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5" r:id="rId1"/>
  </p:sldMasterIdLst>
  <p:notesMasterIdLst>
    <p:notesMasterId r:id="rId10"/>
  </p:notesMasterIdLst>
  <p:sldIdLst>
    <p:sldId id="276" r:id="rId2"/>
    <p:sldId id="319" r:id="rId3"/>
    <p:sldId id="314" r:id="rId4"/>
    <p:sldId id="315" r:id="rId5"/>
    <p:sldId id="320" r:id="rId6"/>
    <p:sldId id="318" r:id="rId7"/>
    <p:sldId id="317" r:id="rId8"/>
    <p:sldId id="312" r:id="rId9"/>
  </p:sldIdLst>
  <p:sldSz cx="9144000" cy="6858000" type="screen4x3"/>
  <p:notesSz cx="7023100" cy="93091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trick Quinn" initials="" lastIdx="33" clrIdx="0"/>
  <p:cmAuthor id="1" name="Brett McLaughlin" initials="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495E"/>
    <a:srgbClr val="264C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4107D22-3351-4DDC-9757-8A348CC96E5D}">
  <a:tblStyle styleId="{54107D22-3351-4DDC-9757-8A348CC96E5D}" styleName="Table_0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 autoAdjust="0"/>
    <p:restoredTop sz="88397" autoAdjust="0"/>
  </p:normalViewPr>
  <p:slideViewPr>
    <p:cSldViewPr snapToGrid="0" snapToObjects="1">
      <p:cViewPr>
        <p:scale>
          <a:sx n="90" d="100"/>
          <a:sy n="90" d="100"/>
        </p:scale>
        <p:origin x="1808" y="10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commentAuthors" Target="commentAuthors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31">
    <p:pos x="6000" y="0"/>
    <p:text>Presenter: Definitely Brett :-p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702311" y="4421823"/>
            <a:ext cx="5618479" cy="4189095"/>
          </a:xfrm>
          <a:prstGeom prst="rect">
            <a:avLst/>
          </a:prstGeom>
          <a:noFill/>
          <a:ln>
            <a:noFill/>
          </a:ln>
        </p:spPr>
        <p:txBody>
          <a:bodyPr lIns="93308" tIns="93308" rIns="93308" bIns="93308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302310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702311" y="4421823"/>
            <a:ext cx="5618479" cy="4189095"/>
          </a:xfrm>
          <a:prstGeom prst="rect">
            <a:avLst/>
          </a:prstGeom>
        </p:spPr>
        <p:txBody>
          <a:bodyPr lIns="93308" tIns="93308" rIns="93308" bIns="93308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19637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3449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b="1" i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 and maybe more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009490"/>
            <a:ext cx="70866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 descr="eosdis-logo-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480830"/>
            <a:ext cx="4546863" cy="128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847986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6" name="Picture 5" descr="eosdis-logo.pn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39927"/>
            <a:ext cx="1842603" cy="519043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8359537" y="6381547"/>
            <a:ext cx="529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45DA365-9E1D-4524-8E92-33F14DD2E042}" type="slidenum">
              <a:rPr lang="en-US" sz="12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‹#›</a:t>
            </a:fld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658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3449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511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6" name="Picture 5" descr="eosdis-logo.pn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39927"/>
            <a:ext cx="1842603" cy="519043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8359537" y="6381547"/>
            <a:ext cx="529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45DA365-9E1D-4524-8E92-33F14DD2E042}" type="slidenum">
              <a:rPr lang="en-US" sz="12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‹#›</a:t>
            </a:fld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747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27122" y="6356350"/>
            <a:ext cx="368772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pic>
        <p:nvPicPr>
          <p:cNvPr id="5" name="Picture 4" descr="eosdis-logo.png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39927"/>
            <a:ext cx="1842603" cy="519043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8359537" y="6381547"/>
            <a:ext cx="529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45DA365-9E1D-4524-8E92-33F14DD2E042}" type="slidenum">
              <a:rPr lang="en-US" sz="12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‹#›</a:t>
            </a:fld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858202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7801" cy="134938"/>
          </a:xfrm>
          <a:prstGeom prst="rect">
            <a:avLst/>
          </a:prstGeom>
          <a:solidFill>
            <a:srgbClr val="3449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827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61" r:id="rId4"/>
    <p:sldLayoutId id="2147483662" r:id="rId5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34495E"/>
          </a:solidFill>
          <a:latin typeface="Avenir Heavy"/>
          <a:ea typeface="+mj-ea"/>
          <a:cs typeface="Avenir Heavy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>
              <a:lumMod val="85000"/>
              <a:lumOff val="15000"/>
            </a:schemeClr>
          </a:solidFill>
          <a:latin typeface="Helvetica Neue"/>
          <a:ea typeface="+mn-ea"/>
          <a:cs typeface="Helvetica Neue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>
              <a:lumMod val="85000"/>
              <a:lumOff val="15000"/>
            </a:schemeClr>
          </a:solidFill>
          <a:latin typeface="Helvetica Neue"/>
          <a:ea typeface="+mn-ea"/>
          <a:cs typeface="Helvetica Neu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>
              <a:lumMod val="50000"/>
              <a:lumOff val="50000"/>
            </a:schemeClr>
          </a:solidFill>
          <a:latin typeface="Helvetica Neue"/>
          <a:ea typeface="+mn-ea"/>
          <a:cs typeface="Helvetica Neu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>
              <a:lumMod val="50000"/>
              <a:lumOff val="50000"/>
            </a:schemeClr>
          </a:solidFill>
          <a:latin typeface="Helvetica Neue"/>
          <a:ea typeface="+mn-ea"/>
          <a:cs typeface="Helvetica Neu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>
              <a:lumMod val="50000"/>
              <a:lumOff val="50000"/>
            </a:schemeClr>
          </a:solidFill>
          <a:latin typeface="Helvetica Neue"/>
          <a:ea typeface="+mn-ea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comments" Target="../comments/comment1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(Long Awaited) ECHO and GCMD Merge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3714750"/>
            <a:ext cx="7086600" cy="1800225"/>
          </a:xfrm>
        </p:spPr>
        <p:txBody>
          <a:bodyPr>
            <a:normAutofit/>
          </a:bodyPr>
          <a:lstStyle/>
          <a:p>
            <a:r>
              <a:rPr lang="en-US" dirty="0" smtClean="0"/>
              <a:t>Dana Shum</a:t>
            </a:r>
          </a:p>
          <a:p>
            <a:r>
              <a:rPr lang="en-US" dirty="0" smtClean="0"/>
              <a:t>1/7/2016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10813" y="6264377"/>
            <a:ext cx="5938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25000"/>
                    <a:lumOff val="75000"/>
                  </a:schemeClr>
                </a:solidFill>
              </a:rPr>
              <a:t>The material is based upon work supported by the National Aeronautics and Space Administration under Contract Number </a:t>
            </a:r>
            <a:r>
              <a:rPr lang="en-US" sz="1200" b="1" dirty="0">
                <a:solidFill>
                  <a:schemeClr val="tx1">
                    <a:lumMod val="25000"/>
                    <a:lumOff val="75000"/>
                  </a:schemeClr>
                </a:solidFill>
              </a:rPr>
              <a:t>NNG15HZ39C</a:t>
            </a:r>
            <a:endParaRPr lang="en-US" sz="1200" dirty="0">
              <a:solidFill>
                <a:schemeClr val="tx1">
                  <a:lumMod val="25000"/>
                  <a:lumOff val="75000"/>
                </a:schemeClr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50376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Lots of Work, Inconsistent Results!</a:t>
            </a:r>
            <a:endParaRPr lang="en-US" sz="3600" dirty="0"/>
          </a:p>
        </p:txBody>
      </p:sp>
      <p:grpSp>
        <p:nvGrpSpPr>
          <p:cNvPr id="4" name="Group 3"/>
          <p:cNvGrpSpPr/>
          <p:nvPr/>
        </p:nvGrpSpPr>
        <p:grpSpPr>
          <a:xfrm>
            <a:off x="265267" y="3038475"/>
            <a:ext cx="4328976" cy="2377440"/>
            <a:chOff x="234830" y="1347748"/>
            <a:chExt cx="5003345" cy="3144133"/>
          </a:xfrm>
        </p:grpSpPr>
        <p:grpSp>
          <p:nvGrpSpPr>
            <p:cNvPr id="7" name="Group 6"/>
            <p:cNvGrpSpPr/>
            <p:nvPr/>
          </p:nvGrpSpPr>
          <p:grpSpPr>
            <a:xfrm>
              <a:off x="234830" y="1347748"/>
              <a:ext cx="5003345" cy="3144133"/>
              <a:chOff x="244355" y="1281073"/>
              <a:chExt cx="5003345" cy="3144133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355" y="1281073"/>
                <a:ext cx="5003345" cy="3144133"/>
              </a:xfrm>
              <a:prstGeom prst="rect">
                <a:avLst/>
              </a:prstGeom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7150" dist="50800" dir="2700000" algn="tl" rotWithShape="0">
                  <a:srgbClr val="000000">
                    <a:alpha val="4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4535" y="1608022"/>
                <a:ext cx="313540" cy="1090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" name="Oval 4"/>
            <p:cNvSpPr/>
            <p:nvPr/>
          </p:nvSpPr>
          <p:spPr>
            <a:xfrm>
              <a:off x="1166141" y="1533283"/>
              <a:ext cx="1854036" cy="391886"/>
            </a:xfrm>
            <a:prstGeom prst="ellipse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765693" y="3057525"/>
            <a:ext cx="4123562" cy="2377440"/>
            <a:chOff x="3039227" y="3147865"/>
            <a:chExt cx="5818260" cy="3471801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9227" y="3147865"/>
              <a:ext cx="5818260" cy="3471801"/>
            </a:xfrm>
            <a:prstGeom prst="rect">
              <a:avLst/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8" name="Oval 7"/>
            <p:cNvSpPr/>
            <p:nvPr/>
          </p:nvSpPr>
          <p:spPr>
            <a:xfrm>
              <a:off x="4904889" y="4687822"/>
              <a:ext cx="1854036" cy="391886"/>
            </a:xfrm>
            <a:prstGeom prst="ellipse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" name="Straight Arrow Connector 10"/>
          <p:cNvCxnSpPr>
            <a:stCxn id="6" idx="3"/>
          </p:cNvCxnSpPr>
          <p:nvPr/>
        </p:nvCxnSpPr>
        <p:spPr>
          <a:xfrm flipH="1" flipV="1">
            <a:off x="2344299" y="3341135"/>
            <a:ext cx="3509290" cy="2263990"/>
          </a:xfrm>
          <a:prstGeom prst="straightConnector1">
            <a:avLst/>
          </a:prstGeom>
          <a:ln w="28575">
            <a:headEnd type="none" w="lg" len="lg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3"/>
            <a:endCxn id="8" idx="2"/>
          </p:cNvCxnSpPr>
          <p:nvPr/>
        </p:nvCxnSpPr>
        <p:spPr>
          <a:xfrm flipV="1">
            <a:off x="5853589" y="4246245"/>
            <a:ext cx="234350" cy="1358880"/>
          </a:xfrm>
          <a:prstGeom prst="straightConnector1">
            <a:avLst/>
          </a:prstGeom>
          <a:ln w="28575">
            <a:headEnd type="none" w="lg" len="lg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Cloud Callout 5"/>
          <p:cNvSpPr/>
          <p:nvPr/>
        </p:nvSpPr>
        <p:spPr>
          <a:xfrm>
            <a:off x="4909716" y="5557570"/>
            <a:ext cx="1887746" cy="831724"/>
          </a:xfrm>
          <a:prstGeom prst="cloudCallout">
            <a:avLst>
              <a:gd name="adj1" fmla="val -70750"/>
              <a:gd name="adj2" fmla="val 3459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2660 != 32320</a:t>
            </a:r>
          </a:p>
          <a:p>
            <a:pPr algn="ctr"/>
            <a:r>
              <a:rPr lang="en-US" sz="1200" dirty="0" smtClean="0"/>
              <a:t>Help!  I’m confused</a:t>
            </a:r>
            <a:endParaRPr lang="en-US" sz="1200" dirty="0"/>
          </a:p>
        </p:txBody>
      </p:sp>
      <p:pic>
        <p:nvPicPr>
          <p:cNvPr id="2052" name="Picture 4" descr="C:\Users\dshum\AppData\Local\Microsoft\Windows\Temporary Internet Files\Content.IE5\C5FQEQD1\User_font_awesome.svg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41292" y="6124247"/>
            <a:ext cx="587901" cy="58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041292" y="6607373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User</a:t>
            </a:r>
            <a:endParaRPr lang="en-US" dirty="0"/>
          </a:p>
        </p:txBody>
      </p:sp>
      <p:pic>
        <p:nvPicPr>
          <p:cNvPr id="2053" name="Picture 5" descr="C:\Users\dshum\AppData\Local\Microsoft\Windows\Temporary Internet Files\Content.IE5\EDOO5EQG\PngMedium-user-icon--16121[1]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650" y="1393500"/>
            <a:ext cx="360000" cy="5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5" descr="C:\Users\dshum\AppData\Local\Microsoft\Windows\Temporary Internet Files\Content.IE5\EDOO5EQG\PngMedium-user-icon--16121[1]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440" y="1393500"/>
            <a:ext cx="360000" cy="5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dshum\AppData\Local\Microsoft\Windows\Temporary Internet Files\Content.IE5\EDOO5EQG\PngMedium-user-icon--16121[1]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230" y="1393500"/>
            <a:ext cx="360000" cy="5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5" descr="C:\Users\dshum\AppData\Local\Microsoft\Windows\Temporary Internet Files\Content.IE5\EDOO5EQG\PngMedium-user-icon--16121[1]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020" y="1393500"/>
            <a:ext cx="360000" cy="5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5" descr="C:\Users\dshum\AppData\Local\Microsoft\Windows\Temporary Internet Files\Content.IE5\EDOO5EQG\PngMedium-user-icon--16121[1]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810" y="1393500"/>
            <a:ext cx="360000" cy="5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5" descr="C:\Users\dshum\AppData\Local\Microsoft\Windows\Temporary Internet Files\Content.IE5\EDOO5EQG\PngMedium-user-icon--16121[1]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600" y="1393500"/>
            <a:ext cx="360000" cy="5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1746364" y="1619122"/>
            <a:ext cx="1369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Providers</a:t>
            </a:r>
            <a:endParaRPr lang="en-US" dirty="0"/>
          </a:p>
        </p:txBody>
      </p:sp>
      <p:sp>
        <p:nvSpPr>
          <p:cNvPr id="31" name="Flowchart: Magnetic Disk 30"/>
          <p:cNvSpPr/>
          <p:nvPr/>
        </p:nvSpPr>
        <p:spPr>
          <a:xfrm>
            <a:off x="1505745" y="2619375"/>
            <a:ext cx="998569" cy="342900"/>
          </a:xfrm>
          <a:prstGeom prst="flowChartMagneticDisk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ECHO</a:t>
            </a:r>
            <a:endParaRPr lang="en-US" dirty="0"/>
          </a:p>
        </p:txBody>
      </p:sp>
      <p:cxnSp>
        <p:nvCxnSpPr>
          <p:cNvPr id="47" name="Straight Arrow Connector 46"/>
          <p:cNvCxnSpPr>
            <a:stCxn id="35" idx="2"/>
            <a:endCxn id="31" idx="1"/>
          </p:cNvCxnSpPr>
          <p:nvPr/>
        </p:nvCxnSpPr>
        <p:spPr>
          <a:xfrm flipH="1">
            <a:off x="2005030" y="1943100"/>
            <a:ext cx="1896410" cy="676275"/>
          </a:xfrm>
          <a:prstGeom prst="straightConnector1">
            <a:avLst/>
          </a:prstGeom>
          <a:noFill/>
          <a:ln w="9525" cap="flat">
            <a:solidFill>
              <a:schemeClr val="accent1">
                <a:lumMod val="75000"/>
              </a:schemeClr>
            </a:solidFill>
            <a:prstDash val="solid"/>
            <a:round/>
            <a:headEnd type="none" w="lg" len="lg"/>
            <a:tailEnd type="arrow"/>
          </a:ln>
        </p:spPr>
      </p:cxnSp>
      <p:sp>
        <p:nvSpPr>
          <p:cNvPr id="48" name="Flowchart: Magnetic Disk 47"/>
          <p:cNvSpPr/>
          <p:nvPr/>
        </p:nvSpPr>
        <p:spPr>
          <a:xfrm>
            <a:off x="6298177" y="2619375"/>
            <a:ext cx="998569" cy="342900"/>
          </a:xfrm>
          <a:prstGeom prst="flowChartMagneticDisk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GCMD</a:t>
            </a:r>
            <a:endParaRPr lang="en-US" dirty="0"/>
          </a:p>
        </p:txBody>
      </p:sp>
      <p:cxnSp>
        <p:nvCxnSpPr>
          <p:cNvPr id="51" name="Straight Arrow Connector 50"/>
          <p:cNvCxnSpPr>
            <a:stCxn id="2053" idx="2"/>
            <a:endCxn id="31" idx="1"/>
          </p:cNvCxnSpPr>
          <p:nvPr/>
        </p:nvCxnSpPr>
        <p:spPr>
          <a:xfrm flipH="1">
            <a:off x="2005030" y="1943100"/>
            <a:ext cx="1290620" cy="676275"/>
          </a:xfrm>
          <a:prstGeom prst="straightConnector1">
            <a:avLst/>
          </a:prstGeom>
          <a:noFill/>
          <a:ln w="9525" cap="flat">
            <a:solidFill>
              <a:schemeClr val="accent1">
                <a:lumMod val="75000"/>
              </a:schemeClr>
            </a:solidFill>
            <a:prstDash val="solid"/>
            <a:round/>
            <a:headEnd type="none" w="lg" len="lg"/>
            <a:tailEnd type="arrow"/>
          </a:ln>
        </p:spPr>
      </p:cxnSp>
      <p:cxnSp>
        <p:nvCxnSpPr>
          <p:cNvPr id="52" name="Straight Arrow Connector 51"/>
          <p:cNvCxnSpPr>
            <a:stCxn id="36" idx="2"/>
            <a:endCxn id="31" idx="1"/>
          </p:cNvCxnSpPr>
          <p:nvPr/>
        </p:nvCxnSpPr>
        <p:spPr>
          <a:xfrm flipH="1">
            <a:off x="2005030" y="1943100"/>
            <a:ext cx="2502200" cy="676275"/>
          </a:xfrm>
          <a:prstGeom prst="straightConnector1">
            <a:avLst/>
          </a:prstGeom>
          <a:noFill/>
          <a:ln w="9525" cap="flat">
            <a:solidFill>
              <a:schemeClr val="accent1">
                <a:lumMod val="75000"/>
              </a:schemeClr>
            </a:solidFill>
            <a:prstDash val="solid"/>
            <a:round/>
            <a:headEnd type="none" w="lg" len="lg"/>
            <a:tailEnd type="arrow"/>
          </a:ln>
        </p:spPr>
      </p:cxnSp>
      <p:cxnSp>
        <p:nvCxnSpPr>
          <p:cNvPr id="54" name="Straight Arrow Connector 53"/>
          <p:cNvCxnSpPr>
            <a:stCxn id="36" idx="2"/>
            <a:endCxn id="48" idx="1"/>
          </p:cNvCxnSpPr>
          <p:nvPr/>
        </p:nvCxnSpPr>
        <p:spPr>
          <a:xfrm>
            <a:off x="4507230" y="1943100"/>
            <a:ext cx="2290232" cy="676275"/>
          </a:xfrm>
          <a:prstGeom prst="straightConnector1">
            <a:avLst/>
          </a:prstGeom>
          <a:noFill/>
          <a:ln w="9525" cap="flat">
            <a:solidFill>
              <a:schemeClr val="accent1">
                <a:lumMod val="75000"/>
              </a:schemeClr>
            </a:solidFill>
            <a:prstDash val="solid"/>
            <a:round/>
            <a:headEnd type="none" w="lg" len="lg"/>
            <a:tailEnd type="arrow"/>
          </a:ln>
        </p:spPr>
      </p:cxnSp>
      <p:cxnSp>
        <p:nvCxnSpPr>
          <p:cNvPr id="59" name="Straight Arrow Connector 58"/>
          <p:cNvCxnSpPr>
            <a:stCxn id="37" idx="2"/>
            <a:endCxn id="48" idx="1"/>
          </p:cNvCxnSpPr>
          <p:nvPr/>
        </p:nvCxnSpPr>
        <p:spPr>
          <a:xfrm>
            <a:off x="5113020" y="1943100"/>
            <a:ext cx="1684442" cy="676275"/>
          </a:xfrm>
          <a:prstGeom prst="straightConnector1">
            <a:avLst/>
          </a:prstGeom>
          <a:noFill/>
          <a:ln w="9525" cap="flat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lg" len="lg"/>
            <a:tailEnd type="arrow"/>
          </a:ln>
        </p:spPr>
      </p:cxnSp>
      <p:cxnSp>
        <p:nvCxnSpPr>
          <p:cNvPr id="63" name="Straight Arrow Connector 62"/>
          <p:cNvCxnSpPr>
            <a:stCxn id="38" idx="2"/>
            <a:endCxn id="48" idx="1"/>
          </p:cNvCxnSpPr>
          <p:nvPr/>
        </p:nvCxnSpPr>
        <p:spPr>
          <a:xfrm>
            <a:off x="5718810" y="1943100"/>
            <a:ext cx="1078652" cy="676275"/>
          </a:xfrm>
          <a:prstGeom prst="straightConnector1">
            <a:avLst/>
          </a:prstGeom>
          <a:noFill/>
          <a:ln w="9525" cap="flat">
            <a:solidFill>
              <a:schemeClr val="accent1">
                <a:lumMod val="75000"/>
              </a:schemeClr>
            </a:solidFill>
            <a:prstDash val="solid"/>
            <a:round/>
            <a:headEnd type="none" w="lg" len="lg"/>
            <a:tailEnd type="arrow"/>
          </a:ln>
        </p:spPr>
      </p:cxnSp>
      <p:cxnSp>
        <p:nvCxnSpPr>
          <p:cNvPr id="66" name="Straight Arrow Connector 65"/>
          <p:cNvCxnSpPr>
            <a:stCxn id="39" idx="2"/>
            <a:endCxn id="48" idx="1"/>
          </p:cNvCxnSpPr>
          <p:nvPr/>
        </p:nvCxnSpPr>
        <p:spPr>
          <a:xfrm>
            <a:off x="6324600" y="1943100"/>
            <a:ext cx="472862" cy="676275"/>
          </a:xfrm>
          <a:prstGeom prst="straightConnector1">
            <a:avLst/>
          </a:prstGeom>
          <a:noFill/>
          <a:ln w="9525" cap="flat">
            <a:solidFill>
              <a:schemeClr val="accent1">
                <a:lumMod val="75000"/>
              </a:schemeClr>
            </a:solidFill>
            <a:prstDash val="solid"/>
            <a:round/>
            <a:headEnd type="none" w="lg" len="lg"/>
            <a:tailEnd type="arrow"/>
          </a:ln>
        </p:spPr>
      </p:cxnSp>
      <p:cxnSp>
        <p:nvCxnSpPr>
          <p:cNvPr id="69" name="Straight Arrow Connector 68"/>
          <p:cNvCxnSpPr>
            <a:stCxn id="37" idx="2"/>
            <a:endCxn id="31" idx="1"/>
          </p:cNvCxnSpPr>
          <p:nvPr/>
        </p:nvCxnSpPr>
        <p:spPr>
          <a:xfrm flipH="1">
            <a:off x="2005030" y="1943100"/>
            <a:ext cx="3107990" cy="676275"/>
          </a:xfrm>
          <a:prstGeom prst="straightConnector1">
            <a:avLst/>
          </a:prstGeom>
          <a:noFill/>
          <a:ln w="9525" cap="flat">
            <a:solidFill>
              <a:schemeClr val="accent1">
                <a:lumMod val="75000"/>
              </a:schemeClr>
            </a:solidFill>
            <a:prstDash val="solid"/>
            <a:round/>
            <a:headEnd type="none" w="lg" len="lg"/>
            <a:tailEnd type="arrow"/>
          </a:ln>
        </p:spPr>
      </p:cxnSp>
      <p:sp>
        <p:nvSpPr>
          <p:cNvPr id="80" name="Cloud Callout 79"/>
          <p:cNvSpPr/>
          <p:nvPr/>
        </p:nvSpPr>
        <p:spPr>
          <a:xfrm>
            <a:off x="175872" y="1115250"/>
            <a:ext cx="1739789" cy="604775"/>
          </a:xfrm>
          <a:prstGeom prst="cloudCallout">
            <a:avLst>
              <a:gd name="adj1" fmla="val 41168"/>
              <a:gd name="adj2" fmla="val 55786"/>
            </a:avLst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Help!  We’re exhausted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3269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shum\Documents\EED-2\2016 Winter ESIP\CMR and GCMD - Present State - New Page (3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495" y="476744"/>
            <a:ext cx="9251495" cy="558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51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shum\Documents\EED-2\2016 Winter ESIP\Reconciliation Overview - Future State - New P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960" y="476248"/>
            <a:ext cx="9360960" cy="552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183860"/>
            <a:ext cx="23241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Feb 8</a:t>
            </a:r>
            <a:r>
              <a:rPr lang="en-US" sz="3200" b="1" cap="none" spc="0" baseline="30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</a:t>
            </a:r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0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65267" y="3038475"/>
            <a:ext cx="4328976" cy="2377440"/>
            <a:chOff x="265267" y="3038475"/>
            <a:chExt cx="4328976" cy="237744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267" y="3038475"/>
              <a:ext cx="4328976" cy="2377440"/>
            </a:xfrm>
            <a:prstGeom prst="rect">
              <a:avLst/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1263649" y="3265181"/>
              <a:ext cx="247651" cy="12349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222374" y="3235941"/>
              <a:ext cx="441326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" b="1" dirty="0" smtClean="0">
                  <a:solidFill>
                    <a:schemeClr val="tx1">
                      <a:lumMod val="25000"/>
                      <a:lumOff val="75000"/>
                    </a:schemeClr>
                  </a:solidFill>
                </a:rPr>
                <a:t>32320</a:t>
              </a:r>
              <a:endParaRPr lang="en-US" sz="500" b="1" dirty="0">
                <a:solidFill>
                  <a:schemeClr val="tx1">
                    <a:lumMod val="25000"/>
                    <a:lumOff val="75000"/>
                  </a:schemeClr>
                </a:solidFill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Less Work, Consistent Results!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071053" y="3178768"/>
            <a:ext cx="1604142" cy="296325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765693" y="3057525"/>
            <a:ext cx="4123562" cy="2377440"/>
            <a:chOff x="3039227" y="3147865"/>
            <a:chExt cx="5818260" cy="3471801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9227" y="3147865"/>
              <a:ext cx="5818260" cy="3471801"/>
            </a:xfrm>
            <a:prstGeom prst="rect">
              <a:avLst/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8" name="Oval 7"/>
            <p:cNvSpPr/>
            <p:nvPr/>
          </p:nvSpPr>
          <p:spPr>
            <a:xfrm>
              <a:off x="4904889" y="4687822"/>
              <a:ext cx="1854036" cy="391886"/>
            </a:xfrm>
            <a:prstGeom prst="ellipse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" name="Straight Arrow Connector 10"/>
          <p:cNvCxnSpPr>
            <a:stCxn id="6" idx="3"/>
          </p:cNvCxnSpPr>
          <p:nvPr/>
        </p:nvCxnSpPr>
        <p:spPr>
          <a:xfrm flipH="1" flipV="1">
            <a:off x="2344300" y="3341136"/>
            <a:ext cx="3613986" cy="2276456"/>
          </a:xfrm>
          <a:prstGeom prst="straightConnector1">
            <a:avLst/>
          </a:prstGeom>
          <a:ln w="28575">
            <a:headEnd type="none" w="lg" len="lg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3"/>
            <a:endCxn id="8" idx="2"/>
          </p:cNvCxnSpPr>
          <p:nvPr/>
        </p:nvCxnSpPr>
        <p:spPr>
          <a:xfrm flipV="1">
            <a:off x="5958286" y="4246245"/>
            <a:ext cx="129653" cy="1371347"/>
          </a:xfrm>
          <a:prstGeom prst="straightConnector1">
            <a:avLst/>
          </a:prstGeom>
          <a:ln w="28575">
            <a:headEnd type="none" w="lg" len="lg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Cloud Callout 5"/>
          <p:cNvSpPr/>
          <p:nvPr/>
        </p:nvSpPr>
        <p:spPr>
          <a:xfrm>
            <a:off x="4909716" y="5557569"/>
            <a:ext cx="2097140" cy="1049803"/>
          </a:xfrm>
          <a:prstGeom prst="cloudCallout">
            <a:avLst>
              <a:gd name="adj1" fmla="val -70750"/>
              <a:gd name="adj2" fmla="val 3459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32320 = 32320</a:t>
            </a:r>
          </a:p>
          <a:p>
            <a:pPr algn="ctr"/>
            <a:r>
              <a:rPr lang="en-US" sz="1200" dirty="0" smtClean="0"/>
              <a:t>Good! The world makes sense again</a:t>
            </a:r>
            <a:endParaRPr lang="en-US" sz="1200" dirty="0"/>
          </a:p>
        </p:txBody>
      </p:sp>
      <p:pic>
        <p:nvPicPr>
          <p:cNvPr id="2052" name="Picture 4" descr="C:\Users\dshum\AppData\Local\Microsoft\Windows\Temporary Internet Files\Content.IE5\C5FQEQD1\User_font_awesome.svg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41292" y="6124247"/>
            <a:ext cx="587901" cy="58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041292" y="6607373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User</a:t>
            </a:r>
            <a:endParaRPr lang="en-US" dirty="0"/>
          </a:p>
        </p:txBody>
      </p:sp>
      <p:pic>
        <p:nvPicPr>
          <p:cNvPr id="2053" name="Picture 5" descr="C:\Users\dshum\AppData\Local\Microsoft\Windows\Temporary Internet Files\Content.IE5\EDOO5EQG\PngMedium-user-icon--16121[1]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650" y="1393500"/>
            <a:ext cx="360000" cy="5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5" descr="C:\Users\dshum\AppData\Local\Microsoft\Windows\Temporary Internet Files\Content.IE5\EDOO5EQG\PngMedium-user-icon--16121[1]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440" y="1393500"/>
            <a:ext cx="360000" cy="5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dshum\AppData\Local\Microsoft\Windows\Temporary Internet Files\Content.IE5\EDOO5EQG\PngMedium-user-icon--16121[1]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230" y="1393500"/>
            <a:ext cx="360000" cy="5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5" descr="C:\Users\dshum\AppData\Local\Microsoft\Windows\Temporary Internet Files\Content.IE5\EDOO5EQG\PngMedium-user-icon--16121[1]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020" y="1393500"/>
            <a:ext cx="360000" cy="5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5" descr="C:\Users\dshum\AppData\Local\Microsoft\Windows\Temporary Internet Files\Content.IE5\EDOO5EQG\PngMedium-user-icon--16121[1]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810" y="1393500"/>
            <a:ext cx="360000" cy="5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5" descr="C:\Users\dshum\AppData\Local\Microsoft\Windows\Temporary Internet Files\Content.IE5\EDOO5EQG\PngMedium-user-icon--16121[1]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600" y="1393500"/>
            <a:ext cx="360000" cy="5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1746364" y="1619122"/>
            <a:ext cx="1369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Providers</a:t>
            </a:r>
            <a:endParaRPr lang="en-US" dirty="0"/>
          </a:p>
        </p:txBody>
      </p:sp>
      <p:cxnSp>
        <p:nvCxnSpPr>
          <p:cNvPr id="47" name="Straight Arrow Connector 46"/>
          <p:cNvCxnSpPr>
            <a:stCxn id="35" idx="2"/>
            <a:endCxn id="48" idx="1"/>
          </p:cNvCxnSpPr>
          <p:nvPr/>
        </p:nvCxnSpPr>
        <p:spPr>
          <a:xfrm>
            <a:off x="3901440" y="1943100"/>
            <a:ext cx="727753" cy="676275"/>
          </a:xfrm>
          <a:prstGeom prst="straightConnector1">
            <a:avLst/>
          </a:prstGeom>
          <a:noFill/>
          <a:ln w="9525" cap="flat">
            <a:solidFill>
              <a:schemeClr val="accent1">
                <a:lumMod val="75000"/>
              </a:schemeClr>
            </a:solidFill>
            <a:prstDash val="solid"/>
            <a:round/>
            <a:headEnd type="none" w="lg" len="lg"/>
            <a:tailEnd type="arrow"/>
          </a:ln>
        </p:spPr>
      </p:cxnSp>
      <p:sp>
        <p:nvSpPr>
          <p:cNvPr id="48" name="Flowchart: Magnetic Disk 47"/>
          <p:cNvSpPr/>
          <p:nvPr/>
        </p:nvSpPr>
        <p:spPr>
          <a:xfrm>
            <a:off x="4129908" y="2619375"/>
            <a:ext cx="998569" cy="342900"/>
          </a:xfrm>
          <a:prstGeom prst="flowChartMagneticDisk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CMR</a:t>
            </a:r>
            <a:endParaRPr lang="en-US" dirty="0"/>
          </a:p>
        </p:txBody>
      </p:sp>
      <p:cxnSp>
        <p:nvCxnSpPr>
          <p:cNvPr id="51" name="Straight Arrow Connector 50"/>
          <p:cNvCxnSpPr>
            <a:stCxn id="2053" idx="2"/>
            <a:endCxn id="48" idx="1"/>
          </p:cNvCxnSpPr>
          <p:nvPr/>
        </p:nvCxnSpPr>
        <p:spPr>
          <a:xfrm>
            <a:off x="3295650" y="1943100"/>
            <a:ext cx="1333543" cy="676275"/>
          </a:xfrm>
          <a:prstGeom prst="straightConnector1">
            <a:avLst/>
          </a:prstGeom>
          <a:noFill/>
          <a:ln w="9525" cap="flat">
            <a:solidFill>
              <a:schemeClr val="accent1">
                <a:lumMod val="75000"/>
              </a:schemeClr>
            </a:solidFill>
            <a:prstDash val="solid"/>
            <a:round/>
            <a:headEnd type="none" w="lg" len="lg"/>
            <a:tailEnd type="arrow"/>
          </a:ln>
        </p:spPr>
      </p:cxnSp>
      <p:cxnSp>
        <p:nvCxnSpPr>
          <p:cNvPr id="52" name="Straight Arrow Connector 51"/>
          <p:cNvCxnSpPr>
            <a:stCxn id="36" idx="2"/>
            <a:endCxn id="48" idx="1"/>
          </p:cNvCxnSpPr>
          <p:nvPr/>
        </p:nvCxnSpPr>
        <p:spPr>
          <a:xfrm>
            <a:off x="4507230" y="1943100"/>
            <a:ext cx="121963" cy="676275"/>
          </a:xfrm>
          <a:prstGeom prst="straightConnector1">
            <a:avLst/>
          </a:prstGeom>
          <a:noFill/>
          <a:ln w="9525" cap="flat">
            <a:solidFill>
              <a:schemeClr val="accent1">
                <a:lumMod val="75000"/>
              </a:schemeClr>
            </a:solidFill>
            <a:prstDash val="solid"/>
            <a:round/>
            <a:headEnd type="none" w="lg" len="lg"/>
            <a:tailEnd type="arrow"/>
          </a:ln>
        </p:spPr>
      </p:cxnSp>
      <p:cxnSp>
        <p:nvCxnSpPr>
          <p:cNvPr id="54" name="Straight Arrow Connector 53"/>
          <p:cNvCxnSpPr>
            <a:stCxn id="36" idx="2"/>
            <a:endCxn id="48" idx="1"/>
          </p:cNvCxnSpPr>
          <p:nvPr/>
        </p:nvCxnSpPr>
        <p:spPr>
          <a:xfrm>
            <a:off x="4507230" y="1943100"/>
            <a:ext cx="121963" cy="676275"/>
          </a:xfrm>
          <a:prstGeom prst="straightConnector1">
            <a:avLst/>
          </a:prstGeom>
          <a:noFill/>
          <a:ln w="9525" cap="flat">
            <a:solidFill>
              <a:schemeClr val="accent1">
                <a:lumMod val="75000"/>
              </a:schemeClr>
            </a:solidFill>
            <a:prstDash val="solid"/>
            <a:round/>
            <a:headEnd type="none" w="lg" len="lg"/>
            <a:tailEnd type="arrow"/>
          </a:ln>
        </p:spPr>
      </p:cxnSp>
      <p:cxnSp>
        <p:nvCxnSpPr>
          <p:cNvPr id="59" name="Straight Arrow Connector 58"/>
          <p:cNvCxnSpPr>
            <a:stCxn id="37" idx="2"/>
            <a:endCxn id="48" idx="1"/>
          </p:cNvCxnSpPr>
          <p:nvPr/>
        </p:nvCxnSpPr>
        <p:spPr>
          <a:xfrm flipH="1">
            <a:off x="4629193" y="1943100"/>
            <a:ext cx="483827" cy="676275"/>
          </a:xfrm>
          <a:prstGeom prst="straightConnector1">
            <a:avLst/>
          </a:prstGeom>
          <a:noFill/>
          <a:ln w="9525" cap="flat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lg" len="lg"/>
            <a:tailEnd type="arrow"/>
          </a:ln>
        </p:spPr>
      </p:cxnSp>
      <p:cxnSp>
        <p:nvCxnSpPr>
          <p:cNvPr id="63" name="Straight Arrow Connector 62"/>
          <p:cNvCxnSpPr>
            <a:stCxn id="38" idx="2"/>
            <a:endCxn id="48" idx="1"/>
          </p:cNvCxnSpPr>
          <p:nvPr/>
        </p:nvCxnSpPr>
        <p:spPr>
          <a:xfrm flipH="1">
            <a:off x="4629193" y="1943100"/>
            <a:ext cx="1089617" cy="676275"/>
          </a:xfrm>
          <a:prstGeom prst="straightConnector1">
            <a:avLst/>
          </a:prstGeom>
          <a:noFill/>
          <a:ln w="9525" cap="flat">
            <a:solidFill>
              <a:schemeClr val="accent1">
                <a:lumMod val="75000"/>
              </a:schemeClr>
            </a:solidFill>
            <a:prstDash val="solid"/>
            <a:round/>
            <a:headEnd type="none" w="lg" len="lg"/>
            <a:tailEnd type="arrow"/>
          </a:ln>
        </p:spPr>
      </p:cxnSp>
      <p:cxnSp>
        <p:nvCxnSpPr>
          <p:cNvPr id="66" name="Straight Arrow Connector 65"/>
          <p:cNvCxnSpPr>
            <a:stCxn id="39" idx="2"/>
            <a:endCxn id="48" idx="1"/>
          </p:cNvCxnSpPr>
          <p:nvPr/>
        </p:nvCxnSpPr>
        <p:spPr>
          <a:xfrm flipH="1">
            <a:off x="4629193" y="1943100"/>
            <a:ext cx="1695407" cy="676275"/>
          </a:xfrm>
          <a:prstGeom prst="straightConnector1">
            <a:avLst/>
          </a:prstGeom>
          <a:noFill/>
          <a:ln w="9525" cap="flat">
            <a:solidFill>
              <a:schemeClr val="accent1">
                <a:lumMod val="75000"/>
              </a:schemeClr>
            </a:solidFill>
            <a:prstDash val="solid"/>
            <a:round/>
            <a:headEnd type="none" w="lg" len="lg"/>
            <a:tailEnd type="arrow"/>
          </a:ln>
        </p:spPr>
      </p:cxnSp>
      <p:cxnSp>
        <p:nvCxnSpPr>
          <p:cNvPr id="69" name="Straight Arrow Connector 68"/>
          <p:cNvCxnSpPr>
            <a:stCxn id="37" idx="2"/>
            <a:endCxn id="48" idx="1"/>
          </p:cNvCxnSpPr>
          <p:nvPr/>
        </p:nvCxnSpPr>
        <p:spPr>
          <a:xfrm flipH="1">
            <a:off x="4629193" y="1943100"/>
            <a:ext cx="483827" cy="676275"/>
          </a:xfrm>
          <a:prstGeom prst="straightConnector1">
            <a:avLst/>
          </a:prstGeom>
          <a:noFill/>
          <a:ln w="9525" cap="flat">
            <a:solidFill>
              <a:schemeClr val="accent1">
                <a:lumMod val="75000"/>
              </a:schemeClr>
            </a:solidFill>
            <a:prstDash val="solid"/>
            <a:round/>
            <a:headEnd type="none" w="lg" len="lg"/>
            <a:tailEnd type="arrow"/>
          </a:ln>
        </p:spPr>
      </p:cxnSp>
      <p:sp>
        <p:nvSpPr>
          <p:cNvPr id="80" name="Cloud Callout 79"/>
          <p:cNvSpPr/>
          <p:nvPr/>
        </p:nvSpPr>
        <p:spPr>
          <a:xfrm>
            <a:off x="85060" y="1115250"/>
            <a:ext cx="1830601" cy="657760"/>
          </a:xfrm>
          <a:prstGeom prst="cloudCallout">
            <a:avLst>
              <a:gd name="adj1" fmla="val 41168"/>
              <a:gd name="adj2" fmla="val 55786"/>
            </a:avLst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What should we do with our free time?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1432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More Benefits…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327067"/>
            <a:ext cx="8229600" cy="45259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/>
                <a:ea typeface="+mn-ea"/>
                <a:cs typeface="Helvetica Neue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/>
                <a:ea typeface="+mn-ea"/>
                <a:cs typeface="Helvetica Neue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ea typeface="+mn-ea"/>
                <a:cs typeface="Helvetica Neue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ea typeface="+mn-ea"/>
                <a:cs typeface="Helvetica Neue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  <a:ea typeface="+mn-ea"/>
                <a:cs typeface="Helvetica Neu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All clients </a:t>
            </a:r>
            <a:r>
              <a:rPr lang="en-US" dirty="0"/>
              <a:t>are now able to see IDN </a:t>
            </a:r>
            <a:r>
              <a:rPr lang="en-US" dirty="0" smtClean="0"/>
              <a:t>data</a:t>
            </a:r>
          </a:p>
          <a:p>
            <a:r>
              <a:rPr lang="en-US" dirty="0" smtClean="0"/>
              <a:t>All clients benefit from tagging </a:t>
            </a:r>
            <a:r>
              <a:rPr lang="en-US" dirty="0"/>
              <a:t>capability </a:t>
            </a:r>
          </a:p>
          <a:p>
            <a:r>
              <a:rPr lang="en-US" dirty="0" smtClean="0"/>
              <a:t>All clients benefit from Hierarchical </a:t>
            </a:r>
            <a:r>
              <a:rPr lang="en-US" dirty="0"/>
              <a:t>facet </a:t>
            </a:r>
            <a:r>
              <a:rPr lang="en-US" dirty="0" smtClean="0"/>
              <a:t>responses</a:t>
            </a:r>
            <a:endParaRPr lang="en-US" dirty="0"/>
          </a:p>
          <a:p>
            <a:r>
              <a:rPr lang="en-US" dirty="0"/>
              <a:t>GCMD </a:t>
            </a:r>
            <a:r>
              <a:rPr lang="en-US" dirty="0" smtClean="0"/>
              <a:t>clients benefit from the </a:t>
            </a:r>
            <a:r>
              <a:rPr lang="en-US" dirty="0"/>
              <a:t>CMR </a:t>
            </a:r>
            <a:r>
              <a:rPr lang="en-US" dirty="0" smtClean="0"/>
              <a:t>speed (sub-second search)</a:t>
            </a:r>
            <a:endParaRPr lang="en-US" dirty="0"/>
          </a:p>
          <a:p>
            <a:r>
              <a:rPr lang="en-US" dirty="0"/>
              <a:t>All metadata benefits from translation services and revision history </a:t>
            </a:r>
            <a:r>
              <a:rPr lang="en-US" dirty="0" smtClean="0"/>
              <a:t>services</a:t>
            </a:r>
          </a:p>
          <a:p>
            <a:r>
              <a:rPr lang="en-US" dirty="0"/>
              <a:t>All clients benefit from validation with KMS </a:t>
            </a:r>
            <a:r>
              <a:rPr lang="en-US" dirty="0" smtClean="0"/>
              <a:t>keywords</a:t>
            </a:r>
            <a:endParaRPr lang="en-US" dirty="0"/>
          </a:p>
          <a:p>
            <a:r>
              <a:rPr lang="en-US" dirty="0"/>
              <a:t>All metadata benefits from additional curation</a:t>
            </a:r>
          </a:p>
          <a:p>
            <a:r>
              <a:rPr lang="en-US" dirty="0" smtClean="0"/>
              <a:t>New </a:t>
            </a:r>
            <a:r>
              <a:rPr lang="en-US" dirty="0"/>
              <a:t>more flexible JSON query </a:t>
            </a:r>
            <a:r>
              <a:rPr lang="en-US" dirty="0" smtClean="0"/>
              <a:t>language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We Do That?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System Integration</a:t>
            </a:r>
          </a:p>
          <a:p>
            <a:pPr lvl="1"/>
            <a:r>
              <a:rPr lang="en-US" dirty="0" smtClean="0"/>
              <a:t>Stop requirements paralysis, set the </a:t>
            </a:r>
            <a:r>
              <a:rPr lang="en-US" dirty="0" err="1" smtClean="0"/>
              <a:t>devs</a:t>
            </a:r>
            <a:r>
              <a:rPr lang="en-US" dirty="0" smtClean="0"/>
              <a:t> free</a:t>
            </a:r>
          </a:p>
          <a:p>
            <a:pPr lvl="1"/>
            <a:r>
              <a:rPr lang="en-US" dirty="0" smtClean="0"/>
              <a:t>Prioritize, prioritize, prioritize</a:t>
            </a:r>
          </a:p>
          <a:p>
            <a:pPr lvl="1"/>
            <a:r>
              <a:rPr lang="en-US" dirty="0" smtClean="0"/>
              <a:t>Show progress weekly</a:t>
            </a:r>
          </a:p>
          <a:p>
            <a:r>
              <a:rPr lang="en-US" dirty="0" smtClean="0"/>
              <a:t>Data Integration</a:t>
            </a:r>
          </a:p>
          <a:p>
            <a:pPr lvl="1"/>
            <a:r>
              <a:rPr lang="en-US" dirty="0" smtClean="0"/>
              <a:t>Meet one on one with each provider</a:t>
            </a:r>
          </a:p>
          <a:p>
            <a:pPr lvl="1"/>
            <a:r>
              <a:rPr lang="en-US" dirty="0" smtClean="0"/>
              <a:t>Provide custom analysis of holdings as often as needed</a:t>
            </a:r>
          </a:p>
          <a:p>
            <a:pPr lvl="1"/>
            <a:r>
              <a:rPr lang="en-US" dirty="0" smtClean="0"/>
              <a:t>Monthly tag-ups with all providers to allow them to learn from each other</a:t>
            </a:r>
          </a:p>
          <a:p>
            <a:pPr lvl="1"/>
            <a:r>
              <a:rPr lang="en-US" dirty="0"/>
              <a:t>Be flexible</a:t>
            </a:r>
          </a:p>
          <a:p>
            <a:pPr lvl="1"/>
            <a:r>
              <a:rPr lang="en-US" dirty="0" smtClean="0"/>
              <a:t>Prioritize, prioritize, prioritize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06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0174" y="904875"/>
            <a:ext cx="59912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This </a:t>
            </a:r>
            <a:r>
              <a:rPr lang="en-US" sz="2800" dirty="0">
                <a:solidFill>
                  <a:schemeClr val="tx1"/>
                </a:solidFill>
              </a:rPr>
              <a:t>material is based upon work supported by the National Aeronautics and Space Administration under Contract Number </a:t>
            </a:r>
            <a:r>
              <a:rPr lang="en-US" sz="2800" b="1" dirty="0">
                <a:solidFill>
                  <a:schemeClr val="tx1"/>
                </a:solidFill>
              </a:rPr>
              <a:t>NNG15HZ39C</a:t>
            </a:r>
            <a:r>
              <a:rPr lang="en-US" sz="2800" b="1" dirty="0" smtClean="0">
                <a:solidFill>
                  <a:schemeClr val="tx1"/>
                </a:solidFill>
              </a:rPr>
              <a:t>.</a:t>
            </a:r>
            <a:endParaRPr lang="en-US" sz="2800" dirty="0">
              <a:solidFill>
                <a:schemeClr val="tx1"/>
              </a:solidFill>
              <a:latin typeface="Helvetica Neue"/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48032" y="3365008"/>
            <a:ext cx="2005418" cy="39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81185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OSDIS-EED">
  <a:themeElements>
    <a:clrScheme name="EOSDIS">
      <a:dk1>
        <a:srgbClr val="171717"/>
      </a:dk1>
      <a:lt1>
        <a:sysClr val="window" lastClr="FFFFFF"/>
      </a:lt1>
      <a:dk2>
        <a:srgbClr val="1F497D"/>
      </a:dk2>
      <a:lt2>
        <a:srgbClr val="ECF0F1"/>
      </a:lt2>
      <a:accent1>
        <a:srgbClr val="3498DB"/>
      </a:accent1>
      <a:accent2>
        <a:srgbClr val="C0392B"/>
      </a:accent2>
      <a:accent3>
        <a:srgbClr val="2ECC71"/>
      </a:accent3>
      <a:accent4>
        <a:srgbClr val="9B59B6"/>
      </a:accent4>
      <a:accent5>
        <a:srgbClr val="1ABC9C"/>
      </a:accent5>
      <a:accent6>
        <a:srgbClr val="E67E22"/>
      </a:accent6>
      <a:hlink>
        <a:srgbClr val="2980B9"/>
      </a:hlink>
      <a:folHlink>
        <a:srgbClr val="8E44AD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noFill/>
        <a:ln w="19050" cap="flat">
          <a:solidFill>
            <a:srgbClr val="000000"/>
          </a:solidFill>
          <a:prstDash val="solid"/>
          <a:round/>
          <a:headEnd type="none" w="lg" len="lg"/>
          <a:tailEnd type="triangle" w="lg" len="lg"/>
        </a:ln>
      </a:spPr>
      <a:bodyPr/>
      <a:lstStyle/>
    </a:lnDef>
  </a:objectDefaults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EOSDIS-EED.thmx</Template>
  <TotalTime>6421</TotalTime>
  <Words>234</Words>
  <Application>Microsoft Macintosh PowerPoint</Application>
  <PresentationFormat>On-screen Show (4:3)</PresentationFormat>
  <Paragraphs>42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Avenir Heavy</vt:lpstr>
      <vt:lpstr>Franklin Gothic Book</vt:lpstr>
      <vt:lpstr>Helvetica Neue</vt:lpstr>
      <vt:lpstr>Verdana</vt:lpstr>
      <vt:lpstr>Arial</vt:lpstr>
      <vt:lpstr>EOSDIS-EED</vt:lpstr>
      <vt:lpstr>The (Long Awaited) ECHO and GCMD Merge</vt:lpstr>
      <vt:lpstr>Lots of Work, Inconsistent Results!</vt:lpstr>
      <vt:lpstr>PowerPoint Presentation</vt:lpstr>
      <vt:lpstr>PowerPoint Presentation</vt:lpstr>
      <vt:lpstr>Less Work, Consistent Results!</vt:lpstr>
      <vt:lpstr>And More Benefits…</vt:lpstr>
      <vt:lpstr>How Did We Do That?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G PLOFCHAN</dc:creator>
  <cp:lastModifiedBy>Dan Pilone</cp:lastModifiedBy>
  <cp:revision>346</cp:revision>
  <cp:lastPrinted>2015-11-02T16:42:45Z</cp:lastPrinted>
  <dcterms:modified xsi:type="dcterms:W3CDTF">2016-01-06T21:30:20Z</dcterms:modified>
</cp:coreProperties>
</file>