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9"/>
  </p:notesMasterIdLst>
  <p:sldIdLst>
    <p:sldId id="276" r:id="rId2"/>
    <p:sldId id="373" r:id="rId3"/>
    <p:sldId id="379" r:id="rId4"/>
    <p:sldId id="374" r:id="rId5"/>
    <p:sldId id="380" r:id="rId6"/>
    <p:sldId id="370" r:id="rId7"/>
    <p:sldId id="372" r:id="rId8"/>
    <p:sldId id="344" r:id="rId9"/>
    <p:sldId id="375" r:id="rId10"/>
    <p:sldId id="376" r:id="rId11"/>
    <p:sldId id="377" r:id="rId12"/>
    <p:sldId id="346" r:id="rId13"/>
    <p:sldId id="352" r:id="rId14"/>
    <p:sldId id="353" r:id="rId15"/>
    <p:sldId id="369" r:id="rId16"/>
    <p:sldId id="354" r:id="rId17"/>
    <p:sldId id="371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Quinn" initials="" lastIdx="33" clrIdx="0"/>
  <p:cmAuthor id="1" name="Brett McLaughlin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95E"/>
    <a:srgbClr val="26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4107D22-3351-4DDC-9757-8A348CC96E5D}">
  <a:tblStyle styleId="{54107D22-3351-4DDC-9757-8A348CC96E5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67639" autoAdjust="0"/>
  </p:normalViewPr>
  <p:slideViewPr>
    <p:cSldViewPr snapToGrid="0" snapToObjects="1">
      <p:cViewPr varScale="1">
        <p:scale>
          <a:sx n="59" d="100"/>
          <a:sy n="59" d="100"/>
        </p:scale>
        <p:origin x="-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31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spoke</a:t>
            </a:r>
            <a:r>
              <a:rPr lang="en-US" baseline="0" dirty="0" smtClean="0"/>
              <a:t> at length about this use case in the Summer ESIP meeting.</a:t>
            </a:r>
          </a:p>
          <a:p>
            <a:r>
              <a:rPr lang="en-US" baseline="0" dirty="0" smtClean="0"/>
              <a:t>If I am interested in the Sea Surface Temperature of the Indian Ocean it seems logical to assume that the best data for that would reside in an Indian agency as they </a:t>
            </a:r>
            <a:r>
              <a:rPr lang="en-US" baseline="0" dirty="0" smtClean="0"/>
              <a:t>should have </a:t>
            </a:r>
            <a:r>
              <a:rPr lang="en-US" baseline="0" dirty="0" smtClean="0"/>
              <a:t>the most interest in that area.</a:t>
            </a:r>
          </a:p>
        </p:txBody>
      </p:sp>
    </p:spTree>
    <p:extLst>
      <p:ext uri="{BB962C8B-B14F-4D97-AF65-F5344CB8AC3E}">
        <p14:creationId xmlns:p14="http://schemas.microsoft.com/office/powerpoint/2010/main" val="253202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ISRO. India.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That is really awesome.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think so.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NASA, </a:t>
            </a:r>
            <a:r>
              <a:rPr lang="en-US" dirty="0" smtClean="0"/>
              <a:t>USGS,</a:t>
            </a:r>
            <a:r>
              <a:rPr lang="en-US" baseline="0" dirty="0" smtClean="0"/>
              <a:t> </a:t>
            </a:r>
            <a:r>
              <a:rPr lang="en-US" baseline="0" dirty="0" smtClean="0"/>
              <a:t>NOAA, INPE, EUMETSAT, ESA, ISRO, CCMEO</a:t>
            </a:r>
          </a:p>
          <a:p>
            <a:pPr>
              <a:buFontTx/>
              <a:buNone/>
            </a:pPr>
            <a:r>
              <a:rPr lang="en-US" baseline="0" dirty="0" smtClean="0"/>
              <a:t>In the near-term AOE and ROSCOSMOS</a:t>
            </a:r>
          </a:p>
          <a:p>
            <a:pPr>
              <a:buFontTx/>
              <a:buNone/>
            </a:pPr>
            <a:r>
              <a:rPr lang="en-US" baseline="0" dirty="0" smtClean="0"/>
              <a:t>In the not so near term - Australia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No</a:t>
            </a:r>
            <a:r>
              <a:rPr lang="en-US" baseline="0" dirty="0" smtClean="0"/>
              <a:t> granule search yet. Give us a couple of sprints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Your search capabilities for CWIC </a:t>
            </a:r>
            <a:r>
              <a:rPr lang="en-US" dirty="0" smtClean="0"/>
              <a:t>collections</a:t>
            </a:r>
            <a:r>
              <a:rPr lang="en-US" baseline="0" dirty="0" smtClean="0"/>
              <a:t> </a:t>
            </a:r>
            <a:r>
              <a:rPr lang="en-US" dirty="0" smtClean="0"/>
              <a:t>will</a:t>
            </a:r>
            <a:r>
              <a:rPr lang="en-US" baseline="0" dirty="0" smtClean="0"/>
              <a:t> not be as rich as CMR-resident granule </a:t>
            </a:r>
            <a:r>
              <a:rPr lang="en-US" baseline="0" dirty="0" smtClean="0"/>
              <a:t>inventories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They won’t be as fast either.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Download capabilities will vary from provider to provider and utilize their own registration </a:t>
            </a:r>
            <a:r>
              <a:rPr lang="en-US" baseline="0" dirty="0" smtClean="0"/>
              <a:t>process. Like NASA they need to know who and how many are downloading their data too. Which is fair.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wealth of options and ease of use presented to you for CMR data download (</a:t>
            </a:r>
            <a:r>
              <a:rPr lang="en-US" baseline="0" dirty="0" err="1" smtClean="0"/>
              <a:t>subsetting</a:t>
            </a:r>
            <a:r>
              <a:rPr lang="en-US" baseline="0" dirty="0" smtClean="0"/>
              <a:t>, reformatting through a uniform interface). You will have to leave the earthdata environment to do this 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‘We are building a better world through…’ well maybe not but it may help…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CWIC allows </a:t>
            </a:r>
            <a:r>
              <a:rPr lang="en-US" b="1" baseline="0" dirty="0" smtClean="0"/>
              <a:t>Earthdata Search</a:t>
            </a:r>
            <a:r>
              <a:rPr lang="en-US" baseline="0" dirty="0" smtClean="0"/>
              <a:t> to get collection level metadata from a large number of agencies. Soon you will be able to </a:t>
            </a:r>
            <a:r>
              <a:rPr lang="en-US" baseline="0" dirty="0" smtClean="0"/>
              <a:t>discover and download </a:t>
            </a:r>
            <a:r>
              <a:rPr lang="en-US" baseline="0" dirty="0" smtClean="0"/>
              <a:t>data at a granule </a:t>
            </a:r>
            <a:r>
              <a:rPr lang="en-US" baseline="0" dirty="0" smtClean="0"/>
              <a:t>level through those agencies too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 it’s not just Global OpenSearch anymore. It’s GLOBAL SEARCH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</a:t>
            </a:r>
            <a:r>
              <a:rPr lang="en-US" baseline="0" dirty="0" smtClean="0"/>
              <a:t> </a:t>
            </a:r>
            <a:r>
              <a:rPr lang="en-US" baseline="0" dirty="0" smtClean="0"/>
              <a:t>you very much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I’ve been a bit</a:t>
            </a:r>
            <a:r>
              <a:rPr lang="en-US" baseline="0" dirty="0" smtClean="0"/>
              <a:t> alarmed at the amount of references to puppies in our conferences. I wanted to use something I felt more demonstrative of what we are doing. People </a:t>
            </a:r>
            <a:r>
              <a:rPr lang="en-US" baseline="0" dirty="0" smtClean="0"/>
              <a:t>of all stripes coming </a:t>
            </a:r>
            <a:r>
              <a:rPr lang="en-US" baseline="0" dirty="0" smtClean="0"/>
              <a:t>together to do good but hard work in a communal environment.</a:t>
            </a:r>
          </a:p>
          <a:p>
            <a:r>
              <a:rPr lang="en-US" baseline="0" dirty="0" smtClean="0"/>
              <a:t>But I didn’t think Soviet-Era propaganda posters would get passed Corporate. Oh well…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 digress… Accepting</a:t>
            </a:r>
            <a:r>
              <a:rPr lang="en-US" baseline="0" dirty="0" smtClean="0"/>
              <a:t> the ‘local is good’ argument how</a:t>
            </a:r>
            <a:r>
              <a:rPr lang="en-US" dirty="0" smtClean="0"/>
              <a:t> </a:t>
            </a:r>
            <a:r>
              <a:rPr lang="en-US" dirty="0" smtClean="0"/>
              <a:t>do I </a:t>
            </a:r>
            <a:r>
              <a:rPr lang="en-US" dirty="0" smtClean="0"/>
              <a:t>go about discovering </a:t>
            </a:r>
            <a:r>
              <a:rPr lang="en-US" dirty="0" smtClean="0"/>
              <a:t>their data?</a:t>
            </a:r>
          </a:p>
          <a:p>
            <a:r>
              <a:rPr lang="en-US" dirty="0" smtClean="0"/>
              <a:t>Do</a:t>
            </a:r>
            <a:r>
              <a:rPr lang="en-US" baseline="0" dirty="0" smtClean="0"/>
              <a:t> I go straight to the source or do I use </a:t>
            </a:r>
            <a:r>
              <a:rPr lang="en-US" baseline="0" dirty="0" smtClean="0"/>
              <a:t>the federated </a:t>
            </a:r>
            <a:r>
              <a:rPr lang="en-US" baseline="0" dirty="0" smtClean="0"/>
              <a:t>tools that I know about? Earthdata Search? CMR? Reverb?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9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the last one I promise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0" dirty="0" smtClean="0"/>
              <a:t>How it was in 2015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Going </a:t>
            </a:r>
            <a:r>
              <a:rPr lang="en-US" baseline="0" dirty="0" smtClean="0"/>
              <a:t>to the ‘source’ of the data you are interested in becomes problematic if you have many sources. In some cases, even a singular source can be difficult to exploit if you don’t ‘know your way around’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Earthdata</a:t>
            </a:r>
            <a:r>
              <a:rPr lang="en-US" baseline="0" dirty="0" smtClean="0"/>
              <a:t> Search and Reverb, coupled with CMR, provided fast and sophisticated access to all of the NASA’S EOSDIS holdings. That was over 260 million granules. </a:t>
            </a:r>
          </a:p>
          <a:p>
            <a:pPr>
              <a:buFontTx/>
              <a:buNone/>
            </a:pPr>
            <a:r>
              <a:rPr lang="en-US" baseline="0" dirty="0" smtClean="0"/>
              <a:t>But if the data you are interested in wasn’t resident in an EOSDIS provider then you needed to look elsewhere.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 told you about CWICSmart, a proof-of-concept client that leveraged the IDN OpenSearch API and the CWIC server for collection and granule discovery for a large number of non-US agencies like ISRO, INPE and EUMETSAT.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aseline="0" dirty="0" smtClean="0"/>
              <a:t>It’s 2106 and I’m going to revise what I said about Earthdata Search.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You can now find CWIC-enabled collections via Earthdata Search!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the same use case I used in the Summer ESIP</a:t>
            </a:r>
            <a:r>
              <a:rPr lang="en-US" baseline="0" dirty="0" smtClean="0"/>
              <a:t> meeting. In the Summer I demonstrated that such a use case was fruitless in Earthdata Search. That is no longer the case.</a:t>
            </a:r>
          </a:p>
          <a:p>
            <a:r>
              <a:rPr lang="en-US" baseline="0" dirty="0" smtClean="0"/>
              <a:t>Smiley faces!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it</a:t>
            </a:r>
            <a:r>
              <a:rPr lang="en-US" baseline="0" dirty="0" smtClean="0"/>
              <a:t> is. I can search for ‘search surface temperature </a:t>
            </a:r>
            <a:r>
              <a:rPr lang="en-US" baseline="0" dirty="0" err="1" smtClean="0"/>
              <a:t>isro</a:t>
            </a:r>
            <a:r>
              <a:rPr lang="en-US" baseline="0" dirty="0" smtClean="0"/>
              <a:t>’ and find a collection from the ISRO data provider. Not NASA, Not USGS. Not NOAA.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and maybe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7122" y="6277431"/>
            <a:ext cx="368772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5" name="Picture 4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1" r:id="rId4"/>
    <p:sldLayoutId id="2147483662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Earthdata </a:t>
            </a:r>
            <a:r>
              <a:rPr lang="en-US" dirty="0"/>
              <a:t>S</a:t>
            </a:r>
            <a:r>
              <a:rPr lang="en-US" dirty="0" smtClean="0"/>
              <a:t>earch and </a:t>
            </a:r>
            <a:br>
              <a:rPr lang="en-US" dirty="0" smtClean="0"/>
            </a:br>
            <a:r>
              <a:rPr lang="en-US" dirty="0" smtClean="0"/>
              <a:t>Global OpenSearch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714750"/>
            <a:ext cx="7086600" cy="180022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000" dirty="0" smtClean="0"/>
              <a:t>ESIP Winter Meeting 2016</a:t>
            </a: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Doug Newman (NASA Earthdata – Raytheon)</a:t>
            </a:r>
          </a:p>
          <a:p>
            <a:pPr lvl="0">
              <a:defRPr/>
            </a:pPr>
            <a:r>
              <a:rPr lang="en-US" dirty="0" smtClean="0"/>
              <a:t>Andrew Mitchell (NASA Earthdata)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165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material is based upon work supported by the National Aeronautics and Space Administration under Contract Number </a:t>
            </a:r>
            <a:r>
              <a:rPr lang="en-US" sz="12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NNG15HZ39C</a:t>
            </a:r>
            <a:endParaRPr lang="en-US" sz="1200" dirty="0">
              <a:solidFill>
                <a:schemeClr val="tx1">
                  <a:lumMod val="25000"/>
                  <a:lumOff val="7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0376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ISRO collections in Earthdata Search</a:t>
            </a:r>
            <a:endParaRPr lang="en-US" dirty="0"/>
          </a:p>
        </p:txBody>
      </p:sp>
      <p:pic>
        <p:nvPicPr>
          <p:cNvPr id="8" name="Picture 7" descr="Earthdata Search collection 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0" y="1628334"/>
            <a:ext cx="7874494" cy="42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7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57200" y="1007349"/>
            <a:ext cx="8229600" cy="4525963"/>
          </a:xfrm>
        </p:spPr>
        <p:txBody>
          <a:bodyPr anchor="ctr"/>
          <a:lstStyle/>
          <a:p>
            <a:pPr algn="ctr">
              <a:buNone/>
            </a:pPr>
            <a:r>
              <a:rPr lang="en-US" sz="2400" dirty="0" smtClean="0"/>
              <a:t>This data came from</a:t>
            </a:r>
          </a:p>
          <a:p>
            <a:pPr algn="ctr">
              <a:buNone/>
            </a:pPr>
            <a:r>
              <a:rPr lang="en-US" sz="6600" b="1" dirty="0" smtClean="0"/>
              <a:t>INDIA!</a:t>
            </a:r>
          </a:p>
        </p:txBody>
      </p:sp>
    </p:spTree>
    <p:extLst>
      <p:ext uri="{BB962C8B-B14F-4D97-AF65-F5344CB8AC3E}">
        <p14:creationId xmlns:p14="http://schemas.microsoft.com/office/powerpoint/2010/main" val="27264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Isn’t that awesome?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pros – agency coverage</a:t>
            </a:r>
            <a:endParaRPr lang="en-US" dirty="0"/>
          </a:p>
        </p:txBody>
      </p:sp>
      <p:pic>
        <p:nvPicPr>
          <p:cNvPr id="6" name="Picture 5" descr="amChar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6" y="1463864"/>
            <a:ext cx="7264776" cy="462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granule level search. Talk </a:t>
            </a:r>
            <a:r>
              <a:rPr lang="en-US" dirty="0" smtClean="0"/>
              <a:t>to us in </a:t>
            </a:r>
            <a:r>
              <a:rPr lang="en-US" dirty="0" smtClean="0"/>
              <a:t>a month or so…</a:t>
            </a:r>
          </a:p>
          <a:p>
            <a:r>
              <a:rPr lang="en-US" dirty="0" smtClean="0"/>
              <a:t>Few search query terms across the </a:t>
            </a:r>
            <a:r>
              <a:rPr lang="en-US" dirty="0" smtClean="0"/>
              <a:t>board</a:t>
            </a:r>
          </a:p>
          <a:p>
            <a:r>
              <a:rPr lang="en-US" dirty="0"/>
              <a:t>Probably not as </a:t>
            </a:r>
            <a:r>
              <a:rPr lang="en-US" dirty="0" smtClean="0"/>
              <a:t>fast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irect download not always available</a:t>
            </a:r>
          </a:p>
          <a:p>
            <a:r>
              <a:rPr lang="en-US" dirty="0" smtClean="0"/>
              <a:t>Download </a:t>
            </a:r>
            <a:r>
              <a:rPr lang="en-US" dirty="0" smtClean="0"/>
              <a:t>process is not as sophisticated as CMR</a:t>
            </a:r>
          </a:p>
          <a:p>
            <a:pPr marL="0" indent="0">
              <a:buNone/>
            </a:pPr>
            <a:r>
              <a:rPr lang="en-US" dirty="0" smtClean="0"/>
              <a:t>Bottom line: your user experience will not be as rich when working with non-CMR granule inventories.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building a better world through…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Global Search @</a:t>
            </a:r>
          </a:p>
          <a:p>
            <a:pPr algn="ctr">
              <a:buNone/>
            </a:pPr>
            <a:r>
              <a:rPr lang="en-US" b="1" dirty="0" smtClean="0"/>
              <a:t>https://</a:t>
            </a:r>
            <a:r>
              <a:rPr lang="en-US" b="1" dirty="0" err="1" smtClean="0"/>
              <a:t>search.earthdata.nasa.gov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032" y="3167667"/>
            <a:ext cx="2005418" cy="394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0174" y="904875"/>
            <a:ext cx="5991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</a:t>
            </a:r>
            <a:r>
              <a:rPr lang="en-US" sz="2800" dirty="0">
                <a:solidFill>
                  <a:schemeClr val="tx1"/>
                </a:solidFill>
              </a:rPr>
              <a:t>material is based upon work supported by the National Aeronautics and Space Administration under Contract Number </a:t>
            </a:r>
            <a:r>
              <a:rPr lang="en-US" sz="2800" b="1" dirty="0">
                <a:solidFill>
                  <a:schemeClr val="tx1"/>
                </a:solidFill>
              </a:rPr>
              <a:t>NNG15HZ39C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291663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the ‘best’ data about a local phenomena?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 the local agency corresponding to that phenomena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8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puppies…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9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discovery that local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844"/>
            <a:ext cx="8229600" cy="447604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 to the local provider?</a:t>
            </a:r>
          </a:p>
          <a:p>
            <a:r>
              <a:rPr lang="en-US" dirty="0" smtClean="0"/>
              <a:t>Use the tools we already know?</a:t>
            </a:r>
          </a:p>
        </p:txBody>
      </p:sp>
    </p:spTree>
    <p:extLst>
      <p:ext uri="{BB962C8B-B14F-4D97-AF65-F5344CB8AC3E}">
        <p14:creationId xmlns:p14="http://schemas.microsoft.com/office/powerpoint/2010/main" val="92266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Kittens…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4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33407"/>
            <a:ext cx="8229600" cy="4232393"/>
          </a:xfrm>
        </p:spPr>
        <p:txBody>
          <a:bodyPr>
            <a:normAutofit/>
          </a:bodyPr>
          <a:lstStyle/>
          <a:p>
            <a:r>
              <a:rPr lang="en-US" dirty="0"/>
              <a:t>We could go to the ‘source’ but that presents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We had some great tools providing fast and sophisticated access to a vast amount of data. But some data was not available using those tools</a:t>
            </a:r>
          </a:p>
          <a:p>
            <a:r>
              <a:rPr lang="en-US" dirty="0" smtClean="0"/>
              <a:t>I showed you a ‘Third Way’</a:t>
            </a:r>
          </a:p>
          <a:p>
            <a:pPr lvl="1"/>
            <a:r>
              <a:rPr lang="en-US" dirty="0" smtClean="0"/>
              <a:t>CWICSmart + IDN OpenSearch + CWIC</a:t>
            </a:r>
          </a:p>
          <a:p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Discovering local data in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33407"/>
            <a:ext cx="8229600" cy="42323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Earthdata Search now allows you to discover collections whose granule inventories are not resident in CMR but are accessible through CWIC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Discovering local data 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8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find some data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 ocean surface temperature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 </a:t>
            </a:r>
            <a:r>
              <a:rPr lang="en-US" sz="2800" smtClean="0"/>
              <a:t>find the local </a:t>
            </a:r>
            <a:r>
              <a:rPr lang="en-US" sz="2800" dirty="0" smtClean="0"/>
              <a:t>agency using Google - ‘</a:t>
            </a:r>
            <a:r>
              <a:rPr lang="en-US" sz="2800" b="1" dirty="0" smtClean="0"/>
              <a:t>Indian Space </a:t>
            </a:r>
            <a:r>
              <a:rPr lang="en-US" sz="2800" b="1" smtClean="0"/>
              <a:t>Research Organization</a:t>
            </a:r>
            <a:r>
              <a:rPr lang="en-US" sz="2800" b="1" dirty="0" smtClean="0"/>
              <a:t>’</a:t>
            </a:r>
            <a:endParaRPr lang="en-US" sz="2800" dirty="0" smtClean="0"/>
          </a:p>
          <a:p>
            <a:r>
              <a:rPr lang="en-US" sz="2800" dirty="0" smtClean="0"/>
              <a:t>I search </a:t>
            </a:r>
            <a:r>
              <a:rPr lang="en-US" sz="2800" b="1" dirty="0" smtClean="0"/>
              <a:t>Earthdata Search</a:t>
            </a:r>
            <a:r>
              <a:rPr lang="en-US" sz="2800" dirty="0" smtClean="0"/>
              <a:t> with ‘</a:t>
            </a:r>
            <a:r>
              <a:rPr lang="en-US" sz="2800" b="1" dirty="0"/>
              <a:t>sea surface temperature </a:t>
            </a:r>
            <a:r>
              <a:rPr lang="en-US" sz="2800" b="1" dirty="0" err="1"/>
              <a:t>isro</a:t>
            </a:r>
            <a:r>
              <a:rPr lang="en-US" sz="2800" dirty="0" smtClean="0"/>
              <a:t>’</a:t>
            </a:r>
          </a:p>
          <a:p>
            <a:pPr lvl="1"/>
            <a:r>
              <a:rPr lang="en-US" dirty="0" smtClean="0"/>
              <a:t>I get </a:t>
            </a:r>
            <a:r>
              <a:rPr lang="en-US" b="1" dirty="0" smtClean="0"/>
              <a:t>INSAT-3D Imager Level-2B Sea Surface Temperature</a:t>
            </a:r>
          </a:p>
          <a:p>
            <a:pPr lvl="1"/>
            <a:r>
              <a:rPr lang="en-US" dirty="0"/>
              <a:t>I get </a:t>
            </a:r>
            <a:r>
              <a:rPr lang="en-US" b="1" dirty="0"/>
              <a:t>KALPANA-1 VHRR Level-2B Sea Surface </a:t>
            </a:r>
            <a:r>
              <a:rPr lang="en-US" b="1" dirty="0" smtClean="0"/>
              <a:t>Temperature </a:t>
            </a:r>
          </a:p>
          <a:p>
            <a:r>
              <a:rPr lang="en-US" sz="2800" dirty="0" smtClean="0">
                <a:sym typeface="Wingdings"/>
              </a:rPr>
              <a:t></a:t>
            </a:r>
            <a:endParaRPr lang="en-US" sz="2800" dirty="0">
              <a:sym typeface="Wingdings"/>
            </a:endParaRPr>
          </a:p>
          <a:p>
            <a:pPr>
              <a:buFont typeface="Wingdings" pitchFamily="-102" charset="2"/>
              <a:buChar char="è"/>
            </a:pPr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38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9050" cap="flat">
          <a:solidFill>
            <a:srgbClr val="000000"/>
          </a:solidFill>
          <a:prstDash val="solid"/>
          <a:round/>
          <a:headEnd type="none" w="lg" len="lg"/>
          <a:tailEnd type="triangle" w="lg" len="lg"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EOSDIS-EED.thmx</Template>
  <TotalTime>12181</TotalTime>
  <Words>979</Words>
  <Application>Microsoft Macintosh PowerPoint</Application>
  <PresentationFormat>On-screen Show (4:3)</PresentationFormat>
  <Paragraphs>89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EOSDIS-EED</vt:lpstr>
      <vt:lpstr>Earthdata Search and  Global OpenSearch</vt:lpstr>
      <vt:lpstr>Where are the ‘best’ data about a local phenomena?</vt:lpstr>
      <vt:lpstr>No puppies…</vt:lpstr>
      <vt:lpstr>How do I discovery that local data?</vt:lpstr>
      <vt:lpstr>No Kittens…</vt:lpstr>
      <vt:lpstr>Discovering local data in 2015</vt:lpstr>
      <vt:lpstr>Discovering local data in 2016</vt:lpstr>
      <vt:lpstr>Let’s find some data</vt:lpstr>
      <vt:lpstr>Indian ocean surface temperature</vt:lpstr>
      <vt:lpstr>ISRO collections in Earthdata Search</vt:lpstr>
      <vt:lpstr>PowerPoint Presentation</vt:lpstr>
      <vt:lpstr>Isn’t that awesome?</vt:lpstr>
      <vt:lpstr>The pros – agency coverage</vt:lpstr>
      <vt:lpstr>The cons</vt:lpstr>
      <vt:lpstr>We are building a better world through…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 PLOFCHAN</dc:creator>
  <cp:lastModifiedBy>Doug Newman</cp:lastModifiedBy>
  <cp:revision>426</cp:revision>
  <cp:lastPrinted>2016-01-05T21:56:54Z</cp:lastPrinted>
  <dcterms:created xsi:type="dcterms:W3CDTF">2015-07-10T12:24:18Z</dcterms:created>
  <dcterms:modified xsi:type="dcterms:W3CDTF">2016-01-05T21:57:23Z</dcterms:modified>
</cp:coreProperties>
</file>