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5"/>
  </p:sldMasterIdLst>
  <p:notesMasterIdLst>
    <p:notesMasterId r:id="rId35"/>
  </p:notesMasterIdLst>
  <p:sldIdLst>
    <p:sldId id="276" r:id="rId6"/>
    <p:sldId id="394" r:id="rId7"/>
    <p:sldId id="392" r:id="rId8"/>
    <p:sldId id="395" r:id="rId9"/>
    <p:sldId id="388" r:id="rId10"/>
    <p:sldId id="393" r:id="rId11"/>
    <p:sldId id="350" r:id="rId12"/>
    <p:sldId id="397" r:id="rId13"/>
    <p:sldId id="396" r:id="rId14"/>
    <p:sldId id="398" r:id="rId15"/>
    <p:sldId id="389" r:id="rId16"/>
    <p:sldId id="352" r:id="rId17"/>
    <p:sldId id="351" r:id="rId18"/>
    <p:sldId id="390" r:id="rId19"/>
    <p:sldId id="364" r:id="rId20"/>
    <p:sldId id="365" r:id="rId21"/>
    <p:sldId id="366" r:id="rId22"/>
    <p:sldId id="369" r:id="rId23"/>
    <p:sldId id="368" r:id="rId24"/>
    <p:sldId id="371" r:id="rId25"/>
    <p:sldId id="372" r:id="rId26"/>
    <p:sldId id="373" r:id="rId27"/>
    <p:sldId id="374" r:id="rId28"/>
    <p:sldId id="360" r:id="rId29"/>
    <p:sldId id="401" r:id="rId30"/>
    <p:sldId id="402" r:id="rId31"/>
    <p:sldId id="404" r:id="rId32"/>
    <p:sldId id="391" r:id="rId33"/>
    <p:sldId id="361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98">
          <p15:clr>
            <a:srgbClr val="A4A3A4"/>
          </p15:clr>
        </p15:guide>
        <p15:guide id="4" pos="19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34" clrIdx="0"/>
  <p:cmAuthor id="1" name="Brett McLaugh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5E"/>
    <a:srgbClr val="26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D22-3351-4DDC-9757-8A348CC96E5D}">
  <a:tblStyle styleId="{54107D22-3351-4DDC-9757-8A348CC96E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78556" autoAdjust="0"/>
  </p:normalViewPr>
  <p:slideViewPr>
    <p:cSldViewPr snapToGrid="0" snapToObjects="1">
      <p:cViewPr varScale="1">
        <p:scale>
          <a:sx n="91" d="100"/>
          <a:sy n="91" d="100"/>
        </p:scale>
        <p:origin x="2184" y="90"/>
      </p:cViewPr>
      <p:guideLst>
        <p:guide orient="horz" pos="2160"/>
        <p:guide pos="2880"/>
        <p:guide orient="horz" pos="1098"/>
        <p:guide pos="1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4">
    <p:pos x="6000" y="0"/>
    <p:text>Presenter: Definitely Brett :-p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3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43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34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2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84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DBI is really RDS. We provide</a:t>
            </a:r>
            <a:r>
              <a:rPr lang="en-US" baseline="0" dirty="0" smtClean="0"/>
              <a:t> instances using a compliant configuration (access control, encryption,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0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63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centers are never actually this sexy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4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view of your data center</a:t>
            </a:r>
            <a:r>
              <a:rPr lang="en-US" baseline="0" dirty="0" smtClean="0"/>
              <a:t> when you’re in the cloud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(That’s a poorly executed slide. You’re looking at an “ec2 describe” command listing our infrastructure)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leverage these wins in</a:t>
            </a:r>
            <a:r>
              <a:rPr lang="en-US" baseline="0" dirty="0" smtClean="0"/>
              <a:t> a way that meets </a:t>
            </a:r>
            <a:r>
              <a:rPr lang="en-US" dirty="0" smtClean="0"/>
              <a:t>the security and compliance</a:t>
            </a:r>
            <a:r>
              <a:rPr lang="en-US" baseline="0" dirty="0" smtClean="0"/>
              <a:t> standards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7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NASA-sanctioned, controls-compliant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r>
              <a:rPr lang="en-US" baseline="0" dirty="0" smtClean="0"/>
              <a:t>.GOV domain name – secure, sanctioned NASA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3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Platform requests</a:t>
            </a:r>
            <a:r>
              <a:rPr lang="en-US" baseline="0" dirty="0" smtClean="0"/>
              <a:t> </a:t>
            </a:r>
            <a:r>
              <a:rPr lang="en-US" baseline="0" smtClean="0"/>
              <a:t>– deploying </a:t>
            </a:r>
            <a:r>
              <a:rPr lang="en-US" baseline="0" dirty="0" smtClean="0"/>
              <a:t>applications, reporting statuses, changing </a:t>
            </a:r>
            <a:r>
              <a:rPr lang="en-US" baseline="0" smtClean="0"/>
              <a:t>environment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4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88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19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31462" y="6246336"/>
            <a:ext cx="5881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The material is based upon work supported by the National Aeronautics and Space Administration under Contract Number </a:t>
            </a:r>
            <a:r>
              <a:rPr lang="en-US" sz="10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NNG15HZ39C</a:t>
            </a:r>
            <a:endParaRPr lang="en-US" sz="1000" dirty="0">
              <a:solidFill>
                <a:schemeClr val="tx1">
                  <a:lumMod val="25000"/>
                  <a:lumOff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5" name="Picture 4" descr="eosdis-logo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08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11844" y="6666716"/>
            <a:ext cx="814525" cy="18450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600" baseline="0" dirty="0" smtClean="0">
                <a:solidFill>
                  <a:schemeClr val="tx1"/>
                </a:solidFill>
              </a:rPr>
              <a:t>WESIP-0116-AP</a:t>
            </a:r>
            <a:endParaRPr lang="en" sz="6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1" r:id="rId4"/>
    <p:sldLayoutId id="2147483662" r:id="rId5"/>
    <p:sldLayoutId id="2147483663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lo-word.earthdata.nas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12factor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12factor.net/https:/12factor.ne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73266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NGAP: Compliance as a Service in the Public Cloud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685800" y="3687478"/>
            <a:ext cx="7086600" cy="1800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Andrew Pawloski – andrew@element84.com</a:t>
            </a:r>
          </a:p>
          <a:p>
            <a:r>
              <a:rPr lang="en-US" dirty="0" smtClean="0"/>
              <a:t>Brett McLaughlin – brett@element84.com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Pilone</a:t>
            </a:r>
            <a:r>
              <a:rPr lang="en-US" dirty="0" smtClean="0"/>
              <a:t> – dan@element84.com</a:t>
            </a:r>
          </a:p>
          <a:p>
            <a:r>
              <a:rPr lang="en-US" dirty="0" smtClean="0"/>
              <a:t>Marc </a:t>
            </a:r>
            <a:r>
              <a:rPr lang="en-US" dirty="0" err="1" smtClean="0"/>
              <a:t>Huffnagle</a:t>
            </a:r>
            <a:r>
              <a:rPr lang="en-US" dirty="0" smtClean="0"/>
              <a:t> – marc@element84.com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Plofchan</a:t>
            </a:r>
            <a:r>
              <a:rPr lang="en-US" dirty="0" smtClean="0"/>
              <a:t> – </a:t>
            </a:r>
            <a:r>
              <a:rPr lang="en-US" dirty="0" err="1" smtClean="0"/>
              <a:t>peter.g.plofchan@raytheon.com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7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in one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50" y="1600200"/>
            <a:ext cx="71501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200" b="1" dirty="0" smtClean="0">
                <a:latin typeface="Courier New"/>
                <a:cs typeface="Courier New"/>
              </a:rPr>
              <a:t>$ </a:t>
            </a:r>
            <a:r>
              <a:rPr lang="en-US" sz="2200" b="1" dirty="0" err="1" smtClean="0">
                <a:latin typeface="Courier New"/>
                <a:cs typeface="Courier New"/>
              </a:rPr>
              <a:t>ngap</a:t>
            </a:r>
            <a:r>
              <a:rPr lang="en-US" sz="2200" b="1" dirty="0" smtClean="0">
                <a:latin typeface="Courier New"/>
                <a:cs typeface="Courier New"/>
              </a:rPr>
              <a:t>-deploy hello-world hello-</a:t>
            </a:r>
            <a:r>
              <a:rPr lang="en-US" sz="2200" b="1" dirty="0" err="1" smtClean="0">
                <a:latin typeface="Courier New"/>
                <a:cs typeface="Courier New"/>
              </a:rPr>
              <a:t>world.tar</a:t>
            </a:r>
            <a:endParaRPr lang="en-US" sz="22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 smtClean="0"/>
              <a:t>TO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000" b="1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US" sz="20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 smtClean="0">
                <a:hlinkClick r:id="rId3"/>
              </a:rPr>
              <a:t>https://hello-world.earthdata.nasa.gov</a:t>
            </a:r>
            <a:endParaRPr lang="en-US" sz="2800" b="1" dirty="0"/>
          </a:p>
          <a:p>
            <a:pPr marL="0" indent="0" algn="ctr">
              <a:lnSpc>
                <a:spcPct val="120000"/>
              </a:lnSpc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120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1,000 Foot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7200" y="4795520"/>
            <a:ext cx="5334000" cy="6908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NGAP Services</a:t>
            </a:r>
          </a:p>
          <a:p>
            <a:pPr algn="ctr"/>
            <a:r>
              <a:rPr lang="en-US" sz="1400" dirty="0" smtClean="0"/>
              <a:t>(Monitoring, Logging, Security, </a:t>
            </a:r>
            <a:r>
              <a:rPr lang="en-US" sz="1400" dirty="0" err="1" smtClean="0"/>
              <a:t>Autoscaling</a:t>
            </a:r>
            <a:r>
              <a:rPr lang="en-US" sz="1400" dirty="0" smtClean="0"/>
              <a:t>, Billing, etc.)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727200" y="5486400"/>
            <a:ext cx="5334000" cy="5994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OCIO GP-MCE*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(AWS Reseller)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440" y="6441440"/>
            <a:ext cx="346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*General Purpose Managed Compute Environment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3235960" y="2529840"/>
            <a:ext cx="2316480" cy="78232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NGAP Builder</a:t>
            </a:r>
          </a:p>
          <a:p>
            <a:pPr algn="ctr"/>
            <a:r>
              <a:rPr lang="en-US" sz="1400" dirty="0" smtClean="0"/>
              <a:t>(Creates “slug” from ECC-hosted codebases)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27200" y="4223308"/>
            <a:ext cx="1778000" cy="572212"/>
          </a:xfrm>
          <a:prstGeom prst="rect">
            <a:avLst/>
          </a:prstGeom>
          <a:solidFill>
            <a:srgbClr val="2ECC71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NGAP-compliant AMI</a:t>
            </a:r>
          </a:p>
          <a:p>
            <a:pPr algn="ctr"/>
            <a:r>
              <a:rPr lang="en-US" sz="1200" dirty="0" smtClean="0"/>
              <a:t>(Application)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505200" y="3677920"/>
            <a:ext cx="1778000" cy="599440"/>
          </a:xfrm>
          <a:prstGeom prst="rect">
            <a:avLst/>
          </a:prstGeom>
          <a:solidFill>
            <a:srgbClr val="2ECC71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NGAP-compliant AMI</a:t>
            </a:r>
          </a:p>
          <a:p>
            <a:pPr algn="ctr"/>
            <a:r>
              <a:rPr lang="en-US" sz="1200" dirty="0" smtClean="0"/>
              <a:t>(Application)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283200" y="4206240"/>
            <a:ext cx="1778000" cy="589280"/>
          </a:xfrm>
          <a:prstGeom prst="rect">
            <a:avLst/>
          </a:prstGeom>
          <a:solidFill>
            <a:srgbClr val="2ECC71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NGAP-compliant AMI</a:t>
            </a:r>
          </a:p>
          <a:p>
            <a:pPr algn="ctr"/>
            <a:r>
              <a:rPr lang="en-US" sz="1200" dirty="0" smtClean="0"/>
              <a:t>(Application)</a:t>
            </a:r>
            <a:endParaRPr lang="en-US" sz="1200" dirty="0"/>
          </a:p>
        </p:txBody>
      </p:sp>
      <p:sp>
        <p:nvSpPr>
          <p:cNvPr id="11" name="Right Brace 10"/>
          <p:cNvSpPr/>
          <p:nvPr/>
        </p:nvSpPr>
        <p:spPr>
          <a:xfrm>
            <a:off x="7203440" y="4795520"/>
            <a:ext cx="345440" cy="1290320"/>
          </a:xfrm>
          <a:prstGeom prst="rightBrace">
            <a:avLst>
              <a:gd name="adj1" fmla="val 8186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8080" y="5297100"/>
            <a:ext cx="1808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Usable cloud “platform”</a:t>
            </a:r>
            <a:endParaRPr lang="en-US" sz="12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720" y="2032000"/>
            <a:ext cx="1168400" cy="173736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ECC</a:t>
            </a:r>
          </a:p>
          <a:p>
            <a:pPr algn="ctr"/>
            <a:r>
              <a:rPr lang="en-US" sz="1400" dirty="0" smtClean="0"/>
              <a:t>(Code testing, tracking, deployment)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873760" y="3312160"/>
            <a:ext cx="853440" cy="772160"/>
          </a:xfrm>
          <a:prstGeom prst="roundRect">
            <a:avLst/>
          </a:prstGeom>
          <a:solidFill>
            <a:schemeClr val="accent3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 Source Code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001520" y="1869440"/>
            <a:ext cx="1778000" cy="51816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 Base AMI</a:t>
            </a:r>
          </a:p>
          <a:p>
            <a:pPr algn="ctr"/>
            <a:r>
              <a:rPr lang="en-US" sz="1200" dirty="0" smtClean="0"/>
              <a:t>(Secure)</a:t>
            </a:r>
          </a:p>
        </p:txBody>
      </p: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>
          <a:xfrm>
            <a:off x="4394200" y="3312160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120" y="4332560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15360" y="4277360"/>
            <a:ext cx="1767840" cy="518160"/>
          </a:xfrm>
          <a:prstGeom prst="rect">
            <a:avLst/>
          </a:prstGeom>
          <a:noFill/>
          <a:ln>
            <a:solidFill>
              <a:srgbClr val="171717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Freeform 23"/>
          <p:cNvSpPr/>
          <p:nvPr/>
        </p:nvSpPr>
        <p:spPr>
          <a:xfrm>
            <a:off x="2454950" y="2397760"/>
            <a:ext cx="765770" cy="497840"/>
          </a:xfrm>
          <a:custGeom>
            <a:avLst/>
            <a:gdLst>
              <a:gd name="connsiteX0" fmla="*/ 349210 w 765770"/>
              <a:gd name="connsiteY0" fmla="*/ 0 h 497840"/>
              <a:gd name="connsiteX1" fmla="*/ 13930 w 765770"/>
              <a:gd name="connsiteY1" fmla="*/ 274320 h 497840"/>
              <a:gd name="connsiteX2" fmla="*/ 765770 w 765770"/>
              <a:gd name="connsiteY2" fmla="*/ 497840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770" h="497840">
                <a:moveTo>
                  <a:pt x="349210" y="0"/>
                </a:moveTo>
                <a:cubicBezTo>
                  <a:pt x="146856" y="95673"/>
                  <a:pt x="-55497" y="191347"/>
                  <a:pt x="13930" y="274320"/>
                </a:cubicBezTo>
                <a:cubicBezTo>
                  <a:pt x="83357" y="357293"/>
                  <a:pt x="650623" y="438573"/>
                  <a:pt x="765770" y="497840"/>
                </a:cubicBezTo>
              </a:path>
            </a:pathLst>
          </a:custGeom>
          <a:ln>
            <a:solidFill>
              <a:srgbClr val="17171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4" idx="3"/>
          </p:cNvCxnSpPr>
          <p:nvPr/>
        </p:nvCxnSpPr>
        <p:spPr>
          <a:xfrm flipV="1">
            <a:off x="1727200" y="3068320"/>
            <a:ext cx="1493520" cy="629920"/>
          </a:xfrm>
          <a:prstGeom prst="straightConnector1">
            <a:avLst/>
          </a:prstGeom>
          <a:ln>
            <a:solidFill>
              <a:srgbClr val="17171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58" y="1869440"/>
            <a:ext cx="186422" cy="162560"/>
          </a:xfrm>
          <a:prstGeom prst="rect">
            <a:avLst/>
          </a:prstGeom>
        </p:spPr>
      </p:pic>
      <p:pic>
        <p:nvPicPr>
          <p:cNvPr id="36" name="Picture 35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40586"/>
            <a:ext cx="304800" cy="2657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78320" y="1819213"/>
            <a:ext cx="218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- ESDIS “blessed” component</a:t>
            </a:r>
            <a:endParaRPr lang="en-US" sz="1200" b="1" dirty="0">
              <a:latin typeface="+mj-lt"/>
            </a:endParaRPr>
          </a:p>
        </p:txBody>
      </p:sp>
      <p:pic>
        <p:nvPicPr>
          <p:cNvPr id="41" name="Picture 40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98" y="2032000"/>
            <a:ext cx="186422" cy="162560"/>
          </a:xfrm>
          <a:prstGeom prst="rect">
            <a:avLst/>
          </a:prstGeom>
        </p:spPr>
      </p:pic>
      <p:pic>
        <p:nvPicPr>
          <p:cNvPr id="42" name="Picture 41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78" y="3677920"/>
            <a:ext cx="186422" cy="162560"/>
          </a:xfrm>
          <a:prstGeom prst="rect">
            <a:avLst/>
          </a:prstGeom>
        </p:spPr>
      </p:pic>
      <p:pic>
        <p:nvPicPr>
          <p:cNvPr id="43" name="Picture 42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38" y="4277360"/>
            <a:ext cx="186422" cy="162560"/>
          </a:xfrm>
          <a:prstGeom prst="rect">
            <a:avLst/>
          </a:prstGeom>
        </p:spPr>
      </p:pic>
      <p:pic>
        <p:nvPicPr>
          <p:cNvPr id="44" name="Picture 43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78" y="4277360"/>
            <a:ext cx="186422" cy="162560"/>
          </a:xfrm>
          <a:prstGeom prst="rect">
            <a:avLst/>
          </a:prstGeom>
        </p:spPr>
      </p:pic>
      <p:pic>
        <p:nvPicPr>
          <p:cNvPr id="45" name="Picture 44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4798772"/>
            <a:ext cx="186422" cy="162560"/>
          </a:xfrm>
          <a:prstGeom prst="rect">
            <a:avLst/>
          </a:prstGeom>
        </p:spPr>
      </p:pic>
      <p:pic>
        <p:nvPicPr>
          <p:cNvPr id="46" name="Picture 45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18" y="2529840"/>
            <a:ext cx="186422" cy="1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12</a:t>
            </a:r>
            <a:r>
              <a:rPr lang="en-US" b="1" dirty="0"/>
              <a:t>-Factor (</a:t>
            </a:r>
            <a:r>
              <a:rPr lang="en-US" b="1" dirty="0">
                <a:hlinkClick r:id="rId2"/>
              </a:rPr>
              <a:t>http://12factor.net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Externalized state, configuration</a:t>
            </a:r>
          </a:p>
          <a:p>
            <a:pPr lvl="1"/>
            <a:r>
              <a:rPr lang="en-US" dirty="0" smtClean="0"/>
              <a:t>Interacts with services via port binding	</a:t>
            </a:r>
          </a:p>
          <a:p>
            <a:pPr lvl="2"/>
            <a:r>
              <a:rPr lang="en-US" dirty="0" smtClean="0"/>
              <a:t>No distinction between local/remote services</a:t>
            </a:r>
          </a:p>
          <a:p>
            <a:pPr lvl="1"/>
            <a:r>
              <a:rPr lang="en-US" dirty="0" smtClean="0"/>
              <a:t>Disposable</a:t>
            </a:r>
          </a:p>
          <a:p>
            <a:pPr lvl="2"/>
            <a:r>
              <a:rPr lang="en-US" dirty="0" smtClean="0"/>
              <a:t>Fast startup / graceful shut down</a:t>
            </a:r>
          </a:p>
          <a:p>
            <a:pPr lvl="1"/>
            <a:r>
              <a:rPr lang="en-US" dirty="0" smtClean="0"/>
              <a:t>Logging via </a:t>
            </a:r>
            <a:r>
              <a:rPr lang="en-US" dirty="0" smtClean="0">
                <a:latin typeface="Courier New"/>
                <a:cs typeface="Courier New"/>
              </a:rPr>
              <a:t>STDOUT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STDERR</a:t>
            </a:r>
          </a:p>
          <a:p>
            <a:pPr lvl="2"/>
            <a:r>
              <a:rPr lang="en-US" dirty="0" smtClean="0">
                <a:latin typeface="Courier New"/>
                <a:cs typeface="Courier New"/>
              </a:rPr>
              <a:t>Let process manager handle log stream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4" y="1190911"/>
            <a:ext cx="4333875" cy="4667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37" y="3179574"/>
            <a:ext cx="4945821" cy="3419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4495E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4000" dirty="0" smtClean="0"/>
              <a:t>Twelve-Factor App methodology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7" y="5895830"/>
            <a:ext cx="308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hlinkClick r:id="rId4"/>
              </a:rPr>
              <a:t>https://12factor.net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124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Nodes</a:t>
            </a:r>
          </a:p>
          <a:p>
            <a:pPr lvl="1"/>
            <a:r>
              <a:rPr lang="en-US" dirty="0" smtClean="0"/>
              <a:t>Serve NGAP platform requests</a:t>
            </a:r>
          </a:p>
          <a:p>
            <a:pPr lvl="1"/>
            <a:r>
              <a:rPr lang="en-US" dirty="0" smtClean="0"/>
              <a:t>Deploys applications</a:t>
            </a:r>
          </a:p>
          <a:p>
            <a:pPr lvl="1"/>
            <a:r>
              <a:rPr lang="en-US" dirty="0" smtClean="0"/>
              <a:t>Maintains system state</a:t>
            </a:r>
          </a:p>
          <a:p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Directs traffic from ELB to application nodes</a:t>
            </a:r>
          </a:p>
          <a:p>
            <a:pPr lvl="1"/>
            <a:r>
              <a:rPr lang="en-US" dirty="0" smtClean="0"/>
              <a:t>Enable wildcard DNS for NGAP platform</a:t>
            </a:r>
          </a:p>
          <a:p>
            <a:r>
              <a:rPr lang="en-US" dirty="0" smtClean="0"/>
              <a:t>App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717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50" name="Shape 50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9900"/>
                </a:solidFill>
              </a:endParaRPr>
            </a:p>
          </p:txBody>
        </p:sp>
        <p:sp>
          <p:nvSpPr>
            <p:cNvPr id="51" name="Shape 51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9900"/>
                  </a:solidFill>
                </a:rPr>
                <a:t>Availability Zone</a:t>
              </a:r>
            </a:p>
          </p:txBody>
        </p:sp>
      </p:grpSp>
      <p:grpSp>
        <p:nvGrpSpPr>
          <p:cNvPr id="52" name="Shape 52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53" name="Shape 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Shape 54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55" name="Shape 55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56" name="Shape 56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57" name="Shape 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Shape 58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sp>
        <p:nvSpPr>
          <p:cNvPr id="59" name="Shape 59"/>
          <p:cNvSpPr/>
          <p:nvPr/>
        </p:nvSpPr>
        <p:spPr>
          <a:xfrm>
            <a:off x="5298487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60" name="Shape 60"/>
          <p:cNvSpPr/>
          <p:nvPr/>
        </p:nvSpPr>
        <p:spPr>
          <a:xfrm>
            <a:off x="44398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</a:t>
            </a:r>
          </a:p>
        </p:txBody>
      </p:sp>
      <p:sp>
        <p:nvSpPr>
          <p:cNvPr id="61" name="Shape 61"/>
          <p:cNvSpPr/>
          <p:nvPr/>
        </p:nvSpPr>
        <p:spPr>
          <a:xfrm>
            <a:off x="5398825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2</a:t>
            </a:r>
          </a:p>
        </p:txBody>
      </p:sp>
      <p:cxnSp>
        <p:nvCxnSpPr>
          <p:cNvPr id="62" name="Shape 62"/>
          <p:cNvCxnSpPr>
            <a:stCxn id="55" idx="2"/>
          </p:cNvCxnSpPr>
          <p:nvPr/>
        </p:nvCxnSpPr>
        <p:spPr>
          <a:xfrm flipH="1">
            <a:off x="4747875" y="3874237"/>
            <a:ext cx="4671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64"/>
          <p:cNvCxnSpPr>
            <a:stCxn id="55" idx="2"/>
            <a:endCxn id="59" idx="0"/>
          </p:cNvCxnSpPr>
          <p:nvPr/>
        </p:nvCxnSpPr>
        <p:spPr>
          <a:xfrm>
            <a:off x="5214975" y="3874237"/>
            <a:ext cx="4920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5" name="Shape 65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66" name="Shape 66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9900"/>
                </a:solidFill>
              </a:endParaRPr>
            </a:p>
          </p:txBody>
        </p:sp>
        <p:sp>
          <p:nvSpPr>
            <p:cNvPr id="67" name="Shape 67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9900"/>
                  </a:solidFill>
                </a:rPr>
                <a:t>Availability Zone</a:t>
              </a:r>
            </a:p>
          </p:txBody>
        </p:sp>
      </p:grpSp>
      <p:sp>
        <p:nvSpPr>
          <p:cNvPr id="68" name="Shape 68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sp>
        <p:nvSpPr>
          <p:cNvPr id="69" name="Shape 69"/>
          <p:cNvSpPr/>
          <p:nvPr/>
        </p:nvSpPr>
        <p:spPr>
          <a:xfrm>
            <a:off x="6769362" y="4169662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70" name="Shape 70"/>
          <p:cNvSpPr/>
          <p:nvPr/>
        </p:nvSpPr>
        <p:spPr>
          <a:xfrm>
            <a:off x="7728387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71" name="Shape 71"/>
          <p:cNvSpPr/>
          <p:nvPr/>
        </p:nvSpPr>
        <p:spPr>
          <a:xfrm>
            <a:off x="68697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 </a:t>
            </a:r>
          </a:p>
        </p:txBody>
      </p:sp>
      <p:sp>
        <p:nvSpPr>
          <p:cNvPr id="72" name="Shape 72"/>
          <p:cNvSpPr/>
          <p:nvPr/>
        </p:nvSpPr>
        <p:spPr>
          <a:xfrm>
            <a:off x="7828725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2</a:t>
            </a:r>
          </a:p>
        </p:txBody>
      </p:sp>
      <p:cxnSp>
        <p:nvCxnSpPr>
          <p:cNvPr id="73" name="Shape 73"/>
          <p:cNvCxnSpPr>
            <a:stCxn id="68" idx="2"/>
            <a:endCxn id="69" idx="0"/>
          </p:cNvCxnSpPr>
          <p:nvPr/>
        </p:nvCxnSpPr>
        <p:spPr>
          <a:xfrm flipH="1">
            <a:off x="7177775" y="3874237"/>
            <a:ext cx="4671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" name="Shape 74"/>
          <p:cNvCxnSpPr>
            <a:stCxn id="68" idx="2"/>
            <a:endCxn id="70" idx="0"/>
          </p:cNvCxnSpPr>
          <p:nvPr/>
        </p:nvCxnSpPr>
        <p:spPr>
          <a:xfrm>
            <a:off x="7644875" y="3874237"/>
            <a:ext cx="4920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" name="Shape 75"/>
          <p:cNvCxnSpPr>
            <a:stCxn id="54" idx="2"/>
            <a:endCxn id="57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" name="Shape 76"/>
          <p:cNvCxnSpPr>
            <a:stCxn id="58" idx="2"/>
            <a:endCxn id="55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7" name="Shape 77"/>
          <p:cNvCxnSpPr>
            <a:stCxn id="58" idx="2"/>
            <a:endCxn id="68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" name="Shape 78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81" name="Shape 81"/>
          <p:cNvSpPr/>
          <p:nvPr/>
        </p:nvSpPr>
        <p:spPr>
          <a:xfrm>
            <a:off x="4339462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82" name="Shape 82"/>
          <p:cNvSpPr/>
          <p:nvPr/>
        </p:nvSpPr>
        <p:spPr>
          <a:xfrm>
            <a:off x="44398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</a:t>
            </a:r>
          </a:p>
        </p:txBody>
      </p:sp>
      <p:cxnSp>
        <p:nvCxnSpPr>
          <p:cNvPr id="83" name="Shape 83"/>
          <p:cNvCxnSpPr>
            <a:stCxn id="82" idx="2"/>
            <a:endCxn id="79" idx="0"/>
          </p:cNvCxnSpPr>
          <p:nvPr/>
        </p:nvCxnSpPr>
        <p:spPr>
          <a:xfrm>
            <a:off x="4747900" y="5037312"/>
            <a:ext cx="1671600" cy="705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>
            <a:stCxn id="71" idx="2"/>
            <a:endCxn id="79" idx="0"/>
          </p:cNvCxnSpPr>
          <p:nvPr/>
        </p:nvCxnSpPr>
        <p:spPr>
          <a:xfrm flipH="1">
            <a:off x="6419400" y="5037312"/>
            <a:ext cx="758400" cy="705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App Hosting Architecture</a:t>
            </a:r>
          </a:p>
        </p:txBody>
      </p:sp>
      <p:sp>
        <p:nvSpPr>
          <p:cNvPr id="86" name="Shape 86"/>
          <p:cNvSpPr/>
          <p:nvPr/>
        </p:nvSpPr>
        <p:spPr>
          <a:xfrm>
            <a:off x="1460400" y="3424550"/>
            <a:ext cx="1317600" cy="4764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dirty="0" smtClean="0"/>
              <a:t>Nginx  </a:t>
            </a:r>
            <a:endParaRPr lang="en-US" sz="8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800" dirty="0" smtClean="0"/>
              <a:t>Routes </a:t>
            </a:r>
            <a:r>
              <a:rPr lang="en" sz="800" dirty="0"/>
              <a:t>to </a:t>
            </a:r>
            <a:r>
              <a:rPr lang="en" sz="800" b="1" dirty="0"/>
              <a:t>all</a:t>
            </a:r>
            <a:r>
              <a:rPr lang="en" sz="800" dirty="0"/>
              <a:t> hosts</a:t>
            </a:r>
          </a:p>
        </p:txBody>
      </p:sp>
      <p:cxnSp>
        <p:nvCxnSpPr>
          <p:cNvPr id="87" name="Shape 87"/>
          <p:cNvCxnSpPr>
            <a:stCxn id="86" idx="3"/>
            <a:endCxn id="55" idx="1"/>
          </p:cNvCxnSpPr>
          <p:nvPr/>
        </p:nvCxnSpPr>
        <p:spPr>
          <a:xfrm>
            <a:off x="2778000" y="3662750"/>
            <a:ext cx="20286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>
            <a:stCxn id="89" idx="3"/>
            <a:endCxn id="57" idx="1"/>
          </p:cNvCxnSpPr>
          <p:nvPr/>
        </p:nvCxnSpPr>
        <p:spPr>
          <a:xfrm>
            <a:off x="2778000" y="2283475"/>
            <a:ext cx="3374400" cy="33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9" name="Shape 89"/>
          <p:cNvSpPr/>
          <p:nvPr/>
        </p:nvSpPr>
        <p:spPr>
          <a:xfrm>
            <a:off x="1460400" y="2045275"/>
            <a:ext cx="1317600" cy="4764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Balances between routers. High-availability entry point</a:t>
            </a:r>
          </a:p>
        </p:txBody>
      </p:sp>
      <p:sp>
        <p:nvSpPr>
          <p:cNvPr id="90" name="Shape 90"/>
          <p:cNvSpPr/>
          <p:nvPr/>
        </p:nvSpPr>
        <p:spPr>
          <a:xfrm>
            <a:off x="1460400" y="4452100"/>
            <a:ext cx="1317600" cy="4764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Hardened RedHat AMI</a:t>
            </a:r>
          </a:p>
        </p:txBody>
      </p:sp>
      <p:cxnSp>
        <p:nvCxnSpPr>
          <p:cNvPr id="91" name="Shape 91"/>
          <p:cNvCxnSpPr>
            <a:stCxn id="90" idx="3"/>
            <a:endCxn id="81" idx="1"/>
          </p:cNvCxnSpPr>
          <p:nvPr/>
        </p:nvCxnSpPr>
        <p:spPr>
          <a:xfrm>
            <a:off x="2778000" y="4690300"/>
            <a:ext cx="156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>
            <a:stCxn id="55" idx="3"/>
            <a:endCxn id="68" idx="1"/>
          </p:cNvCxnSpPr>
          <p:nvPr/>
        </p:nvCxnSpPr>
        <p:spPr>
          <a:xfrm>
            <a:off x="5623425" y="3662737"/>
            <a:ext cx="1613099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352282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660275" y="1828425"/>
            <a:ext cx="2678399" cy="4291765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51" name="Shape 151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152" name="Shape 152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155" name="Shape 1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157" name="Shape 157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158" name="Shape 158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159" name="Shape 1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Shape 160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sp>
        <p:nvSpPr>
          <p:cNvPr id="161" name="Shape 161"/>
          <p:cNvSpPr/>
          <p:nvPr/>
        </p:nvSpPr>
        <p:spPr>
          <a:xfrm>
            <a:off x="5298487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162" name="Shape 162"/>
          <p:cNvSpPr/>
          <p:nvPr/>
        </p:nvSpPr>
        <p:spPr>
          <a:xfrm>
            <a:off x="44398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</a:t>
            </a:r>
          </a:p>
        </p:txBody>
      </p:sp>
      <p:sp>
        <p:nvSpPr>
          <p:cNvPr id="163" name="Shape 163"/>
          <p:cNvSpPr/>
          <p:nvPr/>
        </p:nvSpPr>
        <p:spPr>
          <a:xfrm>
            <a:off x="5398825" y="4613112"/>
            <a:ext cx="616200" cy="424199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2</a:t>
            </a:r>
          </a:p>
        </p:txBody>
      </p:sp>
      <p:cxnSp>
        <p:nvCxnSpPr>
          <p:cNvPr id="164" name="Shape 164"/>
          <p:cNvCxnSpPr>
            <a:stCxn id="157" idx="2"/>
          </p:cNvCxnSpPr>
          <p:nvPr/>
        </p:nvCxnSpPr>
        <p:spPr>
          <a:xfrm flipH="1">
            <a:off x="4747875" y="3874237"/>
            <a:ext cx="4671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>
            <a:stCxn id="157" idx="2"/>
            <a:endCxn id="161" idx="0"/>
          </p:cNvCxnSpPr>
          <p:nvPr/>
        </p:nvCxnSpPr>
        <p:spPr>
          <a:xfrm>
            <a:off x="5214975" y="3874237"/>
            <a:ext cx="4920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67" name="Shape 167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168" name="Shape 168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sp>
        <p:nvSpPr>
          <p:cNvPr id="171" name="Shape 171"/>
          <p:cNvSpPr/>
          <p:nvPr/>
        </p:nvSpPr>
        <p:spPr>
          <a:xfrm>
            <a:off x="6769362" y="4169662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172" name="Shape 172"/>
          <p:cNvSpPr/>
          <p:nvPr/>
        </p:nvSpPr>
        <p:spPr>
          <a:xfrm>
            <a:off x="7728387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173" name="Shape 173"/>
          <p:cNvSpPr/>
          <p:nvPr/>
        </p:nvSpPr>
        <p:spPr>
          <a:xfrm>
            <a:off x="6869700" y="4613112"/>
            <a:ext cx="616200" cy="424199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 </a:t>
            </a:r>
          </a:p>
        </p:txBody>
      </p:sp>
      <p:sp>
        <p:nvSpPr>
          <p:cNvPr id="174" name="Shape 174"/>
          <p:cNvSpPr/>
          <p:nvPr/>
        </p:nvSpPr>
        <p:spPr>
          <a:xfrm>
            <a:off x="7828725" y="4613112"/>
            <a:ext cx="616200" cy="424199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2</a:t>
            </a:r>
          </a:p>
        </p:txBody>
      </p:sp>
      <p:cxnSp>
        <p:nvCxnSpPr>
          <p:cNvPr id="175" name="Shape 175"/>
          <p:cNvCxnSpPr>
            <a:stCxn id="170" idx="2"/>
            <a:endCxn id="171" idx="0"/>
          </p:cNvCxnSpPr>
          <p:nvPr/>
        </p:nvCxnSpPr>
        <p:spPr>
          <a:xfrm flipH="1">
            <a:off x="7177775" y="3874237"/>
            <a:ext cx="4671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stCxn id="170" idx="2"/>
            <a:endCxn id="172" idx="0"/>
          </p:cNvCxnSpPr>
          <p:nvPr/>
        </p:nvCxnSpPr>
        <p:spPr>
          <a:xfrm>
            <a:off x="7644875" y="3874237"/>
            <a:ext cx="492000" cy="295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>
            <a:stCxn id="156" idx="2"/>
            <a:endCxn id="159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>
            <a:stCxn id="160" idx="2"/>
            <a:endCxn id="157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9" name="Shape 179"/>
          <p:cNvCxnSpPr>
            <a:stCxn id="160" idx="2"/>
            <a:endCxn id="170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183" name="Shape 183"/>
          <p:cNvSpPr/>
          <p:nvPr/>
        </p:nvSpPr>
        <p:spPr>
          <a:xfrm>
            <a:off x="4339462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184" name="Shape 184"/>
          <p:cNvSpPr/>
          <p:nvPr/>
        </p:nvSpPr>
        <p:spPr>
          <a:xfrm>
            <a:off x="4439800" y="4613112"/>
            <a:ext cx="616200" cy="424199"/>
          </a:xfrm>
          <a:prstGeom prst="rect">
            <a:avLst/>
          </a:prstGeom>
          <a:solidFill>
            <a:srgbClr val="EFEFE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</a:t>
            </a:r>
          </a:p>
        </p:txBody>
      </p:sp>
      <p:cxnSp>
        <p:nvCxnSpPr>
          <p:cNvPr id="185" name="Shape 185"/>
          <p:cNvCxnSpPr>
            <a:stCxn id="184" idx="2"/>
            <a:endCxn id="181" idx="0"/>
          </p:cNvCxnSpPr>
          <p:nvPr/>
        </p:nvCxnSpPr>
        <p:spPr>
          <a:xfrm>
            <a:off x="4747900" y="5037312"/>
            <a:ext cx="1671600" cy="705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>
            <a:stCxn id="173" idx="2"/>
            <a:endCxn id="181" idx="0"/>
          </p:cNvCxnSpPr>
          <p:nvPr/>
        </p:nvCxnSpPr>
        <p:spPr>
          <a:xfrm flipH="1">
            <a:off x="6419400" y="5037312"/>
            <a:ext cx="758400" cy="705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NGAP Platform</a:t>
            </a:r>
            <a:endParaRPr lang="en" sz="2400" dirty="0"/>
          </a:p>
        </p:txBody>
      </p:sp>
      <p:sp>
        <p:nvSpPr>
          <p:cNvPr id="189" name="Shape 189"/>
          <p:cNvSpPr/>
          <p:nvPr/>
        </p:nvSpPr>
        <p:spPr>
          <a:xfrm>
            <a:off x="1388050" y="3491002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Log Aggregation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12400" y="5871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666666"/>
                </a:solidFill>
              </a:rPr>
              <a:t>NGAP Platform</a:t>
            </a:r>
          </a:p>
        </p:txBody>
      </p:sp>
      <p:grpSp>
        <p:nvGrpSpPr>
          <p:cNvPr id="193" name="Shape 193"/>
          <p:cNvGrpSpPr/>
          <p:nvPr/>
        </p:nvGrpSpPr>
        <p:grpSpPr>
          <a:xfrm>
            <a:off x="915113" y="923685"/>
            <a:ext cx="2168699" cy="800601"/>
            <a:chOff x="5086726" y="522923"/>
            <a:chExt cx="2168699" cy="800601"/>
          </a:xfrm>
        </p:grpSpPr>
        <p:pic>
          <p:nvPicPr>
            <p:cNvPr id="194" name="Shape 1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Shape 195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platform.ngap.earthdata.nasa.gov</a:t>
              </a:r>
            </a:p>
          </p:txBody>
        </p:sp>
      </p:grpSp>
      <p:sp>
        <p:nvSpPr>
          <p:cNvPr id="196" name="Shape 196"/>
          <p:cNvSpPr/>
          <p:nvPr/>
        </p:nvSpPr>
        <p:spPr>
          <a:xfrm>
            <a:off x="1418225" y="2159175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Self-Service Console</a:t>
            </a:r>
          </a:p>
        </p:txBody>
      </p:sp>
      <p:cxnSp>
        <p:nvCxnSpPr>
          <p:cNvPr id="197" name="Shape 197"/>
          <p:cNvCxnSpPr>
            <a:stCxn id="195" idx="2"/>
            <a:endCxn id="196" idx="0"/>
          </p:cNvCxnSpPr>
          <p:nvPr/>
        </p:nvCxnSpPr>
        <p:spPr>
          <a:xfrm>
            <a:off x="1999463" y="1724287"/>
            <a:ext cx="0" cy="435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8" name="Shape 198"/>
          <p:cNvCxnSpPr>
            <a:stCxn id="196" idx="2"/>
            <a:endCxn id="189" idx="0"/>
          </p:cNvCxnSpPr>
          <p:nvPr/>
        </p:nvCxnSpPr>
        <p:spPr>
          <a:xfrm flipH="1">
            <a:off x="1969300" y="2582175"/>
            <a:ext cx="30175" cy="90882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" name="Shape 199"/>
          <p:cNvSpPr/>
          <p:nvPr/>
        </p:nvSpPr>
        <p:spPr>
          <a:xfrm>
            <a:off x="1418225" y="4947740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Backups</a:t>
            </a:r>
          </a:p>
        </p:txBody>
      </p:sp>
      <p:sp>
        <p:nvSpPr>
          <p:cNvPr id="201" name="Shape 201"/>
          <p:cNvSpPr/>
          <p:nvPr/>
        </p:nvSpPr>
        <p:spPr>
          <a:xfrm>
            <a:off x="1388050" y="4091765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Monitoring</a:t>
            </a:r>
          </a:p>
        </p:txBody>
      </p:sp>
      <p:cxnSp>
        <p:nvCxnSpPr>
          <p:cNvPr id="205" name="Shape 205"/>
          <p:cNvCxnSpPr/>
          <p:nvPr/>
        </p:nvCxnSpPr>
        <p:spPr>
          <a:xfrm>
            <a:off x="5623425" y="3662737"/>
            <a:ext cx="161310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67310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App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215" name="Shape 215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218" name="Shape 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231" name="Shape 231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cxnSp>
        <p:nvCxnSpPr>
          <p:cNvPr id="240" name="Shape 240"/>
          <p:cNvCxnSpPr>
            <a:stCxn id="219" idx="2"/>
            <a:endCxn id="222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3" idx="2"/>
            <a:endCxn id="220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3" idx="2"/>
            <a:endCxn id="233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1. Build Slug</a:t>
            </a:r>
            <a:endParaRPr lang="en" sz="2400" dirty="0"/>
          </a:p>
        </p:txBody>
      </p:sp>
      <p:sp>
        <p:nvSpPr>
          <p:cNvPr id="252" name="Shape 252"/>
          <p:cNvSpPr/>
          <p:nvPr/>
        </p:nvSpPr>
        <p:spPr>
          <a:xfrm>
            <a:off x="1418225" y="2935600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Slug Builder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915113" y="923685"/>
            <a:ext cx="2168699" cy="800601"/>
            <a:chOff x="5086726" y="522923"/>
            <a:chExt cx="2168699" cy="800601"/>
          </a:xfrm>
        </p:grpSpPr>
        <p:sp>
          <p:nvSpPr>
            <p:cNvPr id="254" name="Shape 254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platform.ngap.earthdata.nasa.gov</a:t>
              </a:r>
            </a:p>
          </p:txBody>
        </p:sp>
        <p:pic>
          <p:nvPicPr>
            <p:cNvPr id="255" name="Shape 2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Shape 256"/>
          <p:cNvSpPr/>
          <p:nvPr/>
        </p:nvSpPr>
        <p:spPr>
          <a:xfrm>
            <a:off x="208350" y="970502"/>
            <a:ext cx="8963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Bamboo</a:t>
            </a:r>
          </a:p>
        </p:txBody>
      </p:sp>
      <p:cxnSp>
        <p:nvCxnSpPr>
          <p:cNvPr id="257" name="Shape 257"/>
          <p:cNvCxnSpPr>
            <a:stCxn id="256" idx="3"/>
            <a:endCxn id="255" idx="1"/>
          </p:cNvCxnSpPr>
          <p:nvPr/>
        </p:nvCxnSpPr>
        <p:spPr>
          <a:xfrm>
            <a:off x="1104749" y="1182002"/>
            <a:ext cx="495000" cy="3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931" y="4810034"/>
            <a:ext cx="428655" cy="4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94027" y="523854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Slugs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878" y="4744730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123617" y="5303828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Settings</a:t>
            </a:r>
          </a:p>
        </p:txBody>
      </p:sp>
      <p:cxnSp>
        <p:nvCxnSpPr>
          <p:cNvPr id="262" name="Shape 262"/>
          <p:cNvCxnSpPr>
            <a:stCxn id="252" idx="2"/>
            <a:endCxn id="258" idx="0"/>
          </p:cNvCxnSpPr>
          <p:nvPr/>
        </p:nvCxnSpPr>
        <p:spPr>
          <a:xfrm flipH="1">
            <a:off x="1403259" y="3358600"/>
            <a:ext cx="596216" cy="1451434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>
            <a:stCxn id="252" idx="2"/>
            <a:endCxn id="260" idx="0"/>
          </p:cNvCxnSpPr>
          <p:nvPr/>
        </p:nvCxnSpPr>
        <p:spPr>
          <a:xfrm>
            <a:off x="1999475" y="3358600"/>
            <a:ext cx="614801" cy="138613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>
            <a:stCxn id="254" idx="2"/>
            <a:endCxn id="252" idx="0"/>
          </p:cNvCxnSpPr>
          <p:nvPr/>
        </p:nvCxnSpPr>
        <p:spPr>
          <a:xfrm>
            <a:off x="1999463" y="1724287"/>
            <a:ext cx="0" cy="12114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908725" y="4207525"/>
            <a:ext cx="7583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Artifact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328900" y="420805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Metadata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75325" y="214530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Git repo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5623425" y="3662737"/>
            <a:ext cx="161310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" name="Shape 149"/>
          <p:cNvSpPr/>
          <p:nvPr/>
        </p:nvSpPr>
        <p:spPr>
          <a:xfrm>
            <a:off x="660275" y="1828425"/>
            <a:ext cx="2678399" cy="4291765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192"/>
          <p:cNvSpPr txBox="1"/>
          <p:nvPr/>
        </p:nvSpPr>
        <p:spPr>
          <a:xfrm>
            <a:off x="312400" y="5871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666666"/>
                </a:solidFill>
              </a:rPr>
              <a:t>NGAP Platform</a:t>
            </a:r>
          </a:p>
        </p:txBody>
      </p:sp>
      <p:cxnSp>
        <p:nvCxnSpPr>
          <p:cNvPr id="60" name="Shape 264"/>
          <p:cNvCxnSpPr>
            <a:stCxn id="5" idx="2"/>
          </p:cNvCxnSpPr>
          <p:nvPr/>
        </p:nvCxnSpPr>
        <p:spPr>
          <a:xfrm>
            <a:off x="1213188" y="2668520"/>
            <a:ext cx="205037" cy="26716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0275" y="2145300"/>
            <a:ext cx="110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Language </a:t>
            </a:r>
            <a:r>
              <a:rPr lang="en-US" dirty="0" err="1" smtClean="0">
                <a:solidFill>
                  <a:schemeClr val="accent2"/>
                </a:solidFill>
              </a:rPr>
              <a:t>Buildpacks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872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Application Hosting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51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215" name="Shape 215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218" name="Shape 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231" name="Shape 231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cxnSp>
        <p:nvCxnSpPr>
          <p:cNvPr id="240" name="Shape 240"/>
          <p:cNvCxnSpPr>
            <a:stCxn id="219" idx="2"/>
            <a:endCxn id="222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3" idx="2"/>
            <a:endCxn id="220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3" idx="2"/>
            <a:endCxn id="233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2</a:t>
            </a:r>
            <a:r>
              <a:rPr lang="en-US" sz="2400" dirty="0" smtClean="0"/>
              <a:t>. Start Instance(s)</a:t>
            </a:r>
            <a:endParaRPr lang="en" sz="2400" dirty="0"/>
          </a:p>
        </p:txBody>
      </p:sp>
      <p:sp>
        <p:nvSpPr>
          <p:cNvPr id="252" name="Shape 252"/>
          <p:cNvSpPr/>
          <p:nvPr/>
        </p:nvSpPr>
        <p:spPr>
          <a:xfrm>
            <a:off x="1418225" y="2935600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Slug Builder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915113" y="923685"/>
            <a:ext cx="2168699" cy="800601"/>
            <a:chOff x="5086726" y="522923"/>
            <a:chExt cx="2168699" cy="800601"/>
          </a:xfrm>
        </p:grpSpPr>
        <p:sp>
          <p:nvSpPr>
            <p:cNvPr id="254" name="Shape 254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platform.ngap.earthdata.nasa.gov</a:t>
              </a:r>
            </a:p>
          </p:txBody>
        </p:sp>
        <p:pic>
          <p:nvPicPr>
            <p:cNvPr id="255" name="Shape 2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Shape 256"/>
          <p:cNvSpPr/>
          <p:nvPr/>
        </p:nvSpPr>
        <p:spPr>
          <a:xfrm>
            <a:off x="208350" y="970502"/>
            <a:ext cx="8963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Bamboo</a:t>
            </a:r>
          </a:p>
        </p:txBody>
      </p:sp>
      <p:cxnSp>
        <p:nvCxnSpPr>
          <p:cNvPr id="257" name="Shape 257"/>
          <p:cNvCxnSpPr>
            <a:stCxn id="256" idx="3"/>
            <a:endCxn id="255" idx="1"/>
          </p:cNvCxnSpPr>
          <p:nvPr/>
        </p:nvCxnSpPr>
        <p:spPr>
          <a:xfrm>
            <a:off x="1104749" y="1182002"/>
            <a:ext cx="495000" cy="3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931" y="4810034"/>
            <a:ext cx="428655" cy="4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94027" y="523854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Slugs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878" y="4744730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123617" y="5303828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Settings</a:t>
            </a:r>
          </a:p>
        </p:txBody>
      </p:sp>
      <p:cxnSp>
        <p:nvCxnSpPr>
          <p:cNvPr id="262" name="Shape 262"/>
          <p:cNvCxnSpPr>
            <a:stCxn id="252" idx="2"/>
            <a:endCxn id="258" idx="0"/>
          </p:cNvCxnSpPr>
          <p:nvPr/>
        </p:nvCxnSpPr>
        <p:spPr>
          <a:xfrm flipH="1">
            <a:off x="1403259" y="3358600"/>
            <a:ext cx="596216" cy="1451434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>
            <a:stCxn id="252" idx="2"/>
            <a:endCxn id="260" idx="0"/>
          </p:cNvCxnSpPr>
          <p:nvPr/>
        </p:nvCxnSpPr>
        <p:spPr>
          <a:xfrm>
            <a:off x="1999475" y="3358600"/>
            <a:ext cx="614801" cy="138613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>
            <a:stCxn id="254" idx="2"/>
            <a:endCxn id="252" idx="0"/>
          </p:cNvCxnSpPr>
          <p:nvPr/>
        </p:nvCxnSpPr>
        <p:spPr>
          <a:xfrm>
            <a:off x="1999463" y="1724287"/>
            <a:ext cx="0" cy="12114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908725" y="4207525"/>
            <a:ext cx="7583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Artifact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328900" y="420805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Metadata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75325" y="214530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Git repo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5623425" y="3662737"/>
            <a:ext cx="161310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" name="Shape 149"/>
          <p:cNvSpPr/>
          <p:nvPr/>
        </p:nvSpPr>
        <p:spPr>
          <a:xfrm>
            <a:off x="660275" y="1828425"/>
            <a:ext cx="2678399" cy="4291765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192"/>
          <p:cNvSpPr txBox="1"/>
          <p:nvPr/>
        </p:nvSpPr>
        <p:spPr>
          <a:xfrm>
            <a:off x="312400" y="5871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666666"/>
                </a:solidFill>
              </a:rPr>
              <a:t>NGAP Platform</a:t>
            </a:r>
          </a:p>
        </p:txBody>
      </p:sp>
      <p:sp>
        <p:nvSpPr>
          <p:cNvPr id="45" name="Shape 69"/>
          <p:cNvSpPr/>
          <p:nvPr/>
        </p:nvSpPr>
        <p:spPr>
          <a:xfrm>
            <a:off x="6769362" y="4169662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46" name="Shape 81"/>
          <p:cNvSpPr/>
          <p:nvPr/>
        </p:nvSpPr>
        <p:spPr>
          <a:xfrm>
            <a:off x="4339462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248490644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215" name="Shape 215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218" name="Shape 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231" name="Shape 231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cxnSp>
        <p:nvCxnSpPr>
          <p:cNvPr id="240" name="Shape 240"/>
          <p:cNvCxnSpPr>
            <a:stCxn id="219" idx="2"/>
            <a:endCxn id="222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3" idx="2"/>
            <a:endCxn id="220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3" idx="2"/>
            <a:endCxn id="233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3. Fetch slug from S3</a:t>
            </a:r>
            <a:endParaRPr lang="en" sz="2400" dirty="0"/>
          </a:p>
        </p:txBody>
      </p:sp>
      <p:sp>
        <p:nvSpPr>
          <p:cNvPr id="252" name="Shape 252"/>
          <p:cNvSpPr/>
          <p:nvPr/>
        </p:nvSpPr>
        <p:spPr>
          <a:xfrm>
            <a:off x="1418225" y="2935600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Slug Builder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915113" y="923685"/>
            <a:ext cx="2168699" cy="800601"/>
            <a:chOff x="5086726" y="522923"/>
            <a:chExt cx="2168699" cy="800601"/>
          </a:xfrm>
        </p:grpSpPr>
        <p:sp>
          <p:nvSpPr>
            <p:cNvPr id="254" name="Shape 254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platform.ngap.earthdata.nasa.gov</a:t>
              </a:r>
            </a:p>
          </p:txBody>
        </p:sp>
        <p:pic>
          <p:nvPicPr>
            <p:cNvPr id="255" name="Shape 2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Shape 256"/>
          <p:cNvSpPr/>
          <p:nvPr/>
        </p:nvSpPr>
        <p:spPr>
          <a:xfrm>
            <a:off x="208350" y="970502"/>
            <a:ext cx="8963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Bamboo</a:t>
            </a:r>
          </a:p>
        </p:txBody>
      </p:sp>
      <p:cxnSp>
        <p:nvCxnSpPr>
          <p:cNvPr id="257" name="Shape 257"/>
          <p:cNvCxnSpPr>
            <a:stCxn id="256" idx="3"/>
            <a:endCxn id="255" idx="1"/>
          </p:cNvCxnSpPr>
          <p:nvPr/>
        </p:nvCxnSpPr>
        <p:spPr>
          <a:xfrm>
            <a:off x="1104749" y="1182002"/>
            <a:ext cx="495000" cy="3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931" y="4810034"/>
            <a:ext cx="428655" cy="4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94027" y="523854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Slugs</a:t>
            </a:r>
          </a:p>
        </p:txBody>
      </p:sp>
      <p:cxnSp>
        <p:nvCxnSpPr>
          <p:cNvPr id="262" name="Shape 262"/>
          <p:cNvCxnSpPr>
            <a:stCxn id="252" idx="2"/>
            <a:endCxn id="258" idx="0"/>
          </p:cNvCxnSpPr>
          <p:nvPr/>
        </p:nvCxnSpPr>
        <p:spPr>
          <a:xfrm flipH="1">
            <a:off x="1403259" y="3358600"/>
            <a:ext cx="596216" cy="1451434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>
            <a:stCxn id="254" idx="2"/>
            <a:endCxn id="252" idx="0"/>
          </p:cNvCxnSpPr>
          <p:nvPr/>
        </p:nvCxnSpPr>
        <p:spPr>
          <a:xfrm>
            <a:off x="1999463" y="1724287"/>
            <a:ext cx="0" cy="12114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908725" y="4207525"/>
            <a:ext cx="7583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Artifact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75325" y="214530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Git repo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5623425" y="3662737"/>
            <a:ext cx="161310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" name="Shape 149"/>
          <p:cNvSpPr/>
          <p:nvPr/>
        </p:nvSpPr>
        <p:spPr>
          <a:xfrm>
            <a:off x="660275" y="1828425"/>
            <a:ext cx="2678399" cy="4291765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192"/>
          <p:cNvSpPr txBox="1"/>
          <p:nvPr/>
        </p:nvSpPr>
        <p:spPr>
          <a:xfrm>
            <a:off x="312400" y="5871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666666"/>
                </a:solidFill>
              </a:rPr>
              <a:t>NGAP Platform</a:t>
            </a:r>
          </a:p>
        </p:txBody>
      </p:sp>
      <p:sp>
        <p:nvSpPr>
          <p:cNvPr id="45" name="Shape 69"/>
          <p:cNvSpPr/>
          <p:nvPr/>
        </p:nvSpPr>
        <p:spPr>
          <a:xfrm>
            <a:off x="6769362" y="4169662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46" name="Shape 81"/>
          <p:cNvSpPr/>
          <p:nvPr/>
        </p:nvSpPr>
        <p:spPr>
          <a:xfrm>
            <a:off x="4339462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cxnSp>
        <p:nvCxnSpPr>
          <p:cNvPr id="47" name="Shape 262"/>
          <p:cNvCxnSpPr>
            <a:stCxn id="46" idx="1"/>
            <a:endCxn id="258" idx="3"/>
          </p:cNvCxnSpPr>
          <p:nvPr/>
        </p:nvCxnSpPr>
        <p:spPr>
          <a:xfrm flipH="1">
            <a:off x="1617586" y="4690287"/>
            <a:ext cx="2721876" cy="343404"/>
          </a:xfrm>
          <a:prstGeom prst="straightConnector1">
            <a:avLst/>
          </a:prstGeom>
          <a:ln w="38100" cmpd="sng"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hape 262"/>
          <p:cNvCxnSpPr>
            <a:stCxn id="45" idx="1"/>
            <a:endCxn id="258" idx="3"/>
          </p:cNvCxnSpPr>
          <p:nvPr/>
        </p:nvCxnSpPr>
        <p:spPr>
          <a:xfrm flipH="1">
            <a:off x="1617586" y="4690162"/>
            <a:ext cx="5151776" cy="343529"/>
          </a:xfrm>
          <a:prstGeom prst="straightConnector1">
            <a:avLst/>
          </a:prstGeom>
          <a:ln w="38100" cmpd="sng"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70134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215" name="Shape 215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218" name="Shape 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231" name="Shape 231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cxnSp>
        <p:nvCxnSpPr>
          <p:cNvPr id="240" name="Shape 240"/>
          <p:cNvCxnSpPr>
            <a:stCxn id="219" idx="2"/>
            <a:endCxn id="222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3" idx="2"/>
            <a:endCxn id="220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3" idx="2"/>
            <a:endCxn id="233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4. Start slug</a:t>
            </a:r>
            <a:endParaRPr lang="en" sz="2400" dirty="0"/>
          </a:p>
        </p:txBody>
      </p:sp>
      <p:sp>
        <p:nvSpPr>
          <p:cNvPr id="252" name="Shape 252"/>
          <p:cNvSpPr/>
          <p:nvPr/>
        </p:nvSpPr>
        <p:spPr>
          <a:xfrm>
            <a:off x="1418225" y="2935600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Slug Builder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915113" y="923685"/>
            <a:ext cx="2168699" cy="800601"/>
            <a:chOff x="5086726" y="522923"/>
            <a:chExt cx="2168699" cy="800601"/>
          </a:xfrm>
        </p:grpSpPr>
        <p:sp>
          <p:nvSpPr>
            <p:cNvPr id="254" name="Shape 254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platform.ngap.earthdata.nasa.gov</a:t>
              </a:r>
            </a:p>
          </p:txBody>
        </p:sp>
        <p:pic>
          <p:nvPicPr>
            <p:cNvPr id="255" name="Shape 2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Shape 256"/>
          <p:cNvSpPr/>
          <p:nvPr/>
        </p:nvSpPr>
        <p:spPr>
          <a:xfrm>
            <a:off x="208350" y="970502"/>
            <a:ext cx="8963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Bamboo</a:t>
            </a:r>
          </a:p>
        </p:txBody>
      </p:sp>
      <p:cxnSp>
        <p:nvCxnSpPr>
          <p:cNvPr id="257" name="Shape 257"/>
          <p:cNvCxnSpPr>
            <a:stCxn id="256" idx="3"/>
            <a:endCxn id="255" idx="1"/>
          </p:cNvCxnSpPr>
          <p:nvPr/>
        </p:nvCxnSpPr>
        <p:spPr>
          <a:xfrm>
            <a:off x="1104749" y="1182002"/>
            <a:ext cx="495000" cy="3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931" y="4810034"/>
            <a:ext cx="428655" cy="4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94027" y="523854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Slugs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878" y="4744730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123617" y="5303828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Settings</a:t>
            </a:r>
          </a:p>
        </p:txBody>
      </p:sp>
      <p:cxnSp>
        <p:nvCxnSpPr>
          <p:cNvPr id="262" name="Shape 262"/>
          <p:cNvCxnSpPr>
            <a:stCxn id="252" idx="2"/>
            <a:endCxn id="258" idx="0"/>
          </p:cNvCxnSpPr>
          <p:nvPr/>
        </p:nvCxnSpPr>
        <p:spPr>
          <a:xfrm flipH="1">
            <a:off x="1403259" y="3358600"/>
            <a:ext cx="596216" cy="1451434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>
            <a:stCxn id="252" idx="2"/>
            <a:endCxn id="260" idx="0"/>
          </p:cNvCxnSpPr>
          <p:nvPr/>
        </p:nvCxnSpPr>
        <p:spPr>
          <a:xfrm>
            <a:off x="1999475" y="3358600"/>
            <a:ext cx="614801" cy="138613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>
            <a:stCxn id="254" idx="2"/>
            <a:endCxn id="252" idx="0"/>
          </p:cNvCxnSpPr>
          <p:nvPr/>
        </p:nvCxnSpPr>
        <p:spPr>
          <a:xfrm>
            <a:off x="1999463" y="1724287"/>
            <a:ext cx="0" cy="12114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908725" y="4207525"/>
            <a:ext cx="7583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Artifact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328900" y="420805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Metadata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75325" y="214530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Git repo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5623425" y="3662737"/>
            <a:ext cx="161310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" name="Shape 149"/>
          <p:cNvSpPr/>
          <p:nvPr/>
        </p:nvSpPr>
        <p:spPr>
          <a:xfrm>
            <a:off x="660275" y="1828425"/>
            <a:ext cx="2678399" cy="4291765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192"/>
          <p:cNvSpPr txBox="1"/>
          <p:nvPr/>
        </p:nvSpPr>
        <p:spPr>
          <a:xfrm>
            <a:off x="312400" y="5871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666666"/>
                </a:solidFill>
              </a:rPr>
              <a:t>NGAP Platform</a:t>
            </a:r>
          </a:p>
        </p:txBody>
      </p:sp>
      <p:sp>
        <p:nvSpPr>
          <p:cNvPr id="45" name="Shape 69"/>
          <p:cNvSpPr/>
          <p:nvPr/>
        </p:nvSpPr>
        <p:spPr>
          <a:xfrm>
            <a:off x="6769362" y="4169662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46" name="Shape 81"/>
          <p:cNvSpPr/>
          <p:nvPr/>
        </p:nvSpPr>
        <p:spPr>
          <a:xfrm>
            <a:off x="4339462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47" name="Shape 71"/>
          <p:cNvSpPr/>
          <p:nvPr/>
        </p:nvSpPr>
        <p:spPr>
          <a:xfrm>
            <a:off x="68697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 </a:t>
            </a:r>
          </a:p>
        </p:txBody>
      </p:sp>
      <p:sp>
        <p:nvSpPr>
          <p:cNvPr id="48" name="Shape 82"/>
          <p:cNvSpPr/>
          <p:nvPr/>
        </p:nvSpPr>
        <p:spPr>
          <a:xfrm>
            <a:off x="44398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</a:t>
            </a:r>
          </a:p>
        </p:txBody>
      </p:sp>
    </p:spTree>
    <p:extLst>
      <p:ext uri="{BB962C8B-B14F-4D97-AF65-F5344CB8AC3E}">
        <p14:creationId xmlns:p14="http://schemas.microsoft.com/office/powerpoint/2010/main" val="230216429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723300" y="1828425"/>
            <a:ext cx="5420700" cy="4981200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158411" y="3285085"/>
            <a:ext cx="2113149" cy="2407815"/>
            <a:chOff x="-5535000" y="3660550"/>
            <a:chExt cx="1523100" cy="1132769"/>
          </a:xfrm>
        </p:grpSpPr>
        <p:sp>
          <p:nvSpPr>
            <p:cNvPr id="215" name="Shape 215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 dirty="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334997" y="923685"/>
            <a:ext cx="2168699" cy="800601"/>
            <a:chOff x="5086726" y="522923"/>
            <a:chExt cx="2168699" cy="800601"/>
          </a:xfrm>
        </p:grpSpPr>
        <p:pic>
          <p:nvPicPr>
            <p:cNvPr id="218" name="Shape 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*.ngap.earthdata.nasa.gov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48065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5934439" y="2045274"/>
            <a:ext cx="981300" cy="890323"/>
            <a:chOff x="6235014" y="5401061"/>
            <a:chExt cx="981300" cy="890323"/>
          </a:xfrm>
        </p:grpSpPr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2919" y="5401061"/>
              <a:ext cx="538117" cy="54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 txBox="1"/>
            <p:nvPr/>
          </p:nvSpPr>
          <p:spPr>
            <a:xfrm>
              <a:off x="6235014" y="5919085"/>
              <a:ext cx="981300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Elastic Load Balancer</a:t>
              </a: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588311" y="3280287"/>
            <a:ext cx="2113149" cy="2434548"/>
            <a:chOff x="-5535000" y="3660550"/>
            <a:chExt cx="1523100" cy="1132769"/>
          </a:xfrm>
        </p:grpSpPr>
        <p:sp>
          <p:nvSpPr>
            <p:cNvPr id="231" name="Shape 231"/>
            <p:cNvSpPr/>
            <p:nvPr/>
          </p:nvSpPr>
          <p:spPr>
            <a:xfrm>
              <a:off x="-5535000" y="3660550"/>
              <a:ext cx="1523100" cy="1072800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B7B7B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B7B7B7"/>
                </a:solidFill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-5452497" y="4569519"/>
              <a:ext cx="1348499" cy="223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Availability Zone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7236425" y="3451237"/>
            <a:ext cx="816900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Router</a:t>
            </a:r>
          </a:p>
        </p:txBody>
      </p:sp>
      <p:cxnSp>
        <p:nvCxnSpPr>
          <p:cNvPr id="240" name="Shape 240"/>
          <p:cNvCxnSpPr>
            <a:stCxn id="219" idx="2"/>
            <a:endCxn id="222" idx="0"/>
          </p:cNvCxnSpPr>
          <p:nvPr/>
        </p:nvCxnSpPr>
        <p:spPr>
          <a:xfrm>
            <a:off x="6419347" y="1724287"/>
            <a:ext cx="2100" cy="321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3" idx="2"/>
            <a:endCxn id="220" idx="0"/>
          </p:cNvCxnSpPr>
          <p:nvPr/>
        </p:nvCxnSpPr>
        <p:spPr>
          <a:xfrm flipH="1">
            <a:off x="5214889" y="2935597"/>
            <a:ext cx="12102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3" idx="2"/>
            <a:endCxn id="233" idx="0"/>
          </p:cNvCxnSpPr>
          <p:nvPr/>
        </p:nvCxnSpPr>
        <p:spPr>
          <a:xfrm>
            <a:off x="6425089" y="2935597"/>
            <a:ext cx="1219799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3" name="Shape 243"/>
          <p:cNvSpPr txBox="1"/>
          <p:nvPr/>
        </p:nvSpPr>
        <p:spPr>
          <a:xfrm>
            <a:off x="4768200" y="6553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NGAP Hosted Apps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66" y="5742392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928705" y="630149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Amazon RDS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5. Update routers</a:t>
            </a:r>
            <a:endParaRPr lang="en" sz="2400" dirty="0"/>
          </a:p>
        </p:txBody>
      </p:sp>
      <p:sp>
        <p:nvSpPr>
          <p:cNvPr id="252" name="Shape 252"/>
          <p:cNvSpPr/>
          <p:nvPr/>
        </p:nvSpPr>
        <p:spPr>
          <a:xfrm>
            <a:off x="1418225" y="2935600"/>
            <a:ext cx="11624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Slug Builder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915113" y="923685"/>
            <a:ext cx="2168699" cy="800601"/>
            <a:chOff x="5086726" y="522923"/>
            <a:chExt cx="2168699" cy="800601"/>
          </a:xfrm>
        </p:grpSpPr>
        <p:sp>
          <p:nvSpPr>
            <p:cNvPr id="254" name="Shape 254"/>
            <p:cNvSpPr txBox="1"/>
            <p:nvPr/>
          </p:nvSpPr>
          <p:spPr>
            <a:xfrm>
              <a:off x="5086726" y="951225"/>
              <a:ext cx="2168699" cy="372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/>
                <a:t>platform.ngap.earthdata.nasa.gov</a:t>
              </a:r>
            </a:p>
          </p:txBody>
        </p:sp>
        <p:pic>
          <p:nvPicPr>
            <p:cNvPr id="255" name="Shape 2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1337" y="522923"/>
              <a:ext cx="799463" cy="517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Shape 256"/>
          <p:cNvSpPr/>
          <p:nvPr/>
        </p:nvSpPr>
        <p:spPr>
          <a:xfrm>
            <a:off x="208350" y="970502"/>
            <a:ext cx="896399" cy="4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Bamboo</a:t>
            </a:r>
          </a:p>
        </p:txBody>
      </p:sp>
      <p:cxnSp>
        <p:nvCxnSpPr>
          <p:cNvPr id="257" name="Shape 257"/>
          <p:cNvCxnSpPr>
            <a:stCxn id="256" idx="3"/>
            <a:endCxn id="255" idx="1"/>
          </p:cNvCxnSpPr>
          <p:nvPr/>
        </p:nvCxnSpPr>
        <p:spPr>
          <a:xfrm>
            <a:off x="1104749" y="1182002"/>
            <a:ext cx="495000" cy="3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931" y="4810034"/>
            <a:ext cx="428655" cy="44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94027" y="5238540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Slugs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878" y="4744730"/>
            <a:ext cx="516796" cy="57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123617" y="5303828"/>
            <a:ext cx="981300" cy="37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Application Settings</a:t>
            </a:r>
          </a:p>
        </p:txBody>
      </p:sp>
      <p:cxnSp>
        <p:nvCxnSpPr>
          <p:cNvPr id="262" name="Shape 262"/>
          <p:cNvCxnSpPr>
            <a:stCxn id="252" idx="2"/>
            <a:endCxn id="258" idx="0"/>
          </p:cNvCxnSpPr>
          <p:nvPr/>
        </p:nvCxnSpPr>
        <p:spPr>
          <a:xfrm flipH="1">
            <a:off x="1403259" y="3358600"/>
            <a:ext cx="596216" cy="1451434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>
            <a:stCxn id="252" idx="2"/>
            <a:endCxn id="260" idx="0"/>
          </p:cNvCxnSpPr>
          <p:nvPr/>
        </p:nvCxnSpPr>
        <p:spPr>
          <a:xfrm>
            <a:off x="1999475" y="3358600"/>
            <a:ext cx="614801" cy="138613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>
            <a:stCxn id="254" idx="2"/>
            <a:endCxn id="252" idx="0"/>
          </p:cNvCxnSpPr>
          <p:nvPr/>
        </p:nvCxnSpPr>
        <p:spPr>
          <a:xfrm>
            <a:off x="1999463" y="1724287"/>
            <a:ext cx="0" cy="12114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908725" y="4207525"/>
            <a:ext cx="7583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Artifact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328900" y="420805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Metadata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875325" y="2145300"/>
            <a:ext cx="913199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accent1"/>
                </a:solidFill>
              </a:rPr>
              <a:t>Git repo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5623425" y="3662737"/>
            <a:ext cx="1613100" cy="0"/>
          </a:xfrm>
          <a:prstGeom prst="straightConnector1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" name="Shape 149"/>
          <p:cNvSpPr/>
          <p:nvPr/>
        </p:nvSpPr>
        <p:spPr>
          <a:xfrm>
            <a:off x="660275" y="1828425"/>
            <a:ext cx="2678399" cy="4291765"/>
          </a:xfrm>
          <a:prstGeom prst="roundRect">
            <a:avLst>
              <a:gd name="adj" fmla="val 4760"/>
            </a:avLst>
          </a:prstGeom>
          <a:noFill/>
          <a:ln w="1905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192"/>
          <p:cNvSpPr txBox="1"/>
          <p:nvPr/>
        </p:nvSpPr>
        <p:spPr>
          <a:xfrm>
            <a:off x="312400" y="5871501"/>
            <a:ext cx="3313799" cy="3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666666"/>
                </a:solidFill>
              </a:rPr>
              <a:t>NGAP Platform</a:t>
            </a:r>
          </a:p>
        </p:txBody>
      </p:sp>
      <p:sp>
        <p:nvSpPr>
          <p:cNvPr id="45" name="Shape 69"/>
          <p:cNvSpPr/>
          <p:nvPr/>
        </p:nvSpPr>
        <p:spPr>
          <a:xfrm>
            <a:off x="6769362" y="4169662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46" name="Shape 81"/>
          <p:cNvSpPr/>
          <p:nvPr/>
        </p:nvSpPr>
        <p:spPr>
          <a:xfrm>
            <a:off x="4339462" y="4169787"/>
            <a:ext cx="816900" cy="104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Host</a:t>
            </a:r>
          </a:p>
        </p:txBody>
      </p:sp>
      <p:sp>
        <p:nvSpPr>
          <p:cNvPr id="47" name="Shape 71"/>
          <p:cNvSpPr/>
          <p:nvPr/>
        </p:nvSpPr>
        <p:spPr>
          <a:xfrm>
            <a:off x="68697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 </a:t>
            </a:r>
          </a:p>
        </p:txBody>
      </p:sp>
      <p:sp>
        <p:nvSpPr>
          <p:cNvPr id="48" name="Shape 82"/>
          <p:cNvSpPr/>
          <p:nvPr/>
        </p:nvSpPr>
        <p:spPr>
          <a:xfrm>
            <a:off x="4439800" y="4613112"/>
            <a:ext cx="616200" cy="424199"/>
          </a:xfrm>
          <a:prstGeom prst="rect">
            <a:avLst/>
          </a:prstGeom>
          <a:solidFill>
            <a:srgbClr val="D9EAD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App 1</a:t>
            </a:r>
          </a:p>
        </p:txBody>
      </p:sp>
      <p:cxnSp>
        <p:nvCxnSpPr>
          <p:cNvPr id="49" name="Shape 164"/>
          <p:cNvCxnSpPr/>
          <p:nvPr/>
        </p:nvCxnSpPr>
        <p:spPr>
          <a:xfrm flipH="1">
            <a:off x="4747875" y="3874237"/>
            <a:ext cx="467100" cy="295500"/>
          </a:xfrm>
          <a:prstGeom prst="straightConnector1">
            <a:avLst/>
          </a:prstGeom>
          <a:ln w="28575" cmpd="sng"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hape 175"/>
          <p:cNvCxnSpPr/>
          <p:nvPr/>
        </p:nvCxnSpPr>
        <p:spPr>
          <a:xfrm flipH="1">
            <a:off x="7177775" y="3874237"/>
            <a:ext cx="467100" cy="295500"/>
          </a:xfrm>
          <a:prstGeom prst="straightConnector1">
            <a:avLst/>
          </a:prstGeom>
          <a:ln w="28575" cmpd="sng"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5457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maintenance</a:t>
            </a:r>
          </a:p>
          <a:p>
            <a:pPr lvl="1"/>
            <a:r>
              <a:rPr lang="en-US" dirty="0" smtClean="0"/>
              <a:t>Hardened images, Updates</a:t>
            </a:r>
          </a:p>
          <a:p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Platform </a:t>
            </a:r>
            <a:r>
              <a:rPr lang="en-US" dirty="0" err="1" smtClean="0"/>
              <a:t>Elasticsearch</a:t>
            </a:r>
            <a:r>
              <a:rPr lang="en-US" dirty="0" smtClean="0"/>
              <a:t>/</a:t>
            </a:r>
            <a:r>
              <a:rPr lang="en-US" dirty="0" err="1" smtClean="0"/>
              <a:t>Logstash</a:t>
            </a:r>
            <a:r>
              <a:rPr lang="en-US" dirty="0" smtClean="0"/>
              <a:t>/</a:t>
            </a:r>
            <a:r>
              <a:rPr lang="en-US" dirty="0" err="1" smtClean="0"/>
              <a:t>Kibana</a:t>
            </a:r>
            <a:endParaRPr lang="en-US" dirty="0" smtClean="0"/>
          </a:p>
          <a:p>
            <a:pPr lvl="1"/>
            <a:r>
              <a:rPr lang="en-US" dirty="0" smtClean="0"/>
              <a:t>Offsite </a:t>
            </a:r>
            <a:r>
              <a:rPr lang="en-US" dirty="0" err="1" smtClean="0"/>
              <a:t>Splunk</a:t>
            </a:r>
            <a:r>
              <a:rPr lang="en-US" dirty="0" smtClean="0"/>
              <a:t> forwarding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err="1" smtClean="0"/>
              <a:t>Nagios</a:t>
            </a:r>
            <a:endParaRPr lang="en-US" dirty="0" smtClean="0"/>
          </a:p>
          <a:p>
            <a:pPr lvl="1"/>
            <a:r>
              <a:rPr lang="en-US" dirty="0" err="1" smtClean="0"/>
              <a:t>CloudWatch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9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Services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SSL/TLS</a:t>
            </a:r>
          </a:p>
          <a:p>
            <a:r>
              <a:rPr lang="en-US" dirty="0" smtClean="0"/>
              <a:t>Highly Available Deployments</a:t>
            </a:r>
          </a:p>
          <a:p>
            <a:r>
              <a:rPr lang="en-US" dirty="0" smtClean="0"/>
              <a:t>Application Maintenance Mode</a:t>
            </a:r>
          </a:p>
          <a:p>
            <a:r>
              <a:rPr lang="en-US" dirty="0" smtClean="0"/>
              <a:t>Ingress/Egress Firewall </a:t>
            </a:r>
          </a:p>
          <a:p>
            <a:r>
              <a:rPr lang="en-US" dirty="0"/>
              <a:t>Database infrastructure*</a:t>
            </a:r>
          </a:p>
          <a:p>
            <a:pPr lvl="1"/>
            <a:r>
              <a:rPr lang="en-US" dirty="0"/>
              <a:t>ACLs, </a:t>
            </a:r>
            <a:r>
              <a:rPr lang="en-US" dirty="0" smtClean="0"/>
              <a:t>encryption</a:t>
            </a:r>
          </a:p>
          <a:p>
            <a:r>
              <a:rPr lang="en-US" dirty="0" smtClean="0"/>
              <a:t>Backups/Disaster Recovery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9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1,000 Foot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7200" y="4795520"/>
            <a:ext cx="5334000" cy="69088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NGAP Services</a:t>
            </a:r>
          </a:p>
          <a:p>
            <a:pPr algn="ctr"/>
            <a:r>
              <a:rPr lang="en-US" sz="1400" dirty="0" smtClean="0"/>
              <a:t>(Monitoring, Logging, Security, </a:t>
            </a:r>
            <a:r>
              <a:rPr lang="en-US" sz="1400" dirty="0" err="1" smtClean="0"/>
              <a:t>Autoscaling</a:t>
            </a:r>
            <a:r>
              <a:rPr lang="en-US" sz="1400" dirty="0" smtClean="0"/>
              <a:t>, Billing, etc.)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727200" y="5486400"/>
            <a:ext cx="5334000" cy="5994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OCIO GP-MCE*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(AWS Reseller)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440" y="6441440"/>
            <a:ext cx="346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*General Purpose Managed Compute Environment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3235960" y="2529840"/>
            <a:ext cx="2316480" cy="78232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NGAP Builder</a:t>
            </a:r>
          </a:p>
          <a:p>
            <a:pPr algn="ctr"/>
            <a:r>
              <a:rPr lang="en-US" sz="1400" dirty="0" smtClean="0"/>
              <a:t>(Creates “slug” from ECC-hosted codebases)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27200" y="4223308"/>
            <a:ext cx="1778000" cy="572212"/>
          </a:xfrm>
          <a:prstGeom prst="rect">
            <a:avLst/>
          </a:prstGeom>
          <a:solidFill>
            <a:srgbClr val="2ECC71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NGAP-compliant AMI</a:t>
            </a:r>
          </a:p>
          <a:p>
            <a:pPr algn="ctr"/>
            <a:r>
              <a:rPr lang="en-US" sz="1200" dirty="0" smtClean="0"/>
              <a:t>(Application)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505200" y="3677920"/>
            <a:ext cx="1778000" cy="599440"/>
          </a:xfrm>
          <a:prstGeom prst="rect">
            <a:avLst/>
          </a:prstGeom>
          <a:solidFill>
            <a:srgbClr val="2ECC71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NGAP-compliant AMI</a:t>
            </a:r>
          </a:p>
          <a:p>
            <a:pPr algn="ctr"/>
            <a:r>
              <a:rPr lang="en-US" sz="1200" dirty="0" smtClean="0"/>
              <a:t>(Application)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283200" y="4206240"/>
            <a:ext cx="1778000" cy="589280"/>
          </a:xfrm>
          <a:prstGeom prst="rect">
            <a:avLst/>
          </a:prstGeom>
          <a:solidFill>
            <a:srgbClr val="2ECC71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NGAP-compliant AMI</a:t>
            </a:r>
          </a:p>
          <a:p>
            <a:pPr algn="ctr"/>
            <a:r>
              <a:rPr lang="en-US" sz="1200" dirty="0" smtClean="0"/>
              <a:t>(Application)</a:t>
            </a:r>
            <a:endParaRPr lang="en-US" sz="1200" dirty="0"/>
          </a:p>
        </p:txBody>
      </p:sp>
      <p:sp>
        <p:nvSpPr>
          <p:cNvPr id="11" name="Right Brace 10"/>
          <p:cNvSpPr/>
          <p:nvPr/>
        </p:nvSpPr>
        <p:spPr>
          <a:xfrm>
            <a:off x="7203440" y="4795520"/>
            <a:ext cx="345440" cy="1290320"/>
          </a:xfrm>
          <a:prstGeom prst="rightBrace">
            <a:avLst>
              <a:gd name="adj1" fmla="val 8186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8080" y="5297100"/>
            <a:ext cx="1808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Usable cloud “platform”</a:t>
            </a:r>
            <a:endParaRPr lang="en-US" sz="12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720" y="2032000"/>
            <a:ext cx="1168400" cy="173736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ECC</a:t>
            </a:r>
          </a:p>
          <a:p>
            <a:pPr algn="ctr"/>
            <a:r>
              <a:rPr lang="en-US" sz="1400" dirty="0" smtClean="0"/>
              <a:t>(Code testing, tracking, deployment)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873760" y="3312160"/>
            <a:ext cx="853440" cy="772160"/>
          </a:xfrm>
          <a:prstGeom prst="roundRect">
            <a:avLst/>
          </a:prstGeom>
          <a:solidFill>
            <a:schemeClr val="accent3"/>
          </a:solidFill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 Source Code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001520" y="1869440"/>
            <a:ext cx="1778000" cy="51816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NGAP Base AMI</a:t>
            </a:r>
          </a:p>
          <a:p>
            <a:pPr algn="ctr"/>
            <a:r>
              <a:rPr lang="en-US" sz="1200" dirty="0" smtClean="0"/>
              <a:t>(Secure)</a:t>
            </a:r>
          </a:p>
        </p:txBody>
      </p: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>
          <a:xfrm>
            <a:off x="4394200" y="3312160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120" y="4332560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15360" y="4277360"/>
            <a:ext cx="1767840" cy="518160"/>
          </a:xfrm>
          <a:prstGeom prst="rect">
            <a:avLst/>
          </a:prstGeom>
          <a:noFill/>
          <a:ln>
            <a:solidFill>
              <a:srgbClr val="171717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Freeform 23"/>
          <p:cNvSpPr/>
          <p:nvPr/>
        </p:nvSpPr>
        <p:spPr>
          <a:xfrm>
            <a:off x="2454950" y="2397760"/>
            <a:ext cx="765770" cy="497840"/>
          </a:xfrm>
          <a:custGeom>
            <a:avLst/>
            <a:gdLst>
              <a:gd name="connsiteX0" fmla="*/ 349210 w 765770"/>
              <a:gd name="connsiteY0" fmla="*/ 0 h 497840"/>
              <a:gd name="connsiteX1" fmla="*/ 13930 w 765770"/>
              <a:gd name="connsiteY1" fmla="*/ 274320 h 497840"/>
              <a:gd name="connsiteX2" fmla="*/ 765770 w 765770"/>
              <a:gd name="connsiteY2" fmla="*/ 497840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770" h="497840">
                <a:moveTo>
                  <a:pt x="349210" y="0"/>
                </a:moveTo>
                <a:cubicBezTo>
                  <a:pt x="146856" y="95673"/>
                  <a:pt x="-55497" y="191347"/>
                  <a:pt x="13930" y="274320"/>
                </a:cubicBezTo>
                <a:cubicBezTo>
                  <a:pt x="83357" y="357293"/>
                  <a:pt x="650623" y="438573"/>
                  <a:pt x="765770" y="497840"/>
                </a:cubicBezTo>
              </a:path>
            </a:pathLst>
          </a:custGeom>
          <a:ln>
            <a:solidFill>
              <a:srgbClr val="17171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4" idx="3"/>
          </p:cNvCxnSpPr>
          <p:nvPr/>
        </p:nvCxnSpPr>
        <p:spPr>
          <a:xfrm flipV="1">
            <a:off x="1727200" y="3068320"/>
            <a:ext cx="1493520" cy="629920"/>
          </a:xfrm>
          <a:prstGeom prst="straightConnector1">
            <a:avLst/>
          </a:prstGeom>
          <a:ln>
            <a:solidFill>
              <a:srgbClr val="17171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58" y="1869440"/>
            <a:ext cx="186422" cy="162560"/>
          </a:xfrm>
          <a:prstGeom prst="rect">
            <a:avLst/>
          </a:prstGeom>
        </p:spPr>
      </p:pic>
      <p:pic>
        <p:nvPicPr>
          <p:cNvPr id="36" name="Picture 35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40586"/>
            <a:ext cx="304800" cy="2657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78320" y="1819213"/>
            <a:ext cx="218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- ESDIS “blessed” component</a:t>
            </a:r>
            <a:endParaRPr lang="en-US" sz="1200" b="1" dirty="0">
              <a:latin typeface="+mj-lt"/>
            </a:endParaRPr>
          </a:p>
        </p:txBody>
      </p:sp>
      <p:pic>
        <p:nvPicPr>
          <p:cNvPr id="41" name="Picture 40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98" y="2032000"/>
            <a:ext cx="186422" cy="162560"/>
          </a:xfrm>
          <a:prstGeom prst="rect">
            <a:avLst/>
          </a:prstGeom>
        </p:spPr>
      </p:pic>
      <p:pic>
        <p:nvPicPr>
          <p:cNvPr id="42" name="Picture 41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78" y="3677920"/>
            <a:ext cx="186422" cy="162560"/>
          </a:xfrm>
          <a:prstGeom prst="rect">
            <a:avLst/>
          </a:prstGeom>
        </p:spPr>
      </p:pic>
      <p:pic>
        <p:nvPicPr>
          <p:cNvPr id="43" name="Picture 42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38" y="4277360"/>
            <a:ext cx="186422" cy="162560"/>
          </a:xfrm>
          <a:prstGeom prst="rect">
            <a:avLst/>
          </a:prstGeom>
        </p:spPr>
      </p:pic>
      <p:pic>
        <p:nvPicPr>
          <p:cNvPr id="44" name="Picture 43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78" y="4277360"/>
            <a:ext cx="186422" cy="162560"/>
          </a:xfrm>
          <a:prstGeom prst="rect">
            <a:avLst/>
          </a:prstGeom>
        </p:spPr>
      </p:pic>
      <p:pic>
        <p:nvPicPr>
          <p:cNvPr id="45" name="Picture 44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4798772"/>
            <a:ext cx="186422" cy="162560"/>
          </a:xfrm>
          <a:prstGeom prst="rect">
            <a:avLst/>
          </a:prstGeom>
        </p:spPr>
      </p:pic>
      <p:pic>
        <p:nvPicPr>
          <p:cNvPr id="46" name="Picture 45" descr="Screen Shot 2015-12-02 at 11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18" y="2529840"/>
            <a:ext cx="186422" cy="1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73266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NGAP: Compliance as a Service in the Public Cloud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685800" y="3667318"/>
            <a:ext cx="7086600" cy="1800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Andrew Pawloski – andrew@element84.com</a:t>
            </a:r>
          </a:p>
          <a:p>
            <a:r>
              <a:rPr lang="en-US" dirty="0" smtClean="0"/>
              <a:t>Brett McLaughlin – brett@element84.com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Pilone</a:t>
            </a:r>
            <a:r>
              <a:rPr lang="en-US" dirty="0" smtClean="0"/>
              <a:t> – dan@element84.com</a:t>
            </a:r>
          </a:p>
          <a:p>
            <a:r>
              <a:rPr lang="en-US" dirty="0" smtClean="0"/>
              <a:t>Marc </a:t>
            </a:r>
            <a:r>
              <a:rPr lang="en-US" dirty="0" err="1" smtClean="0"/>
              <a:t>Huffnagle</a:t>
            </a:r>
            <a:r>
              <a:rPr lang="en-US" dirty="0" smtClean="0"/>
              <a:t> – marc@element84.com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Plofchan</a:t>
            </a:r>
            <a:r>
              <a:rPr lang="en-US" dirty="0" smtClean="0"/>
              <a:t> – </a:t>
            </a:r>
            <a:r>
              <a:rPr lang="en-US" dirty="0" err="1" smtClean="0"/>
              <a:t>peter.g.plofchan@raytheon.com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5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</a:t>
            </a:r>
            <a:r>
              <a:rPr lang="en-US" sz="2800" dirty="0">
                <a:solidFill>
                  <a:schemeClr val="tx1"/>
                </a:solidFill>
              </a:rPr>
              <a:t>material is based upon work supported by the National Aeronautics and Space Administration under Contract Number </a:t>
            </a:r>
            <a:r>
              <a:rPr lang="en-US" sz="2800" b="1" dirty="0">
                <a:solidFill>
                  <a:schemeClr val="tx1"/>
                </a:solidFill>
              </a:rPr>
              <a:t>NNG15HZ39C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365008"/>
            <a:ext cx="2005418" cy="3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79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Application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magnitude</a:t>
            </a:r>
          </a:p>
          <a:p>
            <a:r>
              <a:rPr lang="en-US" dirty="0" smtClean="0"/>
              <a:t>Order/install hardware</a:t>
            </a:r>
          </a:p>
          <a:p>
            <a:r>
              <a:rPr lang="en-US" dirty="0" smtClean="0"/>
              <a:t>Manage on premises until hardware EOL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5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is a bit different..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559" r="1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863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is a bit different..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Unlimited* virtual machines</a:t>
            </a:r>
          </a:p>
          <a:p>
            <a:r>
              <a:rPr lang="en-US" dirty="0"/>
              <a:t>Hosts are created/disposed frequently</a:t>
            </a:r>
          </a:p>
          <a:p>
            <a:pPr lvl="1"/>
            <a:r>
              <a:rPr lang="en-US" dirty="0"/>
              <a:t>IP addresses change</a:t>
            </a:r>
          </a:p>
          <a:p>
            <a:pPr lvl="1"/>
            <a:r>
              <a:rPr lang="en-US" dirty="0"/>
              <a:t>Instance storage </a:t>
            </a:r>
            <a:r>
              <a:rPr lang="en-US" dirty="0" smtClean="0"/>
              <a:t>clears</a:t>
            </a:r>
          </a:p>
          <a:p>
            <a:r>
              <a:rPr lang="en-US" dirty="0" smtClean="0"/>
              <a:t>Shared trust model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Managed software services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*Not really, but enough capacity for us to think of it this way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natural “wins” of its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Iteration is faster</a:t>
            </a:r>
          </a:p>
          <a:p>
            <a:pPr lvl="1"/>
            <a:r>
              <a:rPr lang="en-US" dirty="0" smtClean="0"/>
              <a:t>Resources procured via API calls</a:t>
            </a:r>
          </a:p>
          <a:p>
            <a:r>
              <a:rPr lang="en-US" dirty="0"/>
              <a:t>Pay for what you use</a:t>
            </a:r>
          </a:p>
          <a:p>
            <a:pPr lvl="1"/>
            <a:r>
              <a:rPr lang="en-US" dirty="0"/>
              <a:t>Leverage provider’s economy of </a:t>
            </a:r>
            <a:r>
              <a:rPr lang="en-US" dirty="0" smtClean="0"/>
              <a:t>scales</a:t>
            </a:r>
          </a:p>
          <a:p>
            <a:r>
              <a:rPr lang="en-US" dirty="0" smtClean="0"/>
              <a:t>Scaling is easy, automatable </a:t>
            </a:r>
          </a:p>
          <a:p>
            <a:pPr lvl="1"/>
            <a:r>
              <a:rPr lang="en-US" dirty="0" smtClean="0"/>
              <a:t>Vertical/horizontal </a:t>
            </a:r>
          </a:p>
          <a:p>
            <a:r>
              <a:rPr lang="en-US" dirty="0" smtClean="0"/>
              <a:t>High availability is trivial</a:t>
            </a:r>
          </a:p>
          <a:p>
            <a:pPr lvl="1"/>
            <a:r>
              <a:rPr lang="en-US" dirty="0" smtClean="0"/>
              <a:t>Managed load balancer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pitch statements &amp;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in 10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50" y="1600200"/>
            <a:ext cx="71501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NGAP* is a </a:t>
            </a:r>
            <a:r>
              <a:rPr lang="en-US" dirty="0" smtClean="0">
                <a:solidFill>
                  <a:schemeClr val="tx1"/>
                </a:solidFill>
              </a:rPr>
              <a:t>cloud platform </a:t>
            </a:r>
            <a:r>
              <a:rPr lang="en-US" dirty="0" smtClean="0"/>
              <a:t>for </a:t>
            </a:r>
            <a:r>
              <a:rPr lang="en-US" dirty="0" err="1" smtClean="0"/>
              <a:t>Earthdata</a:t>
            </a:r>
            <a:r>
              <a:rPr lang="en-US" dirty="0" smtClean="0"/>
              <a:t> applications. It offers scalable, highly-available deployments in a NASA-sanctioned, control-compliant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*NGAP=Next Generation Application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2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NGAP in 60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50" y="1600200"/>
            <a:ext cx="71501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NGAP’s intent is to handle much of the undifferentiated heavy lifting that application teams must go through to get up and running with an application or experiment. By maintaining a common underlying platform and leveraging certain advantages of the cloud, it allows developers </a:t>
            </a:r>
            <a:r>
              <a:rPr lang="en-US" sz="2000" dirty="0"/>
              <a:t>and application owners to rapidly deploy their projects in a NASA-compliant environment. 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82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 cap="flat">
          <a:solidFill>
            <a:srgbClr val="000000"/>
          </a:solidFill>
          <a:prstDash val="solid"/>
          <a:round/>
          <a:headEnd type="none" w="lg" len="lg"/>
          <a:tailEnd type="triangle" w="lg" len="lg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TN Document" ma:contentTypeID="0x0101002AFEB0AF617C42469C40496D3AFC76DF00A8AC449D63EDD54FB13DF08C1821F471" ma:contentTypeVersion="3" ma:contentTypeDescription="" ma:contentTypeScope="" ma:versionID="b4356ac8ec202e6dba0454b7be98728d">
  <xsd:schema xmlns:xsd="http://www.w3.org/2001/XMLSchema" xmlns:xs="http://www.w3.org/2001/XMLSchema" xmlns:p="http://schemas.microsoft.com/office/2006/metadata/properties" xmlns:ns2="a67c6efd-3f18-4d0e-89e0-f6d30c3b2883" targetNamespace="http://schemas.microsoft.com/office/2006/metadata/properties" ma:root="true" ma:fieldsID="76556c35fb9571c371f7016bd87c82ff" ns2:_="">
    <xsd:import namespace="a67c6efd-3f18-4d0e-89e0-f6d30c3b2883"/>
    <xsd:element name="properties">
      <xsd:complexType>
        <xsd:sequence>
          <xsd:element name="documentManagement">
            <xsd:complexType>
              <xsd:all>
                <xsd:element ref="ns2:k565be9a92964f0991ef8e26c0664e9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6efd-3f18-4d0e-89e0-f6d30c3b2883" elementFormDefault="qualified">
    <xsd:import namespace="http://schemas.microsoft.com/office/2006/documentManagement/types"/>
    <xsd:import namespace="http://schemas.microsoft.com/office/infopath/2007/PartnerControls"/>
    <xsd:element name="k565be9a92964f0991ef8e26c0664e97" ma:index="8" ma:taxonomy="true" ma:internalName="k565be9a92964f0991ef8e26c0664e97" ma:taxonomyFieldName="Work_x0020_Product" ma:displayName="Work Product" ma:readOnly="false" ma:default="1;#Work In Progress|c1d885b6-a307-4881-8ac3-0fa4069098db" ma:fieldId="{4565be9a-9296-4f09-91ef-8e26c0664e97}" ma:sspId="579982e7-09cc-4c38-9cb6-cdf2a2ad9fad" ma:termSetId="43a6ed11-5d1a-4858-9168-4d76faaf2b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77a8769-9cff-40c5-b56a-8f97f00417a9}" ma:internalName="TaxCatchAll" ma:showField="CatchAllData" ma:web="0acdeb1d-97fe-400c-9681-39753f6d6f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77a8769-9cff-40c5-b56a-8f97f00417a9}" ma:internalName="TaxCatchAllLabel" ma:readOnly="true" ma:showField="CatchAllDataLabel" ma:web="0acdeb1d-97fe-400c-9681-39753f6d6f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79982e7-09cc-4c38-9cb6-cdf2a2ad9fad" ContentTypeId="0x0101002AFEB0AF617C42469C40496D3AFC76D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565be9a92964f0991ef8e26c0664e97 xmlns="a67c6efd-3f18-4d0e-89e0-f6d30c3b28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 In Progress</TermName>
          <TermId xmlns="http://schemas.microsoft.com/office/infopath/2007/PartnerControls">c1d885b6-a307-4881-8ac3-0fa4069098db</TermId>
        </TermInfo>
      </Terms>
    </k565be9a92964f0991ef8e26c0664e97>
    <TaxCatchAll xmlns="a67c6efd-3f18-4d0e-89e0-f6d30c3b2883">
      <Value>1</Value>
    </TaxCatchAl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8A1F1-0D6E-4339-8A6D-0C7519C2C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c6efd-3f18-4d0e-89e0-f6d30c3b2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13A20F-5ED6-48EB-A08F-77FB249CBC5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0399B9A-3104-48DA-9EF2-FFA98DC4370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a67c6efd-3f18-4d0e-89e0-f6d30c3b2883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DF0F3A0-F76E-4BC5-8FE2-89C2C4138E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41701</TotalTime>
  <Words>939</Words>
  <Application>Microsoft Office PowerPoint</Application>
  <PresentationFormat>On-screen Show (4:3)</PresentationFormat>
  <Paragraphs>300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Heavy</vt:lpstr>
      <vt:lpstr>Courier New</vt:lpstr>
      <vt:lpstr>Franklin Gothic Book</vt:lpstr>
      <vt:lpstr>Franklin Gothic Medium</vt:lpstr>
      <vt:lpstr>Helvetica Neue</vt:lpstr>
      <vt:lpstr>Verdana</vt:lpstr>
      <vt:lpstr>EOSDIS-EED</vt:lpstr>
      <vt:lpstr>NGAP: Compliance as a Service in the Public Cloud</vt:lpstr>
      <vt:lpstr>Traditional Application Hosting</vt:lpstr>
      <vt:lpstr>Traditional Application Hosting</vt:lpstr>
      <vt:lpstr>The cloud is a bit different..</vt:lpstr>
      <vt:lpstr>The cloud is a bit different..</vt:lpstr>
      <vt:lpstr>With natural “wins” of its own</vt:lpstr>
      <vt:lpstr>NGAP pitch statements &amp; Goals</vt:lpstr>
      <vt:lpstr>NGAP in 10 seconds</vt:lpstr>
      <vt:lpstr>NGAP in 60 seconds</vt:lpstr>
      <vt:lpstr>NGAP in one second</vt:lpstr>
      <vt:lpstr>1,000 Foot Overview</vt:lpstr>
      <vt:lpstr>NGAP Architecture</vt:lpstr>
      <vt:lpstr>NGAP Applications</vt:lpstr>
      <vt:lpstr>PowerPoint Presentation</vt:lpstr>
      <vt:lpstr>NGAP Components</vt:lpstr>
      <vt:lpstr>App Hosting Architecture</vt:lpstr>
      <vt:lpstr>NGAP Platform</vt:lpstr>
      <vt:lpstr>NGAP App Deployment</vt:lpstr>
      <vt:lpstr>1. Build Slug</vt:lpstr>
      <vt:lpstr>2. Start Instance(s)</vt:lpstr>
      <vt:lpstr>3. Fetch slug from S3</vt:lpstr>
      <vt:lpstr>4. Start slug</vt:lpstr>
      <vt:lpstr>5. Update routers</vt:lpstr>
      <vt:lpstr>NGAP Services</vt:lpstr>
      <vt:lpstr>NGAP Services</vt:lpstr>
      <vt:lpstr>NGAP Services (cont’d)</vt:lpstr>
      <vt:lpstr>1,000 Foot Overview</vt:lpstr>
      <vt:lpstr>NGAP: Compliance as a Service in the Public Cloud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 PLOFCHAN</dc:creator>
  <cp:lastModifiedBy>Mary K Partida-Runge</cp:lastModifiedBy>
  <cp:revision>413</cp:revision>
  <dcterms:modified xsi:type="dcterms:W3CDTF">2016-01-04T18:11:55Z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0x0101002AFEB0AF617C42469C40496D3AFC76DF00A8AC449D63EDD54FB13DF08C1821F471</vt:lpwstr>
  </property>
  <property fmtid="{D5CDD505-2E9C-101B-9397-08002B2CF9AE}" pid="3" name="Work Product">
    <vt:lpwstr>1;#Work In Progress|c1d885b6-a307-4881-8ac3-0fa4069098db</vt:lpwstr>
  </property>
</Properties>
</file>