
<file path=[Content_Types].xml><?xml version="1.0" encoding="utf-8"?>
<Types xmlns="http://schemas.openxmlformats.org/package/2006/content-types">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19.xml"/>
  <Override ContentType="application/vnd.openxmlformats-officedocument.presentationml.notesSlide+xml" PartName="/ppt/notesSlides/notesSlide21.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showSpecialPlsOnTitleSld="0">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30" Type="http://schemas.openxmlformats.org/officeDocument/2006/relationships/slide" Target="slides/slide25.xml"/><Relationship Id="rId12" Type="http://schemas.openxmlformats.org/officeDocument/2006/relationships/slide" Target="slides/slide7.xml"/><Relationship Id="rId31" Type="http://schemas.openxmlformats.org/officeDocument/2006/relationships/slide" Target="slides/slide26.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29" Type="http://schemas.openxmlformats.org/officeDocument/2006/relationships/slide" Target="slides/slide2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 Type="http://schemas.openxmlformats.org/officeDocument/2006/relationships/presProps" Target="presProps.xml"/><Relationship Id="rId21" Type="http://schemas.openxmlformats.org/officeDocument/2006/relationships/slide" Target="slides/slide16.xml"/><Relationship Id="rId1" Type="http://schemas.openxmlformats.org/officeDocument/2006/relationships/theme" Target="theme/theme3.xml"/><Relationship Id="rId22" Type="http://schemas.openxmlformats.org/officeDocument/2006/relationships/slide" Target="slides/slide17.xml"/><Relationship Id="rId4" Type="http://schemas.openxmlformats.org/officeDocument/2006/relationships/slideMaster" Target="slideMasters/slideMaster1.xml"/><Relationship Id="rId23" Type="http://schemas.openxmlformats.org/officeDocument/2006/relationships/slide" Target="slides/slide18.xml"/><Relationship Id="rId3" Type="http://schemas.openxmlformats.org/officeDocument/2006/relationships/tableStyles" Target="tableStyles.xml"/><Relationship Id="rId24" Type="http://schemas.openxmlformats.org/officeDocument/2006/relationships/slide" Target="slides/slide19.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178" y="685800"/>
            <a:ext cx="6096333"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Propinquity: </a:t>
            </a:r>
            <a:r>
              <a:rPr lang="en">
                <a:solidFill>
                  <a:srgbClr val="222222"/>
                </a:solidFill>
              </a:rPr>
              <a:t>the state of being close to someone or something; proximity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04" name="Shape 304"/>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12" name="Shape 312"/>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20" name="Shape 320"/>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28" name="Shape 328"/>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37" name="Shape 337"/>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45" name="Shape 345"/>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53" name="Shape 353"/>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61" name="Shape 361"/>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6" name="Shape 416"/>
        <p:cNvGrpSpPr/>
        <p:nvPr/>
      </p:nvGrpSpPr>
      <p:grpSpPr>
        <a:xfrm>
          <a:off x="0" y="0"/>
          <a:ext cx="0" cy="0"/>
          <a:chOff x="0" y="0"/>
          <a:chExt cx="0" cy="0"/>
        </a:xfrm>
      </p:grpSpPr>
      <p:sp>
        <p:nvSpPr>
          <p:cNvPr id="417" name="Shape 41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18" name="Shape 418"/>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8" name="Shape 428"/>
        <p:cNvGrpSpPr/>
        <p:nvPr/>
      </p:nvGrpSpPr>
      <p:grpSpPr>
        <a:xfrm>
          <a:off x="0" y="0"/>
          <a:ext cx="0" cy="0"/>
          <a:chOff x="0" y="0"/>
          <a:chExt cx="0" cy="0"/>
        </a:xfrm>
      </p:grpSpPr>
      <p:sp>
        <p:nvSpPr>
          <p:cNvPr id="429" name="Shape 42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30" name="Shape 430"/>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178" y="685800"/>
            <a:ext cx="6096333"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6" name="Shape 436"/>
        <p:cNvGrpSpPr/>
        <p:nvPr/>
      </p:nvGrpSpPr>
      <p:grpSpPr>
        <a:xfrm>
          <a:off x="0" y="0"/>
          <a:ext cx="0" cy="0"/>
          <a:chOff x="0" y="0"/>
          <a:chExt cx="0" cy="0"/>
        </a:xfrm>
      </p:grpSpPr>
      <p:sp>
        <p:nvSpPr>
          <p:cNvPr id="437" name="Shape 43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38" name="Shape 438"/>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4" name="Shape 494"/>
        <p:cNvGrpSpPr/>
        <p:nvPr/>
      </p:nvGrpSpPr>
      <p:grpSpPr>
        <a:xfrm>
          <a:off x="0" y="0"/>
          <a:ext cx="0" cy="0"/>
          <a:chOff x="0" y="0"/>
          <a:chExt cx="0" cy="0"/>
        </a:xfrm>
      </p:grpSpPr>
      <p:sp>
        <p:nvSpPr>
          <p:cNvPr id="495" name="Shape 495"/>
          <p:cNvSpPr txBox="1"/>
          <p:nvPr>
            <p:ph idx="1" type="body"/>
          </p:nvPr>
        </p:nvSpPr>
        <p:spPr>
          <a:xfrm>
            <a:off x="685800" y="4343400"/>
            <a:ext cx="5486399" cy="4114800"/>
          </a:xfrm>
          <a:prstGeom prst="rect">
            <a:avLst/>
          </a:prstGeom>
        </p:spPr>
        <p:txBody>
          <a:bodyPr anchorCtr="0" anchor="ctr" bIns="91425" lIns="91425" rIns="91425" tIns="91425">
            <a:noAutofit/>
          </a:bodyPr>
          <a:lstStyle/>
          <a:p>
            <a:pPr rtl="0">
              <a:spcBef>
                <a:spcPts val="0"/>
              </a:spcBef>
              <a:buNone/>
            </a:pPr>
            <a:r>
              <a:rPr lang="en"/>
              <a:t>I don’t like this slide, I think I’m gonna delete it, and instead just go to the next one, which needs a new title, something like Flexible and Extendable.</a:t>
            </a:r>
          </a:p>
          <a:p>
            <a:pPr>
              <a:spcBef>
                <a:spcPts val="0"/>
              </a:spcBef>
              <a:buNone/>
            </a:pPr>
            <a:r>
              <a:t/>
            </a:r>
            <a:endParaRPr/>
          </a:p>
        </p:txBody>
      </p:sp>
      <p:sp>
        <p:nvSpPr>
          <p:cNvPr id="496" name="Shape 496"/>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3" name="Shape 503"/>
        <p:cNvGrpSpPr/>
        <p:nvPr/>
      </p:nvGrpSpPr>
      <p:grpSpPr>
        <a:xfrm>
          <a:off x="0" y="0"/>
          <a:ext cx="0" cy="0"/>
          <a:chOff x="0" y="0"/>
          <a:chExt cx="0" cy="0"/>
        </a:xfrm>
      </p:grpSpPr>
      <p:sp>
        <p:nvSpPr>
          <p:cNvPr id="504" name="Shape 50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05" name="Shape 5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2" name="Shape 512"/>
        <p:cNvGrpSpPr/>
        <p:nvPr/>
      </p:nvGrpSpPr>
      <p:grpSpPr>
        <a:xfrm>
          <a:off x="0" y="0"/>
          <a:ext cx="0" cy="0"/>
          <a:chOff x="0" y="0"/>
          <a:chExt cx="0" cy="0"/>
        </a:xfrm>
      </p:grpSpPr>
      <p:sp>
        <p:nvSpPr>
          <p:cNvPr id="513" name="Shape 51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14" name="Shape 5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9" name="Shape 519"/>
        <p:cNvGrpSpPr/>
        <p:nvPr/>
      </p:nvGrpSpPr>
      <p:grpSpPr>
        <a:xfrm>
          <a:off x="0" y="0"/>
          <a:ext cx="0" cy="0"/>
          <a:chOff x="0" y="0"/>
          <a:chExt cx="0" cy="0"/>
        </a:xfrm>
      </p:grpSpPr>
      <p:sp>
        <p:nvSpPr>
          <p:cNvPr id="520" name="Shape 520"/>
          <p:cNvSpPr/>
          <p:nvPr>
            <p:ph idx="2" type="sldImg"/>
          </p:nvPr>
        </p:nvSpPr>
        <p:spPr>
          <a:xfrm>
            <a:off x="381178" y="685800"/>
            <a:ext cx="6096333"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21" name="Shape 52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7" name="Shape 527"/>
        <p:cNvGrpSpPr/>
        <p:nvPr/>
      </p:nvGrpSpPr>
      <p:grpSpPr>
        <a:xfrm>
          <a:off x="0" y="0"/>
          <a:ext cx="0" cy="0"/>
          <a:chOff x="0" y="0"/>
          <a:chExt cx="0" cy="0"/>
        </a:xfrm>
      </p:grpSpPr>
      <p:sp>
        <p:nvSpPr>
          <p:cNvPr id="528" name="Shape 52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29" name="Shape 5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5" name="Shape 535"/>
        <p:cNvGrpSpPr/>
        <p:nvPr/>
      </p:nvGrpSpPr>
      <p:grpSpPr>
        <a:xfrm>
          <a:off x="0" y="0"/>
          <a:ext cx="0" cy="0"/>
          <a:chOff x="0" y="0"/>
          <a:chExt cx="0" cy="0"/>
        </a:xfrm>
      </p:grpSpPr>
      <p:sp>
        <p:nvSpPr>
          <p:cNvPr id="536" name="Shape 53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37" name="Shape 5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178"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178"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178"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8" name="Shape 19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8" name="Shape 2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To understand where Send2NODC fits in… need to understand (at a high level, not necessarily at the detailed level), the NODC archive workflow...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3" name="Shape 2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sz="1000">
                <a:solidFill>
                  <a:srgbClr val="222222"/>
                </a:solidFill>
              </a:rPr>
              <a:t>This approach has great strengths: Our archive process is agnostic to both the structure and the content of the SIP. It can transmitted by any means (carrier pigeon? sure, why not?), the metadata can take any format (structured or otherwise), and the file format can vary (widely!).  In other words, we have designed our system to be as easy as possible on the Producer, who has of course already done a lot of work to collect the data..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8" name="Shape 2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sz="1000">
                <a:solidFill>
                  <a:srgbClr val="222222"/>
                </a:solidFill>
              </a:rPr>
              <a:t>But these strengths can also be a weakness. The SIP between the Producer swim lane and the Data Content Manager (DCM) lane is currently highly heterogeneous in every aspect: transmission method (ftp, email, etc.), the metadata "format" (readme file, email content, etc.), and the file format.  This heterogeneity can create an additional burden on our DCMs, and it is harder to capture the kind of information that we really want (instead of just the minimums) in a structured way.  NODC netCDF templates are already attacking the file format problem, and Send2NODC attacks the other two problems, thereby more rapidly advancing the DCM through his or her swim lane.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9" name="Shape 2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slideMaster" Target="../slideMasters/slideMaster1.xml"/><Relationship Id="rId3" Type="http://schemas.openxmlformats.org/officeDocument/2006/relationships/image" Target="../media/image0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02.png"/><Relationship Id="rId1" Type="http://schemas.openxmlformats.org/officeDocument/2006/relationships/slideMaster" Target="../slideMasters/slideMaster1.xml"/><Relationship Id="rId4" Type="http://schemas.openxmlformats.org/officeDocument/2006/relationships/image" Target="../media/image00.png"/><Relationship Id="rId3" Type="http://schemas.openxmlformats.org/officeDocument/2006/relationships/image" Target="../media/image0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02.png"/><Relationship Id="rId1" Type="http://schemas.openxmlformats.org/officeDocument/2006/relationships/slideMaster" Target="../slideMasters/slideMaster1.xml"/><Relationship Id="rId4" Type="http://schemas.openxmlformats.org/officeDocument/2006/relationships/image" Target="../media/image00.png"/><Relationship Id="rId3" Type="http://schemas.openxmlformats.org/officeDocument/2006/relationships/image" Target="../media/image0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9" name="Shape 19"/>
        <p:cNvGrpSpPr/>
        <p:nvPr/>
      </p:nvGrpSpPr>
      <p:grpSpPr>
        <a:xfrm>
          <a:off x="0" y="0"/>
          <a:ext cx="0" cy="0"/>
          <a:chOff x="0" y="0"/>
          <a:chExt cx="0" cy="0"/>
        </a:xfrm>
      </p:grpSpPr>
      <p:sp>
        <p:nvSpPr>
          <p:cNvPr id="20" name="Shape 20"/>
          <p:cNvSpPr/>
          <p:nvPr/>
        </p:nvSpPr>
        <p:spPr>
          <a:xfrm>
            <a:off x="-25" y="0"/>
            <a:ext cx="9144000" cy="587249"/>
          </a:xfrm>
          <a:prstGeom prst="rect">
            <a:avLst/>
          </a:prstGeom>
          <a:solidFill>
            <a:srgbClr val="FFFFFF"/>
          </a:solidFill>
          <a:ln cap="flat" cmpd="sng" w="1905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1" name="Shape 21"/>
          <p:cNvSpPr txBox="1"/>
          <p:nvPr>
            <p:ph type="ctrTitle"/>
          </p:nvPr>
        </p:nvSpPr>
        <p:spPr>
          <a:xfrm>
            <a:off x="219700" y="797714"/>
            <a:ext cx="8704499" cy="1102410"/>
          </a:xfrm>
          <a:prstGeom prst="rect">
            <a:avLst/>
          </a:prstGeom>
          <a:noFill/>
          <a:ln>
            <a:noFill/>
          </a:ln>
        </p:spPr>
        <p:txBody>
          <a:bodyPr anchorCtr="0" anchor="b" bIns="91425" lIns="91425" rIns="91425" tIns="91425"/>
          <a:lstStyle>
            <a:lvl1pPr indent="0" marL="0" marR="0" rtl="0" algn="ctr">
              <a:lnSpc>
                <a:spcPct val="100000"/>
              </a:lnSpc>
              <a:spcBef>
                <a:spcPts val="0"/>
              </a:spcBef>
              <a:spcAft>
                <a:spcPts val="0"/>
              </a:spcAft>
              <a:buClr>
                <a:srgbClr val="0B5394"/>
              </a:buClr>
              <a:buSzPct val="100000"/>
              <a:buFont typeface="Arial"/>
              <a:buNone/>
              <a:defRPr sz="3600">
                <a:solidFill>
                  <a:srgbClr val="0B5394"/>
                </a:solidFill>
                <a:latin typeface="Arial"/>
                <a:ea typeface="Arial"/>
                <a:cs typeface="Arial"/>
                <a:sym typeface="Arial"/>
              </a:defRPr>
            </a:lvl1pPr>
            <a:lvl2pPr indent="0" marL="0" marR="0" rtl="0" algn="l">
              <a:lnSpc>
                <a:spcPct val="100000"/>
              </a:lnSpc>
              <a:spcBef>
                <a:spcPts val="0"/>
              </a:spcBef>
              <a:spcAft>
                <a:spcPts val="0"/>
              </a:spcAft>
              <a:buClr>
                <a:srgbClr val="0B5394"/>
              </a:buClr>
              <a:buSzPct val="100000"/>
              <a:buFont typeface="Arial"/>
              <a:buNone/>
              <a:defRPr sz="3600">
                <a:solidFill>
                  <a:srgbClr val="0B5394"/>
                </a:solidFill>
                <a:latin typeface="Arial"/>
                <a:ea typeface="Arial"/>
                <a:cs typeface="Arial"/>
                <a:sym typeface="Arial"/>
              </a:defRPr>
            </a:lvl2pPr>
            <a:lvl3pPr indent="0" marL="0" marR="0" rtl="0" algn="l">
              <a:spcBef>
                <a:spcPts val="0"/>
              </a:spcBef>
              <a:spcAft>
                <a:spcPts val="0"/>
              </a:spcAft>
              <a:buClr>
                <a:srgbClr val="0B5394"/>
              </a:buClr>
              <a:buSzPct val="100000"/>
              <a:buFont typeface="Arial"/>
              <a:defRPr sz="3600">
                <a:solidFill>
                  <a:srgbClr val="0B5394"/>
                </a:solidFill>
                <a:latin typeface="Arial"/>
                <a:ea typeface="Arial"/>
                <a:cs typeface="Arial"/>
                <a:sym typeface="Arial"/>
              </a:defRPr>
            </a:lvl3pPr>
            <a:lvl4pPr indent="0" marL="0" marR="0" rtl="0" algn="l">
              <a:spcBef>
                <a:spcPts val="0"/>
              </a:spcBef>
              <a:spcAft>
                <a:spcPts val="0"/>
              </a:spcAft>
              <a:buClr>
                <a:srgbClr val="0B5394"/>
              </a:buClr>
              <a:buSzPct val="100000"/>
              <a:buFont typeface="Arial"/>
              <a:defRPr sz="3600">
                <a:solidFill>
                  <a:srgbClr val="0B5394"/>
                </a:solidFill>
                <a:latin typeface="Arial"/>
                <a:ea typeface="Arial"/>
                <a:cs typeface="Arial"/>
                <a:sym typeface="Arial"/>
              </a:defRPr>
            </a:lvl4pPr>
            <a:lvl5pPr indent="0" marL="0" marR="0" rtl="0" algn="l">
              <a:spcBef>
                <a:spcPts val="0"/>
              </a:spcBef>
              <a:spcAft>
                <a:spcPts val="0"/>
              </a:spcAft>
              <a:buClr>
                <a:srgbClr val="0B5394"/>
              </a:buClr>
              <a:buSzPct val="100000"/>
              <a:buFont typeface="Arial"/>
              <a:defRPr sz="3600">
                <a:solidFill>
                  <a:srgbClr val="0B5394"/>
                </a:solidFill>
                <a:latin typeface="Arial"/>
                <a:ea typeface="Arial"/>
                <a:cs typeface="Arial"/>
                <a:sym typeface="Arial"/>
              </a:defRPr>
            </a:lvl5pPr>
            <a:lvl6pPr indent="0" marL="457200" marR="0" rtl="0" algn="l">
              <a:spcBef>
                <a:spcPts val="0"/>
              </a:spcBef>
              <a:spcAft>
                <a:spcPts val="0"/>
              </a:spcAft>
              <a:buClr>
                <a:srgbClr val="0B5394"/>
              </a:buClr>
              <a:buSzPct val="100000"/>
              <a:buFont typeface="Arial"/>
              <a:defRPr sz="3600">
                <a:solidFill>
                  <a:srgbClr val="0B5394"/>
                </a:solidFill>
                <a:latin typeface="Arial"/>
                <a:ea typeface="Arial"/>
                <a:cs typeface="Arial"/>
                <a:sym typeface="Arial"/>
              </a:defRPr>
            </a:lvl6pPr>
            <a:lvl7pPr indent="0" marL="914400" marR="0" rtl="0" algn="l">
              <a:spcBef>
                <a:spcPts val="0"/>
              </a:spcBef>
              <a:spcAft>
                <a:spcPts val="0"/>
              </a:spcAft>
              <a:buClr>
                <a:srgbClr val="0B5394"/>
              </a:buClr>
              <a:buSzPct val="100000"/>
              <a:buFont typeface="Arial"/>
              <a:defRPr sz="3600">
                <a:solidFill>
                  <a:srgbClr val="0B5394"/>
                </a:solidFill>
                <a:latin typeface="Arial"/>
                <a:ea typeface="Arial"/>
                <a:cs typeface="Arial"/>
                <a:sym typeface="Arial"/>
              </a:defRPr>
            </a:lvl7pPr>
            <a:lvl8pPr indent="0" marL="1371600" marR="0" rtl="0" algn="l">
              <a:spcBef>
                <a:spcPts val="0"/>
              </a:spcBef>
              <a:spcAft>
                <a:spcPts val="0"/>
              </a:spcAft>
              <a:buClr>
                <a:srgbClr val="0B5394"/>
              </a:buClr>
              <a:buSzPct val="100000"/>
              <a:buFont typeface="Arial"/>
              <a:defRPr sz="3600">
                <a:solidFill>
                  <a:srgbClr val="0B5394"/>
                </a:solidFill>
                <a:latin typeface="Arial"/>
                <a:ea typeface="Arial"/>
                <a:cs typeface="Arial"/>
                <a:sym typeface="Arial"/>
              </a:defRPr>
            </a:lvl8pPr>
            <a:lvl9pPr indent="0" marL="1828800" marR="0" rtl="0" algn="l">
              <a:spcBef>
                <a:spcPts val="0"/>
              </a:spcBef>
              <a:spcAft>
                <a:spcPts val="0"/>
              </a:spcAft>
              <a:buClr>
                <a:srgbClr val="0B5394"/>
              </a:buClr>
              <a:buSzPct val="100000"/>
              <a:buFont typeface="Arial"/>
              <a:defRPr sz="3600">
                <a:solidFill>
                  <a:srgbClr val="0B5394"/>
                </a:solidFill>
                <a:latin typeface="Arial"/>
                <a:ea typeface="Arial"/>
                <a:cs typeface="Arial"/>
                <a:sym typeface="Arial"/>
              </a:defRPr>
            </a:lvl9pPr>
          </a:lstStyle>
          <a:p/>
        </p:txBody>
      </p:sp>
      <p:sp>
        <p:nvSpPr>
          <p:cNvPr id="22" name="Shape 22"/>
          <p:cNvSpPr txBox="1"/>
          <p:nvPr>
            <p:ph idx="1" type="subTitle"/>
          </p:nvPr>
        </p:nvSpPr>
        <p:spPr>
          <a:xfrm>
            <a:off x="219750" y="2114550"/>
            <a:ext cx="8704499" cy="1314630"/>
          </a:xfrm>
          <a:prstGeom prst="rect">
            <a:avLst/>
          </a:prstGeom>
          <a:noFill/>
          <a:ln>
            <a:noFill/>
          </a:ln>
        </p:spPr>
        <p:txBody>
          <a:bodyPr anchorCtr="0" anchor="t" bIns="91425" lIns="91425" rIns="91425" tIns="91425"/>
          <a:lstStyle>
            <a:lvl1pPr indent="0" marL="0" marR="0" rtl="0" algn="ctr">
              <a:lnSpc>
                <a:spcPct val="100000"/>
              </a:lnSpc>
              <a:spcBef>
                <a:spcPts val="560"/>
              </a:spcBef>
              <a:spcAft>
                <a:spcPts val="0"/>
              </a:spcAft>
              <a:buClr>
                <a:srgbClr val="0B5394"/>
              </a:buClr>
              <a:buSzPct val="100000"/>
              <a:buFont typeface="Arial"/>
              <a:buNone/>
              <a:defRPr b="1" sz="2400">
                <a:solidFill>
                  <a:srgbClr val="0B5394"/>
                </a:solidFill>
                <a:latin typeface="Arial"/>
                <a:ea typeface="Arial"/>
                <a:cs typeface="Arial"/>
                <a:sym typeface="Arial"/>
              </a:defRPr>
            </a:lvl1pPr>
            <a:lvl2pPr indent="0" marL="457200" marR="0" rtl="0" algn="ctr">
              <a:lnSpc>
                <a:spcPct val="100000"/>
              </a:lnSpc>
              <a:spcBef>
                <a:spcPts val="480"/>
              </a:spcBef>
              <a:spcAft>
                <a:spcPts val="0"/>
              </a:spcAft>
              <a:buClr>
                <a:srgbClr val="0B5394"/>
              </a:buClr>
              <a:buSzPct val="100000"/>
              <a:buFont typeface="Arial"/>
              <a:buNone/>
              <a:defRPr b="1" sz="2400">
                <a:solidFill>
                  <a:srgbClr val="0B5394"/>
                </a:solidFill>
                <a:latin typeface="Arial"/>
                <a:ea typeface="Arial"/>
                <a:cs typeface="Arial"/>
                <a:sym typeface="Arial"/>
              </a:defRPr>
            </a:lvl2pPr>
            <a:lvl3pPr indent="0" marL="914400" marR="0" rtl="0" algn="ctr">
              <a:lnSpc>
                <a:spcPct val="100000"/>
              </a:lnSpc>
              <a:spcBef>
                <a:spcPts val="400"/>
              </a:spcBef>
              <a:spcAft>
                <a:spcPts val="0"/>
              </a:spcAft>
              <a:buClr>
                <a:srgbClr val="0B5394"/>
              </a:buClr>
              <a:buSzPct val="100000"/>
              <a:buFont typeface="Arial"/>
              <a:buNone/>
              <a:defRPr b="1" sz="2400">
                <a:solidFill>
                  <a:srgbClr val="0B5394"/>
                </a:solidFill>
                <a:latin typeface="Arial"/>
                <a:ea typeface="Arial"/>
                <a:cs typeface="Arial"/>
                <a:sym typeface="Arial"/>
              </a:defRPr>
            </a:lvl3pPr>
            <a:lvl4pPr indent="0" marL="1371600" marR="0" rtl="0" algn="ctr">
              <a:lnSpc>
                <a:spcPct val="100000"/>
              </a:lnSpc>
              <a:spcBef>
                <a:spcPts val="400"/>
              </a:spcBef>
              <a:spcAft>
                <a:spcPts val="0"/>
              </a:spcAft>
              <a:buClr>
                <a:srgbClr val="0B5394"/>
              </a:buClr>
              <a:buSzPct val="100000"/>
              <a:buFont typeface="Arial"/>
              <a:buNone/>
              <a:defRPr b="1" sz="2400">
                <a:solidFill>
                  <a:srgbClr val="0B5394"/>
                </a:solidFill>
                <a:latin typeface="Arial"/>
                <a:ea typeface="Arial"/>
                <a:cs typeface="Arial"/>
                <a:sym typeface="Arial"/>
              </a:defRPr>
            </a:lvl4pPr>
            <a:lvl5pPr indent="0" marL="1828800" marR="0" rtl="0" algn="ctr">
              <a:lnSpc>
                <a:spcPct val="100000"/>
              </a:lnSpc>
              <a:spcBef>
                <a:spcPts val="400"/>
              </a:spcBef>
              <a:spcAft>
                <a:spcPts val="0"/>
              </a:spcAft>
              <a:buClr>
                <a:srgbClr val="0B5394"/>
              </a:buClr>
              <a:buSzPct val="100000"/>
              <a:buFont typeface="Arial"/>
              <a:buNone/>
              <a:defRPr b="1" sz="2400">
                <a:solidFill>
                  <a:srgbClr val="0B5394"/>
                </a:solidFill>
                <a:latin typeface="Arial"/>
                <a:ea typeface="Arial"/>
                <a:cs typeface="Arial"/>
                <a:sym typeface="Arial"/>
              </a:defRPr>
            </a:lvl5pPr>
            <a:lvl6pPr indent="0" marL="2286000" marR="0" rtl="0" algn="ctr">
              <a:lnSpc>
                <a:spcPct val="100000"/>
              </a:lnSpc>
              <a:spcBef>
                <a:spcPts val="400"/>
              </a:spcBef>
              <a:spcAft>
                <a:spcPts val="0"/>
              </a:spcAft>
              <a:buClr>
                <a:srgbClr val="0B5394"/>
              </a:buClr>
              <a:buSzPct val="100000"/>
              <a:buFont typeface="Arial"/>
              <a:buNone/>
              <a:defRPr b="1" sz="2400">
                <a:solidFill>
                  <a:srgbClr val="0B5394"/>
                </a:solidFill>
                <a:latin typeface="Arial"/>
                <a:ea typeface="Arial"/>
                <a:cs typeface="Arial"/>
                <a:sym typeface="Arial"/>
              </a:defRPr>
            </a:lvl6pPr>
            <a:lvl7pPr indent="0" marL="2743200" marR="0" rtl="0" algn="ctr">
              <a:lnSpc>
                <a:spcPct val="100000"/>
              </a:lnSpc>
              <a:spcBef>
                <a:spcPts val="400"/>
              </a:spcBef>
              <a:spcAft>
                <a:spcPts val="0"/>
              </a:spcAft>
              <a:buClr>
                <a:srgbClr val="0B5394"/>
              </a:buClr>
              <a:buSzPct val="100000"/>
              <a:buFont typeface="Arial"/>
              <a:buNone/>
              <a:defRPr b="1" sz="2400">
                <a:solidFill>
                  <a:srgbClr val="0B5394"/>
                </a:solidFill>
                <a:latin typeface="Arial"/>
                <a:ea typeface="Arial"/>
                <a:cs typeface="Arial"/>
                <a:sym typeface="Arial"/>
              </a:defRPr>
            </a:lvl7pPr>
            <a:lvl8pPr indent="0" marL="3200400" marR="0" rtl="0" algn="ctr">
              <a:lnSpc>
                <a:spcPct val="100000"/>
              </a:lnSpc>
              <a:spcBef>
                <a:spcPts val="400"/>
              </a:spcBef>
              <a:spcAft>
                <a:spcPts val="0"/>
              </a:spcAft>
              <a:buClr>
                <a:srgbClr val="0B5394"/>
              </a:buClr>
              <a:buSzPct val="100000"/>
              <a:buFont typeface="Arial"/>
              <a:buNone/>
              <a:defRPr b="1" sz="2400">
                <a:solidFill>
                  <a:srgbClr val="0B5394"/>
                </a:solidFill>
                <a:latin typeface="Arial"/>
                <a:ea typeface="Arial"/>
                <a:cs typeface="Arial"/>
                <a:sym typeface="Arial"/>
              </a:defRPr>
            </a:lvl8pPr>
            <a:lvl9pPr indent="0" marL="3657600" marR="0" rtl="0" algn="ctr">
              <a:lnSpc>
                <a:spcPct val="100000"/>
              </a:lnSpc>
              <a:spcBef>
                <a:spcPts val="400"/>
              </a:spcBef>
              <a:spcAft>
                <a:spcPts val="0"/>
              </a:spcAft>
              <a:buClr>
                <a:srgbClr val="0B5394"/>
              </a:buClr>
              <a:buSzPct val="100000"/>
              <a:buFont typeface="Arial"/>
              <a:buNone/>
              <a:defRPr b="1" sz="2400">
                <a:solidFill>
                  <a:srgbClr val="0B5394"/>
                </a:solidFill>
                <a:latin typeface="Arial"/>
                <a:ea typeface="Arial"/>
                <a:cs typeface="Arial"/>
                <a:sym typeface="Arial"/>
              </a:defRPr>
            </a:lvl9pPr>
          </a:lstStyle>
          <a:p/>
        </p:txBody>
      </p:sp>
      <p:sp>
        <p:nvSpPr>
          <p:cNvPr id="23" name="Shape 23"/>
          <p:cNvSpPr txBox="1"/>
          <p:nvPr>
            <p:ph idx="12" type="sldNum"/>
          </p:nvPr>
        </p:nvSpPr>
        <p:spPr>
          <a:xfrm>
            <a:off x="7543800" y="4857750"/>
            <a:ext cx="1143000" cy="171720"/>
          </a:xfrm>
          <a:prstGeom prst="rect">
            <a:avLst/>
          </a:prstGeom>
          <a:noFill/>
          <a:ln>
            <a:noFill/>
          </a:ln>
        </p:spPr>
        <p:txBody>
          <a:bodyPr anchorCtr="0" anchor="t" bIns="91425" lIns="91425" rIns="91425" tIns="91425">
            <a:noAutofit/>
          </a:bodyPr>
          <a:lstStyle>
            <a:lvl1pPr indent="0" marL="3657600" marR="0" rtl="0">
              <a:lnSpc>
                <a:spcPct val="100000"/>
              </a:lnSpc>
              <a:spcBef>
                <a:spcPts val="0"/>
              </a:spcBef>
              <a:spcAft>
                <a:spcPts val="0"/>
              </a:spcAft>
              <a:buNone/>
              <a:defRPr/>
            </a:lvl1pPr>
          </a:lstStyle>
          <a:p>
            <a:pPr indent="0" lvl="0" marL="3657600">
              <a:spcBef>
                <a:spcPts val="0"/>
              </a:spcBef>
              <a:buNone/>
            </a:pPr>
            <a:fld id="{00000000-1234-1234-1234-123412341234}" type="slidenum">
              <a:rPr lang="en"/>
              <a:t>‹#›</a:t>
            </a:fld>
          </a:p>
        </p:txBody>
      </p:sp>
      <p:sp>
        <p:nvSpPr>
          <p:cNvPr id="24" name="Shape 24"/>
          <p:cNvSpPr/>
          <p:nvPr/>
        </p:nvSpPr>
        <p:spPr>
          <a:xfrm>
            <a:off x="42575" y="32550"/>
            <a:ext cx="688199" cy="554580"/>
          </a:xfrm>
          <a:prstGeom prst="rect">
            <a:avLst/>
          </a:prstGeom>
          <a:solidFill>
            <a:srgbClr val="FFFFFF"/>
          </a:solidFill>
          <a:ln cap="flat" cmpd="sng" w="1905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5" name="Shape 25"/>
          <p:cNvSpPr/>
          <p:nvPr/>
        </p:nvSpPr>
        <p:spPr>
          <a:xfrm>
            <a:off x="8412675" y="32550"/>
            <a:ext cx="688199" cy="554580"/>
          </a:xfrm>
          <a:prstGeom prst="rect">
            <a:avLst/>
          </a:prstGeom>
          <a:solidFill>
            <a:srgbClr val="FFFFFF"/>
          </a:solidFill>
          <a:ln cap="flat" cmpd="sng" w="1905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6" name="Shape 26"/>
          <p:cNvSpPr/>
          <p:nvPr/>
        </p:nvSpPr>
        <p:spPr>
          <a:xfrm>
            <a:off x="102050" y="510581"/>
            <a:ext cx="8906099" cy="171720"/>
          </a:xfrm>
          <a:prstGeom prst="rect">
            <a:avLst/>
          </a:prstGeom>
          <a:solidFill>
            <a:srgbClr val="FFFFFF"/>
          </a:solidFill>
          <a:ln cap="flat" cmpd="sng" w="1905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nvGrpSpPr>
          <p:cNvPr id="27" name="Shape 27"/>
          <p:cNvGrpSpPr/>
          <p:nvPr/>
        </p:nvGrpSpPr>
        <p:grpSpPr>
          <a:xfrm>
            <a:off x="2939307" y="3437209"/>
            <a:ext cx="2938846" cy="1338483"/>
            <a:chOff x="3208470" y="993700"/>
            <a:chExt cx="2809174" cy="1279425"/>
          </a:xfrm>
        </p:grpSpPr>
        <p:pic>
          <p:nvPicPr>
            <p:cNvPr id="28" name="Shape 28"/>
            <p:cNvPicPr preferRelativeResize="0"/>
            <p:nvPr/>
          </p:nvPicPr>
          <p:blipFill>
            <a:blip r:embed="rId2">
              <a:alphaModFix/>
            </a:blip>
            <a:stretch>
              <a:fillRect/>
            </a:stretch>
          </p:blipFill>
          <p:spPr>
            <a:xfrm>
              <a:off x="3208470" y="993700"/>
              <a:ext cx="1279425" cy="1279425"/>
            </a:xfrm>
            <a:prstGeom prst="rect">
              <a:avLst/>
            </a:prstGeom>
            <a:noFill/>
            <a:ln>
              <a:noFill/>
            </a:ln>
          </p:spPr>
        </p:pic>
        <p:pic>
          <p:nvPicPr>
            <p:cNvPr id="29" name="Shape 29"/>
            <p:cNvPicPr preferRelativeResize="0"/>
            <p:nvPr/>
          </p:nvPicPr>
          <p:blipFill rotWithShape="1">
            <a:blip r:embed="rId3">
              <a:alphaModFix/>
            </a:blip>
            <a:srcRect b="0" l="0" r="0" t="0"/>
            <a:stretch/>
          </p:blipFill>
          <p:spPr>
            <a:xfrm>
              <a:off x="4738145" y="997112"/>
              <a:ext cx="1279499" cy="1272599"/>
            </a:xfrm>
            <a:prstGeom prst="rect">
              <a:avLst/>
            </a:prstGeom>
            <a:noFill/>
            <a:ln>
              <a:noFill/>
            </a:ln>
          </p:spPr>
        </p:pic>
      </p:grpSp>
      <p:sp>
        <p:nvSpPr>
          <p:cNvPr id="30" name="Shape 30"/>
          <p:cNvSpPr/>
          <p:nvPr/>
        </p:nvSpPr>
        <p:spPr>
          <a:xfrm>
            <a:off x="-13175" y="4873856"/>
            <a:ext cx="9144000" cy="269459"/>
          </a:xfrm>
          <a:prstGeom prst="rect">
            <a:avLst/>
          </a:pr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31" name="Shape 31"/>
          <p:cNvSpPr txBox="1"/>
          <p:nvPr/>
        </p:nvSpPr>
        <p:spPr>
          <a:xfrm>
            <a:off x="-13175" y="-2062"/>
            <a:ext cx="9144000" cy="639089"/>
          </a:xfrm>
          <a:prstGeom prst="rect">
            <a:avLst/>
          </a:prstGeom>
          <a:noFill/>
          <a:ln>
            <a:noFill/>
          </a:ln>
        </p:spPr>
        <p:txBody>
          <a:bodyPr anchorCtr="0" anchor="ctr" bIns="91425" lIns="91425" rIns="91425" tIns="91425">
            <a:noAutofit/>
          </a:bodyPr>
          <a:lstStyle/>
          <a:p>
            <a:pPr algn="ctr">
              <a:spcBef>
                <a:spcPts val="0"/>
              </a:spcBef>
              <a:buNone/>
            </a:pPr>
            <a:r>
              <a:rPr b="1" lang="en" sz="2000">
                <a:solidFill>
                  <a:srgbClr val="6FA8DC"/>
                </a:solidFill>
                <a:latin typeface="Arial Black"/>
                <a:ea typeface="Arial Black"/>
                <a:cs typeface="Arial Black"/>
                <a:sym typeface="Arial Black"/>
              </a:rPr>
              <a:t>NATIONAL CENTERS FOR ENVIRONMENTAL INFORMATION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ransition Slide">
    <p:spTree>
      <p:nvGrpSpPr>
        <p:cNvPr id="32" name="Shape 32"/>
        <p:cNvGrpSpPr/>
        <p:nvPr/>
      </p:nvGrpSpPr>
      <p:grpSpPr>
        <a:xfrm>
          <a:off x="0" y="0"/>
          <a:ext cx="0" cy="0"/>
          <a:chOff x="0" y="0"/>
          <a:chExt cx="0" cy="0"/>
        </a:xfrm>
      </p:grpSpPr>
      <p:sp>
        <p:nvSpPr>
          <p:cNvPr id="33" name="Shape 33"/>
          <p:cNvSpPr txBox="1"/>
          <p:nvPr>
            <p:ph type="ctrTitle"/>
          </p:nvPr>
        </p:nvSpPr>
        <p:spPr>
          <a:xfrm>
            <a:off x="219700" y="1597815"/>
            <a:ext cx="8704499" cy="1102410"/>
          </a:xfrm>
          <a:prstGeom prst="rect">
            <a:avLst/>
          </a:prstGeom>
          <a:noFill/>
          <a:ln>
            <a:noFill/>
          </a:ln>
        </p:spPr>
        <p:txBody>
          <a:bodyPr anchorCtr="0" anchor="b" bIns="91425" lIns="91425" rIns="91425" tIns="91425"/>
          <a:lstStyle>
            <a:lvl1pPr indent="0" marL="0" marR="0" rtl="0" algn="ctr">
              <a:lnSpc>
                <a:spcPct val="100000"/>
              </a:lnSpc>
              <a:spcBef>
                <a:spcPts val="0"/>
              </a:spcBef>
              <a:spcAft>
                <a:spcPts val="0"/>
              </a:spcAft>
              <a:buClr>
                <a:srgbClr val="073763"/>
              </a:buClr>
              <a:buFont typeface="Arial"/>
              <a:buNone/>
              <a:defRPr>
                <a:solidFill>
                  <a:srgbClr val="0B5394"/>
                </a:solidFill>
                <a:latin typeface="Arial"/>
                <a:ea typeface="Arial"/>
                <a:cs typeface="Arial"/>
                <a:sym typeface="Arial"/>
              </a:defRPr>
            </a:lvl1pPr>
            <a:lvl2pPr indent="0" marL="0" marR="0" rtl="0" algn="l">
              <a:lnSpc>
                <a:spcPct val="100000"/>
              </a:lnSpc>
              <a:spcBef>
                <a:spcPts val="0"/>
              </a:spcBef>
              <a:spcAft>
                <a:spcPts val="0"/>
              </a:spcAft>
              <a:buClr>
                <a:srgbClr val="073763"/>
              </a:buClr>
              <a:buSzPct val="100000"/>
              <a:buFont typeface="Arial"/>
              <a:buNone/>
              <a:defRPr sz="3600">
                <a:solidFill>
                  <a:srgbClr val="073763"/>
                </a:solidFill>
                <a:latin typeface="Arial"/>
                <a:ea typeface="Arial"/>
                <a:cs typeface="Arial"/>
                <a:sym typeface="Arial"/>
              </a:defRPr>
            </a:lvl2pPr>
            <a:lvl3pPr indent="0" marL="0" marR="0" rtl="0" algn="l">
              <a:spcBef>
                <a:spcPts val="0"/>
              </a:spcBef>
              <a:spcAft>
                <a:spcPts val="0"/>
              </a:spcAft>
              <a:buClr>
                <a:srgbClr val="073763"/>
              </a:buClr>
              <a:buSzPct val="100000"/>
              <a:buFont typeface="Arial"/>
              <a:defRPr sz="3600">
                <a:solidFill>
                  <a:srgbClr val="073763"/>
                </a:solidFill>
                <a:latin typeface="Arial"/>
                <a:ea typeface="Arial"/>
                <a:cs typeface="Arial"/>
                <a:sym typeface="Arial"/>
              </a:defRPr>
            </a:lvl3pPr>
            <a:lvl4pPr indent="0" marL="0" marR="0" rtl="0" algn="l">
              <a:spcBef>
                <a:spcPts val="0"/>
              </a:spcBef>
              <a:spcAft>
                <a:spcPts val="0"/>
              </a:spcAft>
              <a:buClr>
                <a:srgbClr val="073763"/>
              </a:buClr>
              <a:buSzPct val="100000"/>
              <a:buFont typeface="Arial"/>
              <a:defRPr sz="3600">
                <a:solidFill>
                  <a:srgbClr val="073763"/>
                </a:solidFill>
                <a:latin typeface="Arial"/>
                <a:ea typeface="Arial"/>
                <a:cs typeface="Arial"/>
                <a:sym typeface="Arial"/>
              </a:defRPr>
            </a:lvl4pPr>
            <a:lvl5pPr indent="0" marL="0" marR="0" rtl="0" algn="l">
              <a:spcBef>
                <a:spcPts val="0"/>
              </a:spcBef>
              <a:spcAft>
                <a:spcPts val="0"/>
              </a:spcAft>
              <a:buClr>
                <a:srgbClr val="073763"/>
              </a:buClr>
              <a:buSzPct val="100000"/>
              <a:buFont typeface="Arial"/>
              <a:defRPr sz="3600">
                <a:solidFill>
                  <a:srgbClr val="073763"/>
                </a:solidFill>
                <a:latin typeface="Arial"/>
                <a:ea typeface="Arial"/>
                <a:cs typeface="Arial"/>
                <a:sym typeface="Arial"/>
              </a:defRPr>
            </a:lvl5pPr>
            <a:lvl6pPr indent="0" marL="457200" marR="0" rtl="0" algn="l">
              <a:spcBef>
                <a:spcPts val="0"/>
              </a:spcBef>
              <a:spcAft>
                <a:spcPts val="0"/>
              </a:spcAft>
              <a:buClr>
                <a:srgbClr val="073763"/>
              </a:buClr>
              <a:buSzPct val="100000"/>
              <a:buFont typeface="Arial"/>
              <a:defRPr sz="3600">
                <a:solidFill>
                  <a:srgbClr val="073763"/>
                </a:solidFill>
                <a:latin typeface="Arial"/>
                <a:ea typeface="Arial"/>
                <a:cs typeface="Arial"/>
                <a:sym typeface="Arial"/>
              </a:defRPr>
            </a:lvl6pPr>
            <a:lvl7pPr indent="0" marL="914400" marR="0" rtl="0" algn="l">
              <a:spcBef>
                <a:spcPts val="0"/>
              </a:spcBef>
              <a:spcAft>
                <a:spcPts val="0"/>
              </a:spcAft>
              <a:buClr>
                <a:srgbClr val="073763"/>
              </a:buClr>
              <a:buSzPct val="100000"/>
              <a:buFont typeface="Arial"/>
              <a:defRPr sz="3600">
                <a:solidFill>
                  <a:srgbClr val="073763"/>
                </a:solidFill>
                <a:latin typeface="Arial"/>
                <a:ea typeface="Arial"/>
                <a:cs typeface="Arial"/>
                <a:sym typeface="Arial"/>
              </a:defRPr>
            </a:lvl7pPr>
            <a:lvl8pPr indent="0" marL="1371600" marR="0" rtl="0" algn="l">
              <a:spcBef>
                <a:spcPts val="0"/>
              </a:spcBef>
              <a:spcAft>
                <a:spcPts val="0"/>
              </a:spcAft>
              <a:buClr>
                <a:srgbClr val="073763"/>
              </a:buClr>
              <a:buSzPct val="100000"/>
              <a:buFont typeface="Arial"/>
              <a:defRPr sz="3600">
                <a:solidFill>
                  <a:srgbClr val="073763"/>
                </a:solidFill>
                <a:latin typeface="Arial"/>
                <a:ea typeface="Arial"/>
                <a:cs typeface="Arial"/>
                <a:sym typeface="Arial"/>
              </a:defRPr>
            </a:lvl8pPr>
            <a:lvl9pPr indent="0" marL="1828800" marR="0" rtl="0" algn="l">
              <a:spcBef>
                <a:spcPts val="0"/>
              </a:spcBef>
              <a:spcAft>
                <a:spcPts val="0"/>
              </a:spcAft>
              <a:buClr>
                <a:srgbClr val="073763"/>
              </a:buClr>
              <a:buSzPct val="100000"/>
              <a:buFont typeface="Arial"/>
              <a:defRPr sz="3600">
                <a:solidFill>
                  <a:srgbClr val="073763"/>
                </a:solidFill>
                <a:latin typeface="Arial"/>
                <a:ea typeface="Arial"/>
                <a:cs typeface="Arial"/>
                <a:sym typeface="Arial"/>
              </a:defRPr>
            </a:lvl9pPr>
          </a:lstStyle>
          <a:p/>
        </p:txBody>
      </p:sp>
      <p:sp>
        <p:nvSpPr>
          <p:cNvPr id="34" name="Shape 34"/>
          <p:cNvSpPr txBox="1"/>
          <p:nvPr>
            <p:ph idx="1" type="subTitle"/>
          </p:nvPr>
        </p:nvSpPr>
        <p:spPr>
          <a:xfrm>
            <a:off x="987752" y="2914648"/>
            <a:ext cx="7168499" cy="1314630"/>
          </a:xfrm>
          <a:prstGeom prst="rect">
            <a:avLst/>
          </a:prstGeom>
          <a:noFill/>
          <a:ln>
            <a:noFill/>
          </a:ln>
        </p:spPr>
        <p:txBody>
          <a:bodyPr anchorCtr="0" anchor="t" bIns="91425" lIns="91425" rIns="91425" tIns="91425"/>
          <a:lstStyle>
            <a:lvl1pPr indent="0" marL="0" marR="0" rtl="0" algn="ctr">
              <a:lnSpc>
                <a:spcPct val="100000"/>
              </a:lnSpc>
              <a:spcBef>
                <a:spcPts val="560"/>
              </a:spcBef>
              <a:spcAft>
                <a:spcPts val="0"/>
              </a:spcAft>
              <a:buClr>
                <a:schemeClr val="dk1"/>
              </a:buClr>
              <a:buSzPct val="100000"/>
              <a:buFont typeface="Arial"/>
              <a:buNone/>
              <a:defRPr b="1" sz="2400">
                <a:latin typeface="Arial"/>
                <a:ea typeface="Arial"/>
                <a:cs typeface="Arial"/>
                <a:sym typeface="Arial"/>
              </a:defRPr>
            </a:lvl1pPr>
            <a:lvl2pPr indent="0" marL="457200" marR="0" rtl="0" algn="ctr">
              <a:lnSpc>
                <a:spcPct val="100000"/>
              </a:lnSpc>
              <a:spcBef>
                <a:spcPts val="480"/>
              </a:spcBef>
              <a:spcAft>
                <a:spcPts val="0"/>
              </a:spcAft>
              <a:buClr>
                <a:schemeClr val="dk1"/>
              </a:buClr>
              <a:buSzPct val="100000"/>
              <a:buFont typeface="Arial"/>
              <a:buNone/>
              <a:defRPr b="1" sz="2400">
                <a:latin typeface="Arial"/>
                <a:ea typeface="Arial"/>
                <a:cs typeface="Arial"/>
                <a:sym typeface="Arial"/>
              </a:defRPr>
            </a:lvl2pPr>
            <a:lvl3pPr indent="0" marL="914400" marR="0" rtl="0" algn="ctr">
              <a:lnSpc>
                <a:spcPct val="100000"/>
              </a:lnSpc>
              <a:spcBef>
                <a:spcPts val="400"/>
              </a:spcBef>
              <a:spcAft>
                <a:spcPts val="0"/>
              </a:spcAft>
              <a:buClr>
                <a:schemeClr val="dk1"/>
              </a:buClr>
              <a:buSzPct val="100000"/>
              <a:buFont typeface="Arial"/>
              <a:buNone/>
              <a:defRPr b="1" sz="2400">
                <a:latin typeface="Arial"/>
                <a:ea typeface="Arial"/>
                <a:cs typeface="Arial"/>
                <a:sym typeface="Arial"/>
              </a:defRPr>
            </a:lvl3pPr>
            <a:lvl4pPr indent="0" marL="1371600" marR="0" rtl="0" algn="ctr">
              <a:lnSpc>
                <a:spcPct val="100000"/>
              </a:lnSpc>
              <a:spcBef>
                <a:spcPts val="400"/>
              </a:spcBef>
              <a:spcAft>
                <a:spcPts val="0"/>
              </a:spcAft>
              <a:buClr>
                <a:schemeClr val="dk1"/>
              </a:buClr>
              <a:buSzPct val="100000"/>
              <a:buFont typeface="Arial"/>
              <a:buNone/>
              <a:defRPr b="1" sz="2400">
                <a:latin typeface="Arial"/>
                <a:ea typeface="Arial"/>
                <a:cs typeface="Arial"/>
                <a:sym typeface="Arial"/>
              </a:defRPr>
            </a:lvl4pPr>
            <a:lvl5pPr indent="0" marL="1828800" marR="0" rtl="0" algn="ctr">
              <a:lnSpc>
                <a:spcPct val="100000"/>
              </a:lnSpc>
              <a:spcBef>
                <a:spcPts val="400"/>
              </a:spcBef>
              <a:spcAft>
                <a:spcPts val="0"/>
              </a:spcAft>
              <a:buClr>
                <a:schemeClr val="dk1"/>
              </a:buClr>
              <a:buSzPct val="100000"/>
              <a:buFont typeface="Arial"/>
              <a:buNone/>
              <a:defRPr b="1" sz="2400">
                <a:latin typeface="Arial"/>
                <a:ea typeface="Arial"/>
                <a:cs typeface="Arial"/>
                <a:sym typeface="Arial"/>
              </a:defRPr>
            </a:lvl5pPr>
            <a:lvl6pPr indent="0" marL="2286000" marR="0" rtl="0" algn="ctr">
              <a:lnSpc>
                <a:spcPct val="100000"/>
              </a:lnSpc>
              <a:spcBef>
                <a:spcPts val="400"/>
              </a:spcBef>
              <a:spcAft>
                <a:spcPts val="0"/>
              </a:spcAft>
              <a:buClr>
                <a:schemeClr val="dk1"/>
              </a:buClr>
              <a:buSzPct val="100000"/>
              <a:buFont typeface="Arial"/>
              <a:buNone/>
              <a:defRPr b="1" sz="2400">
                <a:latin typeface="Arial"/>
                <a:ea typeface="Arial"/>
                <a:cs typeface="Arial"/>
                <a:sym typeface="Arial"/>
              </a:defRPr>
            </a:lvl6pPr>
            <a:lvl7pPr indent="0" marL="2743200" marR="0" rtl="0" algn="ctr">
              <a:lnSpc>
                <a:spcPct val="100000"/>
              </a:lnSpc>
              <a:spcBef>
                <a:spcPts val="400"/>
              </a:spcBef>
              <a:spcAft>
                <a:spcPts val="0"/>
              </a:spcAft>
              <a:buClr>
                <a:schemeClr val="dk1"/>
              </a:buClr>
              <a:buSzPct val="100000"/>
              <a:buFont typeface="Arial"/>
              <a:buNone/>
              <a:defRPr b="1" sz="2400">
                <a:latin typeface="Arial"/>
                <a:ea typeface="Arial"/>
                <a:cs typeface="Arial"/>
                <a:sym typeface="Arial"/>
              </a:defRPr>
            </a:lvl7pPr>
            <a:lvl8pPr indent="0" marL="3200400" marR="0" rtl="0" algn="ctr">
              <a:lnSpc>
                <a:spcPct val="100000"/>
              </a:lnSpc>
              <a:spcBef>
                <a:spcPts val="400"/>
              </a:spcBef>
              <a:spcAft>
                <a:spcPts val="0"/>
              </a:spcAft>
              <a:buClr>
                <a:schemeClr val="dk1"/>
              </a:buClr>
              <a:buSzPct val="100000"/>
              <a:buFont typeface="Arial"/>
              <a:buNone/>
              <a:defRPr b="1" sz="2400">
                <a:latin typeface="Arial"/>
                <a:ea typeface="Arial"/>
                <a:cs typeface="Arial"/>
                <a:sym typeface="Arial"/>
              </a:defRPr>
            </a:lvl8pPr>
            <a:lvl9pPr indent="0" marL="3657600" marR="0" rtl="0" algn="ctr">
              <a:lnSpc>
                <a:spcPct val="100000"/>
              </a:lnSpc>
              <a:spcBef>
                <a:spcPts val="400"/>
              </a:spcBef>
              <a:spcAft>
                <a:spcPts val="0"/>
              </a:spcAft>
              <a:buClr>
                <a:schemeClr val="dk1"/>
              </a:buClr>
              <a:buSzPct val="100000"/>
              <a:buFont typeface="Arial"/>
              <a:buNone/>
              <a:defRPr b="1" sz="2400">
                <a:latin typeface="Arial"/>
                <a:ea typeface="Arial"/>
                <a:cs typeface="Arial"/>
                <a:sym typeface="Arial"/>
              </a:defRPr>
            </a:lvl9pPr>
          </a:lstStyle>
          <a:p/>
        </p:txBody>
      </p:sp>
      <p:sp>
        <p:nvSpPr>
          <p:cNvPr id="35" name="Shape 35"/>
          <p:cNvSpPr txBox="1"/>
          <p:nvPr>
            <p:ph idx="12" type="sldNum"/>
          </p:nvPr>
        </p:nvSpPr>
        <p:spPr>
          <a:xfrm>
            <a:off x="7543800" y="4857750"/>
            <a:ext cx="1143000" cy="171720"/>
          </a:xfrm>
          <a:prstGeom prst="rect">
            <a:avLst/>
          </a:prstGeom>
          <a:noFill/>
          <a:ln>
            <a:noFill/>
          </a:ln>
        </p:spPr>
        <p:txBody>
          <a:bodyPr anchorCtr="0" anchor="t" bIns="91425" lIns="91425" rIns="91425" tIns="91425">
            <a:noAutofit/>
          </a:bodyPr>
          <a:lstStyle>
            <a:lvl1pPr indent="0" marL="3657600" marR="0" rtl="0">
              <a:lnSpc>
                <a:spcPct val="100000"/>
              </a:lnSpc>
              <a:spcBef>
                <a:spcPts val="0"/>
              </a:spcBef>
              <a:spcAft>
                <a:spcPts val="0"/>
              </a:spcAft>
              <a:buNone/>
              <a:defRPr/>
            </a:lvl1pPr>
          </a:lstStyle>
          <a:p>
            <a:pPr indent="0" lvl="0" marL="3657600">
              <a:spcBef>
                <a:spcPts val="0"/>
              </a:spcBef>
              <a:buNone/>
            </a:pPr>
            <a:fld id="{00000000-1234-1234-1234-123412341234}" type="slidenum">
              <a:rPr lang="en"/>
              <a:t>‹#›</a:t>
            </a:fld>
          </a:p>
        </p:txBody>
      </p:sp>
      <p:sp>
        <p:nvSpPr>
          <p:cNvPr id="36" name="Shape 36"/>
          <p:cNvSpPr/>
          <p:nvPr/>
        </p:nvSpPr>
        <p:spPr>
          <a:xfrm>
            <a:off x="102050" y="510581"/>
            <a:ext cx="8906099" cy="171720"/>
          </a:xfrm>
          <a:prstGeom prst="rect">
            <a:avLst/>
          </a:prstGeom>
          <a:solidFill>
            <a:srgbClr val="FFFFFF"/>
          </a:solidFill>
          <a:ln cap="flat" cmpd="sng" w="1905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7" name="Shape 37"/>
          <p:cNvSpPr/>
          <p:nvPr/>
        </p:nvSpPr>
        <p:spPr>
          <a:xfrm>
            <a:off x="-25" y="0"/>
            <a:ext cx="9144000" cy="587249"/>
          </a:xfrm>
          <a:prstGeom prst="rect">
            <a:avLst/>
          </a:prstGeom>
          <a:solidFill>
            <a:srgbClr val="FFFFFF"/>
          </a:solidFill>
          <a:ln cap="flat" cmpd="sng" w="1905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8" name="Shape 38"/>
          <p:cNvSpPr txBox="1"/>
          <p:nvPr>
            <p:ph idx="2" type="sldNum"/>
          </p:nvPr>
        </p:nvSpPr>
        <p:spPr>
          <a:xfrm>
            <a:off x="8600525" y="4924642"/>
            <a:ext cx="471899" cy="171720"/>
          </a:xfrm>
          <a:prstGeom prst="rect">
            <a:avLst/>
          </a:prstGeom>
          <a:noFill/>
          <a:ln>
            <a:noFill/>
          </a:ln>
        </p:spPr>
        <p:txBody>
          <a:bodyPr anchorCtr="0" anchor="ctr" bIns="91425" lIns="91425" rIns="91425" tIns="91425">
            <a:noAutofit/>
          </a:bodyPr>
          <a:lstStyle>
            <a:lvl1pPr indent="0" marL="0" marR="0" rtl="0" algn="r">
              <a:lnSpc>
                <a:spcPct val="100000"/>
              </a:lnSpc>
              <a:spcBef>
                <a:spcPts val="0"/>
              </a:spcBef>
              <a:spcAft>
                <a:spcPts val="0"/>
              </a:spcAft>
              <a:buNone/>
              <a:defRPr sz="1000">
                <a:solidFill>
                  <a:srgbClr val="FFFFFF"/>
                </a:solidFill>
                <a:latin typeface="Open Sans"/>
                <a:ea typeface="Open Sans"/>
                <a:cs typeface="Open Sans"/>
                <a:sym typeface="Open Sans"/>
              </a:defRPr>
            </a:lvl1pPr>
          </a:lstStyle>
          <a:p>
            <a:pPr indent="0" lvl="0" mar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estion Slide">
    <p:spTree>
      <p:nvGrpSpPr>
        <p:cNvPr id="39" name="Shape 39"/>
        <p:cNvGrpSpPr/>
        <p:nvPr/>
      </p:nvGrpSpPr>
      <p:grpSpPr>
        <a:xfrm>
          <a:off x="0" y="0"/>
          <a:ext cx="0" cy="0"/>
          <a:chOff x="0" y="0"/>
          <a:chExt cx="0" cy="0"/>
        </a:xfrm>
      </p:grpSpPr>
      <p:sp>
        <p:nvSpPr>
          <p:cNvPr id="40" name="Shape 40"/>
          <p:cNvSpPr txBox="1"/>
          <p:nvPr>
            <p:ph idx="12" type="sldNum"/>
          </p:nvPr>
        </p:nvSpPr>
        <p:spPr>
          <a:xfrm>
            <a:off x="7543800" y="4857750"/>
            <a:ext cx="1143000" cy="171720"/>
          </a:xfrm>
          <a:prstGeom prst="rect">
            <a:avLst/>
          </a:prstGeom>
          <a:noFill/>
          <a:ln>
            <a:noFill/>
          </a:ln>
        </p:spPr>
        <p:txBody>
          <a:bodyPr anchorCtr="0" anchor="t" bIns="91425" lIns="91425" rIns="91425" tIns="91425">
            <a:noAutofit/>
          </a:bodyPr>
          <a:lstStyle>
            <a:lvl1pPr indent="0" marL="3657600" marR="0" rtl="0">
              <a:lnSpc>
                <a:spcPct val="100000"/>
              </a:lnSpc>
              <a:spcBef>
                <a:spcPts val="0"/>
              </a:spcBef>
              <a:spcAft>
                <a:spcPts val="0"/>
              </a:spcAft>
              <a:buNone/>
              <a:defRPr/>
            </a:lvl1pPr>
          </a:lstStyle>
          <a:p>
            <a:pPr indent="0" lvl="0" marL="3657600">
              <a:spcBef>
                <a:spcPts val="0"/>
              </a:spcBef>
              <a:buNone/>
            </a:pPr>
            <a:fld id="{00000000-1234-1234-1234-123412341234}" type="slidenum">
              <a:rPr lang="en"/>
              <a:t>‹#›</a:t>
            </a:fld>
          </a:p>
        </p:txBody>
      </p:sp>
      <p:sp>
        <p:nvSpPr>
          <p:cNvPr id="41" name="Shape 41"/>
          <p:cNvSpPr/>
          <p:nvPr/>
        </p:nvSpPr>
        <p:spPr>
          <a:xfrm>
            <a:off x="102050" y="510581"/>
            <a:ext cx="8906099" cy="171720"/>
          </a:xfrm>
          <a:prstGeom prst="rect">
            <a:avLst/>
          </a:prstGeom>
          <a:solidFill>
            <a:srgbClr val="FFFFFF"/>
          </a:solidFill>
          <a:ln cap="flat" cmpd="sng" w="1905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42" name="Shape 42"/>
          <p:cNvPicPr preferRelativeResize="0"/>
          <p:nvPr/>
        </p:nvPicPr>
        <p:blipFill>
          <a:blip r:embed="rId2">
            <a:alphaModFix/>
          </a:blip>
          <a:stretch>
            <a:fillRect/>
          </a:stretch>
        </p:blipFill>
        <p:spPr>
          <a:xfrm>
            <a:off x="5362550" y="366547"/>
            <a:ext cx="2991824" cy="2991824"/>
          </a:xfrm>
          <a:prstGeom prst="rect">
            <a:avLst/>
          </a:prstGeom>
          <a:noFill/>
          <a:ln>
            <a:noFill/>
          </a:ln>
        </p:spPr>
      </p:pic>
      <p:sp>
        <p:nvSpPr>
          <p:cNvPr id="43" name="Shape 43"/>
          <p:cNvSpPr/>
          <p:nvPr/>
        </p:nvSpPr>
        <p:spPr>
          <a:xfrm>
            <a:off x="-25" y="0"/>
            <a:ext cx="9144000" cy="587249"/>
          </a:xfrm>
          <a:prstGeom prst="rect">
            <a:avLst/>
          </a:prstGeom>
          <a:solidFill>
            <a:srgbClr val="FFFFFF"/>
          </a:solidFill>
          <a:ln cap="flat" cmpd="sng" w="1905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4" name="Shape 44"/>
          <p:cNvSpPr txBox="1"/>
          <p:nvPr>
            <p:ph idx="2" type="sldNum"/>
          </p:nvPr>
        </p:nvSpPr>
        <p:spPr>
          <a:xfrm>
            <a:off x="8600525" y="4924642"/>
            <a:ext cx="471899" cy="171720"/>
          </a:xfrm>
          <a:prstGeom prst="rect">
            <a:avLst/>
          </a:prstGeom>
          <a:noFill/>
          <a:ln>
            <a:noFill/>
          </a:ln>
        </p:spPr>
        <p:txBody>
          <a:bodyPr anchorCtr="0" anchor="ctr" bIns="91425" lIns="91425" rIns="91425" tIns="91425">
            <a:noAutofit/>
          </a:bodyPr>
          <a:lstStyle>
            <a:lvl1pPr indent="0" marL="0" marR="0" rtl="0" algn="r">
              <a:lnSpc>
                <a:spcPct val="100000"/>
              </a:lnSpc>
              <a:spcBef>
                <a:spcPts val="0"/>
              </a:spcBef>
              <a:spcAft>
                <a:spcPts val="0"/>
              </a:spcAft>
              <a:buNone/>
              <a:defRPr sz="1000">
                <a:solidFill>
                  <a:srgbClr val="FFFFFF"/>
                </a:solidFill>
                <a:latin typeface="Open Sans"/>
                <a:ea typeface="Open Sans"/>
                <a:cs typeface="Open Sans"/>
                <a:sym typeface="Open Sans"/>
              </a:defRPr>
            </a:lvl1pPr>
          </a:lstStyle>
          <a:p>
            <a:pPr indent="0" lvl="0" marL="0">
              <a:spcBef>
                <a:spcPts val="0"/>
              </a:spcBef>
              <a:buNone/>
            </a:pPr>
            <a:fld id="{00000000-1234-1234-1234-123412341234}" type="slidenum">
              <a:rPr lang="en"/>
              <a:t>‹#›</a:t>
            </a:fld>
          </a:p>
        </p:txBody>
      </p:sp>
      <p:sp>
        <p:nvSpPr>
          <p:cNvPr id="45" name="Shape 45"/>
          <p:cNvSpPr txBox="1"/>
          <p:nvPr/>
        </p:nvSpPr>
        <p:spPr>
          <a:xfrm>
            <a:off x="378150" y="2014515"/>
            <a:ext cx="7168499" cy="2842829"/>
          </a:xfrm>
          <a:prstGeom prst="rect">
            <a:avLst/>
          </a:prstGeom>
          <a:noFill/>
          <a:ln>
            <a:noFill/>
          </a:ln>
        </p:spPr>
        <p:txBody>
          <a:bodyPr anchorCtr="0" anchor="ctr" bIns="91425" lIns="91425" rIns="91425" tIns="91425">
            <a:noAutofit/>
          </a:bodyPr>
          <a:lstStyle/>
          <a:p>
            <a:pPr lvl="0" rtl="0" algn="l">
              <a:spcBef>
                <a:spcPts val="0"/>
              </a:spcBef>
              <a:buNone/>
            </a:pPr>
            <a:r>
              <a:rPr b="1" lang="en" sz="2400">
                <a:solidFill>
                  <a:srgbClr val="0B5394"/>
                </a:solidFill>
              </a:rPr>
              <a:t>Scott A. Hausman, PhD</a:t>
            </a:r>
          </a:p>
          <a:p>
            <a:pPr lvl="0" rtl="0" algn="l">
              <a:spcBef>
                <a:spcPts val="0"/>
              </a:spcBef>
              <a:buNone/>
            </a:pPr>
            <a:r>
              <a:rPr b="1" lang="en" sz="1800">
                <a:solidFill>
                  <a:srgbClr val="0B5394"/>
                </a:solidFill>
              </a:rPr>
              <a:t>Director, Data Stewardship Division</a:t>
            </a:r>
          </a:p>
          <a:p>
            <a:pPr lvl="0" rtl="0" algn="l">
              <a:spcBef>
                <a:spcPts val="0"/>
              </a:spcBef>
              <a:buNone/>
            </a:pPr>
            <a:r>
              <a:rPr lang="en" sz="1800">
                <a:solidFill>
                  <a:srgbClr val="0B5394"/>
                </a:solidFill>
              </a:rPr>
              <a:t>National Centers for Environmental Information (NCEI)</a:t>
            </a:r>
          </a:p>
          <a:p>
            <a:pPr lvl="0" rtl="0" algn="l">
              <a:spcBef>
                <a:spcPts val="0"/>
              </a:spcBef>
              <a:buNone/>
            </a:pPr>
            <a:r>
              <a:rPr b="0" lang="en" sz="1800">
                <a:solidFill>
                  <a:srgbClr val="0B5394"/>
                </a:solidFill>
              </a:rPr>
              <a:t>151 Patton Ave, Rm 420</a:t>
            </a:r>
          </a:p>
          <a:p>
            <a:pPr lvl="0" rtl="0" algn="l">
              <a:spcBef>
                <a:spcPts val="0"/>
              </a:spcBef>
              <a:buNone/>
            </a:pPr>
            <a:r>
              <a:rPr b="0" lang="en" sz="1800">
                <a:solidFill>
                  <a:srgbClr val="0B5394"/>
                </a:solidFill>
              </a:rPr>
              <a:t>Asheville, NC 28801</a:t>
            </a:r>
          </a:p>
          <a:p>
            <a:pPr lvl="0" rtl="0" algn="l">
              <a:spcBef>
                <a:spcPts val="0"/>
              </a:spcBef>
              <a:buNone/>
            </a:pPr>
            <a:r>
              <a:t/>
            </a:r>
            <a:endParaRPr b="0" sz="1800">
              <a:solidFill>
                <a:srgbClr val="0B5394"/>
              </a:solidFill>
            </a:endParaRPr>
          </a:p>
          <a:p>
            <a:pPr lvl="0" rtl="0" algn="l">
              <a:spcBef>
                <a:spcPts val="0"/>
              </a:spcBef>
              <a:buNone/>
            </a:pPr>
            <a:r>
              <a:rPr b="0" lang="en" sz="1800">
                <a:solidFill>
                  <a:srgbClr val="0B5394"/>
                </a:solidFill>
              </a:rPr>
              <a:t>Scott.Hausman@noaa.gov</a:t>
            </a:r>
          </a:p>
          <a:p>
            <a:pPr lvl="0" rtl="0" algn="l">
              <a:spcBef>
                <a:spcPts val="0"/>
              </a:spcBef>
              <a:buNone/>
            </a:pPr>
            <a:r>
              <a:rPr b="0" lang="en" sz="1800">
                <a:solidFill>
                  <a:srgbClr val="0B5394"/>
                </a:solidFill>
              </a:rPr>
              <a:t>828-271-4205 (</a:t>
            </a:r>
            <a:r>
              <a:rPr lang="en" sz="1800">
                <a:solidFill>
                  <a:srgbClr val="0B5394"/>
                </a:solidFill>
              </a:rPr>
              <a:t>Office), 828-350-3468 (Fax), 828-476-6719 (Cell)</a:t>
            </a:r>
          </a:p>
        </p:txBody>
      </p:sp>
      <p:grpSp>
        <p:nvGrpSpPr>
          <p:cNvPr id="46" name="Shape 46"/>
          <p:cNvGrpSpPr/>
          <p:nvPr/>
        </p:nvGrpSpPr>
        <p:grpSpPr>
          <a:xfrm>
            <a:off x="378157" y="510589"/>
            <a:ext cx="2938846" cy="1338483"/>
            <a:chOff x="3208470" y="993700"/>
            <a:chExt cx="2809174" cy="1279425"/>
          </a:xfrm>
        </p:grpSpPr>
        <p:pic>
          <p:nvPicPr>
            <p:cNvPr id="47" name="Shape 47"/>
            <p:cNvPicPr preferRelativeResize="0"/>
            <p:nvPr/>
          </p:nvPicPr>
          <p:blipFill rotWithShape="1">
            <a:blip r:embed="rId3">
              <a:alphaModFix/>
            </a:blip>
            <a:srcRect b="0" l="0" r="0" t="0"/>
            <a:stretch/>
          </p:blipFill>
          <p:spPr>
            <a:xfrm>
              <a:off x="4738145" y="997112"/>
              <a:ext cx="1279499" cy="1272599"/>
            </a:xfrm>
            <a:prstGeom prst="rect">
              <a:avLst/>
            </a:prstGeom>
            <a:noFill/>
            <a:ln>
              <a:noFill/>
            </a:ln>
          </p:spPr>
        </p:pic>
        <p:pic>
          <p:nvPicPr>
            <p:cNvPr id="48" name="Shape 48"/>
            <p:cNvPicPr preferRelativeResize="0"/>
            <p:nvPr/>
          </p:nvPicPr>
          <p:blipFill>
            <a:blip r:embed="rId4">
              <a:alphaModFix/>
            </a:blip>
            <a:stretch>
              <a:fillRect/>
            </a:stretch>
          </p:blipFill>
          <p:spPr>
            <a:xfrm>
              <a:off x="3208470" y="993700"/>
              <a:ext cx="1279425" cy="1279425"/>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estion Slide 1">
    <p:spTree>
      <p:nvGrpSpPr>
        <p:cNvPr id="49" name="Shape 49"/>
        <p:cNvGrpSpPr/>
        <p:nvPr/>
      </p:nvGrpSpPr>
      <p:grpSpPr>
        <a:xfrm>
          <a:off x="0" y="0"/>
          <a:ext cx="0" cy="0"/>
          <a:chOff x="0" y="0"/>
          <a:chExt cx="0" cy="0"/>
        </a:xfrm>
      </p:grpSpPr>
      <p:sp>
        <p:nvSpPr>
          <p:cNvPr id="50" name="Shape 50"/>
          <p:cNvSpPr txBox="1"/>
          <p:nvPr>
            <p:ph idx="12" type="sldNum"/>
          </p:nvPr>
        </p:nvSpPr>
        <p:spPr>
          <a:xfrm>
            <a:off x="7543800" y="4857750"/>
            <a:ext cx="1143000" cy="171720"/>
          </a:xfrm>
          <a:prstGeom prst="rect">
            <a:avLst/>
          </a:prstGeom>
          <a:noFill/>
          <a:ln>
            <a:noFill/>
          </a:ln>
        </p:spPr>
        <p:txBody>
          <a:bodyPr anchorCtr="0" anchor="t" bIns="91425" lIns="91425" rIns="91425" tIns="91425">
            <a:noAutofit/>
          </a:bodyPr>
          <a:lstStyle>
            <a:lvl1pPr indent="0" marL="3657600" marR="0" rtl="0">
              <a:lnSpc>
                <a:spcPct val="100000"/>
              </a:lnSpc>
              <a:spcBef>
                <a:spcPts val="0"/>
              </a:spcBef>
              <a:spcAft>
                <a:spcPts val="0"/>
              </a:spcAft>
              <a:buNone/>
              <a:defRPr/>
            </a:lvl1pPr>
          </a:lstStyle>
          <a:p>
            <a:pPr indent="0" lvl="0" marL="3657600">
              <a:spcBef>
                <a:spcPts val="0"/>
              </a:spcBef>
              <a:buNone/>
            </a:pPr>
            <a:fld id="{00000000-1234-1234-1234-123412341234}" type="slidenum">
              <a:rPr lang="en"/>
              <a:t>‹#›</a:t>
            </a:fld>
          </a:p>
        </p:txBody>
      </p:sp>
      <p:sp>
        <p:nvSpPr>
          <p:cNvPr id="51" name="Shape 51"/>
          <p:cNvSpPr/>
          <p:nvPr/>
        </p:nvSpPr>
        <p:spPr>
          <a:xfrm>
            <a:off x="102050" y="510581"/>
            <a:ext cx="8906099" cy="171720"/>
          </a:xfrm>
          <a:prstGeom prst="rect">
            <a:avLst/>
          </a:prstGeom>
          <a:solidFill>
            <a:srgbClr val="FFFFFF"/>
          </a:solidFill>
          <a:ln cap="flat" cmpd="sng" w="1905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52" name="Shape 52"/>
          <p:cNvPicPr preferRelativeResize="0"/>
          <p:nvPr/>
        </p:nvPicPr>
        <p:blipFill>
          <a:blip r:embed="rId2">
            <a:alphaModFix/>
          </a:blip>
          <a:stretch>
            <a:fillRect/>
          </a:stretch>
        </p:blipFill>
        <p:spPr>
          <a:xfrm>
            <a:off x="5362550" y="366547"/>
            <a:ext cx="2991824" cy="2991824"/>
          </a:xfrm>
          <a:prstGeom prst="rect">
            <a:avLst/>
          </a:prstGeom>
          <a:noFill/>
          <a:ln>
            <a:noFill/>
          </a:ln>
        </p:spPr>
      </p:pic>
      <p:sp>
        <p:nvSpPr>
          <p:cNvPr id="53" name="Shape 53"/>
          <p:cNvSpPr/>
          <p:nvPr/>
        </p:nvSpPr>
        <p:spPr>
          <a:xfrm>
            <a:off x="-25" y="0"/>
            <a:ext cx="9144000" cy="587249"/>
          </a:xfrm>
          <a:prstGeom prst="rect">
            <a:avLst/>
          </a:prstGeom>
          <a:solidFill>
            <a:srgbClr val="FFFFFF"/>
          </a:solidFill>
          <a:ln cap="flat" cmpd="sng" w="1905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4" name="Shape 54"/>
          <p:cNvSpPr txBox="1"/>
          <p:nvPr>
            <p:ph idx="2" type="sldNum"/>
          </p:nvPr>
        </p:nvSpPr>
        <p:spPr>
          <a:xfrm>
            <a:off x="8600525" y="4924642"/>
            <a:ext cx="471899" cy="171720"/>
          </a:xfrm>
          <a:prstGeom prst="rect">
            <a:avLst/>
          </a:prstGeom>
          <a:noFill/>
          <a:ln>
            <a:noFill/>
          </a:ln>
        </p:spPr>
        <p:txBody>
          <a:bodyPr anchorCtr="0" anchor="ctr" bIns="91425" lIns="91425" rIns="91425" tIns="91425">
            <a:noAutofit/>
          </a:bodyPr>
          <a:lstStyle>
            <a:lvl1pPr indent="0" marL="0" marR="0" rtl="0" algn="r">
              <a:lnSpc>
                <a:spcPct val="100000"/>
              </a:lnSpc>
              <a:spcBef>
                <a:spcPts val="0"/>
              </a:spcBef>
              <a:spcAft>
                <a:spcPts val="0"/>
              </a:spcAft>
              <a:buNone/>
              <a:defRPr sz="1000">
                <a:solidFill>
                  <a:srgbClr val="FFFFFF"/>
                </a:solidFill>
                <a:latin typeface="Open Sans"/>
                <a:ea typeface="Open Sans"/>
                <a:cs typeface="Open Sans"/>
                <a:sym typeface="Open Sans"/>
              </a:defRPr>
            </a:lvl1pPr>
          </a:lstStyle>
          <a:p>
            <a:pPr indent="0" lvl="0" marL="0">
              <a:spcBef>
                <a:spcPts val="0"/>
              </a:spcBef>
              <a:buNone/>
            </a:pPr>
            <a:fld id="{00000000-1234-1234-1234-123412341234}" type="slidenum">
              <a:rPr lang="en"/>
              <a:t>‹#›</a:t>
            </a:fld>
          </a:p>
        </p:txBody>
      </p:sp>
      <p:sp>
        <p:nvSpPr>
          <p:cNvPr id="55" name="Shape 55"/>
          <p:cNvSpPr txBox="1"/>
          <p:nvPr/>
        </p:nvSpPr>
        <p:spPr>
          <a:xfrm>
            <a:off x="378150" y="2014515"/>
            <a:ext cx="7168499" cy="2842829"/>
          </a:xfrm>
          <a:prstGeom prst="rect">
            <a:avLst/>
          </a:prstGeom>
          <a:noFill/>
          <a:ln>
            <a:noFill/>
          </a:ln>
        </p:spPr>
        <p:txBody>
          <a:bodyPr anchorCtr="0" anchor="ctr" bIns="91425" lIns="91425" rIns="91425" tIns="91425">
            <a:noAutofit/>
          </a:bodyPr>
          <a:lstStyle/>
          <a:p>
            <a:pPr lvl="0" rtl="0" algn="l">
              <a:spcBef>
                <a:spcPts val="0"/>
              </a:spcBef>
              <a:buNone/>
            </a:pPr>
            <a:r>
              <a:rPr b="1" lang="en" sz="2400">
                <a:solidFill>
                  <a:srgbClr val="0B5394"/>
                </a:solidFill>
              </a:rPr>
              <a:t>John Relph</a:t>
            </a:r>
          </a:p>
          <a:p>
            <a:pPr rtl="0" algn="l">
              <a:spcBef>
                <a:spcPts val="0"/>
              </a:spcBef>
              <a:buNone/>
            </a:pPr>
            <a:r>
              <a:rPr b="1" lang="en" sz="1800">
                <a:solidFill>
                  <a:srgbClr val="0B5394"/>
                </a:solidFill>
              </a:rPr>
              <a:t>Technical Development Team Lead, Software</a:t>
            </a:r>
          </a:p>
          <a:p>
            <a:pPr lvl="0" rtl="0" algn="l">
              <a:spcBef>
                <a:spcPts val="0"/>
              </a:spcBef>
              <a:buNone/>
            </a:pPr>
            <a:r>
              <a:rPr b="1" lang="en" sz="1800">
                <a:solidFill>
                  <a:srgbClr val="0B5394"/>
                </a:solidFill>
              </a:rPr>
              <a:t>Engineering Branch, Data Stewardship Division</a:t>
            </a:r>
          </a:p>
          <a:p>
            <a:pPr lvl="0" rtl="0">
              <a:spcBef>
                <a:spcPts val="1000"/>
              </a:spcBef>
              <a:buClr>
                <a:schemeClr val="dk1"/>
              </a:buClr>
              <a:buSzPct val="45833"/>
              <a:buFont typeface="Arial"/>
              <a:buNone/>
            </a:pPr>
            <a:r>
              <a:rPr b="1" lang="en" sz="2400">
                <a:solidFill>
                  <a:srgbClr val="0B5394"/>
                </a:solidFill>
              </a:rPr>
              <a:t>Kenneth S. Casey, PhD</a:t>
            </a:r>
          </a:p>
          <a:p>
            <a:pPr lvl="0" rtl="0">
              <a:spcBef>
                <a:spcPts val="0"/>
              </a:spcBef>
              <a:buClr>
                <a:schemeClr val="dk1"/>
              </a:buClr>
              <a:buSzPct val="61111"/>
              <a:buFont typeface="Arial"/>
              <a:buNone/>
            </a:pPr>
            <a:r>
              <a:rPr b="1" lang="en" sz="1800">
                <a:solidFill>
                  <a:srgbClr val="0B5394"/>
                </a:solidFill>
              </a:rPr>
              <a:t>Deputy Director, Data Stewardship Division</a:t>
            </a:r>
          </a:p>
          <a:p>
            <a:pPr rtl="0" algn="l">
              <a:spcBef>
                <a:spcPts val="0"/>
              </a:spcBef>
              <a:buNone/>
            </a:pPr>
            <a:r>
              <a:t/>
            </a:r>
            <a:endParaRPr sz="1800">
              <a:solidFill>
                <a:srgbClr val="0B5394"/>
              </a:solidFill>
            </a:endParaRPr>
          </a:p>
          <a:p>
            <a:pPr lvl="0" rtl="0" algn="l">
              <a:spcBef>
                <a:spcPts val="0"/>
              </a:spcBef>
              <a:buNone/>
            </a:pPr>
            <a:r>
              <a:rPr lang="en" sz="1800">
                <a:solidFill>
                  <a:srgbClr val="0B5394"/>
                </a:solidFill>
              </a:rPr>
              <a:t>National Centers for Environmental Information (NCEI)</a:t>
            </a:r>
          </a:p>
          <a:p>
            <a:pPr lvl="0" rtl="0" algn="l">
              <a:spcBef>
                <a:spcPts val="0"/>
              </a:spcBef>
              <a:buNone/>
            </a:pPr>
            <a:r>
              <a:rPr b="0" lang="en" sz="1800">
                <a:solidFill>
                  <a:srgbClr val="0B5394"/>
                </a:solidFill>
              </a:rPr>
              <a:t>151 Patton Ave, Rm 420</a:t>
            </a:r>
            <a:r>
              <a:rPr lang="en" sz="1800">
                <a:solidFill>
                  <a:srgbClr val="0B5394"/>
                </a:solidFill>
              </a:rPr>
              <a:t>, </a:t>
            </a:r>
            <a:r>
              <a:rPr b="0" lang="en" sz="1800">
                <a:solidFill>
                  <a:srgbClr val="0B5394"/>
                </a:solidFill>
              </a:rPr>
              <a:t>Asheville, NC 28801</a:t>
            </a:r>
          </a:p>
        </p:txBody>
      </p:sp>
      <p:grpSp>
        <p:nvGrpSpPr>
          <p:cNvPr id="56" name="Shape 56"/>
          <p:cNvGrpSpPr/>
          <p:nvPr/>
        </p:nvGrpSpPr>
        <p:grpSpPr>
          <a:xfrm>
            <a:off x="378157" y="510589"/>
            <a:ext cx="2938846" cy="1338483"/>
            <a:chOff x="3208470" y="993700"/>
            <a:chExt cx="2809174" cy="1279425"/>
          </a:xfrm>
        </p:grpSpPr>
        <p:pic>
          <p:nvPicPr>
            <p:cNvPr id="57" name="Shape 57"/>
            <p:cNvPicPr preferRelativeResize="0"/>
            <p:nvPr/>
          </p:nvPicPr>
          <p:blipFill rotWithShape="1">
            <a:blip r:embed="rId3">
              <a:alphaModFix/>
            </a:blip>
            <a:srcRect b="0" l="0" r="0" t="0"/>
            <a:stretch/>
          </p:blipFill>
          <p:spPr>
            <a:xfrm>
              <a:off x="4738145" y="997112"/>
              <a:ext cx="1279499" cy="1272599"/>
            </a:xfrm>
            <a:prstGeom prst="rect">
              <a:avLst/>
            </a:prstGeom>
            <a:noFill/>
            <a:ln>
              <a:noFill/>
            </a:ln>
          </p:spPr>
        </p:pic>
        <p:pic>
          <p:nvPicPr>
            <p:cNvPr id="58" name="Shape 58"/>
            <p:cNvPicPr preferRelativeResize="0"/>
            <p:nvPr/>
          </p:nvPicPr>
          <p:blipFill>
            <a:blip r:embed="rId4">
              <a:alphaModFix/>
            </a:blip>
            <a:stretch>
              <a:fillRect/>
            </a:stretch>
          </p:blipFill>
          <p:spPr>
            <a:xfrm>
              <a:off x="3208470" y="993700"/>
              <a:ext cx="1279425" cy="1279425"/>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ullet Slide">
    <p:spTree>
      <p:nvGrpSpPr>
        <p:cNvPr id="59" name="Shape 59"/>
        <p:cNvGrpSpPr/>
        <p:nvPr/>
      </p:nvGrpSpPr>
      <p:grpSpPr>
        <a:xfrm>
          <a:off x="0" y="0"/>
          <a:ext cx="0" cy="0"/>
          <a:chOff x="0" y="0"/>
          <a:chExt cx="0" cy="0"/>
        </a:xfrm>
      </p:grpSpPr>
      <p:sp>
        <p:nvSpPr>
          <p:cNvPr id="60" name="Shape 60"/>
          <p:cNvSpPr txBox="1"/>
          <p:nvPr>
            <p:ph type="title"/>
          </p:nvPr>
        </p:nvSpPr>
        <p:spPr>
          <a:xfrm>
            <a:off x="805475" y="78562"/>
            <a:ext cx="7537199" cy="492209"/>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SzPct val="100000"/>
              <a:buFont typeface="Montserrat"/>
              <a:buNone/>
              <a:defRPr b="1" sz="3400">
                <a:latin typeface="Montserrat"/>
                <a:ea typeface="Montserrat"/>
                <a:cs typeface="Montserrat"/>
                <a:sym typeface="Montserrat"/>
              </a:defRPr>
            </a:lvl1pPr>
            <a:lvl2pPr indent="0" marL="0" marR="0" rtl="0" algn="l">
              <a:lnSpc>
                <a:spcPct val="100000"/>
              </a:lnSpc>
              <a:spcBef>
                <a:spcPts val="0"/>
              </a:spcBef>
              <a:spcAft>
                <a:spcPts val="0"/>
              </a:spcAft>
              <a:buSzPct val="100000"/>
              <a:buFont typeface="Montserrat"/>
              <a:buNone/>
              <a:defRPr b="1" sz="1800">
                <a:latin typeface="Montserrat"/>
                <a:ea typeface="Montserrat"/>
                <a:cs typeface="Montserrat"/>
                <a:sym typeface="Montserrat"/>
              </a:defRPr>
            </a:lvl2pPr>
            <a:lvl3pPr indent="0" marL="0" marR="0" rtl="0" algn="l">
              <a:spcBef>
                <a:spcPts val="0"/>
              </a:spcBef>
              <a:spcAft>
                <a:spcPts val="0"/>
              </a:spcAft>
              <a:buSzPct val="100000"/>
              <a:buFont typeface="Montserrat"/>
              <a:defRPr b="1" sz="1800">
                <a:latin typeface="Montserrat"/>
                <a:ea typeface="Montserrat"/>
                <a:cs typeface="Montserrat"/>
                <a:sym typeface="Montserrat"/>
              </a:defRPr>
            </a:lvl3pPr>
            <a:lvl4pPr indent="0" marL="0" marR="0" rtl="0" algn="l">
              <a:spcBef>
                <a:spcPts val="0"/>
              </a:spcBef>
              <a:spcAft>
                <a:spcPts val="0"/>
              </a:spcAft>
              <a:buSzPct val="100000"/>
              <a:buFont typeface="Montserrat"/>
              <a:defRPr b="1" sz="1800">
                <a:latin typeface="Montserrat"/>
                <a:ea typeface="Montserrat"/>
                <a:cs typeface="Montserrat"/>
                <a:sym typeface="Montserrat"/>
              </a:defRPr>
            </a:lvl4pPr>
            <a:lvl5pPr indent="0" marL="0" marR="0" rtl="0" algn="l">
              <a:spcBef>
                <a:spcPts val="0"/>
              </a:spcBef>
              <a:spcAft>
                <a:spcPts val="0"/>
              </a:spcAft>
              <a:buSzPct val="100000"/>
              <a:buFont typeface="Montserrat"/>
              <a:defRPr b="1" sz="1800">
                <a:latin typeface="Montserrat"/>
                <a:ea typeface="Montserrat"/>
                <a:cs typeface="Montserrat"/>
                <a:sym typeface="Montserrat"/>
              </a:defRPr>
            </a:lvl5pPr>
            <a:lvl6pPr indent="0" marL="457200" marR="0" rtl="0" algn="l">
              <a:spcBef>
                <a:spcPts val="0"/>
              </a:spcBef>
              <a:spcAft>
                <a:spcPts val="0"/>
              </a:spcAft>
              <a:buSzPct val="100000"/>
              <a:buFont typeface="Montserrat"/>
              <a:defRPr b="1" sz="1800">
                <a:latin typeface="Montserrat"/>
                <a:ea typeface="Montserrat"/>
                <a:cs typeface="Montserrat"/>
                <a:sym typeface="Montserrat"/>
              </a:defRPr>
            </a:lvl6pPr>
            <a:lvl7pPr indent="0" marL="914400" marR="0" rtl="0" algn="l">
              <a:spcBef>
                <a:spcPts val="0"/>
              </a:spcBef>
              <a:spcAft>
                <a:spcPts val="0"/>
              </a:spcAft>
              <a:buSzPct val="100000"/>
              <a:buFont typeface="Montserrat"/>
              <a:defRPr b="1" sz="1800">
                <a:latin typeface="Montserrat"/>
                <a:ea typeface="Montserrat"/>
                <a:cs typeface="Montserrat"/>
                <a:sym typeface="Montserrat"/>
              </a:defRPr>
            </a:lvl7pPr>
            <a:lvl8pPr indent="0" marL="1371600" marR="0" rtl="0" algn="l">
              <a:spcBef>
                <a:spcPts val="0"/>
              </a:spcBef>
              <a:spcAft>
                <a:spcPts val="0"/>
              </a:spcAft>
              <a:buSzPct val="100000"/>
              <a:buFont typeface="Montserrat"/>
              <a:defRPr b="1" sz="1800">
                <a:latin typeface="Montserrat"/>
                <a:ea typeface="Montserrat"/>
                <a:cs typeface="Montserrat"/>
                <a:sym typeface="Montserrat"/>
              </a:defRPr>
            </a:lvl8pPr>
            <a:lvl9pPr indent="0" marL="1828800" marR="0" rtl="0" algn="l">
              <a:spcBef>
                <a:spcPts val="0"/>
              </a:spcBef>
              <a:spcAft>
                <a:spcPts val="0"/>
              </a:spcAft>
              <a:buSzPct val="100000"/>
              <a:buFont typeface="Montserrat"/>
              <a:defRPr b="1" sz="1800">
                <a:latin typeface="Montserrat"/>
                <a:ea typeface="Montserrat"/>
                <a:cs typeface="Montserrat"/>
                <a:sym typeface="Montserrat"/>
              </a:defRPr>
            </a:lvl9pPr>
          </a:lstStyle>
          <a:p/>
        </p:txBody>
      </p:sp>
      <p:sp>
        <p:nvSpPr>
          <p:cNvPr id="61" name="Shape 61"/>
          <p:cNvSpPr txBox="1"/>
          <p:nvPr>
            <p:ph idx="1" type="body"/>
          </p:nvPr>
        </p:nvSpPr>
        <p:spPr>
          <a:xfrm>
            <a:off x="144625" y="632200"/>
            <a:ext cx="5299499" cy="4278300"/>
          </a:xfrm>
          <a:prstGeom prst="rect">
            <a:avLst/>
          </a:prstGeom>
          <a:noFill/>
          <a:ln>
            <a:noFill/>
          </a:ln>
        </p:spPr>
        <p:txBody>
          <a:bodyPr anchorCtr="0" anchor="t" bIns="91425" lIns="91425" rIns="91425" tIns="91425"/>
          <a:lstStyle>
            <a:lvl1pPr indent="-76200" marL="342900" marR="0" rtl="0" algn="l">
              <a:lnSpc>
                <a:spcPct val="100000"/>
              </a:lnSpc>
              <a:spcBef>
                <a:spcPts val="0"/>
              </a:spcBef>
              <a:spcAft>
                <a:spcPts val="0"/>
              </a:spcAft>
              <a:buClr>
                <a:schemeClr val="dk1"/>
              </a:buClr>
              <a:buSzPct val="63636"/>
              <a:buFont typeface="Arial"/>
              <a:buChar char="•"/>
              <a:defRPr sz="2200">
                <a:solidFill>
                  <a:srgbClr val="1C4587"/>
                </a:solidFill>
                <a:latin typeface="Arial Narrow"/>
                <a:ea typeface="Arial Narrow"/>
                <a:cs typeface="Arial Narrow"/>
                <a:sym typeface="Arial Narrow"/>
              </a:defRPr>
            </a:lvl1pPr>
            <a:lvl2pPr indent="-44450" marL="742950" marR="0" rtl="0" algn="l">
              <a:lnSpc>
                <a:spcPct val="100000"/>
              </a:lnSpc>
              <a:spcBef>
                <a:spcPts val="480"/>
              </a:spcBef>
              <a:spcAft>
                <a:spcPts val="0"/>
              </a:spcAft>
              <a:buClr>
                <a:schemeClr val="dk1"/>
              </a:buClr>
              <a:buFont typeface="Arial"/>
              <a:buChar char="○"/>
              <a:defRPr>
                <a:solidFill>
                  <a:srgbClr val="1C4587"/>
                </a:solidFill>
                <a:latin typeface="Arial Narrow"/>
                <a:ea typeface="Arial Narrow"/>
                <a:cs typeface="Arial Narrow"/>
                <a:sym typeface="Arial Narrow"/>
              </a:defRPr>
            </a:lvl2pPr>
            <a:lvl3pPr indent="-12700" marL="1143000" marR="0" rtl="0" algn="l">
              <a:lnSpc>
                <a:spcPct val="100000"/>
              </a:lnSpc>
              <a:spcBef>
                <a:spcPts val="400"/>
              </a:spcBef>
              <a:spcAft>
                <a:spcPts val="0"/>
              </a:spcAft>
              <a:buClr>
                <a:schemeClr val="dk1"/>
              </a:buClr>
              <a:buFont typeface="Arial"/>
              <a:buChar char="■"/>
              <a:defRPr>
                <a:solidFill>
                  <a:srgbClr val="1C4587"/>
                </a:solidFill>
                <a:latin typeface="Arial Narrow"/>
                <a:ea typeface="Arial Narrow"/>
                <a:cs typeface="Arial Narrow"/>
                <a:sym typeface="Arial Narrow"/>
              </a:defRPr>
            </a:lvl3pPr>
            <a:lvl4pPr indent="-12700" marL="1600200" marR="0" rtl="0" algn="l">
              <a:lnSpc>
                <a:spcPct val="100000"/>
              </a:lnSpc>
              <a:spcBef>
                <a:spcPts val="400"/>
              </a:spcBef>
              <a:spcAft>
                <a:spcPts val="0"/>
              </a:spcAft>
              <a:buClr>
                <a:schemeClr val="dk1"/>
              </a:buClr>
              <a:buFont typeface="Arial"/>
              <a:buChar char="●"/>
              <a:defRPr>
                <a:solidFill>
                  <a:srgbClr val="1C4587"/>
                </a:solidFill>
                <a:latin typeface="Arial Narrow"/>
                <a:ea typeface="Arial Narrow"/>
                <a:cs typeface="Arial Narrow"/>
                <a:sym typeface="Arial Narrow"/>
              </a:defRPr>
            </a:lvl4pPr>
            <a:lvl5pPr indent="-12700" marL="2057400" marR="0" rtl="0" algn="l">
              <a:lnSpc>
                <a:spcPct val="100000"/>
              </a:lnSpc>
              <a:spcBef>
                <a:spcPts val="400"/>
              </a:spcBef>
              <a:spcAft>
                <a:spcPts val="0"/>
              </a:spcAft>
              <a:buClr>
                <a:schemeClr val="dk1"/>
              </a:buClr>
              <a:buFont typeface="Arial"/>
              <a:buChar char="○"/>
              <a:defRPr>
                <a:solidFill>
                  <a:srgbClr val="1C4587"/>
                </a:solidFill>
                <a:latin typeface="Arial Narrow"/>
                <a:ea typeface="Arial Narrow"/>
                <a:cs typeface="Arial Narrow"/>
                <a:sym typeface="Arial Narrow"/>
              </a:defRPr>
            </a:lvl5pPr>
            <a:lvl6pPr indent="-12700" marL="2514600" marR="0" rtl="0" algn="l">
              <a:lnSpc>
                <a:spcPct val="100000"/>
              </a:lnSpc>
              <a:spcBef>
                <a:spcPts val="400"/>
              </a:spcBef>
              <a:spcAft>
                <a:spcPts val="0"/>
              </a:spcAft>
              <a:buClr>
                <a:schemeClr val="dk1"/>
              </a:buClr>
              <a:buFont typeface="Arial"/>
              <a:buChar char="■"/>
              <a:defRPr>
                <a:solidFill>
                  <a:srgbClr val="1C4587"/>
                </a:solidFill>
                <a:latin typeface="Arial Narrow"/>
                <a:ea typeface="Arial Narrow"/>
                <a:cs typeface="Arial Narrow"/>
                <a:sym typeface="Arial Narrow"/>
              </a:defRPr>
            </a:lvl6pPr>
            <a:lvl7pPr indent="-12700" marL="2971800" marR="0" rtl="0" algn="l">
              <a:lnSpc>
                <a:spcPct val="100000"/>
              </a:lnSpc>
              <a:spcBef>
                <a:spcPts val="400"/>
              </a:spcBef>
              <a:spcAft>
                <a:spcPts val="0"/>
              </a:spcAft>
              <a:buClr>
                <a:schemeClr val="dk1"/>
              </a:buClr>
              <a:buFont typeface="Arial"/>
              <a:buChar char="●"/>
              <a:defRPr>
                <a:solidFill>
                  <a:srgbClr val="1C4587"/>
                </a:solidFill>
                <a:latin typeface="Arial Narrow"/>
                <a:ea typeface="Arial Narrow"/>
                <a:cs typeface="Arial Narrow"/>
                <a:sym typeface="Arial Narrow"/>
              </a:defRPr>
            </a:lvl7pPr>
            <a:lvl8pPr indent="-12700" marL="3429000" marR="0" rtl="0" algn="l">
              <a:lnSpc>
                <a:spcPct val="100000"/>
              </a:lnSpc>
              <a:spcBef>
                <a:spcPts val="400"/>
              </a:spcBef>
              <a:spcAft>
                <a:spcPts val="0"/>
              </a:spcAft>
              <a:buClr>
                <a:schemeClr val="dk1"/>
              </a:buClr>
              <a:buFont typeface="Arial"/>
              <a:buChar char="○"/>
              <a:defRPr>
                <a:solidFill>
                  <a:srgbClr val="1C4587"/>
                </a:solidFill>
                <a:latin typeface="Arial Narrow"/>
                <a:ea typeface="Arial Narrow"/>
                <a:cs typeface="Arial Narrow"/>
                <a:sym typeface="Arial Narrow"/>
              </a:defRPr>
            </a:lvl8pPr>
            <a:lvl9pPr indent="-12700" marL="3886200" marR="0" rtl="0" algn="l">
              <a:lnSpc>
                <a:spcPct val="100000"/>
              </a:lnSpc>
              <a:spcBef>
                <a:spcPts val="400"/>
              </a:spcBef>
              <a:spcAft>
                <a:spcPts val="0"/>
              </a:spcAft>
              <a:buClr>
                <a:schemeClr val="dk1"/>
              </a:buClr>
              <a:buFont typeface="Arial"/>
              <a:buChar char="■"/>
              <a:defRPr>
                <a:solidFill>
                  <a:srgbClr val="1C4587"/>
                </a:solidFill>
                <a:latin typeface="Arial Narrow"/>
                <a:ea typeface="Arial Narrow"/>
                <a:cs typeface="Arial Narrow"/>
                <a:sym typeface="Arial Narrow"/>
              </a:defRPr>
            </a:lvl9pPr>
          </a:lstStyle>
          <a:p/>
        </p:txBody>
      </p:sp>
      <p:sp>
        <p:nvSpPr>
          <p:cNvPr id="62" name="Shape 62"/>
          <p:cNvSpPr txBox="1"/>
          <p:nvPr>
            <p:ph idx="12" type="sldNum"/>
          </p:nvPr>
        </p:nvSpPr>
        <p:spPr>
          <a:xfrm>
            <a:off x="8600525" y="4924642"/>
            <a:ext cx="471899" cy="171720"/>
          </a:xfrm>
          <a:prstGeom prst="rect">
            <a:avLst/>
          </a:prstGeom>
          <a:noFill/>
          <a:ln>
            <a:noFill/>
          </a:ln>
        </p:spPr>
        <p:txBody>
          <a:bodyPr anchorCtr="0" anchor="ctr" bIns="91425" lIns="91425" rIns="91425" tIns="91425">
            <a:noAutofit/>
          </a:bodyPr>
          <a:lstStyle>
            <a:lvl1pPr indent="0" marL="0" marR="0" rtl="0" algn="r">
              <a:lnSpc>
                <a:spcPct val="100000"/>
              </a:lnSpc>
              <a:spcBef>
                <a:spcPts val="0"/>
              </a:spcBef>
              <a:spcAft>
                <a:spcPts val="0"/>
              </a:spcAft>
              <a:buNone/>
              <a:defRPr b="1" sz="1000">
                <a:solidFill>
                  <a:srgbClr val="FFFFFF"/>
                </a:solidFill>
                <a:latin typeface="Open Sans"/>
                <a:ea typeface="Open Sans"/>
                <a:cs typeface="Open Sans"/>
                <a:sym typeface="Open Sans"/>
              </a:defRPr>
            </a:lvl1p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No Text Slide">
    <p:spTree>
      <p:nvGrpSpPr>
        <p:cNvPr id="63" name="Shape 63"/>
        <p:cNvGrpSpPr/>
        <p:nvPr/>
      </p:nvGrpSpPr>
      <p:grpSpPr>
        <a:xfrm>
          <a:off x="0" y="0"/>
          <a:ext cx="0" cy="0"/>
          <a:chOff x="0" y="0"/>
          <a:chExt cx="0" cy="0"/>
        </a:xfrm>
      </p:grpSpPr>
      <p:sp>
        <p:nvSpPr>
          <p:cNvPr id="64" name="Shape 64"/>
          <p:cNvSpPr txBox="1"/>
          <p:nvPr>
            <p:ph idx="12" type="sldNum"/>
          </p:nvPr>
        </p:nvSpPr>
        <p:spPr>
          <a:xfrm>
            <a:off x="8600525" y="4924642"/>
            <a:ext cx="471899" cy="171720"/>
          </a:xfrm>
          <a:prstGeom prst="rect">
            <a:avLst/>
          </a:prstGeom>
          <a:noFill/>
          <a:ln>
            <a:noFill/>
          </a:ln>
        </p:spPr>
        <p:txBody>
          <a:bodyPr anchorCtr="0" anchor="t" bIns="91425" lIns="91425" rIns="91425" tIns="91425">
            <a:noAutofit/>
          </a:bodyPr>
          <a:lstStyle>
            <a:lvl1pPr indent="0" marL="3657600" marR="0" rtl="0">
              <a:lnSpc>
                <a:spcPct val="100000"/>
              </a:lnSpc>
              <a:spcBef>
                <a:spcPts val="0"/>
              </a:spcBef>
              <a:spcAft>
                <a:spcPts val="0"/>
              </a:spcAft>
              <a:buNone/>
              <a:defRPr/>
            </a:lvl1pPr>
          </a:lstStyle>
          <a:p>
            <a:pPr indent="0" lvl="0" marL="3657600">
              <a:spcBef>
                <a:spcPts val="0"/>
              </a:spcBef>
              <a:buNone/>
            </a:pPr>
            <a:fld id="{00000000-1234-1234-1234-123412341234}" type="slidenum">
              <a:rPr lang="en"/>
              <a:t>‹#›</a:t>
            </a:fld>
          </a:p>
        </p:txBody>
      </p:sp>
      <p:sp>
        <p:nvSpPr>
          <p:cNvPr id="65" name="Shape 65"/>
          <p:cNvSpPr txBox="1"/>
          <p:nvPr>
            <p:ph type="title"/>
          </p:nvPr>
        </p:nvSpPr>
        <p:spPr>
          <a:xfrm>
            <a:off x="805475" y="78562"/>
            <a:ext cx="7537199" cy="492209"/>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Font typeface="Open Sans"/>
              <a:buNone/>
              <a:defRPr b="1">
                <a:latin typeface="Open Sans"/>
                <a:ea typeface="Open Sans"/>
                <a:cs typeface="Open Sans"/>
                <a:sym typeface="Open Sans"/>
              </a:defRPr>
            </a:lvl1pPr>
            <a:lvl2pPr indent="0" marL="0" marR="0" rtl="0" algn="l">
              <a:lnSpc>
                <a:spcPct val="100000"/>
              </a:lnSpc>
              <a:spcBef>
                <a:spcPts val="0"/>
              </a:spcBef>
              <a:spcAft>
                <a:spcPts val="0"/>
              </a:spcAft>
              <a:buClr>
                <a:srgbClr val="073763"/>
              </a:buClr>
              <a:buSzPct val="100000"/>
              <a:buFont typeface="Open Sans"/>
              <a:buNone/>
              <a:defRPr b="1" sz="1800">
                <a:solidFill>
                  <a:srgbClr val="073763"/>
                </a:solidFill>
                <a:latin typeface="Open Sans"/>
                <a:ea typeface="Open Sans"/>
                <a:cs typeface="Open Sans"/>
                <a:sym typeface="Open Sans"/>
              </a:defRPr>
            </a:lvl2pPr>
            <a:lvl3pPr indent="0" marL="0" marR="0" rtl="0" algn="l">
              <a:spcBef>
                <a:spcPts val="0"/>
              </a:spcBef>
              <a:spcAft>
                <a:spcPts val="0"/>
              </a:spcAft>
              <a:buClr>
                <a:srgbClr val="073763"/>
              </a:buClr>
              <a:buSzPct val="100000"/>
              <a:buFont typeface="Open Sans"/>
              <a:defRPr b="1" sz="1800">
                <a:solidFill>
                  <a:srgbClr val="073763"/>
                </a:solidFill>
                <a:latin typeface="Open Sans"/>
                <a:ea typeface="Open Sans"/>
                <a:cs typeface="Open Sans"/>
                <a:sym typeface="Open Sans"/>
              </a:defRPr>
            </a:lvl3pPr>
            <a:lvl4pPr indent="0" marL="0" marR="0" rtl="0" algn="l">
              <a:spcBef>
                <a:spcPts val="0"/>
              </a:spcBef>
              <a:spcAft>
                <a:spcPts val="0"/>
              </a:spcAft>
              <a:buClr>
                <a:srgbClr val="073763"/>
              </a:buClr>
              <a:buSzPct val="100000"/>
              <a:buFont typeface="Open Sans"/>
              <a:defRPr b="1" sz="1800">
                <a:solidFill>
                  <a:srgbClr val="073763"/>
                </a:solidFill>
                <a:latin typeface="Open Sans"/>
                <a:ea typeface="Open Sans"/>
                <a:cs typeface="Open Sans"/>
                <a:sym typeface="Open Sans"/>
              </a:defRPr>
            </a:lvl4pPr>
            <a:lvl5pPr indent="0" marL="0" marR="0" rtl="0" algn="l">
              <a:spcBef>
                <a:spcPts val="0"/>
              </a:spcBef>
              <a:spcAft>
                <a:spcPts val="0"/>
              </a:spcAft>
              <a:buClr>
                <a:srgbClr val="073763"/>
              </a:buClr>
              <a:buSzPct val="100000"/>
              <a:buFont typeface="Open Sans"/>
              <a:defRPr b="1" sz="1800">
                <a:solidFill>
                  <a:srgbClr val="073763"/>
                </a:solidFill>
                <a:latin typeface="Open Sans"/>
                <a:ea typeface="Open Sans"/>
                <a:cs typeface="Open Sans"/>
                <a:sym typeface="Open Sans"/>
              </a:defRPr>
            </a:lvl5pPr>
            <a:lvl6pPr indent="0" marL="457200" marR="0" rtl="0" algn="l">
              <a:spcBef>
                <a:spcPts val="0"/>
              </a:spcBef>
              <a:spcAft>
                <a:spcPts val="0"/>
              </a:spcAft>
              <a:buClr>
                <a:srgbClr val="073763"/>
              </a:buClr>
              <a:buSzPct val="100000"/>
              <a:buFont typeface="Open Sans"/>
              <a:defRPr b="1" sz="1800">
                <a:solidFill>
                  <a:srgbClr val="073763"/>
                </a:solidFill>
                <a:latin typeface="Open Sans"/>
                <a:ea typeface="Open Sans"/>
                <a:cs typeface="Open Sans"/>
                <a:sym typeface="Open Sans"/>
              </a:defRPr>
            </a:lvl6pPr>
            <a:lvl7pPr indent="0" marL="914400" marR="0" rtl="0" algn="l">
              <a:spcBef>
                <a:spcPts val="0"/>
              </a:spcBef>
              <a:spcAft>
                <a:spcPts val="0"/>
              </a:spcAft>
              <a:buClr>
                <a:srgbClr val="073763"/>
              </a:buClr>
              <a:buSzPct val="100000"/>
              <a:buFont typeface="Open Sans"/>
              <a:defRPr b="1" sz="1800">
                <a:solidFill>
                  <a:srgbClr val="073763"/>
                </a:solidFill>
                <a:latin typeface="Open Sans"/>
                <a:ea typeface="Open Sans"/>
                <a:cs typeface="Open Sans"/>
                <a:sym typeface="Open Sans"/>
              </a:defRPr>
            </a:lvl7pPr>
            <a:lvl8pPr indent="0" marL="1371600" marR="0" rtl="0" algn="l">
              <a:spcBef>
                <a:spcPts val="0"/>
              </a:spcBef>
              <a:spcAft>
                <a:spcPts val="0"/>
              </a:spcAft>
              <a:buClr>
                <a:srgbClr val="073763"/>
              </a:buClr>
              <a:buSzPct val="100000"/>
              <a:buFont typeface="Open Sans"/>
              <a:defRPr b="1" sz="1800">
                <a:solidFill>
                  <a:srgbClr val="073763"/>
                </a:solidFill>
                <a:latin typeface="Open Sans"/>
                <a:ea typeface="Open Sans"/>
                <a:cs typeface="Open Sans"/>
                <a:sym typeface="Open Sans"/>
              </a:defRPr>
            </a:lvl8pPr>
            <a:lvl9pPr indent="0" marL="1828800" marR="0" rtl="0" algn="l">
              <a:spcBef>
                <a:spcPts val="0"/>
              </a:spcBef>
              <a:spcAft>
                <a:spcPts val="0"/>
              </a:spcAft>
              <a:buClr>
                <a:srgbClr val="073763"/>
              </a:buClr>
              <a:buSzPct val="100000"/>
              <a:buFont typeface="Open Sans"/>
              <a:defRPr b="1" sz="1800">
                <a:solidFill>
                  <a:srgbClr val="073763"/>
                </a:solidFill>
                <a:latin typeface="Open Sans"/>
                <a:ea typeface="Open Sans"/>
                <a:cs typeface="Open Sans"/>
                <a:sym typeface="Open Sans"/>
              </a:defRPr>
            </a:lvl9pPr>
          </a:lstStyle>
          <a:p/>
        </p:txBody>
      </p:sp>
      <p:sp>
        <p:nvSpPr>
          <p:cNvPr id="66" name="Shape 66"/>
          <p:cNvSpPr txBox="1"/>
          <p:nvPr>
            <p:ph idx="2" type="sldNum"/>
          </p:nvPr>
        </p:nvSpPr>
        <p:spPr>
          <a:xfrm>
            <a:off x="8600525" y="4924642"/>
            <a:ext cx="471899" cy="171720"/>
          </a:xfrm>
          <a:prstGeom prst="rect">
            <a:avLst/>
          </a:prstGeom>
          <a:noFill/>
          <a:ln>
            <a:noFill/>
          </a:ln>
        </p:spPr>
        <p:txBody>
          <a:bodyPr anchorCtr="0" anchor="ctr" bIns="91425" lIns="91425" rIns="91425" tIns="91425">
            <a:noAutofit/>
          </a:bodyPr>
          <a:lstStyle>
            <a:lvl1pPr indent="0" marL="0" marR="0" rtl="0" algn="r">
              <a:lnSpc>
                <a:spcPct val="100000"/>
              </a:lnSpc>
              <a:spcBef>
                <a:spcPts val="0"/>
              </a:spcBef>
              <a:spcAft>
                <a:spcPts val="0"/>
              </a:spcAft>
              <a:buNone/>
              <a:defRPr b="1" sz="1000">
                <a:solidFill>
                  <a:srgbClr val="FFFFFF"/>
                </a:solidFill>
                <a:latin typeface="Open Sans"/>
                <a:ea typeface="Open Sans"/>
                <a:cs typeface="Open Sans"/>
                <a:sym typeface="Open Sans"/>
              </a:defRPr>
            </a:lvl1p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Slide">
    <p:spTree>
      <p:nvGrpSpPr>
        <p:cNvPr id="67" name="Shape 67"/>
        <p:cNvGrpSpPr/>
        <p:nvPr/>
      </p:nvGrpSpPr>
      <p:grpSpPr>
        <a:xfrm>
          <a:off x="0" y="0"/>
          <a:ext cx="0" cy="0"/>
          <a:chOff x="0" y="0"/>
          <a:chExt cx="0" cy="0"/>
        </a:xfrm>
      </p:grpSpPr>
      <p:sp>
        <p:nvSpPr>
          <p:cNvPr id="68" name="Shape 68"/>
          <p:cNvSpPr txBox="1"/>
          <p:nvPr>
            <p:ph type="title"/>
          </p:nvPr>
        </p:nvSpPr>
        <p:spPr>
          <a:xfrm>
            <a:off x="805475" y="78562"/>
            <a:ext cx="7537199" cy="492209"/>
          </a:xfrm>
          <a:prstGeom prst="rect">
            <a:avLst/>
          </a:prstGeom>
        </p:spPr>
        <p:txBody>
          <a:bodyPr anchorCtr="0" anchor="ctr" bIns="91425" lIns="91425" rIns="91425" tIns="91425"/>
          <a:lstStyle>
            <a:lvl1pPr rtl="0">
              <a:spcBef>
                <a:spcPts val="0"/>
              </a:spcBef>
              <a:buNone/>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buNone/>
              <a:defRPr/>
            </a:lvl6pPr>
            <a:lvl7pPr rtl="0">
              <a:spcBef>
                <a:spcPts val="0"/>
              </a:spcBef>
              <a:buNone/>
              <a:defRPr/>
            </a:lvl7pPr>
            <a:lvl8pPr rtl="0">
              <a:spcBef>
                <a:spcPts val="0"/>
              </a:spcBef>
              <a:buNone/>
              <a:defRPr/>
            </a:lvl8pPr>
            <a:lvl9pPr>
              <a:spcBef>
                <a:spcPts val="0"/>
              </a:spcBef>
              <a:buNone/>
              <a:defRPr/>
            </a:lvl9pPr>
          </a:lstStyle>
          <a:p/>
        </p:txBody>
      </p:sp>
      <p:sp>
        <p:nvSpPr>
          <p:cNvPr id="69" name="Shape 69"/>
          <p:cNvSpPr/>
          <p:nvPr/>
        </p:nvSpPr>
        <p:spPr>
          <a:xfrm>
            <a:off x="-38825" y="-2025"/>
            <a:ext cx="9144000" cy="5143499"/>
          </a:xfrm>
          <a:prstGeom prst="rect">
            <a:avLst/>
          </a:pr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70" name="Shape 70"/>
          <p:cNvSpPr txBox="1"/>
          <p:nvPr>
            <p:ph idx="12" type="sldNum"/>
          </p:nvPr>
        </p:nvSpPr>
        <p:spPr>
          <a:xfrm>
            <a:off x="8556783" y="4749850"/>
            <a:ext cx="548699" cy="393600"/>
          </a:xfrm>
          <a:prstGeom prst="rect">
            <a:avLst/>
          </a:prstGeom>
        </p:spPr>
        <p:txBody>
          <a:bodyPr anchorCtr="0" anchor="ctr" bIns="91425" lIns="91425" rIns="91425" tIns="91425">
            <a:noAutofit/>
          </a:bodyPr>
          <a:lstStyle>
            <a:lvl1pPr>
              <a:spcBef>
                <a:spcPts val="0"/>
              </a:spcBef>
              <a:buNone/>
              <a:defRPr sz="1300">
                <a:solidFill>
                  <a:srgbClr val="1C4587"/>
                </a:solidFill>
                <a:latin typeface="Arial Narrow"/>
                <a:ea typeface="Arial Narrow"/>
                <a:cs typeface="Arial Narrow"/>
                <a:sym typeface="Arial Narrow"/>
              </a:defRPr>
            </a:lvl1p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ackup Slide">
    <p:spTree>
      <p:nvGrpSpPr>
        <p:cNvPr id="71" name="Shape 71"/>
        <p:cNvGrpSpPr/>
        <p:nvPr/>
      </p:nvGrpSpPr>
      <p:grpSpPr>
        <a:xfrm>
          <a:off x="0" y="0"/>
          <a:ext cx="0" cy="0"/>
          <a:chOff x="0" y="0"/>
          <a:chExt cx="0" cy="0"/>
        </a:xfrm>
      </p:grpSpPr>
      <p:sp>
        <p:nvSpPr>
          <p:cNvPr id="72" name="Shape 72"/>
          <p:cNvSpPr txBox="1"/>
          <p:nvPr>
            <p:ph type="title"/>
          </p:nvPr>
        </p:nvSpPr>
        <p:spPr>
          <a:xfrm>
            <a:off x="805475" y="78562"/>
            <a:ext cx="7537199" cy="492209"/>
          </a:xfrm>
          <a:prstGeom prst="rect">
            <a:avLst/>
          </a:prstGeom>
        </p:spPr>
        <p:txBody>
          <a:bodyPr anchorCtr="0" anchor="ctr" bIns="91425" lIns="91425" rIns="91425" tIns="91425"/>
          <a:lstStyle>
            <a:lvl1pPr rtl="0">
              <a:spcBef>
                <a:spcPts val="0"/>
              </a:spcBef>
              <a:buNone/>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buNone/>
              <a:defRPr/>
            </a:lvl6pPr>
            <a:lvl7pPr rtl="0">
              <a:spcBef>
                <a:spcPts val="0"/>
              </a:spcBef>
              <a:buNone/>
              <a:defRPr/>
            </a:lvl7pPr>
            <a:lvl8pPr rtl="0">
              <a:spcBef>
                <a:spcPts val="0"/>
              </a:spcBef>
              <a:buNone/>
              <a:defRPr/>
            </a:lvl8pPr>
            <a:lvl9pPr rtl="0">
              <a:spcBef>
                <a:spcPts val="0"/>
              </a:spcBef>
              <a:buNone/>
              <a:defRPr/>
            </a:lvl9pPr>
          </a:lstStyle>
          <a:p/>
        </p:txBody>
      </p:sp>
      <p:sp>
        <p:nvSpPr>
          <p:cNvPr id="73" name="Shape 73"/>
          <p:cNvSpPr/>
          <p:nvPr/>
        </p:nvSpPr>
        <p:spPr>
          <a:xfrm>
            <a:off x="-38825" y="-2025"/>
            <a:ext cx="9144000" cy="5143499"/>
          </a:xfrm>
          <a:prstGeom prst="rect">
            <a:avLst/>
          </a:prstGeom>
          <a:solidFill>
            <a:srgbClr val="FFFFFF"/>
          </a:solidFill>
          <a:ln>
            <a:noFill/>
          </a:ln>
        </p:spPr>
        <p:txBody>
          <a:bodyPr anchorCtr="0" anchor="ctr" bIns="91425" lIns="91425" rIns="91425" tIns="91425">
            <a:noAutofit/>
          </a:bodyPr>
          <a:lstStyle/>
          <a:p>
            <a:pPr>
              <a:spcBef>
                <a:spcPts val="0"/>
              </a:spcBef>
              <a:buNone/>
            </a:pPr>
            <a:r>
              <a:t/>
            </a:r>
            <a:endParaRPr>
              <a:latin typeface="Arial Black"/>
              <a:ea typeface="Arial Black"/>
              <a:cs typeface="Arial Black"/>
              <a:sym typeface="Arial Black"/>
            </a:endParaRPr>
          </a:p>
        </p:txBody>
      </p:sp>
      <p:sp>
        <p:nvSpPr>
          <p:cNvPr id="74" name="Shape 74"/>
          <p:cNvSpPr txBox="1"/>
          <p:nvPr/>
        </p:nvSpPr>
        <p:spPr>
          <a:xfrm>
            <a:off x="876000" y="1468395"/>
            <a:ext cx="7391999" cy="2206710"/>
          </a:xfrm>
          <a:prstGeom prst="rect">
            <a:avLst/>
          </a:prstGeom>
          <a:noFill/>
          <a:ln>
            <a:noFill/>
          </a:ln>
        </p:spPr>
        <p:txBody>
          <a:bodyPr anchorCtr="0" anchor="ctr" bIns="91425" lIns="91425" rIns="91425" tIns="91425">
            <a:noAutofit/>
          </a:bodyPr>
          <a:lstStyle/>
          <a:p>
            <a:pPr algn="ctr">
              <a:spcBef>
                <a:spcPts val="0"/>
              </a:spcBef>
              <a:buNone/>
            </a:pPr>
            <a:r>
              <a:rPr lang="en" sz="6000">
                <a:solidFill>
                  <a:srgbClr val="073763"/>
                </a:solidFill>
                <a:latin typeface="Arial Black"/>
                <a:ea typeface="Arial Black"/>
                <a:cs typeface="Arial Black"/>
                <a:sym typeface="Arial Black"/>
              </a:rPr>
              <a:t>Backup Slides</a:t>
            </a:r>
          </a:p>
        </p:txBody>
      </p:sp>
      <p:sp>
        <p:nvSpPr>
          <p:cNvPr id="75" name="Shape 75"/>
          <p:cNvSpPr txBox="1"/>
          <p:nvPr>
            <p:ph idx="12" type="sldNum"/>
          </p:nvPr>
        </p:nvSpPr>
        <p:spPr>
          <a:xfrm>
            <a:off x="8556783" y="4749850"/>
            <a:ext cx="548699" cy="393600"/>
          </a:xfrm>
          <a:prstGeom prst="rect">
            <a:avLst/>
          </a:prstGeom>
        </p:spPr>
        <p:txBody>
          <a:bodyPr anchorCtr="0" anchor="ctr" bIns="91425" lIns="91425" rIns="91425" tIns="91425">
            <a:noAutofit/>
          </a:bodyPr>
          <a:lstStyle>
            <a:lvl1pPr>
              <a:spcBef>
                <a:spcPts val="0"/>
              </a:spcBef>
              <a:buNone/>
              <a:defRPr sz="1300">
                <a:solidFill>
                  <a:srgbClr val="1C4587"/>
                </a:solidFill>
                <a:latin typeface="Arial Narrow"/>
                <a:ea typeface="Arial Narrow"/>
                <a:cs typeface="Arial Narrow"/>
                <a:sym typeface="Arial Narrow"/>
              </a:defRPr>
            </a:lvl1p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Bullet Slide">
    <p:spTree>
      <p:nvGrpSpPr>
        <p:cNvPr id="76" name="Shape 76"/>
        <p:cNvGrpSpPr/>
        <p:nvPr/>
      </p:nvGrpSpPr>
      <p:grpSpPr>
        <a:xfrm>
          <a:off x="0" y="0"/>
          <a:ext cx="0" cy="0"/>
          <a:chOff x="0" y="0"/>
          <a:chExt cx="0" cy="0"/>
        </a:xfrm>
      </p:grpSpPr>
      <p:sp>
        <p:nvSpPr>
          <p:cNvPr id="77" name="Shape 77"/>
          <p:cNvSpPr txBox="1"/>
          <p:nvPr>
            <p:ph type="title"/>
          </p:nvPr>
        </p:nvSpPr>
        <p:spPr>
          <a:xfrm>
            <a:off x="805475" y="78562"/>
            <a:ext cx="7537199" cy="492209"/>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Font typeface="Open Sans"/>
              <a:buNone/>
              <a:defRPr b="1">
                <a:latin typeface="Open Sans"/>
                <a:ea typeface="Open Sans"/>
                <a:cs typeface="Open Sans"/>
                <a:sym typeface="Open Sans"/>
              </a:defRPr>
            </a:lvl1pPr>
            <a:lvl2pPr indent="0" marL="0" marR="0" rtl="0" algn="l">
              <a:lnSpc>
                <a:spcPct val="100000"/>
              </a:lnSpc>
              <a:spcBef>
                <a:spcPts val="0"/>
              </a:spcBef>
              <a:spcAft>
                <a:spcPts val="0"/>
              </a:spcAft>
              <a:buSzPct val="100000"/>
              <a:buFont typeface="Open Sans"/>
              <a:buNone/>
              <a:defRPr b="1" sz="1800">
                <a:latin typeface="Open Sans"/>
                <a:ea typeface="Open Sans"/>
                <a:cs typeface="Open Sans"/>
                <a:sym typeface="Open Sans"/>
              </a:defRPr>
            </a:lvl2pPr>
            <a:lvl3pPr indent="0" marL="0" marR="0" rtl="0" algn="l">
              <a:spcBef>
                <a:spcPts val="0"/>
              </a:spcBef>
              <a:spcAft>
                <a:spcPts val="0"/>
              </a:spcAft>
              <a:buSzPct val="100000"/>
              <a:buFont typeface="Open Sans"/>
              <a:defRPr b="1" sz="1800">
                <a:latin typeface="Open Sans"/>
                <a:ea typeface="Open Sans"/>
                <a:cs typeface="Open Sans"/>
                <a:sym typeface="Open Sans"/>
              </a:defRPr>
            </a:lvl3pPr>
            <a:lvl4pPr indent="0" marL="0" marR="0" rtl="0" algn="l">
              <a:spcBef>
                <a:spcPts val="0"/>
              </a:spcBef>
              <a:spcAft>
                <a:spcPts val="0"/>
              </a:spcAft>
              <a:buSzPct val="100000"/>
              <a:buFont typeface="Open Sans"/>
              <a:defRPr b="1" sz="1800">
                <a:latin typeface="Open Sans"/>
                <a:ea typeface="Open Sans"/>
                <a:cs typeface="Open Sans"/>
                <a:sym typeface="Open Sans"/>
              </a:defRPr>
            </a:lvl4pPr>
            <a:lvl5pPr indent="0" marL="0" marR="0" rtl="0" algn="l">
              <a:spcBef>
                <a:spcPts val="0"/>
              </a:spcBef>
              <a:spcAft>
                <a:spcPts val="0"/>
              </a:spcAft>
              <a:buSzPct val="100000"/>
              <a:buFont typeface="Open Sans"/>
              <a:defRPr b="1" sz="1800">
                <a:latin typeface="Open Sans"/>
                <a:ea typeface="Open Sans"/>
                <a:cs typeface="Open Sans"/>
                <a:sym typeface="Open Sans"/>
              </a:defRPr>
            </a:lvl5pPr>
            <a:lvl6pPr indent="0" marL="457200" marR="0" rtl="0" algn="l">
              <a:spcBef>
                <a:spcPts val="0"/>
              </a:spcBef>
              <a:spcAft>
                <a:spcPts val="0"/>
              </a:spcAft>
              <a:buSzPct val="100000"/>
              <a:buFont typeface="Open Sans"/>
              <a:defRPr b="1" sz="1800">
                <a:latin typeface="Open Sans"/>
                <a:ea typeface="Open Sans"/>
                <a:cs typeface="Open Sans"/>
                <a:sym typeface="Open Sans"/>
              </a:defRPr>
            </a:lvl6pPr>
            <a:lvl7pPr indent="0" marL="914400" marR="0" rtl="0" algn="l">
              <a:spcBef>
                <a:spcPts val="0"/>
              </a:spcBef>
              <a:spcAft>
                <a:spcPts val="0"/>
              </a:spcAft>
              <a:buSzPct val="100000"/>
              <a:buFont typeface="Open Sans"/>
              <a:defRPr b="1" sz="1800">
                <a:latin typeface="Open Sans"/>
                <a:ea typeface="Open Sans"/>
                <a:cs typeface="Open Sans"/>
                <a:sym typeface="Open Sans"/>
              </a:defRPr>
            </a:lvl7pPr>
            <a:lvl8pPr indent="0" marL="1371600" marR="0" rtl="0" algn="l">
              <a:spcBef>
                <a:spcPts val="0"/>
              </a:spcBef>
              <a:spcAft>
                <a:spcPts val="0"/>
              </a:spcAft>
              <a:buSzPct val="100000"/>
              <a:buFont typeface="Open Sans"/>
              <a:defRPr b="1" sz="1800">
                <a:latin typeface="Open Sans"/>
                <a:ea typeface="Open Sans"/>
                <a:cs typeface="Open Sans"/>
                <a:sym typeface="Open Sans"/>
              </a:defRPr>
            </a:lvl8pPr>
            <a:lvl9pPr indent="0" marL="1828800" marR="0" rtl="0" algn="l">
              <a:spcBef>
                <a:spcPts val="0"/>
              </a:spcBef>
              <a:spcAft>
                <a:spcPts val="0"/>
              </a:spcAft>
              <a:buSzPct val="100000"/>
              <a:buFont typeface="Open Sans"/>
              <a:defRPr b="1" sz="1800">
                <a:latin typeface="Open Sans"/>
                <a:ea typeface="Open Sans"/>
                <a:cs typeface="Open Sans"/>
                <a:sym typeface="Open Sans"/>
              </a:defRPr>
            </a:lvl9pPr>
          </a:lstStyle>
          <a:p/>
        </p:txBody>
      </p:sp>
      <p:sp>
        <p:nvSpPr>
          <p:cNvPr id="78" name="Shape 78"/>
          <p:cNvSpPr txBox="1"/>
          <p:nvPr>
            <p:ph idx="1" type="body"/>
          </p:nvPr>
        </p:nvSpPr>
        <p:spPr>
          <a:xfrm>
            <a:off x="0" y="1108331"/>
            <a:ext cx="9144000" cy="3802410"/>
          </a:xfrm>
          <a:prstGeom prst="rect">
            <a:avLst/>
          </a:prstGeom>
          <a:noFill/>
          <a:ln>
            <a:noFill/>
          </a:ln>
        </p:spPr>
        <p:txBody>
          <a:bodyPr anchorCtr="0" anchor="t" bIns="91425" lIns="91425" rIns="91425" tIns="91425"/>
          <a:lstStyle>
            <a:lvl1pPr indent="-76200" marL="342900" marR="0" rtl="0" algn="l">
              <a:lnSpc>
                <a:spcPct val="100000"/>
              </a:lnSpc>
              <a:spcBef>
                <a:spcPts val="560"/>
              </a:spcBef>
              <a:spcAft>
                <a:spcPts val="0"/>
              </a:spcAft>
              <a:buClr>
                <a:srgbClr val="1C4587"/>
              </a:buClr>
              <a:buFont typeface="Open Sans"/>
              <a:buChar char="•"/>
              <a:defRPr>
                <a:solidFill>
                  <a:srgbClr val="1C4587"/>
                </a:solidFill>
                <a:latin typeface="Open Sans"/>
                <a:ea typeface="Open Sans"/>
                <a:cs typeface="Open Sans"/>
                <a:sym typeface="Open Sans"/>
              </a:defRPr>
            </a:lvl1pPr>
            <a:lvl2pPr indent="-44450" marL="742950" marR="0" rtl="0" algn="l">
              <a:lnSpc>
                <a:spcPct val="100000"/>
              </a:lnSpc>
              <a:spcBef>
                <a:spcPts val="480"/>
              </a:spcBef>
              <a:spcAft>
                <a:spcPts val="0"/>
              </a:spcAft>
              <a:buClr>
                <a:srgbClr val="1C4587"/>
              </a:buClr>
              <a:buFont typeface="Open Sans"/>
              <a:buChar char="–"/>
              <a:defRPr>
                <a:solidFill>
                  <a:srgbClr val="1C4587"/>
                </a:solidFill>
                <a:latin typeface="Open Sans"/>
                <a:ea typeface="Open Sans"/>
                <a:cs typeface="Open Sans"/>
                <a:sym typeface="Open Sans"/>
              </a:defRPr>
            </a:lvl2pPr>
            <a:lvl3pPr indent="-12700" marL="1143000" marR="0" rtl="0" algn="l">
              <a:lnSpc>
                <a:spcPct val="100000"/>
              </a:lnSpc>
              <a:spcBef>
                <a:spcPts val="400"/>
              </a:spcBef>
              <a:spcAft>
                <a:spcPts val="0"/>
              </a:spcAft>
              <a:buClr>
                <a:srgbClr val="1C4587"/>
              </a:buClr>
              <a:buFont typeface="Open Sans"/>
              <a:buChar char="•"/>
              <a:defRPr>
                <a:solidFill>
                  <a:srgbClr val="1C4587"/>
                </a:solidFill>
                <a:latin typeface="Open Sans"/>
                <a:ea typeface="Open Sans"/>
                <a:cs typeface="Open Sans"/>
                <a:sym typeface="Open Sans"/>
              </a:defRPr>
            </a:lvl3pPr>
            <a:lvl4pPr indent="-12700" marL="1600200" marR="0" rtl="0" algn="l">
              <a:lnSpc>
                <a:spcPct val="100000"/>
              </a:lnSpc>
              <a:spcBef>
                <a:spcPts val="400"/>
              </a:spcBef>
              <a:spcAft>
                <a:spcPts val="0"/>
              </a:spcAft>
              <a:buClr>
                <a:srgbClr val="1C4587"/>
              </a:buClr>
              <a:buFont typeface="Open Sans"/>
              <a:buChar char="–"/>
              <a:defRPr>
                <a:solidFill>
                  <a:srgbClr val="1C4587"/>
                </a:solidFill>
                <a:latin typeface="Open Sans"/>
                <a:ea typeface="Open Sans"/>
                <a:cs typeface="Open Sans"/>
                <a:sym typeface="Open Sans"/>
              </a:defRPr>
            </a:lvl4pPr>
            <a:lvl5pPr indent="-12700" marL="2057400" marR="0" rtl="0" algn="l">
              <a:lnSpc>
                <a:spcPct val="100000"/>
              </a:lnSpc>
              <a:spcBef>
                <a:spcPts val="400"/>
              </a:spcBef>
              <a:spcAft>
                <a:spcPts val="0"/>
              </a:spcAft>
              <a:buClr>
                <a:srgbClr val="1C4587"/>
              </a:buClr>
              <a:buFont typeface="Open Sans"/>
              <a:buChar char="»"/>
              <a:defRPr>
                <a:solidFill>
                  <a:srgbClr val="1C4587"/>
                </a:solidFill>
                <a:latin typeface="Open Sans"/>
                <a:ea typeface="Open Sans"/>
                <a:cs typeface="Open Sans"/>
                <a:sym typeface="Open Sans"/>
              </a:defRPr>
            </a:lvl5pPr>
            <a:lvl6pPr indent="-12700" marL="2514600" marR="0" rtl="0" algn="l">
              <a:lnSpc>
                <a:spcPct val="100000"/>
              </a:lnSpc>
              <a:spcBef>
                <a:spcPts val="400"/>
              </a:spcBef>
              <a:spcAft>
                <a:spcPts val="0"/>
              </a:spcAft>
              <a:buClr>
                <a:srgbClr val="1C4587"/>
              </a:buClr>
              <a:buFont typeface="Open Sans"/>
              <a:buChar char="»"/>
              <a:defRPr>
                <a:solidFill>
                  <a:srgbClr val="1C4587"/>
                </a:solidFill>
                <a:latin typeface="Open Sans"/>
                <a:ea typeface="Open Sans"/>
                <a:cs typeface="Open Sans"/>
                <a:sym typeface="Open Sans"/>
              </a:defRPr>
            </a:lvl6pPr>
            <a:lvl7pPr indent="-12700" marL="2971800" marR="0" rtl="0" algn="l">
              <a:lnSpc>
                <a:spcPct val="100000"/>
              </a:lnSpc>
              <a:spcBef>
                <a:spcPts val="400"/>
              </a:spcBef>
              <a:spcAft>
                <a:spcPts val="0"/>
              </a:spcAft>
              <a:buClr>
                <a:srgbClr val="1C4587"/>
              </a:buClr>
              <a:buFont typeface="Open Sans"/>
              <a:buChar char="»"/>
              <a:defRPr>
                <a:solidFill>
                  <a:srgbClr val="1C4587"/>
                </a:solidFill>
                <a:latin typeface="Open Sans"/>
                <a:ea typeface="Open Sans"/>
                <a:cs typeface="Open Sans"/>
                <a:sym typeface="Open Sans"/>
              </a:defRPr>
            </a:lvl7pPr>
            <a:lvl8pPr indent="-12700" marL="3429000" marR="0" rtl="0" algn="l">
              <a:lnSpc>
                <a:spcPct val="100000"/>
              </a:lnSpc>
              <a:spcBef>
                <a:spcPts val="400"/>
              </a:spcBef>
              <a:spcAft>
                <a:spcPts val="0"/>
              </a:spcAft>
              <a:buClr>
                <a:srgbClr val="1C4587"/>
              </a:buClr>
              <a:buFont typeface="Open Sans"/>
              <a:buChar char="»"/>
              <a:defRPr>
                <a:solidFill>
                  <a:srgbClr val="1C4587"/>
                </a:solidFill>
                <a:latin typeface="Open Sans"/>
                <a:ea typeface="Open Sans"/>
                <a:cs typeface="Open Sans"/>
                <a:sym typeface="Open Sans"/>
              </a:defRPr>
            </a:lvl8pPr>
            <a:lvl9pPr indent="-12700" marL="3886200" marR="0" rtl="0" algn="l">
              <a:lnSpc>
                <a:spcPct val="100000"/>
              </a:lnSpc>
              <a:spcBef>
                <a:spcPts val="400"/>
              </a:spcBef>
              <a:spcAft>
                <a:spcPts val="0"/>
              </a:spcAft>
              <a:buClr>
                <a:srgbClr val="1C4587"/>
              </a:buClr>
              <a:buFont typeface="Open Sans"/>
              <a:buChar char="»"/>
              <a:defRPr>
                <a:solidFill>
                  <a:srgbClr val="1C4587"/>
                </a:solidFill>
                <a:latin typeface="Open Sans"/>
                <a:ea typeface="Open Sans"/>
                <a:cs typeface="Open Sans"/>
                <a:sym typeface="Open Sans"/>
              </a:defRPr>
            </a:lvl9pPr>
          </a:lstStyle>
          <a:p/>
        </p:txBody>
      </p:sp>
      <p:sp>
        <p:nvSpPr>
          <p:cNvPr id="79" name="Shape 79"/>
          <p:cNvSpPr txBox="1"/>
          <p:nvPr>
            <p:ph idx="2" type="subTitle"/>
          </p:nvPr>
        </p:nvSpPr>
        <p:spPr>
          <a:xfrm>
            <a:off x="162300" y="593446"/>
            <a:ext cx="8819400" cy="492209"/>
          </a:xfrm>
          <a:prstGeom prst="rect">
            <a:avLst/>
          </a:prstGeom>
        </p:spPr>
        <p:txBody>
          <a:bodyPr anchorCtr="0" anchor="ctr" bIns="91425" lIns="91425" rIns="91425" tIns="91425"/>
          <a:lstStyle>
            <a:lvl1pPr rtl="0" algn="ctr">
              <a:spcBef>
                <a:spcPts val="0"/>
              </a:spcBef>
              <a:buNone/>
              <a:defRPr b="1" sz="3000"/>
            </a:lvl1pPr>
            <a:lvl2pPr rtl="0">
              <a:spcBef>
                <a:spcPts val="0"/>
              </a:spcBef>
              <a:buNone/>
              <a:defRPr b="1" sz="3000"/>
            </a:lvl2pPr>
            <a:lvl3pPr rtl="0">
              <a:spcBef>
                <a:spcPts val="0"/>
              </a:spcBef>
              <a:buNone/>
              <a:defRPr b="1" sz="3000"/>
            </a:lvl3pPr>
            <a:lvl4pPr rtl="0">
              <a:spcBef>
                <a:spcPts val="0"/>
              </a:spcBef>
              <a:buNone/>
              <a:defRPr b="1" sz="3000"/>
            </a:lvl4pPr>
            <a:lvl5pPr rtl="0">
              <a:spcBef>
                <a:spcPts val="0"/>
              </a:spcBef>
              <a:buNone/>
              <a:defRPr b="1" sz="3000"/>
            </a:lvl5pPr>
            <a:lvl6pPr rtl="0">
              <a:spcBef>
                <a:spcPts val="0"/>
              </a:spcBef>
              <a:buNone/>
              <a:defRPr b="1" sz="3000"/>
            </a:lvl6pPr>
            <a:lvl7pPr rtl="0">
              <a:spcBef>
                <a:spcPts val="0"/>
              </a:spcBef>
              <a:buNone/>
              <a:defRPr b="1" sz="3000"/>
            </a:lvl7pPr>
            <a:lvl8pPr rtl="0">
              <a:spcBef>
                <a:spcPts val="0"/>
              </a:spcBef>
              <a:buNone/>
              <a:defRPr b="1" sz="3000"/>
            </a:lvl8pPr>
            <a:lvl9pPr rtl="0">
              <a:spcBef>
                <a:spcPts val="0"/>
              </a:spcBef>
              <a:buNone/>
              <a:defRPr b="1" sz="3000"/>
            </a:lvl9pPr>
          </a:lstStyle>
          <a:p/>
        </p:txBody>
      </p:sp>
      <p:sp>
        <p:nvSpPr>
          <p:cNvPr id="80" name="Shape 80"/>
          <p:cNvSpPr txBox="1"/>
          <p:nvPr>
            <p:ph idx="12" type="sldNum"/>
          </p:nvPr>
        </p:nvSpPr>
        <p:spPr>
          <a:xfrm>
            <a:off x="8404375" y="4886505"/>
            <a:ext cx="548699" cy="233010"/>
          </a:xfrm>
          <a:prstGeom prst="rect">
            <a:avLst/>
          </a:prstGeom>
        </p:spPr>
        <p:txBody>
          <a:bodyPr anchorCtr="0" anchor="ctr" bIns="91425" lIns="91425" rIns="91425" tIns="91425">
            <a:noAutofit/>
          </a:bodyPr>
          <a:lstStyle>
            <a:lvl1pPr rtl="0">
              <a:spcBef>
                <a:spcPts val="0"/>
              </a:spcBef>
              <a:buNone/>
              <a:defRPr/>
            </a:lvl1p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2" Type="http://schemas.openxmlformats.org/officeDocument/2006/relationships/theme" Target="../theme/theme2.xml"/><Relationship Id="rId2" Type="http://schemas.openxmlformats.org/officeDocument/2006/relationships/image" Target="../media/image04.png"/><Relationship Id="rId1" Type="http://schemas.openxmlformats.org/officeDocument/2006/relationships/image" Target="../media/image03.png"/><Relationship Id="rId10" Type="http://schemas.openxmlformats.org/officeDocument/2006/relationships/slideLayout" Target="../slideLayouts/slideLayout8.xml"/><Relationship Id="rId4" Type="http://schemas.openxmlformats.org/officeDocument/2006/relationships/slideLayout" Target="../slideLayouts/slideLayout2.xml"/><Relationship Id="rId11" Type="http://schemas.openxmlformats.org/officeDocument/2006/relationships/slideLayout" Target="../slideLayouts/slideLayout9.xml"/><Relationship Id="rId3" Type="http://schemas.openxmlformats.org/officeDocument/2006/relationships/slideLayout" Target="../slideLayouts/slideLayout1.xml"/><Relationship Id="rId9" Type="http://schemas.openxmlformats.org/officeDocument/2006/relationships/slideLayout" Target="../slideLayouts/slideLayout7.xml"/><Relationship Id="rId6" Type="http://schemas.openxmlformats.org/officeDocument/2006/relationships/slideLayout" Target="../slideLayouts/slideLayout4.xml"/><Relationship Id="rId5" Type="http://schemas.openxmlformats.org/officeDocument/2006/relationships/slideLayout" Target="../slideLayouts/slideLayout3.xml"/><Relationship Id="rId8" Type="http://schemas.openxmlformats.org/officeDocument/2006/relationships/slideLayout" Target="../slideLayouts/slideLayout6.xml"/><Relationship Id="rId7"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p:nvPr/>
        </p:nvSpPr>
        <p:spPr>
          <a:xfrm>
            <a:off x="163325" y="4918635"/>
            <a:ext cx="8829900" cy="188729"/>
          </a:xfrm>
          <a:prstGeom prst="rect">
            <a:avLst/>
          </a:prstGeom>
          <a:solidFill>
            <a:srgbClr val="3D85C6"/>
          </a:solidFill>
          <a:ln cap="flat" cmpd="sng" w="19050">
            <a:solidFill>
              <a:srgbClr val="3D85C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 name="Shape 6"/>
          <p:cNvSpPr txBox="1"/>
          <p:nvPr>
            <p:ph idx="1" type="body"/>
          </p:nvPr>
        </p:nvSpPr>
        <p:spPr>
          <a:xfrm>
            <a:off x="292400" y="608489"/>
            <a:ext cx="8558099" cy="4278419"/>
          </a:xfrm>
          <a:prstGeom prst="rect">
            <a:avLst/>
          </a:prstGeom>
          <a:noFill/>
          <a:ln>
            <a:noFill/>
          </a:ln>
        </p:spPr>
        <p:txBody>
          <a:bodyPr anchorCtr="0" anchor="t" bIns="91425" lIns="91425" rIns="91425" tIns="91425"/>
          <a:lstStyle>
            <a:lvl1pPr indent="-76200" marL="342900" marR="0" rtl="0" algn="l">
              <a:lnSpc>
                <a:spcPct val="100000"/>
              </a:lnSpc>
              <a:spcBef>
                <a:spcPts val="560"/>
              </a:spcBef>
              <a:spcAft>
                <a:spcPts val="0"/>
              </a:spcAft>
              <a:buClr>
                <a:srgbClr val="1C4587"/>
              </a:buClr>
              <a:buSzPct val="100000"/>
              <a:buFont typeface="Arial Narrow"/>
              <a:buChar char="•"/>
              <a:defRPr sz="2400">
                <a:solidFill>
                  <a:srgbClr val="1C4587"/>
                </a:solidFill>
                <a:latin typeface="Arial Narrow"/>
                <a:ea typeface="Arial Narrow"/>
                <a:cs typeface="Arial Narrow"/>
                <a:sym typeface="Arial Narrow"/>
              </a:defRPr>
            </a:lvl1pPr>
            <a:lvl2pPr indent="-44450" marL="742950" marR="0" rtl="0" algn="l">
              <a:lnSpc>
                <a:spcPct val="100000"/>
              </a:lnSpc>
              <a:spcBef>
                <a:spcPts val="480"/>
              </a:spcBef>
              <a:spcAft>
                <a:spcPts val="0"/>
              </a:spcAft>
              <a:buClr>
                <a:srgbClr val="1C4587"/>
              </a:buClr>
              <a:buSzPct val="100000"/>
              <a:buFont typeface="Arial Narrow"/>
              <a:buChar char="–"/>
              <a:defRPr sz="2400">
                <a:solidFill>
                  <a:srgbClr val="1C4587"/>
                </a:solidFill>
                <a:latin typeface="Arial Narrow"/>
                <a:ea typeface="Arial Narrow"/>
                <a:cs typeface="Arial Narrow"/>
                <a:sym typeface="Arial Narrow"/>
              </a:defRPr>
            </a:lvl2pPr>
            <a:lvl3pPr indent="-12700" marL="1143000" marR="0" rtl="0" algn="l">
              <a:lnSpc>
                <a:spcPct val="100000"/>
              </a:lnSpc>
              <a:spcBef>
                <a:spcPts val="400"/>
              </a:spcBef>
              <a:spcAft>
                <a:spcPts val="0"/>
              </a:spcAft>
              <a:buClr>
                <a:srgbClr val="1C4587"/>
              </a:buClr>
              <a:buSzPct val="100000"/>
              <a:buFont typeface="Arial Narrow"/>
              <a:buChar char="•"/>
              <a:defRPr sz="2400">
                <a:solidFill>
                  <a:srgbClr val="1C4587"/>
                </a:solidFill>
                <a:latin typeface="Arial Narrow"/>
                <a:ea typeface="Arial Narrow"/>
                <a:cs typeface="Arial Narrow"/>
                <a:sym typeface="Arial Narrow"/>
              </a:defRPr>
            </a:lvl3pPr>
            <a:lvl4pPr indent="-12700" marL="1600200" marR="0" rtl="0" algn="l">
              <a:lnSpc>
                <a:spcPct val="100000"/>
              </a:lnSpc>
              <a:spcBef>
                <a:spcPts val="400"/>
              </a:spcBef>
              <a:spcAft>
                <a:spcPts val="0"/>
              </a:spcAft>
              <a:buClr>
                <a:srgbClr val="1C4587"/>
              </a:buClr>
              <a:buSzPct val="100000"/>
              <a:buFont typeface="Arial Narrow"/>
              <a:buChar char="–"/>
              <a:defRPr sz="2400">
                <a:solidFill>
                  <a:srgbClr val="1C4587"/>
                </a:solidFill>
                <a:latin typeface="Arial Narrow"/>
                <a:ea typeface="Arial Narrow"/>
                <a:cs typeface="Arial Narrow"/>
                <a:sym typeface="Arial Narrow"/>
              </a:defRPr>
            </a:lvl4pPr>
            <a:lvl5pPr indent="-12700" marL="2057400" marR="0" rtl="0" algn="l">
              <a:lnSpc>
                <a:spcPct val="100000"/>
              </a:lnSpc>
              <a:spcBef>
                <a:spcPts val="400"/>
              </a:spcBef>
              <a:spcAft>
                <a:spcPts val="0"/>
              </a:spcAft>
              <a:buClr>
                <a:srgbClr val="1C4587"/>
              </a:buClr>
              <a:buSzPct val="100000"/>
              <a:buFont typeface="Arial Narrow"/>
              <a:buChar char="»"/>
              <a:defRPr sz="2400">
                <a:solidFill>
                  <a:srgbClr val="1C4587"/>
                </a:solidFill>
                <a:latin typeface="Arial Narrow"/>
                <a:ea typeface="Arial Narrow"/>
                <a:cs typeface="Arial Narrow"/>
                <a:sym typeface="Arial Narrow"/>
              </a:defRPr>
            </a:lvl5pPr>
            <a:lvl6pPr indent="-12700" marL="2514600" marR="0" rtl="0" algn="l">
              <a:lnSpc>
                <a:spcPct val="100000"/>
              </a:lnSpc>
              <a:spcBef>
                <a:spcPts val="400"/>
              </a:spcBef>
              <a:spcAft>
                <a:spcPts val="0"/>
              </a:spcAft>
              <a:buClr>
                <a:srgbClr val="1C4587"/>
              </a:buClr>
              <a:buSzPct val="100000"/>
              <a:buFont typeface="Arial Narrow"/>
              <a:buChar char="»"/>
              <a:defRPr sz="2400">
                <a:solidFill>
                  <a:srgbClr val="1C4587"/>
                </a:solidFill>
                <a:latin typeface="Arial Narrow"/>
                <a:ea typeface="Arial Narrow"/>
                <a:cs typeface="Arial Narrow"/>
                <a:sym typeface="Arial Narrow"/>
              </a:defRPr>
            </a:lvl6pPr>
            <a:lvl7pPr indent="-12700" marL="2971800" marR="0" rtl="0" algn="l">
              <a:lnSpc>
                <a:spcPct val="100000"/>
              </a:lnSpc>
              <a:spcBef>
                <a:spcPts val="400"/>
              </a:spcBef>
              <a:spcAft>
                <a:spcPts val="0"/>
              </a:spcAft>
              <a:buClr>
                <a:srgbClr val="1C4587"/>
              </a:buClr>
              <a:buSzPct val="100000"/>
              <a:buFont typeface="Arial Narrow"/>
              <a:buChar char="»"/>
              <a:defRPr sz="2400">
                <a:solidFill>
                  <a:srgbClr val="1C4587"/>
                </a:solidFill>
                <a:latin typeface="Arial Narrow"/>
                <a:ea typeface="Arial Narrow"/>
                <a:cs typeface="Arial Narrow"/>
                <a:sym typeface="Arial Narrow"/>
              </a:defRPr>
            </a:lvl7pPr>
            <a:lvl8pPr indent="-12700" marL="3429000" marR="0" rtl="0" algn="l">
              <a:lnSpc>
                <a:spcPct val="100000"/>
              </a:lnSpc>
              <a:spcBef>
                <a:spcPts val="400"/>
              </a:spcBef>
              <a:spcAft>
                <a:spcPts val="0"/>
              </a:spcAft>
              <a:buClr>
                <a:srgbClr val="1C4587"/>
              </a:buClr>
              <a:buSzPct val="100000"/>
              <a:buFont typeface="Arial Narrow"/>
              <a:buChar char="»"/>
              <a:defRPr sz="2400">
                <a:solidFill>
                  <a:srgbClr val="1C4587"/>
                </a:solidFill>
                <a:latin typeface="Arial Narrow"/>
                <a:ea typeface="Arial Narrow"/>
                <a:cs typeface="Arial Narrow"/>
                <a:sym typeface="Arial Narrow"/>
              </a:defRPr>
            </a:lvl8pPr>
            <a:lvl9pPr indent="-12700" marL="3886200" marR="0" rtl="0" algn="l">
              <a:lnSpc>
                <a:spcPct val="100000"/>
              </a:lnSpc>
              <a:spcBef>
                <a:spcPts val="400"/>
              </a:spcBef>
              <a:spcAft>
                <a:spcPts val="0"/>
              </a:spcAft>
              <a:buClr>
                <a:srgbClr val="1C4587"/>
              </a:buClr>
              <a:buSzPct val="100000"/>
              <a:buFont typeface="Arial Narrow"/>
              <a:buChar char="»"/>
              <a:defRPr sz="2400">
                <a:solidFill>
                  <a:srgbClr val="1C4587"/>
                </a:solidFill>
                <a:latin typeface="Arial Narrow"/>
                <a:ea typeface="Arial Narrow"/>
                <a:cs typeface="Arial Narrow"/>
                <a:sym typeface="Arial Narrow"/>
              </a:defRPr>
            </a:lvl9pPr>
          </a:lstStyle>
          <a:p/>
        </p:txBody>
      </p:sp>
      <p:sp>
        <p:nvSpPr>
          <p:cNvPr id="7" name="Shape 7"/>
          <p:cNvSpPr/>
          <p:nvPr/>
        </p:nvSpPr>
        <p:spPr>
          <a:xfrm>
            <a:off x="357200" y="85229"/>
            <a:ext cx="8428499" cy="478170"/>
          </a:xfrm>
          <a:prstGeom prst="rect">
            <a:avLst/>
          </a:prstGeom>
          <a:solidFill>
            <a:srgbClr val="3D85C6"/>
          </a:solidFill>
          <a:ln cap="flat" cmpd="sng" w="19050">
            <a:solidFill>
              <a:srgbClr val="3D85C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 name="Shape 8"/>
          <p:cNvSpPr/>
          <p:nvPr/>
        </p:nvSpPr>
        <p:spPr>
          <a:xfrm>
            <a:off x="8883281" y="4918748"/>
            <a:ext cx="209699" cy="188729"/>
          </a:xfrm>
          <a:prstGeom prst="ellipse">
            <a:avLst/>
          </a:prstGeom>
          <a:solidFill>
            <a:srgbClr val="3D85C6"/>
          </a:solidFill>
          <a:ln cap="flat" cmpd="sng" w="19050">
            <a:solidFill>
              <a:srgbClr val="3D85C6"/>
            </a:solidFill>
            <a:prstDash val="solid"/>
            <a:round/>
            <a:headEnd len="med" w="med" type="none"/>
            <a:tailEnd len="med" w="med" type="none"/>
          </a:ln>
        </p:spPr>
        <p:txBody>
          <a:bodyPr anchorCtr="0" anchor="ctr" bIns="91425" lIns="91425" rIns="91425" tIns="91425">
            <a:noAutofit/>
          </a:bodyPr>
          <a:lstStyle/>
          <a:p>
            <a:pPr indent="0" marL="0" marR="0" rtl="0" algn="l">
              <a:lnSpc>
                <a:spcPct val="100000"/>
              </a:lnSpc>
              <a:spcBef>
                <a:spcPts val="0"/>
              </a:spcBef>
              <a:spcAft>
                <a:spcPts val="0"/>
              </a:spcAft>
              <a:buNone/>
            </a:pPr>
            <a:r>
              <a:t/>
            </a:r>
            <a:endParaRPr/>
          </a:p>
        </p:txBody>
      </p:sp>
      <p:sp>
        <p:nvSpPr>
          <p:cNvPr id="9" name="Shape 9"/>
          <p:cNvSpPr txBox="1"/>
          <p:nvPr>
            <p:ph type="title"/>
          </p:nvPr>
        </p:nvSpPr>
        <p:spPr>
          <a:xfrm>
            <a:off x="805475" y="78562"/>
            <a:ext cx="7537199" cy="492209"/>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FFFFFF"/>
              </a:buClr>
              <a:buSzPct val="100000"/>
              <a:buFont typeface="Open Sans"/>
              <a:buNone/>
              <a:defRPr b="1" sz="3600">
                <a:solidFill>
                  <a:srgbClr val="FFFFFF"/>
                </a:solidFill>
                <a:latin typeface="Open Sans"/>
                <a:ea typeface="Open Sans"/>
                <a:cs typeface="Open Sans"/>
                <a:sym typeface="Open Sans"/>
              </a:defRPr>
            </a:lvl1pPr>
            <a:lvl2pPr indent="0" marL="0" marR="0" rtl="0" algn="l">
              <a:lnSpc>
                <a:spcPct val="100000"/>
              </a:lnSpc>
              <a:spcBef>
                <a:spcPts val="0"/>
              </a:spcBef>
              <a:spcAft>
                <a:spcPts val="0"/>
              </a:spcAft>
              <a:buClr>
                <a:srgbClr val="FFFFFF"/>
              </a:buClr>
              <a:buSzPct val="100000"/>
              <a:buFont typeface="Open Sans"/>
              <a:buNone/>
              <a:defRPr b="1" sz="1800">
                <a:solidFill>
                  <a:srgbClr val="FFFFFF"/>
                </a:solidFill>
                <a:latin typeface="Open Sans"/>
                <a:ea typeface="Open Sans"/>
                <a:cs typeface="Open Sans"/>
                <a:sym typeface="Open Sans"/>
              </a:defRPr>
            </a:lvl2pPr>
            <a:lvl3pPr indent="0" marL="0" marR="0" rtl="0" algn="l">
              <a:spcBef>
                <a:spcPts val="0"/>
              </a:spcBef>
              <a:spcAft>
                <a:spcPts val="0"/>
              </a:spcAft>
              <a:buClr>
                <a:srgbClr val="FFFFFF"/>
              </a:buClr>
              <a:buSzPct val="100000"/>
              <a:buFont typeface="Open Sans"/>
              <a:defRPr b="1" sz="1800">
                <a:solidFill>
                  <a:srgbClr val="FFFFFF"/>
                </a:solidFill>
                <a:latin typeface="Open Sans"/>
                <a:ea typeface="Open Sans"/>
                <a:cs typeface="Open Sans"/>
                <a:sym typeface="Open Sans"/>
              </a:defRPr>
            </a:lvl3pPr>
            <a:lvl4pPr indent="0" marL="0" marR="0" rtl="0" algn="l">
              <a:spcBef>
                <a:spcPts val="0"/>
              </a:spcBef>
              <a:spcAft>
                <a:spcPts val="0"/>
              </a:spcAft>
              <a:buClr>
                <a:srgbClr val="FFFFFF"/>
              </a:buClr>
              <a:buSzPct val="100000"/>
              <a:buFont typeface="Open Sans"/>
              <a:defRPr b="1" sz="1800">
                <a:solidFill>
                  <a:srgbClr val="FFFFFF"/>
                </a:solidFill>
                <a:latin typeface="Open Sans"/>
                <a:ea typeface="Open Sans"/>
                <a:cs typeface="Open Sans"/>
                <a:sym typeface="Open Sans"/>
              </a:defRPr>
            </a:lvl4pPr>
            <a:lvl5pPr indent="0" marL="0" marR="0" rtl="0" algn="l">
              <a:spcBef>
                <a:spcPts val="0"/>
              </a:spcBef>
              <a:spcAft>
                <a:spcPts val="0"/>
              </a:spcAft>
              <a:buClr>
                <a:srgbClr val="FFFFFF"/>
              </a:buClr>
              <a:buSzPct val="100000"/>
              <a:buFont typeface="Open Sans"/>
              <a:defRPr b="1" sz="1800">
                <a:solidFill>
                  <a:srgbClr val="FFFFFF"/>
                </a:solidFill>
                <a:latin typeface="Open Sans"/>
                <a:ea typeface="Open Sans"/>
                <a:cs typeface="Open Sans"/>
                <a:sym typeface="Open Sans"/>
              </a:defRPr>
            </a:lvl5pPr>
            <a:lvl6pPr indent="0" marL="457200" marR="0" rtl="0" algn="l">
              <a:spcBef>
                <a:spcPts val="0"/>
              </a:spcBef>
              <a:spcAft>
                <a:spcPts val="0"/>
              </a:spcAft>
              <a:buClr>
                <a:srgbClr val="FFFFFF"/>
              </a:buClr>
              <a:buSzPct val="100000"/>
              <a:buFont typeface="Open Sans"/>
              <a:defRPr b="1" sz="1800">
                <a:solidFill>
                  <a:srgbClr val="FFFFFF"/>
                </a:solidFill>
                <a:latin typeface="Open Sans"/>
                <a:ea typeface="Open Sans"/>
                <a:cs typeface="Open Sans"/>
                <a:sym typeface="Open Sans"/>
              </a:defRPr>
            </a:lvl6pPr>
            <a:lvl7pPr indent="0" marL="914400" marR="0" rtl="0" algn="l">
              <a:spcBef>
                <a:spcPts val="0"/>
              </a:spcBef>
              <a:spcAft>
                <a:spcPts val="0"/>
              </a:spcAft>
              <a:buClr>
                <a:srgbClr val="FFFFFF"/>
              </a:buClr>
              <a:buSzPct val="100000"/>
              <a:buFont typeface="Open Sans"/>
              <a:defRPr b="1" sz="1800">
                <a:solidFill>
                  <a:srgbClr val="FFFFFF"/>
                </a:solidFill>
                <a:latin typeface="Open Sans"/>
                <a:ea typeface="Open Sans"/>
                <a:cs typeface="Open Sans"/>
                <a:sym typeface="Open Sans"/>
              </a:defRPr>
            </a:lvl7pPr>
            <a:lvl8pPr indent="0" marL="1371600" marR="0" rtl="0" algn="l">
              <a:spcBef>
                <a:spcPts val="0"/>
              </a:spcBef>
              <a:spcAft>
                <a:spcPts val="0"/>
              </a:spcAft>
              <a:buClr>
                <a:srgbClr val="FFFFFF"/>
              </a:buClr>
              <a:buSzPct val="100000"/>
              <a:buFont typeface="Open Sans"/>
              <a:defRPr b="1" sz="1800">
                <a:solidFill>
                  <a:srgbClr val="FFFFFF"/>
                </a:solidFill>
                <a:latin typeface="Open Sans"/>
                <a:ea typeface="Open Sans"/>
                <a:cs typeface="Open Sans"/>
                <a:sym typeface="Open Sans"/>
              </a:defRPr>
            </a:lvl8pPr>
            <a:lvl9pPr indent="0" marL="1828800" marR="0" rtl="0" algn="l">
              <a:spcBef>
                <a:spcPts val="0"/>
              </a:spcBef>
              <a:spcAft>
                <a:spcPts val="0"/>
              </a:spcAft>
              <a:buClr>
                <a:srgbClr val="FFFFFF"/>
              </a:buClr>
              <a:buSzPct val="100000"/>
              <a:buFont typeface="Open Sans"/>
              <a:defRPr b="1" sz="1800">
                <a:solidFill>
                  <a:srgbClr val="FFFFFF"/>
                </a:solidFill>
                <a:latin typeface="Open Sans"/>
                <a:ea typeface="Open Sans"/>
                <a:cs typeface="Open Sans"/>
                <a:sym typeface="Open Sans"/>
              </a:defRPr>
            </a:lvl9pPr>
          </a:lstStyle>
          <a:p/>
        </p:txBody>
      </p:sp>
      <p:sp>
        <p:nvSpPr>
          <p:cNvPr id="10" name="Shape 10"/>
          <p:cNvSpPr txBox="1"/>
          <p:nvPr/>
        </p:nvSpPr>
        <p:spPr>
          <a:xfrm>
            <a:off x="4241050" y="4894019"/>
            <a:ext cx="4438799" cy="233010"/>
          </a:xfrm>
          <a:prstGeom prst="rect">
            <a:avLst/>
          </a:prstGeom>
          <a:noFill/>
          <a:ln>
            <a:noFill/>
          </a:ln>
        </p:spPr>
        <p:txBody>
          <a:bodyPr anchorCtr="0" anchor="ctr" bIns="91425" lIns="91425" rIns="91425" tIns="91425">
            <a:noAutofit/>
          </a:bodyPr>
          <a:lstStyle/>
          <a:p>
            <a:pPr lvl="0" rtl="0" algn="r">
              <a:spcBef>
                <a:spcPts val="0"/>
              </a:spcBef>
              <a:buNone/>
            </a:pPr>
            <a:r>
              <a:rPr b="1" lang="en" sz="1000">
                <a:solidFill>
                  <a:srgbClr val="FFFFFF"/>
                </a:solidFill>
                <a:latin typeface="Montserrat"/>
                <a:ea typeface="Montserrat"/>
                <a:cs typeface="Montserrat"/>
                <a:sym typeface="Montserrat"/>
              </a:rPr>
              <a:t>June 11, 2015</a:t>
            </a:r>
          </a:p>
        </p:txBody>
      </p:sp>
      <p:sp>
        <p:nvSpPr>
          <p:cNvPr id="11" name="Shape 11"/>
          <p:cNvSpPr txBox="1"/>
          <p:nvPr/>
        </p:nvSpPr>
        <p:spPr>
          <a:xfrm rot="-2212338">
            <a:off x="6416492" y="3781927"/>
            <a:ext cx="2559455" cy="62003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DDDDD"/>
              </a:buClr>
              <a:buSzPct val="25000"/>
              <a:buFont typeface="Times New Roman"/>
              <a:buNone/>
            </a:pPr>
            <a:r>
              <a:rPr b="0" baseline="0" i="0" lang="en" sz="4000" u="none" cap="none" strike="noStrike">
                <a:solidFill>
                  <a:srgbClr val="DDDDDD"/>
                </a:solidFill>
                <a:latin typeface="Times New Roman"/>
                <a:ea typeface="Times New Roman"/>
                <a:cs typeface="Times New Roman"/>
                <a:sym typeface="Times New Roman"/>
              </a:rPr>
              <a:t>    </a:t>
            </a:r>
          </a:p>
        </p:txBody>
      </p:sp>
      <p:sp>
        <p:nvSpPr>
          <p:cNvPr id="12" name="Shape 12"/>
          <p:cNvSpPr txBox="1"/>
          <p:nvPr>
            <p:ph idx="12" type="sldNum"/>
          </p:nvPr>
        </p:nvSpPr>
        <p:spPr>
          <a:xfrm>
            <a:off x="8600525" y="4924642"/>
            <a:ext cx="471899" cy="171720"/>
          </a:xfrm>
          <a:prstGeom prst="rect">
            <a:avLst/>
          </a:prstGeom>
          <a:noFill/>
          <a:ln>
            <a:noFill/>
          </a:ln>
        </p:spPr>
        <p:txBody>
          <a:bodyPr anchorCtr="0" anchor="ctr" bIns="91425" lIns="91425" rIns="91425" tIns="91425">
            <a:noAutofit/>
          </a:bodyPr>
          <a:lstStyle>
            <a:lvl1pPr indent="0" marL="0" marR="0" rtl="0" algn="r">
              <a:lnSpc>
                <a:spcPct val="100000"/>
              </a:lnSpc>
              <a:spcBef>
                <a:spcPts val="0"/>
              </a:spcBef>
              <a:spcAft>
                <a:spcPts val="0"/>
              </a:spcAft>
              <a:buNone/>
              <a:defRPr sz="1000">
                <a:solidFill>
                  <a:srgbClr val="FFFFFF"/>
                </a:solidFill>
                <a:latin typeface="Montserrat"/>
                <a:ea typeface="Montserrat"/>
                <a:cs typeface="Montserrat"/>
                <a:sym typeface="Montserrat"/>
              </a:defRPr>
            </a:lvl1pPr>
          </a:lstStyle>
          <a:p>
            <a:pPr indent="0" lvl="0" marL="0">
              <a:spcBef>
                <a:spcPts val="0"/>
              </a:spcBef>
              <a:buNone/>
            </a:pPr>
            <a:fld id="{00000000-1234-1234-1234-123412341234}" type="slidenum">
              <a:rPr lang="en"/>
              <a:t>‹#›</a:t>
            </a:fld>
          </a:p>
        </p:txBody>
      </p:sp>
      <p:sp>
        <p:nvSpPr>
          <p:cNvPr id="13" name="Shape 13"/>
          <p:cNvSpPr/>
          <p:nvPr/>
        </p:nvSpPr>
        <p:spPr>
          <a:xfrm>
            <a:off x="92055" y="85409"/>
            <a:ext cx="531300" cy="478170"/>
          </a:xfrm>
          <a:prstGeom prst="ellipse">
            <a:avLst/>
          </a:prstGeom>
          <a:solidFill>
            <a:srgbClr val="FFFFFF"/>
          </a:solidFill>
          <a:ln cap="flat" cmpd="sng" w="19050">
            <a:solidFill>
              <a:srgbClr val="3D85C6"/>
            </a:solidFill>
            <a:prstDash val="solid"/>
            <a:round/>
            <a:headEnd len="med" w="med" type="none"/>
            <a:tailEnd len="med" w="med" type="none"/>
          </a:ln>
        </p:spPr>
        <p:txBody>
          <a:bodyPr anchorCtr="0" anchor="ctr" bIns="91425" lIns="91425" rIns="91425" tIns="91425">
            <a:noAutofit/>
          </a:bodyPr>
          <a:lstStyle/>
          <a:p>
            <a:pPr indent="0" marL="0" marR="0" rtl="0" algn="l">
              <a:lnSpc>
                <a:spcPct val="100000"/>
              </a:lnSpc>
              <a:spcBef>
                <a:spcPts val="0"/>
              </a:spcBef>
              <a:spcAft>
                <a:spcPts val="0"/>
              </a:spcAft>
              <a:buNone/>
            </a:pPr>
            <a:r>
              <a:t/>
            </a:r>
            <a:endParaRPr/>
          </a:p>
        </p:txBody>
      </p:sp>
      <p:sp>
        <p:nvSpPr>
          <p:cNvPr id="14" name="Shape 14"/>
          <p:cNvSpPr/>
          <p:nvPr/>
        </p:nvSpPr>
        <p:spPr>
          <a:xfrm>
            <a:off x="8514468" y="85140"/>
            <a:ext cx="531300" cy="478170"/>
          </a:xfrm>
          <a:prstGeom prst="ellipse">
            <a:avLst/>
          </a:prstGeom>
          <a:solidFill>
            <a:srgbClr val="FFFFFF"/>
          </a:solidFill>
          <a:ln cap="flat" cmpd="sng" w="19050">
            <a:solidFill>
              <a:srgbClr val="3D85C6"/>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pic>
        <p:nvPicPr>
          <p:cNvPr id="15" name="Shape 15"/>
          <p:cNvPicPr preferRelativeResize="0"/>
          <p:nvPr/>
        </p:nvPicPr>
        <p:blipFill>
          <a:blip r:embed="rId1">
            <a:alphaModFix/>
          </a:blip>
          <a:stretch>
            <a:fillRect/>
          </a:stretch>
        </p:blipFill>
        <p:spPr>
          <a:xfrm>
            <a:off x="121788" y="111955"/>
            <a:ext cx="424650" cy="424650"/>
          </a:xfrm>
          <a:prstGeom prst="rect">
            <a:avLst/>
          </a:prstGeom>
          <a:noFill/>
          <a:ln>
            <a:noFill/>
          </a:ln>
        </p:spPr>
      </p:pic>
      <p:sp>
        <p:nvSpPr>
          <p:cNvPr id="16" name="Shape 16"/>
          <p:cNvSpPr/>
          <p:nvPr/>
        </p:nvSpPr>
        <p:spPr>
          <a:xfrm>
            <a:off x="54775" y="4918817"/>
            <a:ext cx="209699" cy="188729"/>
          </a:xfrm>
          <a:prstGeom prst="ellipse">
            <a:avLst/>
          </a:prstGeom>
          <a:solidFill>
            <a:srgbClr val="3D85C6"/>
          </a:solidFill>
          <a:ln cap="flat" cmpd="sng" w="19050">
            <a:solidFill>
              <a:srgbClr val="3D85C6"/>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pic>
        <p:nvPicPr>
          <p:cNvPr id="17" name="Shape 17"/>
          <p:cNvPicPr preferRelativeResize="0"/>
          <p:nvPr/>
        </p:nvPicPr>
        <p:blipFill>
          <a:blip r:embed="rId2">
            <a:alphaModFix/>
          </a:blip>
          <a:stretch>
            <a:fillRect/>
          </a:stretch>
        </p:blipFill>
        <p:spPr>
          <a:xfrm>
            <a:off x="8544200" y="111956"/>
            <a:ext cx="424651" cy="424651"/>
          </a:xfrm>
          <a:prstGeom prst="rect">
            <a:avLst/>
          </a:prstGeom>
          <a:noFill/>
          <a:ln>
            <a:noFill/>
          </a:ln>
        </p:spPr>
      </p:pic>
      <p:sp>
        <p:nvSpPr>
          <p:cNvPr id="18" name="Shape 18"/>
          <p:cNvSpPr txBox="1"/>
          <p:nvPr/>
        </p:nvSpPr>
        <p:spPr>
          <a:xfrm>
            <a:off x="62895" y="4893997"/>
            <a:ext cx="4736099" cy="233010"/>
          </a:xfrm>
          <a:prstGeom prst="rect">
            <a:avLst/>
          </a:prstGeom>
          <a:noFill/>
          <a:ln>
            <a:noFill/>
          </a:ln>
        </p:spPr>
        <p:txBody>
          <a:bodyPr anchorCtr="0" anchor="ctr" bIns="91425" lIns="91425" rIns="91425" tIns="91425">
            <a:noAutofit/>
          </a:bodyPr>
          <a:lstStyle/>
          <a:p>
            <a:pPr>
              <a:spcBef>
                <a:spcPts val="0"/>
              </a:spcBef>
              <a:buNone/>
            </a:pPr>
            <a:r>
              <a:rPr b="1" lang="en" sz="1000">
                <a:solidFill>
                  <a:srgbClr val="FFFFFF"/>
                </a:solidFill>
                <a:latin typeface="Montserrat"/>
                <a:ea typeface="Montserrat"/>
                <a:cs typeface="Montserrat"/>
                <a:sym typeface="Montserrat"/>
              </a:rPr>
              <a:t>National Centers for Environmental Information (NCEI)</a:t>
            </a: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 Id="rId3" Type="http://schemas.openxmlformats.org/officeDocument/2006/relationships/image" Target="../media/image0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 Id="rId3" Type="http://schemas.openxmlformats.org/officeDocument/2006/relationships/image" Target="../media/image0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 Id="rId3" Type="http://schemas.openxmlformats.org/officeDocument/2006/relationships/image" Target="../media/image0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 Id="rId3" Type="http://schemas.openxmlformats.org/officeDocument/2006/relationships/image" Target="../media/image0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 Id="rId3" Type="http://schemas.openxmlformats.org/officeDocument/2006/relationships/image" Target="../media/image0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ctrTitle"/>
          </p:nvPr>
        </p:nvSpPr>
        <p:spPr>
          <a:xfrm>
            <a:off x="214800" y="686814"/>
            <a:ext cx="8714399" cy="1102500"/>
          </a:xfrm>
          <a:prstGeom prst="rect">
            <a:avLst/>
          </a:prstGeom>
        </p:spPr>
        <p:txBody>
          <a:bodyPr anchorCtr="0" anchor="b" bIns="91425" lIns="91425" rIns="91425" tIns="91425">
            <a:noAutofit/>
          </a:bodyPr>
          <a:lstStyle/>
          <a:p>
            <a:pPr lvl="0" rtl="0" algn="r">
              <a:spcBef>
                <a:spcPts val="0"/>
              </a:spcBef>
              <a:buClr>
                <a:schemeClr val="dk1"/>
              </a:buClr>
              <a:buSzPct val="30555"/>
              <a:buFont typeface="Arial"/>
              <a:buNone/>
            </a:pPr>
            <a:r>
              <a:rPr lang="en">
                <a:solidFill>
                  <a:srgbClr val="1C4587"/>
                </a:solidFill>
              </a:rPr>
              <a:t>Send2NCEI: </a:t>
            </a:r>
          </a:p>
          <a:p>
            <a:pPr lvl="0" algn="r">
              <a:spcBef>
                <a:spcPts val="0"/>
              </a:spcBef>
              <a:buClr>
                <a:schemeClr val="dk1"/>
              </a:buClr>
              <a:buSzPct val="45833"/>
              <a:buFont typeface="Arial"/>
              <a:buNone/>
            </a:pPr>
            <a:r>
              <a:rPr lang="en" sz="2400">
                <a:solidFill>
                  <a:srgbClr val="1C4587"/>
                </a:solidFill>
              </a:rPr>
              <a:t>Fostering Producer-Archive Propinquity</a:t>
            </a:r>
            <a:r>
              <a:rPr lang="en" sz="2400">
                <a:solidFill>
                  <a:srgbClr val="FFFFFF"/>
                </a:solidFill>
              </a:rPr>
              <a:t>..</a:t>
            </a:r>
          </a:p>
        </p:txBody>
      </p:sp>
      <p:sp>
        <p:nvSpPr>
          <p:cNvPr id="83" name="Shape 83"/>
          <p:cNvSpPr txBox="1"/>
          <p:nvPr>
            <p:ph idx="1" type="subTitle"/>
          </p:nvPr>
        </p:nvSpPr>
        <p:spPr>
          <a:xfrm>
            <a:off x="219750" y="1908809"/>
            <a:ext cx="8704499" cy="1314630"/>
          </a:xfrm>
          <a:prstGeom prst="rect">
            <a:avLst/>
          </a:prstGeom>
        </p:spPr>
        <p:txBody>
          <a:bodyPr anchorCtr="0" anchor="t" bIns="91425" lIns="91425" rIns="91425" tIns="91425">
            <a:noAutofit/>
          </a:bodyPr>
          <a:lstStyle/>
          <a:p>
            <a:pPr lvl="0" rtl="0" algn="l">
              <a:spcBef>
                <a:spcPts val="0"/>
              </a:spcBef>
              <a:buClr>
                <a:schemeClr val="dk1"/>
              </a:buClr>
              <a:buSzPct val="55000"/>
              <a:buFont typeface="Arial"/>
              <a:buNone/>
            </a:pPr>
            <a:r>
              <a:rPr lang="en" sz="2000"/>
              <a:t>Kenneth S. Casey, PhD</a:t>
            </a:r>
          </a:p>
          <a:p>
            <a:pPr lvl="0" rtl="0" algn="l">
              <a:spcBef>
                <a:spcPts val="0"/>
              </a:spcBef>
              <a:buClr>
                <a:schemeClr val="dk1"/>
              </a:buClr>
              <a:buSzPct val="78571"/>
              <a:buFont typeface="Arial"/>
              <a:buNone/>
            </a:pPr>
            <a:r>
              <a:rPr lang="en" sz="1400"/>
              <a:t>Deputy Director, Data Stewardship Division</a:t>
            </a:r>
          </a:p>
          <a:p>
            <a:pPr rtl="0" algn="l">
              <a:spcBef>
                <a:spcPts val="1000"/>
              </a:spcBef>
              <a:buNone/>
            </a:pPr>
            <a:r>
              <a:rPr lang="en" sz="2000"/>
              <a:t>John Relph</a:t>
            </a:r>
          </a:p>
          <a:p>
            <a:pPr algn="l">
              <a:spcBef>
                <a:spcPts val="0"/>
              </a:spcBef>
              <a:buNone/>
            </a:pPr>
            <a:r>
              <a:rPr lang="en" sz="1400"/>
              <a:t>Technical Development Team Lead, Software Engineering Branch, Data Stewardship Division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p:nvPr/>
        </p:nvSpPr>
        <p:spPr>
          <a:xfrm>
            <a:off x="298200" y="669279"/>
            <a:ext cx="8547600" cy="4180199"/>
          </a:xfrm>
          <a:prstGeom prst="roundRect">
            <a:avLst>
              <a:gd fmla="val 16667" name="adj"/>
            </a:avLst>
          </a:prstGeom>
          <a:solidFill>
            <a:srgbClr val="3D85C6"/>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252" name="Shape 252"/>
          <p:cNvCxnSpPr/>
          <p:nvPr/>
        </p:nvCxnSpPr>
        <p:spPr>
          <a:xfrm flipH="1">
            <a:off x="3713985" y="1984244"/>
            <a:ext cx="8399" cy="135299"/>
          </a:xfrm>
          <a:prstGeom prst="straightConnector1">
            <a:avLst/>
          </a:prstGeom>
          <a:noFill/>
          <a:ln cap="flat" cmpd="sng" w="15875">
            <a:solidFill>
              <a:schemeClr val="dk1"/>
            </a:solidFill>
            <a:prstDash val="solid"/>
            <a:round/>
            <a:headEnd len="med" w="med" type="none"/>
            <a:tailEnd len="med" w="med" type="triangle"/>
          </a:ln>
        </p:spPr>
      </p:cxnSp>
      <p:sp>
        <p:nvSpPr>
          <p:cNvPr id="253" name="Shape 253"/>
          <p:cNvSpPr/>
          <p:nvPr/>
        </p:nvSpPr>
        <p:spPr>
          <a:xfrm>
            <a:off x="2995539" y="2105784"/>
            <a:ext cx="2898299" cy="2040000"/>
          </a:xfrm>
          <a:prstGeom prst="rect">
            <a:avLst/>
          </a:prstGeom>
          <a:noFill/>
          <a:ln cap="flat" cmpd="sng" w="9525">
            <a:solidFill>
              <a:schemeClr val="dk1"/>
            </a:solidFill>
            <a:prstDash val="dash"/>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
        <p:nvSpPr>
          <p:cNvPr id="254" name="Shape 254"/>
          <p:cNvSpPr txBox="1"/>
          <p:nvPr/>
        </p:nvSpPr>
        <p:spPr>
          <a:xfrm>
            <a:off x="3124346" y="1757381"/>
            <a:ext cx="1205400" cy="220199"/>
          </a:xfrm>
          <a:prstGeom prst="rect">
            <a:avLst/>
          </a:prstGeom>
          <a:gradFill>
            <a:gsLst>
              <a:gs pos="0">
                <a:srgbClr val="DAFFBD"/>
              </a:gs>
              <a:gs pos="35000">
                <a:srgbClr val="E6FED1"/>
              </a:gs>
              <a:gs pos="100000">
                <a:srgbClr val="F5FFEE"/>
              </a:gs>
            </a:gsLst>
            <a:lin ang="16200000" scaled="0"/>
          </a:gradFill>
          <a:ln cap="flat" cmpd="sng" w="9525">
            <a:solidFill>
              <a:srgbClr val="7BD03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1200" u="none" cap="none" strike="noStrike">
                <a:solidFill>
                  <a:schemeClr val="dk1"/>
                </a:solidFill>
                <a:latin typeface="Calibri"/>
                <a:ea typeface="Calibri"/>
                <a:cs typeface="Calibri"/>
                <a:sym typeface="Calibri"/>
              </a:rPr>
              <a:t>Create </a:t>
            </a:r>
            <a:r>
              <a:rPr lang="en" sz="1200">
                <a:solidFill>
                  <a:schemeClr val="dk1"/>
                </a:solidFill>
                <a:latin typeface="Calibri"/>
                <a:ea typeface="Calibri"/>
                <a:cs typeface="Calibri"/>
                <a:sym typeface="Calibri"/>
              </a:rPr>
              <a:t>N</a:t>
            </a:r>
            <a:r>
              <a:rPr b="0" baseline="0" i="0" lang="en" sz="1200" u="none" cap="none" strike="noStrike">
                <a:solidFill>
                  <a:schemeClr val="dk1"/>
                </a:solidFill>
                <a:latin typeface="Calibri"/>
                <a:ea typeface="Calibri"/>
                <a:cs typeface="Calibri"/>
                <a:sym typeface="Calibri"/>
              </a:rPr>
              <a:t>ew</a:t>
            </a:r>
          </a:p>
        </p:txBody>
      </p:sp>
      <p:sp>
        <p:nvSpPr>
          <p:cNvPr id="255" name="Shape 255"/>
          <p:cNvSpPr txBox="1"/>
          <p:nvPr/>
        </p:nvSpPr>
        <p:spPr>
          <a:xfrm>
            <a:off x="4532039" y="1751368"/>
            <a:ext cx="1205400" cy="220199"/>
          </a:xfrm>
          <a:prstGeom prst="rect">
            <a:avLst/>
          </a:prstGeom>
          <a:gradFill>
            <a:gsLst>
              <a:gs pos="0">
                <a:srgbClr val="DAFFBD"/>
              </a:gs>
              <a:gs pos="35000">
                <a:srgbClr val="E6FED1"/>
              </a:gs>
              <a:gs pos="100000">
                <a:srgbClr val="F5FFEE"/>
              </a:gs>
            </a:gsLst>
            <a:lin ang="16200000" scaled="0"/>
          </a:gradFill>
          <a:ln cap="flat" cmpd="sng" w="9525">
            <a:solidFill>
              <a:srgbClr val="7BD03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1200" u="none" cap="none" strike="noStrike">
                <a:solidFill>
                  <a:schemeClr val="dk1"/>
                </a:solidFill>
                <a:latin typeface="Calibri"/>
                <a:ea typeface="Calibri"/>
                <a:cs typeface="Calibri"/>
                <a:sym typeface="Calibri"/>
              </a:rPr>
              <a:t>Edit </a:t>
            </a:r>
            <a:r>
              <a:rPr lang="en" sz="1200">
                <a:solidFill>
                  <a:schemeClr val="dk1"/>
                </a:solidFill>
                <a:latin typeface="Calibri"/>
                <a:ea typeface="Calibri"/>
                <a:cs typeface="Calibri"/>
                <a:sym typeface="Calibri"/>
              </a:rPr>
              <a:t>C</a:t>
            </a:r>
            <a:r>
              <a:rPr b="0" baseline="0" i="0" lang="en" sz="1200" u="none" cap="none" strike="noStrike">
                <a:solidFill>
                  <a:schemeClr val="dk1"/>
                </a:solidFill>
                <a:latin typeface="Calibri"/>
                <a:ea typeface="Calibri"/>
                <a:cs typeface="Calibri"/>
                <a:sym typeface="Calibri"/>
              </a:rPr>
              <a:t>urrent</a:t>
            </a:r>
          </a:p>
        </p:txBody>
      </p:sp>
      <p:cxnSp>
        <p:nvCxnSpPr>
          <p:cNvPr id="256" name="Shape 256"/>
          <p:cNvCxnSpPr/>
          <p:nvPr/>
        </p:nvCxnSpPr>
        <p:spPr>
          <a:xfrm flipH="1">
            <a:off x="5131699" y="1964536"/>
            <a:ext cx="7200" cy="149099"/>
          </a:xfrm>
          <a:prstGeom prst="straightConnector1">
            <a:avLst/>
          </a:prstGeom>
          <a:noFill/>
          <a:ln cap="flat" cmpd="sng" w="15875">
            <a:solidFill>
              <a:schemeClr val="dk1"/>
            </a:solidFill>
            <a:prstDash val="solid"/>
            <a:round/>
            <a:headEnd len="med" w="med" type="none"/>
            <a:tailEnd len="med" w="med" type="triangle"/>
          </a:ln>
        </p:spPr>
      </p:cxnSp>
      <p:cxnSp>
        <p:nvCxnSpPr>
          <p:cNvPr id="257" name="Shape 257"/>
          <p:cNvCxnSpPr/>
          <p:nvPr/>
        </p:nvCxnSpPr>
        <p:spPr>
          <a:xfrm flipH="1">
            <a:off x="5131780" y="1623348"/>
            <a:ext cx="7499" cy="135600"/>
          </a:xfrm>
          <a:prstGeom prst="straightConnector1">
            <a:avLst/>
          </a:prstGeom>
          <a:noFill/>
          <a:ln cap="flat" cmpd="sng" w="15875">
            <a:solidFill>
              <a:schemeClr val="dk1"/>
            </a:solidFill>
            <a:prstDash val="solid"/>
            <a:round/>
            <a:headEnd len="med" w="med" type="none"/>
            <a:tailEnd len="med" w="med" type="triangle"/>
          </a:ln>
        </p:spPr>
      </p:cxnSp>
      <p:cxnSp>
        <p:nvCxnSpPr>
          <p:cNvPr id="258" name="Shape 258"/>
          <p:cNvCxnSpPr/>
          <p:nvPr/>
        </p:nvCxnSpPr>
        <p:spPr>
          <a:xfrm flipH="1">
            <a:off x="3723483" y="1629121"/>
            <a:ext cx="8100" cy="141600"/>
          </a:xfrm>
          <a:prstGeom prst="straightConnector1">
            <a:avLst/>
          </a:prstGeom>
          <a:noFill/>
          <a:ln cap="flat" cmpd="sng" w="15875">
            <a:solidFill>
              <a:schemeClr val="dk1"/>
            </a:solidFill>
            <a:prstDash val="solid"/>
            <a:round/>
            <a:headEnd len="med" w="med" type="none"/>
            <a:tailEnd len="med" w="med" type="triangle"/>
          </a:ln>
        </p:spPr>
      </p:cxnSp>
      <p:cxnSp>
        <p:nvCxnSpPr>
          <p:cNvPr id="259" name="Shape 259"/>
          <p:cNvCxnSpPr>
            <a:stCxn id="260" idx="2"/>
            <a:endCxn id="261" idx="0"/>
          </p:cNvCxnSpPr>
          <p:nvPr/>
        </p:nvCxnSpPr>
        <p:spPr>
          <a:xfrm flipH="1">
            <a:off x="1621850" y="1169220"/>
            <a:ext cx="300" cy="90000"/>
          </a:xfrm>
          <a:prstGeom prst="straightConnector1">
            <a:avLst/>
          </a:prstGeom>
          <a:noFill/>
          <a:ln cap="flat" cmpd="sng" w="9525">
            <a:solidFill>
              <a:schemeClr val="dk1"/>
            </a:solidFill>
            <a:prstDash val="solid"/>
            <a:round/>
            <a:headEnd len="med" w="med" type="none"/>
            <a:tailEnd len="med" w="med" type="triangle"/>
          </a:ln>
        </p:spPr>
      </p:cxnSp>
      <p:grpSp>
        <p:nvGrpSpPr>
          <p:cNvPr id="262" name="Shape 262"/>
          <p:cNvGrpSpPr/>
          <p:nvPr/>
        </p:nvGrpSpPr>
        <p:grpSpPr>
          <a:xfrm>
            <a:off x="1132100" y="696718"/>
            <a:ext cx="2169901" cy="472501"/>
            <a:chOff x="1132100" y="830932"/>
            <a:chExt cx="2169901" cy="649486"/>
          </a:xfrm>
        </p:grpSpPr>
        <p:sp>
          <p:nvSpPr>
            <p:cNvPr id="260" name="Shape 260"/>
            <p:cNvSpPr txBox="1"/>
            <p:nvPr/>
          </p:nvSpPr>
          <p:spPr>
            <a:xfrm>
              <a:off x="1132100" y="903518"/>
              <a:ext cx="980100" cy="576900"/>
            </a:xfrm>
            <a:prstGeom prst="rect">
              <a:avLst/>
            </a:prstGeom>
            <a:gradFill>
              <a:gsLst>
                <a:gs pos="0">
                  <a:srgbClr val="BBBBBB"/>
                </a:gs>
                <a:gs pos="35000">
                  <a:srgbClr val="CFCFCF"/>
                </a:gs>
                <a:gs pos="100000">
                  <a:srgbClr val="EEEEEE"/>
                </a:gs>
              </a:gsLst>
              <a:lin ang="16200000" scaled="0"/>
            </a:gra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1200" u="none" cap="none" strike="noStrike">
                  <a:solidFill>
                    <a:schemeClr val="dk1"/>
                  </a:solidFill>
                  <a:latin typeface="Calibri"/>
                  <a:ea typeface="Calibri"/>
                  <a:cs typeface="Calibri"/>
                  <a:sym typeface="Calibri"/>
                </a:rPr>
                <a:t>Create new account</a:t>
              </a:r>
            </a:p>
          </p:txBody>
        </p:sp>
        <p:cxnSp>
          <p:nvCxnSpPr>
            <p:cNvPr id="263" name="Shape 263"/>
            <p:cNvCxnSpPr/>
            <p:nvPr/>
          </p:nvCxnSpPr>
          <p:spPr>
            <a:xfrm flipH="1">
              <a:off x="2111819" y="1124857"/>
              <a:ext cx="1190181" cy="1"/>
            </a:xfrm>
            <a:prstGeom prst="straightConnector1">
              <a:avLst/>
            </a:prstGeom>
            <a:noFill/>
            <a:ln cap="flat" cmpd="sng" w="9525">
              <a:solidFill>
                <a:schemeClr val="dk1"/>
              </a:solidFill>
              <a:prstDash val="solid"/>
              <a:round/>
              <a:headEnd len="med" w="med" type="none"/>
              <a:tailEnd len="med" w="med" type="triangle"/>
            </a:ln>
          </p:spPr>
        </p:cxnSp>
        <p:sp>
          <p:nvSpPr>
            <p:cNvPr id="264" name="Shape 264"/>
            <p:cNvSpPr txBox="1"/>
            <p:nvPr/>
          </p:nvSpPr>
          <p:spPr>
            <a:xfrm>
              <a:off x="2173519" y="830932"/>
              <a:ext cx="1095364"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 sz="1200" u="none" cap="none" strike="noStrike">
                  <a:solidFill>
                    <a:srgbClr val="FFFFFF"/>
                  </a:solidFill>
                  <a:latin typeface="Calibri"/>
                  <a:ea typeface="Calibri"/>
                  <a:cs typeface="Calibri"/>
                  <a:sym typeface="Calibri"/>
                </a:rPr>
                <a:t>new submitter</a:t>
              </a:r>
            </a:p>
          </p:txBody>
        </p:sp>
      </p:grpSp>
      <p:sp>
        <p:nvSpPr>
          <p:cNvPr id="265" name="Shape 265"/>
          <p:cNvSpPr txBox="1"/>
          <p:nvPr/>
        </p:nvSpPr>
        <p:spPr>
          <a:xfrm>
            <a:off x="6682050" y="1259110"/>
            <a:ext cx="957899" cy="410699"/>
          </a:xfrm>
          <a:prstGeom prst="rect">
            <a:avLst/>
          </a:prstGeom>
          <a:gradFill>
            <a:gsLst>
              <a:gs pos="0">
                <a:srgbClr val="BBBBBB"/>
              </a:gs>
              <a:gs pos="35000">
                <a:srgbClr val="CFCFCF"/>
              </a:gs>
              <a:gs pos="100000">
                <a:srgbClr val="EEEEEE"/>
              </a:gs>
            </a:gsLst>
            <a:lin ang="16200000" scaled="0"/>
          </a:gra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1200" u="none" cap="none" strike="noStrike">
                <a:solidFill>
                  <a:schemeClr val="dk1"/>
                </a:solidFill>
                <a:latin typeface="Calibri"/>
                <a:ea typeface="Calibri"/>
                <a:cs typeface="Calibri"/>
                <a:sym typeface="Calibri"/>
              </a:rPr>
              <a:t>Change password</a:t>
            </a:r>
          </a:p>
        </p:txBody>
      </p:sp>
      <p:cxnSp>
        <p:nvCxnSpPr>
          <p:cNvPr id="266" name="Shape 266"/>
          <p:cNvCxnSpPr>
            <a:stCxn id="267" idx="3"/>
            <a:endCxn id="265" idx="1"/>
          </p:cNvCxnSpPr>
          <p:nvPr/>
        </p:nvCxnSpPr>
        <p:spPr>
          <a:xfrm>
            <a:off x="5755500" y="1464537"/>
            <a:ext cx="926400" cy="0"/>
          </a:xfrm>
          <a:prstGeom prst="straightConnector1">
            <a:avLst/>
          </a:prstGeom>
          <a:noFill/>
          <a:ln cap="flat" cmpd="sng" w="9525">
            <a:solidFill>
              <a:schemeClr val="dk1"/>
            </a:solidFill>
            <a:prstDash val="solid"/>
            <a:round/>
            <a:headEnd len="med" w="med" type="triangle"/>
            <a:tailEnd len="med" w="med" type="triangle"/>
          </a:ln>
        </p:spPr>
      </p:cxnSp>
      <p:cxnSp>
        <p:nvCxnSpPr>
          <p:cNvPr id="268" name="Shape 268"/>
          <p:cNvCxnSpPr/>
          <p:nvPr/>
        </p:nvCxnSpPr>
        <p:spPr>
          <a:xfrm>
            <a:off x="4354285" y="1047845"/>
            <a:ext cx="7200" cy="216600"/>
          </a:xfrm>
          <a:prstGeom prst="straightConnector1">
            <a:avLst/>
          </a:prstGeom>
          <a:noFill/>
          <a:ln cap="flat" cmpd="sng" w="9525">
            <a:solidFill>
              <a:schemeClr val="dk1"/>
            </a:solidFill>
            <a:prstDash val="solid"/>
            <a:round/>
            <a:headEnd len="med" w="med" type="none"/>
            <a:tailEnd len="med" w="med" type="triangle"/>
          </a:ln>
        </p:spPr>
      </p:cxnSp>
      <p:sp>
        <p:nvSpPr>
          <p:cNvPr id="269" name="Shape 269"/>
          <p:cNvSpPr txBox="1"/>
          <p:nvPr/>
        </p:nvSpPr>
        <p:spPr>
          <a:xfrm>
            <a:off x="4405087" y="981642"/>
            <a:ext cx="769199" cy="223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 sz="1400" u="none" cap="none" strike="noStrike">
                <a:solidFill>
                  <a:srgbClr val="FFFFFF"/>
                </a:solidFill>
                <a:latin typeface="Calibri"/>
                <a:ea typeface="Calibri"/>
                <a:cs typeface="Calibri"/>
                <a:sym typeface="Calibri"/>
              </a:rPr>
              <a:t>existing</a:t>
            </a:r>
          </a:p>
        </p:txBody>
      </p:sp>
      <p:sp>
        <p:nvSpPr>
          <p:cNvPr id="267" name="Shape 267"/>
          <p:cNvSpPr/>
          <p:nvPr/>
        </p:nvSpPr>
        <p:spPr>
          <a:xfrm>
            <a:off x="3145200" y="1259037"/>
            <a:ext cx="2610300" cy="410999"/>
          </a:xfrm>
          <a:prstGeom prst="rect">
            <a:avLst/>
          </a:prstGeom>
          <a:gradFill>
            <a:gsLst>
              <a:gs pos="0">
                <a:srgbClr val="4B619D"/>
              </a:gs>
              <a:gs pos="80000">
                <a:srgbClr val="6280CE"/>
              </a:gs>
              <a:gs pos="100000">
                <a:srgbClr val="6180D1"/>
              </a:gs>
            </a:gsLst>
            <a:lin ang="16200000" scaled="0"/>
          </a:gradFill>
          <a:ln cap="flat" cmpd="sng" w="9525">
            <a:solidFill>
              <a:srgbClr val="00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
                <a:solidFill>
                  <a:schemeClr val="dk1"/>
                </a:solidFill>
              </a:rPr>
              <a:t>My</a:t>
            </a:r>
            <a:r>
              <a:rPr b="0" baseline="0" i="0" lang="en" sz="1400" u="none" cap="none" strike="noStrike">
                <a:solidFill>
                  <a:schemeClr val="dk1"/>
                </a:solidFill>
                <a:latin typeface="Arial"/>
                <a:ea typeface="Arial"/>
                <a:cs typeface="Arial"/>
                <a:sym typeface="Arial"/>
              </a:rPr>
              <a:t> </a:t>
            </a:r>
            <a:r>
              <a:rPr lang="en">
                <a:solidFill>
                  <a:schemeClr val="dk1"/>
                </a:solidFill>
              </a:rPr>
              <a:t>S</a:t>
            </a:r>
            <a:r>
              <a:rPr b="0" baseline="0" i="0" lang="en" sz="1400" u="none" cap="none" strike="noStrike">
                <a:solidFill>
                  <a:schemeClr val="dk1"/>
                </a:solidFill>
                <a:latin typeface="Arial"/>
                <a:ea typeface="Arial"/>
                <a:cs typeface="Arial"/>
                <a:sym typeface="Arial"/>
              </a:rPr>
              <a:t>ubmission </a:t>
            </a:r>
            <a:r>
              <a:rPr lang="en">
                <a:solidFill>
                  <a:schemeClr val="dk1"/>
                </a:solidFill>
              </a:rPr>
              <a:t>P</a:t>
            </a:r>
            <a:r>
              <a:rPr b="0" baseline="0" i="0" lang="en" sz="1400" u="none" cap="none" strike="noStrike">
                <a:solidFill>
                  <a:schemeClr val="dk1"/>
                </a:solidFill>
                <a:latin typeface="Arial"/>
                <a:ea typeface="Arial"/>
                <a:cs typeface="Arial"/>
                <a:sym typeface="Arial"/>
              </a:rPr>
              <a:t>ackages</a:t>
            </a:r>
          </a:p>
        </p:txBody>
      </p:sp>
      <p:sp>
        <p:nvSpPr>
          <p:cNvPr id="270" name="Shape 270"/>
          <p:cNvSpPr txBox="1"/>
          <p:nvPr/>
        </p:nvSpPr>
        <p:spPr>
          <a:xfrm>
            <a:off x="6687450" y="728427"/>
            <a:ext cx="947099" cy="450299"/>
          </a:xfrm>
          <a:prstGeom prst="rect">
            <a:avLst/>
          </a:prstGeom>
          <a:gradFill>
            <a:gsLst>
              <a:gs pos="0">
                <a:srgbClr val="BBBBBB"/>
              </a:gs>
              <a:gs pos="35000">
                <a:srgbClr val="CFCFCF"/>
              </a:gs>
              <a:gs pos="100000">
                <a:srgbClr val="EEEEEE"/>
              </a:gs>
            </a:gsLst>
            <a:lin ang="16200000" scaled="0"/>
          </a:gra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1200" u="none" cap="none" strike="noStrike">
                <a:solidFill>
                  <a:schemeClr val="dk1"/>
                </a:solidFill>
                <a:latin typeface="Calibri"/>
                <a:ea typeface="Calibri"/>
                <a:cs typeface="Calibri"/>
                <a:sym typeface="Calibri"/>
              </a:rPr>
              <a:t>Retrieve password</a:t>
            </a:r>
          </a:p>
        </p:txBody>
      </p:sp>
      <p:cxnSp>
        <p:nvCxnSpPr>
          <p:cNvPr id="271" name="Shape 271"/>
          <p:cNvCxnSpPr/>
          <p:nvPr/>
        </p:nvCxnSpPr>
        <p:spPr>
          <a:xfrm>
            <a:off x="5540189" y="892650"/>
            <a:ext cx="1144799" cy="0"/>
          </a:xfrm>
          <a:prstGeom prst="straightConnector1">
            <a:avLst/>
          </a:prstGeom>
          <a:noFill/>
          <a:ln cap="flat" cmpd="sng" w="9525">
            <a:solidFill>
              <a:schemeClr val="dk1"/>
            </a:solidFill>
            <a:prstDash val="solid"/>
            <a:round/>
            <a:headEnd len="med" w="med" type="none"/>
            <a:tailEnd len="med" w="med" type="triangle"/>
          </a:ln>
        </p:spPr>
      </p:cxnSp>
      <p:sp>
        <p:nvSpPr>
          <p:cNvPr id="272" name="Shape 272"/>
          <p:cNvSpPr txBox="1"/>
          <p:nvPr/>
        </p:nvSpPr>
        <p:spPr>
          <a:xfrm>
            <a:off x="5523507" y="669274"/>
            <a:ext cx="1221899" cy="201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 sz="1200" u="none" cap="none" strike="noStrike">
                <a:solidFill>
                  <a:srgbClr val="FFFFFF"/>
                </a:solidFill>
                <a:latin typeface="Calibri"/>
                <a:ea typeface="Calibri"/>
                <a:cs typeface="Calibri"/>
                <a:sym typeface="Calibri"/>
              </a:rPr>
              <a:t>forgot password</a:t>
            </a:r>
          </a:p>
        </p:txBody>
      </p:sp>
      <p:cxnSp>
        <p:nvCxnSpPr>
          <p:cNvPr id="273" name="Shape 273"/>
          <p:cNvCxnSpPr>
            <a:stCxn id="270" idx="1"/>
          </p:cNvCxnSpPr>
          <p:nvPr/>
        </p:nvCxnSpPr>
        <p:spPr>
          <a:xfrm flipH="1">
            <a:off x="5777850" y="953577"/>
            <a:ext cx="909600" cy="298800"/>
          </a:xfrm>
          <a:prstGeom prst="straightConnector1">
            <a:avLst/>
          </a:prstGeom>
          <a:noFill/>
          <a:ln cap="flat" cmpd="sng" w="12700">
            <a:solidFill>
              <a:schemeClr val="dk1"/>
            </a:solidFill>
            <a:prstDash val="solid"/>
            <a:round/>
            <a:headEnd len="med" w="med" type="none"/>
            <a:tailEnd len="med" w="med" type="triangle"/>
          </a:ln>
        </p:spPr>
      </p:cxnSp>
      <p:grpSp>
        <p:nvGrpSpPr>
          <p:cNvPr id="274" name="Shape 274"/>
          <p:cNvGrpSpPr/>
          <p:nvPr/>
        </p:nvGrpSpPr>
        <p:grpSpPr>
          <a:xfrm>
            <a:off x="3145193" y="2188471"/>
            <a:ext cx="2610397" cy="1876769"/>
            <a:chOff x="3398610" y="3176592"/>
            <a:chExt cx="2062088" cy="2136821"/>
          </a:xfrm>
        </p:grpSpPr>
        <p:cxnSp>
          <p:nvCxnSpPr>
            <p:cNvPr id="275" name="Shape 275"/>
            <p:cNvCxnSpPr/>
            <p:nvPr/>
          </p:nvCxnSpPr>
          <p:spPr>
            <a:xfrm>
              <a:off x="4429125" y="3499982"/>
              <a:ext cx="0" cy="130630"/>
            </a:xfrm>
            <a:prstGeom prst="straightConnector1">
              <a:avLst/>
            </a:prstGeom>
            <a:solidFill>
              <a:srgbClr val="7030A0"/>
            </a:solidFill>
            <a:ln cap="flat" cmpd="sng" w="9525">
              <a:solidFill>
                <a:srgbClr val="EB0E76"/>
              </a:solidFill>
              <a:prstDash val="solid"/>
              <a:round/>
              <a:headEnd len="med" w="med" type="none"/>
              <a:tailEnd len="med" w="med" type="none"/>
            </a:ln>
          </p:spPr>
        </p:cxnSp>
        <p:cxnSp>
          <p:nvCxnSpPr>
            <p:cNvPr id="276" name="Shape 276"/>
            <p:cNvCxnSpPr/>
            <p:nvPr/>
          </p:nvCxnSpPr>
          <p:spPr>
            <a:xfrm>
              <a:off x="4429125" y="3961023"/>
              <a:ext cx="1059" cy="122946"/>
            </a:xfrm>
            <a:prstGeom prst="straightConnector1">
              <a:avLst/>
            </a:prstGeom>
            <a:solidFill>
              <a:srgbClr val="7030A0"/>
            </a:solidFill>
            <a:ln cap="flat" cmpd="sng" w="9525">
              <a:solidFill>
                <a:srgbClr val="EB0E76"/>
              </a:solidFill>
              <a:prstDash val="solid"/>
              <a:round/>
              <a:headEnd len="med" w="med" type="none"/>
              <a:tailEnd len="med" w="med" type="none"/>
            </a:ln>
          </p:spPr>
        </p:cxnSp>
        <p:cxnSp>
          <p:nvCxnSpPr>
            <p:cNvPr id="277" name="Shape 277"/>
            <p:cNvCxnSpPr/>
            <p:nvPr/>
          </p:nvCxnSpPr>
          <p:spPr>
            <a:xfrm flipH="1">
              <a:off x="4429124" y="4414382"/>
              <a:ext cx="1059" cy="107576"/>
            </a:xfrm>
            <a:prstGeom prst="straightConnector1">
              <a:avLst/>
            </a:prstGeom>
            <a:solidFill>
              <a:srgbClr val="7030A0"/>
            </a:solidFill>
            <a:ln cap="flat" cmpd="sng" w="9525">
              <a:solidFill>
                <a:srgbClr val="EB0E76"/>
              </a:solidFill>
              <a:prstDash val="solid"/>
              <a:round/>
              <a:headEnd len="med" w="med" type="none"/>
              <a:tailEnd len="med" w="med" type="none"/>
            </a:ln>
          </p:spPr>
        </p:cxnSp>
        <p:cxnSp>
          <p:nvCxnSpPr>
            <p:cNvPr id="278" name="Shape 278"/>
            <p:cNvCxnSpPr/>
            <p:nvPr/>
          </p:nvCxnSpPr>
          <p:spPr>
            <a:xfrm>
              <a:off x="4429125" y="4875423"/>
              <a:ext cx="1059" cy="112799"/>
            </a:xfrm>
            <a:prstGeom prst="straightConnector1">
              <a:avLst/>
            </a:prstGeom>
            <a:solidFill>
              <a:srgbClr val="7030A0"/>
            </a:solidFill>
            <a:ln cap="flat" cmpd="sng" w="9525">
              <a:solidFill>
                <a:srgbClr val="EB0E76"/>
              </a:solidFill>
              <a:prstDash val="solid"/>
              <a:round/>
              <a:headEnd len="med" w="med" type="none"/>
              <a:tailEnd len="med" w="med" type="none"/>
            </a:ln>
          </p:spPr>
        </p:cxnSp>
        <p:sp>
          <p:nvSpPr>
            <p:cNvPr id="279" name="Shape 279"/>
            <p:cNvSpPr/>
            <p:nvPr/>
          </p:nvSpPr>
          <p:spPr>
            <a:xfrm>
              <a:off x="3398610" y="3176592"/>
              <a:ext cx="2061029" cy="323389"/>
            </a:xfrm>
            <a:prstGeom prst="rect">
              <a:avLst/>
            </a:prstGeom>
            <a:gradFill>
              <a:gsLst>
                <a:gs pos="0">
                  <a:srgbClr val="12927F"/>
                </a:gs>
                <a:gs pos="80000">
                  <a:srgbClr val="17C1A7"/>
                </a:gs>
                <a:gs pos="100000">
                  <a:srgbClr val="15C5AA"/>
                </a:gs>
              </a:gsLst>
              <a:lin ang="16200000" scaled="0"/>
            </a:gradFill>
            <a:ln cap="flat" cmpd="sng" w="9525">
              <a:solidFill>
                <a:srgbClr val="28B29E"/>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lang="en">
                  <a:solidFill>
                    <a:schemeClr val="lt1"/>
                  </a:solidFill>
                  <a:latin typeface="Calibri"/>
                  <a:ea typeface="Calibri"/>
                  <a:cs typeface="Calibri"/>
                  <a:sym typeface="Calibri"/>
                </a:rPr>
                <a:t>1. People &amp; Projects</a:t>
              </a:r>
            </a:p>
          </p:txBody>
        </p:sp>
        <p:sp>
          <p:nvSpPr>
            <p:cNvPr id="280" name="Shape 280"/>
            <p:cNvSpPr/>
            <p:nvPr/>
          </p:nvSpPr>
          <p:spPr>
            <a:xfrm>
              <a:off x="3398610" y="3630612"/>
              <a:ext cx="2061029" cy="330412"/>
            </a:xfrm>
            <a:prstGeom prst="rect">
              <a:avLst/>
            </a:prstGeom>
            <a:gradFill>
              <a:gsLst>
                <a:gs pos="0">
                  <a:srgbClr val="12927F"/>
                </a:gs>
                <a:gs pos="80000">
                  <a:srgbClr val="17C1A7"/>
                </a:gs>
                <a:gs pos="100000">
                  <a:srgbClr val="15C5AA"/>
                </a:gs>
              </a:gsLst>
              <a:lin ang="16200000" scaled="0"/>
            </a:gradFill>
            <a:ln cap="flat" cmpd="sng" w="9525">
              <a:solidFill>
                <a:srgbClr val="28B29E"/>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lang="en">
                  <a:solidFill>
                    <a:schemeClr val="lt1"/>
                  </a:solidFill>
                  <a:latin typeface="Calibri"/>
                  <a:ea typeface="Calibri"/>
                  <a:cs typeface="Calibri"/>
                  <a:sym typeface="Calibri"/>
                </a:rPr>
                <a:t>2. </a:t>
              </a:r>
              <a:r>
                <a:rPr b="1" baseline="0" i="0" lang="en" sz="1400" u="none" cap="none" strike="noStrike">
                  <a:solidFill>
                    <a:schemeClr val="lt1"/>
                  </a:solidFill>
                  <a:latin typeface="Calibri"/>
                  <a:ea typeface="Calibri"/>
                  <a:cs typeface="Calibri"/>
                  <a:sym typeface="Calibri"/>
                </a:rPr>
                <a:t>Dates &amp; Locations</a:t>
              </a:r>
            </a:p>
          </p:txBody>
        </p:sp>
        <p:sp>
          <p:nvSpPr>
            <p:cNvPr id="281" name="Shape 281"/>
            <p:cNvSpPr/>
            <p:nvPr/>
          </p:nvSpPr>
          <p:spPr>
            <a:xfrm>
              <a:off x="3399669" y="4083969"/>
              <a:ext cx="2061029" cy="330412"/>
            </a:xfrm>
            <a:prstGeom prst="rect">
              <a:avLst/>
            </a:prstGeom>
            <a:gradFill>
              <a:gsLst>
                <a:gs pos="0">
                  <a:srgbClr val="12927F"/>
                </a:gs>
                <a:gs pos="80000">
                  <a:srgbClr val="17C1A7"/>
                </a:gs>
                <a:gs pos="100000">
                  <a:srgbClr val="15C5AA"/>
                </a:gs>
              </a:gsLst>
              <a:lin ang="16200000" scaled="0"/>
            </a:gradFill>
            <a:ln cap="flat" cmpd="sng" w="9525">
              <a:solidFill>
                <a:srgbClr val="28B29E"/>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lang="en">
                  <a:solidFill>
                    <a:schemeClr val="lt1"/>
                  </a:solidFill>
                  <a:latin typeface="Calibri"/>
                  <a:ea typeface="Calibri"/>
                  <a:cs typeface="Calibri"/>
                  <a:sym typeface="Calibri"/>
                </a:rPr>
                <a:t>3. Data Types</a:t>
              </a:r>
            </a:p>
          </p:txBody>
        </p:sp>
        <p:sp>
          <p:nvSpPr>
            <p:cNvPr id="282" name="Shape 282"/>
            <p:cNvSpPr/>
            <p:nvPr/>
          </p:nvSpPr>
          <p:spPr>
            <a:xfrm>
              <a:off x="3398610" y="4521958"/>
              <a:ext cx="2061029" cy="353464"/>
            </a:xfrm>
            <a:prstGeom prst="rect">
              <a:avLst/>
            </a:prstGeom>
            <a:gradFill>
              <a:gsLst>
                <a:gs pos="0">
                  <a:srgbClr val="12927F"/>
                </a:gs>
                <a:gs pos="80000">
                  <a:srgbClr val="17C1A7"/>
                </a:gs>
                <a:gs pos="100000">
                  <a:srgbClr val="15C5AA"/>
                </a:gs>
              </a:gsLst>
              <a:lin ang="16200000" scaled="0"/>
            </a:gradFill>
            <a:ln cap="flat" cmpd="sng" w="9525">
              <a:solidFill>
                <a:srgbClr val="28B29E"/>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lang="en">
                  <a:solidFill>
                    <a:schemeClr val="lt1"/>
                  </a:solidFill>
                  <a:latin typeface="Calibri"/>
                  <a:ea typeface="Calibri"/>
                  <a:cs typeface="Calibri"/>
                  <a:sym typeface="Calibri"/>
                </a:rPr>
                <a:t>4. </a:t>
              </a:r>
              <a:r>
                <a:rPr b="1" baseline="0" i="0" lang="en" sz="1400" u="none" cap="none" strike="noStrike">
                  <a:solidFill>
                    <a:schemeClr val="lt1"/>
                  </a:solidFill>
                  <a:latin typeface="Calibri"/>
                  <a:ea typeface="Calibri"/>
                  <a:cs typeface="Calibri"/>
                  <a:sym typeface="Calibri"/>
                </a:rPr>
                <a:t>Package Description</a:t>
              </a:r>
            </a:p>
          </p:txBody>
        </p:sp>
        <p:sp>
          <p:nvSpPr>
            <p:cNvPr id="283" name="Shape 283"/>
            <p:cNvSpPr/>
            <p:nvPr/>
          </p:nvSpPr>
          <p:spPr>
            <a:xfrm>
              <a:off x="3399669" y="4988223"/>
              <a:ext cx="2061029" cy="325190"/>
            </a:xfrm>
            <a:prstGeom prst="rect">
              <a:avLst/>
            </a:prstGeom>
            <a:gradFill>
              <a:gsLst>
                <a:gs pos="0">
                  <a:srgbClr val="12927F"/>
                </a:gs>
                <a:gs pos="80000">
                  <a:srgbClr val="17C1A7"/>
                </a:gs>
                <a:gs pos="100000">
                  <a:srgbClr val="15C5AA"/>
                </a:gs>
              </a:gsLst>
              <a:lin ang="16200000" scaled="0"/>
            </a:gradFill>
            <a:ln cap="flat" cmpd="sng" w="9525">
              <a:solidFill>
                <a:srgbClr val="28B29E"/>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lang="en">
                  <a:solidFill>
                    <a:schemeClr val="lt1"/>
                  </a:solidFill>
                  <a:latin typeface="Calibri"/>
                  <a:ea typeface="Calibri"/>
                  <a:cs typeface="Calibri"/>
                  <a:sym typeface="Calibri"/>
                </a:rPr>
                <a:t>5. </a:t>
              </a:r>
              <a:r>
                <a:rPr b="1" baseline="0" i="0" lang="en" sz="1400" u="none" cap="none" strike="noStrike">
                  <a:solidFill>
                    <a:schemeClr val="lt1"/>
                  </a:solidFill>
                  <a:latin typeface="Calibri"/>
                  <a:ea typeface="Calibri"/>
                  <a:cs typeface="Calibri"/>
                  <a:sym typeface="Calibri"/>
                </a:rPr>
                <a:t>Upload &amp; Submit</a:t>
              </a:r>
            </a:p>
          </p:txBody>
        </p:sp>
      </p:grpSp>
      <p:sp>
        <p:nvSpPr>
          <p:cNvPr id="284" name="Shape 284"/>
          <p:cNvSpPr/>
          <p:nvPr/>
        </p:nvSpPr>
        <p:spPr>
          <a:xfrm>
            <a:off x="3737837" y="4346882"/>
            <a:ext cx="1436399" cy="411899"/>
          </a:xfrm>
          <a:prstGeom prst="roundRect">
            <a:avLst>
              <a:gd fmla="val 16667" name="adj"/>
            </a:avLst>
          </a:prstGeom>
          <a:solidFill>
            <a:schemeClr val="lt1"/>
          </a:solidFill>
          <a:ln cap="flat" cmpd="sng" w="25400">
            <a:solidFill>
              <a:schemeClr val="accent2"/>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baseline="0" i="0" lang="en" sz="1400" u="none" cap="none" strike="noStrike">
                <a:solidFill>
                  <a:schemeClr val="dk1"/>
                </a:solidFill>
                <a:latin typeface="Calibri"/>
                <a:ea typeface="Calibri"/>
                <a:cs typeface="Calibri"/>
                <a:sym typeface="Calibri"/>
              </a:rPr>
              <a:t>Store Data</a:t>
            </a:r>
          </a:p>
        </p:txBody>
      </p:sp>
      <p:cxnSp>
        <p:nvCxnSpPr>
          <p:cNvPr id="285" name="Shape 285"/>
          <p:cNvCxnSpPr>
            <a:stCxn id="283" idx="2"/>
            <a:endCxn id="284" idx="0"/>
          </p:cNvCxnSpPr>
          <p:nvPr/>
        </p:nvCxnSpPr>
        <p:spPr>
          <a:xfrm>
            <a:off x="4451062" y="4065241"/>
            <a:ext cx="5100" cy="281700"/>
          </a:xfrm>
          <a:prstGeom prst="straightConnector1">
            <a:avLst/>
          </a:prstGeom>
          <a:solidFill>
            <a:schemeClr val="lt1"/>
          </a:solidFill>
          <a:ln cap="flat" cmpd="sng" w="9525">
            <a:solidFill>
              <a:schemeClr val="dk1"/>
            </a:solidFill>
            <a:prstDash val="solid"/>
            <a:round/>
            <a:headEnd len="med" w="med" type="none"/>
            <a:tailEnd len="med" w="med" type="triangle"/>
          </a:ln>
        </p:spPr>
      </p:cxnSp>
      <p:grpSp>
        <p:nvGrpSpPr>
          <p:cNvPr id="286" name="Shape 286"/>
          <p:cNvGrpSpPr/>
          <p:nvPr/>
        </p:nvGrpSpPr>
        <p:grpSpPr>
          <a:xfrm>
            <a:off x="1405400" y="4132366"/>
            <a:ext cx="1606740" cy="631670"/>
            <a:chOff x="1405400" y="5652657"/>
            <a:chExt cx="1606740" cy="868276"/>
          </a:xfrm>
        </p:grpSpPr>
        <p:sp>
          <p:nvSpPr>
            <p:cNvPr id="287" name="Shape 287"/>
            <p:cNvSpPr/>
            <p:nvPr/>
          </p:nvSpPr>
          <p:spPr>
            <a:xfrm>
              <a:off x="1405400" y="5946133"/>
              <a:ext cx="1403999" cy="574799"/>
            </a:xfrm>
            <a:prstGeom prst="roundRect">
              <a:avLst>
                <a:gd fmla="val 16667" name="adj"/>
              </a:avLst>
            </a:prstGeom>
            <a:solidFill>
              <a:schemeClr val="lt1"/>
            </a:solidFill>
            <a:ln cap="flat" cmpd="sng" w="25400">
              <a:solidFill>
                <a:schemeClr val="accent2"/>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baseline="0" i="0" lang="en" sz="1400" u="none" cap="none" strike="noStrike">
                  <a:solidFill>
                    <a:schemeClr val="dk1"/>
                  </a:solidFill>
                  <a:latin typeface="Calibri"/>
                  <a:ea typeface="Calibri"/>
                  <a:cs typeface="Calibri"/>
                  <a:sym typeface="Calibri"/>
                </a:rPr>
                <a:t>Store Metadata</a:t>
              </a:r>
            </a:p>
          </p:txBody>
        </p:sp>
        <p:cxnSp>
          <p:nvCxnSpPr>
            <p:cNvPr id="288" name="Shape 288"/>
            <p:cNvCxnSpPr/>
            <p:nvPr/>
          </p:nvCxnSpPr>
          <p:spPr>
            <a:xfrm flipH="1">
              <a:off x="2055268" y="5652657"/>
              <a:ext cx="956872" cy="293466"/>
            </a:xfrm>
            <a:prstGeom prst="straightConnector1">
              <a:avLst/>
            </a:prstGeom>
            <a:solidFill>
              <a:schemeClr val="lt1"/>
            </a:solidFill>
            <a:ln cap="flat" cmpd="sng" w="9525">
              <a:solidFill>
                <a:schemeClr val="dk1"/>
              </a:solidFill>
              <a:prstDash val="solid"/>
              <a:round/>
              <a:headEnd len="med" w="med" type="none"/>
              <a:tailEnd len="lg" w="lg" type="stealth"/>
            </a:ln>
          </p:spPr>
        </p:cxnSp>
      </p:grpSp>
      <p:grpSp>
        <p:nvGrpSpPr>
          <p:cNvPr id="289" name="Shape 289"/>
          <p:cNvGrpSpPr/>
          <p:nvPr/>
        </p:nvGrpSpPr>
        <p:grpSpPr>
          <a:xfrm>
            <a:off x="5893811" y="4121281"/>
            <a:ext cx="1746524" cy="642925"/>
            <a:chOff x="5893653" y="5637289"/>
            <a:chExt cx="1616403" cy="883746"/>
          </a:xfrm>
        </p:grpSpPr>
        <p:sp>
          <p:nvSpPr>
            <p:cNvPr id="290" name="Shape 290"/>
            <p:cNvSpPr/>
            <p:nvPr/>
          </p:nvSpPr>
          <p:spPr>
            <a:xfrm>
              <a:off x="6022957" y="5918335"/>
              <a:ext cx="1487100" cy="602700"/>
            </a:xfrm>
            <a:prstGeom prst="roundRect">
              <a:avLst>
                <a:gd fmla="val 16667" name="adj"/>
              </a:avLst>
            </a:prstGeom>
            <a:solidFill>
              <a:schemeClr val="lt1"/>
            </a:solidFill>
            <a:ln cap="flat" cmpd="sng" w="25400">
              <a:solidFill>
                <a:schemeClr val="accent2"/>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baseline="0" i="0" lang="en" sz="1200" u="none" cap="none" strike="noStrike">
                  <a:solidFill>
                    <a:schemeClr val="dk1"/>
                  </a:solidFill>
                  <a:latin typeface="Calibri"/>
                  <a:ea typeface="Calibri"/>
                  <a:cs typeface="Calibri"/>
                  <a:sym typeface="Calibri"/>
                </a:rPr>
                <a:t>Send Confirmation Email, Update Tab</a:t>
              </a:r>
              <a:r>
                <a:rPr b="1" lang="en" sz="1200">
                  <a:solidFill>
                    <a:schemeClr val="dk1"/>
                  </a:solidFill>
                  <a:latin typeface="Calibri"/>
                  <a:ea typeface="Calibri"/>
                  <a:cs typeface="Calibri"/>
                  <a:sym typeface="Calibri"/>
                </a:rPr>
                <a:t>l</a:t>
              </a:r>
              <a:r>
                <a:rPr b="1" baseline="0" i="0" lang="en" sz="1200" u="none" cap="none" strike="noStrike">
                  <a:solidFill>
                    <a:schemeClr val="dk1"/>
                  </a:solidFill>
                  <a:latin typeface="Calibri"/>
                  <a:ea typeface="Calibri"/>
                  <a:cs typeface="Calibri"/>
                  <a:sym typeface="Calibri"/>
                </a:rPr>
                <a:t>es</a:t>
              </a:r>
            </a:p>
          </p:txBody>
        </p:sp>
        <p:cxnSp>
          <p:nvCxnSpPr>
            <p:cNvPr id="291" name="Shape 291"/>
            <p:cNvCxnSpPr/>
            <p:nvPr/>
          </p:nvCxnSpPr>
          <p:spPr>
            <a:xfrm>
              <a:off x="5893653" y="5637289"/>
              <a:ext cx="960372" cy="281030"/>
            </a:xfrm>
            <a:prstGeom prst="straightConnector1">
              <a:avLst/>
            </a:prstGeom>
            <a:solidFill>
              <a:schemeClr val="lt1"/>
            </a:solidFill>
            <a:ln cap="flat" cmpd="sng" w="9525">
              <a:solidFill>
                <a:schemeClr val="dk1"/>
              </a:solidFill>
              <a:prstDash val="solid"/>
              <a:round/>
              <a:headEnd len="med" w="med" type="none"/>
              <a:tailEnd len="lg" w="lg" type="stealth"/>
            </a:ln>
          </p:spPr>
        </p:cxnSp>
      </p:grpSp>
      <p:sp>
        <p:nvSpPr>
          <p:cNvPr id="292" name="Shape 292"/>
          <p:cNvSpPr/>
          <p:nvPr/>
        </p:nvSpPr>
        <p:spPr>
          <a:xfrm>
            <a:off x="3288766" y="762662"/>
            <a:ext cx="2274599" cy="275399"/>
          </a:xfrm>
          <a:prstGeom prst="rect">
            <a:avLst/>
          </a:prstGeom>
          <a:gradFill>
            <a:gsLst>
              <a:gs pos="0">
                <a:srgbClr val="C38A00"/>
              </a:gs>
              <a:gs pos="80000">
                <a:srgbClr val="FEB601"/>
              </a:gs>
              <a:gs pos="100000">
                <a:srgbClr val="FEB702"/>
              </a:gs>
            </a:gsLst>
            <a:lin ang="16200000" scaled="0"/>
          </a:gradFill>
          <a:ln cap="flat" cmpd="sng" w="9525">
            <a:solidFill>
              <a:srgbClr val="000000"/>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baseline="0" i="0" lang="en" sz="1400" u="none" cap="none" strike="noStrike">
                <a:solidFill>
                  <a:schemeClr val="lt1"/>
                </a:solidFill>
                <a:latin typeface="Calibri"/>
                <a:ea typeface="Calibri"/>
                <a:cs typeface="Calibri"/>
                <a:sym typeface="Calibri"/>
              </a:rPr>
              <a:t>Login</a:t>
            </a:r>
          </a:p>
        </p:txBody>
      </p:sp>
      <p:sp>
        <p:nvSpPr>
          <p:cNvPr id="261" name="Shape 261"/>
          <p:cNvSpPr txBox="1"/>
          <p:nvPr/>
        </p:nvSpPr>
        <p:spPr>
          <a:xfrm>
            <a:off x="1132100" y="1259112"/>
            <a:ext cx="979799" cy="410699"/>
          </a:xfrm>
          <a:prstGeom prst="rect">
            <a:avLst/>
          </a:prstGeom>
          <a:gradFill>
            <a:gsLst>
              <a:gs pos="0">
                <a:srgbClr val="BBBBBB"/>
              </a:gs>
              <a:gs pos="35000">
                <a:srgbClr val="CFCFCF"/>
              </a:gs>
              <a:gs pos="100000">
                <a:srgbClr val="EEEEEE"/>
              </a:gs>
            </a:gsLst>
            <a:lin ang="16200037" scaled="0"/>
          </a:gra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1200" u="none" cap="none" strike="noStrike">
                <a:solidFill>
                  <a:schemeClr val="dk1"/>
                </a:solidFill>
                <a:latin typeface="Calibri"/>
                <a:ea typeface="Calibri"/>
                <a:cs typeface="Calibri"/>
                <a:sym typeface="Calibri"/>
              </a:rPr>
              <a:t>Edit </a:t>
            </a:r>
            <a:r>
              <a:rPr lang="en" sz="1200">
                <a:solidFill>
                  <a:schemeClr val="dk1"/>
                </a:solidFill>
                <a:latin typeface="Calibri"/>
                <a:ea typeface="Calibri"/>
                <a:cs typeface="Calibri"/>
                <a:sym typeface="Calibri"/>
              </a:rPr>
              <a:t>A</a:t>
            </a:r>
            <a:r>
              <a:rPr b="0" baseline="0" i="0" lang="en" sz="1200" u="none" cap="none" strike="noStrike">
                <a:solidFill>
                  <a:schemeClr val="dk1"/>
                </a:solidFill>
                <a:latin typeface="Calibri"/>
                <a:ea typeface="Calibri"/>
                <a:cs typeface="Calibri"/>
                <a:sym typeface="Calibri"/>
              </a:rPr>
              <a:t>ccount </a:t>
            </a:r>
            <a:r>
              <a:rPr lang="en" sz="1200">
                <a:solidFill>
                  <a:schemeClr val="dk1"/>
                </a:solidFill>
                <a:latin typeface="Calibri"/>
                <a:ea typeface="Calibri"/>
                <a:cs typeface="Calibri"/>
                <a:sym typeface="Calibri"/>
              </a:rPr>
              <a:t>Profile</a:t>
            </a:r>
          </a:p>
        </p:txBody>
      </p:sp>
      <p:cxnSp>
        <p:nvCxnSpPr>
          <p:cNvPr id="293" name="Shape 293"/>
          <p:cNvCxnSpPr>
            <a:stCxn id="261" idx="3"/>
            <a:endCxn id="267" idx="1"/>
          </p:cNvCxnSpPr>
          <p:nvPr/>
        </p:nvCxnSpPr>
        <p:spPr>
          <a:xfrm>
            <a:off x="2111899" y="1464462"/>
            <a:ext cx="1033200" cy="0"/>
          </a:xfrm>
          <a:prstGeom prst="straightConnector1">
            <a:avLst/>
          </a:prstGeom>
          <a:noFill/>
          <a:ln cap="flat" cmpd="sng" w="9525">
            <a:solidFill>
              <a:schemeClr val="dk1"/>
            </a:solidFill>
            <a:prstDash val="solid"/>
            <a:round/>
            <a:headEnd len="med" w="med" type="triangle"/>
            <a:tailEnd len="med" w="med" type="triangle"/>
          </a:ln>
        </p:spPr>
      </p:cxnSp>
      <p:sp>
        <p:nvSpPr>
          <p:cNvPr id="294" name="Shape 294"/>
          <p:cNvSpPr txBox="1"/>
          <p:nvPr/>
        </p:nvSpPr>
        <p:spPr>
          <a:xfrm>
            <a:off x="8620200" y="4492024"/>
            <a:ext cx="523800" cy="443399"/>
          </a:xfrm>
          <a:prstGeom prst="rect">
            <a:avLst/>
          </a:prstGeom>
          <a:noFill/>
          <a:ln>
            <a:noFill/>
          </a:ln>
        </p:spPr>
        <p:txBody>
          <a:bodyPr anchorCtr="0" anchor="ctr" bIns="91425" lIns="91425" rIns="91425" tIns="91425">
            <a:noAutofit/>
          </a:bodyPr>
          <a:lstStyle/>
          <a:p>
            <a:pPr lvl="0" rtl="0" algn="ctr">
              <a:spcBef>
                <a:spcPts val="0"/>
              </a:spcBef>
              <a:buNone/>
            </a:pPr>
            <a:r>
              <a:rPr lang="en">
                <a:solidFill>
                  <a:srgbClr val="FFFFFF"/>
                </a:solidFill>
              </a:rPr>
              <a:t>11</a:t>
            </a:r>
          </a:p>
        </p:txBody>
      </p:sp>
      <p:sp>
        <p:nvSpPr>
          <p:cNvPr id="295" name="Shape 295"/>
          <p:cNvSpPr txBox="1"/>
          <p:nvPr/>
        </p:nvSpPr>
        <p:spPr>
          <a:xfrm>
            <a:off x="5939739" y="1750350"/>
            <a:ext cx="1205400" cy="220199"/>
          </a:xfrm>
          <a:prstGeom prst="rect">
            <a:avLst/>
          </a:prstGeom>
          <a:gradFill>
            <a:gsLst>
              <a:gs pos="0">
                <a:srgbClr val="DAFFBD"/>
              </a:gs>
              <a:gs pos="35000">
                <a:srgbClr val="E6FED1"/>
              </a:gs>
              <a:gs pos="100000">
                <a:srgbClr val="F5FFEE"/>
              </a:gs>
            </a:gsLst>
            <a:lin ang="16200037" scaled="0"/>
          </a:gradFill>
          <a:ln cap="flat" cmpd="sng" w="9525">
            <a:solidFill>
              <a:srgbClr val="7BD03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 sz="1200">
                <a:solidFill>
                  <a:schemeClr val="dk1"/>
                </a:solidFill>
                <a:latin typeface="Calibri"/>
                <a:ea typeface="Calibri"/>
                <a:cs typeface="Calibri"/>
                <a:sym typeface="Calibri"/>
              </a:rPr>
              <a:t>View Archived</a:t>
            </a:r>
          </a:p>
        </p:txBody>
      </p:sp>
      <p:cxnSp>
        <p:nvCxnSpPr>
          <p:cNvPr id="296" name="Shape 296"/>
          <p:cNvCxnSpPr/>
          <p:nvPr/>
        </p:nvCxnSpPr>
        <p:spPr>
          <a:xfrm>
            <a:off x="5751039" y="1671340"/>
            <a:ext cx="324000" cy="69899"/>
          </a:xfrm>
          <a:prstGeom prst="straightConnector1">
            <a:avLst/>
          </a:prstGeom>
          <a:noFill/>
          <a:ln cap="flat" cmpd="sng" w="15875">
            <a:solidFill>
              <a:schemeClr val="dk1"/>
            </a:solidFill>
            <a:prstDash val="solid"/>
            <a:round/>
            <a:headEnd len="med" w="med" type="none"/>
            <a:tailEnd len="med" w="med" type="triangle"/>
          </a:ln>
        </p:spPr>
      </p:cxnSp>
      <p:sp>
        <p:nvSpPr>
          <p:cNvPr id="297" name="Shape 297"/>
          <p:cNvSpPr txBox="1"/>
          <p:nvPr/>
        </p:nvSpPr>
        <p:spPr>
          <a:xfrm>
            <a:off x="1716514" y="1759565"/>
            <a:ext cx="1205400" cy="220199"/>
          </a:xfrm>
          <a:prstGeom prst="rect">
            <a:avLst/>
          </a:prstGeom>
          <a:gradFill>
            <a:gsLst>
              <a:gs pos="0">
                <a:srgbClr val="DAFFBD"/>
              </a:gs>
              <a:gs pos="35000">
                <a:srgbClr val="E6FED1"/>
              </a:gs>
              <a:gs pos="100000">
                <a:srgbClr val="F5FFEE"/>
              </a:gs>
            </a:gsLst>
            <a:lin ang="16200037" scaled="0"/>
          </a:gradFill>
          <a:ln cap="flat" cmpd="sng" w="9525">
            <a:solidFill>
              <a:srgbClr val="7BD03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 sz="1200">
                <a:solidFill>
                  <a:schemeClr val="dk1"/>
                </a:solidFill>
                <a:latin typeface="Calibri"/>
                <a:ea typeface="Calibri"/>
                <a:cs typeface="Calibri"/>
                <a:sym typeface="Calibri"/>
              </a:rPr>
              <a:t>Track Submitted</a:t>
            </a:r>
          </a:p>
        </p:txBody>
      </p:sp>
      <p:cxnSp>
        <p:nvCxnSpPr>
          <p:cNvPr id="298" name="Shape 298"/>
          <p:cNvCxnSpPr/>
          <p:nvPr/>
        </p:nvCxnSpPr>
        <p:spPr>
          <a:xfrm flipH="1">
            <a:off x="2788674" y="1658498"/>
            <a:ext cx="371100" cy="66899"/>
          </a:xfrm>
          <a:prstGeom prst="straightConnector1">
            <a:avLst/>
          </a:prstGeom>
          <a:noFill/>
          <a:ln cap="flat" cmpd="sng" w="15875">
            <a:solidFill>
              <a:schemeClr val="dk1"/>
            </a:solidFill>
            <a:prstDash val="solid"/>
            <a:round/>
            <a:headEnd len="med" w="med" type="none"/>
            <a:tailEnd len="med" w="med" type="triangle"/>
          </a:ln>
        </p:spPr>
      </p:cxnSp>
      <p:sp>
        <p:nvSpPr>
          <p:cNvPr id="299" name="Shape 299"/>
          <p:cNvSpPr txBox="1"/>
          <p:nvPr>
            <p:ph type="title"/>
          </p:nvPr>
        </p:nvSpPr>
        <p:spPr>
          <a:xfrm>
            <a:off x="805475" y="78562"/>
            <a:ext cx="7537199" cy="492300"/>
          </a:xfrm>
          <a:prstGeom prst="rect">
            <a:avLst/>
          </a:prstGeom>
        </p:spPr>
        <p:txBody>
          <a:bodyPr anchorCtr="0" anchor="ctr" bIns="91425" lIns="91425" rIns="91425" tIns="91425">
            <a:noAutofit/>
          </a:bodyPr>
          <a:lstStyle/>
          <a:p>
            <a:pPr>
              <a:spcBef>
                <a:spcPts val="0"/>
              </a:spcBef>
              <a:buNone/>
            </a:pPr>
            <a:r>
              <a:rPr lang="en"/>
              <a:t>Send2NCEI Producer UI Flow</a:t>
            </a:r>
          </a:p>
        </p:txBody>
      </p:sp>
      <p:sp>
        <p:nvSpPr>
          <p:cNvPr id="300" name="Shape 300"/>
          <p:cNvSpPr txBox="1"/>
          <p:nvPr>
            <p:ph idx="12" type="sldNum"/>
          </p:nvPr>
        </p:nvSpPr>
        <p:spPr>
          <a:xfrm>
            <a:off x="8600525" y="4924642"/>
            <a:ext cx="471899" cy="171599"/>
          </a:xfrm>
          <a:prstGeom prst="rect">
            <a:avLst/>
          </a:prstGeom>
        </p:spPr>
        <p:txBody>
          <a:bodyPr anchorCtr="0" anchor="t" bIns="91425" lIns="91425" rIns="91425" tIns="91425">
            <a:noAutofit/>
          </a:bodyPr>
          <a:lstStyle/>
          <a:p>
            <a:pPr>
              <a:spcBef>
                <a:spcPts val="0"/>
              </a:spcBef>
              <a:buNone/>
            </a:pPr>
            <a:fld id="{00000000-1234-1234-1234-123412341234}" type="slidenum">
              <a:rPr lang="en"/>
              <a:t>‹#›</a:t>
            </a:fld>
          </a:p>
        </p:txBody>
      </p:sp>
      <p:sp>
        <p:nvSpPr>
          <p:cNvPr id="301" name="Shape 301"/>
          <p:cNvSpPr txBox="1"/>
          <p:nvPr>
            <p:ph idx="2" type="sldNum"/>
          </p:nvPr>
        </p:nvSpPr>
        <p:spPr>
          <a:xfrm>
            <a:off x="8600525" y="4924642"/>
            <a:ext cx="471899" cy="171599"/>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pic>
        <p:nvPicPr>
          <p:cNvPr id="306" name="Shape 306"/>
          <p:cNvPicPr preferRelativeResize="0"/>
          <p:nvPr/>
        </p:nvPicPr>
        <p:blipFill>
          <a:blip r:embed="rId3">
            <a:alphaModFix/>
          </a:blip>
          <a:stretch>
            <a:fillRect/>
          </a:stretch>
        </p:blipFill>
        <p:spPr>
          <a:xfrm>
            <a:off x="4084275" y="647075"/>
            <a:ext cx="4566949" cy="4204149"/>
          </a:xfrm>
          <a:prstGeom prst="rect">
            <a:avLst/>
          </a:prstGeom>
          <a:noFill/>
          <a:ln>
            <a:noFill/>
          </a:ln>
        </p:spPr>
      </p:pic>
      <p:sp>
        <p:nvSpPr>
          <p:cNvPr id="307" name="Shape 307"/>
          <p:cNvSpPr txBox="1"/>
          <p:nvPr>
            <p:ph idx="1" type="body"/>
          </p:nvPr>
        </p:nvSpPr>
        <p:spPr>
          <a:xfrm>
            <a:off x="-7775" y="632200"/>
            <a:ext cx="4050600" cy="4278300"/>
          </a:xfrm>
          <a:prstGeom prst="rect">
            <a:avLst/>
          </a:prstGeom>
        </p:spPr>
        <p:txBody>
          <a:bodyPr anchorCtr="0" anchor="t" bIns="91425" lIns="91425" rIns="91425" tIns="91425">
            <a:noAutofit/>
          </a:bodyPr>
          <a:lstStyle/>
          <a:p>
            <a:pPr indent="0" lvl="0" marL="0" rtl="0">
              <a:spcBef>
                <a:spcPts val="0"/>
              </a:spcBef>
              <a:buNone/>
            </a:pPr>
            <a:r>
              <a:t/>
            </a:r>
            <a:endParaRPr/>
          </a:p>
          <a:p>
            <a:pPr indent="-317500" lvl="0" marL="457200" rtl="0">
              <a:spcBef>
                <a:spcPts val="0"/>
              </a:spcBef>
              <a:buClr>
                <a:schemeClr val="dk1"/>
              </a:buClr>
              <a:buSzPct val="63636"/>
              <a:buFont typeface="Arial"/>
              <a:buChar char="•"/>
            </a:pPr>
            <a:r>
              <a:rPr lang="en"/>
              <a:t>Login or create account</a:t>
            </a:r>
            <a:br>
              <a:rPr lang="en"/>
            </a:br>
            <a:r>
              <a:rPr lang="en"/>
              <a:t>(&lt; 3 minutes)</a:t>
            </a:r>
          </a:p>
          <a:p>
            <a:pPr indent="-317500" lvl="0" marL="457200" rtl="0">
              <a:spcBef>
                <a:spcPts val="0"/>
              </a:spcBef>
              <a:buClr>
                <a:schemeClr val="dk1"/>
              </a:buClr>
              <a:buSzPct val="63636"/>
              <a:buFont typeface="Arial"/>
              <a:buChar char="•"/>
            </a:pPr>
            <a:r>
              <a:rPr lang="en"/>
              <a:t>Meets numerous federal requirements (password complexity and recovery, “fine print” legalese, etc.)</a:t>
            </a:r>
          </a:p>
          <a:p>
            <a:pPr indent="-317500" lvl="0" marL="457200" rtl="0">
              <a:spcBef>
                <a:spcPts val="0"/>
              </a:spcBef>
              <a:buClr>
                <a:schemeClr val="dk1"/>
              </a:buClr>
              <a:buSzPct val="63636"/>
              <a:buFont typeface="Arial"/>
              <a:buChar char="•"/>
            </a:pPr>
            <a:r>
              <a:rPr lang="en"/>
              <a:t>Introduces user interaction model</a:t>
            </a:r>
          </a:p>
        </p:txBody>
      </p:sp>
      <p:sp>
        <p:nvSpPr>
          <p:cNvPr id="308" name="Shape 308"/>
          <p:cNvSpPr txBox="1"/>
          <p:nvPr>
            <p:ph idx="12" type="sldNum"/>
          </p:nvPr>
        </p:nvSpPr>
        <p:spPr>
          <a:xfrm>
            <a:off x="8600525" y="4924642"/>
            <a:ext cx="471899" cy="171599"/>
          </a:xfrm>
          <a:prstGeom prst="rect">
            <a:avLst/>
          </a:prstGeom>
        </p:spPr>
        <p:txBody>
          <a:bodyPr anchorCtr="0" anchor="ctr" bIns="91425" lIns="91425" rIns="91425" tIns="91425">
            <a:noAutofit/>
          </a:bodyPr>
          <a:lstStyle/>
          <a:p>
            <a:pPr indent="0" marL="0">
              <a:spcBef>
                <a:spcPts val="0"/>
              </a:spcBef>
              <a:buNone/>
            </a:pPr>
            <a:fld id="{00000000-1234-1234-1234-123412341234}" type="slidenum">
              <a:rPr b="1" lang="en">
                <a:latin typeface="Open Sans"/>
                <a:ea typeface="Open Sans"/>
                <a:cs typeface="Open Sans"/>
                <a:sym typeface="Open Sans"/>
              </a:rPr>
              <a:t>‹#›</a:t>
            </a:fld>
          </a:p>
        </p:txBody>
      </p:sp>
      <p:sp>
        <p:nvSpPr>
          <p:cNvPr id="309" name="Shape 309"/>
          <p:cNvSpPr txBox="1"/>
          <p:nvPr>
            <p:ph type="title"/>
          </p:nvPr>
        </p:nvSpPr>
        <p:spPr>
          <a:xfrm>
            <a:off x="805475" y="78562"/>
            <a:ext cx="7537199" cy="492300"/>
          </a:xfrm>
          <a:prstGeom prst="rect">
            <a:avLst/>
          </a:prstGeom>
        </p:spPr>
        <p:txBody>
          <a:bodyPr anchorCtr="0" anchor="ctr" bIns="91425" lIns="91425" rIns="91425" tIns="91425">
            <a:noAutofit/>
          </a:bodyPr>
          <a:lstStyle/>
          <a:p>
            <a:pPr>
              <a:spcBef>
                <a:spcPts val="0"/>
              </a:spcBef>
              <a:buNone/>
            </a:pPr>
            <a:r>
              <a:rPr lang="en"/>
              <a:t>Login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txBox="1"/>
          <p:nvPr>
            <p:ph idx="1" type="body"/>
          </p:nvPr>
        </p:nvSpPr>
        <p:spPr>
          <a:xfrm>
            <a:off x="144625" y="632200"/>
            <a:ext cx="3656999" cy="4278300"/>
          </a:xfrm>
          <a:prstGeom prst="rect">
            <a:avLst/>
          </a:prstGeom>
        </p:spPr>
        <p:txBody>
          <a:bodyPr anchorCtr="0" anchor="t" bIns="91425" lIns="91425" rIns="91425" tIns="91425">
            <a:noAutofit/>
          </a:bodyPr>
          <a:lstStyle/>
          <a:p>
            <a:pPr indent="0" marL="0" rtl="0">
              <a:spcBef>
                <a:spcPts val="0"/>
              </a:spcBef>
              <a:buNone/>
            </a:pPr>
            <a:r>
              <a:t/>
            </a:r>
            <a:endParaRPr/>
          </a:p>
          <a:p>
            <a:pPr indent="0" lvl="0" marL="0" rtl="0">
              <a:spcBef>
                <a:spcPts val="0"/>
              </a:spcBef>
              <a:buNone/>
            </a:pPr>
            <a:r>
              <a:t/>
            </a:r>
            <a:endParaRPr/>
          </a:p>
          <a:p>
            <a:pPr indent="-317500" lvl="0" marL="457200" rtl="0">
              <a:spcBef>
                <a:spcPts val="0"/>
              </a:spcBef>
              <a:buClr>
                <a:schemeClr val="dk1"/>
              </a:buClr>
              <a:buSzPct val="63636"/>
              <a:buFont typeface="Arial"/>
              <a:buChar char="•"/>
            </a:pPr>
            <a:r>
              <a:rPr lang="en"/>
              <a:t>“Control Panel”</a:t>
            </a:r>
          </a:p>
          <a:p>
            <a:pPr indent="-317500" lvl="0" marL="457200" rtl="0">
              <a:spcBef>
                <a:spcPts val="0"/>
              </a:spcBef>
              <a:buClr>
                <a:schemeClr val="dk1"/>
              </a:buClr>
              <a:buSzPct val="63636"/>
              <a:buFont typeface="Arial"/>
              <a:buChar char="•"/>
            </a:pPr>
            <a:r>
              <a:rPr lang="en"/>
              <a:t>Establishes user presence “in app”</a:t>
            </a:r>
          </a:p>
          <a:p>
            <a:pPr indent="-317500" lvl="0" marL="457200" rtl="0">
              <a:spcBef>
                <a:spcPts val="0"/>
              </a:spcBef>
              <a:buClr>
                <a:schemeClr val="dk1"/>
              </a:buClr>
              <a:buSzPct val="63636"/>
              <a:buFont typeface="Arial"/>
              <a:buChar char="•"/>
            </a:pPr>
            <a:r>
              <a:rPr lang="en"/>
              <a:t>Create new packages</a:t>
            </a:r>
          </a:p>
          <a:p>
            <a:pPr indent="-317500" lvl="0" marL="457200" rtl="0">
              <a:spcBef>
                <a:spcPts val="0"/>
              </a:spcBef>
              <a:buClr>
                <a:schemeClr val="dk1"/>
              </a:buClr>
              <a:buSzPct val="63636"/>
              <a:buFont typeface="Arial"/>
              <a:buChar char="•"/>
            </a:pPr>
            <a:r>
              <a:rPr lang="en"/>
              <a:t>Edit/delete active packages </a:t>
            </a:r>
          </a:p>
          <a:p>
            <a:pPr indent="-317500" lvl="0" marL="457200" rtl="0">
              <a:spcBef>
                <a:spcPts val="0"/>
              </a:spcBef>
              <a:buClr>
                <a:schemeClr val="dk1"/>
              </a:buClr>
              <a:buSzPct val="63636"/>
              <a:buFont typeface="Arial"/>
              <a:buChar char="•"/>
            </a:pPr>
            <a:r>
              <a:rPr lang="en"/>
              <a:t>View submitted packages</a:t>
            </a:r>
          </a:p>
          <a:p>
            <a:pPr indent="-317500" lvl="0" marL="457200" rtl="0">
              <a:spcBef>
                <a:spcPts val="0"/>
              </a:spcBef>
              <a:buClr>
                <a:schemeClr val="dk1"/>
              </a:buClr>
              <a:buSzPct val="63636"/>
              <a:buFont typeface="Arial"/>
              <a:buChar char="•"/>
            </a:pPr>
            <a:r>
              <a:rPr lang="en"/>
              <a:t>Link to archived packages</a:t>
            </a:r>
          </a:p>
        </p:txBody>
      </p:sp>
      <p:sp>
        <p:nvSpPr>
          <p:cNvPr id="315" name="Shape 315"/>
          <p:cNvSpPr txBox="1"/>
          <p:nvPr>
            <p:ph type="title"/>
          </p:nvPr>
        </p:nvSpPr>
        <p:spPr>
          <a:xfrm>
            <a:off x="805475" y="78562"/>
            <a:ext cx="7537199" cy="492300"/>
          </a:xfrm>
          <a:prstGeom prst="rect">
            <a:avLst/>
          </a:prstGeom>
        </p:spPr>
        <p:txBody>
          <a:bodyPr anchorCtr="0" anchor="ctr" bIns="91425" lIns="91425" rIns="91425" tIns="91425">
            <a:noAutofit/>
          </a:bodyPr>
          <a:lstStyle/>
          <a:p>
            <a:pPr>
              <a:spcBef>
                <a:spcPts val="0"/>
              </a:spcBef>
              <a:buNone/>
            </a:pPr>
            <a:r>
              <a:rPr lang="en"/>
              <a:t>My Submission Packages</a:t>
            </a:r>
          </a:p>
        </p:txBody>
      </p:sp>
      <p:sp>
        <p:nvSpPr>
          <p:cNvPr id="316" name="Shape 316"/>
          <p:cNvSpPr txBox="1"/>
          <p:nvPr>
            <p:ph idx="12" type="sldNum"/>
          </p:nvPr>
        </p:nvSpPr>
        <p:spPr>
          <a:xfrm>
            <a:off x="8600525" y="4924642"/>
            <a:ext cx="471899" cy="171599"/>
          </a:xfrm>
          <a:prstGeom prst="rect">
            <a:avLst/>
          </a:prstGeom>
        </p:spPr>
        <p:txBody>
          <a:bodyPr anchorCtr="0" anchor="ctr" bIns="91425" lIns="91425" rIns="91425" tIns="91425">
            <a:noAutofit/>
          </a:bodyPr>
          <a:lstStyle/>
          <a:p>
            <a:pPr indent="0" marL="0">
              <a:spcBef>
                <a:spcPts val="0"/>
              </a:spcBef>
              <a:buNone/>
            </a:pPr>
            <a:fld id="{00000000-1234-1234-1234-123412341234}" type="slidenum">
              <a:rPr b="1" lang="en">
                <a:latin typeface="Open Sans"/>
                <a:ea typeface="Open Sans"/>
                <a:cs typeface="Open Sans"/>
                <a:sym typeface="Open Sans"/>
              </a:rPr>
              <a:t>‹#›</a:t>
            </a:fld>
          </a:p>
        </p:txBody>
      </p:sp>
      <p:pic>
        <p:nvPicPr>
          <p:cNvPr id="317" name="Shape 317"/>
          <p:cNvPicPr preferRelativeResize="0"/>
          <p:nvPr/>
        </p:nvPicPr>
        <p:blipFill>
          <a:blip r:embed="rId3">
            <a:alphaModFix/>
          </a:blip>
          <a:stretch>
            <a:fillRect/>
          </a:stretch>
        </p:blipFill>
        <p:spPr>
          <a:xfrm>
            <a:off x="3649350" y="688175"/>
            <a:ext cx="5342249" cy="40206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ph type="title"/>
          </p:nvPr>
        </p:nvSpPr>
        <p:spPr>
          <a:xfrm>
            <a:off x="805475" y="78562"/>
            <a:ext cx="7537199" cy="492300"/>
          </a:xfrm>
          <a:prstGeom prst="rect">
            <a:avLst/>
          </a:prstGeom>
        </p:spPr>
        <p:txBody>
          <a:bodyPr anchorCtr="0" anchor="ctr" bIns="91425" lIns="91425" rIns="91425" tIns="91425">
            <a:noAutofit/>
          </a:bodyPr>
          <a:lstStyle/>
          <a:p>
            <a:pPr lvl="0">
              <a:spcBef>
                <a:spcPts val="0"/>
              </a:spcBef>
              <a:buNone/>
            </a:pPr>
            <a:r>
              <a:rPr lang="en"/>
              <a:t>1. People &amp; Projects</a:t>
            </a:r>
          </a:p>
        </p:txBody>
      </p:sp>
      <p:sp>
        <p:nvSpPr>
          <p:cNvPr id="323" name="Shape 323"/>
          <p:cNvSpPr txBox="1"/>
          <p:nvPr>
            <p:ph idx="12" type="sldNum"/>
          </p:nvPr>
        </p:nvSpPr>
        <p:spPr>
          <a:xfrm>
            <a:off x="8600525" y="4924642"/>
            <a:ext cx="471899" cy="171599"/>
          </a:xfrm>
          <a:prstGeom prst="rect">
            <a:avLst/>
          </a:prstGeom>
        </p:spPr>
        <p:txBody>
          <a:bodyPr anchorCtr="0" anchor="ctr" bIns="91425" lIns="91425" rIns="91425" tIns="91425">
            <a:noAutofit/>
          </a:bodyPr>
          <a:lstStyle/>
          <a:p>
            <a:pPr indent="0" marL="0">
              <a:spcBef>
                <a:spcPts val="0"/>
              </a:spcBef>
              <a:buNone/>
            </a:pPr>
            <a:fld id="{00000000-1234-1234-1234-123412341234}" type="slidenum">
              <a:rPr b="1" lang="en">
                <a:latin typeface="Open Sans"/>
                <a:ea typeface="Open Sans"/>
                <a:cs typeface="Open Sans"/>
                <a:sym typeface="Open Sans"/>
              </a:rPr>
              <a:t>‹#›</a:t>
            </a:fld>
          </a:p>
        </p:txBody>
      </p:sp>
      <p:sp>
        <p:nvSpPr>
          <p:cNvPr id="324" name="Shape 324"/>
          <p:cNvSpPr txBox="1"/>
          <p:nvPr>
            <p:ph idx="1" type="body"/>
          </p:nvPr>
        </p:nvSpPr>
        <p:spPr>
          <a:xfrm>
            <a:off x="68425" y="632200"/>
            <a:ext cx="3414300" cy="4278300"/>
          </a:xfrm>
          <a:prstGeom prst="rect">
            <a:avLst/>
          </a:prstGeom>
        </p:spPr>
        <p:txBody>
          <a:bodyPr anchorCtr="0" anchor="t" bIns="91425" lIns="91425" rIns="91425" tIns="91425">
            <a:noAutofit/>
          </a:bodyPr>
          <a:lstStyle/>
          <a:p>
            <a:pPr indent="0" lvl="0" marL="0" rtl="0">
              <a:spcBef>
                <a:spcPts val="0"/>
              </a:spcBef>
              <a:buNone/>
            </a:pPr>
            <a:r>
              <a:t/>
            </a:r>
            <a:endParaRPr/>
          </a:p>
          <a:p>
            <a:pPr indent="-317500" lvl="0" marL="457200" rtl="0">
              <a:spcBef>
                <a:spcPts val="0"/>
              </a:spcBef>
              <a:buClr>
                <a:schemeClr val="dk1"/>
              </a:buClr>
              <a:buSzPct val="63636"/>
              <a:buFont typeface="Arial"/>
              <a:buChar char="●"/>
            </a:pPr>
            <a:r>
              <a:rPr lang="en"/>
              <a:t>Well defined user interaction model (autocomplete, instant validation, repeating entries, etc.)</a:t>
            </a:r>
          </a:p>
          <a:p>
            <a:pPr indent="-317500" lvl="0" marL="457200" rtl="0">
              <a:spcBef>
                <a:spcPts val="0"/>
              </a:spcBef>
              <a:buClr>
                <a:schemeClr val="dk1"/>
              </a:buClr>
              <a:buSzPct val="63636"/>
              <a:buFont typeface="Arial"/>
              <a:buChar char="●"/>
            </a:pPr>
            <a:r>
              <a:rPr lang="en"/>
              <a:t>Multiple persons, multiple ISO roles</a:t>
            </a:r>
          </a:p>
          <a:p>
            <a:pPr indent="-317500" lvl="0" marL="457200" rtl="0">
              <a:spcBef>
                <a:spcPts val="0"/>
              </a:spcBef>
              <a:buClr>
                <a:schemeClr val="dk1"/>
              </a:buClr>
              <a:buSzPct val="63636"/>
              <a:buFont typeface="Arial"/>
              <a:buChar char="●"/>
            </a:pPr>
            <a:r>
              <a:rPr lang="en"/>
              <a:t>Projects</a:t>
            </a:r>
          </a:p>
          <a:p>
            <a:pPr indent="-317500" lvl="0" marL="457200" rtl="0">
              <a:spcBef>
                <a:spcPts val="0"/>
              </a:spcBef>
              <a:buClr>
                <a:schemeClr val="dk1"/>
              </a:buClr>
              <a:buSzPct val="63636"/>
              <a:buFont typeface="Arial"/>
              <a:buChar char="●"/>
            </a:pPr>
            <a:r>
              <a:rPr lang="en"/>
              <a:t>Funding Agencies</a:t>
            </a:r>
          </a:p>
        </p:txBody>
      </p:sp>
      <p:pic>
        <p:nvPicPr>
          <p:cNvPr id="325" name="Shape 325"/>
          <p:cNvPicPr preferRelativeResize="0"/>
          <p:nvPr/>
        </p:nvPicPr>
        <p:blipFill>
          <a:blip r:embed="rId3">
            <a:alphaModFix/>
          </a:blip>
          <a:stretch>
            <a:fillRect/>
          </a:stretch>
        </p:blipFill>
        <p:spPr>
          <a:xfrm>
            <a:off x="3352725" y="715374"/>
            <a:ext cx="5702649" cy="406477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sp>
        <p:nvSpPr>
          <p:cNvPr id="330" name="Shape 330"/>
          <p:cNvSpPr txBox="1"/>
          <p:nvPr>
            <p:ph idx="1" type="body"/>
          </p:nvPr>
        </p:nvSpPr>
        <p:spPr>
          <a:xfrm>
            <a:off x="144625" y="632204"/>
            <a:ext cx="8854800" cy="4278300"/>
          </a:xfrm>
          <a:prstGeom prst="rect">
            <a:avLst/>
          </a:prstGeom>
          <a:noFill/>
          <a:ln>
            <a:noFill/>
          </a:ln>
        </p:spPr>
        <p:txBody>
          <a:bodyPr anchorCtr="0" anchor="t" bIns="91425" lIns="91425" rIns="91425" tIns="91425">
            <a:noAutofit/>
          </a:bodyPr>
          <a:lstStyle/>
          <a:p>
            <a:pPr indent="0" lvl="0" marL="0" rtl="0">
              <a:spcBef>
                <a:spcPts val="0"/>
              </a:spcBef>
              <a:buNone/>
            </a:pPr>
            <a:r>
              <a:t/>
            </a:r>
            <a:endParaRPr/>
          </a:p>
          <a:p>
            <a:pPr indent="-381000" lvl="0" marL="457200" rtl="0">
              <a:spcBef>
                <a:spcPts val="0"/>
              </a:spcBef>
              <a:buClr>
                <a:srgbClr val="1C4587"/>
              </a:buClr>
              <a:buSzPct val="100000"/>
              <a:buFont typeface="Arial Narrow"/>
              <a:buChar char="•"/>
            </a:pPr>
            <a:r>
              <a:rPr lang="en"/>
              <a:t>Dates</a:t>
            </a:r>
          </a:p>
          <a:p>
            <a:pPr indent="-381000" lvl="0" marL="457200" rtl="0">
              <a:spcBef>
                <a:spcPts val="0"/>
              </a:spcBef>
              <a:buClr>
                <a:srgbClr val="1C4587"/>
              </a:buClr>
              <a:buSzPct val="100000"/>
              <a:buFont typeface="Arial Narrow"/>
              <a:buChar char="•"/>
            </a:pPr>
            <a:r>
              <a:rPr lang="en"/>
              <a:t>Locations</a:t>
            </a:r>
          </a:p>
          <a:p>
            <a:pPr indent="-381000" lvl="0" marL="457200" rtl="0">
              <a:spcBef>
                <a:spcPts val="0"/>
              </a:spcBef>
              <a:buClr>
                <a:srgbClr val="1C4587"/>
              </a:buClr>
              <a:buSzPct val="100000"/>
              <a:buFont typeface="Arial Narrow"/>
              <a:buChar char="•"/>
            </a:pPr>
            <a:r>
              <a:rPr lang="en"/>
              <a:t>Platforms</a:t>
            </a:r>
          </a:p>
          <a:p>
            <a:pPr indent="-381000" lvl="0" marL="457200" rtl="0">
              <a:spcBef>
                <a:spcPts val="0"/>
              </a:spcBef>
              <a:buClr>
                <a:srgbClr val="1C4587"/>
              </a:buClr>
              <a:buSzPct val="100000"/>
              <a:buFont typeface="Arial Narrow"/>
              <a:buChar char="•"/>
            </a:pPr>
            <a:r>
              <a:rPr lang="en"/>
              <a:t>Sea Areas/Regions</a:t>
            </a:r>
          </a:p>
        </p:txBody>
      </p:sp>
      <p:sp>
        <p:nvSpPr>
          <p:cNvPr id="331" name="Shape 331"/>
          <p:cNvSpPr txBox="1"/>
          <p:nvPr>
            <p:ph type="title"/>
          </p:nvPr>
        </p:nvSpPr>
        <p:spPr>
          <a:xfrm>
            <a:off x="805475" y="78562"/>
            <a:ext cx="7537199" cy="492300"/>
          </a:xfrm>
          <a:prstGeom prst="rect">
            <a:avLst/>
          </a:prstGeom>
        </p:spPr>
        <p:txBody>
          <a:bodyPr anchorCtr="0" anchor="ctr" bIns="91425" lIns="91425" rIns="91425" tIns="91425">
            <a:noAutofit/>
          </a:bodyPr>
          <a:lstStyle/>
          <a:p>
            <a:pPr>
              <a:spcBef>
                <a:spcPts val="0"/>
              </a:spcBef>
              <a:buNone/>
            </a:pPr>
            <a:r>
              <a:rPr lang="en"/>
              <a:t>2. Dates &amp; Locations</a:t>
            </a:r>
          </a:p>
        </p:txBody>
      </p:sp>
      <p:sp>
        <p:nvSpPr>
          <p:cNvPr id="332" name="Shape 332"/>
          <p:cNvSpPr txBox="1"/>
          <p:nvPr>
            <p:ph idx="12" type="sldNum"/>
          </p:nvPr>
        </p:nvSpPr>
        <p:spPr>
          <a:xfrm>
            <a:off x="8600525" y="4924642"/>
            <a:ext cx="471899" cy="171599"/>
          </a:xfrm>
          <a:prstGeom prst="rect">
            <a:avLst/>
          </a:prstGeom>
        </p:spPr>
        <p:txBody>
          <a:bodyPr anchorCtr="0" anchor="t" bIns="91425" lIns="91425" rIns="91425" tIns="91425">
            <a:noAutofit/>
          </a:bodyPr>
          <a:lstStyle/>
          <a:p>
            <a:pPr>
              <a:spcBef>
                <a:spcPts val="0"/>
              </a:spcBef>
              <a:buNone/>
            </a:pPr>
            <a:fld id="{00000000-1234-1234-1234-123412341234}" type="slidenum">
              <a:rPr lang="en"/>
              <a:t>‹#›</a:t>
            </a:fld>
          </a:p>
        </p:txBody>
      </p:sp>
      <p:sp>
        <p:nvSpPr>
          <p:cNvPr id="333" name="Shape 333"/>
          <p:cNvSpPr txBox="1"/>
          <p:nvPr>
            <p:ph idx="2" type="sldNum"/>
          </p:nvPr>
        </p:nvSpPr>
        <p:spPr>
          <a:xfrm>
            <a:off x="8600525" y="4924642"/>
            <a:ext cx="471899" cy="171599"/>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pic>
        <p:nvPicPr>
          <p:cNvPr id="334" name="Shape 334"/>
          <p:cNvPicPr preferRelativeResize="0"/>
          <p:nvPr/>
        </p:nvPicPr>
        <p:blipFill>
          <a:blip r:embed="rId3">
            <a:alphaModFix/>
          </a:blip>
          <a:stretch>
            <a:fillRect/>
          </a:stretch>
        </p:blipFill>
        <p:spPr>
          <a:xfrm>
            <a:off x="3574075" y="632200"/>
            <a:ext cx="5419944" cy="42783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ph idx="1" type="body"/>
          </p:nvPr>
        </p:nvSpPr>
        <p:spPr>
          <a:xfrm>
            <a:off x="144625" y="632200"/>
            <a:ext cx="3676199" cy="4278300"/>
          </a:xfrm>
          <a:prstGeom prst="rect">
            <a:avLst/>
          </a:prstGeom>
        </p:spPr>
        <p:txBody>
          <a:bodyPr anchorCtr="0" anchor="t" bIns="91425" lIns="91425" rIns="91425" tIns="91425">
            <a:noAutofit/>
          </a:bodyPr>
          <a:lstStyle/>
          <a:p>
            <a:pPr lvl="0" rtl="0">
              <a:spcBef>
                <a:spcPts val="0"/>
              </a:spcBef>
              <a:buNone/>
            </a:pPr>
            <a:r>
              <a:t/>
            </a:r>
            <a:endParaRPr/>
          </a:p>
          <a:p>
            <a:pPr indent="-317500" lvl="0" marL="457200" rtl="0">
              <a:spcBef>
                <a:spcPts val="0"/>
              </a:spcBef>
              <a:buClr>
                <a:schemeClr val="dk1"/>
              </a:buClr>
              <a:buSzPct val="63636"/>
              <a:buFont typeface="Arial"/>
              <a:buChar char="•"/>
            </a:pPr>
            <a:r>
              <a:rPr lang="en"/>
              <a:t>Variables</a:t>
            </a:r>
          </a:p>
          <a:p>
            <a:pPr indent="-317500" lvl="0" marL="457200" rtl="0">
              <a:spcBef>
                <a:spcPts val="0"/>
              </a:spcBef>
              <a:buClr>
                <a:schemeClr val="dk1"/>
              </a:buClr>
              <a:buSzPct val="63636"/>
              <a:buFont typeface="Arial"/>
              <a:buChar char="•"/>
            </a:pPr>
            <a:r>
              <a:rPr lang="en"/>
              <a:t>Units (UDUNITS)</a:t>
            </a:r>
          </a:p>
          <a:p>
            <a:pPr indent="-317500" lvl="0" marL="457200" rtl="0">
              <a:spcBef>
                <a:spcPts val="0"/>
              </a:spcBef>
              <a:buClr>
                <a:schemeClr val="dk1"/>
              </a:buClr>
              <a:buSzPct val="63636"/>
              <a:buFont typeface="Arial"/>
              <a:buChar char="•"/>
            </a:pPr>
            <a:r>
              <a:rPr lang="en"/>
              <a:t>Instrument</a:t>
            </a:r>
          </a:p>
          <a:p>
            <a:pPr indent="-317500" lvl="0" marL="457200" rtl="0">
              <a:spcBef>
                <a:spcPts val="0"/>
              </a:spcBef>
              <a:buClr>
                <a:schemeClr val="dk1"/>
              </a:buClr>
              <a:buSzPct val="63636"/>
              <a:buFont typeface="Arial"/>
              <a:buChar char="•"/>
            </a:pPr>
            <a:r>
              <a:rPr lang="en"/>
              <a:t>Observation category</a:t>
            </a:r>
          </a:p>
          <a:p>
            <a:pPr indent="-317500" lvl="0" marL="457200" rtl="0">
              <a:spcBef>
                <a:spcPts val="0"/>
              </a:spcBef>
              <a:buClr>
                <a:schemeClr val="dk1"/>
              </a:buClr>
              <a:buSzPct val="63636"/>
              <a:buFont typeface="Arial"/>
              <a:buChar char="•"/>
            </a:pPr>
            <a:r>
              <a:rPr lang="en"/>
              <a:t>Can include methods and data quality info </a:t>
            </a:r>
          </a:p>
          <a:p>
            <a:pPr indent="0" lvl="0" marL="457200" rtl="0">
              <a:spcBef>
                <a:spcPts val="0"/>
              </a:spcBef>
              <a:buNone/>
            </a:pPr>
            <a:r>
              <a:t/>
            </a:r>
            <a:endParaRPr/>
          </a:p>
        </p:txBody>
      </p:sp>
      <p:sp>
        <p:nvSpPr>
          <p:cNvPr id="340" name="Shape 340"/>
          <p:cNvSpPr txBox="1"/>
          <p:nvPr>
            <p:ph type="title"/>
          </p:nvPr>
        </p:nvSpPr>
        <p:spPr>
          <a:xfrm>
            <a:off x="805475" y="78562"/>
            <a:ext cx="7537199" cy="492300"/>
          </a:xfrm>
          <a:prstGeom prst="rect">
            <a:avLst/>
          </a:prstGeom>
        </p:spPr>
        <p:txBody>
          <a:bodyPr anchorCtr="0" anchor="ctr" bIns="91425" lIns="91425" rIns="91425" tIns="91425">
            <a:noAutofit/>
          </a:bodyPr>
          <a:lstStyle/>
          <a:p>
            <a:pPr>
              <a:spcBef>
                <a:spcPts val="0"/>
              </a:spcBef>
              <a:buNone/>
            </a:pPr>
            <a:r>
              <a:rPr lang="en"/>
              <a:t>3. Data Types</a:t>
            </a:r>
          </a:p>
        </p:txBody>
      </p:sp>
      <p:sp>
        <p:nvSpPr>
          <p:cNvPr id="341" name="Shape 341"/>
          <p:cNvSpPr txBox="1"/>
          <p:nvPr>
            <p:ph idx="12" type="sldNum"/>
          </p:nvPr>
        </p:nvSpPr>
        <p:spPr>
          <a:xfrm>
            <a:off x="8600525" y="4924642"/>
            <a:ext cx="471899" cy="171599"/>
          </a:xfrm>
          <a:prstGeom prst="rect">
            <a:avLst/>
          </a:prstGeom>
        </p:spPr>
        <p:txBody>
          <a:bodyPr anchorCtr="0" anchor="ctr" bIns="91425" lIns="91425" rIns="91425" tIns="91425">
            <a:noAutofit/>
          </a:bodyPr>
          <a:lstStyle/>
          <a:p>
            <a:pPr indent="0" marL="0">
              <a:spcBef>
                <a:spcPts val="0"/>
              </a:spcBef>
              <a:buNone/>
            </a:pPr>
            <a:fld id="{00000000-1234-1234-1234-123412341234}" type="slidenum">
              <a:rPr b="1" lang="en">
                <a:latin typeface="Open Sans"/>
                <a:ea typeface="Open Sans"/>
                <a:cs typeface="Open Sans"/>
                <a:sym typeface="Open Sans"/>
              </a:rPr>
              <a:t>‹#›</a:t>
            </a:fld>
          </a:p>
        </p:txBody>
      </p:sp>
      <p:pic>
        <p:nvPicPr>
          <p:cNvPr id="342" name="Shape 342"/>
          <p:cNvPicPr preferRelativeResize="0"/>
          <p:nvPr/>
        </p:nvPicPr>
        <p:blipFill>
          <a:blip r:embed="rId3">
            <a:alphaModFix/>
          </a:blip>
          <a:stretch>
            <a:fillRect/>
          </a:stretch>
        </p:blipFill>
        <p:spPr>
          <a:xfrm>
            <a:off x="3642409" y="632200"/>
            <a:ext cx="5209390" cy="42100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sp>
        <p:nvSpPr>
          <p:cNvPr id="347" name="Shape 347"/>
          <p:cNvSpPr txBox="1"/>
          <p:nvPr>
            <p:ph type="title"/>
          </p:nvPr>
        </p:nvSpPr>
        <p:spPr>
          <a:xfrm>
            <a:off x="805475" y="78562"/>
            <a:ext cx="7537199" cy="492300"/>
          </a:xfrm>
          <a:prstGeom prst="rect">
            <a:avLst/>
          </a:prstGeom>
        </p:spPr>
        <p:txBody>
          <a:bodyPr anchorCtr="0" anchor="ctr" bIns="91425" lIns="91425" rIns="91425" tIns="91425">
            <a:noAutofit/>
          </a:bodyPr>
          <a:lstStyle/>
          <a:p>
            <a:pPr>
              <a:spcBef>
                <a:spcPts val="0"/>
              </a:spcBef>
              <a:buNone/>
            </a:pPr>
            <a:r>
              <a:rPr lang="en"/>
              <a:t>4. Package Description</a:t>
            </a:r>
          </a:p>
        </p:txBody>
      </p:sp>
      <p:sp>
        <p:nvSpPr>
          <p:cNvPr id="348" name="Shape 348"/>
          <p:cNvSpPr txBox="1"/>
          <p:nvPr>
            <p:ph idx="12" type="sldNum"/>
          </p:nvPr>
        </p:nvSpPr>
        <p:spPr>
          <a:xfrm>
            <a:off x="8600525" y="4924642"/>
            <a:ext cx="471899" cy="171599"/>
          </a:xfrm>
          <a:prstGeom prst="rect">
            <a:avLst/>
          </a:prstGeom>
        </p:spPr>
        <p:txBody>
          <a:bodyPr anchorCtr="0" anchor="ctr" bIns="91425" lIns="91425" rIns="91425" tIns="91425">
            <a:noAutofit/>
          </a:bodyPr>
          <a:lstStyle/>
          <a:p>
            <a:pPr indent="0" marL="0">
              <a:spcBef>
                <a:spcPts val="0"/>
              </a:spcBef>
              <a:buNone/>
            </a:pPr>
            <a:fld id="{00000000-1234-1234-1234-123412341234}" type="slidenum">
              <a:rPr b="1" lang="en">
                <a:latin typeface="Open Sans"/>
                <a:ea typeface="Open Sans"/>
                <a:cs typeface="Open Sans"/>
                <a:sym typeface="Open Sans"/>
              </a:rPr>
              <a:t>‹#›</a:t>
            </a:fld>
          </a:p>
        </p:txBody>
      </p:sp>
      <p:sp>
        <p:nvSpPr>
          <p:cNvPr id="349" name="Shape 349"/>
          <p:cNvSpPr txBox="1"/>
          <p:nvPr>
            <p:ph idx="1" type="body"/>
          </p:nvPr>
        </p:nvSpPr>
        <p:spPr>
          <a:xfrm>
            <a:off x="-7775" y="632200"/>
            <a:ext cx="3626999" cy="4278300"/>
          </a:xfrm>
          <a:prstGeom prst="rect">
            <a:avLst/>
          </a:prstGeom>
        </p:spPr>
        <p:txBody>
          <a:bodyPr anchorCtr="0" anchor="t" bIns="91425" lIns="91425" rIns="91425" tIns="91425">
            <a:noAutofit/>
          </a:bodyPr>
          <a:lstStyle/>
          <a:p>
            <a:pPr indent="-317500" lvl="0" marL="457200" rtl="0">
              <a:spcBef>
                <a:spcPts val="0"/>
              </a:spcBef>
              <a:buClr>
                <a:schemeClr val="dk1"/>
              </a:buClr>
              <a:buSzPct val="63636"/>
              <a:buFont typeface="Arial"/>
              <a:buChar char="•"/>
            </a:pPr>
            <a:r>
              <a:rPr lang="en"/>
              <a:t>Title (optionally auto-generated)</a:t>
            </a:r>
          </a:p>
          <a:p>
            <a:pPr indent="-317500" lvl="0" marL="457200" rtl="0">
              <a:spcBef>
                <a:spcPts val="0"/>
              </a:spcBef>
              <a:buClr>
                <a:schemeClr val="dk1"/>
              </a:buClr>
              <a:buSzPct val="63636"/>
              <a:buFont typeface="Arial"/>
              <a:buChar char="•"/>
            </a:pPr>
            <a:r>
              <a:rPr lang="en"/>
              <a:t>Abstract</a:t>
            </a:r>
          </a:p>
          <a:p>
            <a:pPr indent="-317500" lvl="0" marL="457200" rtl="0">
              <a:spcBef>
                <a:spcPts val="0"/>
              </a:spcBef>
              <a:buClr>
                <a:schemeClr val="dk1"/>
              </a:buClr>
              <a:buSzPct val="63636"/>
              <a:buFont typeface="Arial"/>
              <a:buChar char="•"/>
            </a:pPr>
            <a:r>
              <a:rPr lang="en"/>
              <a:t>Authorship List for DOIs</a:t>
            </a:r>
          </a:p>
          <a:p>
            <a:pPr indent="-317500" lvl="0" marL="457200" rtl="0">
              <a:spcBef>
                <a:spcPts val="0"/>
              </a:spcBef>
              <a:buClr>
                <a:schemeClr val="dk1"/>
              </a:buClr>
              <a:buSzPct val="63636"/>
              <a:buFont typeface="Arial"/>
              <a:buChar char="•"/>
            </a:pPr>
            <a:r>
              <a:rPr lang="en"/>
              <a:t>Purpose</a:t>
            </a:r>
          </a:p>
          <a:p>
            <a:pPr indent="-317500" lvl="0" marL="457200" rtl="0">
              <a:spcBef>
                <a:spcPts val="0"/>
              </a:spcBef>
              <a:buClr>
                <a:schemeClr val="dk1"/>
              </a:buClr>
              <a:buSzPct val="63636"/>
              <a:buFont typeface="Arial"/>
              <a:buChar char="•"/>
            </a:pPr>
            <a:r>
              <a:rPr lang="en"/>
              <a:t>References</a:t>
            </a:r>
          </a:p>
          <a:p>
            <a:pPr indent="0" lvl="0" marL="0">
              <a:spcBef>
                <a:spcPts val="0"/>
              </a:spcBef>
              <a:buNone/>
            </a:pPr>
            <a:r>
              <a:t/>
            </a:r>
            <a:endParaRPr/>
          </a:p>
        </p:txBody>
      </p:sp>
      <p:pic>
        <p:nvPicPr>
          <p:cNvPr id="350" name="Shape 350"/>
          <p:cNvPicPr preferRelativeResize="0"/>
          <p:nvPr/>
        </p:nvPicPr>
        <p:blipFill>
          <a:blip r:embed="rId3">
            <a:alphaModFix/>
          </a:blip>
          <a:stretch>
            <a:fillRect/>
          </a:stretch>
        </p:blipFill>
        <p:spPr>
          <a:xfrm>
            <a:off x="3669500" y="632200"/>
            <a:ext cx="5250524" cy="4232341"/>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sp>
        <p:nvSpPr>
          <p:cNvPr id="355" name="Shape 355"/>
          <p:cNvSpPr txBox="1"/>
          <p:nvPr>
            <p:ph type="title"/>
          </p:nvPr>
        </p:nvSpPr>
        <p:spPr>
          <a:xfrm>
            <a:off x="805475" y="78562"/>
            <a:ext cx="7537199" cy="492300"/>
          </a:xfrm>
          <a:prstGeom prst="rect">
            <a:avLst/>
          </a:prstGeom>
        </p:spPr>
        <p:txBody>
          <a:bodyPr anchorCtr="0" anchor="ctr" bIns="91425" lIns="91425" rIns="91425" tIns="91425">
            <a:noAutofit/>
          </a:bodyPr>
          <a:lstStyle/>
          <a:p>
            <a:pPr>
              <a:spcBef>
                <a:spcPts val="0"/>
              </a:spcBef>
              <a:buNone/>
            </a:pPr>
            <a:r>
              <a:rPr lang="en"/>
              <a:t>5. Upload &amp; Submit</a:t>
            </a:r>
          </a:p>
        </p:txBody>
      </p:sp>
      <p:sp>
        <p:nvSpPr>
          <p:cNvPr id="356" name="Shape 356"/>
          <p:cNvSpPr txBox="1"/>
          <p:nvPr>
            <p:ph idx="12" type="sldNum"/>
          </p:nvPr>
        </p:nvSpPr>
        <p:spPr>
          <a:xfrm>
            <a:off x="8600525" y="4924642"/>
            <a:ext cx="471899" cy="171599"/>
          </a:xfrm>
          <a:prstGeom prst="rect">
            <a:avLst/>
          </a:prstGeom>
        </p:spPr>
        <p:txBody>
          <a:bodyPr anchorCtr="0" anchor="ctr" bIns="91425" lIns="91425" rIns="91425" tIns="91425">
            <a:noAutofit/>
          </a:bodyPr>
          <a:lstStyle/>
          <a:p>
            <a:pPr indent="0" marL="0">
              <a:spcBef>
                <a:spcPts val="0"/>
              </a:spcBef>
              <a:buNone/>
            </a:pPr>
            <a:fld id="{00000000-1234-1234-1234-123412341234}" type="slidenum">
              <a:rPr b="1" lang="en">
                <a:latin typeface="Open Sans"/>
                <a:ea typeface="Open Sans"/>
                <a:cs typeface="Open Sans"/>
                <a:sym typeface="Open Sans"/>
              </a:rPr>
              <a:t>‹#›</a:t>
            </a:fld>
          </a:p>
        </p:txBody>
      </p:sp>
      <p:sp>
        <p:nvSpPr>
          <p:cNvPr id="357" name="Shape 357"/>
          <p:cNvSpPr txBox="1"/>
          <p:nvPr>
            <p:ph idx="1" type="body"/>
          </p:nvPr>
        </p:nvSpPr>
        <p:spPr>
          <a:xfrm>
            <a:off x="144625" y="632200"/>
            <a:ext cx="4291200" cy="4278300"/>
          </a:xfrm>
          <a:prstGeom prst="rect">
            <a:avLst/>
          </a:prstGeom>
        </p:spPr>
        <p:txBody>
          <a:bodyPr anchorCtr="0" anchor="t" bIns="91425" lIns="91425" rIns="91425" tIns="91425">
            <a:noAutofit/>
          </a:bodyPr>
          <a:lstStyle/>
          <a:p>
            <a:pPr indent="-317500" lvl="0" marL="457200" rtl="0">
              <a:spcBef>
                <a:spcPts val="0"/>
              </a:spcBef>
              <a:buClr>
                <a:schemeClr val="dk1"/>
              </a:buClr>
              <a:buSzPct val="63636"/>
              <a:buFont typeface="Arial"/>
              <a:buChar char="•"/>
            </a:pPr>
            <a:r>
              <a:rPr lang="en"/>
              <a:t>Upload files</a:t>
            </a:r>
          </a:p>
          <a:p>
            <a:pPr indent="-317500" lvl="0" marL="457200" rtl="0">
              <a:spcBef>
                <a:spcPts val="0"/>
              </a:spcBef>
              <a:buClr>
                <a:schemeClr val="dk1"/>
              </a:buClr>
              <a:buSzPct val="63636"/>
              <a:buFont typeface="Arial"/>
              <a:buChar char="•"/>
            </a:pPr>
            <a:r>
              <a:rPr lang="en"/>
              <a:t>Can separately provide some or all files if needed</a:t>
            </a:r>
          </a:p>
          <a:p>
            <a:pPr indent="-317500" lvl="0" marL="457200" rtl="0">
              <a:spcBef>
                <a:spcPts val="0"/>
              </a:spcBef>
              <a:buClr>
                <a:schemeClr val="dk1"/>
              </a:buClr>
              <a:buSzPct val="63636"/>
              <a:buFont typeface="Arial"/>
              <a:buChar char="•"/>
            </a:pPr>
            <a:r>
              <a:rPr lang="en"/>
              <a:t>Comment on overall package</a:t>
            </a:r>
          </a:p>
          <a:p>
            <a:pPr indent="-317500" lvl="0" marL="457200" rtl="0">
              <a:spcBef>
                <a:spcPts val="0"/>
              </a:spcBef>
              <a:buClr>
                <a:schemeClr val="dk1"/>
              </a:buClr>
              <a:buSzPct val="63636"/>
              <a:buFont typeface="Arial"/>
              <a:buChar char="•"/>
            </a:pPr>
            <a:r>
              <a:rPr lang="en"/>
              <a:t>Validate package prior to upload/submit</a:t>
            </a:r>
          </a:p>
          <a:p>
            <a:pPr indent="-317500" lvl="0" marL="457200" rtl="0">
              <a:spcBef>
                <a:spcPts val="0"/>
              </a:spcBef>
              <a:buClr>
                <a:schemeClr val="dk1"/>
              </a:buClr>
              <a:buSzPct val="63636"/>
              <a:buFont typeface="Arial"/>
              <a:buChar char="•"/>
            </a:pPr>
            <a:r>
              <a:rPr lang="en"/>
              <a:t>Newbies averaged less than 20 minutes!</a:t>
            </a:r>
          </a:p>
          <a:p>
            <a:pPr indent="0" lvl="0" marL="0">
              <a:spcBef>
                <a:spcPts val="0"/>
              </a:spcBef>
              <a:buNone/>
            </a:pPr>
            <a:r>
              <a:t/>
            </a:r>
            <a:endParaRPr/>
          </a:p>
        </p:txBody>
      </p:sp>
      <p:pic>
        <p:nvPicPr>
          <p:cNvPr id="358" name="Shape 358"/>
          <p:cNvPicPr preferRelativeResize="0"/>
          <p:nvPr/>
        </p:nvPicPr>
        <p:blipFill>
          <a:blip r:embed="rId3">
            <a:alphaModFix/>
          </a:blip>
          <a:stretch>
            <a:fillRect/>
          </a:stretch>
        </p:blipFill>
        <p:spPr>
          <a:xfrm>
            <a:off x="4435825" y="640709"/>
            <a:ext cx="4484500" cy="4207741"/>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x="0" y="0"/>
          <a:ext cx="0" cy="0"/>
          <a:chOff x="0" y="0"/>
          <a:chExt cx="0" cy="0"/>
        </a:xfrm>
      </p:grpSpPr>
      <p:sp>
        <p:nvSpPr>
          <p:cNvPr id="363" name="Shape 363"/>
          <p:cNvSpPr/>
          <p:nvPr/>
        </p:nvSpPr>
        <p:spPr>
          <a:xfrm rot="-5400000">
            <a:off x="-779825" y="1642774"/>
            <a:ext cx="4167000" cy="2208899"/>
          </a:xfrm>
          <a:prstGeom prst="roundRect">
            <a:avLst>
              <a:gd fmla="val 16667" name="adj"/>
            </a:avLst>
          </a:prstGeom>
          <a:solidFill>
            <a:srgbClr val="3D85C6"/>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364" name="Shape 364"/>
          <p:cNvCxnSpPr/>
          <p:nvPr/>
        </p:nvCxnSpPr>
        <p:spPr>
          <a:xfrm flipH="1" rot="-5400000">
            <a:off x="927243" y="3129584"/>
            <a:ext cx="5100" cy="71400"/>
          </a:xfrm>
          <a:prstGeom prst="straightConnector1">
            <a:avLst/>
          </a:prstGeom>
          <a:noFill/>
          <a:ln cap="flat" cmpd="sng" w="15875">
            <a:solidFill>
              <a:schemeClr val="dk1"/>
            </a:solidFill>
            <a:prstDash val="solid"/>
            <a:round/>
            <a:headEnd len="med" w="med" type="none"/>
            <a:tailEnd len="med" w="med" type="triangle"/>
          </a:ln>
        </p:spPr>
      </p:cxnSp>
      <p:sp>
        <p:nvSpPr>
          <p:cNvPr id="365" name="Shape 365"/>
          <p:cNvSpPr/>
          <p:nvPr/>
        </p:nvSpPr>
        <p:spPr>
          <a:xfrm rot="-5400000">
            <a:off x="611519" y="2182282"/>
            <a:ext cx="1771499" cy="1077899"/>
          </a:xfrm>
          <a:prstGeom prst="rect">
            <a:avLst/>
          </a:prstGeom>
          <a:noFill/>
          <a:ln cap="flat" cmpd="sng" w="9525">
            <a:solidFill>
              <a:schemeClr val="dk1"/>
            </a:solidFill>
            <a:prstDash val="dash"/>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
        <p:nvSpPr>
          <p:cNvPr id="366" name="Shape 366"/>
          <p:cNvSpPr txBox="1"/>
          <p:nvPr/>
        </p:nvSpPr>
        <p:spPr>
          <a:xfrm rot="-5400000">
            <a:off x="464011" y="3101655"/>
            <a:ext cx="736800" cy="116400"/>
          </a:xfrm>
          <a:prstGeom prst="rect">
            <a:avLst/>
          </a:prstGeom>
          <a:gradFill>
            <a:gsLst>
              <a:gs pos="0">
                <a:srgbClr val="DAFFBD"/>
              </a:gs>
              <a:gs pos="35000">
                <a:srgbClr val="E6FED1"/>
              </a:gs>
              <a:gs pos="100000">
                <a:srgbClr val="F5FFEE"/>
              </a:gs>
            </a:gsLst>
            <a:lin ang="16200037" scaled="0"/>
          </a:gradFill>
          <a:ln cap="flat" cmpd="sng" w="9525">
            <a:solidFill>
              <a:srgbClr val="7BD03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700" u="none" cap="none" strike="noStrike">
                <a:solidFill>
                  <a:schemeClr val="dk1"/>
                </a:solidFill>
                <a:latin typeface="Calibri"/>
                <a:ea typeface="Calibri"/>
                <a:cs typeface="Calibri"/>
                <a:sym typeface="Calibri"/>
              </a:rPr>
              <a:t>Create </a:t>
            </a:r>
            <a:r>
              <a:rPr lang="en" sz="700">
                <a:solidFill>
                  <a:schemeClr val="dk1"/>
                </a:solidFill>
                <a:latin typeface="Calibri"/>
                <a:ea typeface="Calibri"/>
                <a:cs typeface="Calibri"/>
                <a:sym typeface="Calibri"/>
              </a:rPr>
              <a:t>N</a:t>
            </a:r>
            <a:r>
              <a:rPr b="0" baseline="0" i="0" lang="en" sz="700" u="none" cap="none" strike="noStrike">
                <a:solidFill>
                  <a:schemeClr val="dk1"/>
                </a:solidFill>
                <a:latin typeface="Calibri"/>
                <a:ea typeface="Calibri"/>
                <a:cs typeface="Calibri"/>
                <a:sym typeface="Calibri"/>
              </a:rPr>
              <a:t>ew</a:t>
            </a:r>
          </a:p>
        </p:txBody>
      </p:sp>
      <p:sp>
        <p:nvSpPr>
          <p:cNvPr id="367" name="Shape 367"/>
          <p:cNvSpPr txBox="1"/>
          <p:nvPr/>
        </p:nvSpPr>
        <p:spPr>
          <a:xfrm rot="-5400000">
            <a:off x="460834" y="2241274"/>
            <a:ext cx="736800" cy="116400"/>
          </a:xfrm>
          <a:prstGeom prst="rect">
            <a:avLst/>
          </a:prstGeom>
          <a:gradFill>
            <a:gsLst>
              <a:gs pos="0">
                <a:srgbClr val="DAFFBD"/>
              </a:gs>
              <a:gs pos="35000">
                <a:srgbClr val="E6FED1"/>
              </a:gs>
              <a:gs pos="100000">
                <a:srgbClr val="F5FFEE"/>
              </a:gs>
            </a:gsLst>
            <a:lin ang="16200037" scaled="0"/>
          </a:gradFill>
          <a:ln cap="flat" cmpd="sng" w="9525">
            <a:solidFill>
              <a:srgbClr val="7BD03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700" u="none" cap="none" strike="noStrike">
                <a:solidFill>
                  <a:schemeClr val="dk1"/>
                </a:solidFill>
                <a:latin typeface="Calibri"/>
                <a:ea typeface="Calibri"/>
                <a:cs typeface="Calibri"/>
                <a:sym typeface="Calibri"/>
              </a:rPr>
              <a:t>Edit </a:t>
            </a:r>
            <a:r>
              <a:rPr lang="en" sz="700">
                <a:solidFill>
                  <a:schemeClr val="dk1"/>
                </a:solidFill>
                <a:latin typeface="Calibri"/>
                <a:ea typeface="Calibri"/>
                <a:cs typeface="Calibri"/>
                <a:sym typeface="Calibri"/>
              </a:rPr>
              <a:t>C</a:t>
            </a:r>
            <a:r>
              <a:rPr b="0" baseline="0" i="0" lang="en" sz="700" u="none" cap="none" strike="noStrike">
                <a:solidFill>
                  <a:schemeClr val="dk1"/>
                </a:solidFill>
                <a:latin typeface="Calibri"/>
                <a:ea typeface="Calibri"/>
                <a:cs typeface="Calibri"/>
                <a:sym typeface="Calibri"/>
              </a:rPr>
              <a:t>urrent</a:t>
            </a:r>
          </a:p>
        </p:txBody>
      </p:sp>
      <p:cxnSp>
        <p:nvCxnSpPr>
          <p:cNvPr id="368" name="Shape 368"/>
          <p:cNvCxnSpPr/>
          <p:nvPr/>
        </p:nvCxnSpPr>
        <p:spPr>
          <a:xfrm flipH="1" rot="-5400000">
            <a:off x="920729" y="2259910"/>
            <a:ext cx="4500" cy="78600"/>
          </a:xfrm>
          <a:prstGeom prst="straightConnector1">
            <a:avLst/>
          </a:prstGeom>
          <a:noFill/>
          <a:ln cap="flat" cmpd="sng" w="15875">
            <a:solidFill>
              <a:schemeClr val="dk1"/>
            </a:solidFill>
            <a:prstDash val="solid"/>
            <a:round/>
            <a:headEnd len="med" w="med" type="none"/>
            <a:tailEnd len="med" w="med" type="triangle"/>
          </a:ln>
        </p:spPr>
      </p:cxnSp>
      <p:cxnSp>
        <p:nvCxnSpPr>
          <p:cNvPr id="369" name="Shape 369"/>
          <p:cNvCxnSpPr/>
          <p:nvPr/>
        </p:nvCxnSpPr>
        <p:spPr>
          <a:xfrm flipH="1" rot="-5400000">
            <a:off x="736984" y="2263128"/>
            <a:ext cx="4500" cy="71700"/>
          </a:xfrm>
          <a:prstGeom prst="straightConnector1">
            <a:avLst/>
          </a:prstGeom>
          <a:noFill/>
          <a:ln cap="flat" cmpd="sng" w="15875">
            <a:solidFill>
              <a:schemeClr val="dk1"/>
            </a:solidFill>
            <a:prstDash val="solid"/>
            <a:round/>
            <a:headEnd len="med" w="med" type="none"/>
            <a:tailEnd len="med" w="med" type="triangle"/>
          </a:ln>
        </p:spPr>
      </p:cxnSp>
      <p:cxnSp>
        <p:nvCxnSpPr>
          <p:cNvPr id="370" name="Shape 370"/>
          <p:cNvCxnSpPr/>
          <p:nvPr/>
        </p:nvCxnSpPr>
        <p:spPr>
          <a:xfrm flipH="1" rot="-5400000">
            <a:off x="741385" y="3122162"/>
            <a:ext cx="5100" cy="75000"/>
          </a:xfrm>
          <a:prstGeom prst="straightConnector1">
            <a:avLst/>
          </a:prstGeom>
          <a:noFill/>
          <a:ln cap="flat" cmpd="sng" w="15875">
            <a:solidFill>
              <a:schemeClr val="dk1"/>
            </a:solidFill>
            <a:prstDash val="solid"/>
            <a:round/>
            <a:headEnd len="med" w="med" type="none"/>
            <a:tailEnd len="med" w="med" type="triangle"/>
          </a:ln>
        </p:spPr>
      </p:cxnSp>
      <p:cxnSp>
        <p:nvCxnSpPr>
          <p:cNvPr id="371" name="Shape 371"/>
          <p:cNvCxnSpPr>
            <a:stCxn id="372" idx="3"/>
          </p:cNvCxnSpPr>
          <p:nvPr/>
        </p:nvCxnSpPr>
        <p:spPr>
          <a:xfrm flipH="1" rot="10800000">
            <a:off x="352474" y="3534579"/>
            <a:ext cx="141000" cy="612300"/>
          </a:xfrm>
          <a:prstGeom prst="straightConnector1">
            <a:avLst/>
          </a:prstGeom>
          <a:noFill/>
          <a:ln cap="flat" cmpd="sng" w="9525">
            <a:solidFill>
              <a:schemeClr val="dk1"/>
            </a:solidFill>
            <a:prstDash val="solid"/>
            <a:round/>
            <a:headEnd len="med" w="med" type="none"/>
            <a:tailEnd len="med" w="med" type="triangle"/>
          </a:ln>
        </p:spPr>
      </p:cxnSp>
      <p:grpSp>
        <p:nvGrpSpPr>
          <p:cNvPr id="373" name="Shape 373"/>
          <p:cNvGrpSpPr/>
          <p:nvPr/>
        </p:nvGrpSpPr>
        <p:grpSpPr>
          <a:xfrm rot="-5400000">
            <a:off x="-324598" y="3957963"/>
            <a:ext cx="1326243" cy="249662"/>
            <a:chOff x="1132100" y="830932"/>
            <a:chExt cx="2169901" cy="649486"/>
          </a:xfrm>
        </p:grpSpPr>
        <p:sp>
          <p:nvSpPr>
            <p:cNvPr id="372" name="Shape 372"/>
            <p:cNvSpPr txBox="1"/>
            <p:nvPr/>
          </p:nvSpPr>
          <p:spPr>
            <a:xfrm>
              <a:off x="1132100" y="903518"/>
              <a:ext cx="980100" cy="576900"/>
            </a:xfrm>
            <a:prstGeom prst="rect">
              <a:avLst/>
            </a:prstGeom>
            <a:gradFill>
              <a:gsLst>
                <a:gs pos="0">
                  <a:srgbClr val="BBBBBB"/>
                </a:gs>
                <a:gs pos="35000">
                  <a:srgbClr val="CFCFCF"/>
                </a:gs>
                <a:gs pos="100000">
                  <a:srgbClr val="EEEEEE"/>
                </a:gs>
              </a:gsLst>
              <a:lin ang="16200037" scaled="0"/>
            </a:gra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700" u="none" cap="none" strike="noStrike">
                  <a:solidFill>
                    <a:schemeClr val="dk1"/>
                  </a:solidFill>
                  <a:latin typeface="Calibri"/>
                  <a:ea typeface="Calibri"/>
                  <a:cs typeface="Calibri"/>
                  <a:sym typeface="Calibri"/>
                </a:rPr>
                <a:t>Create new account</a:t>
              </a:r>
            </a:p>
          </p:txBody>
        </p:sp>
        <p:cxnSp>
          <p:nvCxnSpPr>
            <p:cNvPr id="374" name="Shape 374"/>
            <p:cNvCxnSpPr/>
            <p:nvPr/>
          </p:nvCxnSpPr>
          <p:spPr>
            <a:xfrm rot="10800000">
              <a:off x="2111901" y="1124857"/>
              <a:ext cx="1190099" cy="0"/>
            </a:xfrm>
            <a:prstGeom prst="straightConnector1">
              <a:avLst/>
            </a:prstGeom>
            <a:noFill/>
            <a:ln cap="flat" cmpd="sng" w="9525">
              <a:solidFill>
                <a:schemeClr val="dk1"/>
              </a:solidFill>
              <a:prstDash val="solid"/>
              <a:round/>
              <a:headEnd len="med" w="med" type="none"/>
              <a:tailEnd len="med" w="med" type="triangle"/>
            </a:ln>
          </p:spPr>
        </p:cxnSp>
        <p:sp>
          <p:nvSpPr>
            <p:cNvPr id="375" name="Shape 375"/>
            <p:cNvSpPr txBox="1"/>
            <p:nvPr/>
          </p:nvSpPr>
          <p:spPr>
            <a:xfrm>
              <a:off x="2173519" y="830932"/>
              <a:ext cx="1095299" cy="2768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 sz="700" u="none" cap="none" strike="noStrike">
                  <a:solidFill>
                    <a:srgbClr val="FFFFFF"/>
                  </a:solidFill>
                  <a:latin typeface="Calibri"/>
                  <a:ea typeface="Calibri"/>
                  <a:cs typeface="Calibri"/>
                  <a:sym typeface="Calibri"/>
                </a:rPr>
                <a:t>new submitter</a:t>
              </a:r>
            </a:p>
          </p:txBody>
        </p:sp>
      </p:grpSp>
      <p:sp>
        <p:nvSpPr>
          <p:cNvPr id="376" name="Shape 376"/>
          <p:cNvSpPr txBox="1"/>
          <p:nvPr/>
        </p:nvSpPr>
        <p:spPr>
          <a:xfrm rot="-5400000">
            <a:off x="326558" y="952537"/>
            <a:ext cx="585599" cy="216900"/>
          </a:xfrm>
          <a:prstGeom prst="rect">
            <a:avLst/>
          </a:prstGeom>
          <a:gradFill>
            <a:gsLst>
              <a:gs pos="0">
                <a:srgbClr val="BBBBBB"/>
              </a:gs>
              <a:gs pos="35000">
                <a:srgbClr val="CFCFCF"/>
              </a:gs>
              <a:gs pos="100000">
                <a:srgbClr val="EEEEEE"/>
              </a:gs>
            </a:gsLst>
            <a:lin ang="16200037" scaled="0"/>
          </a:gra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700" u="none" cap="none" strike="noStrike">
                <a:solidFill>
                  <a:schemeClr val="dk1"/>
                </a:solidFill>
                <a:latin typeface="Calibri"/>
                <a:ea typeface="Calibri"/>
                <a:cs typeface="Calibri"/>
                <a:sym typeface="Calibri"/>
              </a:rPr>
              <a:t>Change password</a:t>
            </a:r>
          </a:p>
        </p:txBody>
      </p:sp>
      <p:cxnSp>
        <p:nvCxnSpPr>
          <p:cNvPr id="377" name="Shape 377"/>
          <p:cNvCxnSpPr>
            <a:stCxn id="378" idx="3"/>
            <a:endCxn id="376" idx="1"/>
          </p:cNvCxnSpPr>
          <p:nvPr/>
        </p:nvCxnSpPr>
        <p:spPr>
          <a:xfrm rot="10800000">
            <a:off x="619470" y="1353710"/>
            <a:ext cx="0" cy="566400"/>
          </a:xfrm>
          <a:prstGeom prst="straightConnector1">
            <a:avLst/>
          </a:prstGeom>
          <a:noFill/>
          <a:ln cap="flat" cmpd="sng" w="9525">
            <a:solidFill>
              <a:schemeClr val="dk1"/>
            </a:solidFill>
            <a:prstDash val="solid"/>
            <a:round/>
            <a:headEnd len="med" w="med" type="triangle"/>
            <a:tailEnd len="med" w="med" type="triangle"/>
          </a:ln>
        </p:spPr>
      </p:cxnSp>
      <p:cxnSp>
        <p:nvCxnSpPr>
          <p:cNvPr id="379" name="Shape 379"/>
          <p:cNvCxnSpPr/>
          <p:nvPr/>
        </p:nvCxnSpPr>
        <p:spPr>
          <a:xfrm rot="-5400000">
            <a:off x="454169" y="2717116"/>
            <a:ext cx="4500" cy="114300"/>
          </a:xfrm>
          <a:prstGeom prst="straightConnector1">
            <a:avLst/>
          </a:prstGeom>
          <a:noFill/>
          <a:ln cap="flat" cmpd="sng" w="9525">
            <a:solidFill>
              <a:schemeClr val="dk1"/>
            </a:solidFill>
            <a:prstDash val="solid"/>
            <a:round/>
            <a:headEnd len="med" w="med" type="none"/>
            <a:tailEnd len="med" w="med" type="triangle"/>
          </a:ln>
        </p:spPr>
      </p:cxnSp>
      <p:sp>
        <p:nvSpPr>
          <p:cNvPr id="380" name="Shape 380"/>
          <p:cNvSpPr txBox="1"/>
          <p:nvPr/>
        </p:nvSpPr>
        <p:spPr>
          <a:xfrm rot="-5400000">
            <a:off x="188335" y="2451317"/>
            <a:ext cx="470100" cy="118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 sz="700" u="none" cap="none" strike="noStrike">
                <a:solidFill>
                  <a:srgbClr val="FFFFFF"/>
                </a:solidFill>
                <a:latin typeface="Calibri"/>
                <a:ea typeface="Calibri"/>
                <a:cs typeface="Calibri"/>
                <a:sym typeface="Calibri"/>
              </a:rPr>
              <a:t>existing</a:t>
            </a:r>
          </a:p>
        </p:txBody>
      </p:sp>
      <p:sp>
        <p:nvSpPr>
          <p:cNvPr id="378" name="Shape 378"/>
          <p:cNvSpPr/>
          <p:nvPr/>
        </p:nvSpPr>
        <p:spPr>
          <a:xfrm rot="-5400000">
            <a:off x="-178229" y="2609210"/>
            <a:ext cx="1595399" cy="217200"/>
          </a:xfrm>
          <a:prstGeom prst="rect">
            <a:avLst/>
          </a:prstGeom>
          <a:gradFill>
            <a:gsLst>
              <a:gs pos="0">
                <a:srgbClr val="4B619D"/>
              </a:gs>
              <a:gs pos="80000">
                <a:srgbClr val="6280CE"/>
              </a:gs>
              <a:gs pos="100000">
                <a:srgbClr val="6180D1"/>
              </a:gs>
            </a:gsLst>
            <a:lin ang="16200037" scaled="0"/>
          </a:gradFill>
          <a:ln cap="flat" cmpd="sng" w="9525">
            <a:solidFill>
              <a:srgbClr val="00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 sz="800">
                <a:solidFill>
                  <a:schemeClr val="dk1"/>
                </a:solidFill>
              </a:rPr>
              <a:t>My</a:t>
            </a:r>
            <a:r>
              <a:rPr b="0" baseline="0" i="0" lang="en" sz="800" u="none" cap="none" strike="noStrike">
                <a:solidFill>
                  <a:schemeClr val="dk1"/>
                </a:solidFill>
                <a:latin typeface="Arial"/>
                <a:ea typeface="Arial"/>
                <a:cs typeface="Arial"/>
                <a:sym typeface="Arial"/>
              </a:rPr>
              <a:t> </a:t>
            </a:r>
            <a:r>
              <a:rPr lang="en" sz="800">
                <a:solidFill>
                  <a:schemeClr val="dk1"/>
                </a:solidFill>
              </a:rPr>
              <a:t>S</a:t>
            </a:r>
            <a:r>
              <a:rPr b="0" baseline="0" i="0" lang="en" sz="800" u="none" cap="none" strike="noStrike">
                <a:solidFill>
                  <a:schemeClr val="dk1"/>
                </a:solidFill>
                <a:latin typeface="Arial"/>
                <a:ea typeface="Arial"/>
                <a:cs typeface="Arial"/>
                <a:sym typeface="Arial"/>
              </a:rPr>
              <a:t>ubmission </a:t>
            </a:r>
            <a:r>
              <a:rPr lang="en" sz="800">
                <a:solidFill>
                  <a:schemeClr val="dk1"/>
                </a:solidFill>
              </a:rPr>
              <a:t>P</a:t>
            </a:r>
            <a:r>
              <a:rPr b="0" baseline="0" i="0" lang="en" sz="800" u="none" cap="none" strike="noStrike">
                <a:solidFill>
                  <a:schemeClr val="dk1"/>
                </a:solidFill>
                <a:latin typeface="Arial"/>
                <a:ea typeface="Arial"/>
                <a:cs typeface="Arial"/>
                <a:sym typeface="Arial"/>
              </a:rPr>
              <a:t>ackages</a:t>
            </a:r>
          </a:p>
        </p:txBody>
      </p:sp>
      <p:sp>
        <p:nvSpPr>
          <p:cNvPr id="381" name="Shape 381"/>
          <p:cNvSpPr txBox="1"/>
          <p:nvPr/>
        </p:nvSpPr>
        <p:spPr>
          <a:xfrm rot="-5400000">
            <a:off x="59927" y="942036"/>
            <a:ext cx="579000" cy="237900"/>
          </a:xfrm>
          <a:prstGeom prst="rect">
            <a:avLst/>
          </a:prstGeom>
          <a:gradFill>
            <a:gsLst>
              <a:gs pos="0">
                <a:srgbClr val="BBBBBB"/>
              </a:gs>
              <a:gs pos="35000">
                <a:srgbClr val="CFCFCF"/>
              </a:gs>
              <a:gs pos="100000">
                <a:srgbClr val="EEEEEE"/>
              </a:gs>
            </a:gsLst>
            <a:lin ang="16200037" scaled="0"/>
          </a:gra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700" u="none" cap="none" strike="noStrike">
                <a:solidFill>
                  <a:schemeClr val="dk1"/>
                </a:solidFill>
                <a:latin typeface="Calibri"/>
                <a:ea typeface="Calibri"/>
                <a:cs typeface="Calibri"/>
                <a:sym typeface="Calibri"/>
              </a:rPr>
              <a:t>Retrieve password</a:t>
            </a:r>
          </a:p>
        </p:txBody>
      </p:sp>
      <p:cxnSp>
        <p:nvCxnSpPr>
          <p:cNvPr id="382" name="Shape 382"/>
          <p:cNvCxnSpPr/>
          <p:nvPr/>
        </p:nvCxnSpPr>
        <p:spPr>
          <a:xfrm rot="-5400000">
            <a:off x="-32541" y="1701892"/>
            <a:ext cx="699599" cy="0"/>
          </a:xfrm>
          <a:prstGeom prst="straightConnector1">
            <a:avLst/>
          </a:prstGeom>
          <a:noFill/>
          <a:ln cap="flat" cmpd="sng" w="9525">
            <a:solidFill>
              <a:schemeClr val="dk1"/>
            </a:solidFill>
            <a:prstDash val="solid"/>
            <a:round/>
            <a:headEnd len="med" w="med" type="none"/>
            <a:tailEnd len="med" w="med" type="triangle"/>
          </a:ln>
        </p:spPr>
      </p:cxnSp>
      <p:sp>
        <p:nvSpPr>
          <p:cNvPr id="383" name="Shape 383"/>
          <p:cNvSpPr txBox="1"/>
          <p:nvPr/>
        </p:nvSpPr>
        <p:spPr>
          <a:xfrm rot="-5400000">
            <a:off x="-120880" y="1635288"/>
            <a:ext cx="746699" cy="1065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 sz="700" u="none" cap="none" strike="noStrike">
                <a:solidFill>
                  <a:srgbClr val="FFFFFF"/>
                </a:solidFill>
                <a:latin typeface="Calibri"/>
                <a:ea typeface="Calibri"/>
                <a:cs typeface="Calibri"/>
                <a:sym typeface="Calibri"/>
              </a:rPr>
              <a:t>forgot password</a:t>
            </a:r>
          </a:p>
        </p:txBody>
      </p:sp>
      <p:cxnSp>
        <p:nvCxnSpPr>
          <p:cNvPr id="384" name="Shape 384"/>
          <p:cNvCxnSpPr>
            <a:stCxn id="381" idx="1"/>
          </p:cNvCxnSpPr>
          <p:nvPr/>
        </p:nvCxnSpPr>
        <p:spPr>
          <a:xfrm>
            <a:off x="349427" y="1350486"/>
            <a:ext cx="157800" cy="555899"/>
          </a:xfrm>
          <a:prstGeom prst="straightConnector1">
            <a:avLst/>
          </a:prstGeom>
          <a:noFill/>
          <a:ln cap="flat" cmpd="sng" w="12700">
            <a:solidFill>
              <a:schemeClr val="dk1"/>
            </a:solidFill>
            <a:prstDash val="solid"/>
            <a:round/>
            <a:headEnd len="med" w="med" type="none"/>
            <a:tailEnd len="med" w="med" type="triangle"/>
          </a:ln>
        </p:spPr>
      </p:cxnSp>
      <p:grpSp>
        <p:nvGrpSpPr>
          <p:cNvPr id="385" name="Shape 385"/>
          <p:cNvGrpSpPr/>
          <p:nvPr/>
        </p:nvGrpSpPr>
        <p:grpSpPr>
          <a:xfrm rot="-5400000">
            <a:off x="700084" y="2222016"/>
            <a:ext cx="1595414" cy="991702"/>
            <a:chOff x="3398610" y="3176592"/>
            <a:chExt cx="2062058" cy="2136830"/>
          </a:xfrm>
        </p:grpSpPr>
        <p:cxnSp>
          <p:nvCxnSpPr>
            <p:cNvPr id="386" name="Shape 386"/>
            <p:cNvCxnSpPr/>
            <p:nvPr/>
          </p:nvCxnSpPr>
          <p:spPr>
            <a:xfrm>
              <a:off x="4429125" y="3499982"/>
              <a:ext cx="0" cy="130499"/>
            </a:xfrm>
            <a:prstGeom prst="straightConnector1">
              <a:avLst/>
            </a:prstGeom>
            <a:solidFill>
              <a:srgbClr val="7030A0"/>
            </a:solidFill>
            <a:ln cap="flat" cmpd="sng" w="9525">
              <a:solidFill>
                <a:srgbClr val="EB0E76"/>
              </a:solidFill>
              <a:prstDash val="solid"/>
              <a:round/>
              <a:headEnd len="med" w="med" type="none"/>
              <a:tailEnd len="med" w="med" type="none"/>
            </a:ln>
          </p:spPr>
        </p:cxnSp>
        <p:cxnSp>
          <p:nvCxnSpPr>
            <p:cNvPr id="387" name="Shape 387"/>
            <p:cNvCxnSpPr/>
            <p:nvPr/>
          </p:nvCxnSpPr>
          <p:spPr>
            <a:xfrm>
              <a:off x="4429125" y="3961023"/>
              <a:ext cx="1199" cy="123000"/>
            </a:xfrm>
            <a:prstGeom prst="straightConnector1">
              <a:avLst/>
            </a:prstGeom>
            <a:solidFill>
              <a:srgbClr val="7030A0"/>
            </a:solidFill>
            <a:ln cap="flat" cmpd="sng" w="9525">
              <a:solidFill>
                <a:srgbClr val="EB0E76"/>
              </a:solidFill>
              <a:prstDash val="solid"/>
              <a:round/>
              <a:headEnd len="med" w="med" type="none"/>
              <a:tailEnd len="med" w="med" type="none"/>
            </a:ln>
          </p:spPr>
        </p:cxnSp>
        <p:cxnSp>
          <p:nvCxnSpPr>
            <p:cNvPr id="388" name="Shape 388"/>
            <p:cNvCxnSpPr/>
            <p:nvPr/>
          </p:nvCxnSpPr>
          <p:spPr>
            <a:xfrm flipH="1">
              <a:off x="4428983" y="4414382"/>
              <a:ext cx="1199" cy="107700"/>
            </a:xfrm>
            <a:prstGeom prst="straightConnector1">
              <a:avLst/>
            </a:prstGeom>
            <a:solidFill>
              <a:srgbClr val="7030A0"/>
            </a:solidFill>
            <a:ln cap="flat" cmpd="sng" w="9525">
              <a:solidFill>
                <a:srgbClr val="EB0E76"/>
              </a:solidFill>
              <a:prstDash val="solid"/>
              <a:round/>
              <a:headEnd len="med" w="med" type="none"/>
              <a:tailEnd len="med" w="med" type="none"/>
            </a:ln>
          </p:spPr>
        </p:cxnSp>
        <p:cxnSp>
          <p:nvCxnSpPr>
            <p:cNvPr id="389" name="Shape 389"/>
            <p:cNvCxnSpPr/>
            <p:nvPr/>
          </p:nvCxnSpPr>
          <p:spPr>
            <a:xfrm>
              <a:off x="4429125" y="4875423"/>
              <a:ext cx="1199" cy="112799"/>
            </a:xfrm>
            <a:prstGeom prst="straightConnector1">
              <a:avLst/>
            </a:prstGeom>
            <a:solidFill>
              <a:srgbClr val="7030A0"/>
            </a:solidFill>
            <a:ln cap="flat" cmpd="sng" w="9525">
              <a:solidFill>
                <a:srgbClr val="EB0E76"/>
              </a:solidFill>
              <a:prstDash val="solid"/>
              <a:round/>
              <a:headEnd len="med" w="med" type="none"/>
              <a:tailEnd len="med" w="med" type="none"/>
            </a:ln>
          </p:spPr>
        </p:cxnSp>
        <p:sp>
          <p:nvSpPr>
            <p:cNvPr id="390" name="Shape 390"/>
            <p:cNvSpPr/>
            <p:nvPr/>
          </p:nvSpPr>
          <p:spPr>
            <a:xfrm>
              <a:off x="3398610" y="3176592"/>
              <a:ext cx="2060999" cy="323399"/>
            </a:xfrm>
            <a:prstGeom prst="rect">
              <a:avLst/>
            </a:prstGeom>
            <a:gradFill>
              <a:gsLst>
                <a:gs pos="0">
                  <a:srgbClr val="12927F"/>
                </a:gs>
                <a:gs pos="80000">
                  <a:srgbClr val="17C1A7"/>
                </a:gs>
                <a:gs pos="100000">
                  <a:srgbClr val="15C5AA"/>
                </a:gs>
              </a:gsLst>
              <a:lin ang="16200037" scaled="0"/>
            </a:gradFill>
            <a:ln cap="flat" cmpd="sng" w="9525">
              <a:solidFill>
                <a:srgbClr val="28B29E"/>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lang="en" sz="700">
                  <a:solidFill>
                    <a:schemeClr val="lt1"/>
                  </a:solidFill>
                  <a:latin typeface="Calibri"/>
                  <a:ea typeface="Calibri"/>
                  <a:cs typeface="Calibri"/>
                  <a:sym typeface="Calibri"/>
                </a:rPr>
                <a:t>1. </a:t>
              </a:r>
              <a:r>
                <a:rPr b="1" baseline="0" i="0" lang="en" sz="700" u="none" cap="none" strike="noStrike">
                  <a:solidFill>
                    <a:schemeClr val="lt1"/>
                  </a:solidFill>
                  <a:latin typeface="Calibri"/>
                  <a:ea typeface="Calibri"/>
                  <a:cs typeface="Calibri"/>
                  <a:sym typeface="Calibri"/>
                </a:rPr>
                <a:t>Responsible Persons/Projects</a:t>
              </a:r>
            </a:p>
          </p:txBody>
        </p:sp>
        <p:sp>
          <p:nvSpPr>
            <p:cNvPr id="391" name="Shape 391"/>
            <p:cNvSpPr/>
            <p:nvPr/>
          </p:nvSpPr>
          <p:spPr>
            <a:xfrm>
              <a:off x="3398610" y="3630612"/>
              <a:ext cx="2060999" cy="330300"/>
            </a:xfrm>
            <a:prstGeom prst="rect">
              <a:avLst/>
            </a:prstGeom>
            <a:gradFill>
              <a:gsLst>
                <a:gs pos="0">
                  <a:srgbClr val="12927F"/>
                </a:gs>
                <a:gs pos="80000">
                  <a:srgbClr val="17C1A7"/>
                </a:gs>
                <a:gs pos="100000">
                  <a:srgbClr val="15C5AA"/>
                </a:gs>
              </a:gsLst>
              <a:lin ang="16200037" scaled="0"/>
            </a:gradFill>
            <a:ln cap="flat" cmpd="sng" w="9525">
              <a:solidFill>
                <a:srgbClr val="28B29E"/>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lang="en" sz="700">
                  <a:solidFill>
                    <a:schemeClr val="lt1"/>
                  </a:solidFill>
                  <a:latin typeface="Calibri"/>
                  <a:ea typeface="Calibri"/>
                  <a:cs typeface="Calibri"/>
                  <a:sym typeface="Calibri"/>
                </a:rPr>
                <a:t>2. </a:t>
              </a:r>
              <a:r>
                <a:rPr b="1" baseline="0" i="0" lang="en" sz="700" u="none" cap="none" strike="noStrike">
                  <a:solidFill>
                    <a:schemeClr val="lt1"/>
                  </a:solidFill>
                  <a:latin typeface="Calibri"/>
                  <a:ea typeface="Calibri"/>
                  <a:cs typeface="Calibri"/>
                  <a:sym typeface="Calibri"/>
                </a:rPr>
                <a:t>Dates &amp; Locations</a:t>
              </a:r>
            </a:p>
          </p:txBody>
        </p:sp>
        <p:sp>
          <p:nvSpPr>
            <p:cNvPr id="392" name="Shape 392"/>
            <p:cNvSpPr/>
            <p:nvPr/>
          </p:nvSpPr>
          <p:spPr>
            <a:xfrm>
              <a:off x="3399669" y="4083969"/>
              <a:ext cx="2060999" cy="330300"/>
            </a:xfrm>
            <a:prstGeom prst="rect">
              <a:avLst/>
            </a:prstGeom>
            <a:gradFill>
              <a:gsLst>
                <a:gs pos="0">
                  <a:srgbClr val="12927F"/>
                </a:gs>
                <a:gs pos="80000">
                  <a:srgbClr val="17C1A7"/>
                </a:gs>
                <a:gs pos="100000">
                  <a:srgbClr val="15C5AA"/>
                </a:gs>
              </a:gsLst>
              <a:lin ang="16200037" scaled="0"/>
            </a:gradFill>
            <a:ln cap="flat" cmpd="sng" w="9525">
              <a:solidFill>
                <a:srgbClr val="28B29E"/>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lang="en" sz="700">
                  <a:solidFill>
                    <a:schemeClr val="lt1"/>
                  </a:solidFill>
                  <a:latin typeface="Calibri"/>
                  <a:ea typeface="Calibri"/>
                  <a:cs typeface="Calibri"/>
                  <a:sym typeface="Calibri"/>
                </a:rPr>
                <a:t>3. </a:t>
              </a:r>
              <a:r>
                <a:rPr b="1" baseline="0" i="0" lang="en" sz="700" u="none" cap="none" strike="noStrike">
                  <a:solidFill>
                    <a:schemeClr val="lt1"/>
                  </a:solidFill>
                  <a:latin typeface="Calibri"/>
                  <a:ea typeface="Calibri"/>
                  <a:cs typeface="Calibri"/>
                  <a:sym typeface="Calibri"/>
                </a:rPr>
                <a:t>Measured Parameters</a:t>
              </a:r>
            </a:p>
          </p:txBody>
        </p:sp>
        <p:sp>
          <p:nvSpPr>
            <p:cNvPr id="393" name="Shape 393"/>
            <p:cNvSpPr/>
            <p:nvPr/>
          </p:nvSpPr>
          <p:spPr>
            <a:xfrm>
              <a:off x="3398610" y="4521958"/>
              <a:ext cx="2060999" cy="353399"/>
            </a:xfrm>
            <a:prstGeom prst="rect">
              <a:avLst/>
            </a:prstGeom>
            <a:gradFill>
              <a:gsLst>
                <a:gs pos="0">
                  <a:srgbClr val="12927F"/>
                </a:gs>
                <a:gs pos="80000">
                  <a:srgbClr val="17C1A7"/>
                </a:gs>
                <a:gs pos="100000">
                  <a:srgbClr val="15C5AA"/>
                </a:gs>
              </a:gsLst>
              <a:lin ang="16200037" scaled="0"/>
            </a:gradFill>
            <a:ln cap="flat" cmpd="sng" w="9525">
              <a:solidFill>
                <a:srgbClr val="28B29E"/>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lang="en" sz="700">
                  <a:solidFill>
                    <a:schemeClr val="lt1"/>
                  </a:solidFill>
                  <a:latin typeface="Calibri"/>
                  <a:ea typeface="Calibri"/>
                  <a:cs typeface="Calibri"/>
                  <a:sym typeface="Calibri"/>
                </a:rPr>
                <a:t>4. </a:t>
              </a:r>
              <a:r>
                <a:rPr b="1" baseline="0" i="0" lang="en" sz="700" u="none" cap="none" strike="noStrike">
                  <a:solidFill>
                    <a:schemeClr val="lt1"/>
                  </a:solidFill>
                  <a:latin typeface="Calibri"/>
                  <a:ea typeface="Calibri"/>
                  <a:cs typeface="Calibri"/>
                  <a:sym typeface="Calibri"/>
                </a:rPr>
                <a:t>Package Description</a:t>
              </a:r>
            </a:p>
          </p:txBody>
        </p:sp>
        <p:sp>
          <p:nvSpPr>
            <p:cNvPr id="394" name="Shape 394"/>
            <p:cNvSpPr/>
            <p:nvPr/>
          </p:nvSpPr>
          <p:spPr>
            <a:xfrm>
              <a:off x="3399669" y="4988223"/>
              <a:ext cx="2060999" cy="325200"/>
            </a:xfrm>
            <a:prstGeom prst="rect">
              <a:avLst/>
            </a:prstGeom>
            <a:gradFill>
              <a:gsLst>
                <a:gs pos="0">
                  <a:srgbClr val="12927F"/>
                </a:gs>
                <a:gs pos="80000">
                  <a:srgbClr val="17C1A7"/>
                </a:gs>
                <a:gs pos="100000">
                  <a:srgbClr val="15C5AA"/>
                </a:gs>
              </a:gsLst>
              <a:lin ang="16200037" scaled="0"/>
            </a:gradFill>
            <a:ln cap="flat" cmpd="sng" w="9525">
              <a:solidFill>
                <a:srgbClr val="28B29E"/>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lang="en" sz="700">
                  <a:solidFill>
                    <a:schemeClr val="lt1"/>
                  </a:solidFill>
                  <a:latin typeface="Calibri"/>
                  <a:ea typeface="Calibri"/>
                  <a:cs typeface="Calibri"/>
                  <a:sym typeface="Calibri"/>
                </a:rPr>
                <a:t>5. </a:t>
              </a:r>
              <a:r>
                <a:rPr b="1" baseline="0" i="0" lang="en" sz="700" u="none" cap="none" strike="noStrike">
                  <a:solidFill>
                    <a:schemeClr val="lt1"/>
                  </a:solidFill>
                  <a:latin typeface="Calibri"/>
                  <a:ea typeface="Calibri"/>
                  <a:cs typeface="Calibri"/>
                  <a:sym typeface="Calibri"/>
                </a:rPr>
                <a:t>Upload &amp; Submit</a:t>
              </a:r>
            </a:p>
          </p:txBody>
        </p:sp>
      </p:grpSp>
      <p:sp>
        <p:nvSpPr>
          <p:cNvPr id="395" name="Shape 395"/>
          <p:cNvSpPr/>
          <p:nvPr/>
        </p:nvSpPr>
        <p:spPr>
          <a:xfrm rot="-5400000">
            <a:off x="1812441" y="2605640"/>
            <a:ext cx="877800" cy="217499"/>
          </a:xfrm>
          <a:prstGeom prst="roundRect">
            <a:avLst>
              <a:gd fmla="val 16667" name="adj"/>
            </a:avLst>
          </a:prstGeom>
          <a:solidFill>
            <a:schemeClr val="lt1"/>
          </a:solidFill>
          <a:ln cap="flat" cmpd="sng" w="25400">
            <a:solidFill>
              <a:schemeClr val="accent2"/>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baseline="0" i="0" lang="en" sz="700" u="none" cap="none" strike="noStrike">
                <a:solidFill>
                  <a:schemeClr val="dk1"/>
                </a:solidFill>
                <a:latin typeface="Calibri"/>
                <a:ea typeface="Calibri"/>
                <a:cs typeface="Calibri"/>
                <a:sym typeface="Calibri"/>
              </a:rPr>
              <a:t>Store Data</a:t>
            </a:r>
          </a:p>
        </p:txBody>
      </p:sp>
      <p:cxnSp>
        <p:nvCxnSpPr>
          <p:cNvPr id="396" name="Shape 396"/>
          <p:cNvCxnSpPr>
            <a:stCxn id="394" idx="2"/>
            <a:endCxn id="395" idx="0"/>
          </p:cNvCxnSpPr>
          <p:nvPr/>
        </p:nvCxnSpPr>
        <p:spPr>
          <a:xfrm flipH="1" rot="10800000">
            <a:off x="1993643" y="2714458"/>
            <a:ext cx="148800" cy="3000"/>
          </a:xfrm>
          <a:prstGeom prst="straightConnector1">
            <a:avLst/>
          </a:prstGeom>
          <a:solidFill>
            <a:schemeClr val="lt1"/>
          </a:solidFill>
          <a:ln cap="flat" cmpd="sng" w="9525">
            <a:solidFill>
              <a:schemeClr val="dk1"/>
            </a:solidFill>
            <a:prstDash val="solid"/>
            <a:round/>
            <a:headEnd len="med" w="med" type="none"/>
            <a:tailEnd len="med" w="med" type="triangle"/>
          </a:ln>
        </p:spPr>
      </p:cxnSp>
      <p:grpSp>
        <p:nvGrpSpPr>
          <p:cNvPr id="397" name="Shape 397"/>
          <p:cNvGrpSpPr/>
          <p:nvPr/>
        </p:nvGrpSpPr>
        <p:grpSpPr>
          <a:xfrm rot="-5400000">
            <a:off x="1704895" y="3920972"/>
            <a:ext cx="982039" cy="333765"/>
            <a:chOff x="1405400" y="5652657"/>
            <a:chExt cx="1606740" cy="868276"/>
          </a:xfrm>
        </p:grpSpPr>
        <p:sp>
          <p:nvSpPr>
            <p:cNvPr id="398" name="Shape 398"/>
            <p:cNvSpPr/>
            <p:nvPr/>
          </p:nvSpPr>
          <p:spPr>
            <a:xfrm>
              <a:off x="1405400" y="5946133"/>
              <a:ext cx="1403999" cy="574799"/>
            </a:xfrm>
            <a:prstGeom prst="roundRect">
              <a:avLst>
                <a:gd fmla="val 16667" name="adj"/>
              </a:avLst>
            </a:prstGeom>
            <a:solidFill>
              <a:schemeClr val="lt1"/>
            </a:solidFill>
            <a:ln cap="flat" cmpd="sng" w="25400">
              <a:solidFill>
                <a:schemeClr val="accent2"/>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baseline="0" i="0" lang="en" sz="700" u="none" cap="none" strike="noStrike">
                  <a:solidFill>
                    <a:schemeClr val="dk1"/>
                  </a:solidFill>
                  <a:latin typeface="Calibri"/>
                  <a:ea typeface="Calibri"/>
                  <a:cs typeface="Calibri"/>
                  <a:sym typeface="Calibri"/>
                </a:rPr>
                <a:t>Store Metadata</a:t>
              </a:r>
            </a:p>
          </p:txBody>
        </p:sp>
        <p:cxnSp>
          <p:nvCxnSpPr>
            <p:cNvPr id="399" name="Shape 399"/>
            <p:cNvCxnSpPr/>
            <p:nvPr/>
          </p:nvCxnSpPr>
          <p:spPr>
            <a:xfrm flipH="1">
              <a:off x="2055140" y="5652657"/>
              <a:ext cx="957000" cy="293400"/>
            </a:xfrm>
            <a:prstGeom prst="straightConnector1">
              <a:avLst/>
            </a:prstGeom>
            <a:solidFill>
              <a:schemeClr val="lt1"/>
            </a:solidFill>
            <a:ln cap="flat" cmpd="sng" w="9525">
              <a:solidFill>
                <a:schemeClr val="dk1"/>
              </a:solidFill>
              <a:prstDash val="solid"/>
              <a:round/>
              <a:headEnd len="med" w="med" type="none"/>
              <a:tailEnd len="lg" w="lg" type="stealth"/>
            </a:ln>
          </p:spPr>
        </p:cxnSp>
      </p:grpSp>
      <p:grpSp>
        <p:nvGrpSpPr>
          <p:cNvPr id="400" name="Shape 400"/>
          <p:cNvGrpSpPr/>
          <p:nvPr/>
        </p:nvGrpSpPr>
        <p:grpSpPr>
          <a:xfrm rot="-5400000">
            <a:off x="1659295" y="1131975"/>
            <a:ext cx="1067473" cy="339712"/>
            <a:chOff x="5893653" y="5637289"/>
            <a:chExt cx="1616403" cy="883746"/>
          </a:xfrm>
        </p:grpSpPr>
        <p:sp>
          <p:nvSpPr>
            <p:cNvPr id="401" name="Shape 401"/>
            <p:cNvSpPr/>
            <p:nvPr/>
          </p:nvSpPr>
          <p:spPr>
            <a:xfrm>
              <a:off x="6022957" y="5918335"/>
              <a:ext cx="1487100" cy="602700"/>
            </a:xfrm>
            <a:prstGeom prst="roundRect">
              <a:avLst>
                <a:gd fmla="val 16667" name="adj"/>
              </a:avLst>
            </a:prstGeom>
            <a:solidFill>
              <a:schemeClr val="lt1"/>
            </a:solidFill>
            <a:ln cap="flat" cmpd="sng" w="25400">
              <a:solidFill>
                <a:schemeClr val="accent2"/>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baseline="0" i="0" lang="en" sz="700" u="none" cap="none" strike="noStrike">
                  <a:solidFill>
                    <a:schemeClr val="dk1"/>
                  </a:solidFill>
                  <a:latin typeface="Calibri"/>
                  <a:ea typeface="Calibri"/>
                  <a:cs typeface="Calibri"/>
                  <a:sym typeface="Calibri"/>
                </a:rPr>
                <a:t>Send Confirmation Email, Update Tables</a:t>
              </a:r>
            </a:p>
          </p:txBody>
        </p:sp>
        <p:cxnSp>
          <p:nvCxnSpPr>
            <p:cNvPr id="402" name="Shape 402"/>
            <p:cNvCxnSpPr/>
            <p:nvPr/>
          </p:nvCxnSpPr>
          <p:spPr>
            <a:xfrm>
              <a:off x="5893653" y="5637289"/>
              <a:ext cx="960300" cy="281099"/>
            </a:xfrm>
            <a:prstGeom prst="straightConnector1">
              <a:avLst/>
            </a:prstGeom>
            <a:solidFill>
              <a:schemeClr val="lt1"/>
            </a:solidFill>
            <a:ln cap="flat" cmpd="sng" w="9525">
              <a:solidFill>
                <a:schemeClr val="dk1"/>
              </a:solidFill>
              <a:prstDash val="solid"/>
              <a:round/>
              <a:headEnd len="med" w="med" type="none"/>
              <a:tailEnd len="lg" w="lg" type="stealth"/>
            </a:ln>
          </p:spPr>
        </p:cxnSp>
      </p:grpSp>
      <p:sp>
        <p:nvSpPr>
          <p:cNvPr id="403" name="Shape 403"/>
          <p:cNvSpPr/>
          <p:nvPr/>
        </p:nvSpPr>
        <p:spPr>
          <a:xfrm rot="-5400000">
            <a:off x="-373781" y="2659912"/>
            <a:ext cx="1390200" cy="145500"/>
          </a:xfrm>
          <a:prstGeom prst="rect">
            <a:avLst/>
          </a:prstGeom>
          <a:gradFill>
            <a:gsLst>
              <a:gs pos="0">
                <a:srgbClr val="C38A00"/>
              </a:gs>
              <a:gs pos="80000">
                <a:srgbClr val="FEB601"/>
              </a:gs>
              <a:gs pos="100000">
                <a:srgbClr val="FEB702"/>
              </a:gs>
            </a:gsLst>
            <a:lin ang="16200037" scaled="0"/>
          </a:gradFill>
          <a:ln cap="flat" cmpd="sng" w="9525">
            <a:solidFill>
              <a:srgbClr val="000000"/>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baseline="0" i="0" lang="en" sz="700" u="none" cap="none" strike="noStrike">
                <a:solidFill>
                  <a:schemeClr val="lt1"/>
                </a:solidFill>
                <a:latin typeface="Calibri"/>
                <a:ea typeface="Calibri"/>
                <a:cs typeface="Calibri"/>
                <a:sym typeface="Calibri"/>
              </a:rPr>
              <a:t>Login</a:t>
            </a:r>
          </a:p>
        </p:txBody>
      </p:sp>
      <p:sp>
        <p:nvSpPr>
          <p:cNvPr id="404" name="Shape 404"/>
          <p:cNvSpPr txBox="1"/>
          <p:nvPr/>
        </p:nvSpPr>
        <p:spPr>
          <a:xfrm rot="-5400000">
            <a:off x="319959" y="4338066"/>
            <a:ext cx="598799" cy="216900"/>
          </a:xfrm>
          <a:prstGeom prst="rect">
            <a:avLst/>
          </a:prstGeom>
          <a:gradFill>
            <a:gsLst>
              <a:gs pos="0">
                <a:srgbClr val="BBBBBB"/>
              </a:gs>
              <a:gs pos="35000">
                <a:srgbClr val="CFCFCF"/>
              </a:gs>
              <a:gs pos="100000">
                <a:srgbClr val="EEEEEE"/>
              </a:gs>
            </a:gsLst>
            <a:lin ang="16200037" scaled="0"/>
          </a:gra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700" u="none" cap="none" strike="noStrike">
                <a:solidFill>
                  <a:schemeClr val="dk1"/>
                </a:solidFill>
                <a:latin typeface="Calibri"/>
                <a:ea typeface="Calibri"/>
                <a:cs typeface="Calibri"/>
                <a:sym typeface="Calibri"/>
              </a:rPr>
              <a:t>Edit </a:t>
            </a:r>
            <a:r>
              <a:rPr lang="en" sz="700">
                <a:solidFill>
                  <a:schemeClr val="dk1"/>
                </a:solidFill>
                <a:latin typeface="Calibri"/>
                <a:ea typeface="Calibri"/>
                <a:cs typeface="Calibri"/>
                <a:sym typeface="Calibri"/>
              </a:rPr>
              <a:t>A</a:t>
            </a:r>
            <a:r>
              <a:rPr b="0" baseline="0" i="0" lang="en" sz="700" u="none" cap="none" strike="noStrike">
                <a:solidFill>
                  <a:schemeClr val="dk1"/>
                </a:solidFill>
                <a:latin typeface="Calibri"/>
                <a:ea typeface="Calibri"/>
                <a:cs typeface="Calibri"/>
                <a:sym typeface="Calibri"/>
              </a:rPr>
              <a:t>ccount </a:t>
            </a:r>
            <a:r>
              <a:rPr lang="en" sz="700">
                <a:solidFill>
                  <a:schemeClr val="dk1"/>
                </a:solidFill>
                <a:latin typeface="Calibri"/>
                <a:ea typeface="Calibri"/>
                <a:cs typeface="Calibri"/>
                <a:sym typeface="Calibri"/>
              </a:rPr>
              <a:t>Profile</a:t>
            </a:r>
          </a:p>
        </p:txBody>
      </p:sp>
      <p:cxnSp>
        <p:nvCxnSpPr>
          <p:cNvPr id="405" name="Shape 405"/>
          <p:cNvCxnSpPr>
            <a:stCxn id="404" idx="3"/>
            <a:endCxn id="378" idx="1"/>
          </p:cNvCxnSpPr>
          <p:nvPr/>
        </p:nvCxnSpPr>
        <p:spPr>
          <a:xfrm rot="10800000">
            <a:off x="619359" y="3515616"/>
            <a:ext cx="0" cy="631500"/>
          </a:xfrm>
          <a:prstGeom prst="straightConnector1">
            <a:avLst/>
          </a:prstGeom>
          <a:noFill/>
          <a:ln cap="flat" cmpd="sng" w="9525">
            <a:solidFill>
              <a:schemeClr val="dk1"/>
            </a:solidFill>
            <a:prstDash val="solid"/>
            <a:round/>
            <a:headEnd len="med" w="med" type="triangle"/>
            <a:tailEnd len="med" w="med" type="triangle"/>
          </a:ln>
        </p:spPr>
      </p:cxnSp>
      <p:sp>
        <p:nvSpPr>
          <p:cNvPr id="406" name="Shape 406"/>
          <p:cNvSpPr txBox="1"/>
          <p:nvPr/>
        </p:nvSpPr>
        <p:spPr>
          <a:xfrm rot="-5400000">
            <a:off x="460296" y="1380887"/>
            <a:ext cx="736800" cy="116400"/>
          </a:xfrm>
          <a:prstGeom prst="rect">
            <a:avLst/>
          </a:prstGeom>
          <a:gradFill>
            <a:gsLst>
              <a:gs pos="0">
                <a:srgbClr val="DAFFBD"/>
              </a:gs>
              <a:gs pos="35000">
                <a:srgbClr val="E6FED1"/>
              </a:gs>
              <a:gs pos="100000">
                <a:srgbClr val="F5FFEE"/>
              </a:gs>
            </a:gsLst>
            <a:lin ang="16200037" scaled="0"/>
          </a:gradFill>
          <a:ln cap="flat" cmpd="sng" w="9525">
            <a:solidFill>
              <a:srgbClr val="7BD03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 sz="700">
                <a:solidFill>
                  <a:schemeClr val="dk1"/>
                </a:solidFill>
                <a:latin typeface="Calibri"/>
                <a:ea typeface="Calibri"/>
                <a:cs typeface="Calibri"/>
                <a:sym typeface="Calibri"/>
              </a:rPr>
              <a:t>View Archived</a:t>
            </a:r>
          </a:p>
        </p:txBody>
      </p:sp>
      <p:cxnSp>
        <p:nvCxnSpPr>
          <p:cNvPr id="407" name="Shape 407"/>
          <p:cNvCxnSpPr/>
          <p:nvPr/>
        </p:nvCxnSpPr>
        <p:spPr>
          <a:xfrm rot="-5400000">
            <a:off x="648194" y="1805371"/>
            <a:ext cx="197999" cy="36899"/>
          </a:xfrm>
          <a:prstGeom prst="straightConnector1">
            <a:avLst/>
          </a:prstGeom>
          <a:noFill/>
          <a:ln cap="flat" cmpd="sng" w="15875">
            <a:solidFill>
              <a:schemeClr val="dk1"/>
            </a:solidFill>
            <a:prstDash val="solid"/>
            <a:round/>
            <a:headEnd len="med" w="med" type="none"/>
            <a:tailEnd len="med" w="med" type="triangle"/>
          </a:ln>
        </p:spPr>
      </p:cxnSp>
      <p:sp>
        <p:nvSpPr>
          <p:cNvPr id="408" name="Shape 408"/>
          <p:cNvSpPr/>
          <p:nvPr/>
        </p:nvSpPr>
        <p:spPr>
          <a:xfrm>
            <a:off x="2439626" y="2182625"/>
            <a:ext cx="523800" cy="1129199"/>
          </a:xfrm>
          <a:prstGeom prst="rightArrow">
            <a:avLst>
              <a:gd fmla="val 50000" name="adj1"/>
              <a:gd fmla="val 50000" name="adj2"/>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b="1" lang="en" sz="600"/>
              <a:t>XML + data</a:t>
            </a:r>
          </a:p>
        </p:txBody>
      </p:sp>
      <p:sp>
        <p:nvSpPr>
          <p:cNvPr id="409" name="Shape 409"/>
          <p:cNvSpPr/>
          <p:nvPr/>
        </p:nvSpPr>
        <p:spPr>
          <a:xfrm>
            <a:off x="3008775" y="663725"/>
            <a:ext cx="2118900" cy="4167000"/>
          </a:xfrm>
          <a:prstGeom prst="roundRect">
            <a:avLst>
              <a:gd fmla="val 16667" name="adj"/>
            </a:avLst>
          </a:prstGeom>
          <a:solidFill>
            <a:srgbClr val="3D85C6"/>
          </a:solid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rtl="0">
              <a:spcBef>
                <a:spcPts val="0"/>
              </a:spcBef>
              <a:buNone/>
            </a:pPr>
            <a:r>
              <a:rPr b="1" lang="en" sz="1600">
                <a:solidFill>
                  <a:srgbClr val="FFFFFF"/>
                </a:solidFill>
              </a:rPr>
              <a:t>Initial Appraisal by Data Officer of the Week (DOW)</a:t>
            </a:r>
          </a:p>
          <a:p>
            <a:pPr rtl="0">
              <a:spcBef>
                <a:spcPts val="0"/>
              </a:spcBef>
              <a:buNone/>
            </a:pPr>
            <a:r>
              <a:t/>
            </a:r>
            <a:endParaRPr sz="1200">
              <a:solidFill>
                <a:srgbClr val="FFFFFF"/>
              </a:solidFill>
            </a:endParaRPr>
          </a:p>
          <a:p>
            <a:pPr indent="-304800" lvl="0" marL="457200" rtl="0">
              <a:spcBef>
                <a:spcPts val="0"/>
              </a:spcBef>
              <a:spcAft>
                <a:spcPts val="1000"/>
              </a:spcAft>
              <a:buClr>
                <a:srgbClr val="FFFFFF"/>
              </a:buClr>
              <a:buSzPct val="100000"/>
              <a:buFont typeface="Arial"/>
              <a:buAutoNum type="arabicPeriod"/>
            </a:pPr>
            <a:r>
              <a:rPr b="1" lang="en" sz="1200">
                <a:solidFill>
                  <a:srgbClr val="FFFFFF"/>
                </a:solidFill>
              </a:rPr>
              <a:t>S2N creates Help Desk Ticket (HDT) </a:t>
            </a:r>
          </a:p>
          <a:p>
            <a:pPr indent="-304800" lvl="0" marL="457200" rtl="0">
              <a:spcBef>
                <a:spcPts val="0"/>
              </a:spcBef>
              <a:spcAft>
                <a:spcPts val="1000"/>
              </a:spcAft>
              <a:buClr>
                <a:srgbClr val="FFFFFF"/>
              </a:buClr>
              <a:buSzPct val="100000"/>
              <a:buFont typeface="Arial"/>
              <a:buAutoNum type="arabicPeriod"/>
            </a:pPr>
            <a:r>
              <a:rPr b="1" lang="en" sz="1200">
                <a:solidFill>
                  <a:srgbClr val="FFFFFF"/>
                </a:solidFill>
              </a:rPr>
              <a:t>HDT links to package metadata</a:t>
            </a:r>
          </a:p>
          <a:p>
            <a:pPr indent="-304800" lvl="0" marL="457200" rtl="0">
              <a:spcBef>
                <a:spcPts val="0"/>
              </a:spcBef>
              <a:spcAft>
                <a:spcPts val="1000"/>
              </a:spcAft>
              <a:buClr>
                <a:srgbClr val="FFFFFF"/>
              </a:buClr>
              <a:buSzPct val="100000"/>
              <a:buFont typeface="Arial"/>
              <a:buAutoNum type="arabicPeriod"/>
            </a:pPr>
            <a:r>
              <a:rPr b="1" lang="en" sz="1200">
                <a:solidFill>
                  <a:srgbClr val="FFFFFF"/>
                </a:solidFill>
              </a:rPr>
              <a:t>DOW appraises and selects appropriate Unit/Team</a:t>
            </a:r>
          </a:p>
          <a:p>
            <a:pPr indent="-304800" lvl="0" marL="457200" rtl="0">
              <a:spcBef>
                <a:spcPts val="0"/>
              </a:spcBef>
              <a:spcAft>
                <a:spcPts val="1000"/>
              </a:spcAft>
              <a:buClr>
                <a:srgbClr val="FFFFFF"/>
              </a:buClr>
              <a:buSzPct val="100000"/>
              <a:buFont typeface="Arial"/>
              <a:buAutoNum type="arabicPeriod"/>
            </a:pPr>
            <a:r>
              <a:rPr b="1" lang="en" sz="1200">
                <a:solidFill>
                  <a:srgbClr val="FFFFFF"/>
                </a:solidFill>
              </a:rPr>
              <a:t>Unit POC/DO assigns Data Content Manager (DCM)</a:t>
            </a:r>
          </a:p>
        </p:txBody>
      </p:sp>
      <p:sp>
        <p:nvSpPr>
          <p:cNvPr id="410" name="Shape 410"/>
          <p:cNvSpPr txBox="1"/>
          <p:nvPr/>
        </p:nvSpPr>
        <p:spPr>
          <a:xfrm rot="-5400000">
            <a:off x="465261" y="3962105"/>
            <a:ext cx="736800" cy="116400"/>
          </a:xfrm>
          <a:prstGeom prst="rect">
            <a:avLst/>
          </a:prstGeom>
          <a:gradFill>
            <a:gsLst>
              <a:gs pos="0">
                <a:srgbClr val="DAFFBD"/>
              </a:gs>
              <a:gs pos="35000">
                <a:srgbClr val="E6FED1"/>
              </a:gs>
              <a:gs pos="100000">
                <a:srgbClr val="F5FFEE"/>
              </a:gs>
            </a:gsLst>
            <a:lin ang="16200037" scaled="0"/>
          </a:gradFill>
          <a:ln cap="flat" cmpd="sng" w="9525">
            <a:solidFill>
              <a:srgbClr val="7BD03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 sz="600">
                <a:solidFill>
                  <a:schemeClr val="dk1"/>
                </a:solidFill>
                <a:latin typeface="Calibri"/>
                <a:ea typeface="Calibri"/>
                <a:cs typeface="Calibri"/>
                <a:sym typeface="Calibri"/>
              </a:rPr>
              <a:t>Track Submitted</a:t>
            </a:r>
          </a:p>
        </p:txBody>
      </p:sp>
      <p:cxnSp>
        <p:nvCxnSpPr>
          <p:cNvPr id="411" name="Shape 411"/>
          <p:cNvCxnSpPr/>
          <p:nvPr/>
        </p:nvCxnSpPr>
        <p:spPr>
          <a:xfrm>
            <a:off x="714194" y="3509821"/>
            <a:ext cx="42899" cy="241800"/>
          </a:xfrm>
          <a:prstGeom prst="straightConnector1">
            <a:avLst/>
          </a:prstGeom>
          <a:noFill/>
          <a:ln cap="flat" cmpd="sng" w="15875">
            <a:solidFill>
              <a:schemeClr val="dk1"/>
            </a:solidFill>
            <a:prstDash val="solid"/>
            <a:round/>
            <a:headEnd len="med" w="med" type="none"/>
            <a:tailEnd len="med" w="med" type="triangle"/>
          </a:ln>
        </p:spPr>
      </p:cxnSp>
      <p:sp>
        <p:nvSpPr>
          <p:cNvPr id="412" name="Shape 412"/>
          <p:cNvSpPr txBox="1"/>
          <p:nvPr>
            <p:ph type="title"/>
          </p:nvPr>
        </p:nvSpPr>
        <p:spPr>
          <a:xfrm>
            <a:off x="805475" y="78562"/>
            <a:ext cx="7537199" cy="492300"/>
          </a:xfrm>
          <a:prstGeom prst="rect">
            <a:avLst/>
          </a:prstGeom>
        </p:spPr>
        <p:txBody>
          <a:bodyPr anchorCtr="0" anchor="ctr" bIns="91425" lIns="91425" rIns="91425" tIns="91425">
            <a:noAutofit/>
          </a:bodyPr>
          <a:lstStyle/>
          <a:p>
            <a:pPr>
              <a:spcBef>
                <a:spcPts val="0"/>
              </a:spcBef>
              <a:buNone/>
            </a:pPr>
            <a:r>
              <a:rPr lang="en"/>
              <a:t>Send2NCEI Internal UI</a:t>
            </a:r>
          </a:p>
        </p:txBody>
      </p:sp>
      <p:sp>
        <p:nvSpPr>
          <p:cNvPr id="413" name="Shape 413"/>
          <p:cNvSpPr txBox="1"/>
          <p:nvPr>
            <p:ph idx="12" type="sldNum"/>
          </p:nvPr>
        </p:nvSpPr>
        <p:spPr>
          <a:xfrm>
            <a:off x="8600525" y="4924642"/>
            <a:ext cx="471899" cy="171599"/>
          </a:xfrm>
          <a:prstGeom prst="rect">
            <a:avLst/>
          </a:prstGeom>
        </p:spPr>
        <p:txBody>
          <a:bodyPr anchorCtr="0" anchor="t" bIns="91425" lIns="91425" rIns="91425" tIns="91425">
            <a:noAutofit/>
          </a:bodyPr>
          <a:lstStyle/>
          <a:p>
            <a:pPr>
              <a:spcBef>
                <a:spcPts val="0"/>
              </a:spcBef>
              <a:buNone/>
            </a:pPr>
            <a:fld id="{00000000-1234-1234-1234-123412341234}" type="slidenum">
              <a:rPr lang="en"/>
              <a:t>‹#›</a:t>
            </a:fld>
          </a:p>
        </p:txBody>
      </p:sp>
      <p:sp>
        <p:nvSpPr>
          <p:cNvPr id="414" name="Shape 414"/>
          <p:cNvSpPr txBox="1"/>
          <p:nvPr>
            <p:ph idx="2" type="sldNum"/>
          </p:nvPr>
        </p:nvSpPr>
        <p:spPr>
          <a:xfrm>
            <a:off x="8600525" y="4924642"/>
            <a:ext cx="471899" cy="171599"/>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pic>
        <p:nvPicPr>
          <p:cNvPr id="415" name="Shape 415"/>
          <p:cNvPicPr preferRelativeResize="0"/>
          <p:nvPr/>
        </p:nvPicPr>
        <p:blipFill>
          <a:blip r:embed="rId3">
            <a:alphaModFix/>
          </a:blip>
          <a:stretch>
            <a:fillRect/>
          </a:stretch>
        </p:blipFill>
        <p:spPr>
          <a:xfrm>
            <a:off x="5079375" y="1375550"/>
            <a:ext cx="4030875" cy="3200249"/>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08"/>
                                        </p:tgtEl>
                                      </p:cBhvr>
                                    </p:animEffect>
                                    <p:set>
                                      <p:cBhvr>
                                        <p:cTn dur="1" fill="hold">
                                          <p:stCondLst>
                                            <p:cond delay="1000"/>
                                          </p:stCondLst>
                                        </p:cTn>
                                        <p:tgtEl>
                                          <p:spTgt spid="40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63"/>
                                        </p:tgtEl>
                                      </p:cBhvr>
                                    </p:animEffect>
                                    <p:set>
                                      <p:cBhvr>
                                        <p:cTn dur="1" fill="hold">
                                          <p:stCondLst>
                                            <p:cond delay="1000"/>
                                          </p:stCondLst>
                                        </p:cTn>
                                        <p:tgtEl>
                                          <p:spTgt spid="36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63"/>
                                        </p:tgtEl>
                                      </p:cBhvr>
                                    </p:animEffect>
                                    <p:set>
                                      <p:cBhvr>
                                        <p:cTn dur="1" fill="hold">
                                          <p:stCondLst>
                                            <p:cond delay="1000"/>
                                          </p:stCondLst>
                                        </p:cTn>
                                        <p:tgtEl>
                                          <p:spTgt spid="36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64"/>
                                        </p:tgtEl>
                                      </p:cBhvr>
                                    </p:animEffect>
                                    <p:set>
                                      <p:cBhvr>
                                        <p:cTn dur="1" fill="hold">
                                          <p:stCondLst>
                                            <p:cond delay="1000"/>
                                          </p:stCondLst>
                                        </p:cTn>
                                        <p:tgtEl>
                                          <p:spTgt spid="36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65"/>
                                        </p:tgtEl>
                                      </p:cBhvr>
                                    </p:animEffect>
                                    <p:set>
                                      <p:cBhvr>
                                        <p:cTn dur="1" fill="hold">
                                          <p:stCondLst>
                                            <p:cond delay="1000"/>
                                          </p:stCondLst>
                                        </p:cTn>
                                        <p:tgtEl>
                                          <p:spTgt spid="36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66"/>
                                        </p:tgtEl>
                                      </p:cBhvr>
                                    </p:animEffect>
                                    <p:set>
                                      <p:cBhvr>
                                        <p:cTn dur="1" fill="hold">
                                          <p:stCondLst>
                                            <p:cond delay="1000"/>
                                          </p:stCondLst>
                                        </p:cTn>
                                        <p:tgtEl>
                                          <p:spTgt spid="36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67"/>
                                        </p:tgtEl>
                                      </p:cBhvr>
                                    </p:animEffect>
                                    <p:set>
                                      <p:cBhvr>
                                        <p:cTn dur="1" fill="hold">
                                          <p:stCondLst>
                                            <p:cond delay="1000"/>
                                          </p:stCondLst>
                                        </p:cTn>
                                        <p:tgtEl>
                                          <p:spTgt spid="36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68"/>
                                        </p:tgtEl>
                                      </p:cBhvr>
                                    </p:animEffect>
                                    <p:set>
                                      <p:cBhvr>
                                        <p:cTn dur="1" fill="hold">
                                          <p:stCondLst>
                                            <p:cond delay="1000"/>
                                          </p:stCondLst>
                                        </p:cTn>
                                        <p:tgtEl>
                                          <p:spTgt spid="36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69"/>
                                        </p:tgtEl>
                                      </p:cBhvr>
                                    </p:animEffect>
                                    <p:set>
                                      <p:cBhvr>
                                        <p:cTn dur="1" fill="hold">
                                          <p:stCondLst>
                                            <p:cond delay="1000"/>
                                          </p:stCondLst>
                                        </p:cTn>
                                        <p:tgtEl>
                                          <p:spTgt spid="36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70"/>
                                        </p:tgtEl>
                                      </p:cBhvr>
                                    </p:animEffect>
                                    <p:set>
                                      <p:cBhvr>
                                        <p:cTn dur="1" fill="hold">
                                          <p:stCondLst>
                                            <p:cond delay="1000"/>
                                          </p:stCondLst>
                                        </p:cTn>
                                        <p:tgtEl>
                                          <p:spTgt spid="37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71"/>
                                        </p:tgtEl>
                                      </p:cBhvr>
                                    </p:animEffect>
                                    <p:set>
                                      <p:cBhvr>
                                        <p:cTn dur="1" fill="hold">
                                          <p:stCondLst>
                                            <p:cond delay="1000"/>
                                          </p:stCondLst>
                                        </p:cTn>
                                        <p:tgtEl>
                                          <p:spTgt spid="37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73"/>
                                        </p:tgtEl>
                                      </p:cBhvr>
                                    </p:animEffect>
                                    <p:set>
                                      <p:cBhvr>
                                        <p:cTn dur="1" fill="hold">
                                          <p:stCondLst>
                                            <p:cond delay="1000"/>
                                          </p:stCondLst>
                                        </p:cTn>
                                        <p:tgtEl>
                                          <p:spTgt spid="37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76"/>
                                        </p:tgtEl>
                                      </p:cBhvr>
                                    </p:animEffect>
                                    <p:set>
                                      <p:cBhvr>
                                        <p:cTn dur="1" fill="hold">
                                          <p:stCondLst>
                                            <p:cond delay="1000"/>
                                          </p:stCondLst>
                                        </p:cTn>
                                        <p:tgtEl>
                                          <p:spTgt spid="37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77"/>
                                        </p:tgtEl>
                                      </p:cBhvr>
                                    </p:animEffect>
                                    <p:set>
                                      <p:cBhvr>
                                        <p:cTn dur="1" fill="hold">
                                          <p:stCondLst>
                                            <p:cond delay="1000"/>
                                          </p:stCondLst>
                                        </p:cTn>
                                        <p:tgtEl>
                                          <p:spTgt spid="37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79"/>
                                        </p:tgtEl>
                                      </p:cBhvr>
                                    </p:animEffect>
                                    <p:set>
                                      <p:cBhvr>
                                        <p:cTn dur="1" fill="hold">
                                          <p:stCondLst>
                                            <p:cond delay="1000"/>
                                          </p:stCondLst>
                                        </p:cTn>
                                        <p:tgtEl>
                                          <p:spTgt spid="37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80"/>
                                        </p:tgtEl>
                                      </p:cBhvr>
                                    </p:animEffect>
                                    <p:set>
                                      <p:cBhvr>
                                        <p:cTn dur="1" fill="hold">
                                          <p:stCondLst>
                                            <p:cond delay="1000"/>
                                          </p:stCondLst>
                                        </p:cTn>
                                        <p:tgtEl>
                                          <p:spTgt spid="38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78"/>
                                        </p:tgtEl>
                                      </p:cBhvr>
                                    </p:animEffect>
                                    <p:set>
                                      <p:cBhvr>
                                        <p:cTn dur="1" fill="hold">
                                          <p:stCondLst>
                                            <p:cond delay="1000"/>
                                          </p:stCondLst>
                                        </p:cTn>
                                        <p:tgtEl>
                                          <p:spTgt spid="37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81"/>
                                        </p:tgtEl>
                                      </p:cBhvr>
                                    </p:animEffect>
                                    <p:set>
                                      <p:cBhvr>
                                        <p:cTn dur="1" fill="hold">
                                          <p:stCondLst>
                                            <p:cond delay="1000"/>
                                          </p:stCondLst>
                                        </p:cTn>
                                        <p:tgtEl>
                                          <p:spTgt spid="38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82"/>
                                        </p:tgtEl>
                                      </p:cBhvr>
                                    </p:animEffect>
                                    <p:set>
                                      <p:cBhvr>
                                        <p:cTn dur="1" fill="hold">
                                          <p:stCondLst>
                                            <p:cond delay="1000"/>
                                          </p:stCondLst>
                                        </p:cTn>
                                        <p:tgtEl>
                                          <p:spTgt spid="38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83"/>
                                        </p:tgtEl>
                                      </p:cBhvr>
                                    </p:animEffect>
                                    <p:set>
                                      <p:cBhvr>
                                        <p:cTn dur="1" fill="hold">
                                          <p:stCondLst>
                                            <p:cond delay="1000"/>
                                          </p:stCondLst>
                                        </p:cTn>
                                        <p:tgtEl>
                                          <p:spTgt spid="38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84"/>
                                        </p:tgtEl>
                                      </p:cBhvr>
                                    </p:animEffect>
                                    <p:set>
                                      <p:cBhvr>
                                        <p:cTn dur="1" fill="hold">
                                          <p:stCondLst>
                                            <p:cond delay="1000"/>
                                          </p:stCondLst>
                                        </p:cTn>
                                        <p:tgtEl>
                                          <p:spTgt spid="38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85"/>
                                        </p:tgtEl>
                                      </p:cBhvr>
                                    </p:animEffect>
                                    <p:set>
                                      <p:cBhvr>
                                        <p:cTn dur="1" fill="hold">
                                          <p:stCondLst>
                                            <p:cond delay="1000"/>
                                          </p:stCondLst>
                                        </p:cTn>
                                        <p:tgtEl>
                                          <p:spTgt spid="38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95"/>
                                        </p:tgtEl>
                                      </p:cBhvr>
                                    </p:animEffect>
                                    <p:set>
                                      <p:cBhvr>
                                        <p:cTn dur="1" fill="hold">
                                          <p:stCondLst>
                                            <p:cond delay="1000"/>
                                          </p:stCondLst>
                                        </p:cTn>
                                        <p:tgtEl>
                                          <p:spTgt spid="39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96"/>
                                        </p:tgtEl>
                                      </p:cBhvr>
                                    </p:animEffect>
                                    <p:set>
                                      <p:cBhvr>
                                        <p:cTn dur="1" fill="hold">
                                          <p:stCondLst>
                                            <p:cond delay="1000"/>
                                          </p:stCondLst>
                                        </p:cTn>
                                        <p:tgtEl>
                                          <p:spTgt spid="39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97"/>
                                        </p:tgtEl>
                                      </p:cBhvr>
                                    </p:animEffect>
                                    <p:set>
                                      <p:cBhvr>
                                        <p:cTn dur="1" fill="hold">
                                          <p:stCondLst>
                                            <p:cond delay="1000"/>
                                          </p:stCondLst>
                                        </p:cTn>
                                        <p:tgtEl>
                                          <p:spTgt spid="39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00"/>
                                        </p:tgtEl>
                                      </p:cBhvr>
                                    </p:animEffect>
                                    <p:set>
                                      <p:cBhvr>
                                        <p:cTn dur="1" fill="hold">
                                          <p:stCondLst>
                                            <p:cond delay="1000"/>
                                          </p:stCondLst>
                                        </p:cTn>
                                        <p:tgtEl>
                                          <p:spTgt spid="40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03"/>
                                        </p:tgtEl>
                                      </p:cBhvr>
                                    </p:animEffect>
                                    <p:set>
                                      <p:cBhvr>
                                        <p:cTn dur="1" fill="hold">
                                          <p:stCondLst>
                                            <p:cond delay="1000"/>
                                          </p:stCondLst>
                                        </p:cTn>
                                        <p:tgtEl>
                                          <p:spTgt spid="40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04"/>
                                        </p:tgtEl>
                                      </p:cBhvr>
                                    </p:animEffect>
                                    <p:set>
                                      <p:cBhvr>
                                        <p:cTn dur="1" fill="hold">
                                          <p:stCondLst>
                                            <p:cond delay="1000"/>
                                          </p:stCondLst>
                                        </p:cTn>
                                        <p:tgtEl>
                                          <p:spTgt spid="40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05"/>
                                        </p:tgtEl>
                                      </p:cBhvr>
                                    </p:animEffect>
                                    <p:set>
                                      <p:cBhvr>
                                        <p:cTn dur="1" fill="hold">
                                          <p:stCondLst>
                                            <p:cond delay="1000"/>
                                          </p:stCondLst>
                                        </p:cTn>
                                        <p:tgtEl>
                                          <p:spTgt spid="40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06"/>
                                        </p:tgtEl>
                                      </p:cBhvr>
                                    </p:animEffect>
                                    <p:set>
                                      <p:cBhvr>
                                        <p:cTn dur="1" fill="hold">
                                          <p:stCondLst>
                                            <p:cond delay="1000"/>
                                          </p:stCondLst>
                                        </p:cTn>
                                        <p:tgtEl>
                                          <p:spTgt spid="40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07"/>
                                        </p:tgtEl>
                                      </p:cBhvr>
                                    </p:animEffect>
                                    <p:set>
                                      <p:cBhvr>
                                        <p:cTn dur="1" fill="hold">
                                          <p:stCondLst>
                                            <p:cond delay="1000"/>
                                          </p:stCondLst>
                                        </p:cTn>
                                        <p:tgtEl>
                                          <p:spTgt spid="40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08"/>
                                        </p:tgtEl>
                                      </p:cBhvr>
                                    </p:animEffect>
                                    <p:set>
                                      <p:cBhvr>
                                        <p:cTn dur="1" fill="hold">
                                          <p:stCondLst>
                                            <p:cond delay="1000"/>
                                          </p:stCondLst>
                                        </p:cTn>
                                        <p:tgtEl>
                                          <p:spTgt spid="40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10"/>
                                        </p:tgtEl>
                                      </p:cBhvr>
                                    </p:animEffect>
                                    <p:set>
                                      <p:cBhvr>
                                        <p:cTn dur="1" fill="hold">
                                          <p:stCondLst>
                                            <p:cond delay="1000"/>
                                          </p:stCondLst>
                                        </p:cTn>
                                        <p:tgtEl>
                                          <p:spTgt spid="41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11"/>
                                        </p:tgtEl>
                                      </p:cBhvr>
                                    </p:animEffect>
                                    <p:set>
                                      <p:cBhvr>
                                        <p:cTn dur="1" fill="hold">
                                          <p:stCondLst>
                                            <p:cond delay="1000"/>
                                          </p:stCondLst>
                                        </p:cTn>
                                        <p:tgtEl>
                                          <p:spTgt spid="41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9" name="Shape 419"/>
        <p:cNvGrpSpPr/>
        <p:nvPr/>
      </p:nvGrpSpPr>
      <p:grpSpPr>
        <a:xfrm>
          <a:off x="0" y="0"/>
          <a:ext cx="0" cy="0"/>
          <a:chOff x="0" y="0"/>
          <a:chExt cx="0" cy="0"/>
        </a:xfrm>
      </p:grpSpPr>
      <p:sp>
        <p:nvSpPr>
          <p:cNvPr id="420" name="Shape 420"/>
          <p:cNvSpPr/>
          <p:nvPr/>
        </p:nvSpPr>
        <p:spPr>
          <a:xfrm>
            <a:off x="2988300" y="2132637"/>
            <a:ext cx="447899" cy="1129199"/>
          </a:xfrm>
          <a:prstGeom prst="rightArrow">
            <a:avLst>
              <a:gd fmla="val 50000" name="adj1"/>
              <a:gd fmla="val 50000" name="adj2"/>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21" name="Shape 421"/>
          <p:cNvSpPr/>
          <p:nvPr/>
        </p:nvSpPr>
        <p:spPr>
          <a:xfrm>
            <a:off x="633750" y="667562"/>
            <a:ext cx="2208899" cy="4167000"/>
          </a:xfrm>
          <a:prstGeom prst="roundRect">
            <a:avLst>
              <a:gd fmla="val 16667" name="adj"/>
            </a:avLst>
          </a:prstGeom>
          <a:solidFill>
            <a:srgbClr val="3D85C6"/>
          </a:solid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Clr>
                <a:schemeClr val="dk1"/>
              </a:buClr>
              <a:buSzPct val="68750"/>
              <a:buFont typeface="Arial"/>
              <a:buNone/>
            </a:pPr>
            <a:r>
              <a:rPr b="1" lang="en" sz="1600">
                <a:solidFill>
                  <a:srgbClr val="FFFFFF"/>
                </a:solidFill>
              </a:rPr>
              <a:t>Initial Appraisal By Data Officer of the Week (DOW)</a:t>
            </a:r>
          </a:p>
          <a:p>
            <a:pPr lvl="0" rtl="0">
              <a:spcBef>
                <a:spcPts val="0"/>
              </a:spcBef>
              <a:buClr>
                <a:schemeClr val="dk1"/>
              </a:buClr>
              <a:buFont typeface="Arial"/>
              <a:buNone/>
            </a:pPr>
            <a:r>
              <a:t/>
            </a:r>
            <a:endParaRPr b="1" sz="1600">
              <a:solidFill>
                <a:srgbClr val="FFFFFF"/>
              </a:solidFill>
            </a:endParaRPr>
          </a:p>
          <a:p>
            <a:pPr indent="-304800" lvl="0" marL="457200" rtl="0">
              <a:lnSpc>
                <a:spcPct val="100000"/>
              </a:lnSpc>
              <a:spcBef>
                <a:spcPts val="0"/>
              </a:spcBef>
              <a:spcAft>
                <a:spcPts val="500"/>
              </a:spcAft>
              <a:buClr>
                <a:srgbClr val="FFFFFF"/>
              </a:buClr>
              <a:buSzPct val="100000"/>
              <a:buFont typeface="Arial"/>
              <a:buAutoNum type="arabicPeriod"/>
            </a:pPr>
            <a:r>
              <a:rPr lang="en" sz="1200">
                <a:solidFill>
                  <a:srgbClr val="FFFFFF"/>
                </a:solidFill>
              </a:rPr>
              <a:t>S2N creates Help Desk Ticket (HDT) </a:t>
            </a:r>
          </a:p>
          <a:p>
            <a:pPr indent="-304800" lvl="0" marL="457200" rtl="0">
              <a:lnSpc>
                <a:spcPct val="100000"/>
              </a:lnSpc>
              <a:spcBef>
                <a:spcPts val="0"/>
              </a:spcBef>
              <a:spcAft>
                <a:spcPts val="500"/>
              </a:spcAft>
              <a:buClr>
                <a:srgbClr val="FFFFFF"/>
              </a:buClr>
              <a:buSzPct val="100000"/>
              <a:buFont typeface="Arial"/>
              <a:buAutoNum type="arabicPeriod"/>
            </a:pPr>
            <a:r>
              <a:rPr lang="en" sz="1200">
                <a:solidFill>
                  <a:srgbClr val="FFFFFF"/>
                </a:solidFill>
              </a:rPr>
              <a:t>HDT links to package metadata</a:t>
            </a:r>
          </a:p>
          <a:p>
            <a:pPr indent="-304800" lvl="0" marL="457200" rtl="0">
              <a:lnSpc>
                <a:spcPct val="100000"/>
              </a:lnSpc>
              <a:spcBef>
                <a:spcPts val="0"/>
              </a:spcBef>
              <a:spcAft>
                <a:spcPts val="500"/>
              </a:spcAft>
              <a:buClr>
                <a:srgbClr val="FFFFFF"/>
              </a:buClr>
              <a:buSzPct val="100000"/>
              <a:buFont typeface="Arial"/>
              <a:buAutoNum type="arabicPeriod"/>
            </a:pPr>
            <a:r>
              <a:rPr lang="en" sz="1200">
                <a:solidFill>
                  <a:srgbClr val="FFFFFF"/>
                </a:solidFill>
              </a:rPr>
              <a:t>DOW appraises and selects appropriate Unit/Team</a:t>
            </a:r>
          </a:p>
          <a:p>
            <a:pPr indent="-304800" lvl="0" marL="457200" rtl="0">
              <a:lnSpc>
                <a:spcPct val="100000"/>
              </a:lnSpc>
              <a:spcBef>
                <a:spcPts val="0"/>
              </a:spcBef>
              <a:spcAft>
                <a:spcPts val="500"/>
              </a:spcAft>
              <a:buClr>
                <a:srgbClr val="FFFFFF"/>
              </a:buClr>
              <a:buSzPct val="100000"/>
              <a:buFont typeface="Arial"/>
              <a:buAutoNum type="arabicPeriod"/>
            </a:pPr>
            <a:r>
              <a:rPr lang="en" sz="1200">
                <a:solidFill>
                  <a:srgbClr val="FFFFFF"/>
                </a:solidFill>
              </a:rPr>
              <a:t>Unit POC/DO assigns Data Content Manager (DCM)</a:t>
            </a:r>
          </a:p>
        </p:txBody>
      </p:sp>
      <p:sp>
        <p:nvSpPr>
          <p:cNvPr id="422" name="Shape 422"/>
          <p:cNvSpPr/>
          <p:nvPr/>
        </p:nvSpPr>
        <p:spPr>
          <a:xfrm>
            <a:off x="5784000" y="2132637"/>
            <a:ext cx="447899" cy="1129199"/>
          </a:xfrm>
          <a:prstGeom prst="rightArrow">
            <a:avLst>
              <a:gd fmla="val 50000" name="adj1"/>
              <a:gd fmla="val 50000" name="adj2"/>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23" name="Shape 423"/>
          <p:cNvSpPr/>
          <p:nvPr/>
        </p:nvSpPr>
        <p:spPr>
          <a:xfrm>
            <a:off x="6301350" y="667562"/>
            <a:ext cx="2208899" cy="4167000"/>
          </a:xfrm>
          <a:prstGeom prst="roundRect">
            <a:avLst>
              <a:gd fmla="val 16667" name="adj"/>
            </a:avLst>
          </a:prstGeom>
          <a:solidFill>
            <a:srgbClr val="3D85C6"/>
          </a:solid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 sz="1600">
                <a:solidFill>
                  <a:srgbClr val="FFFFFF"/>
                </a:solidFill>
              </a:rPr>
              <a:t>Normal Archive Procedures Followed</a:t>
            </a:r>
          </a:p>
          <a:p>
            <a:pPr lvl="0" rtl="0">
              <a:spcBef>
                <a:spcPts val="0"/>
              </a:spcBef>
              <a:spcAft>
                <a:spcPts val="500"/>
              </a:spcAft>
              <a:buNone/>
            </a:pPr>
            <a:r>
              <a:t/>
            </a:r>
            <a:endParaRPr sz="1200">
              <a:solidFill>
                <a:srgbClr val="FFFFFF"/>
              </a:solidFill>
            </a:endParaRPr>
          </a:p>
          <a:p>
            <a:pPr indent="-304800" lvl="0" marL="457200" rtl="0">
              <a:spcBef>
                <a:spcPts val="0"/>
              </a:spcBef>
              <a:spcAft>
                <a:spcPts val="500"/>
              </a:spcAft>
              <a:buClr>
                <a:srgbClr val="FFFFFF"/>
              </a:buClr>
              <a:buSzPct val="100000"/>
              <a:buFont typeface="Arial"/>
              <a:buAutoNum type="arabicPeriod"/>
            </a:pPr>
            <a:r>
              <a:rPr lang="en" sz="1200">
                <a:solidFill>
                  <a:srgbClr val="FFFFFF"/>
                </a:solidFill>
              </a:rPr>
              <a:t>DCM reviews and interacts with Producer as needed</a:t>
            </a:r>
          </a:p>
          <a:p>
            <a:pPr indent="-304800" lvl="0" marL="457200" rtl="0">
              <a:spcBef>
                <a:spcPts val="0"/>
              </a:spcBef>
              <a:spcAft>
                <a:spcPts val="500"/>
              </a:spcAft>
              <a:buClr>
                <a:srgbClr val="FFFFFF"/>
              </a:buClr>
              <a:buSzPct val="100000"/>
              <a:buFont typeface="Arial"/>
              <a:buAutoNum type="arabicPeriod"/>
            </a:pPr>
            <a:r>
              <a:rPr lang="en" sz="1200">
                <a:solidFill>
                  <a:srgbClr val="FFFFFF"/>
                </a:solidFill>
              </a:rPr>
              <a:t>DCM requests “archive-published” status from DO</a:t>
            </a:r>
          </a:p>
          <a:p>
            <a:pPr indent="-304800" lvl="0" marL="457200" rtl="0">
              <a:spcBef>
                <a:spcPts val="0"/>
              </a:spcBef>
              <a:spcAft>
                <a:spcPts val="500"/>
              </a:spcAft>
              <a:buClr>
                <a:srgbClr val="FFFFFF"/>
              </a:buClr>
              <a:buSzPct val="100000"/>
              <a:buFont typeface="Arial"/>
              <a:buAutoNum type="arabicPeriod"/>
            </a:pPr>
            <a:r>
              <a:rPr lang="en" sz="1200">
                <a:solidFill>
                  <a:srgbClr val="FFFFFF"/>
                </a:solidFill>
              </a:rPr>
              <a:t>DO reviews and approves, or iterates</a:t>
            </a:r>
          </a:p>
          <a:p>
            <a:pPr indent="-304800" lvl="0" marL="457200" rtl="0">
              <a:spcBef>
                <a:spcPts val="0"/>
              </a:spcBef>
              <a:spcAft>
                <a:spcPts val="500"/>
              </a:spcAft>
              <a:buClr>
                <a:srgbClr val="FFFFFF"/>
              </a:buClr>
              <a:buSzPct val="100000"/>
              <a:buFont typeface="Arial"/>
              <a:buAutoNum type="arabicPeriod"/>
            </a:pPr>
            <a:r>
              <a:rPr lang="en" sz="1200">
                <a:solidFill>
                  <a:srgbClr val="FFFFFF"/>
                </a:solidFill>
              </a:rPr>
              <a:t>Producer emailed and </a:t>
            </a:r>
            <a:r>
              <a:rPr i="1" lang="en" sz="1200">
                <a:solidFill>
                  <a:srgbClr val="FFFFFF"/>
                </a:solidFill>
              </a:rPr>
              <a:t>My Submission Packages </a:t>
            </a:r>
            <a:r>
              <a:rPr lang="en" sz="1200">
                <a:solidFill>
                  <a:srgbClr val="FFFFFF"/>
                </a:solidFill>
              </a:rPr>
              <a:t>updated</a:t>
            </a:r>
          </a:p>
          <a:p>
            <a:pPr lvl="0" rtl="0">
              <a:spcBef>
                <a:spcPts val="0"/>
              </a:spcBef>
              <a:buNone/>
            </a:pPr>
            <a:r>
              <a:t/>
            </a:r>
            <a:endParaRPr>
              <a:solidFill>
                <a:srgbClr val="FFFFFF"/>
              </a:solidFill>
            </a:endParaRPr>
          </a:p>
          <a:p>
            <a:pPr lvl="0" rtl="0">
              <a:spcBef>
                <a:spcPts val="0"/>
              </a:spcBef>
              <a:buNone/>
            </a:pPr>
            <a:r>
              <a:t/>
            </a:r>
            <a:endParaRPr>
              <a:solidFill>
                <a:srgbClr val="FFFFFF"/>
              </a:solidFill>
            </a:endParaRPr>
          </a:p>
          <a:p>
            <a:pPr lvl="0" rtl="0">
              <a:spcBef>
                <a:spcPts val="0"/>
              </a:spcBef>
              <a:buNone/>
            </a:pPr>
            <a:r>
              <a:t/>
            </a:r>
            <a:endParaRPr>
              <a:solidFill>
                <a:srgbClr val="FFFFFF"/>
              </a:solidFill>
            </a:endParaRPr>
          </a:p>
          <a:p>
            <a:pPr lvl="0" rtl="0">
              <a:spcBef>
                <a:spcPts val="0"/>
              </a:spcBef>
              <a:buNone/>
            </a:pPr>
            <a:r>
              <a:t/>
            </a:r>
            <a:endParaRPr>
              <a:solidFill>
                <a:srgbClr val="FFFFFF"/>
              </a:solidFill>
            </a:endParaRPr>
          </a:p>
        </p:txBody>
      </p:sp>
      <p:sp>
        <p:nvSpPr>
          <p:cNvPr id="424" name="Shape 424"/>
          <p:cNvSpPr txBox="1"/>
          <p:nvPr>
            <p:ph type="title"/>
          </p:nvPr>
        </p:nvSpPr>
        <p:spPr>
          <a:xfrm>
            <a:off x="805475" y="78562"/>
            <a:ext cx="7537199" cy="492300"/>
          </a:xfrm>
          <a:prstGeom prst="rect">
            <a:avLst/>
          </a:prstGeom>
        </p:spPr>
        <p:txBody>
          <a:bodyPr anchorCtr="0" anchor="ctr" bIns="91425" lIns="91425" rIns="91425" tIns="91425">
            <a:noAutofit/>
          </a:bodyPr>
          <a:lstStyle/>
          <a:p>
            <a:pPr>
              <a:spcBef>
                <a:spcPts val="0"/>
              </a:spcBef>
              <a:buNone/>
            </a:pPr>
            <a:r>
              <a:rPr lang="en"/>
              <a:t>Send2NCEI Internal Process</a:t>
            </a:r>
          </a:p>
        </p:txBody>
      </p:sp>
      <p:sp>
        <p:nvSpPr>
          <p:cNvPr id="425" name="Shape 425"/>
          <p:cNvSpPr txBox="1"/>
          <p:nvPr>
            <p:ph idx="12" type="sldNum"/>
          </p:nvPr>
        </p:nvSpPr>
        <p:spPr>
          <a:xfrm>
            <a:off x="8600525" y="4924642"/>
            <a:ext cx="471899" cy="171599"/>
          </a:xfrm>
          <a:prstGeom prst="rect">
            <a:avLst/>
          </a:prstGeom>
        </p:spPr>
        <p:txBody>
          <a:bodyPr anchorCtr="0" anchor="t" bIns="91425" lIns="91425" rIns="91425" tIns="91425">
            <a:noAutofit/>
          </a:bodyPr>
          <a:lstStyle/>
          <a:p>
            <a:pPr>
              <a:spcBef>
                <a:spcPts val="0"/>
              </a:spcBef>
              <a:buNone/>
            </a:pPr>
            <a:fld id="{00000000-1234-1234-1234-123412341234}" type="slidenum">
              <a:rPr lang="en"/>
              <a:t>‹#›</a:t>
            </a:fld>
          </a:p>
        </p:txBody>
      </p:sp>
      <p:sp>
        <p:nvSpPr>
          <p:cNvPr id="426" name="Shape 426"/>
          <p:cNvSpPr txBox="1"/>
          <p:nvPr>
            <p:ph idx="2" type="sldNum"/>
          </p:nvPr>
        </p:nvSpPr>
        <p:spPr>
          <a:xfrm>
            <a:off x="8600525" y="4924642"/>
            <a:ext cx="471899" cy="171599"/>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
        <p:nvSpPr>
          <p:cNvPr id="427" name="Shape 427"/>
          <p:cNvSpPr/>
          <p:nvPr/>
        </p:nvSpPr>
        <p:spPr>
          <a:xfrm>
            <a:off x="3505650" y="667562"/>
            <a:ext cx="2208899" cy="4167000"/>
          </a:xfrm>
          <a:prstGeom prst="roundRect">
            <a:avLst>
              <a:gd fmla="val 16667" name="adj"/>
            </a:avLst>
          </a:prstGeom>
          <a:solidFill>
            <a:srgbClr val="3D85C6"/>
          </a:solid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 sz="1600">
                <a:solidFill>
                  <a:srgbClr val="FFFFFF"/>
                </a:solidFill>
              </a:rPr>
              <a:t>S2N Stages Data and Metadata for DCM</a:t>
            </a:r>
          </a:p>
          <a:p>
            <a:pPr indent="-304800" lvl="0" marL="457200" rtl="0">
              <a:spcBef>
                <a:spcPts val="0"/>
              </a:spcBef>
              <a:spcAft>
                <a:spcPts val="500"/>
              </a:spcAft>
              <a:buClr>
                <a:srgbClr val="FFFFFF"/>
              </a:buClr>
              <a:buSzPct val="100000"/>
              <a:buFont typeface="Arial"/>
              <a:buAutoNum type="arabicPeriod"/>
            </a:pPr>
            <a:r>
              <a:rPr lang="en" sz="1200">
                <a:solidFill>
                  <a:srgbClr val="FFFFFF"/>
                </a:solidFill>
              </a:rPr>
              <a:t>AIP created in ingest area</a:t>
            </a:r>
          </a:p>
          <a:p>
            <a:pPr indent="-304800" lvl="0" marL="457200" rtl="0">
              <a:spcBef>
                <a:spcPts val="0"/>
              </a:spcBef>
              <a:spcAft>
                <a:spcPts val="500"/>
              </a:spcAft>
              <a:buClr>
                <a:srgbClr val="FFFFFF"/>
              </a:buClr>
              <a:buSzPct val="100000"/>
              <a:buFont typeface="Arial"/>
              <a:buAutoNum type="arabicPeriod"/>
            </a:pPr>
            <a:r>
              <a:rPr lang="en" sz="1200">
                <a:solidFill>
                  <a:srgbClr val="FFFFFF"/>
                </a:solidFill>
              </a:rPr>
              <a:t>Data and </a:t>
            </a:r>
            <a:r>
              <a:rPr i="1" lang="en" sz="1200">
                <a:solidFill>
                  <a:srgbClr val="FFFFFF"/>
                </a:solidFill>
              </a:rPr>
              <a:t>Producer’s</a:t>
            </a:r>
            <a:r>
              <a:rPr lang="en" sz="1200">
                <a:solidFill>
                  <a:srgbClr val="FFFFFF"/>
                </a:solidFill>
              </a:rPr>
              <a:t> ISO XML copied to accession</a:t>
            </a:r>
          </a:p>
          <a:p>
            <a:pPr indent="-304800" lvl="0" marL="457200" rtl="0">
              <a:spcBef>
                <a:spcPts val="0"/>
              </a:spcBef>
              <a:spcAft>
                <a:spcPts val="500"/>
              </a:spcAft>
              <a:buClr>
                <a:srgbClr val="FFFFFF"/>
              </a:buClr>
              <a:buSzPct val="100000"/>
              <a:buFont typeface="Arial"/>
              <a:buAutoNum type="arabicPeriod"/>
            </a:pPr>
            <a:r>
              <a:rPr lang="en" sz="1200">
                <a:solidFill>
                  <a:srgbClr val="FFFFFF"/>
                </a:solidFill>
              </a:rPr>
              <a:t>ATDB Brief Access Record pre-populated </a:t>
            </a:r>
          </a:p>
          <a:p>
            <a:pPr indent="-304800" lvl="0" marL="457200" rtl="0">
              <a:spcBef>
                <a:spcPts val="0"/>
              </a:spcBef>
              <a:spcAft>
                <a:spcPts val="500"/>
              </a:spcAft>
              <a:buClr>
                <a:srgbClr val="FFFFFF"/>
              </a:buClr>
              <a:buSzPct val="100000"/>
              <a:buFont typeface="Arial"/>
              <a:buAutoNum type="arabicPeriod"/>
            </a:pPr>
            <a:r>
              <a:rPr lang="en" sz="1200">
                <a:solidFill>
                  <a:srgbClr val="FFFFFF"/>
                </a:solidFill>
              </a:rPr>
              <a:t>HDT updated and DCM notified to begin work</a:t>
            </a:r>
          </a:p>
          <a:p>
            <a:pPr indent="-304800" lvl="0" marL="457200" rtl="0">
              <a:spcBef>
                <a:spcPts val="0"/>
              </a:spcBef>
              <a:spcAft>
                <a:spcPts val="500"/>
              </a:spcAft>
              <a:buClr>
                <a:srgbClr val="FFFFFF"/>
              </a:buClr>
              <a:buSzPct val="100000"/>
              <a:buFont typeface="Arial"/>
              <a:buAutoNum type="arabicPeriod"/>
            </a:pPr>
            <a:r>
              <a:rPr lang="en" sz="1200">
                <a:solidFill>
                  <a:srgbClr val="FFFFFF"/>
                </a:solidFill>
              </a:rPr>
              <a:t>Producer emailed and </a:t>
            </a:r>
            <a:r>
              <a:rPr i="1" lang="en" sz="1200">
                <a:solidFill>
                  <a:srgbClr val="FFFFFF"/>
                </a:solidFill>
              </a:rPr>
              <a:t>My Submission Packages </a:t>
            </a:r>
            <a:r>
              <a:rPr lang="en" sz="1200">
                <a:solidFill>
                  <a:srgbClr val="FFFFFF"/>
                </a:solidFill>
              </a:rPr>
              <a:t>updated</a:t>
            </a:r>
          </a:p>
          <a:p>
            <a:pPr lvl="0" rtl="0">
              <a:spcBef>
                <a:spcPts val="0"/>
              </a:spcBef>
              <a:spcAft>
                <a:spcPts val="500"/>
              </a:spcAft>
              <a:buNone/>
            </a:pPr>
            <a:r>
              <a:t/>
            </a:r>
            <a:endParaRPr>
              <a:solidFill>
                <a:srgbClr val="FFFFFF"/>
              </a:solidFill>
            </a:endParaRPr>
          </a:p>
          <a:p>
            <a:pPr lvl="0" rtl="0">
              <a:spcBef>
                <a:spcPts val="0"/>
              </a:spcBef>
              <a:spcAft>
                <a:spcPts val="500"/>
              </a:spcAft>
              <a:buNone/>
            </a:pPr>
            <a:r>
              <a:t/>
            </a:r>
            <a:endParaRPr>
              <a:solidFill>
                <a:srgbClr val="FFFFFF"/>
              </a:solidFill>
            </a:endParaRPr>
          </a:p>
          <a:p>
            <a:pPr lvl="0" rtl="0">
              <a:spcBef>
                <a:spcPts val="0"/>
              </a:spcBef>
              <a:buNone/>
            </a:pPr>
            <a:r>
              <a:t/>
            </a:r>
            <a:endParaRPr>
              <a:solidFill>
                <a:srgbClr val="FFFFFF"/>
              </a:solidFill>
            </a:endParaRPr>
          </a:p>
          <a:p>
            <a:pPr lvl="0" rtl="0">
              <a:spcBef>
                <a:spcPts val="0"/>
              </a:spcBef>
              <a:buNone/>
            </a:pPr>
            <a:r>
              <a:t/>
            </a:r>
            <a:endParaRPr>
              <a:solidFill>
                <a:srgbClr val="FFFFFF"/>
              </a:solidFill>
            </a:endParaRPr>
          </a:p>
          <a:p>
            <a:pPr lvl="0" rtl="0">
              <a:spcBef>
                <a:spcPts val="0"/>
              </a:spcBef>
              <a:buNone/>
            </a:pPr>
            <a:r>
              <a:t/>
            </a:r>
            <a:endParaRPr>
              <a:solidFill>
                <a:srgbClr val="FFFFFF"/>
              </a:solidFill>
            </a:endParaRPr>
          </a:p>
        </p:txBody>
      </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805475" y="78562"/>
            <a:ext cx="7537199" cy="492209"/>
          </a:xfrm>
          <a:prstGeom prst="rect">
            <a:avLst/>
          </a:prstGeom>
        </p:spPr>
        <p:txBody>
          <a:bodyPr anchorCtr="0" anchor="ctr" bIns="91425" lIns="91425" rIns="91425" tIns="91425">
            <a:noAutofit/>
          </a:bodyPr>
          <a:lstStyle/>
          <a:p>
            <a:pPr>
              <a:spcBef>
                <a:spcPts val="0"/>
              </a:spcBef>
              <a:buNone/>
            </a:pPr>
            <a:r>
              <a:rPr lang="en"/>
              <a:t>The NODC Mission - 2014</a:t>
            </a:r>
          </a:p>
        </p:txBody>
      </p:sp>
      <p:sp>
        <p:nvSpPr>
          <p:cNvPr id="89" name="Shape 89"/>
          <p:cNvSpPr txBox="1"/>
          <p:nvPr>
            <p:ph idx="12" type="sldNum"/>
          </p:nvPr>
        </p:nvSpPr>
        <p:spPr>
          <a:xfrm>
            <a:off x="8600525" y="4924642"/>
            <a:ext cx="471899" cy="171720"/>
          </a:xfrm>
          <a:prstGeom prst="rect">
            <a:avLst/>
          </a:prstGeom>
        </p:spPr>
        <p:txBody>
          <a:bodyPr anchorCtr="0" anchor="t" bIns="91425" lIns="91425" rIns="91425" tIns="91425">
            <a:noAutofit/>
          </a:bodyPr>
          <a:lstStyle/>
          <a:p>
            <a:pPr indent="0" lvl="0" marL="3657600" rtl="0">
              <a:spcBef>
                <a:spcPts val="0"/>
              </a:spcBef>
              <a:buNone/>
            </a:pPr>
            <a:fld id="{00000000-1234-1234-1234-123412341234}" type="slidenum">
              <a:rPr b="0" lang="en">
                <a:latin typeface="Montserrat"/>
                <a:ea typeface="Montserrat"/>
                <a:cs typeface="Montserrat"/>
                <a:sym typeface="Montserrat"/>
              </a:rPr>
              <a:t>‹#›</a:t>
            </a:fld>
          </a:p>
        </p:txBody>
      </p:sp>
      <p:pic>
        <p:nvPicPr>
          <p:cNvPr id="90" name="Shape 90"/>
          <p:cNvPicPr preferRelativeResize="0"/>
          <p:nvPr/>
        </p:nvPicPr>
        <p:blipFill>
          <a:blip r:embed="rId3">
            <a:alphaModFix/>
          </a:blip>
          <a:stretch>
            <a:fillRect/>
          </a:stretch>
        </p:blipFill>
        <p:spPr>
          <a:xfrm>
            <a:off x="1657362" y="812962"/>
            <a:ext cx="5829300" cy="3590925"/>
          </a:xfrm>
          <a:prstGeom prst="rect">
            <a:avLst/>
          </a:prstGeom>
          <a:noFill/>
          <a:ln>
            <a:noFill/>
          </a:ln>
        </p:spPr>
      </p:pic>
      <p:sp>
        <p:nvSpPr>
          <p:cNvPr id="91" name="Shape 91"/>
          <p:cNvSpPr txBox="1"/>
          <p:nvPr/>
        </p:nvSpPr>
        <p:spPr>
          <a:xfrm>
            <a:off x="1223387" y="4361350"/>
            <a:ext cx="6697199" cy="457200"/>
          </a:xfrm>
          <a:prstGeom prst="rect">
            <a:avLst/>
          </a:prstGeom>
          <a:noFill/>
          <a:ln>
            <a:noFill/>
          </a:ln>
        </p:spPr>
        <p:txBody>
          <a:bodyPr anchorCtr="0" anchor="t" bIns="91425" lIns="91425" rIns="91425" tIns="91425">
            <a:noAutofit/>
          </a:bodyPr>
          <a:lstStyle/>
          <a:p>
            <a:pPr lvl="0" rtl="0" algn="ctr">
              <a:spcBef>
                <a:spcPts val="0"/>
              </a:spcBef>
              <a:buNone/>
            </a:pPr>
            <a:r>
              <a:rPr b="1" lang="en">
                <a:solidFill>
                  <a:srgbClr val="1C4587"/>
                </a:solidFill>
              </a:rPr>
              <a:t>“… organized for the purpose of acquiring, compiling, processing and preserving oceanographic data for ready retrieval”</a:t>
            </a:r>
          </a:p>
        </p:txBody>
      </p:sp>
      <p:sp>
        <p:nvSpPr>
          <p:cNvPr id="92" name="Shape 92"/>
          <p:cNvSpPr txBox="1"/>
          <p:nvPr>
            <p:ph idx="2" type="sldNum"/>
          </p:nvPr>
        </p:nvSpPr>
        <p:spPr>
          <a:xfrm>
            <a:off x="8600525" y="4924642"/>
            <a:ext cx="471899" cy="171599"/>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x="0" y="0"/>
          <a:ext cx="0" cy="0"/>
          <a:chOff x="0" y="0"/>
          <a:chExt cx="0" cy="0"/>
        </a:xfrm>
      </p:grpSpPr>
      <p:sp>
        <p:nvSpPr>
          <p:cNvPr id="432" name="Shape 432"/>
          <p:cNvSpPr txBox="1"/>
          <p:nvPr>
            <p:ph type="title"/>
          </p:nvPr>
        </p:nvSpPr>
        <p:spPr>
          <a:xfrm>
            <a:off x="805475" y="78562"/>
            <a:ext cx="7537199" cy="492300"/>
          </a:xfrm>
          <a:prstGeom prst="rect">
            <a:avLst/>
          </a:prstGeom>
        </p:spPr>
        <p:txBody>
          <a:bodyPr anchorCtr="0" anchor="ctr" bIns="91425" lIns="91425" rIns="91425" tIns="91425">
            <a:noAutofit/>
          </a:bodyPr>
          <a:lstStyle/>
          <a:p>
            <a:pPr>
              <a:spcBef>
                <a:spcPts val="0"/>
              </a:spcBef>
              <a:buNone/>
            </a:pPr>
            <a:r>
              <a:rPr lang="en"/>
              <a:t>Send2NCEI Internal UI</a:t>
            </a:r>
          </a:p>
        </p:txBody>
      </p:sp>
      <p:sp>
        <p:nvSpPr>
          <p:cNvPr id="433" name="Shape 433"/>
          <p:cNvSpPr txBox="1"/>
          <p:nvPr>
            <p:ph idx="12" type="sldNum"/>
          </p:nvPr>
        </p:nvSpPr>
        <p:spPr>
          <a:xfrm>
            <a:off x="8600525" y="4924642"/>
            <a:ext cx="471899" cy="171599"/>
          </a:xfrm>
          <a:prstGeom prst="rect">
            <a:avLst/>
          </a:prstGeom>
        </p:spPr>
        <p:txBody>
          <a:bodyPr anchorCtr="0" anchor="t" bIns="91425" lIns="91425" rIns="91425" tIns="91425">
            <a:noAutofit/>
          </a:bodyPr>
          <a:lstStyle/>
          <a:p>
            <a:pPr>
              <a:spcBef>
                <a:spcPts val="0"/>
              </a:spcBef>
              <a:buNone/>
            </a:pPr>
            <a:fld id="{00000000-1234-1234-1234-123412341234}" type="slidenum">
              <a:rPr lang="en"/>
              <a:t>‹#›</a:t>
            </a:fld>
          </a:p>
        </p:txBody>
      </p:sp>
      <p:sp>
        <p:nvSpPr>
          <p:cNvPr id="434" name="Shape 434"/>
          <p:cNvSpPr txBox="1"/>
          <p:nvPr>
            <p:ph idx="2" type="sldNum"/>
          </p:nvPr>
        </p:nvSpPr>
        <p:spPr>
          <a:xfrm>
            <a:off x="8600525" y="4924642"/>
            <a:ext cx="471899" cy="171599"/>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pic>
        <p:nvPicPr>
          <p:cNvPr id="435" name="Shape 435"/>
          <p:cNvPicPr preferRelativeResize="0"/>
          <p:nvPr/>
        </p:nvPicPr>
        <p:blipFill>
          <a:blip r:embed="rId3">
            <a:alphaModFix/>
          </a:blip>
          <a:stretch>
            <a:fillRect/>
          </a:stretch>
        </p:blipFill>
        <p:spPr>
          <a:xfrm>
            <a:off x="1288612" y="659850"/>
            <a:ext cx="6566775" cy="417885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9" name="Shape 439"/>
        <p:cNvGrpSpPr/>
        <p:nvPr/>
      </p:nvGrpSpPr>
      <p:grpSpPr>
        <a:xfrm>
          <a:off x="0" y="0"/>
          <a:ext cx="0" cy="0"/>
          <a:chOff x="0" y="0"/>
          <a:chExt cx="0" cy="0"/>
        </a:xfrm>
      </p:grpSpPr>
      <p:sp>
        <p:nvSpPr>
          <p:cNvPr id="440" name="Shape 440"/>
          <p:cNvSpPr/>
          <p:nvPr/>
        </p:nvSpPr>
        <p:spPr>
          <a:xfrm rot="-5400000">
            <a:off x="-779825" y="1642774"/>
            <a:ext cx="4167000" cy="2208899"/>
          </a:xfrm>
          <a:prstGeom prst="roundRect">
            <a:avLst>
              <a:gd fmla="val 16667" name="adj"/>
            </a:avLst>
          </a:prstGeom>
          <a:solidFill>
            <a:srgbClr val="3D85C6"/>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441" name="Shape 441"/>
          <p:cNvCxnSpPr/>
          <p:nvPr/>
        </p:nvCxnSpPr>
        <p:spPr>
          <a:xfrm flipH="1" rot="-5400000">
            <a:off x="927243" y="3129584"/>
            <a:ext cx="5100" cy="71400"/>
          </a:xfrm>
          <a:prstGeom prst="straightConnector1">
            <a:avLst/>
          </a:prstGeom>
          <a:noFill/>
          <a:ln cap="flat" cmpd="sng" w="15875">
            <a:solidFill>
              <a:schemeClr val="dk1"/>
            </a:solidFill>
            <a:prstDash val="solid"/>
            <a:round/>
            <a:headEnd len="med" w="med" type="none"/>
            <a:tailEnd len="med" w="med" type="triangle"/>
          </a:ln>
        </p:spPr>
      </p:cxnSp>
      <p:sp>
        <p:nvSpPr>
          <p:cNvPr id="442" name="Shape 442"/>
          <p:cNvSpPr/>
          <p:nvPr/>
        </p:nvSpPr>
        <p:spPr>
          <a:xfrm rot="-5400000">
            <a:off x="611519" y="2182282"/>
            <a:ext cx="1771499" cy="1077899"/>
          </a:xfrm>
          <a:prstGeom prst="rect">
            <a:avLst/>
          </a:prstGeom>
          <a:noFill/>
          <a:ln cap="flat" cmpd="sng" w="9525">
            <a:solidFill>
              <a:schemeClr val="dk1"/>
            </a:solidFill>
            <a:prstDash val="dash"/>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
        <p:nvSpPr>
          <p:cNvPr id="443" name="Shape 443"/>
          <p:cNvSpPr txBox="1"/>
          <p:nvPr/>
        </p:nvSpPr>
        <p:spPr>
          <a:xfrm rot="-5400000">
            <a:off x="464011" y="3101655"/>
            <a:ext cx="736800" cy="116400"/>
          </a:xfrm>
          <a:prstGeom prst="rect">
            <a:avLst/>
          </a:prstGeom>
          <a:gradFill>
            <a:gsLst>
              <a:gs pos="0">
                <a:srgbClr val="DAFFBD"/>
              </a:gs>
              <a:gs pos="35000">
                <a:srgbClr val="E6FED1"/>
              </a:gs>
              <a:gs pos="100000">
                <a:srgbClr val="F5FFEE"/>
              </a:gs>
            </a:gsLst>
            <a:lin ang="16200037" scaled="0"/>
          </a:gradFill>
          <a:ln cap="flat" cmpd="sng" w="9525">
            <a:solidFill>
              <a:srgbClr val="7BD03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700" u="none" cap="none" strike="noStrike">
                <a:solidFill>
                  <a:schemeClr val="dk1"/>
                </a:solidFill>
                <a:latin typeface="Calibri"/>
                <a:ea typeface="Calibri"/>
                <a:cs typeface="Calibri"/>
                <a:sym typeface="Calibri"/>
              </a:rPr>
              <a:t>Create </a:t>
            </a:r>
            <a:r>
              <a:rPr lang="en" sz="700">
                <a:solidFill>
                  <a:schemeClr val="dk1"/>
                </a:solidFill>
                <a:latin typeface="Calibri"/>
                <a:ea typeface="Calibri"/>
                <a:cs typeface="Calibri"/>
                <a:sym typeface="Calibri"/>
              </a:rPr>
              <a:t>N</a:t>
            </a:r>
            <a:r>
              <a:rPr b="0" baseline="0" i="0" lang="en" sz="700" u="none" cap="none" strike="noStrike">
                <a:solidFill>
                  <a:schemeClr val="dk1"/>
                </a:solidFill>
                <a:latin typeface="Calibri"/>
                <a:ea typeface="Calibri"/>
                <a:cs typeface="Calibri"/>
                <a:sym typeface="Calibri"/>
              </a:rPr>
              <a:t>ew</a:t>
            </a:r>
          </a:p>
        </p:txBody>
      </p:sp>
      <p:sp>
        <p:nvSpPr>
          <p:cNvPr id="444" name="Shape 444"/>
          <p:cNvSpPr txBox="1"/>
          <p:nvPr/>
        </p:nvSpPr>
        <p:spPr>
          <a:xfrm rot="-5400000">
            <a:off x="460834" y="2241274"/>
            <a:ext cx="736800" cy="116400"/>
          </a:xfrm>
          <a:prstGeom prst="rect">
            <a:avLst/>
          </a:prstGeom>
          <a:gradFill>
            <a:gsLst>
              <a:gs pos="0">
                <a:srgbClr val="DAFFBD"/>
              </a:gs>
              <a:gs pos="35000">
                <a:srgbClr val="E6FED1"/>
              </a:gs>
              <a:gs pos="100000">
                <a:srgbClr val="F5FFEE"/>
              </a:gs>
            </a:gsLst>
            <a:lin ang="16200037" scaled="0"/>
          </a:gradFill>
          <a:ln cap="flat" cmpd="sng" w="9525">
            <a:solidFill>
              <a:srgbClr val="7BD03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700" u="none" cap="none" strike="noStrike">
                <a:solidFill>
                  <a:schemeClr val="dk1"/>
                </a:solidFill>
                <a:latin typeface="Calibri"/>
                <a:ea typeface="Calibri"/>
                <a:cs typeface="Calibri"/>
                <a:sym typeface="Calibri"/>
              </a:rPr>
              <a:t>Edit </a:t>
            </a:r>
            <a:r>
              <a:rPr lang="en" sz="700">
                <a:solidFill>
                  <a:schemeClr val="dk1"/>
                </a:solidFill>
                <a:latin typeface="Calibri"/>
                <a:ea typeface="Calibri"/>
                <a:cs typeface="Calibri"/>
                <a:sym typeface="Calibri"/>
              </a:rPr>
              <a:t>C</a:t>
            </a:r>
            <a:r>
              <a:rPr b="0" baseline="0" i="0" lang="en" sz="700" u="none" cap="none" strike="noStrike">
                <a:solidFill>
                  <a:schemeClr val="dk1"/>
                </a:solidFill>
                <a:latin typeface="Calibri"/>
                <a:ea typeface="Calibri"/>
                <a:cs typeface="Calibri"/>
                <a:sym typeface="Calibri"/>
              </a:rPr>
              <a:t>urrent</a:t>
            </a:r>
          </a:p>
        </p:txBody>
      </p:sp>
      <p:cxnSp>
        <p:nvCxnSpPr>
          <p:cNvPr id="445" name="Shape 445"/>
          <p:cNvCxnSpPr/>
          <p:nvPr/>
        </p:nvCxnSpPr>
        <p:spPr>
          <a:xfrm flipH="1" rot="-5400000">
            <a:off x="920729" y="2259910"/>
            <a:ext cx="4500" cy="78600"/>
          </a:xfrm>
          <a:prstGeom prst="straightConnector1">
            <a:avLst/>
          </a:prstGeom>
          <a:noFill/>
          <a:ln cap="flat" cmpd="sng" w="15875">
            <a:solidFill>
              <a:schemeClr val="dk1"/>
            </a:solidFill>
            <a:prstDash val="solid"/>
            <a:round/>
            <a:headEnd len="med" w="med" type="none"/>
            <a:tailEnd len="med" w="med" type="triangle"/>
          </a:ln>
        </p:spPr>
      </p:cxnSp>
      <p:cxnSp>
        <p:nvCxnSpPr>
          <p:cNvPr id="446" name="Shape 446"/>
          <p:cNvCxnSpPr/>
          <p:nvPr/>
        </p:nvCxnSpPr>
        <p:spPr>
          <a:xfrm flipH="1" rot="-5400000">
            <a:off x="736984" y="2263128"/>
            <a:ext cx="4500" cy="71700"/>
          </a:xfrm>
          <a:prstGeom prst="straightConnector1">
            <a:avLst/>
          </a:prstGeom>
          <a:noFill/>
          <a:ln cap="flat" cmpd="sng" w="15875">
            <a:solidFill>
              <a:schemeClr val="dk1"/>
            </a:solidFill>
            <a:prstDash val="solid"/>
            <a:round/>
            <a:headEnd len="med" w="med" type="none"/>
            <a:tailEnd len="med" w="med" type="triangle"/>
          </a:ln>
        </p:spPr>
      </p:cxnSp>
      <p:cxnSp>
        <p:nvCxnSpPr>
          <p:cNvPr id="447" name="Shape 447"/>
          <p:cNvCxnSpPr/>
          <p:nvPr/>
        </p:nvCxnSpPr>
        <p:spPr>
          <a:xfrm flipH="1" rot="-5400000">
            <a:off x="741385" y="3122162"/>
            <a:ext cx="5100" cy="75000"/>
          </a:xfrm>
          <a:prstGeom prst="straightConnector1">
            <a:avLst/>
          </a:prstGeom>
          <a:noFill/>
          <a:ln cap="flat" cmpd="sng" w="15875">
            <a:solidFill>
              <a:schemeClr val="dk1"/>
            </a:solidFill>
            <a:prstDash val="solid"/>
            <a:round/>
            <a:headEnd len="med" w="med" type="none"/>
            <a:tailEnd len="med" w="med" type="triangle"/>
          </a:ln>
        </p:spPr>
      </p:cxnSp>
      <p:cxnSp>
        <p:nvCxnSpPr>
          <p:cNvPr id="448" name="Shape 448"/>
          <p:cNvCxnSpPr>
            <a:stCxn id="449" idx="3"/>
          </p:cNvCxnSpPr>
          <p:nvPr/>
        </p:nvCxnSpPr>
        <p:spPr>
          <a:xfrm flipH="1" rot="10800000">
            <a:off x="352474" y="3534579"/>
            <a:ext cx="141000" cy="612300"/>
          </a:xfrm>
          <a:prstGeom prst="straightConnector1">
            <a:avLst/>
          </a:prstGeom>
          <a:noFill/>
          <a:ln cap="flat" cmpd="sng" w="9525">
            <a:solidFill>
              <a:schemeClr val="dk1"/>
            </a:solidFill>
            <a:prstDash val="solid"/>
            <a:round/>
            <a:headEnd len="med" w="med" type="none"/>
            <a:tailEnd len="med" w="med" type="triangle"/>
          </a:ln>
        </p:spPr>
      </p:cxnSp>
      <p:grpSp>
        <p:nvGrpSpPr>
          <p:cNvPr id="450" name="Shape 450"/>
          <p:cNvGrpSpPr/>
          <p:nvPr/>
        </p:nvGrpSpPr>
        <p:grpSpPr>
          <a:xfrm rot="-5400000">
            <a:off x="-324598" y="3957963"/>
            <a:ext cx="1326243" cy="249662"/>
            <a:chOff x="1132100" y="830932"/>
            <a:chExt cx="2169901" cy="649486"/>
          </a:xfrm>
        </p:grpSpPr>
        <p:sp>
          <p:nvSpPr>
            <p:cNvPr id="449" name="Shape 449"/>
            <p:cNvSpPr txBox="1"/>
            <p:nvPr/>
          </p:nvSpPr>
          <p:spPr>
            <a:xfrm>
              <a:off x="1132100" y="903518"/>
              <a:ext cx="980100" cy="576900"/>
            </a:xfrm>
            <a:prstGeom prst="rect">
              <a:avLst/>
            </a:prstGeom>
            <a:gradFill>
              <a:gsLst>
                <a:gs pos="0">
                  <a:srgbClr val="BBBBBB"/>
                </a:gs>
                <a:gs pos="35000">
                  <a:srgbClr val="CFCFCF"/>
                </a:gs>
                <a:gs pos="100000">
                  <a:srgbClr val="EEEEEE"/>
                </a:gs>
              </a:gsLst>
              <a:lin ang="16200037" scaled="0"/>
            </a:gra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700" u="none" cap="none" strike="noStrike">
                  <a:solidFill>
                    <a:schemeClr val="dk1"/>
                  </a:solidFill>
                  <a:latin typeface="Calibri"/>
                  <a:ea typeface="Calibri"/>
                  <a:cs typeface="Calibri"/>
                  <a:sym typeface="Calibri"/>
                </a:rPr>
                <a:t>Create new account</a:t>
              </a:r>
            </a:p>
          </p:txBody>
        </p:sp>
        <p:cxnSp>
          <p:nvCxnSpPr>
            <p:cNvPr id="451" name="Shape 451"/>
            <p:cNvCxnSpPr/>
            <p:nvPr/>
          </p:nvCxnSpPr>
          <p:spPr>
            <a:xfrm rot="10800000">
              <a:off x="2111901" y="1124857"/>
              <a:ext cx="1190099" cy="0"/>
            </a:xfrm>
            <a:prstGeom prst="straightConnector1">
              <a:avLst/>
            </a:prstGeom>
            <a:noFill/>
            <a:ln cap="flat" cmpd="sng" w="9525">
              <a:solidFill>
                <a:schemeClr val="dk1"/>
              </a:solidFill>
              <a:prstDash val="solid"/>
              <a:round/>
              <a:headEnd len="med" w="med" type="none"/>
              <a:tailEnd len="med" w="med" type="triangle"/>
            </a:ln>
          </p:spPr>
        </p:cxnSp>
        <p:sp>
          <p:nvSpPr>
            <p:cNvPr id="452" name="Shape 452"/>
            <p:cNvSpPr txBox="1"/>
            <p:nvPr/>
          </p:nvSpPr>
          <p:spPr>
            <a:xfrm>
              <a:off x="2173519" y="830932"/>
              <a:ext cx="1095299" cy="2768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 sz="700" u="none" cap="none" strike="noStrike">
                  <a:solidFill>
                    <a:srgbClr val="FFFFFF"/>
                  </a:solidFill>
                  <a:latin typeface="Calibri"/>
                  <a:ea typeface="Calibri"/>
                  <a:cs typeface="Calibri"/>
                  <a:sym typeface="Calibri"/>
                </a:rPr>
                <a:t>new submitter</a:t>
              </a:r>
            </a:p>
          </p:txBody>
        </p:sp>
      </p:grpSp>
      <p:sp>
        <p:nvSpPr>
          <p:cNvPr id="453" name="Shape 453"/>
          <p:cNvSpPr txBox="1"/>
          <p:nvPr/>
        </p:nvSpPr>
        <p:spPr>
          <a:xfrm rot="-5400000">
            <a:off x="326558" y="952537"/>
            <a:ext cx="585599" cy="216900"/>
          </a:xfrm>
          <a:prstGeom prst="rect">
            <a:avLst/>
          </a:prstGeom>
          <a:gradFill>
            <a:gsLst>
              <a:gs pos="0">
                <a:srgbClr val="BBBBBB"/>
              </a:gs>
              <a:gs pos="35000">
                <a:srgbClr val="CFCFCF"/>
              </a:gs>
              <a:gs pos="100000">
                <a:srgbClr val="EEEEEE"/>
              </a:gs>
            </a:gsLst>
            <a:lin ang="16200037" scaled="0"/>
          </a:gra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700" u="none" cap="none" strike="noStrike">
                <a:solidFill>
                  <a:schemeClr val="dk1"/>
                </a:solidFill>
                <a:latin typeface="Calibri"/>
                <a:ea typeface="Calibri"/>
                <a:cs typeface="Calibri"/>
                <a:sym typeface="Calibri"/>
              </a:rPr>
              <a:t>Change password</a:t>
            </a:r>
          </a:p>
        </p:txBody>
      </p:sp>
      <p:cxnSp>
        <p:nvCxnSpPr>
          <p:cNvPr id="454" name="Shape 454"/>
          <p:cNvCxnSpPr>
            <a:stCxn id="455" idx="3"/>
            <a:endCxn id="453" idx="1"/>
          </p:cNvCxnSpPr>
          <p:nvPr/>
        </p:nvCxnSpPr>
        <p:spPr>
          <a:xfrm rot="10800000">
            <a:off x="619470" y="1353710"/>
            <a:ext cx="0" cy="566400"/>
          </a:xfrm>
          <a:prstGeom prst="straightConnector1">
            <a:avLst/>
          </a:prstGeom>
          <a:noFill/>
          <a:ln cap="flat" cmpd="sng" w="9525">
            <a:solidFill>
              <a:schemeClr val="dk1"/>
            </a:solidFill>
            <a:prstDash val="solid"/>
            <a:round/>
            <a:headEnd len="med" w="med" type="triangle"/>
            <a:tailEnd len="med" w="med" type="triangle"/>
          </a:ln>
        </p:spPr>
      </p:cxnSp>
      <p:cxnSp>
        <p:nvCxnSpPr>
          <p:cNvPr id="456" name="Shape 456"/>
          <p:cNvCxnSpPr/>
          <p:nvPr/>
        </p:nvCxnSpPr>
        <p:spPr>
          <a:xfrm rot="-5400000">
            <a:off x="454169" y="2717116"/>
            <a:ext cx="4500" cy="114300"/>
          </a:xfrm>
          <a:prstGeom prst="straightConnector1">
            <a:avLst/>
          </a:prstGeom>
          <a:noFill/>
          <a:ln cap="flat" cmpd="sng" w="9525">
            <a:solidFill>
              <a:schemeClr val="dk1"/>
            </a:solidFill>
            <a:prstDash val="solid"/>
            <a:round/>
            <a:headEnd len="med" w="med" type="none"/>
            <a:tailEnd len="med" w="med" type="triangle"/>
          </a:ln>
        </p:spPr>
      </p:cxnSp>
      <p:sp>
        <p:nvSpPr>
          <p:cNvPr id="457" name="Shape 457"/>
          <p:cNvSpPr txBox="1"/>
          <p:nvPr/>
        </p:nvSpPr>
        <p:spPr>
          <a:xfrm rot="-5400000">
            <a:off x="188335" y="2451317"/>
            <a:ext cx="470100" cy="118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 sz="700" u="none" cap="none" strike="noStrike">
                <a:solidFill>
                  <a:srgbClr val="FFFFFF"/>
                </a:solidFill>
                <a:latin typeface="Calibri"/>
                <a:ea typeface="Calibri"/>
                <a:cs typeface="Calibri"/>
                <a:sym typeface="Calibri"/>
              </a:rPr>
              <a:t>existing</a:t>
            </a:r>
          </a:p>
        </p:txBody>
      </p:sp>
      <p:sp>
        <p:nvSpPr>
          <p:cNvPr id="455" name="Shape 455"/>
          <p:cNvSpPr/>
          <p:nvPr/>
        </p:nvSpPr>
        <p:spPr>
          <a:xfrm rot="-5400000">
            <a:off x="-178229" y="2609210"/>
            <a:ext cx="1595399" cy="217200"/>
          </a:xfrm>
          <a:prstGeom prst="rect">
            <a:avLst/>
          </a:prstGeom>
          <a:gradFill>
            <a:gsLst>
              <a:gs pos="0">
                <a:srgbClr val="4B619D"/>
              </a:gs>
              <a:gs pos="80000">
                <a:srgbClr val="6280CE"/>
              </a:gs>
              <a:gs pos="100000">
                <a:srgbClr val="6180D1"/>
              </a:gs>
            </a:gsLst>
            <a:lin ang="16200037" scaled="0"/>
          </a:gradFill>
          <a:ln cap="flat" cmpd="sng" w="9525">
            <a:solidFill>
              <a:srgbClr val="00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 sz="800">
                <a:solidFill>
                  <a:schemeClr val="dk1"/>
                </a:solidFill>
              </a:rPr>
              <a:t>My</a:t>
            </a:r>
            <a:r>
              <a:rPr b="0" baseline="0" i="0" lang="en" sz="800" u="none" cap="none" strike="noStrike">
                <a:solidFill>
                  <a:schemeClr val="dk1"/>
                </a:solidFill>
                <a:latin typeface="Arial"/>
                <a:ea typeface="Arial"/>
                <a:cs typeface="Arial"/>
                <a:sym typeface="Arial"/>
              </a:rPr>
              <a:t> </a:t>
            </a:r>
            <a:r>
              <a:rPr lang="en" sz="800">
                <a:solidFill>
                  <a:schemeClr val="dk1"/>
                </a:solidFill>
              </a:rPr>
              <a:t>S</a:t>
            </a:r>
            <a:r>
              <a:rPr b="0" baseline="0" i="0" lang="en" sz="800" u="none" cap="none" strike="noStrike">
                <a:solidFill>
                  <a:schemeClr val="dk1"/>
                </a:solidFill>
                <a:latin typeface="Arial"/>
                <a:ea typeface="Arial"/>
                <a:cs typeface="Arial"/>
                <a:sym typeface="Arial"/>
              </a:rPr>
              <a:t>ubmission </a:t>
            </a:r>
            <a:r>
              <a:rPr lang="en" sz="800">
                <a:solidFill>
                  <a:schemeClr val="dk1"/>
                </a:solidFill>
              </a:rPr>
              <a:t>P</a:t>
            </a:r>
            <a:r>
              <a:rPr b="0" baseline="0" i="0" lang="en" sz="800" u="none" cap="none" strike="noStrike">
                <a:solidFill>
                  <a:schemeClr val="dk1"/>
                </a:solidFill>
                <a:latin typeface="Arial"/>
                <a:ea typeface="Arial"/>
                <a:cs typeface="Arial"/>
                <a:sym typeface="Arial"/>
              </a:rPr>
              <a:t>ackages</a:t>
            </a:r>
          </a:p>
        </p:txBody>
      </p:sp>
      <p:sp>
        <p:nvSpPr>
          <p:cNvPr id="458" name="Shape 458"/>
          <p:cNvSpPr txBox="1"/>
          <p:nvPr/>
        </p:nvSpPr>
        <p:spPr>
          <a:xfrm rot="-5400000">
            <a:off x="59927" y="942036"/>
            <a:ext cx="579000" cy="237900"/>
          </a:xfrm>
          <a:prstGeom prst="rect">
            <a:avLst/>
          </a:prstGeom>
          <a:gradFill>
            <a:gsLst>
              <a:gs pos="0">
                <a:srgbClr val="BBBBBB"/>
              </a:gs>
              <a:gs pos="35000">
                <a:srgbClr val="CFCFCF"/>
              </a:gs>
              <a:gs pos="100000">
                <a:srgbClr val="EEEEEE"/>
              </a:gs>
            </a:gsLst>
            <a:lin ang="16200037" scaled="0"/>
          </a:gra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700" u="none" cap="none" strike="noStrike">
                <a:solidFill>
                  <a:schemeClr val="dk1"/>
                </a:solidFill>
                <a:latin typeface="Calibri"/>
                <a:ea typeface="Calibri"/>
                <a:cs typeface="Calibri"/>
                <a:sym typeface="Calibri"/>
              </a:rPr>
              <a:t>Retrieve password</a:t>
            </a:r>
          </a:p>
        </p:txBody>
      </p:sp>
      <p:cxnSp>
        <p:nvCxnSpPr>
          <p:cNvPr id="459" name="Shape 459"/>
          <p:cNvCxnSpPr/>
          <p:nvPr/>
        </p:nvCxnSpPr>
        <p:spPr>
          <a:xfrm rot="-5400000">
            <a:off x="-32541" y="1701892"/>
            <a:ext cx="699599" cy="0"/>
          </a:xfrm>
          <a:prstGeom prst="straightConnector1">
            <a:avLst/>
          </a:prstGeom>
          <a:noFill/>
          <a:ln cap="flat" cmpd="sng" w="9525">
            <a:solidFill>
              <a:schemeClr val="dk1"/>
            </a:solidFill>
            <a:prstDash val="solid"/>
            <a:round/>
            <a:headEnd len="med" w="med" type="none"/>
            <a:tailEnd len="med" w="med" type="triangle"/>
          </a:ln>
        </p:spPr>
      </p:cxnSp>
      <p:sp>
        <p:nvSpPr>
          <p:cNvPr id="460" name="Shape 460"/>
          <p:cNvSpPr txBox="1"/>
          <p:nvPr/>
        </p:nvSpPr>
        <p:spPr>
          <a:xfrm rot="-5400000">
            <a:off x="-120880" y="1635288"/>
            <a:ext cx="746699" cy="1065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 sz="700" u="none" cap="none" strike="noStrike">
                <a:solidFill>
                  <a:srgbClr val="FFFFFF"/>
                </a:solidFill>
                <a:latin typeface="Calibri"/>
                <a:ea typeface="Calibri"/>
                <a:cs typeface="Calibri"/>
                <a:sym typeface="Calibri"/>
              </a:rPr>
              <a:t>forgot password</a:t>
            </a:r>
          </a:p>
        </p:txBody>
      </p:sp>
      <p:cxnSp>
        <p:nvCxnSpPr>
          <p:cNvPr id="461" name="Shape 461"/>
          <p:cNvCxnSpPr>
            <a:stCxn id="458" idx="1"/>
          </p:cNvCxnSpPr>
          <p:nvPr/>
        </p:nvCxnSpPr>
        <p:spPr>
          <a:xfrm>
            <a:off x="349427" y="1350486"/>
            <a:ext cx="157800" cy="555899"/>
          </a:xfrm>
          <a:prstGeom prst="straightConnector1">
            <a:avLst/>
          </a:prstGeom>
          <a:noFill/>
          <a:ln cap="flat" cmpd="sng" w="12700">
            <a:solidFill>
              <a:schemeClr val="dk1"/>
            </a:solidFill>
            <a:prstDash val="solid"/>
            <a:round/>
            <a:headEnd len="med" w="med" type="none"/>
            <a:tailEnd len="med" w="med" type="triangle"/>
          </a:ln>
        </p:spPr>
      </p:cxnSp>
      <p:grpSp>
        <p:nvGrpSpPr>
          <p:cNvPr id="462" name="Shape 462"/>
          <p:cNvGrpSpPr/>
          <p:nvPr/>
        </p:nvGrpSpPr>
        <p:grpSpPr>
          <a:xfrm rot="-5400000">
            <a:off x="700084" y="2222016"/>
            <a:ext cx="1595414" cy="991702"/>
            <a:chOff x="3398610" y="3176592"/>
            <a:chExt cx="2062058" cy="2136830"/>
          </a:xfrm>
        </p:grpSpPr>
        <p:cxnSp>
          <p:nvCxnSpPr>
            <p:cNvPr id="463" name="Shape 463"/>
            <p:cNvCxnSpPr/>
            <p:nvPr/>
          </p:nvCxnSpPr>
          <p:spPr>
            <a:xfrm>
              <a:off x="4429125" y="3499982"/>
              <a:ext cx="0" cy="130499"/>
            </a:xfrm>
            <a:prstGeom prst="straightConnector1">
              <a:avLst/>
            </a:prstGeom>
            <a:solidFill>
              <a:srgbClr val="7030A0"/>
            </a:solidFill>
            <a:ln cap="flat" cmpd="sng" w="9525">
              <a:solidFill>
                <a:srgbClr val="EB0E76"/>
              </a:solidFill>
              <a:prstDash val="solid"/>
              <a:round/>
              <a:headEnd len="med" w="med" type="none"/>
              <a:tailEnd len="med" w="med" type="none"/>
            </a:ln>
          </p:spPr>
        </p:cxnSp>
        <p:cxnSp>
          <p:nvCxnSpPr>
            <p:cNvPr id="464" name="Shape 464"/>
            <p:cNvCxnSpPr/>
            <p:nvPr/>
          </p:nvCxnSpPr>
          <p:spPr>
            <a:xfrm>
              <a:off x="4429125" y="3961023"/>
              <a:ext cx="1199" cy="123000"/>
            </a:xfrm>
            <a:prstGeom prst="straightConnector1">
              <a:avLst/>
            </a:prstGeom>
            <a:solidFill>
              <a:srgbClr val="7030A0"/>
            </a:solidFill>
            <a:ln cap="flat" cmpd="sng" w="9525">
              <a:solidFill>
                <a:srgbClr val="EB0E76"/>
              </a:solidFill>
              <a:prstDash val="solid"/>
              <a:round/>
              <a:headEnd len="med" w="med" type="none"/>
              <a:tailEnd len="med" w="med" type="none"/>
            </a:ln>
          </p:spPr>
        </p:cxnSp>
        <p:cxnSp>
          <p:nvCxnSpPr>
            <p:cNvPr id="465" name="Shape 465"/>
            <p:cNvCxnSpPr/>
            <p:nvPr/>
          </p:nvCxnSpPr>
          <p:spPr>
            <a:xfrm flipH="1">
              <a:off x="4428983" y="4414382"/>
              <a:ext cx="1199" cy="107700"/>
            </a:xfrm>
            <a:prstGeom prst="straightConnector1">
              <a:avLst/>
            </a:prstGeom>
            <a:solidFill>
              <a:srgbClr val="7030A0"/>
            </a:solidFill>
            <a:ln cap="flat" cmpd="sng" w="9525">
              <a:solidFill>
                <a:srgbClr val="EB0E76"/>
              </a:solidFill>
              <a:prstDash val="solid"/>
              <a:round/>
              <a:headEnd len="med" w="med" type="none"/>
              <a:tailEnd len="med" w="med" type="none"/>
            </a:ln>
          </p:spPr>
        </p:cxnSp>
        <p:cxnSp>
          <p:nvCxnSpPr>
            <p:cNvPr id="466" name="Shape 466"/>
            <p:cNvCxnSpPr/>
            <p:nvPr/>
          </p:nvCxnSpPr>
          <p:spPr>
            <a:xfrm>
              <a:off x="4429125" y="4875423"/>
              <a:ext cx="1199" cy="112799"/>
            </a:xfrm>
            <a:prstGeom prst="straightConnector1">
              <a:avLst/>
            </a:prstGeom>
            <a:solidFill>
              <a:srgbClr val="7030A0"/>
            </a:solidFill>
            <a:ln cap="flat" cmpd="sng" w="9525">
              <a:solidFill>
                <a:srgbClr val="EB0E76"/>
              </a:solidFill>
              <a:prstDash val="solid"/>
              <a:round/>
              <a:headEnd len="med" w="med" type="none"/>
              <a:tailEnd len="med" w="med" type="none"/>
            </a:ln>
          </p:spPr>
        </p:cxnSp>
        <p:sp>
          <p:nvSpPr>
            <p:cNvPr id="467" name="Shape 467"/>
            <p:cNvSpPr/>
            <p:nvPr/>
          </p:nvSpPr>
          <p:spPr>
            <a:xfrm>
              <a:off x="3398610" y="3176592"/>
              <a:ext cx="2060999" cy="323399"/>
            </a:xfrm>
            <a:prstGeom prst="rect">
              <a:avLst/>
            </a:prstGeom>
            <a:gradFill>
              <a:gsLst>
                <a:gs pos="0">
                  <a:srgbClr val="12927F"/>
                </a:gs>
                <a:gs pos="80000">
                  <a:srgbClr val="17C1A7"/>
                </a:gs>
                <a:gs pos="100000">
                  <a:srgbClr val="15C5AA"/>
                </a:gs>
              </a:gsLst>
              <a:lin ang="16200037" scaled="0"/>
            </a:gradFill>
            <a:ln cap="flat" cmpd="sng" w="9525">
              <a:solidFill>
                <a:srgbClr val="28B29E"/>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lang="en" sz="700">
                  <a:solidFill>
                    <a:schemeClr val="lt1"/>
                  </a:solidFill>
                  <a:latin typeface="Calibri"/>
                  <a:ea typeface="Calibri"/>
                  <a:cs typeface="Calibri"/>
                  <a:sym typeface="Calibri"/>
                </a:rPr>
                <a:t>1. </a:t>
              </a:r>
              <a:r>
                <a:rPr b="1" baseline="0" i="0" lang="en" sz="700" u="none" cap="none" strike="noStrike">
                  <a:solidFill>
                    <a:schemeClr val="lt1"/>
                  </a:solidFill>
                  <a:latin typeface="Calibri"/>
                  <a:ea typeface="Calibri"/>
                  <a:cs typeface="Calibri"/>
                  <a:sym typeface="Calibri"/>
                </a:rPr>
                <a:t>Responsible Persons/Projects</a:t>
              </a:r>
            </a:p>
          </p:txBody>
        </p:sp>
        <p:sp>
          <p:nvSpPr>
            <p:cNvPr id="468" name="Shape 468"/>
            <p:cNvSpPr/>
            <p:nvPr/>
          </p:nvSpPr>
          <p:spPr>
            <a:xfrm>
              <a:off x="3398610" y="3630612"/>
              <a:ext cx="2060999" cy="330300"/>
            </a:xfrm>
            <a:prstGeom prst="rect">
              <a:avLst/>
            </a:prstGeom>
            <a:gradFill>
              <a:gsLst>
                <a:gs pos="0">
                  <a:srgbClr val="12927F"/>
                </a:gs>
                <a:gs pos="80000">
                  <a:srgbClr val="17C1A7"/>
                </a:gs>
                <a:gs pos="100000">
                  <a:srgbClr val="15C5AA"/>
                </a:gs>
              </a:gsLst>
              <a:lin ang="16200037" scaled="0"/>
            </a:gradFill>
            <a:ln cap="flat" cmpd="sng" w="9525">
              <a:solidFill>
                <a:srgbClr val="28B29E"/>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lang="en" sz="700">
                  <a:solidFill>
                    <a:schemeClr val="lt1"/>
                  </a:solidFill>
                  <a:latin typeface="Calibri"/>
                  <a:ea typeface="Calibri"/>
                  <a:cs typeface="Calibri"/>
                  <a:sym typeface="Calibri"/>
                </a:rPr>
                <a:t>2. </a:t>
              </a:r>
              <a:r>
                <a:rPr b="1" baseline="0" i="0" lang="en" sz="700" u="none" cap="none" strike="noStrike">
                  <a:solidFill>
                    <a:schemeClr val="lt1"/>
                  </a:solidFill>
                  <a:latin typeface="Calibri"/>
                  <a:ea typeface="Calibri"/>
                  <a:cs typeface="Calibri"/>
                  <a:sym typeface="Calibri"/>
                </a:rPr>
                <a:t>Dates &amp; Locations</a:t>
              </a:r>
            </a:p>
          </p:txBody>
        </p:sp>
        <p:sp>
          <p:nvSpPr>
            <p:cNvPr id="469" name="Shape 469"/>
            <p:cNvSpPr/>
            <p:nvPr/>
          </p:nvSpPr>
          <p:spPr>
            <a:xfrm>
              <a:off x="3399669" y="4083969"/>
              <a:ext cx="2060999" cy="330300"/>
            </a:xfrm>
            <a:prstGeom prst="rect">
              <a:avLst/>
            </a:prstGeom>
            <a:gradFill>
              <a:gsLst>
                <a:gs pos="0">
                  <a:srgbClr val="12927F"/>
                </a:gs>
                <a:gs pos="80000">
                  <a:srgbClr val="17C1A7"/>
                </a:gs>
                <a:gs pos="100000">
                  <a:srgbClr val="15C5AA"/>
                </a:gs>
              </a:gsLst>
              <a:lin ang="16200037" scaled="0"/>
            </a:gradFill>
            <a:ln cap="flat" cmpd="sng" w="9525">
              <a:solidFill>
                <a:srgbClr val="28B29E"/>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lang="en" sz="700">
                  <a:solidFill>
                    <a:schemeClr val="lt1"/>
                  </a:solidFill>
                  <a:latin typeface="Calibri"/>
                  <a:ea typeface="Calibri"/>
                  <a:cs typeface="Calibri"/>
                  <a:sym typeface="Calibri"/>
                </a:rPr>
                <a:t>3. </a:t>
              </a:r>
              <a:r>
                <a:rPr b="1" baseline="0" i="0" lang="en" sz="700" u="none" cap="none" strike="noStrike">
                  <a:solidFill>
                    <a:schemeClr val="lt1"/>
                  </a:solidFill>
                  <a:latin typeface="Calibri"/>
                  <a:ea typeface="Calibri"/>
                  <a:cs typeface="Calibri"/>
                  <a:sym typeface="Calibri"/>
                </a:rPr>
                <a:t>Measured Parameters</a:t>
              </a:r>
            </a:p>
          </p:txBody>
        </p:sp>
        <p:sp>
          <p:nvSpPr>
            <p:cNvPr id="470" name="Shape 470"/>
            <p:cNvSpPr/>
            <p:nvPr/>
          </p:nvSpPr>
          <p:spPr>
            <a:xfrm>
              <a:off x="3398610" y="4521958"/>
              <a:ext cx="2060999" cy="353399"/>
            </a:xfrm>
            <a:prstGeom prst="rect">
              <a:avLst/>
            </a:prstGeom>
            <a:gradFill>
              <a:gsLst>
                <a:gs pos="0">
                  <a:srgbClr val="12927F"/>
                </a:gs>
                <a:gs pos="80000">
                  <a:srgbClr val="17C1A7"/>
                </a:gs>
                <a:gs pos="100000">
                  <a:srgbClr val="15C5AA"/>
                </a:gs>
              </a:gsLst>
              <a:lin ang="16200037" scaled="0"/>
            </a:gradFill>
            <a:ln cap="flat" cmpd="sng" w="9525">
              <a:solidFill>
                <a:srgbClr val="28B29E"/>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lang="en" sz="700">
                  <a:solidFill>
                    <a:schemeClr val="lt1"/>
                  </a:solidFill>
                  <a:latin typeface="Calibri"/>
                  <a:ea typeface="Calibri"/>
                  <a:cs typeface="Calibri"/>
                  <a:sym typeface="Calibri"/>
                </a:rPr>
                <a:t>4. </a:t>
              </a:r>
              <a:r>
                <a:rPr b="1" baseline="0" i="0" lang="en" sz="700" u="none" cap="none" strike="noStrike">
                  <a:solidFill>
                    <a:schemeClr val="lt1"/>
                  </a:solidFill>
                  <a:latin typeface="Calibri"/>
                  <a:ea typeface="Calibri"/>
                  <a:cs typeface="Calibri"/>
                  <a:sym typeface="Calibri"/>
                </a:rPr>
                <a:t>Package Description</a:t>
              </a:r>
            </a:p>
          </p:txBody>
        </p:sp>
        <p:sp>
          <p:nvSpPr>
            <p:cNvPr id="471" name="Shape 471"/>
            <p:cNvSpPr/>
            <p:nvPr/>
          </p:nvSpPr>
          <p:spPr>
            <a:xfrm>
              <a:off x="3399669" y="4988223"/>
              <a:ext cx="2060999" cy="325200"/>
            </a:xfrm>
            <a:prstGeom prst="rect">
              <a:avLst/>
            </a:prstGeom>
            <a:gradFill>
              <a:gsLst>
                <a:gs pos="0">
                  <a:srgbClr val="12927F"/>
                </a:gs>
                <a:gs pos="80000">
                  <a:srgbClr val="17C1A7"/>
                </a:gs>
                <a:gs pos="100000">
                  <a:srgbClr val="15C5AA"/>
                </a:gs>
              </a:gsLst>
              <a:lin ang="16200037" scaled="0"/>
            </a:gradFill>
            <a:ln cap="flat" cmpd="sng" w="9525">
              <a:solidFill>
                <a:srgbClr val="28B29E"/>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lang="en" sz="700">
                  <a:solidFill>
                    <a:schemeClr val="lt1"/>
                  </a:solidFill>
                  <a:latin typeface="Calibri"/>
                  <a:ea typeface="Calibri"/>
                  <a:cs typeface="Calibri"/>
                  <a:sym typeface="Calibri"/>
                </a:rPr>
                <a:t>5. </a:t>
              </a:r>
              <a:r>
                <a:rPr b="1" baseline="0" i="0" lang="en" sz="700" u="none" cap="none" strike="noStrike">
                  <a:solidFill>
                    <a:schemeClr val="lt1"/>
                  </a:solidFill>
                  <a:latin typeface="Calibri"/>
                  <a:ea typeface="Calibri"/>
                  <a:cs typeface="Calibri"/>
                  <a:sym typeface="Calibri"/>
                </a:rPr>
                <a:t>Upload &amp; Submit</a:t>
              </a:r>
            </a:p>
          </p:txBody>
        </p:sp>
      </p:grpSp>
      <p:sp>
        <p:nvSpPr>
          <p:cNvPr id="472" name="Shape 472"/>
          <p:cNvSpPr/>
          <p:nvPr/>
        </p:nvSpPr>
        <p:spPr>
          <a:xfrm rot="-5400000">
            <a:off x="1812441" y="2605640"/>
            <a:ext cx="877800" cy="217499"/>
          </a:xfrm>
          <a:prstGeom prst="roundRect">
            <a:avLst>
              <a:gd fmla="val 16667" name="adj"/>
            </a:avLst>
          </a:prstGeom>
          <a:solidFill>
            <a:schemeClr val="lt1"/>
          </a:solidFill>
          <a:ln cap="flat" cmpd="sng" w="25400">
            <a:solidFill>
              <a:schemeClr val="accent2"/>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baseline="0" i="0" lang="en" sz="700" u="none" cap="none" strike="noStrike">
                <a:solidFill>
                  <a:schemeClr val="dk1"/>
                </a:solidFill>
                <a:latin typeface="Calibri"/>
                <a:ea typeface="Calibri"/>
                <a:cs typeface="Calibri"/>
                <a:sym typeface="Calibri"/>
              </a:rPr>
              <a:t>Store Data</a:t>
            </a:r>
          </a:p>
        </p:txBody>
      </p:sp>
      <p:cxnSp>
        <p:nvCxnSpPr>
          <p:cNvPr id="473" name="Shape 473"/>
          <p:cNvCxnSpPr>
            <a:stCxn id="471" idx="2"/>
            <a:endCxn id="472" idx="0"/>
          </p:cNvCxnSpPr>
          <p:nvPr/>
        </p:nvCxnSpPr>
        <p:spPr>
          <a:xfrm flipH="1" rot="10800000">
            <a:off x="1993643" y="2714458"/>
            <a:ext cx="148800" cy="3000"/>
          </a:xfrm>
          <a:prstGeom prst="straightConnector1">
            <a:avLst/>
          </a:prstGeom>
          <a:solidFill>
            <a:schemeClr val="lt1"/>
          </a:solidFill>
          <a:ln cap="flat" cmpd="sng" w="9525">
            <a:solidFill>
              <a:schemeClr val="dk1"/>
            </a:solidFill>
            <a:prstDash val="solid"/>
            <a:round/>
            <a:headEnd len="med" w="med" type="none"/>
            <a:tailEnd len="med" w="med" type="triangle"/>
          </a:ln>
        </p:spPr>
      </p:cxnSp>
      <p:grpSp>
        <p:nvGrpSpPr>
          <p:cNvPr id="474" name="Shape 474"/>
          <p:cNvGrpSpPr/>
          <p:nvPr/>
        </p:nvGrpSpPr>
        <p:grpSpPr>
          <a:xfrm rot="-5400000">
            <a:off x="1704895" y="3920972"/>
            <a:ext cx="982039" cy="333765"/>
            <a:chOff x="1405400" y="5652657"/>
            <a:chExt cx="1606740" cy="868276"/>
          </a:xfrm>
        </p:grpSpPr>
        <p:sp>
          <p:nvSpPr>
            <p:cNvPr id="475" name="Shape 475"/>
            <p:cNvSpPr/>
            <p:nvPr/>
          </p:nvSpPr>
          <p:spPr>
            <a:xfrm>
              <a:off x="1405400" y="5946133"/>
              <a:ext cx="1403999" cy="574799"/>
            </a:xfrm>
            <a:prstGeom prst="roundRect">
              <a:avLst>
                <a:gd fmla="val 16667" name="adj"/>
              </a:avLst>
            </a:prstGeom>
            <a:solidFill>
              <a:schemeClr val="lt1"/>
            </a:solidFill>
            <a:ln cap="flat" cmpd="sng" w="25400">
              <a:solidFill>
                <a:schemeClr val="accent2"/>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baseline="0" i="0" lang="en" sz="700" u="none" cap="none" strike="noStrike">
                  <a:solidFill>
                    <a:schemeClr val="dk1"/>
                  </a:solidFill>
                  <a:latin typeface="Calibri"/>
                  <a:ea typeface="Calibri"/>
                  <a:cs typeface="Calibri"/>
                  <a:sym typeface="Calibri"/>
                </a:rPr>
                <a:t>Store Metadata</a:t>
              </a:r>
            </a:p>
          </p:txBody>
        </p:sp>
        <p:cxnSp>
          <p:nvCxnSpPr>
            <p:cNvPr id="476" name="Shape 476"/>
            <p:cNvCxnSpPr/>
            <p:nvPr/>
          </p:nvCxnSpPr>
          <p:spPr>
            <a:xfrm flipH="1">
              <a:off x="2055140" y="5652657"/>
              <a:ext cx="957000" cy="293400"/>
            </a:xfrm>
            <a:prstGeom prst="straightConnector1">
              <a:avLst/>
            </a:prstGeom>
            <a:solidFill>
              <a:schemeClr val="lt1"/>
            </a:solidFill>
            <a:ln cap="flat" cmpd="sng" w="9525">
              <a:solidFill>
                <a:schemeClr val="dk1"/>
              </a:solidFill>
              <a:prstDash val="solid"/>
              <a:round/>
              <a:headEnd len="med" w="med" type="none"/>
              <a:tailEnd len="lg" w="lg" type="stealth"/>
            </a:ln>
          </p:spPr>
        </p:cxnSp>
      </p:grpSp>
      <p:grpSp>
        <p:nvGrpSpPr>
          <p:cNvPr id="477" name="Shape 477"/>
          <p:cNvGrpSpPr/>
          <p:nvPr/>
        </p:nvGrpSpPr>
        <p:grpSpPr>
          <a:xfrm rot="-5400000">
            <a:off x="1659295" y="1131975"/>
            <a:ext cx="1067473" cy="339712"/>
            <a:chOff x="5893653" y="5637289"/>
            <a:chExt cx="1616403" cy="883746"/>
          </a:xfrm>
        </p:grpSpPr>
        <p:sp>
          <p:nvSpPr>
            <p:cNvPr id="478" name="Shape 478"/>
            <p:cNvSpPr/>
            <p:nvPr/>
          </p:nvSpPr>
          <p:spPr>
            <a:xfrm>
              <a:off x="6022957" y="5918335"/>
              <a:ext cx="1487100" cy="602700"/>
            </a:xfrm>
            <a:prstGeom prst="roundRect">
              <a:avLst>
                <a:gd fmla="val 16667" name="adj"/>
              </a:avLst>
            </a:prstGeom>
            <a:solidFill>
              <a:schemeClr val="lt1"/>
            </a:solidFill>
            <a:ln cap="flat" cmpd="sng" w="25400">
              <a:solidFill>
                <a:schemeClr val="accent2"/>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baseline="0" i="0" lang="en" sz="700" u="none" cap="none" strike="noStrike">
                  <a:solidFill>
                    <a:schemeClr val="dk1"/>
                  </a:solidFill>
                  <a:latin typeface="Calibri"/>
                  <a:ea typeface="Calibri"/>
                  <a:cs typeface="Calibri"/>
                  <a:sym typeface="Calibri"/>
                </a:rPr>
                <a:t>Send Confirmation Email, Update Tables</a:t>
              </a:r>
            </a:p>
          </p:txBody>
        </p:sp>
        <p:cxnSp>
          <p:nvCxnSpPr>
            <p:cNvPr id="479" name="Shape 479"/>
            <p:cNvCxnSpPr/>
            <p:nvPr/>
          </p:nvCxnSpPr>
          <p:spPr>
            <a:xfrm>
              <a:off x="5893653" y="5637289"/>
              <a:ext cx="960300" cy="281099"/>
            </a:xfrm>
            <a:prstGeom prst="straightConnector1">
              <a:avLst/>
            </a:prstGeom>
            <a:solidFill>
              <a:schemeClr val="lt1"/>
            </a:solidFill>
            <a:ln cap="flat" cmpd="sng" w="9525">
              <a:solidFill>
                <a:schemeClr val="dk1"/>
              </a:solidFill>
              <a:prstDash val="solid"/>
              <a:round/>
              <a:headEnd len="med" w="med" type="none"/>
              <a:tailEnd len="lg" w="lg" type="stealth"/>
            </a:ln>
          </p:spPr>
        </p:cxnSp>
      </p:grpSp>
      <p:sp>
        <p:nvSpPr>
          <p:cNvPr id="480" name="Shape 480"/>
          <p:cNvSpPr/>
          <p:nvPr/>
        </p:nvSpPr>
        <p:spPr>
          <a:xfrm rot="-5400000">
            <a:off x="-373781" y="2659912"/>
            <a:ext cx="1390200" cy="145500"/>
          </a:xfrm>
          <a:prstGeom prst="rect">
            <a:avLst/>
          </a:prstGeom>
          <a:gradFill>
            <a:gsLst>
              <a:gs pos="0">
                <a:srgbClr val="C38A00"/>
              </a:gs>
              <a:gs pos="80000">
                <a:srgbClr val="FEB601"/>
              </a:gs>
              <a:gs pos="100000">
                <a:srgbClr val="FEB702"/>
              </a:gs>
            </a:gsLst>
            <a:lin ang="16200037" scaled="0"/>
          </a:gradFill>
          <a:ln cap="flat" cmpd="sng" w="9525">
            <a:solidFill>
              <a:srgbClr val="000000"/>
            </a:solidFill>
            <a:prstDash val="solid"/>
            <a:round/>
            <a:headEnd len="med" w="med" type="none"/>
            <a:tailEnd len="med" w="med" type="none"/>
          </a:ln>
        </p:spPr>
        <p:txBody>
          <a:bodyPr anchorCtr="0" anchor="ctr" bIns="41125" lIns="82275" rIns="82275" tIns="41125">
            <a:noAutofit/>
          </a:bodyPr>
          <a:lstStyle/>
          <a:p>
            <a:pPr indent="0" lvl="0" marL="0" marR="0" rtl="0" algn="ctr">
              <a:spcBef>
                <a:spcPts val="0"/>
              </a:spcBef>
              <a:buSzPct val="25000"/>
              <a:buNone/>
            </a:pPr>
            <a:r>
              <a:rPr b="1" baseline="0" i="0" lang="en" sz="700" u="none" cap="none" strike="noStrike">
                <a:solidFill>
                  <a:schemeClr val="lt1"/>
                </a:solidFill>
                <a:latin typeface="Calibri"/>
                <a:ea typeface="Calibri"/>
                <a:cs typeface="Calibri"/>
                <a:sym typeface="Calibri"/>
              </a:rPr>
              <a:t>Login</a:t>
            </a:r>
          </a:p>
        </p:txBody>
      </p:sp>
      <p:sp>
        <p:nvSpPr>
          <p:cNvPr id="481" name="Shape 481"/>
          <p:cNvSpPr txBox="1"/>
          <p:nvPr/>
        </p:nvSpPr>
        <p:spPr>
          <a:xfrm rot="-5400000">
            <a:off x="319959" y="4338066"/>
            <a:ext cx="598799" cy="216900"/>
          </a:xfrm>
          <a:prstGeom prst="rect">
            <a:avLst/>
          </a:prstGeom>
          <a:gradFill>
            <a:gsLst>
              <a:gs pos="0">
                <a:srgbClr val="BBBBBB"/>
              </a:gs>
              <a:gs pos="35000">
                <a:srgbClr val="CFCFCF"/>
              </a:gs>
              <a:gs pos="100000">
                <a:srgbClr val="EEEEEE"/>
              </a:gs>
            </a:gsLst>
            <a:lin ang="16200037" scaled="0"/>
          </a:gra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700" u="none" cap="none" strike="noStrike">
                <a:solidFill>
                  <a:schemeClr val="dk1"/>
                </a:solidFill>
                <a:latin typeface="Calibri"/>
                <a:ea typeface="Calibri"/>
                <a:cs typeface="Calibri"/>
                <a:sym typeface="Calibri"/>
              </a:rPr>
              <a:t>Edit </a:t>
            </a:r>
            <a:r>
              <a:rPr lang="en" sz="700">
                <a:solidFill>
                  <a:schemeClr val="dk1"/>
                </a:solidFill>
                <a:latin typeface="Calibri"/>
                <a:ea typeface="Calibri"/>
                <a:cs typeface="Calibri"/>
                <a:sym typeface="Calibri"/>
              </a:rPr>
              <a:t>A</a:t>
            </a:r>
            <a:r>
              <a:rPr b="0" baseline="0" i="0" lang="en" sz="700" u="none" cap="none" strike="noStrike">
                <a:solidFill>
                  <a:schemeClr val="dk1"/>
                </a:solidFill>
                <a:latin typeface="Calibri"/>
                <a:ea typeface="Calibri"/>
                <a:cs typeface="Calibri"/>
                <a:sym typeface="Calibri"/>
              </a:rPr>
              <a:t>ccount </a:t>
            </a:r>
            <a:r>
              <a:rPr lang="en" sz="700">
                <a:solidFill>
                  <a:schemeClr val="dk1"/>
                </a:solidFill>
                <a:latin typeface="Calibri"/>
                <a:ea typeface="Calibri"/>
                <a:cs typeface="Calibri"/>
                <a:sym typeface="Calibri"/>
              </a:rPr>
              <a:t>Profile</a:t>
            </a:r>
          </a:p>
        </p:txBody>
      </p:sp>
      <p:cxnSp>
        <p:nvCxnSpPr>
          <p:cNvPr id="482" name="Shape 482"/>
          <p:cNvCxnSpPr>
            <a:stCxn id="481" idx="3"/>
            <a:endCxn id="455" idx="1"/>
          </p:cNvCxnSpPr>
          <p:nvPr/>
        </p:nvCxnSpPr>
        <p:spPr>
          <a:xfrm rot="10800000">
            <a:off x="619359" y="3515616"/>
            <a:ext cx="0" cy="631500"/>
          </a:xfrm>
          <a:prstGeom prst="straightConnector1">
            <a:avLst/>
          </a:prstGeom>
          <a:noFill/>
          <a:ln cap="flat" cmpd="sng" w="9525">
            <a:solidFill>
              <a:schemeClr val="dk1"/>
            </a:solidFill>
            <a:prstDash val="solid"/>
            <a:round/>
            <a:headEnd len="med" w="med" type="triangle"/>
            <a:tailEnd len="med" w="med" type="triangle"/>
          </a:ln>
        </p:spPr>
      </p:cxnSp>
      <p:sp>
        <p:nvSpPr>
          <p:cNvPr id="483" name="Shape 483"/>
          <p:cNvSpPr txBox="1"/>
          <p:nvPr/>
        </p:nvSpPr>
        <p:spPr>
          <a:xfrm rot="-5400000">
            <a:off x="460296" y="1380887"/>
            <a:ext cx="736800" cy="116400"/>
          </a:xfrm>
          <a:prstGeom prst="rect">
            <a:avLst/>
          </a:prstGeom>
          <a:gradFill>
            <a:gsLst>
              <a:gs pos="0">
                <a:srgbClr val="DAFFBD"/>
              </a:gs>
              <a:gs pos="35000">
                <a:srgbClr val="E6FED1"/>
              </a:gs>
              <a:gs pos="100000">
                <a:srgbClr val="F5FFEE"/>
              </a:gs>
            </a:gsLst>
            <a:lin ang="16200037" scaled="0"/>
          </a:gradFill>
          <a:ln cap="flat" cmpd="sng" w="9525">
            <a:solidFill>
              <a:srgbClr val="7BD03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 sz="700">
                <a:solidFill>
                  <a:schemeClr val="dk1"/>
                </a:solidFill>
                <a:latin typeface="Calibri"/>
                <a:ea typeface="Calibri"/>
                <a:cs typeface="Calibri"/>
                <a:sym typeface="Calibri"/>
              </a:rPr>
              <a:t>View Archived</a:t>
            </a:r>
          </a:p>
        </p:txBody>
      </p:sp>
      <p:cxnSp>
        <p:nvCxnSpPr>
          <p:cNvPr id="484" name="Shape 484"/>
          <p:cNvCxnSpPr/>
          <p:nvPr/>
        </p:nvCxnSpPr>
        <p:spPr>
          <a:xfrm rot="-5400000">
            <a:off x="648194" y="1805371"/>
            <a:ext cx="197999" cy="36899"/>
          </a:xfrm>
          <a:prstGeom prst="straightConnector1">
            <a:avLst/>
          </a:prstGeom>
          <a:noFill/>
          <a:ln cap="flat" cmpd="sng" w="15875">
            <a:solidFill>
              <a:schemeClr val="dk1"/>
            </a:solidFill>
            <a:prstDash val="solid"/>
            <a:round/>
            <a:headEnd len="med" w="med" type="none"/>
            <a:tailEnd len="med" w="med" type="triangle"/>
          </a:ln>
        </p:spPr>
      </p:cxnSp>
      <p:sp>
        <p:nvSpPr>
          <p:cNvPr id="485" name="Shape 485"/>
          <p:cNvSpPr/>
          <p:nvPr/>
        </p:nvSpPr>
        <p:spPr>
          <a:xfrm>
            <a:off x="2439626" y="2182625"/>
            <a:ext cx="523800" cy="1129199"/>
          </a:xfrm>
          <a:prstGeom prst="rightArrow">
            <a:avLst>
              <a:gd fmla="val 50000" name="adj1"/>
              <a:gd fmla="val 50000" name="adj2"/>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600"/>
              <a:t>XML + data</a:t>
            </a:r>
          </a:p>
        </p:txBody>
      </p:sp>
      <p:sp>
        <p:nvSpPr>
          <p:cNvPr id="486" name="Shape 486"/>
          <p:cNvSpPr/>
          <p:nvPr/>
        </p:nvSpPr>
        <p:spPr>
          <a:xfrm>
            <a:off x="3008775" y="663725"/>
            <a:ext cx="2118900" cy="4167000"/>
          </a:xfrm>
          <a:prstGeom prst="roundRect">
            <a:avLst>
              <a:gd fmla="val 16667" name="adj"/>
            </a:avLst>
          </a:prstGeom>
          <a:solidFill>
            <a:srgbClr val="3D85C6"/>
          </a:solid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 sz="1600">
                <a:solidFill>
                  <a:srgbClr val="FFFFFF"/>
                </a:solidFill>
              </a:rPr>
              <a:t>Initial Appraisal by Data Officer of the Week (DOW)</a:t>
            </a:r>
          </a:p>
          <a:p>
            <a:pPr lvl="0" rtl="0">
              <a:spcBef>
                <a:spcPts val="0"/>
              </a:spcBef>
              <a:buNone/>
            </a:pPr>
            <a:r>
              <a:t/>
            </a:r>
            <a:endParaRPr sz="1200">
              <a:solidFill>
                <a:srgbClr val="FFFFFF"/>
              </a:solidFill>
            </a:endParaRPr>
          </a:p>
          <a:p>
            <a:pPr indent="-304800" lvl="0" marL="457200" rtl="0">
              <a:spcBef>
                <a:spcPts val="0"/>
              </a:spcBef>
              <a:spcAft>
                <a:spcPts val="1000"/>
              </a:spcAft>
              <a:buClr>
                <a:srgbClr val="FFFFFF"/>
              </a:buClr>
              <a:buSzPct val="100000"/>
              <a:buFont typeface="Arial"/>
              <a:buAutoNum type="arabicPeriod"/>
            </a:pPr>
            <a:r>
              <a:rPr b="1" lang="en" sz="1200">
                <a:solidFill>
                  <a:srgbClr val="FFFFFF"/>
                </a:solidFill>
              </a:rPr>
              <a:t>S2N creates Help Desk Ticket (HDT) </a:t>
            </a:r>
          </a:p>
          <a:p>
            <a:pPr indent="-304800" lvl="0" marL="457200" rtl="0">
              <a:spcBef>
                <a:spcPts val="0"/>
              </a:spcBef>
              <a:spcAft>
                <a:spcPts val="1000"/>
              </a:spcAft>
              <a:buClr>
                <a:srgbClr val="FFFFFF"/>
              </a:buClr>
              <a:buSzPct val="100000"/>
              <a:buFont typeface="Arial"/>
              <a:buAutoNum type="arabicPeriod"/>
            </a:pPr>
            <a:r>
              <a:rPr b="1" lang="en" sz="1200">
                <a:solidFill>
                  <a:srgbClr val="FFFFFF"/>
                </a:solidFill>
              </a:rPr>
              <a:t>HDT links to package metadata</a:t>
            </a:r>
          </a:p>
          <a:p>
            <a:pPr indent="-304800" lvl="0" marL="457200" rtl="0">
              <a:spcBef>
                <a:spcPts val="0"/>
              </a:spcBef>
              <a:spcAft>
                <a:spcPts val="1000"/>
              </a:spcAft>
              <a:buClr>
                <a:srgbClr val="FFFFFF"/>
              </a:buClr>
              <a:buSzPct val="100000"/>
              <a:buFont typeface="Arial"/>
              <a:buAutoNum type="arabicPeriod"/>
            </a:pPr>
            <a:r>
              <a:rPr b="1" lang="en" sz="1200">
                <a:solidFill>
                  <a:srgbClr val="FFFFFF"/>
                </a:solidFill>
              </a:rPr>
              <a:t>DOW appraises and selects appropriate Unit/Team</a:t>
            </a:r>
          </a:p>
          <a:p>
            <a:pPr indent="-304800" lvl="0" marL="457200" rtl="0">
              <a:spcBef>
                <a:spcPts val="0"/>
              </a:spcBef>
              <a:spcAft>
                <a:spcPts val="1000"/>
              </a:spcAft>
              <a:buClr>
                <a:srgbClr val="FFFFFF"/>
              </a:buClr>
              <a:buSzPct val="100000"/>
              <a:buFont typeface="Arial"/>
              <a:buAutoNum type="arabicPeriod"/>
            </a:pPr>
            <a:r>
              <a:rPr b="1" lang="en" sz="1200">
                <a:solidFill>
                  <a:srgbClr val="FFFFFF"/>
                </a:solidFill>
              </a:rPr>
              <a:t>Unit POC/DO assigns Data Content Manager (DCM)</a:t>
            </a:r>
          </a:p>
        </p:txBody>
      </p:sp>
      <p:sp>
        <p:nvSpPr>
          <p:cNvPr id="487" name="Shape 487"/>
          <p:cNvSpPr txBox="1"/>
          <p:nvPr/>
        </p:nvSpPr>
        <p:spPr>
          <a:xfrm rot="-5400000">
            <a:off x="465261" y="3962105"/>
            <a:ext cx="736800" cy="116400"/>
          </a:xfrm>
          <a:prstGeom prst="rect">
            <a:avLst/>
          </a:prstGeom>
          <a:gradFill>
            <a:gsLst>
              <a:gs pos="0">
                <a:srgbClr val="DAFFBD"/>
              </a:gs>
              <a:gs pos="35000">
                <a:srgbClr val="E6FED1"/>
              </a:gs>
              <a:gs pos="100000">
                <a:srgbClr val="F5FFEE"/>
              </a:gs>
            </a:gsLst>
            <a:lin ang="16200037" scaled="0"/>
          </a:gradFill>
          <a:ln cap="flat" cmpd="sng" w="9525">
            <a:solidFill>
              <a:srgbClr val="7BD03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 sz="600">
                <a:solidFill>
                  <a:schemeClr val="dk1"/>
                </a:solidFill>
                <a:latin typeface="Calibri"/>
                <a:ea typeface="Calibri"/>
                <a:cs typeface="Calibri"/>
                <a:sym typeface="Calibri"/>
              </a:rPr>
              <a:t>Track Submitted</a:t>
            </a:r>
          </a:p>
        </p:txBody>
      </p:sp>
      <p:cxnSp>
        <p:nvCxnSpPr>
          <p:cNvPr id="488" name="Shape 488"/>
          <p:cNvCxnSpPr/>
          <p:nvPr/>
        </p:nvCxnSpPr>
        <p:spPr>
          <a:xfrm>
            <a:off x="714194" y="3509821"/>
            <a:ext cx="42899" cy="241800"/>
          </a:xfrm>
          <a:prstGeom prst="straightConnector1">
            <a:avLst/>
          </a:prstGeom>
          <a:noFill/>
          <a:ln cap="flat" cmpd="sng" w="15875">
            <a:solidFill>
              <a:schemeClr val="dk1"/>
            </a:solidFill>
            <a:prstDash val="solid"/>
            <a:round/>
            <a:headEnd len="med" w="med" type="none"/>
            <a:tailEnd len="med" w="med" type="triangle"/>
          </a:ln>
        </p:spPr>
      </p:cxnSp>
      <p:pic>
        <p:nvPicPr>
          <p:cNvPr id="489" name="Shape 489"/>
          <p:cNvPicPr preferRelativeResize="0"/>
          <p:nvPr/>
        </p:nvPicPr>
        <p:blipFill>
          <a:blip r:embed="rId3">
            <a:alphaModFix/>
          </a:blip>
          <a:stretch>
            <a:fillRect/>
          </a:stretch>
        </p:blipFill>
        <p:spPr>
          <a:xfrm>
            <a:off x="5079375" y="1375550"/>
            <a:ext cx="4030875" cy="3200249"/>
          </a:xfrm>
          <a:prstGeom prst="rect">
            <a:avLst/>
          </a:prstGeom>
          <a:noFill/>
          <a:ln>
            <a:noFill/>
          </a:ln>
        </p:spPr>
      </p:pic>
      <p:sp>
        <p:nvSpPr>
          <p:cNvPr id="490" name="Shape 490"/>
          <p:cNvSpPr/>
          <p:nvPr/>
        </p:nvSpPr>
        <p:spPr>
          <a:xfrm>
            <a:off x="1025925" y="1214575"/>
            <a:ext cx="3234599" cy="3167699"/>
          </a:xfrm>
          <a:prstGeom prst="donut">
            <a:avLst>
              <a:gd fmla="val 25000" name="adj"/>
            </a:avLst>
          </a:prstGeom>
          <a:solidFill>
            <a:srgbClr val="FFFF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91" name="Shape 491"/>
          <p:cNvSpPr txBox="1"/>
          <p:nvPr>
            <p:ph type="title"/>
          </p:nvPr>
        </p:nvSpPr>
        <p:spPr>
          <a:xfrm>
            <a:off x="805475" y="78562"/>
            <a:ext cx="7537199" cy="492300"/>
          </a:xfrm>
          <a:prstGeom prst="rect">
            <a:avLst/>
          </a:prstGeom>
        </p:spPr>
        <p:txBody>
          <a:bodyPr anchorCtr="0" anchor="ctr" bIns="91425" lIns="91425" rIns="91425" tIns="91425">
            <a:noAutofit/>
          </a:bodyPr>
          <a:lstStyle/>
          <a:p>
            <a:pPr>
              <a:spcBef>
                <a:spcPts val="0"/>
              </a:spcBef>
              <a:buNone/>
            </a:pPr>
            <a:r>
              <a:rPr lang="en"/>
              <a:t>Magic Happens Here!</a:t>
            </a:r>
          </a:p>
        </p:txBody>
      </p:sp>
      <p:sp>
        <p:nvSpPr>
          <p:cNvPr id="492" name="Shape 492"/>
          <p:cNvSpPr txBox="1"/>
          <p:nvPr>
            <p:ph idx="12" type="sldNum"/>
          </p:nvPr>
        </p:nvSpPr>
        <p:spPr>
          <a:xfrm>
            <a:off x="8600525" y="4924642"/>
            <a:ext cx="471899" cy="171599"/>
          </a:xfrm>
          <a:prstGeom prst="rect">
            <a:avLst/>
          </a:prstGeom>
        </p:spPr>
        <p:txBody>
          <a:bodyPr anchorCtr="0" anchor="t" bIns="91425" lIns="91425" rIns="91425" tIns="91425">
            <a:noAutofit/>
          </a:bodyPr>
          <a:lstStyle/>
          <a:p>
            <a:pPr>
              <a:spcBef>
                <a:spcPts val="0"/>
              </a:spcBef>
              <a:buNone/>
            </a:pPr>
            <a:fld id="{00000000-1234-1234-1234-123412341234}" type="slidenum">
              <a:rPr lang="en"/>
              <a:t>‹#›</a:t>
            </a:fld>
          </a:p>
        </p:txBody>
      </p:sp>
      <p:sp>
        <p:nvSpPr>
          <p:cNvPr id="493" name="Shape 493"/>
          <p:cNvSpPr txBox="1"/>
          <p:nvPr>
            <p:ph idx="2" type="sldNum"/>
          </p:nvPr>
        </p:nvSpPr>
        <p:spPr>
          <a:xfrm>
            <a:off x="8600525" y="4924642"/>
            <a:ext cx="471899" cy="171599"/>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0"/>
                                        </p:tgtEl>
                                        <p:attrNameLst>
                                          <p:attrName>style.visibility</p:attrName>
                                        </p:attrNameLst>
                                      </p:cBhvr>
                                      <p:to>
                                        <p:strVal val="visible"/>
                                      </p:to>
                                    </p:set>
                                    <p:anim calcmode="lin" valueType="num">
                                      <p:cBhvr additive="base">
                                        <p:cTn dur="1000"/>
                                        <p:tgtEl>
                                          <p:spTgt spid="490"/>
                                        </p:tgtEl>
                                        <p:attrNameLst>
                                          <p:attrName>ppt_w</p:attrName>
                                        </p:attrNameLst>
                                      </p:cBhvr>
                                      <p:tavLst>
                                        <p:tav fmla="" tm="0">
                                          <p:val>
                                            <p:strVal val="0"/>
                                          </p:val>
                                        </p:tav>
                                        <p:tav fmla="" tm="100000">
                                          <p:val>
                                            <p:strVal val="#ppt_w"/>
                                          </p:val>
                                        </p:tav>
                                      </p:tavLst>
                                    </p:anim>
                                    <p:anim calcmode="lin" valueType="num">
                                      <p:cBhvr additive="base">
                                        <p:cTn dur="1000"/>
                                        <p:tgtEl>
                                          <p:spTgt spid="49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7" name="Shape 497"/>
        <p:cNvGrpSpPr/>
        <p:nvPr/>
      </p:nvGrpSpPr>
      <p:grpSpPr>
        <a:xfrm>
          <a:off x="0" y="0"/>
          <a:ext cx="0" cy="0"/>
          <a:chOff x="0" y="0"/>
          <a:chExt cx="0" cy="0"/>
        </a:xfrm>
      </p:grpSpPr>
      <p:sp>
        <p:nvSpPr>
          <p:cNvPr id="498" name="Shape 498"/>
          <p:cNvSpPr txBox="1"/>
          <p:nvPr>
            <p:ph idx="1" type="body"/>
          </p:nvPr>
        </p:nvSpPr>
        <p:spPr>
          <a:xfrm>
            <a:off x="-83975" y="632200"/>
            <a:ext cx="5299499" cy="4278300"/>
          </a:xfrm>
          <a:prstGeom prst="rect">
            <a:avLst/>
          </a:prstGeom>
        </p:spPr>
        <p:txBody>
          <a:bodyPr anchorCtr="0" anchor="t" bIns="91425" lIns="91425" rIns="91425" tIns="91425">
            <a:noAutofit/>
          </a:bodyPr>
          <a:lstStyle/>
          <a:p>
            <a:pPr indent="-317500" lvl="0" marL="457200" rtl="0">
              <a:spcBef>
                <a:spcPts val="0"/>
              </a:spcBef>
              <a:buClr>
                <a:schemeClr val="dk1"/>
              </a:buClr>
              <a:buSzPct val="63636"/>
              <a:buFont typeface="Arial"/>
              <a:buChar char="●"/>
            </a:pPr>
            <a:r>
              <a:rPr lang="en"/>
              <a:t>Human web interface only loosely coupled to backend processing</a:t>
            </a:r>
          </a:p>
          <a:p>
            <a:pPr indent="-317500" lvl="0" marL="457200" rtl="0">
              <a:spcBef>
                <a:spcPts val="0"/>
              </a:spcBef>
              <a:buClr>
                <a:schemeClr val="dk1"/>
              </a:buClr>
              <a:buSzPct val="63636"/>
              <a:buFont typeface="Arial"/>
              <a:buChar char="●"/>
            </a:pPr>
            <a:r>
              <a:rPr lang="en"/>
              <a:t>All sorts of extensibility is possible</a:t>
            </a:r>
          </a:p>
          <a:p>
            <a:pPr indent="-342900" lvl="1" marL="914400" rtl="0">
              <a:spcBef>
                <a:spcPts val="0"/>
              </a:spcBef>
              <a:spcAft>
                <a:spcPts val="0"/>
              </a:spcAft>
              <a:buClr>
                <a:schemeClr val="dk1"/>
              </a:buClr>
              <a:buSzPct val="100000"/>
              <a:buFont typeface="Arial"/>
              <a:buChar char="○"/>
            </a:pPr>
            <a:r>
              <a:rPr lang="en" sz="1800"/>
              <a:t>Program-specific “tabs” could require additional metadata</a:t>
            </a:r>
          </a:p>
          <a:p>
            <a:pPr indent="-342900" lvl="1" marL="914400" rtl="0">
              <a:spcBef>
                <a:spcPts val="0"/>
              </a:spcBef>
              <a:spcAft>
                <a:spcPts val="0"/>
              </a:spcAft>
              <a:buClr>
                <a:schemeClr val="dk1"/>
              </a:buClr>
              <a:buSzPct val="100000"/>
              <a:buFont typeface="Arial"/>
              <a:buChar char="○"/>
            </a:pPr>
            <a:r>
              <a:rPr lang="en" sz="1800"/>
              <a:t>Other machine systems could bypass web interface entirely</a:t>
            </a:r>
          </a:p>
          <a:p>
            <a:pPr indent="-342900" lvl="1" marL="914400" rtl="0">
              <a:spcBef>
                <a:spcPts val="0"/>
              </a:spcBef>
              <a:spcAft>
                <a:spcPts val="0"/>
              </a:spcAft>
              <a:buClr>
                <a:schemeClr val="dk1"/>
              </a:buClr>
              <a:buSzPct val="100000"/>
              <a:buFont typeface="Arial"/>
              <a:buChar char="○"/>
            </a:pPr>
            <a:r>
              <a:rPr lang="en" sz="1800"/>
              <a:t>Web interface could be used to establish new collection level record for a future automated data stream</a:t>
            </a:r>
          </a:p>
          <a:p>
            <a:pPr indent="-342900" lvl="1" marL="914400" rtl="0">
              <a:spcBef>
                <a:spcPts val="0"/>
              </a:spcBef>
              <a:spcAft>
                <a:spcPts val="0"/>
              </a:spcAft>
              <a:buClr>
                <a:schemeClr val="dk1"/>
              </a:buClr>
              <a:buSzPct val="100000"/>
              <a:buFont typeface="Arial"/>
              <a:buChar char="○"/>
            </a:pPr>
            <a:r>
              <a:rPr lang="en" sz="1800"/>
              <a:t>Pre-populate fields from an ISO record or a netCDF file</a:t>
            </a:r>
          </a:p>
          <a:p>
            <a:pPr indent="-342900" lvl="1" marL="914400" rtl="0">
              <a:spcBef>
                <a:spcPts val="0"/>
              </a:spcBef>
              <a:spcAft>
                <a:spcPts val="0"/>
              </a:spcAft>
              <a:buClr>
                <a:schemeClr val="dk1"/>
              </a:buClr>
              <a:buSzPct val="100000"/>
              <a:buFont typeface="Arial"/>
              <a:buChar char="○"/>
            </a:pPr>
            <a:r>
              <a:rPr lang="en" sz="1800"/>
              <a:t>Other/additional vocabularies can be included in auto-complete fields...</a:t>
            </a:r>
          </a:p>
          <a:p>
            <a:pPr indent="0" lvl="0" marL="0" rtl="0">
              <a:spcBef>
                <a:spcPts val="0"/>
              </a:spcBef>
              <a:spcAft>
                <a:spcPts val="0"/>
              </a:spcAft>
              <a:buNone/>
            </a:pPr>
            <a:r>
              <a:t/>
            </a:r>
            <a:endParaRPr sz="1800"/>
          </a:p>
        </p:txBody>
      </p:sp>
      <p:sp>
        <p:nvSpPr>
          <p:cNvPr id="499" name="Shape 499"/>
          <p:cNvSpPr txBox="1"/>
          <p:nvPr>
            <p:ph type="title"/>
          </p:nvPr>
        </p:nvSpPr>
        <p:spPr>
          <a:xfrm>
            <a:off x="805475" y="78562"/>
            <a:ext cx="7537199" cy="492300"/>
          </a:xfrm>
          <a:prstGeom prst="rect">
            <a:avLst/>
          </a:prstGeom>
        </p:spPr>
        <p:txBody>
          <a:bodyPr anchorCtr="0" anchor="ctr" bIns="91425" lIns="91425" rIns="91425" tIns="91425">
            <a:noAutofit/>
          </a:bodyPr>
          <a:lstStyle/>
          <a:p>
            <a:pPr>
              <a:spcBef>
                <a:spcPts val="0"/>
              </a:spcBef>
              <a:buNone/>
            </a:pPr>
            <a:r>
              <a:rPr lang="en"/>
              <a:t>What Magic?</a:t>
            </a:r>
          </a:p>
        </p:txBody>
      </p:sp>
      <p:sp>
        <p:nvSpPr>
          <p:cNvPr id="500" name="Shape 500"/>
          <p:cNvSpPr txBox="1"/>
          <p:nvPr>
            <p:ph idx="12" type="sldNum"/>
          </p:nvPr>
        </p:nvSpPr>
        <p:spPr>
          <a:xfrm>
            <a:off x="8600525" y="4924642"/>
            <a:ext cx="471899" cy="171599"/>
          </a:xfrm>
          <a:prstGeom prst="rect">
            <a:avLst/>
          </a:prstGeom>
        </p:spPr>
        <p:txBody>
          <a:bodyPr anchorCtr="0" anchor="ctr" bIns="91425" lIns="91425" rIns="91425" tIns="91425">
            <a:noAutofit/>
          </a:bodyPr>
          <a:lstStyle/>
          <a:p>
            <a:pPr indent="0" marL="0">
              <a:spcBef>
                <a:spcPts val="0"/>
              </a:spcBef>
              <a:buNone/>
            </a:pPr>
            <a:fld id="{00000000-1234-1234-1234-123412341234}" type="slidenum">
              <a:rPr b="1" lang="en">
                <a:latin typeface="Open Sans"/>
                <a:ea typeface="Open Sans"/>
                <a:cs typeface="Open Sans"/>
                <a:sym typeface="Open Sans"/>
              </a:rPr>
              <a:t>‹#›</a:t>
            </a:fld>
          </a:p>
        </p:txBody>
      </p:sp>
      <p:sp>
        <p:nvSpPr>
          <p:cNvPr id="501" name="Shape 501"/>
          <p:cNvSpPr/>
          <p:nvPr/>
        </p:nvSpPr>
        <p:spPr>
          <a:xfrm>
            <a:off x="5253675" y="1057399"/>
            <a:ext cx="3804900" cy="3369600"/>
          </a:xfrm>
          <a:prstGeom prst="rect">
            <a:avLst/>
          </a:prstGeom>
          <a:solidFill>
            <a:srgbClr val="3D85C6"/>
          </a:solidFill>
          <a:ln>
            <a:noFill/>
          </a:ln>
        </p:spPr>
        <p:txBody>
          <a:bodyPr anchorCtr="0" anchor="ctr" bIns="91425" lIns="91425" rIns="91425" tIns="91425">
            <a:noAutofit/>
          </a:bodyPr>
          <a:lstStyle/>
          <a:p>
            <a:pPr>
              <a:spcBef>
                <a:spcPts val="0"/>
              </a:spcBef>
              <a:buNone/>
            </a:pPr>
            <a:r>
              <a:t/>
            </a:r>
            <a:endParaRPr/>
          </a:p>
        </p:txBody>
      </p:sp>
      <p:pic>
        <p:nvPicPr>
          <p:cNvPr id="502" name="Shape 502"/>
          <p:cNvPicPr preferRelativeResize="0"/>
          <p:nvPr/>
        </p:nvPicPr>
        <p:blipFill>
          <a:blip r:embed="rId3">
            <a:alphaModFix/>
          </a:blip>
          <a:stretch>
            <a:fillRect/>
          </a:stretch>
        </p:blipFill>
        <p:spPr>
          <a:xfrm>
            <a:off x="5285483" y="1092755"/>
            <a:ext cx="3752472" cy="3292685"/>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6" name="Shape 506"/>
        <p:cNvGrpSpPr/>
        <p:nvPr/>
      </p:nvGrpSpPr>
      <p:grpSpPr>
        <a:xfrm>
          <a:off x="0" y="0"/>
          <a:ext cx="0" cy="0"/>
          <a:chOff x="0" y="0"/>
          <a:chExt cx="0" cy="0"/>
        </a:xfrm>
      </p:grpSpPr>
      <p:sp>
        <p:nvSpPr>
          <p:cNvPr id="507" name="Shape 507"/>
          <p:cNvSpPr txBox="1"/>
          <p:nvPr>
            <p:ph type="title"/>
          </p:nvPr>
        </p:nvSpPr>
        <p:spPr>
          <a:xfrm>
            <a:off x="805475" y="78562"/>
            <a:ext cx="7537199" cy="492300"/>
          </a:xfrm>
          <a:prstGeom prst="rect">
            <a:avLst/>
          </a:prstGeom>
        </p:spPr>
        <p:txBody>
          <a:bodyPr anchorCtr="0" anchor="ctr" bIns="91425" lIns="91425" rIns="91425" tIns="91425">
            <a:noAutofit/>
          </a:bodyPr>
          <a:lstStyle/>
          <a:p>
            <a:pPr lvl="0" rtl="0">
              <a:spcBef>
                <a:spcPts val="0"/>
              </a:spcBef>
              <a:buNone/>
            </a:pPr>
            <a:r>
              <a:rPr lang="en"/>
              <a:t>Send2NCEI Status</a:t>
            </a:r>
          </a:p>
        </p:txBody>
      </p:sp>
      <p:sp>
        <p:nvSpPr>
          <p:cNvPr id="508" name="Shape 508"/>
          <p:cNvSpPr txBox="1"/>
          <p:nvPr>
            <p:ph idx="12" type="sldNum"/>
          </p:nvPr>
        </p:nvSpPr>
        <p:spPr>
          <a:xfrm>
            <a:off x="8600525" y="4924642"/>
            <a:ext cx="471899" cy="1715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509" name="Shape 509"/>
          <p:cNvSpPr txBox="1"/>
          <p:nvPr>
            <p:ph idx="1" type="body"/>
          </p:nvPr>
        </p:nvSpPr>
        <p:spPr>
          <a:xfrm>
            <a:off x="68425" y="632200"/>
            <a:ext cx="4130100" cy="4278300"/>
          </a:xfrm>
          <a:prstGeom prst="rect">
            <a:avLst/>
          </a:prstGeom>
        </p:spPr>
        <p:txBody>
          <a:bodyPr anchorCtr="0" anchor="t" bIns="91425" lIns="91425" rIns="91425" tIns="91425">
            <a:noAutofit/>
          </a:bodyPr>
          <a:lstStyle/>
          <a:p>
            <a:pPr indent="-317500" lvl="0" marL="457200" rtl="0">
              <a:spcBef>
                <a:spcPts val="0"/>
              </a:spcBef>
              <a:buClr>
                <a:schemeClr val="dk1"/>
              </a:buClr>
              <a:buSzPct val="63636"/>
              <a:buFont typeface="Arial"/>
              <a:buChar char="●"/>
            </a:pPr>
            <a:r>
              <a:rPr lang="en"/>
              <a:t>Paperwork Reduction Act approval granted</a:t>
            </a:r>
          </a:p>
          <a:p>
            <a:pPr indent="-317500" lvl="0" marL="457200" rtl="0">
              <a:spcBef>
                <a:spcPts val="0"/>
              </a:spcBef>
              <a:buClr>
                <a:schemeClr val="dk1"/>
              </a:buClr>
              <a:buSzPct val="63636"/>
              <a:buFont typeface="Arial"/>
              <a:buChar char="●"/>
            </a:pPr>
            <a:r>
              <a:rPr lang="en"/>
              <a:t>Public comments collected and responses published</a:t>
            </a:r>
          </a:p>
          <a:p>
            <a:pPr indent="-317500" lvl="0" marL="457200" rtl="0">
              <a:spcBef>
                <a:spcPts val="0"/>
              </a:spcBef>
              <a:buClr>
                <a:schemeClr val="dk1"/>
              </a:buClr>
              <a:buSzPct val="63636"/>
              <a:buFont typeface="Arial"/>
              <a:buChar char="●"/>
            </a:pPr>
            <a:r>
              <a:rPr lang="en"/>
              <a:t>Released on April 22, 2015:</a:t>
            </a:r>
            <a:br>
              <a:rPr lang="en"/>
            </a:br>
            <a:r>
              <a:rPr lang="en"/>
              <a:t>https://www.nodc.noaa.gov/s2n/</a:t>
            </a:r>
            <a:br>
              <a:rPr lang="en"/>
            </a:br>
          </a:p>
          <a:p>
            <a:pPr indent="-317500" lvl="0" marL="457200" rtl="0">
              <a:spcBef>
                <a:spcPts val="0"/>
              </a:spcBef>
              <a:buClr>
                <a:schemeClr val="dk1"/>
              </a:buClr>
              <a:buSzPct val="63636"/>
              <a:buFont typeface="Arial"/>
              <a:buChar char="●"/>
            </a:pPr>
            <a:r>
              <a:rPr lang="en"/>
              <a:t>Integrate into NCEI Archive workflow</a:t>
            </a:r>
          </a:p>
          <a:p>
            <a:pPr indent="-317500" lvl="0" marL="457200" rtl="0">
              <a:spcBef>
                <a:spcPts val="0"/>
              </a:spcBef>
              <a:buClr>
                <a:schemeClr val="dk1"/>
              </a:buClr>
              <a:buSzPct val="63636"/>
              <a:buFont typeface="Arial"/>
              <a:buChar char="●"/>
            </a:pPr>
            <a:r>
              <a:rPr lang="en"/>
              <a:t>Integrate into ATRAC?</a:t>
            </a:r>
          </a:p>
          <a:p>
            <a:pPr indent="0" lvl="0" marL="0" rtl="0">
              <a:spcBef>
                <a:spcPts val="0"/>
              </a:spcBef>
              <a:buNone/>
            </a:pPr>
            <a:r>
              <a:t/>
            </a:r>
            <a:endParaRPr/>
          </a:p>
          <a:p>
            <a:pPr indent="0" lvl="0" marL="0" rtl="0">
              <a:spcBef>
                <a:spcPts val="0"/>
              </a:spcBef>
              <a:buNone/>
            </a:pPr>
            <a:r>
              <a:t/>
            </a:r>
            <a:endParaRPr/>
          </a:p>
        </p:txBody>
      </p:sp>
      <p:sp>
        <p:nvSpPr>
          <p:cNvPr id="510" name="Shape 510"/>
          <p:cNvSpPr/>
          <p:nvPr/>
        </p:nvSpPr>
        <p:spPr>
          <a:xfrm>
            <a:off x="4203625" y="677687"/>
            <a:ext cx="4778700" cy="3901800"/>
          </a:xfrm>
          <a:prstGeom prst="rect">
            <a:avLst/>
          </a:prstGeom>
          <a:solidFill>
            <a:srgbClr val="3D85C6"/>
          </a:solidFill>
          <a:ln>
            <a:noFill/>
          </a:ln>
        </p:spPr>
        <p:txBody>
          <a:bodyPr anchorCtr="0" anchor="ctr" bIns="91425" lIns="91425" rIns="91425" tIns="91425">
            <a:noAutofit/>
          </a:bodyPr>
          <a:lstStyle/>
          <a:p>
            <a:pPr>
              <a:spcBef>
                <a:spcPts val="0"/>
              </a:spcBef>
              <a:buNone/>
            </a:pPr>
            <a:r>
              <a:t/>
            </a:r>
            <a:endParaRPr/>
          </a:p>
        </p:txBody>
      </p:sp>
      <p:pic>
        <p:nvPicPr>
          <p:cNvPr id="511" name="Shape 511"/>
          <p:cNvPicPr preferRelativeResize="0"/>
          <p:nvPr/>
        </p:nvPicPr>
        <p:blipFill>
          <a:blip r:embed="rId3">
            <a:alphaModFix/>
          </a:blip>
          <a:stretch>
            <a:fillRect/>
          </a:stretch>
        </p:blipFill>
        <p:spPr>
          <a:xfrm>
            <a:off x="4243575" y="718625"/>
            <a:ext cx="4712925" cy="3812634"/>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5" name="Shape 515"/>
        <p:cNvGrpSpPr/>
        <p:nvPr/>
      </p:nvGrpSpPr>
      <p:grpSpPr>
        <a:xfrm>
          <a:off x="0" y="0"/>
          <a:ext cx="0" cy="0"/>
          <a:chOff x="0" y="0"/>
          <a:chExt cx="0" cy="0"/>
        </a:xfrm>
      </p:grpSpPr>
      <p:sp>
        <p:nvSpPr>
          <p:cNvPr id="516" name="Shape 516"/>
          <p:cNvSpPr txBox="1"/>
          <p:nvPr>
            <p:ph idx="12" type="sldNum"/>
          </p:nvPr>
        </p:nvSpPr>
        <p:spPr>
          <a:xfrm>
            <a:off x="7543800" y="4857750"/>
            <a:ext cx="1143000" cy="171720"/>
          </a:xfrm>
          <a:prstGeom prst="rect">
            <a:avLst/>
          </a:prstGeom>
        </p:spPr>
        <p:txBody>
          <a:bodyPr anchorCtr="0" anchor="t" bIns="91425" lIns="91425" rIns="91425" tIns="91425">
            <a:noAutofit/>
          </a:bodyPr>
          <a:lstStyle/>
          <a:p>
            <a:pPr>
              <a:spcBef>
                <a:spcPts val="0"/>
              </a:spcBef>
              <a:buNone/>
            </a:pPr>
            <a:fld id="{00000000-1234-1234-1234-123412341234}" type="slidenum">
              <a:rPr lang="en"/>
              <a:t>‹#›</a:t>
            </a:fld>
          </a:p>
        </p:txBody>
      </p:sp>
      <p:sp>
        <p:nvSpPr>
          <p:cNvPr id="517" name="Shape 517"/>
          <p:cNvSpPr txBox="1"/>
          <p:nvPr>
            <p:ph idx="2" type="sldNum"/>
          </p:nvPr>
        </p:nvSpPr>
        <p:spPr>
          <a:xfrm>
            <a:off x="8600525" y="4924642"/>
            <a:ext cx="471899" cy="17172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
        <p:nvSpPr>
          <p:cNvPr id="518" name="Shape 518"/>
          <p:cNvSpPr txBox="1"/>
          <p:nvPr/>
        </p:nvSpPr>
        <p:spPr>
          <a:xfrm>
            <a:off x="1609700" y="3597525"/>
            <a:ext cx="6222900" cy="653399"/>
          </a:xfrm>
          <a:prstGeom prst="rect">
            <a:avLst/>
          </a:prstGeom>
          <a:noFill/>
          <a:ln>
            <a:noFill/>
          </a:ln>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2" name="Shape 522"/>
        <p:cNvGrpSpPr/>
        <p:nvPr/>
      </p:nvGrpSpPr>
      <p:grpSpPr>
        <a:xfrm>
          <a:off x="0" y="0"/>
          <a:ext cx="0" cy="0"/>
          <a:chOff x="0" y="0"/>
          <a:chExt cx="0" cy="0"/>
        </a:xfrm>
      </p:grpSpPr>
      <p:pic>
        <p:nvPicPr>
          <p:cNvPr id="523" name="Shape 523"/>
          <p:cNvPicPr preferRelativeResize="0"/>
          <p:nvPr/>
        </p:nvPicPr>
        <p:blipFill>
          <a:blip r:embed="rId3">
            <a:alphaModFix/>
          </a:blip>
          <a:stretch>
            <a:fillRect/>
          </a:stretch>
        </p:blipFill>
        <p:spPr>
          <a:xfrm>
            <a:off x="1989149" y="817587"/>
            <a:ext cx="5165700" cy="3933174"/>
          </a:xfrm>
          <a:prstGeom prst="rect">
            <a:avLst/>
          </a:prstGeom>
          <a:noFill/>
          <a:ln cap="flat" cmpd="sng" w="76200">
            <a:solidFill>
              <a:srgbClr val="000000"/>
            </a:solidFill>
            <a:prstDash val="solid"/>
            <a:round/>
            <a:headEnd len="med" w="med" type="none"/>
            <a:tailEnd len="med" w="med" type="none"/>
          </a:ln>
        </p:spPr>
      </p:pic>
      <p:sp>
        <p:nvSpPr>
          <p:cNvPr id="524" name="Shape 524"/>
          <p:cNvSpPr txBox="1"/>
          <p:nvPr>
            <p:ph idx="12" type="sldNum"/>
          </p:nvPr>
        </p:nvSpPr>
        <p:spPr>
          <a:xfrm>
            <a:off x="8600525" y="4924642"/>
            <a:ext cx="471899" cy="171599"/>
          </a:xfrm>
          <a:prstGeom prst="rect">
            <a:avLst/>
          </a:prstGeom>
        </p:spPr>
        <p:txBody>
          <a:bodyPr anchorCtr="0" anchor="t" bIns="91425" lIns="91425" rIns="91425" tIns="91425">
            <a:noAutofit/>
          </a:bodyPr>
          <a:lstStyle/>
          <a:p>
            <a:pPr>
              <a:spcBef>
                <a:spcPts val="0"/>
              </a:spcBef>
              <a:buNone/>
            </a:pPr>
            <a:fld id="{00000000-1234-1234-1234-123412341234}" type="slidenum">
              <a:rPr lang="en"/>
              <a:t>‹#›</a:t>
            </a:fld>
          </a:p>
        </p:txBody>
      </p:sp>
      <p:sp>
        <p:nvSpPr>
          <p:cNvPr id="525" name="Shape 525"/>
          <p:cNvSpPr txBox="1"/>
          <p:nvPr>
            <p:ph type="title"/>
          </p:nvPr>
        </p:nvSpPr>
        <p:spPr>
          <a:xfrm>
            <a:off x="805475" y="78562"/>
            <a:ext cx="7537199" cy="492300"/>
          </a:xfrm>
          <a:prstGeom prst="rect">
            <a:avLst/>
          </a:prstGeom>
        </p:spPr>
        <p:txBody>
          <a:bodyPr anchorCtr="0" anchor="ctr" bIns="91425" lIns="91425" rIns="91425" tIns="91425">
            <a:noAutofit/>
          </a:bodyPr>
          <a:lstStyle/>
          <a:p>
            <a:pPr>
              <a:spcBef>
                <a:spcPts val="0"/>
              </a:spcBef>
              <a:buNone/>
            </a:pPr>
            <a:r>
              <a:rPr lang="en"/>
              <a:t>Producer Confirmation Email</a:t>
            </a:r>
          </a:p>
        </p:txBody>
      </p:sp>
      <p:sp>
        <p:nvSpPr>
          <p:cNvPr id="526" name="Shape 526"/>
          <p:cNvSpPr txBox="1"/>
          <p:nvPr>
            <p:ph idx="2" type="sldNum"/>
          </p:nvPr>
        </p:nvSpPr>
        <p:spPr>
          <a:xfrm>
            <a:off x="8600525" y="4924642"/>
            <a:ext cx="471899" cy="171599"/>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0" name="Shape 530"/>
        <p:cNvGrpSpPr/>
        <p:nvPr/>
      </p:nvGrpSpPr>
      <p:grpSpPr>
        <a:xfrm>
          <a:off x="0" y="0"/>
          <a:ext cx="0" cy="0"/>
          <a:chOff x="0" y="0"/>
          <a:chExt cx="0" cy="0"/>
        </a:xfrm>
      </p:grpSpPr>
      <p:pic>
        <p:nvPicPr>
          <p:cNvPr id="531" name="Shape 531"/>
          <p:cNvPicPr preferRelativeResize="0"/>
          <p:nvPr/>
        </p:nvPicPr>
        <p:blipFill>
          <a:blip r:embed="rId3">
            <a:alphaModFix/>
          </a:blip>
          <a:stretch>
            <a:fillRect/>
          </a:stretch>
        </p:blipFill>
        <p:spPr>
          <a:xfrm>
            <a:off x="1687450" y="832875"/>
            <a:ext cx="5769099" cy="3885475"/>
          </a:xfrm>
          <a:prstGeom prst="rect">
            <a:avLst/>
          </a:prstGeom>
          <a:noFill/>
          <a:ln cap="flat" cmpd="sng" w="76200">
            <a:solidFill>
              <a:srgbClr val="000000"/>
            </a:solidFill>
            <a:prstDash val="solid"/>
            <a:round/>
            <a:headEnd len="med" w="med" type="none"/>
            <a:tailEnd len="med" w="med" type="none"/>
          </a:ln>
        </p:spPr>
      </p:pic>
      <p:sp>
        <p:nvSpPr>
          <p:cNvPr id="532" name="Shape 532"/>
          <p:cNvSpPr txBox="1"/>
          <p:nvPr>
            <p:ph idx="12" type="sldNum"/>
          </p:nvPr>
        </p:nvSpPr>
        <p:spPr>
          <a:xfrm>
            <a:off x="8600525" y="4924642"/>
            <a:ext cx="471899" cy="171599"/>
          </a:xfrm>
          <a:prstGeom prst="rect">
            <a:avLst/>
          </a:prstGeom>
        </p:spPr>
        <p:txBody>
          <a:bodyPr anchorCtr="0" anchor="t" bIns="91425" lIns="91425" rIns="91425" tIns="91425">
            <a:noAutofit/>
          </a:bodyPr>
          <a:lstStyle/>
          <a:p>
            <a:pPr>
              <a:spcBef>
                <a:spcPts val="0"/>
              </a:spcBef>
              <a:buNone/>
            </a:pPr>
            <a:fld id="{00000000-1234-1234-1234-123412341234}" type="slidenum">
              <a:rPr lang="en"/>
              <a:t>‹#›</a:t>
            </a:fld>
          </a:p>
        </p:txBody>
      </p:sp>
      <p:sp>
        <p:nvSpPr>
          <p:cNvPr id="533" name="Shape 533"/>
          <p:cNvSpPr txBox="1"/>
          <p:nvPr>
            <p:ph type="title"/>
          </p:nvPr>
        </p:nvSpPr>
        <p:spPr>
          <a:xfrm>
            <a:off x="805475" y="78562"/>
            <a:ext cx="7537199" cy="492300"/>
          </a:xfrm>
          <a:prstGeom prst="rect">
            <a:avLst/>
          </a:prstGeom>
        </p:spPr>
        <p:txBody>
          <a:bodyPr anchorCtr="0" anchor="ctr" bIns="91425" lIns="91425" rIns="91425" tIns="91425">
            <a:noAutofit/>
          </a:bodyPr>
          <a:lstStyle/>
          <a:p>
            <a:pPr>
              <a:spcBef>
                <a:spcPts val="0"/>
              </a:spcBef>
              <a:buNone/>
            </a:pPr>
            <a:r>
              <a:rPr lang="en"/>
              <a:t>Help Desk Ticket</a:t>
            </a:r>
          </a:p>
        </p:txBody>
      </p:sp>
      <p:sp>
        <p:nvSpPr>
          <p:cNvPr id="534" name="Shape 534"/>
          <p:cNvSpPr txBox="1"/>
          <p:nvPr>
            <p:ph idx="2" type="sldNum"/>
          </p:nvPr>
        </p:nvSpPr>
        <p:spPr>
          <a:xfrm>
            <a:off x="8600525" y="4924642"/>
            <a:ext cx="471899" cy="171599"/>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805475" y="78562"/>
            <a:ext cx="7537199" cy="492300"/>
          </a:xfrm>
          <a:prstGeom prst="rect">
            <a:avLst/>
          </a:prstGeom>
        </p:spPr>
        <p:txBody>
          <a:bodyPr anchorCtr="0" anchor="ctr" bIns="91425" lIns="91425" rIns="91425" tIns="91425">
            <a:noAutofit/>
          </a:bodyPr>
          <a:lstStyle/>
          <a:p>
            <a:pPr lvl="0" rtl="0">
              <a:spcBef>
                <a:spcPts val="0"/>
              </a:spcBef>
              <a:buNone/>
            </a:pPr>
            <a:r>
              <a:rPr lang="en"/>
              <a:t>The NCEI Mission - 2015</a:t>
            </a:r>
          </a:p>
        </p:txBody>
      </p:sp>
      <p:sp>
        <p:nvSpPr>
          <p:cNvPr id="98" name="Shape 98"/>
          <p:cNvSpPr txBox="1"/>
          <p:nvPr>
            <p:ph idx="12" type="sldNum"/>
          </p:nvPr>
        </p:nvSpPr>
        <p:spPr>
          <a:xfrm>
            <a:off x="8600525" y="4924642"/>
            <a:ext cx="471899" cy="171599"/>
          </a:xfrm>
          <a:prstGeom prst="rect">
            <a:avLst/>
          </a:prstGeom>
        </p:spPr>
        <p:txBody>
          <a:bodyPr anchorCtr="0" anchor="t" bIns="91425" lIns="91425" rIns="91425" tIns="91425">
            <a:noAutofit/>
          </a:bodyPr>
          <a:lstStyle/>
          <a:p>
            <a:pPr indent="0" lvl="0" marL="3657600" rtl="0">
              <a:spcBef>
                <a:spcPts val="0"/>
              </a:spcBef>
              <a:buNone/>
            </a:pPr>
            <a:fld id="{00000000-1234-1234-1234-123412341234}" type="slidenum">
              <a:rPr b="0" lang="en">
                <a:latin typeface="Montserrat"/>
                <a:ea typeface="Montserrat"/>
                <a:cs typeface="Montserrat"/>
                <a:sym typeface="Montserrat"/>
              </a:rPr>
              <a:t>‹#›</a:t>
            </a:fld>
          </a:p>
        </p:txBody>
      </p:sp>
      <p:sp>
        <p:nvSpPr>
          <p:cNvPr id="99" name="Shape 99"/>
          <p:cNvSpPr/>
          <p:nvPr/>
        </p:nvSpPr>
        <p:spPr>
          <a:xfrm>
            <a:off x="1809775" y="3558350"/>
            <a:ext cx="269400" cy="503099"/>
          </a:xfrm>
          <a:prstGeom prst="leftBrace">
            <a:avLst>
              <a:gd fmla="val 8333" name="adj1"/>
              <a:gd fmla="val 50000" name="adj2"/>
            </a:avLst>
          </a:prstGeom>
          <a:noFill/>
          <a:ln cap="flat" cmpd="sng" w="38100">
            <a:solidFill>
              <a:srgbClr val="1C4587"/>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solidFill>
                <a:srgbClr val="1C4587"/>
              </a:solidFill>
            </a:endParaRPr>
          </a:p>
        </p:txBody>
      </p:sp>
      <p:sp>
        <p:nvSpPr>
          <p:cNvPr id="100" name="Shape 100"/>
          <p:cNvSpPr txBox="1"/>
          <p:nvPr/>
        </p:nvSpPr>
        <p:spPr>
          <a:xfrm>
            <a:off x="1223375" y="4331100"/>
            <a:ext cx="6697199" cy="457200"/>
          </a:xfrm>
          <a:prstGeom prst="rect">
            <a:avLst/>
          </a:prstGeom>
          <a:noFill/>
          <a:ln>
            <a:noFill/>
          </a:ln>
        </p:spPr>
        <p:txBody>
          <a:bodyPr anchorCtr="0" anchor="t" bIns="91425" lIns="91425" rIns="91425" tIns="91425">
            <a:noAutofit/>
          </a:bodyPr>
          <a:lstStyle/>
          <a:p>
            <a:pPr lvl="0" rtl="0" algn="ctr">
              <a:spcBef>
                <a:spcPts val="0"/>
              </a:spcBef>
              <a:buNone/>
            </a:pPr>
            <a:r>
              <a:rPr b="1" lang="en">
                <a:solidFill>
                  <a:srgbClr val="1C4587"/>
                </a:solidFill>
              </a:rPr>
              <a:t>“… responsible for preserving, monitoring, assessing, and providing access to the Nation’s treasure of environmental data and information.”</a:t>
            </a:r>
          </a:p>
        </p:txBody>
      </p:sp>
      <p:sp>
        <p:nvSpPr>
          <p:cNvPr id="101" name="Shape 101"/>
          <p:cNvSpPr txBox="1"/>
          <p:nvPr/>
        </p:nvSpPr>
        <p:spPr>
          <a:xfrm>
            <a:off x="1251950" y="3340825"/>
            <a:ext cx="3657600" cy="457200"/>
          </a:xfrm>
          <a:prstGeom prst="rect">
            <a:avLst/>
          </a:prstGeom>
          <a:noFill/>
          <a:ln>
            <a:noFill/>
          </a:ln>
        </p:spPr>
        <p:txBody>
          <a:bodyPr anchorCtr="0" anchor="t" bIns="91425" lIns="91425" rIns="91425" tIns="91425">
            <a:noAutofit/>
          </a:bodyPr>
          <a:lstStyle/>
          <a:p>
            <a:pPr lvl="0" rtl="0">
              <a:spcBef>
                <a:spcPts val="0"/>
              </a:spcBef>
              <a:buNone/>
            </a:pPr>
            <a:r>
              <a:rPr lang="en">
                <a:solidFill>
                  <a:srgbClr val="1C4587"/>
                </a:solidFill>
              </a:rPr>
              <a:t>Focus </a:t>
            </a:r>
          </a:p>
          <a:p>
            <a:pPr lvl="0" rtl="0">
              <a:spcBef>
                <a:spcPts val="0"/>
              </a:spcBef>
              <a:buNone/>
            </a:pPr>
            <a:r>
              <a:rPr lang="en">
                <a:solidFill>
                  <a:srgbClr val="1C4587"/>
                </a:solidFill>
              </a:rPr>
              <a:t>here</a:t>
            </a:r>
          </a:p>
          <a:p>
            <a:pPr lvl="0" rtl="0">
              <a:spcBef>
                <a:spcPts val="0"/>
              </a:spcBef>
              <a:buNone/>
            </a:pPr>
            <a:r>
              <a:rPr lang="en">
                <a:solidFill>
                  <a:srgbClr val="1C4587"/>
                </a:solidFill>
              </a:rPr>
              <a:t>today</a:t>
            </a:r>
          </a:p>
        </p:txBody>
      </p:sp>
      <p:grpSp>
        <p:nvGrpSpPr>
          <p:cNvPr id="102" name="Shape 102"/>
          <p:cNvGrpSpPr/>
          <p:nvPr/>
        </p:nvGrpSpPr>
        <p:grpSpPr>
          <a:xfrm>
            <a:off x="2169085" y="814731"/>
            <a:ext cx="4859936" cy="3302579"/>
            <a:chOff x="1718250" y="1438775"/>
            <a:chExt cx="5707500" cy="3980449"/>
          </a:xfrm>
        </p:grpSpPr>
        <p:sp>
          <p:nvSpPr>
            <p:cNvPr id="103" name="Shape 103"/>
            <p:cNvSpPr/>
            <p:nvPr/>
          </p:nvSpPr>
          <p:spPr>
            <a:xfrm>
              <a:off x="1718250" y="4646725"/>
              <a:ext cx="5707500" cy="772499"/>
            </a:xfrm>
            <a:prstGeom prst="can">
              <a:avLst>
                <a:gd fmla="val 25000" name="adj"/>
              </a:avLst>
            </a:prstGeom>
            <a:solidFill>
              <a:srgbClr val="3D85C6"/>
            </a:solidFill>
            <a:ln cap="flat" cmpd="sng" w="19050">
              <a:solidFill>
                <a:srgbClr val="1C4587"/>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a:t>1: Long Term Preservation and Basic Access</a:t>
              </a:r>
            </a:p>
          </p:txBody>
        </p:sp>
        <p:sp>
          <p:nvSpPr>
            <p:cNvPr id="104" name="Shape 104"/>
            <p:cNvSpPr/>
            <p:nvPr/>
          </p:nvSpPr>
          <p:spPr>
            <a:xfrm>
              <a:off x="1718250" y="3994275"/>
              <a:ext cx="4942800" cy="772499"/>
            </a:xfrm>
            <a:prstGeom prst="can">
              <a:avLst>
                <a:gd fmla="val 25000" name="adj"/>
              </a:avLst>
            </a:prstGeom>
            <a:solidFill>
              <a:srgbClr val="3D85C6"/>
            </a:solidFill>
            <a:ln cap="flat" cmpd="sng" w="19050">
              <a:solidFill>
                <a:srgbClr val="1C4587"/>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a:t>2: Enhanced Access and Basic Quality Assurance</a:t>
              </a:r>
            </a:p>
          </p:txBody>
        </p:sp>
        <p:sp>
          <p:nvSpPr>
            <p:cNvPr id="105" name="Shape 105"/>
            <p:cNvSpPr/>
            <p:nvPr/>
          </p:nvSpPr>
          <p:spPr>
            <a:xfrm>
              <a:off x="1718250" y="3347975"/>
              <a:ext cx="4340399" cy="772499"/>
            </a:xfrm>
            <a:prstGeom prst="can">
              <a:avLst>
                <a:gd fmla="val 25000" name="adj"/>
              </a:avLst>
            </a:prstGeom>
            <a:solidFill>
              <a:srgbClr val="3D85C6"/>
            </a:solidFill>
            <a:ln cap="flat" cmpd="sng" w="19050">
              <a:solidFill>
                <a:srgbClr val="1C4587"/>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a:t>3: Scientific Improvements</a:t>
              </a:r>
            </a:p>
          </p:txBody>
        </p:sp>
        <p:sp>
          <p:nvSpPr>
            <p:cNvPr id="106" name="Shape 106"/>
            <p:cNvSpPr/>
            <p:nvPr/>
          </p:nvSpPr>
          <p:spPr>
            <a:xfrm>
              <a:off x="1718250" y="2703800"/>
              <a:ext cx="3721199" cy="772499"/>
            </a:xfrm>
            <a:prstGeom prst="can">
              <a:avLst>
                <a:gd fmla="val 25000" name="adj"/>
              </a:avLst>
            </a:prstGeom>
            <a:solidFill>
              <a:srgbClr val="3D85C6"/>
            </a:solidFill>
            <a:ln cap="flat" cmpd="sng" w="19050">
              <a:solidFill>
                <a:srgbClr val="1C4587"/>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a:t>4: Derived Products</a:t>
              </a:r>
            </a:p>
          </p:txBody>
        </p:sp>
        <p:sp>
          <p:nvSpPr>
            <p:cNvPr id="107" name="Shape 107"/>
            <p:cNvSpPr/>
            <p:nvPr/>
          </p:nvSpPr>
          <p:spPr>
            <a:xfrm>
              <a:off x="1718250" y="2071025"/>
              <a:ext cx="3094199" cy="772499"/>
            </a:xfrm>
            <a:prstGeom prst="can">
              <a:avLst>
                <a:gd fmla="val 25000" name="adj"/>
              </a:avLst>
            </a:prstGeom>
            <a:solidFill>
              <a:srgbClr val="3D85C6"/>
            </a:solidFill>
            <a:ln cap="flat" cmpd="sng" w="19050">
              <a:solidFill>
                <a:srgbClr val="1C4587"/>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a:t>5: Authoritative Records</a:t>
              </a:r>
            </a:p>
          </p:txBody>
        </p:sp>
        <p:sp>
          <p:nvSpPr>
            <p:cNvPr id="108" name="Shape 108"/>
            <p:cNvSpPr/>
            <p:nvPr/>
          </p:nvSpPr>
          <p:spPr>
            <a:xfrm>
              <a:off x="1718250" y="1438775"/>
              <a:ext cx="2482499" cy="772499"/>
            </a:xfrm>
            <a:prstGeom prst="can">
              <a:avLst>
                <a:gd fmla="val 25000" name="adj"/>
              </a:avLst>
            </a:prstGeom>
            <a:solidFill>
              <a:srgbClr val="3D85C6"/>
            </a:solidFill>
            <a:ln cap="flat" cmpd="sng" w="19050">
              <a:solidFill>
                <a:srgbClr val="1C4587"/>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a:t>6: National Services and Intl. Leadership</a:t>
              </a:r>
            </a:p>
          </p:txBody>
        </p:sp>
      </p:grpSp>
      <p:sp>
        <p:nvSpPr>
          <p:cNvPr id="109" name="Shape 109"/>
          <p:cNvSpPr txBox="1"/>
          <p:nvPr/>
        </p:nvSpPr>
        <p:spPr>
          <a:xfrm>
            <a:off x="5210500" y="990600"/>
            <a:ext cx="2376600" cy="945899"/>
          </a:xfrm>
          <a:prstGeom prst="rect">
            <a:avLst/>
          </a:prstGeom>
          <a:noFill/>
          <a:ln>
            <a:noFill/>
          </a:ln>
        </p:spPr>
        <p:txBody>
          <a:bodyPr anchorCtr="0" anchor="t" bIns="91425" lIns="91425" rIns="91425" tIns="91425">
            <a:noAutofit/>
          </a:bodyPr>
          <a:lstStyle/>
          <a:p>
            <a:pPr lvl="0" rtl="0">
              <a:spcBef>
                <a:spcPts val="0"/>
              </a:spcBef>
              <a:buNone/>
            </a:pPr>
            <a:r>
              <a:rPr b="1" lang="en" sz="2400">
                <a:solidFill>
                  <a:srgbClr val="1C4587"/>
                </a:solidFill>
              </a:rPr>
              <a:t>NCEI Levels of Stewardship</a:t>
            </a:r>
          </a:p>
        </p:txBody>
      </p:sp>
      <p:sp>
        <p:nvSpPr>
          <p:cNvPr id="110" name="Shape 110"/>
          <p:cNvSpPr txBox="1"/>
          <p:nvPr>
            <p:ph idx="2" type="sldNum"/>
          </p:nvPr>
        </p:nvSpPr>
        <p:spPr>
          <a:xfrm>
            <a:off x="8600525" y="4924642"/>
            <a:ext cx="471899" cy="171599"/>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805475" y="78562"/>
            <a:ext cx="7537199" cy="492300"/>
          </a:xfrm>
          <a:prstGeom prst="rect">
            <a:avLst/>
          </a:prstGeom>
        </p:spPr>
        <p:txBody>
          <a:bodyPr anchorCtr="0" anchor="ctr" bIns="91425" lIns="91425" rIns="91425" tIns="91425">
            <a:noAutofit/>
          </a:bodyPr>
          <a:lstStyle/>
          <a:p>
            <a:pPr lvl="0" rtl="0">
              <a:spcBef>
                <a:spcPts val="0"/>
              </a:spcBef>
              <a:buNone/>
            </a:pPr>
            <a:r>
              <a:rPr lang="en"/>
              <a:t>Open Archive InfoSys (OAIS)</a:t>
            </a:r>
          </a:p>
        </p:txBody>
      </p:sp>
      <p:sp>
        <p:nvSpPr>
          <p:cNvPr id="116" name="Shape 116"/>
          <p:cNvSpPr txBox="1"/>
          <p:nvPr>
            <p:ph idx="12" type="sldNum"/>
          </p:nvPr>
        </p:nvSpPr>
        <p:spPr>
          <a:xfrm>
            <a:off x="8600525" y="4924642"/>
            <a:ext cx="471899" cy="171599"/>
          </a:xfrm>
          <a:prstGeom prst="rect">
            <a:avLst/>
          </a:prstGeom>
        </p:spPr>
        <p:txBody>
          <a:bodyPr anchorCtr="0" anchor="t" bIns="91425" lIns="91425" rIns="91425" tIns="91425">
            <a:noAutofit/>
          </a:bodyPr>
          <a:lstStyle/>
          <a:p>
            <a:pPr indent="0" lvl="0" marL="3657600" rtl="0">
              <a:spcBef>
                <a:spcPts val="0"/>
              </a:spcBef>
              <a:buNone/>
            </a:pPr>
            <a:fld id="{00000000-1234-1234-1234-123412341234}" type="slidenum">
              <a:rPr b="0" lang="en">
                <a:latin typeface="Montserrat"/>
                <a:ea typeface="Montserrat"/>
                <a:cs typeface="Montserrat"/>
                <a:sym typeface="Montserrat"/>
              </a:rPr>
              <a:t>‹#›</a:t>
            </a:fld>
          </a:p>
        </p:txBody>
      </p:sp>
      <p:sp>
        <p:nvSpPr>
          <p:cNvPr id="117" name="Shape 117"/>
          <p:cNvSpPr/>
          <p:nvPr/>
        </p:nvSpPr>
        <p:spPr>
          <a:xfrm>
            <a:off x="1994100" y="700150"/>
            <a:ext cx="5155800" cy="3508499"/>
          </a:xfrm>
          <a:prstGeom prst="roundRect">
            <a:avLst>
              <a:gd fmla="val 16667" name="adj"/>
            </a:avLst>
          </a:prstGeom>
          <a:solidFill>
            <a:srgbClr val="4F81BD"/>
          </a:solidFill>
          <a:ln>
            <a:noFill/>
          </a:ln>
        </p:spPr>
        <p:txBody>
          <a:bodyPr anchorCtr="0" anchor="b" bIns="91425" lIns="91425" rIns="91425" tIns="91425">
            <a:noAutofit/>
          </a:bodyPr>
          <a:lstStyle/>
          <a:p>
            <a:pPr lvl="0" rtl="0" algn="ctr">
              <a:spcBef>
                <a:spcPts val="0"/>
              </a:spcBef>
              <a:buNone/>
            </a:pPr>
            <a:r>
              <a:t/>
            </a:r>
            <a:endParaRPr b="1" sz="1800"/>
          </a:p>
        </p:txBody>
      </p:sp>
      <p:sp>
        <p:nvSpPr>
          <p:cNvPr id="118" name="Shape 118"/>
          <p:cNvSpPr/>
          <p:nvPr/>
        </p:nvSpPr>
        <p:spPr>
          <a:xfrm>
            <a:off x="3305550" y="1032775"/>
            <a:ext cx="2532899" cy="387299"/>
          </a:xfrm>
          <a:prstGeom prst="roundRect">
            <a:avLst>
              <a:gd fmla="val 16667" name="adj"/>
            </a:avLst>
          </a:prstGeom>
          <a:solidFill>
            <a:srgbClr val="FF99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Preservation Planning</a:t>
            </a:r>
          </a:p>
        </p:txBody>
      </p:sp>
      <p:sp>
        <p:nvSpPr>
          <p:cNvPr id="119" name="Shape 119"/>
          <p:cNvSpPr/>
          <p:nvPr/>
        </p:nvSpPr>
        <p:spPr>
          <a:xfrm>
            <a:off x="2445750" y="3625225"/>
            <a:ext cx="4252500" cy="387299"/>
          </a:xfrm>
          <a:prstGeom prst="roundRect">
            <a:avLst>
              <a:gd fmla="val 16667" name="adj"/>
            </a:avLst>
          </a:prstGeom>
          <a:solidFill>
            <a:srgbClr val="FF99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Administration</a:t>
            </a:r>
          </a:p>
        </p:txBody>
      </p:sp>
      <p:sp>
        <p:nvSpPr>
          <p:cNvPr id="120" name="Shape 120"/>
          <p:cNvSpPr/>
          <p:nvPr/>
        </p:nvSpPr>
        <p:spPr>
          <a:xfrm>
            <a:off x="2202250" y="2120375"/>
            <a:ext cx="1051200" cy="623700"/>
          </a:xfrm>
          <a:prstGeom prst="roundRect">
            <a:avLst>
              <a:gd fmla="val 16667" name="adj"/>
            </a:avLst>
          </a:prstGeom>
          <a:solidFill>
            <a:srgbClr val="FF99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Ingest</a:t>
            </a:r>
          </a:p>
        </p:txBody>
      </p:sp>
      <p:sp>
        <p:nvSpPr>
          <p:cNvPr id="121" name="Shape 121"/>
          <p:cNvSpPr/>
          <p:nvPr/>
        </p:nvSpPr>
        <p:spPr>
          <a:xfrm>
            <a:off x="3859350" y="1544625"/>
            <a:ext cx="1425300" cy="887699"/>
          </a:xfrm>
          <a:prstGeom prst="roundRect">
            <a:avLst>
              <a:gd fmla="val 16667" name="adj"/>
            </a:avLst>
          </a:prstGeom>
          <a:solidFill>
            <a:srgbClr val="FF9900"/>
          </a:solidFill>
          <a:ln cap="flat" cmpd="sng" w="19050">
            <a:solidFill>
              <a:schemeClr val="dk2"/>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a:t>Data Management</a:t>
            </a:r>
          </a:p>
        </p:txBody>
      </p:sp>
      <p:sp>
        <p:nvSpPr>
          <p:cNvPr id="122" name="Shape 122"/>
          <p:cNvSpPr/>
          <p:nvPr/>
        </p:nvSpPr>
        <p:spPr>
          <a:xfrm>
            <a:off x="3859350" y="2530850"/>
            <a:ext cx="1425300" cy="972600"/>
          </a:xfrm>
          <a:prstGeom prst="roundRect">
            <a:avLst>
              <a:gd fmla="val 16667" name="adj"/>
            </a:avLst>
          </a:prstGeom>
          <a:solidFill>
            <a:srgbClr val="FF9900"/>
          </a:solidFill>
          <a:ln cap="flat" cmpd="sng" w="19050">
            <a:solidFill>
              <a:schemeClr val="dk2"/>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a:t>Archival Storage</a:t>
            </a:r>
          </a:p>
        </p:txBody>
      </p:sp>
      <p:sp>
        <p:nvSpPr>
          <p:cNvPr id="123" name="Shape 123"/>
          <p:cNvSpPr/>
          <p:nvPr/>
        </p:nvSpPr>
        <p:spPr>
          <a:xfrm>
            <a:off x="5890550" y="2120375"/>
            <a:ext cx="1051200" cy="623700"/>
          </a:xfrm>
          <a:prstGeom prst="roundRect">
            <a:avLst>
              <a:gd fmla="val 16667" name="adj"/>
            </a:avLst>
          </a:prstGeom>
          <a:solidFill>
            <a:srgbClr val="FF99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Access</a:t>
            </a:r>
          </a:p>
        </p:txBody>
      </p:sp>
      <p:cxnSp>
        <p:nvCxnSpPr>
          <p:cNvPr id="124" name="Shape 124"/>
          <p:cNvCxnSpPr/>
          <p:nvPr/>
        </p:nvCxnSpPr>
        <p:spPr>
          <a:xfrm>
            <a:off x="3581475" y="1420075"/>
            <a:ext cx="1800" cy="2189700"/>
          </a:xfrm>
          <a:prstGeom prst="straightConnector1">
            <a:avLst/>
          </a:prstGeom>
          <a:noFill/>
          <a:ln cap="flat" cmpd="sng" w="38100">
            <a:solidFill>
              <a:srgbClr val="FFFFFF"/>
            </a:solidFill>
            <a:prstDash val="solid"/>
            <a:round/>
            <a:headEnd len="lg" w="lg" type="none"/>
            <a:tailEnd len="lg" w="lg" type="none"/>
          </a:ln>
        </p:spPr>
      </p:cxnSp>
      <p:cxnSp>
        <p:nvCxnSpPr>
          <p:cNvPr id="125" name="Shape 125"/>
          <p:cNvCxnSpPr/>
          <p:nvPr/>
        </p:nvCxnSpPr>
        <p:spPr>
          <a:xfrm>
            <a:off x="6532350" y="2766450"/>
            <a:ext cx="0" cy="836400"/>
          </a:xfrm>
          <a:prstGeom prst="straightConnector1">
            <a:avLst/>
          </a:prstGeom>
          <a:noFill/>
          <a:ln cap="flat" cmpd="sng" w="38100">
            <a:solidFill>
              <a:srgbClr val="FFFFFF"/>
            </a:solidFill>
            <a:prstDash val="solid"/>
            <a:round/>
            <a:headEnd len="lg" w="lg" type="none"/>
            <a:tailEnd len="lg" w="lg" type="none"/>
          </a:ln>
        </p:spPr>
      </p:cxnSp>
      <p:cxnSp>
        <p:nvCxnSpPr>
          <p:cNvPr id="126" name="Shape 126"/>
          <p:cNvCxnSpPr/>
          <p:nvPr/>
        </p:nvCxnSpPr>
        <p:spPr>
          <a:xfrm>
            <a:off x="2593475" y="2766450"/>
            <a:ext cx="0" cy="836400"/>
          </a:xfrm>
          <a:prstGeom prst="straightConnector1">
            <a:avLst/>
          </a:prstGeom>
          <a:noFill/>
          <a:ln cap="flat" cmpd="sng" w="38100">
            <a:solidFill>
              <a:srgbClr val="FFFFFF"/>
            </a:solidFill>
            <a:prstDash val="solid"/>
            <a:round/>
            <a:headEnd len="lg" w="lg" type="none"/>
            <a:tailEnd len="lg" w="lg" type="none"/>
          </a:ln>
        </p:spPr>
      </p:cxnSp>
      <p:cxnSp>
        <p:nvCxnSpPr>
          <p:cNvPr id="127" name="Shape 127"/>
          <p:cNvCxnSpPr/>
          <p:nvPr/>
        </p:nvCxnSpPr>
        <p:spPr>
          <a:xfrm>
            <a:off x="5596025" y="1427800"/>
            <a:ext cx="1800" cy="2189700"/>
          </a:xfrm>
          <a:prstGeom prst="straightConnector1">
            <a:avLst/>
          </a:prstGeom>
          <a:noFill/>
          <a:ln cap="flat" cmpd="sng" w="38100">
            <a:solidFill>
              <a:srgbClr val="FFFFFF"/>
            </a:solidFill>
            <a:prstDash val="solid"/>
            <a:round/>
            <a:headEnd len="lg" w="lg" type="none"/>
            <a:tailEnd len="lg" w="lg" type="none"/>
          </a:ln>
        </p:spPr>
      </p:cxnSp>
      <p:cxnSp>
        <p:nvCxnSpPr>
          <p:cNvPr id="128" name="Shape 128"/>
          <p:cNvCxnSpPr>
            <a:stCxn id="120" idx="0"/>
            <a:endCxn id="121" idx="1"/>
          </p:cNvCxnSpPr>
          <p:nvPr/>
        </p:nvCxnSpPr>
        <p:spPr>
          <a:xfrm flipH="1" rot="10800000">
            <a:off x="2727850" y="1988375"/>
            <a:ext cx="1131600" cy="132000"/>
          </a:xfrm>
          <a:prstGeom prst="straightConnector1">
            <a:avLst/>
          </a:prstGeom>
          <a:noFill/>
          <a:ln cap="flat" cmpd="sng" w="38100">
            <a:solidFill>
              <a:srgbClr val="FFFFFF"/>
            </a:solidFill>
            <a:prstDash val="solid"/>
            <a:round/>
            <a:headEnd len="lg" w="lg" type="none"/>
            <a:tailEnd len="lg" w="lg" type="stealth"/>
          </a:ln>
        </p:spPr>
      </p:cxnSp>
      <p:cxnSp>
        <p:nvCxnSpPr>
          <p:cNvPr id="129" name="Shape 129"/>
          <p:cNvCxnSpPr>
            <a:stCxn id="120" idx="2"/>
            <a:endCxn id="122" idx="1"/>
          </p:cNvCxnSpPr>
          <p:nvPr/>
        </p:nvCxnSpPr>
        <p:spPr>
          <a:xfrm>
            <a:off x="2727850" y="2744075"/>
            <a:ext cx="1131600" cy="273000"/>
          </a:xfrm>
          <a:prstGeom prst="straightConnector1">
            <a:avLst/>
          </a:prstGeom>
          <a:noFill/>
          <a:ln cap="flat" cmpd="sng" w="38100">
            <a:solidFill>
              <a:srgbClr val="FFFFFF"/>
            </a:solidFill>
            <a:prstDash val="solid"/>
            <a:round/>
            <a:headEnd len="lg" w="lg" type="none"/>
            <a:tailEnd len="lg" w="lg" type="stealth"/>
          </a:ln>
        </p:spPr>
      </p:cxnSp>
      <p:cxnSp>
        <p:nvCxnSpPr>
          <p:cNvPr id="130" name="Shape 130"/>
          <p:cNvCxnSpPr>
            <a:stCxn id="122" idx="3"/>
            <a:endCxn id="123" idx="1"/>
          </p:cNvCxnSpPr>
          <p:nvPr/>
        </p:nvCxnSpPr>
        <p:spPr>
          <a:xfrm flipH="1" rot="10800000">
            <a:off x="5284650" y="2432150"/>
            <a:ext cx="606000" cy="585000"/>
          </a:xfrm>
          <a:prstGeom prst="straightConnector1">
            <a:avLst/>
          </a:prstGeom>
          <a:noFill/>
          <a:ln cap="flat" cmpd="sng" w="38100">
            <a:solidFill>
              <a:srgbClr val="FFFFFF"/>
            </a:solidFill>
            <a:prstDash val="solid"/>
            <a:round/>
            <a:headEnd len="lg" w="lg" type="none"/>
            <a:tailEnd len="lg" w="lg" type="stealth"/>
          </a:ln>
        </p:spPr>
      </p:cxnSp>
      <p:cxnSp>
        <p:nvCxnSpPr>
          <p:cNvPr id="131" name="Shape 131"/>
          <p:cNvCxnSpPr>
            <a:stCxn id="121" idx="3"/>
            <a:endCxn id="123" idx="1"/>
          </p:cNvCxnSpPr>
          <p:nvPr/>
        </p:nvCxnSpPr>
        <p:spPr>
          <a:xfrm>
            <a:off x="5284650" y="1988474"/>
            <a:ext cx="606000" cy="443700"/>
          </a:xfrm>
          <a:prstGeom prst="straightConnector1">
            <a:avLst/>
          </a:prstGeom>
          <a:noFill/>
          <a:ln cap="flat" cmpd="sng" w="38100">
            <a:solidFill>
              <a:srgbClr val="FFFFFF"/>
            </a:solidFill>
            <a:prstDash val="solid"/>
            <a:round/>
            <a:headEnd len="lg" w="lg" type="none"/>
            <a:tailEnd len="lg" w="lg" type="stealth"/>
          </a:ln>
        </p:spPr>
      </p:cxnSp>
      <p:sp>
        <p:nvSpPr>
          <p:cNvPr id="132" name="Shape 132"/>
          <p:cNvSpPr/>
          <p:nvPr/>
        </p:nvSpPr>
        <p:spPr>
          <a:xfrm>
            <a:off x="8008650" y="793925"/>
            <a:ext cx="372299" cy="3276600"/>
          </a:xfrm>
          <a:prstGeom prst="rect">
            <a:avLst/>
          </a:prstGeom>
          <a:solidFill>
            <a:srgbClr val="93C47D"/>
          </a:solidFill>
          <a:ln>
            <a:noFill/>
          </a:ln>
        </p:spPr>
        <p:txBody>
          <a:bodyPr anchorCtr="0" anchor="ctr" bIns="91425" lIns="91425" rIns="91425" tIns="91425">
            <a:noAutofit/>
          </a:bodyPr>
          <a:lstStyle/>
          <a:p>
            <a:pPr lvl="0" rtl="0" algn="ctr">
              <a:spcBef>
                <a:spcPts val="0"/>
              </a:spcBef>
              <a:buNone/>
            </a:pPr>
            <a:r>
              <a:rPr lang="en"/>
              <a:t>CONSUMERS</a:t>
            </a:r>
          </a:p>
        </p:txBody>
      </p:sp>
      <p:cxnSp>
        <p:nvCxnSpPr>
          <p:cNvPr id="133" name="Shape 133"/>
          <p:cNvCxnSpPr/>
          <p:nvPr/>
        </p:nvCxnSpPr>
        <p:spPr>
          <a:xfrm>
            <a:off x="1119050" y="1219875"/>
            <a:ext cx="2186399" cy="6599"/>
          </a:xfrm>
          <a:prstGeom prst="straightConnector1">
            <a:avLst/>
          </a:prstGeom>
          <a:noFill/>
          <a:ln cap="flat" cmpd="sng" w="38100">
            <a:solidFill>
              <a:srgbClr val="FFFF00"/>
            </a:solidFill>
            <a:prstDash val="solid"/>
            <a:round/>
            <a:headEnd len="lg" w="lg" type="none"/>
            <a:tailEnd len="lg" w="lg" type="none"/>
          </a:ln>
        </p:spPr>
      </p:cxnSp>
      <p:sp>
        <p:nvSpPr>
          <p:cNvPr id="134" name="Shape 134"/>
          <p:cNvSpPr/>
          <p:nvPr/>
        </p:nvSpPr>
        <p:spPr>
          <a:xfrm>
            <a:off x="763050" y="793925"/>
            <a:ext cx="372299" cy="3276600"/>
          </a:xfrm>
          <a:prstGeom prst="rect">
            <a:avLst/>
          </a:prstGeom>
          <a:solidFill>
            <a:srgbClr val="93C47D"/>
          </a:solidFill>
          <a:ln>
            <a:noFill/>
          </a:ln>
        </p:spPr>
        <p:txBody>
          <a:bodyPr anchorCtr="0" anchor="ctr" bIns="91425" lIns="91425" rIns="91425" tIns="91425">
            <a:noAutofit/>
          </a:bodyPr>
          <a:lstStyle/>
          <a:p>
            <a:pPr lvl="0" rtl="0" algn="ctr">
              <a:spcBef>
                <a:spcPts val="0"/>
              </a:spcBef>
              <a:buNone/>
            </a:pPr>
            <a:r>
              <a:rPr lang="en"/>
              <a:t>PRODUCERS</a:t>
            </a:r>
          </a:p>
        </p:txBody>
      </p:sp>
      <p:cxnSp>
        <p:nvCxnSpPr>
          <p:cNvPr id="135" name="Shape 135"/>
          <p:cNvCxnSpPr/>
          <p:nvPr/>
        </p:nvCxnSpPr>
        <p:spPr>
          <a:xfrm>
            <a:off x="1139225" y="3820925"/>
            <a:ext cx="1301099" cy="299"/>
          </a:xfrm>
          <a:prstGeom prst="straightConnector1">
            <a:avLst/>
          </a:prstGeom>
          <a:noFill/>
          <a:ln cap="flat" cmpd="sng" w="38100">
            <a:solidFill>
              <a:srgbClr val="FFFF00"/>
            </a:solidFill>
            <a:prstDash val="solid"/>
            <a:round/>
            <a:headEnd len="lg" w="lg" type="none"/>
            <a:tailEnd len="lg" w="lg" type="none"/>
          </a:ln>
        </p:spPr>
      </p:cxnSp>
      <p:cxnSp>
        <p:nvCxnSpPr>
          <p:cNvPr id="136" name="Shape 136"/>
          <p:cNvCxnSpPr/>
          <p:nvPr/>
        </p:nvCxnSpPr>
        <p:spPr>
          <a:xfrm>
            <a:off x="6718200" y="3818875"/>
            <a:ext cx="1270500" cy="2399"/>
          </a:xfrm>
          <a:prstGeom prst="straightConnector1">
            <a:avLst/>
          </a:prstGeom>
          <a:noFill/>
          <a:ln cap="flat" cmpd="sng" w="38100">
            <a:solidFill>
              <a:srgbClr val="FFFF00"/>
            </a:solidFill>
            <a:prstDash val="solid"/>
            <a:round/>
            <a:headEnd len="lg" w="lg" type="none"/>
            <a:tailEnd len="lg" w="lg" type="none"/>
          </a:ln>
        </p:spPr>
      </p:cxnSp>
      <p:cxnSp>
        <p:nvCxnSpPr>
          <p:cNvPr id="137" name="Shape 137"/>
          <p:cNvCxnSpPr/>
          <p:nvPr/>
        </p:nvCxnSpPr>
        <p:spPr>
          <a:xfrm>
            <a:off x="5855700" y="1226425"/>
            <a:ext cx="2135699" cy="0"/>
          </a:xfrm>
          <a:prstGeom prst="straightConnector1">
            <a:avLst/>
          </a:prstGeom>
          <a:noFill/>
          <a:ln cap="flat" cmpd="sng" w="38100">
            <a:solidFill>
              <a:srgbClr val="FFFF00"/>
            </a:solidFill>
            <a:prstDash val="solid"/>
            <a:round/>
            <a:headEnd len="lg" w="lg" type="none"/>
            <a:tailEnd len="lg" w="lg" type="none"/>
          </a:ln>
        </p:spPr>
      </p:cxnSp>
      <p:cxnSp>
        <p:nvCxnSpPr>
          <p:cNvPr id="138" name="Shape 138"/>
          <p:cNvCxnSpPr>
            <a:stCxn id="139" idx="4"/>
            <a:endCxn id="120" idx="1"/>
          </p:cNvCxnSpPr>
          <p:nvPr/>
        </p:nvCxnSpPr>
        <p:spPr>
          <a:xfrm>
            <a:off x="1721855" y="2432225"/>
            <a:ext cx="480300" cy="0"/>
          </a:xfrm>
          <a:prstGeom prst="straightConnector1">
            <a:avLst/>
          </a:prstGeom>
          <a:noFill/>
          <a:ln cap="flat" cmpd="sng" w="38100">
            <a:solidFill>
              <a:srgbClr val="FFFF00"/>
            </a:solidFill>
            <a:prstDash val="solid"/>
            <a:round/>
            <a:headEnd len="lg" w="lg" type="none"/>
            <a:tailEnd len="lg" w="lg" type="stealth"/>
          </a:ln>
        </p:spPr>
      </p:cxnSp>
      <p:sp>
        <p:nvSpPr>
          <p:cNvPr id="140" name="Shape 140"/>
          <p:cNvSpPr txBox="1"/>
          <p:nvPr/>
        </p:nvSpPr>
        <p:spPr>
          <a:xfrm>
            <a:off x="4096425" y="4616175"/>
            <a:ext cx="4983600" cy="248099"/>
          </a:xfrm>
          <a:prstGeom prst="rect">
            <a:avLst/>
          </a:prstGeom>
          <a:noFill/>
          <a:ln>
            <a:noFill/>
          </a:ln>
        </p:spPr>
        <p:txBody>
          <a:bodyPr anchorCtr="0" anchor="t" bIns="91425" lIns="91425" rIns="91425" tIns="91425">
            <a:noAutofit/>
          </a:bodyPr>
          <a:lstStyle/>
          <a:p>
            <a:pPr lvl="0" rtl="0">
              <a:spcBef>
                <a:spcPts val="0"/>
              </a:spcBef>
              <a:buNone/>
            </a:pPr>
            <a:r>
              <a:rPr lang="en" sz="1200">
                <a:solidFill>
                  <a:srgbClr val="1C4587"/>
                </a:solidFill>
              </a:rPr>
              <a:t>DIP/SIP = Dissemination/Submission Information Package</a:t>
            </a:r>
          </a:p>
        </p:txBody>
      </p:sp>
      <p:cxnSp>
        <p:nvCxnSpPr>
          <p:cNvPr id="141" name="Shape 141"/>
          <p:cNvCxnSpPr/>
          <p:nvPr/>
        </p:nvCxnSpPr>
        <p:spPr>
          <a:xfrm>
            <a:off x="6980051" y="2396951"/>
            <a:ext cx="990299" cy="4500"/>
          </a:xfrm>
          <a:prstGeom prst="straightConnector1">
            <a:avLst/>
          </a:prstGeom>
          <a:noFill/>
          <a:ln cap="flat" cmpd="sng" w="38100">
            <a:solidFill>
              <a:srgbClr val="FFFF00"/>
            </a:solidFill>
            <a:prstDash val="solid"/>
            <a:round/>
            <a:headEnd len="lg" w="lg" type="stealth"/>
            <a:tailEnd len="lg" w="lg" type="stealth"/>
          </a:ln>
        </p:spPr>
      </p:cxnSp>
      <p:sp>
        <p:nvSpPr>
          <p:cNvPr id="142" name="Shape 142"/>
          <p:cNvSpPr/>
          <p:nvPr/>
        </p:nvSpPr>
        <p:spPr>
          <a:xfrm>
            <a:off x="4840675" y="3170175"/>
            <a:ext cx="372299" cy="234000"/>
          </a:xfrm>
          <a:prstGeom prst="can">
            <a:avLst>
              <a:gd fmla="val 25000" name="adj"/>
            </a:avLst>
          </a:prstGeom>
          <a:solidFill>
            <a:srgbClr val="FFFF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600"/>
              <a:t>AIP</a:t>
            </a:r>
          </a:p>
        </p:txBody>
      </p:sp>
      <p:sp>
        <p:nvSpPr>
          <p:cNvPr id="143" name="Shape 143"/>
          <p:cNvSpPr/>
          <p:nvPr/>
        </p:nvSpPr>
        <p:spPr>
          <a:xfrm>
            <a:off x="4398975" y="3170175"/>
            <a:ext cx="372299" cy="234000"/>
          </a:xfrm>
          <a:prstGeom prst="can">
            <a:avLst>
              <a:gd fmla="val 25000" name="adj"/>
            </a:avLst>
          </a:prstGeom>
          <a:solidFill>
            <a:srgbClr val="FFFF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600"/>
              <a:t>AIP</a:t>
            </a:r>
          </a:p>
        </p:txBody>
      </p:sp>
      <p:sp>
        <p:nvSpPr>
          <p:cNvPr id="144" name="Shape 144"/>
          <p:cNvSpPr/>
          <p:nvPr/>
        </p:nvSpPr>
        <p:spPr>
          <a:xfrm>
            <a:off x="3957275" y="3170175"/>
            <a:ext cx="372299" cy="234000"/>
          </a:xfrm>
          <a:prstGeom prst="can">
            <a:avLst>
              <a:gd fmla="val 25000" name="adj"/>
            </a:avLst>
          </a:prstGeom>
          <a:solidFill>
            <a:srgbClr val="FFFF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600"/>
              <a:t>AIP</a:t>
            </a:r>
          </a:p>
        </p:txBody>
      </p:sp>
      <p:sp>
        <p:nvSpPr>
          <p:cNvPr id="145" name="Shape 145"/>
          <p:cNvSpPr/>
          <p:nvPr/>
        </p:nvSpPr>
        <p:spPr>
          <a:xfrm>
            <a:off x="4148121" y="2136000"/>
            <a:ext cx="883062" cy="273077"/>
          </a:xfrm>
          <a:prstGeom prst="flowChartMultidocument">
            <a:avLst/>
          </a:prstGeom>
          <a:solidFill>
            <a:srgbClr val="FFFF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600"/>
              <a:t>Descriptive Info</a:t>
            </a:r>
          </a:p>
        </p:txBody>
      </p:sp>
      <p:sp>
        <p:nvSpPr>
          <p:cNvPr id="139" name="Shape 139"/>
          <p:cNvSpPr/>
          <p:nvPr/>
        </p:nvSpPr>
        <p:spPr>
          <a:xfrm>
            <a:off x="1206755" y="2210375"/>
            <a:ext cx="515100" cy="443700"/>
          </a:xfrm>
          <a:prstGeom prst="can">
            <a:avLst>
              <a:gd fmla="val 25000" name="adj"/>
            </a:avLst>
          </a:prstGeom>
          <a:solidFill>
            <a:srgbClr val="FFFF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SIP</a:t>
            </a:r>
          </a:p>
        </p:txBody>
      </p:sp>
      <p:sp>
        <p:nvSpPr>
          <p:cNvPr id="146" name="Shape 146"/>
          <p:cNvSpPr/>
          <p:nvPr/>
        </p:nvSpPr>
        <p:spPr>
          <a:xfrm>
            <a:off x="7375955" y="2573450"/>
            <a:ext cx="515100" cy="443700"/>
          </a:xfrm>
          <a:prstGeom prst="can">
            <a:avLst>
              <a:gd fmla="val 25000" name="adj"/>
            </a:avLst>
          </a:prstGeom>
          <a:solidFill>
            <a:srgbClr val="FFFF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DIP</a:t>
            </a:r>
          </a:p>
        </p:txBody>
      </p:sp>
      <p:sp>
        <p:nvSpPr>
          <p:cNvPr id="147" name="Shape 147"/>
          <p:cNvSpPr txBox="1"/>
          <p:nvPr/>
        </p:nvSpPr>
        <p:spPr>
          <a:xfrm>
            <a:off x="7098700" y="2030912"/>
            <a:ext cx="1131600" cy="457200"/>
          </a:xfrm>
          <a:prstGeom prst="rect">
            <a:avLst/>
          </a:prstGeom>
          <a:noFill/>
          <a:ln>
            <a:noFill/>
          </a:ln>
        </p:spPr>
        <p:txBody>
          <a:bodyPr anchorCtr="0" anchor="t" bIns="91425" lIns="91425" rIns="91425" tIns="91425">
            <a:noAutofit/>
          </a:bodyPr>
          <a:lstStyle/>
          <a:p>
            <a:pPr lvl="0" rtl="0">
              <a:spcBef>
                <a:spcPts val="0"/>
              </a:spcBef>
              <a:buNone/>
            </a:pPr>
            <a:r>
              <a:rPr lang="en" sz="800">
                <a:solidFill>
                  <a:srgbClr val="FFFFFF"/>
                </a:solidFill>
              </a:rPr>
              <a:t>Queries/Results</a:t>
            </a:r>
          </a:p>
        </p:txBody>
      </p:sp>
      <p:sp>
        <p:nvSpPr>
          <p:cNvPr id="148" name="Shape 148"/>
          <p:cNvSpPr txBox="1"/>
          <p:nvPr/>
        </p:nvSpPr>
        <p:spPr>
          <a:xfrm>
            <a:off x="2369550" y="658487"/>
            <a:ext cx="3657600" cy="4572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Common Services</a:t>
            </a:r>
          </a:p>
        </p:txBody>
      </p:sp>
      <p:sp>
        <p:nvSpPr>
          <p:cNvPr id="149" name="Shape 149"/>
          <p:cNvSpPr/>
          <p:nvPr/>
        </p:nvSpPr>
        <p:spPr>
          <a:xfrm>
            <a:off x="2019750" y="4345150"/>
            <a:ext cx="5104500" cy="332699"/>
          </a:xfrm>
          <a:prstGeom prst="rect">
            <a:avLst/>
          </a:prstGeom>
          <a:solidFill>
            <a:srgbClr val="93C47D"/>
          </a:solidFill>
          <a:ln>
            <a:noFill/>
          </a:ln>
        </p:spPr>
        <p:txBody>
          <a:bodyPr anchorCtr="0" anchor="ctr" bIns="91425" lIns="91425" rIns="91425" tIns="91425">
            <a:noAutofit/>
          </a:bodyPr>
          <a:lstStyle/>
          <a:p>
            <a:pPr lvl="0" rtl="0" algn="ctr">
              <a:spcBef>
                <a:spcPts val="0"/>
              </a:spcBef>
              <a:buNone/>
            </a:pPr>
            <a:r>
              <a:rPr lang="en"/>
              <a:t>MANAGEMENT</a:t>
            </a:r>
          </a:p>
        </p:txBody>
      </p:sp>
      <p:cxnSp>
        <p:nvCxnSpPr>
          <p:cNvPr id="150" name="Shape 150"/>
          <p:cNvCxnSpPr>
            <a:stCxn id="119" idx="2"/>
            <a:endCxn id="149" idx="0"/>
          </p:cNvCxnSpPr>
          <p:nvPr/>
        </p:nvCxnSpPr>
        <p:spPr>
          <a:xfrm>
            <a:off x="4572000" y="4012524"/>
            <a:ext cx="0" cy="332700"/>
          </a:xfrm>
          <a:prstGeom prst="straightConnector1">
            <a:avLst/>
          </a:prstGeom>
          <a:noFill/>
          <a:ln cap="flat" cmpd="sng" w="38100">
            <a:solidFill>
              <a:srgbClr val="FFFF00"/>
            </a:solidFill>
            <a:prstDash val="solid"/>
            <a:round/>
            <a:headEnd len="lg" w="lg" type="none"/>
            <a:tailEnd len="lg" w="lg" type="none"/>
          </a:ln>
        </p:spPr>
      </p:cxnSp>
      <p:sp>
        <p:nvSpPr>
          <p:cNvPr id="151" name="Shape 151"/>
          <p:cNvSpPr/>
          <p:nvPr/>
        </p:nvSpPr>
        <p:spPr>
          <a:xfrm rot="-1416035">
            <a:off x="81595" y="262552"/>
            <a:ext cx="1162208" cy="650494"/>
          </a:xfrm>
          <a:prstGeom prst="star6">
            <a:avLst>
              <a:gd fmla="val 28868" name="adj"/>
              <a:gd fmla="val 115470" name="hf"/>
            </a:avLst>
          </a:prstGeom>
          <a:solidFill>
            <a:srgbClr val="FFFF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Reminder!</a:t>
            </a:r>
          </a:p>
        </p:txBody>
      </p:sp>
      <p:sp>
        <p:nvSpPr>
          <p:cNvPr id="152" name="Shape 152"/>
          <p:cNvSpPr txBox="1"/>
          <p:nvPr>
            <p:ph idx="2" type="sldNum"/>
          </p:nvPr>
        </p:nvSpPr>
        <p:spPr>
          <a:xfrm>
            <a:off x="8600525" y="4924642"/>
            <a:ext cx="471899" cy="171599"/>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805475" y="78562"/>
            <a:ext cx="7537199" cy="492300"/>
          </a:xfrm>
          <a:prstGeom prst="rect">
            <a:avLst/>
          </a:prstGeom>
        </p:spPr>
        <p:txBody>
          <a:bodyPr anchorCtr="0" anchor="ctr" bIns="91425" lIns="91425" rIns="91425" tIns="91425">
            <a:noAutofit/>
          </a:bodyPr>
          <a:lstStyle/>
          <a:p>
            <a:pPr lvl="0" rtl="0">
              <a:spcBef>
                <a:spcPts val="0"/>
              </a:spcBef>
              <a:buNone/>
            </a:pPr>
            <a:r>
              <a:rPr lang="en"/>
              <a:t>Ingest - Two Primary Methods</a:t>
            </a:r>
          </a:p>
        </p:txBody>
      </p:sp>
      <p:sp>
        <p:nvSpPr>
          <p:cNvPr id="158" name="Shape 158"/>
          <p:cNvSpPr txBox="1"/>
          <p:nvPr>
            <p:ph idx="12" type="sldNum"/>
          </p:nvPr>
        </p:nvSpPr>
        <p:spPr>
          <a:xfrm>
            <a:off x="8600525" y="4924642"/>
            <a:ext cx="471899" cy="171599"/>
          </a:xfrm>
          <a:prstGeom prst="rect">
            <a:avLst/>
          </a:prstGeom>
        </p:spPr>
        <p:txBody>
          <a:bodyPr anchorCtr="0" anchor="t" bIns="91425" lIns="91425" rIns="91425" tIns="91425">
            <a:noAutofit/>
          </a:bodyPr>
          <a:lstStyle/>
          <a:p>
            <a:pPr indent="0" lvl="0" marL="3657600" rtl="0">
              <a:spcBef>
                <a:spcPts val="0"/>
              </a:spcBef>
              <a:buNone/>
            </a:pPr>
            <a:fld id="{00000000-1234-1234-1234-123412341234}" type="slidenum">
              <a:rPr b="0" lang="en">
                <a:latin typeface="Montserrat"/>
                <a:ea typeface="Montserrat"/>
                <a:cs typeface="Montserrat"/>
                <a:sym typeface="Montserrat"/>
              </a:rPr>
              <a:t>‹#›</a:t>
            </a:fld>
          </a:p>
        </p:txBody>
      </p:sp>
      <p:sp>
        <p:nvSpPr>
          <p:cNvPr id="159" name="Shape 159"/>
          <p:cNvSpPr/>
          <p:nvPr/>
        </p:nvSpPr>
        <p:spPr>
          <a:xfrm>
            <a:off x="1994100" y="700150"/>
            <a:ext cx="5155800" cy="3508499"/>
          </a:xfrm>
          <a:prstGeom prst="roundRect">
            <a:avLst>
              <a:gd fmla="val 16667" name="adj"/>
            </a:avLst>
          </a:prstGeom>
          <a:solidFill>
            <a:srgbClr val="4F81BD"/>
          </a:solidFill>
          <a:ln>
            <a:noFill/>
          </a:ln>
        </p:spPr>
        <p:txBody>
          <a:bodyPr anchorCtr="0" anchor="b" bIns="91425" lIns="91425" rIns="91425" tIns="91425">
            <a:noAutofit/>
          </a:bodyPr>
          <a:lstStyle/>
          <a:p>
            <a:pPr lvl="0" rtl="0" algn="ctr">
              <a:spcBef>
                <a:spcPts val="0"/>
              </a:spcBef>
              <a:buNone/>
            </a:pPr>
            <a:r>
              <a:t/>
            </a:r>
            <a:endParaRPr b="1" sz="1800"/>
          </a:p>
        </p:txBody>
      </p:sp>
      <p:sp>
        <p:nvSpPr>
          <p:cNvPr id="160" name="Shape 160"/>
          <p:cNvSpPr/>
          <p:nvPr/>
        </p:nvSpPr>
        <p:spPr>
          <a:xfrm>
            <a:off x="3305550" y="1032775"/>
            <a:ext cx="2532899" cy="387299"/>
          </a:xfrm>
          <a:prstGeom prst="roundRect">
            <a:avLst>
              <a:gd fmla="val 16667" name="adj"/>
            </a:avLst>
          </a:prstGeom>
          <a:solidFill>
            <a:srgbClr val="FF99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Preservation Planning</a:t>
            </a:r>
          </a:p>
        </p:txBody>
      </p:sp>
      <p:sp>
        <p:nvSpPr>
          <p:cNvPr id="161" name="Shape 161"/>
          <p:cNvSpPr/>
          <p:nvPr/>
        </p:nvSpPr>
        <p:spPr>
          <a:xfrm>
            <a:off x="2445750" y="3625225"/>
            <a:ext cx="4252500" cy="387299"/>
          </a:xfrm>
          <a:prstGeom prst="roundRect">
            <a:avLst>
              <a:gd fmla="val 16667" name="adj"/>
            </a:avLst>
          </a:prstGeom>
          <a:solidFill>
            <a:srgbClr val="FF99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Administration</a:t>
            </a:r>
          </a:p>
        </p:txBody>
      </p:sp>
      <p:sp>
        <p:nvSpPr>
          <p:cNvPr id="162" name="Shape 162"/>
          <p:cNvSpPr/>
          <p:nvPr/>
        </p:nvSpPr>
        <p:spPr>
          <a:xfrm>
            <a:off x="2202250" y="2120375"/>
            <a:ext cx="1051200" cy="623700"/>
          </a:xfrm>
          <a:prstGeom prst="roundRect">
            <a:avLst>
              <a:gd fmla="val 16667" name="adj"/>
            </a:avLst>
          </a:prstGeom>
          <a:solidFill>
            <a:srgbClr val="FF99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Ingest</a:t>
            </a:r>
          </a:p>
        </p:txBody>
      </p:sp>
      <p:sp>
        <p:nvSpPr>
          <p:cNvPr id="163" name="Shape 163"/>
          <p:cNvSpPr/>
          <p:nvPr/>
        </p:nvSpPr>
        <p:spPr>
          <a:xfrm>
            <a:off x="3859350" y="1544625"/>
            <a:ext cx="1425300" cy="887699"/>
          </a:xfrm>
          <a:prstGeom prst="roundRect">
            <a:avLst>
              <a:gd fmla="val 16667" name="adj"/>
            </a:avLst>
          </a:prstGeom>
          <a:solidFill>
            <a:srgbClr val="FF9900"/>
          </a:solidFill>
          <a:ln cap="flat" cmpd="sng" w="19050">
            <a:solidFill>
              <a:schemeClr val="dk2"/>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a:t>Data Management</a:t>
            </a:r>
          </a:p>
        </p:txBody>
      </p:sp>
      <p:sp>
        <p:nvSpPr>
          <p:cNvPr id="164" name="Shape 164"/>
          <p:cNvSpPr/>
          <p:nvPr/>
        </p:nvSpPr>
        <p:spPr>
          <a:xfrm>
            <a:off x="3859350" y="2530850"/>
            <a:ext cx="1425300" cy="972600"/>
          </a:xfrm>
          <a:prstGeom prst="roundRect">
            <a:avLst>
              <a:gd fmla="val 16667" name="adj"/>
            </a:avLst>
          </a:prstGeom>
          <a:solidFill>
            <a:srgbClr val="FF9900"/>
          </a:solidFill>
          <a:ln cap="flat" cmpd="sng" w="19050">
            <a:solidFill>
              <a:schemeClr val="dk2"/>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a:t>Archival Storage</a:t>
            </a:r>
          </a:p>
        </p:txBody>
      </p:sp>
      <p:sp>
        <p:nvSpPr>
          <p:cNvPr id="165" name="Shape 165"/>
          <p:cNvSpPr/>
          <p:nvPr/>
        </p:nvSpPr>
        <p:spPr>
          <a:xfrm>
            <a:off x="5890550" y="2120375"/>
            <a:ext cx="1051200" cy="623700"/>
          </a:xfrm>
          <a:prstGeom prst="roundRect">
            <a:avLst>
              <a:gd fmla="val 16667" name="adj"/>
            </a:avLst>
          </a:prstGeom>
          <a:solidFill>
            <a:srgbClr val="FF99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Access</a:t>
            </a:r>
          </a:p>
        </p:txBody>
      </p:sp>
      <p:cxnSp>
        <p:nvCxnSpPr>
          <p:cNvPr id="166" name="Shape 166"/>
          <p:cNvCxnSpPr/>
          <p:nvPr/>
        </p:nvCxnSpPr>
        <p:spPr>
          <a:xfrm>
            <a:off x="3581475" y="1420075"/>
            <a:ext cx="1800" cy="2189700"/>
          </a:xfrm>
          <a:prstGeom prst="straightConnector1">
            <a:avLst/>
          </a:prstGeom>
          <a:noFill/>
          <a:ln cap="flat" cmpd="sng" w="38100">
            <a:solidFill>
              <a:srgbClr val="FFFFFF"/>
            </a:solidFill>
            <a:prstDash val="solid"/>
            <a:round/>
            <a:headEnd len="lg" w="lg" type="none"/>
            <a:tailEnd len="lg" w="lg" type="none"/>
          </a:ln>
        </p:spPr>
      </p:cxnSp>
      <p:cxnSp>
        <p:nvCxnSpPr>
          <p:cNvPr id="167" name="Shape 167"/>
          <p:cNvCxnSpPr/>
          <p:nvPr/>
        </p:nvCxnSpPr>
        <p:spPr>
          <a:xfrm>
            <a:off x="6532350" y="2766450"/>
            <a:ext cx="0" cy="836400"/>
          </a:xfrm>
          <a:prstGeom prst="straightConnector1">
            <a:avLst/>
          </a:prstGeom>
          <a:noFill/>
          <a:ln cap="flat" cmpd="sng" w="38100">
            <a:solidFill>
              <a:srgbClr val="FFFFFF"/>
            </a:solidFill>
            <a:prstDash val="solid"/>
            <a:round/>
            <a:headEnd len="lg" w="lg" type="none"/>
            <a:tailEnd len="lg" w="lg" type="none"/>
          </a:ln>
        </p:spPr>
      </p:cxnSp>
      <p:cxnSp>
        <p:nvCxnSpPr>
          <p:cNvPr id="168" name="Shape 168"/>
          <p:cNvCxnSpPr/>
          <p:nvPr/>
        </p:nvCxnSpPr>
        <p:spPr>
          <a:xfrm>
            <a:off x="2593475" y="2766450"/>
            <a:ext cx="0" cy="836400"/>
          </a:xfrm>
          <a:prstGeom prst="straightConnector1">
            <a:avLst/>
          </a:prstGeom>
          <a:noFill/>
          <a:ln cap="flat" cmpd="sng" w="38100">
            <a:solidFill>
              <a:srgbClr val="FFFFFF"/>
            </a:solidFill>
            <a:prstDash val="solid"/>
            <a:round/>
            <a:headEnd len="lg" w="lg" type="none"/>
            <a:tailEnd len="lg" w="lg" type="none"/>
          </a:ln>
        </p:spPr>
      </p:cxnSp>
      <p:cxnSp>
        <p:nvCxnSpPr>
          <p:cNvPr id="169" name="Shape 169"/>
          <p:cNvCxnSpPr/>
          <p:nvPr/>
        </p:nvCxnSpPr>
        <p:spPr>
          <a:xfrm>
            <a:off x="5596025" y="1427800"/>
            <a:ext cx="1800" cy="2189700"/>
          </a:xfrm>
          <a:prstGeom prst="straightConnector1">
            <a:avLst/>
          </a:prstGeom>
          <a:noFill/>
          <a:ln cap="flat" cmpd="sng" w="38100">
            <a:solidFill>
              <a:srgbClr val="FFFFFF"/>
            </a:solidFill>
            <a:prstDash val="solid"/>
            <a:round/>
            <a:headEnd len="lg" w="lg" type="none"/>
            <a:tailEnd len="lg" w="lg" type="none"/>
          </a:ln>
        </p:spPr>
      </p:cxnSp>
      <p:cxnSp>
        <p:nvCxnSpPr>
          <p:cNvPr id="170" name="Shape 170"/>
          <p:cNvCxnSpPr>
            <a:stCxn id="162" idx="0"/>
            <a:endCxn id="163" idx="1"/>
          </p:cNvCxnSpPr>
          <p:nvPr/>
        </p:nvCxnSpPr>
        <p:spPr>
          <a:xfrm flipH="1" rot="10800000">
            <a:off x="2727850" y="1988375"/>
            <a:ext cx="1131600" cy="132000"/>
          </a:xfrm>
          <a:prstGeom prst="straightConnector1">
            <a:avLst/>
          </a:prstGeom>
          <a:noFill/>
          <a:ln cap="flat" cmpd="sng" w="38100">
            <a:solidFill>
              <a:srgbClr val="FFFFFF"/>
            </a:solidFill>
            <a:prstDash val="solid"/>
            <a:round/>
            <a:headEnd len="lg" w="lg" type="none"/>
            <a:tailEnd len="lg" w="lg" type="stealth"/>
          </a:ln>
        </p:spPr>
      </p:cxnSp>
      <p:cxnSp>
        <p:nvCxnSpPr>
          <p:cNvPr id="171" name="Shape 171"/>
          <p:cNvCxnSpPr>
            <a:stCxn id="162" idx="2"/>
            <a:endCxn id="164" idx="1"/>
          </p:cNvCxnSpPr>
          <p:nvPr/>
        </p:nvCxnSpPr>
        <p:spPr>
          <a:xfrm>
            <a:off x="2727850" y="2744075"/>
            <a:ext cx="1131600" cy="273000"/>
          </a:xfrm>
          <a:prstGeom prst="straightConnector1">
            <a:avLst/>
          </a:prstGeom>
          <a:noFill/>
          <a:ln cap="flat" cmpd="sng" w="38100">
            <a:solidFill>
              <a:srgbClr val="FFFFFF"/>
            </a:solidFill>
            <a:prstDash val="solid"/>
            <a:round/>
            <a:headEnd len="lg" w="lg" type="none"/>
            <a:tailEnd len="lg" w="lg" type="stealth"/>
          </a:ln>
        </p:spPr>
      </p:cxnSp>
      <p:cxnSp>
        <p:nvCxnSpPr>
          <p:cNvPr id="172" name="Shape 172"/>
          <p:cNvCxnSpPr>
            <a:stCxn id="164" idx="3"/>
            <a:endCxn id="165" idx="1"/>
          </p:cNvCxnSpPr>
          <p:nvPr/>
        </p:nvCxnSpPr>
        <p:spPr>
          <a:xfrm flipH="1" rot="10800000">
            <a:off x="5284650" y="2432150"/>
            <a:ext cx="606000" cy="585000"/>
          </a:xfrm>
          <a:prstGeom prst="straightConnector1">
            <a:avLst/>
          </a:prstGeom>
          <a:noFill/>
          <a:ln cap="flat" cmpd="sng" w="38100">
            <a:solidFill>
              <a:srgbClr val="FFFFFF"/>
            </a:solidFill>
            <a:prstDash val="solid"/>
            <a:round/>
            <a:headEnd len="lg" w="lg" type="none"/>
            <a:tailEnd len="lg" w="lg" type="stealth"/>
          </a:ln>
        </p:spPr>
      </p:cxnSp>
      <p:cxnSp>
        <p:nvCxnSpPr>
          <p:cNvPr id="173" name="Shape 173"/>
          <p:cNvCxnSpPr>
            <a:stCxn id="163" idx="3"/>
            <a:endCxn id="165" idx="1"/>
          </p:cNvCxnSpPr>
          <p:nvPr/>
        </p:nvCxnSpPr>
        <p:spPr>
          <a:xfrm>
            <a:off x="5284650" y="1988474"/>
            <a:ext cx="606000" cy="443700"/>
          </a:xfrm>
          <a:prstGeom prst="straightConnector1">
            <a:avLst/>
          </a:prstGeom>
          <a:noFill/>
          <a:ln cap="flat" cmpd="sng" w="38100">
            <a:solidFill>
              <a:srgbClr val="FFFFFF"/>
            </a:solidFill>
            <a:prstDash val="solid"/>
            <a:round/>
            <a:headEnd len="lg" w="lg" type="none"/>
            <a:tailEnd len="lg" w="lg" type="stealth"/>
          </a:ln>
        </p:spPr>
      </p:cxnSp>
      <p:sp>
        <p:nvSpPr>
          <p:cNvPr id="174" name="Shape 174"/>
          <p:cNvSpPr/>
          <p:nvPr/>
        </p:nvSpPr>
        <p:spPr>
          <a:xfrm>
            <a:off x="8008650" y="793925"/>
            <a:ext cx="372299" cy="3276600"/>
          </a:xfrm>
          <a:prstGeom prst="rect">
            <a:avLst/>
          </a:prstGeom>
          <a:solidFill>
            <a:srgbClr val="93C47D"/>
          </a:solidFill>
          <a:ln>
            <a:noFill/>
          </a:ln>
        </p:spPr>
        <p:txBody>
          <a:bodyPr anchorCtr="0" anchor="ctr" bIns="91425" lIns="91425" rIns="91425" tIns="91425">
            <a:noAutofit/>
          </a:bodyPr>
          <a:lstStyle/>
          <a:p>
            <a:pPr lvl="0" rtl="0" algn="ctr">
              <a:spcBef>
                <a:spcPts val="0"/>
              </a:spcBef>
              <a:buNone/>
            </a:pPr>
            <a:r>
              <a:rPr lang="en"/>
              <a:t>CONSUMERS</a:t>
            </a:r>
          </a:p>
        </p:txBody>
      </p:sp>
      <p:cxnSp>
        <p:nvCxnSpPr>
          <p:cNvPr id="175" name="Shape 175"/>
          <p:cNvCxnSpPr/>
          <p:nvPr/>
        </p:nvCxnSpPr>
        <p:spPr>
          <a:xfrm>
            <a:off x="1119050" y="1219875"/>
            <a:ext cx="2186399" cy="6599"/>
          </a:xfrm>
          <a:prstGeom prst="straightConnector1">
            <a:avLst/>
          </a:prstGeom>
          <a:noFill/>
          <a:ln cap="flat" cmpd="sng" w="38100">
            <a:solidFill>
              <a:srgbClr val="FFFF00"/>
            </a:solidFill>
            <a:prstDash val="solid"/>
            <a:round/>
            <a:headEnd len="lg" w="lg" type="none"/>
            <a:tailEnd len="lg" w="lg" type="none"/>
          </a:ln>
        </p:spPr>
      </p:cxnSp>
      <p:sp>
        <p:nvSpPr>
          <p:cNvPr id="176" name="Shape 176"/>
          <p:cNvSpPr/>
          <p:nvPr/>
        </p:nvSpPr>
        <p:spPr>
          <a:xfrm>
            <a:off x="763050" y="793925"/>
            <a:ext cx="372299" cy="3276600"/>
          </a:xfrm>
          <a:prstGeom prst="rect">
            <a:avLst/>
          </a:prstGeom>
          <a:solidFill>
            <a:srgbClr val="93C47D"/>
          </a:solidFill>
          <a:ln>
            <a:noFill/>
          </a:ln>
        </p:spPr>
        <p:txBody>
          <a:bodyPr anchorCtr="0" anchor="ctr" bIns="91425" lIns="91425" rIns="91425" tIns="91425">
            <a:noAutofit/>
          </a:bodyPr>
          <a:lstStyle/>
          <a:p>
            <a:pPr lvl="0" rtl="0" algn="ctr">
              <a:spcBef>
                <a:spcPts val="0"/>
              </a:spcBef>
              <a:buNone/>
            </a:pPr>
            <a:r>
              <a:rPr lang="en"/>
              <a:t>PRODUCERS</a:t>
            </a:r>
          </a:p>
        </p:txBody>
      </p:sp>
      <p:cxnSp>
        <p:nvCxnSpPr>
          <p:cNvPr id="177" name="Shape 177"/>
          <p:cNvCxnSpPr/>
          <p:nvPr/>
        </p:nvCxnSpPr>
        <p:spPr>
          <a:xfrm>
            <a:off x="1139225" y="3820925"/>
            <a:ext cx="1301099" cy="299"/>
          </a:xfrm>
          <a:prstGeom prst="straightConnector1">
            <a:avLst/>
          </a:prstGeom>
          <a:noFill/>
          <a:ln cap="flat" cmpd="sng" w="38100">
            <a:solidFill>
              <a:srgbClr val="FFFF00"/>
            </a:solidFill>
            <a:prstDash val="solid"/>
            <a:round/>
            <a:headEnd len="lg" w="lg" type="none"/>
            <a:tailEnd len="lg" w="lg" type="none"/>
          </a:ln>
        </p:spPr>
      </p:cxnSp>
      <p:cxnSp>
        <p:nvCxnSpPr>
          <p:cNvPr id="178" name="Shape 178"/>
          <p:cNvCxnSpPr/>
          <p:nvPr/>
        </p:nvCxnSpPr>
        <p:spPr>
          <a:xfrm>
            <a:off x="6718200" y="3818875"/>
            <a:ext cx="1270500" cy="2399"/>
          </a:xfrm>
          <a:prstGeom prst="straightConnector1">
            <a:avLst/>
          </a:prstGeom>
          <a:noFill/>
          <a:ln cap="flat" cmpd="sng" w="38100">
            <a:solidFill>
              <a:srgbClr val="FFFF00"/>
            </a:solidFill>
            <a:prstDash val="solid"/>
            <a:round/>
            <a:headEnd len="lg" w="lg" type="none"/>
            <a:tailEnd len="lg" w="lg" type="none"/>
          </a:ln>
        </p:spPr>
      </p:cxnSp>
      <p:cxnSp>
        <p:nvCxnSpPr>
          <p:cNvPr id="179" name="Shape 179"/>
          <p:cNvCxnSpPr/>
          <p:nvPr/>
        </p:nvCxnSpPr>
        <p:spPr>
          <a:xfrm>
            <a:off x="5855700" y="1226425"/>
            <a:ext cx="2135699" cy="0"/>
          </a:xfrm>
          <a:prstGeom prst="straightConnector1">
            <a:avLst/>
          </a:prstGeom>
          <a:noFill/>
          <a:ln cap="flat" cmpd="sng" w="38100">
            <a:solidFill>
              <a:srgbClr val="FFFF00"/>
            </a:solidFill>
            <a:prstDash val="solid"/>
            <a:round/>
            <a:headEnd len="lg" w="lg" type="none"/>
            <a:tailEnd len="lg" w="lg" type="none"/>
          </a:ln>
        </p:spPr>
      </p:cxnSp>
      <p:cxnSp>
        <p:nvCxnSpPr>
          <p:cNvPr id="180" name="Shape 180"/>
          <p:cNvCxnSpPr>
            <a:stCxn id="181" idx="4"/>
            <a:endCxn id="162" idx="1"/>
          </p:cNvCxnSpPr>
          <p:nvPr/>
        </p:nvCxnSpPr>
        <p:spPr>
          <a:xfrm>
            <a:off x="1721855" y="2432225"/>
            <a:ext cx="480300" cy="0"/>
          </a:xfrm>
          <a:prstGeom prst="straightConnector1">
            <a:avLst/>
          </a:prstGeom>
          <a:noFill/>
          <a:ln cap="flat" cmpd="sng" w="38100">
            <a:solidFill>
              <a:srgbClr val="FFFF00"/>
            </a:solidFill>
            <a:prstDash val="solid"/>
            <a:round/>
            <a:headEnd len="lg" w="lg" type="none"/>
            <a:tailEnd len="lg" w="lg" type="stealth"/>
          </a:ln>
        </p:spPr>
      </p:cxnSp>
      <p:cxnSp>
        <p:nvCxnSpPr>
          <p:cNvPr id="182" name="Shape 182"/>
          <p:cNvCxnSpPr/>
          <p:nvPr/>
        </p:nvCxnSpPr>
        <p:spPr>
          <a:xfrm>
            <a:off x="6980051" y="2396951"/>
            <a:ext cx="990299" cy="4500"/>
          </a:xfrm>
          <a:prstGeom prst="straightConnector1">
            <a:avLst/>
          </a:prstGeom>
          <a:noFill/>
          <a:ln cap="flat" cmpd="sng" w="38100">
            <a:solidFill>
              <a:srgbClr val="FFFF00"/>
            </a:solidFill>
            <a:prstDash val="solid"/>
            <a:round/>
            <a:headEnd len="lg" w="lg" type="stealth"/>
            <a:tailEnd len="lg" w="lg" type="stealth"/>
          </a:ln>
        </p:spPr>
      </p:cxnSp>
      <p:sp>
        <p:nvSpPr>
          <p:cNvPr id="183" name="Shape 183"/>
          <p:cNvSpPr/>
          <p:nvPr/>
        </p:nvSpPr>
        <p:spPr>
          <a:xfrm>
            <a:off x="4840675" y="3170175"/>
            <a:ext cx="372299" cy="234000"/>
          </a:xfrm>
          <a:prstGeom prst="can">
            <a:avLst>
              <a:gd fmla="val 25000" name="adj"/>
            </a:avLst>
          </a:prstGeom>
          <a:solidFill>
            <a:srgbClr val="FFFF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600"/>
              <a:t>AIP</a:t>
            </a:r>
          </a:p>
        </p:txBody>
      </p:sp>
      <p:sp>
        <p:nvSpPr>
          <p:cNvPr id="184" name="Shape 184"/>
          <p:cNvSpPr/>
          <p:nvPr/>
        </p:nvSpPr>
        <p:spPr>
          <a:xfrm>
            <a:off x="4398975" y="3170175"/>
            <a:ext cx="372299" cy="234000"/>
          </a:xfrm>
          <a:prstGeom prst="can">
            <a:avLst>
              <a:gd fmla="val 25000" name="adj"/>
            </a:avLst>
          </a:prstGeom>
          <a:solidFill>
            <a:srgbClr val="FFFF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600"/>
              <a:t>AIP</a:t>
            </a:r>
          </a:p>
        </p:txBody>
      </p:sp>
      <p:sp>
        <p:nvSpPr>
          <p:cNvPr id="185" name="Shape 185"/>
          <p:cNvSpPr/>
          <p:nvPr/>
        </p:nvSpPr>
        <p:spPr>
          <a:xfrm>
            <a:off x="3957275" y="3170175"/>
            <a:ext cx="372299" cy="234000"/>
          </a:xfrm>
          <a:prstGeom prst="can">
            <a:avLst>
              <a:gd fmla="val 25000" name="adj"/>
            </a:avLst>
          </a:prstGeom>
          <a:solidFill>
            <a:srgbClr val="FFFF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600"/>
              <a:t>AIP</a:t>
            </a:r>
          </a:p>
        </p:txBody>
      </p:sp>
      <p:sp>
        <p:nvSpPr>
          <p:cNvPr id="186" name="Shape 186"/>
          <p:cNvSpPr/>
          <p:nvPr/>
        </p:nvSpPr>
        <p:spPr>
          <a:xfrm>
            <a:off x="4148121" y="2136000"/>
            <a:ext cx="883062" cy="273077"/>
          </a:xfrm>
          <a:prstGeom prst="flowChartMultidocument">
            <a:avLst/>
          </a:prstGeom>
          <a:solidFill>
            <a:srgbClr val="FFFF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600"/>
              <a:t>Descriptive Info</a:t>
            </a:r>
          </a:p>
        </p:txBody>
      </p:sp>
      <p:sp>
        <p:nvSpPr>
          <p:cNvPr id="181" name="Shape 181"/>
          <p:cNvSpPr/>
          <p:nvPr/>
        </p:nvSpPr>
        <p:spPr>
          <a:xfrm>
            <a:off x="1206755" y="2210375"/>
            <a:ext cx="515100" cy="443700"/>
          </a:xfrm>
          <a:prstGeom prst="can">
            <a:avLst>
              <a:gd fmla="val 25000" name="adj"/>
            </a:avLst>
          </a:prstGeom>
          <a:solidFill>
            <a:srgbClr val="FFFF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SIP</a:t>
            </a:r>
          </a:p>
        </p:txBody>
      </p:sp>
      <p:sp>
        <p:nvSpPr>
          <p:cNvPr id="187" name="Shape 187"/>
          <p:cNvSpPr/>
          <p:nvPr/>
        </p:nvSpPr>
        <p:spPr>
          <a:xfrm>
            <a:off x="7375955" y="2573450"/>
            <a:ext cx="515100" cy="443700"/>
          </a:xfrm>
          <a:prstGeom prst="can">
            <a:avLst>
              <a:gd fmla="val 25000" name="adj"/>
            </a:avLst>
          </a:prstGeom>
          <a:solidFill>
            <a:srgbClr val="FFFF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DIP</a:t>
            </a:r>
          </a:p>
        </p:txBody>
      </p:sp>
      <p:sp>
        <p:nvSpPr>
          <p:cNvPr id="188" name="Shape 188"/>
          <p:cNvSpPr txBox="1"/>
          <p:nvPr/>
        </p:nvSpPr>
        <p:spPr>
          <a:xfrm>
            <a:off x="7098700" y="2030912"/>
            <a:ext cx="1131600" cy="457200"/>
          </a:xfrm>
          <a:prstGeom prst="rect">
            <a:avLst/>
          </a:prstGeom>
          <a:noFill/>
          <a:ln>
            <a:noFill/>
          </a:ln>
        </p:spPr>
        <p:txBody>
          <a:bodyPr anchorCtr="0" anchor="t" bIns="91425" lIns="91425" rIns="91425" tIns="91425">
            <a:noAutofit/>
          </a:bodyPr>
          <a:lstStyle/>
          <a:p>
            <a:pPr lvl="0" rtl="0">
              <a:spcBef>
                <a:spcPts val="0"/>
              </a:spcBef>
              <a:buNone/>
            </a:pPr>
            <a:r>
              <a:rPr lang="en" sz="800">
                <a:solidFill>
                  <a:srgbClr val="FFFFFF"/>
                </a:solidFill>
              </a:rPr>
              <a:t>Queries/Results</a:t>
            </a:r>
          </a:p>
        </p:txBody>
      </p:sp>
      <p:sp>
        <p:nvSpPr>
          <p:cNvPr id="189" name="Shape 189"/>
          <p:cNvSpPr txBox="1"/>
          <p:nvPr/>
        </p:nvSpPr>
        <p:spPr>
          <a:xfrm>
            <a:off x="2369550" y="658487"/>
            <a:ext cx="3657600" cy="4572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Common Services</a:t>
            </a:r>
          </a:p>
        </p:txBody>
      </p:sp>
      <p:sp>
        <p:nvSpPr>
          <p:cNvPr id="190" name="Shape 190"/>
          <p:cNvSpPr/>
          <p:nvPr/>
        </p:nvSpPr>
        <p:spPr>
          <a:xfrm>
            <a:off x="2019750" y="4345150"/>
            <a:ext cx="5104500" cy="332699"/>
          </a:xfrm>
          <a:prstGeom prst="rect">
            <a:avLst/>
          </a:prstGeom>
          <a:solidFill>
            <a:srgbClr val="93C47D"/>
          </a:solidFill>
          <a:ln>
            <a:noFill/>
          </a:ln>
        </p:spPr>
        <p:txBody>
          <a:bodyPr anchorCtr="0" anchor="ctr" bIns="91425" lIns="91425" rIns="91425" tIns="91425">
            <a:noAutofit/>
          </a:bodyPr>
          <a:lstStyle/>
          <a:p>
            <a:pPr lvl="0" rtl="0" algn="ctr">
              <a:spcBef>
                <a:spcPts val="0"/>
              </a:spcBef>
              <a:buNone/>
            </a:pPr>
            <a:r>
              <a:rPr lang="en"/>
              <a:t>MANAGEMENT</a:t>
            </a:r>
          </a:p>
        </p:txBody>
      </p:sp>
      <p:cxnSp>
        <p:nvCxnSpPr>
          <p:cNvPr id="191" name="Shape 191"/>
          <p:cNvCxnSpPr>
            <a:stCxn id="161" idx="2"/>
            <a:endCxn id="190" idx="0"/>
          </p:cNvCxnSpPr>
          <p:nvPr/>
        </p:nvCxnSpPr>
        <p:spPr>
          <a:xfrm>
            <a:off x="4572000" y="4012524"/>
            <a:ext cx="0" cy="332700"/>
          </a:xfrm>
          <a:prstGeom prst="straightConnector1">
            <a:avLst/>
          </a:prstGeom>
          <a:noFill/>
          <a:ln cap="flat" cmpd="sng" w="38100">
            <a:solidFill>
              <a:srgbClr val="FFFF00"/>
            </a:solidFill>
            <a:prstDash val="solid"/>
            <a:round/>
            <a:headEnd len="lg" w="lg" type="none"/>
            <a:tailEnd len="lg" w="lg" type="none"/>
          </a:ln>
        </p:spPr>
      </p:cxnSp>
      <p:sp>
        <p:nvSpPr>
          <p:cNvPr id="192" name="Shape 192"/>
          <p:cNvSpPr txBox="1"/>
          <p:nvPr>
            <p:ph idx="2" type="sldNum"/>
          </p:nvPr>
        </p:nvSpPr>
        <p:spPr>
          <a:xfrm>
            <a:off x="8600525" y="4924642"/>
            <a:ext cx="471899" cy="1715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193" name="Shape 193"/>
          <p:cNvSpPr/>
          <p:nvPr/>
        </p:nvSpPr>
        <p:spPr>
          <a:xfrm>
            <a:off x="3759451" y="678637"/>
            <a:ext cx="1888974" cy="1944648"/>
          </a:xfrm>
          <a:prstGeom prst="flowChartMultidocumen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rPr b="1" lang="en" sz="2400">
                <a:solidFill>
                  <a:srgbClr val="FFFFFF"/>
                </a:solidFill>
                <a:latin typeface="Arial Narrow"/>
                <a:ea typeface="Arial Narrow"/>
                <a:cs typeface="Arial Narrow"/>
                <a:sym typeface="Arial Narrow"/>
              </a:rPr>
              <a:t>Automation</a:t>
            </a:r>
          </a:p>
        </p:txBody>
      </p:sp>
      <p:sp>
        <p:nvSpPr>
          <p:cNvPr id="194" name="Shape 194"/>
          <p:cNvSpPr txBox="1"/>
          <p:nvPr/>
        </p:nvSpPr>
        <p:spPr>
          <a:xfrm>
            <a:off x="3879587" y="3196300"/>
            <a:ext cx="1684199" cy="677399"/>
          </a:xfrm>
          <a:prstGeom prst="rect">
            <a:avLst/>
          </a:prstGeom>
          <a:noFill/>
          <a:ln>
            <a:noFill/>
          </a:ln>
        </p:spPr>
        <p:txBody>
          <a:bodyPr anchorCtr="0" anchor="t" bIns="91425" lIns="91425" rIns="91425" tIns="91425">
            <a:noAutofit/>
          </a:bodyPr>
          <a:lstStyle/>
          <a:p>
            <a:pPr lvl="0" rtl="0">
              <a:spcBef>
                <a:spcPts val="0"/>
              </a:spcBef>
              <a:buNone/>
            </a:pPr>
            <a:r>
              <a:rPr b="1" lang="en" sz="2400">
                <a:latin typeface="Arial Narrow"/>
                <a:ea typeface="Arial Narrow"/>
                <a:cs typeface="Arial Narrow"/>
                <a:sym typeface="Arial Narrow"/>
              </a:rPr>
              <a:t> Send2NCEI</a:t>
            </a:r>
            <a:r>
              <a:rPr b="1" lang="en" sz="2400">
                <a:solidFill>
                  <a:srgbClr val="FFFFFF"/>
                </a:solidFill>
                <a:latin typeface="Arial Narrow"/>
                <a:ea typeface="Arial Narrow"/>
                <a:cs typeface="Arial Narrow"/>
                <a:sym typeface="Arial Narrow"/>
              </a:rPr>
              <a:t>.</a:t>
            </a:r>
          </a:p>
        </p:txBody>
      </p:sp>
      <p:pic>
        <p:nvPicPr>
          <p:cNvPr id="195" name="Shape 195"/>
          <p:cNvPicPr preferRelativeResize="0"/>
          <p:nvPr/>
        </p:nvPicPr>
        <p:blipFill>
          <a:blip r:embed="rId3">
            <a:alphaModFix/>
          </a:blip>
          <a:stretch>
            <a:fillRect/>
          </a:stretch>
        </p:blipFill>
        <p:spPr>
          <a:xfrm>
            <a:off x="3759447" y="2746431"/>
            <a:ext cx="1871397" cy="1621127"/>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805475" y="78562"/>
            <a:ext cx="7537199" cy="492300"/>
          </a:xfrm>
          <a:prstGeom prst="rect">
            <a:avLst/>
          </a:prstGeom>
        </p:spPr>
        <p:txBody>
          <a:bodyPr anchorCtr="0" anchor="ctr" bIns="91425" lIns="91425" rIns="91425" tIns="91425">
            <a:noAutofit/>
          </a:bodyPr>
          <a:lstStyle/>
          <a:p>
            <a:pPr>
              <a:spcBef>
                <a:spcPts val="0"/>
              </a:spcBef>
              <a:buNone/>
            </a:pPr>
            <a:r>
              <a:rPr lang="en"/>
              <a:t>Send2NCEI</a:t>
            </a:r>
          </a:p>
        </p:txBody>
      </p:sp>
      <p:sp>
        <p:nvSpPr>
          <p:cNvPr id="201" name="Shape 201"/>
          <p:cNvSpPr txBox="1"/>
          <p:nvPr>
            <p:ph idx="12" type="sldNum"/>
          </p:nvPr>
        </p:nvSpPr>
        <p:spPr>
          <a:xfrm>
            <a:off x="8600525" y="4924642"/>
            <a:ext cx="471899" cy="171599"/>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
        <p:nvSpPr>
          <p:cNvPr id="202" name="Shape 202"/>
          <p:cNvSpPr txBox="1"/>
          <p:nvPr>
            <p:ph idx="1" type="body"/>
          </p:nvPr>
        </p:nvSpPr>
        <p:spPr>
          <a:xfrm>
            <a:off x="-7775" y="632200"/>
            <a:ext cx="4060500" cy="4278300"/>
          </a:xfrm>
          <a:prstGeom prst="rect">
            <a:avLst/>
          </a:prstGeom>
        </p:spPr>
        <p:txBody>
          <a:bodyPr anchorCtr="0" anchor="t" bIns="91425" lIns="91425" rIns="91425" tIns="91425">
            <a:noAutofit/>
          </a:bodyPr>
          <a:lstStyle/>
          <a:p>
            <a:pPr indent="-368300" lvl="0" marL="457200" rtl="0">
              <a:spcBef>
                <a:spcPts val="0"/>
              </a:spcBef>
              <a:buClr>
                <a:srgbClr val="1C4587"/>
              </a:buClr>
              <a:buSzPct val="100000"/>
              <a:buFont typeface="Arial Narrow"/>
              <a:buChar char="•"/>
            </a:pPr>
            <a:r>
              <a:rPr lang="en"/>
              <a:t>A Producer-friendly interface for collecting metadata and uploading data files to the Archive as a well-formed SIP, and...</a:t>
            </a:r>
          </a:p>
          <a:p>
            <a:pPr indent="-368300" lvl="0" marL="457200" rtl="0">
              <a:spcBef>
                <a:spcPts val="0"/>
              </a:spcBef>
              <a:buClr>
                <a:srgbClr val="1C4587"/>
              </a:buClr>
              <a:buSzPct val="100000"/>
              <a:buFont typeface="Arial Narrow"/>
              <a:buChar char="•"/>
            </a:pPr>
            <a:r>
              <a:rPr lang="en"/>
              <a:t>An internal set of services for inserting the well-formed SIP into the existing Archive workflow</a:t>
            </a:r>
          </a:p>
          <a:p>
            <a:pPr indent="-368300" lvl="0" marL="457200" rtl="0">
              <a:spcBef>
                <a:spcPts val="0"/>
              </a:spcBef>
              <a:buClr>
                <a:srgbClr val="1C4587"/>
              </a:buClr>
              <a:buSzPct val="100000"/>
              <a:buFont typeface="Arial Narrow"/>
              <a:buChar char="•"/>
            </a:pPr>
            <a:r>
              <a:rPr lang="en"/>
              <a:t>Intended for “one-off” submissions</a:t>
            </a:r>
          </a:p>
        </p:txBody>
      </p:sp>
      <p:pic>
        <p:nvPicPr>
          <p:cNvPr id="203" name="Shape 203"/>
          <p:cNvPicPr preferRelativeResize="0"/>
          <p:nvPr/>
        </p:nvPicPr>
        <p:blipFill>
          <a:blip r:embed="rId3">
            <a:alphaModFix/>
          </a:blip>
          <a:stretch>
            <a:fillRect/>
          </a:stretch>
        </p:blipFill>
        <p:spPr>
          <a:xfrm>
            <a:off x="4167375" y="718625"/>
            <a:ext cx="4712925" cy="3812634"/>
          </a:xfrm>
          <a:prstGeom prst="rect">
            <a:avLst/>
          </a:prstGeom>
          <a:noFill/>
          <a:ln>
            <a:noFill/>
          </a:ln>
        </p:spPr>
      </p:pic>
      <p:sp>
        <p:nvSpPr>
          <p:cNvPr id="204" name="Shape 204"/>
          <p:cNvSpPr/>
          <p:nvPr/>
        </p:nvSpPr>
        <p:spPr>
          <a:xfrm>
            <a:off x="4127425" y="677687"/>
            <a:ext cx="4778700" cy="3901800"/>
          </a:xfrm>
          <a:prstGeom prst="rect">
            <a:avLst/>
          </a:prstGeom>
          <a:solidFill>
            <a:srgbClr val="3D85C6"/>
          </a:solidFill>
          <a:ln>
            <a:noFill/>
          </a:ln>
        </p:spPr>
        <p:txBody>
          <a:bodyPr anchorCtr="0" anchor="ctr" bIns="91425" lIns="91425" rIns="91425" tIns="91425">
            <a:noAutofit/>
          </a:bodyPr>
          <a:lstStyle/>
          <a:p>
            <a:pPr>
              <a:spcBef>
                <a:spcPts val="0"/>
              </a:spcBef>
              <a:buNone/>
            </a:pPr>
            <a:r>
              <a:t/>
            </a:r>
            <a:endParaRPr/>
          </a:p>
        </p:txBody>
      </p:sp>
      <p:pic>
        <p:nvPicPr>
          <p:cNvPr id="205" name="Shape 205"/>
          <p:cNvPicPr preferRelativeResize="0"/>
          <p:nvPr/>
        </p:nvPicPr>
        <p:blipFill>
          <a:blip r:embed="rId3">
            <a:alphaModFix/>
          </a:blip>
          <a:stretch>
            <a:fillRect/>
          </a:stretch>
        </p:blipFill>
        <p:spPr>
          <a:xfrm>
            <a:off x="4167375" y="718625"/>
            <a:ext cx="4712925" cy="381263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p:nvPr/>
        </p:nvSpPr>
        <p:spPr>
          <a:xfrm>
            <a:off x="413850" y="3565800"/>
            <a:ext cx="6588900" cy="844799"/>
          </a:xfrm>
          <a:prstGeom prst="roundRect">
            <a:avLst>
              <a:gd fmla="val 16667" name="adj"/>
            </a:avLst>
          </a:prstGeom>
          <a:solidFill>
            <a:srgbClr val="3D85C6"/>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11" name="Shape 211"/>
          <p:cNvSpPr/>
          <p:nvPr/>
        </p:nvSpPr>
        <p:spPr>
          <a:xfrm>
            <a:off x="328650" y="700600"/>
            <a:ext cx="6588900" cy="844799"/>
          </a:xfrm>
          <a:prstGeom prst="roundRect">
            <a:avLst>
              <a:gd fmla="val 16667" name="adj"/>
            </a:avLst>
          </a:prstGeom>
          <a:solidFill>
            <a:srgbClr val="3D85C6"/>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12" name="Shape 212"/>
          <p:cNvSpPr/>
          <p:nvPr/>
        </p:nvSpPr>
        <p:spPr>
          <a:xfrm>
            <a:off x="2287200" y="1515875"/>
            <a:ext cx="6588900" cy="2049900"/>
          </a:xfrm>
          <a:prstGeom prst="roundRect">
            <a:avLst>
              <a:gd fmla="val 16667" name="adj"/>
            </a:avLst>
          </a:prstGeom>
          <a:solidFill>
            <a:srgbClr val="3D85C6"/>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13" name="Shape 213"/>
          <p:cNvSpPr txBox="1"/>
          <p:nvPr/>
        </p:nvSpPr>
        <p:spPr>
          <a:xfrm>
            <a:off x="7356900" y="1596900"/>
            <a:ext cx="1656300" cy="1907999"/>
          </a:xfrm>
          <a:prstGeom prst="rect">
            <a:avLst/>
          </a:prstGeom>
          <a:noFill/>
          <a:ln>
            <a:noFill/>
          </a:ln>
        </p:spPr>
        <p:txBody>
          <a:bodyPr anchorCtr="0" anchor="t" bIns="91425" lIns="91425" rIns="91425" tIns="91425">
            <a:noAutofit/>
          </a:bodyPr>
          <a:lstStyle/>
          <a:p>
            <a:pPr lvl="0" rtl="0">
              <a:spcBef>
                <a:spcPts val="0"/>
              </a:spcBef>
              <a:buNone/>
            </a:pPr>
            <a:r>
              <a:rPr lang="en" sz="2200">
                <a:solidFill>
                  <a:srgbClr val="FFFFFF"/>
                </a:solidFill>
              </a:rPr>
              <a:t>Data Content Managers and Data Officers</a:t>
            </a:r>
          </a:p>
        </p:txBody>
      </p:sp>
      <p:sp>
        <p:nvSpPr>
          <p:cNvPr id="214" name="Shape 214"/>
          <p:cNvSpPr txBox="1"/>
          <p:nvPr/>
        </p:nvSpPr>
        <p:spPr>
          <a:xfrm>
            <a:off x="481950" y="804450"/>
            <a:ext cx="1520099" cy="540599"/>
          </a:xfrm>
          <a:prstGeom prst="rect">
            <a:avLst/>
          </a:prstGeom>
          <a:noFill/>
          <a:ln>
            <a:noFill/>
          </a:ln>
        </p:spPr>
        <p:txBody>
          <a:bodyPr anchorCtr="0" anchor="t" bIns="91425" lIns="91425" rIns="91425" tIns="91425">
            <a:noAutofit/>
          </a:bodyPr>
          <a:lstStyle/>
          <a:p>
            <a:pPr lvl="0" rtl="0">
              <a:spcBef>
                <a:spcPts val="0"/>
              </a:spcBef>
              <a:buNone/>
            </a:pPr>
            <a:r>
              <a:rPr lang="en" sz="2200">
                <a:solidFill>
                  <a:srgbClr val="FFFFFF"/>
                </a:solidFill>
              </a:rPr>
              <a:t>Producers</a:t>
            </a:r>
          </a:p>
        </p:txBody>
      </p:sp>
      <p:sp>
        <p:nvSpPr>
          <p:cNvPr id="215" name="Shape 215"/>
          <p:cNvSpPr txBox="1"/>
          <p:nvPr/>
        </p:nvSpPr>
        <p:spPr>
          <a:xfrm>
            <a:off x="481950" y="3717887"/>
            <a:ext cx="1656300" cy="540599"/>
          </a:xfrm>
          <a:prstGeom prst="rect">
            <a:avLst/>
          </a:prstGeom>
          <a:noFill/>
          <a:ln>
            <a:noFill/>
          </a:ln>
        </p:spPr>
        <p:txBody>
          <a:bodyPr anchorCtr="0" anchor="t" bIns="91425" lIns="91425" rIns="91425" tIns="91425">
            <a:noAutofit/>
          </a:bodyPr>
          <a:lstStyle/>
          <a:p>
            <a:pPr lvl="0" rtl="0">
              <a:spcBef>
                <a:spcPts val="0"/>
              </a:spcBef>
              <a:buNone/>
            </a:pPr>
            <a:r>
              <a:rPr lang="en" sz="2200">
                <a:solidFill>
                  <a:srgbClr val="FFFFFF"/>
                </a:solidFill>
              </a:rPr>
              <a:t>Consumers</a:t>
            </a:r>
          </a:p>
        </p:txBody>
      </p:sp>
      <p:sp>
        <p:nvSpPr>
          <p:cNvPr id="216" name="Shape 216"/>
          <p:cNvSpPr txBox="1"/>
          <p:nvPr/>
        </p:nvSpPr>
        <p:spPr>
          <a:xfrm>
            <a:off x="481950" y="4368850"/>
            <a:ext cx="8138099" cy="457200"/>
          </a:xfrm>
          <a:prstGeom prst="rect">
            <a:avLst/>
          </a:prstGeom>
          <a:noFill/>
          <a:ln>
            <a:noFill/>
          </a:ln>
        </p:spPr>
        <p:txBody>
          <a:bodyPr anchorCtr="0" anchor="t" bIns="91425" lIns="91425" rIns="91425" tIns="91425">
            <a:noAutofit/>
          </a:bodyPr>
          <a:lstStyle/>
          <a:p>
            <a:pPr lvl="0" rtl="0" algn="ctr">
              <a:spcBef>
                <a:spcPts val="0"/>
              </a:spcBef>
              <a:buNone/>
            </a:pPr>
            <a:r>
              <a:rPr lang="en">
                <a:solidFill>
                  <a:srgbClr val="1C4587"/>
                </a:solidFill>
              </a:rPr>
              <a:t>Data Content Managers (DCMs) do the bulk of the archive workflow.  Data Officers (DOs) assign the submissions to DCMs, and provide an independent final review.</a:t>
            </a:r>
          </a:p>
        </p:txBody>
      </p:sp>
      <p:sp>
        <p:nvSpPr>
          <p:cNvPr id="217" name="Shape 217"/>
          <p:cNvSpPr txBox="1"/>
          <p:nvPr>
            <p:ph type="title"/>
          </p:nvPr>
        </p:nvSpPr>
        <p:spPr>
          <a:xfrm>
            <a:off x="805475" y="78562"/>
            <a:ext cx="7537199" cy="492300"/>
          </a:xfrm>
          <a:prstGeom prst="rect">
            <a:avLst/>
          </a:prstGeom>
        </p:spPr>
        <p:txBody>
          <a:bodyPr anchorCtr="0" anchor="ctr" bIns="91425" lIns="91425" rIns="91425" tIns="91425">
            <a:noAutofit/>
          </a:bodyPr>
          <a:lstStyle/>
          <a:p>
            <a:pPr indent="-76200" lvl="0" marL="342900" rtl="0">
              <a:spcBef>
                <a:spcPts val="560"/>
              </a:spcBef>
              <a:buNone/>
            </a:pPr>
            <a:r>
              <a:rPr lang="en" sz="3400">
                <a:solidFill>
                  <a:srgbClr val="FFFFFF"/>
                </a:solidFill>
                <a:latin typeface="Montserrat"/>
                <a:ea typeface="Montserrat"/>
                <a:cs typeface="Montserrat"/>
                <a:sym typeface="Montserrat"/>
              </a:rPr>
              <a:t>Archive “Swim Lanes”</a:t>
            </a:r>
          </a:p>
        </p:txBody>
      </p:sp>
      <p:sp>
        <p:nvSpPr>
          <p:cNvPr id="218" name="Shape 218"/>
          <p:cNvSpPr txBox="1"/>
          <p:nvPr>
            <p:ph idx="12" type="sldNum"/>
          </p:nvPr>
        </p:nvSpPr>
        <p:spPr>
          <a:xfrm>
            <a:off x="8600525" y="4924642"/>
            <a:ext cx="471899" cy="171599"/>
          </a:xfrm>
          <a:prstGeom prst="rect">
            <a:avLst/>
          </a:prstGeom>
        </p:spPr>
        <p:txBody>
          <a:bodyPr anchorCtr="0" anchor="t" bIns="91425" lIns="91425" rIns="91425" tIns="91425">
            <a:noAutofit/>
          </a:bodyPr>
          <a:lstStyle/>
          <a:p>
            <a:pPr>
              <a:spcBef>
                <a:spcPts val="0"/>
              </a:spcBef>
              <a:buNone/>
            </a:pPr>
            <a:fld id="{00000000-1234-1234-1234-123412341234}" type="slidenum">
              <a:rPr lang="en"/>
              <a:t>‹#›</a:t>
            </a:fld>
          </a:p>
        </p:txBody>
      </p:sp>
      <p:pic>
        <p:nvPicPr>
          <p:cNvPr id="219" name="Shape 219"/>
          <p:cNvPicPr preferRelativeResize="0"/>
          <p:nvPr/>
        </p:nvPicPr>
        <p:blipFill>
          <a:blip r:embed="rId3">
            <a:alphaModFix/>
          </a:blip>
          <a:stretch>
            <a:fillRect/>
          </a:stretch>
        </p:blipFill>
        <p:spPr>
          <a:xfrm>
            <a:off x="2056650" y="655300"/>
            <a:ext cx="5300249" cy="3800749"/>
          </a:xfrm>
          <a:prstGeom prst="rect">
            <a:avLst/>
          </a:prstGeom>
          <a:noFill/>
          <a:ln>
            <a:noFill/>
          </a:ln>
        </p:spPr>
      </p:pic>
      <p:sp>
        <p:nvSpPr>
          <p:cNvPr id="220" name="Shape 220"/>
          <p:cNvSpPr txBox="1"/>
          <p:nvPr>
            <p:ph idx="2" type="sldNum"/>
          </p:nvPr>
        </p:nvSpPr>
        <p:spPr>
          <a:xfrm>
            <a:off x="8600525" y="4924642"/>
            <a:ext cx="471899" cy="171599"/>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p:nvPr/>
        </p:nvSpPr>
        <p:spPr>
          <a:xfrm>
            <a:off x="225075" y="853050"/>
            <a:ext cx="6554399" cy="1500599"/>
          </a:xfrm>
          <a:prstGeom prst="roundRect">
            <a:avLst>
              <a:gd fmla="val 16667" name="adj"/>
            </a:avLst>
          </a:prstGeom>
          <a:solidFill>
            <a:srgbClr val="3D85C6"/>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26" name="Shape 226"/>
          <p:cNvSpPr/>
          <p:nvPr/>
        </p:nvSpPr>
        <p:spPr>
          <a:xfrm>
            <a:off x="2062600" y="2357950"/>
            <a:ext cx="6721800" cy="2152200"/>
          </a:xfrm>
          <a:prstGeom prst="roundRect">
            <a:avLst>
              <a:gd fmla="val 16667" name="adj"/>
            </a:avLst>
          </a:prstGeom>
          <a:solidFill>
            <a:srgbClr val="3D85C6"/>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27" name="Shape 227"/>
          <p:cNvSpPr txBox="1"/>
          <p:nvPr/>
        </p:nvSpPr>
        <p:spPr>
          <a:xfrm>
            <a:off x="7262625" y="2765625"/>
            <a:ext cx="1656300" cy="1179600"/>
          </a:xfrm>
          <a:prstGeom prst="rect">
            <a:avLst/>
          </a:prstGeom>
          <a:noFill/>
          <a:ln>
            <a:noFill/>
          </a:ln>
        </p:spPr>
        <p:txBody>
          <a:bodyPr anchorCtr="0" anchor="t" bIns="91425" lIns="91425" rIns="91425" tIns="91425">
            <a:noAutofit/>
          </a:bodyPr>
          <a:lstStyle/>
          <a:p>
            <a:pPr lvl="0" rtl="0">
              <a:spcBef>
                <a:spcPts val="0"/>
              </a:spcBef>
              <a:buNone/>
            </a:pPr>
            <a:r>
              <a:rPr lang="en" sz="2400">
                <a:solidFill>
                  <a:srgbClr val="FFFFFF"/>
                </a:solidFill>
              </a:rPr>
              <a:t>… makes it harder here</a:t>
            </a:r>
            <a:r>
              <a:rPr lang="en" sz="2400">
                <a:solidFill>
                  <a:srgbClr val="FFFF00"/>
                </a:solidFill>
              </a:rPr>
              <a:t>*</a:t>
            </a:r>
            <a:r>
              <a:rPr lang="en" sz="2400">
                <a:solidFill>
                  <a:srgbClr val="FFFFFF"/>
                </a:solidFill>
              </a:rPr>
              <a:t> </a:t>
            </a:r>
          </a:p>
        </p:txBody>
      </p:sp>
      <p:sp>
        <p:nvSpPr>
          <p:cNvPr id="228" name="Shape 228"/>
          <p:cNvSpPr txBox="1"/>
          <p:nvPr/>
        </p:nvSpPr>
        <p:spPr>
          <a:xfrm>
            <a:off x="276000" y="958175"/>
            <a:ext cx="1588199" cy="1500599"/>
          </a:xfrm>
          <a:prstGeom prst="rect">
            <a:avLst/>
          </a:prstGeom>
          <a:noFill/>
          <a:ln>
            <a:noFill/>
          </a:ln>
        </p:spPr>
        <p:txBody>
          <a:bodyPr anchorCtr="0" anchor="t" bIns="91425" lIns="91425" rIns="91425" tIns="91425">
            <a:noAutofit/>
          </a:bodyPr>
          <a:lstStyle/>
          <a:p>
            <a:pPr lvl="0" rtl="0">
              <a:spcBef>
                <a:spcPts val="0"/>
              </a:spcBef>
              <a:buNone/>
            </a:pPr>
            <a:r>
              <a:rPr lang="en" sz="2400">
                <a:solidFill>
                  <a:srgbClr val="FFFFFF"/>
                </a:solidFill>
              </a:rPr>
              <a:t>Making it simple here...</a:t>
            </a:r>
          </a:p>
        </p:txBody>
      </p:sp>
      <p:sp>
        <p:nvSpPr>
          <p:cNvPr id="229" name="Shape 229"/>
          <p:cNvSpPr txBox="1"/>
          <p:nvPr/>
        </p:nvSpPr>
        <p:spPr>
          <a:xfrm>
            <a:off x="1409400" y="4521250"/>
            <a:ext cx="6049499" cy="457200"/>
          </a:xfrm>
          <a:prstGeom prst="rect">
            <a:avLst/>
          </a:prstGeom>
          <a:noFill/>
          <a:ln>
            <a:noFill/>
          </a:ln>
        </p:spPr>
        <p:txBody>
          <a:bodyPr anchorCtr="0" anchor="t" bIns="91425" lIns="91425" rIns="91425" tIns="91425">
            <a:noAutofit/>
          </a:bodyPr>
          <a:lstStyle/>
          <a:p>
            <a:pPr algn="ctr">
              <a:spcBef>
                <a:spcPts val="0"/>
              </a:spcBef>
              <a:buNone/>
            </a:pPr>
            <a:r>
              <a:rPr lang="en">
                <a:solidFill>
                  <a:srgbClr val="1C4587"/>
                </a:solidFill>
              </a:rPr>
              <a:t>* and some things, like file integrity checks, are basically impossible</a:t>
            </a:r>
          </a:p>
        </p:txBody>
      </p:sp>
      <p:sp>
        <p:nvSpPr>
          <p:cNvPr id="230" name="Shape 230"/>
          <p:cNvSpPr txBox="1"/>
          <p:nvPr>
            <p:ph type="title"/>
          </p:nvPr>
        </p:nvSpPr>
        <p:spPr>
          <a:xfrm>
            <a:off x="805475" y="78562"/>
            <a:ext cx="7537199" cy="492300"/>
          </a:xfrm>
          <a:prstGeom prst="rect">
            <a:avLst/>
          </a:prstGeom>
        </p:spPr>
        <p:txBody>
          <a:bodyPr anchorCtr="0" anchor="ctr" bIns="91425" lIns="91425" rIns="91425" tIns="91425">
            <a:noAutofit/>
          </a:bodyPr>
          <a:lstStyle/>
          <a:p>
            <a:pPr>
              <a:spcBef>
                <a:spcPts val="0"/>
              </a:spcBef>
              <a:buNone/>
            </a:pPr>
            <a:r>
              <a:rPr lang="en" sz="3400">
                <a:latin typeface="Montserrat"/>
                <a:ea typeface="Montserrat"/>
                <a:cs typeface="Montserrat"/>
                <a:sym typeface="Montserrat"/>
              </a:rPr>
              <a:t>Archive “Swim Lanes”</a:t>
            </a:r>
          </a:p>
        </p:txBody>
      </p:sp>
      <p:sp>
        <p:nvSpPr>
          <p:cNvPr id="231" name="Shape 231"/>
          <p:cNvSpPr txBox="1"/>
          <p:nvPr>
            <p:ph idx="12" type="sldNum"/>
          </p:nvPr>
        </p:nvSpPr>
        <p:spPr>
          <a:xfrm>
            <a:off x="8600525" y="4924642"/>
            <a:ext cx="471899" cy="171599"/>
          </a:xfrm>
          <a:prstGeom prst="rect">
            <a:avLst/>
          </a:prstGeom>
        </p:spPr>
        <p:txBody>
          <a:bodyPr anchorCtr="0" anchor="t" bIns="91425" lIns="91425" rIns="91425" tIns="91425">
            <a:noAutofit/>
          </a:bodyPr>
          <a:lstStyle/>
          <a:p>
            <a:pPr>
              <a:spcBef>
                <a:spcPts val="0"/>
              </a:spcBef>
              <a:buNone/>
            </a:pPr>
            <a:fld id="{00000000-1234-1234-1234-123412341234}" type="slidenum">
              <a:rPr lang="en"/>
              <a:t>‹#›</a:t>
            </a:fld>
          </a:p>
        </p:txBody>
      </p:sp>
      <p:pic>
        <p:nvPicPr>
          <p:cNvPr id="232" name="Shape 232"/>
          <p:cNvPicPr preferRelativeResize="0"/>
          <p:nvPr/>
        </p:nvPicPr>
        <p:blipFill>
          <a:blip r:embed="rId3">
            <a:alphaModFix/>
          </a:blip>
          <a:stretch>
            <a:fillRect/>
          </a:stretch>
        </p:blipFill>
        <p:spPr>
          <a:xfrm>
            <a:off x="2044525" y="787950"/>
            <a:ext cx="5049972" cy="3722200"/>
          </a:xfrm>
          <a:prstGeom prst="rect">
            <a:avLst/>
          </a:prstGeom>
          <a:noFill/>
          <a:ln>
            <a:noFill/>
          </a:ln>
        </p:spPr>
      </p:pic>
      <p:sp>
        <p:nvSpPr>
          <p:cNvPr id="233" name="Shape 233"/>
          <p:cNvSpPr/>
          <p:nvPr/>
        </p:nvSpPr>
        <p:spPr>
          <a:xfrm>
            <a:off x="6878925" y="2504525"/>
            <a:ext cx="383700" cy="1869900"/>
          </a:xfrm>
          <a:prstGeom prst="rightBrace">
            <a:avLst>
              <a:gd fmla="val 8333" name="adj1"/>
              <a:gd fmla="val 50688" name="adj2"/>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234" name="Shape 234"/>
          <p:cNvCxnSpPr/>
          <p:nvPr/>
        </p:nvCxnSpPr>
        <p:spPr>
          <a:xfrm>
            <a:off x="1313900" y="2000600"/>
            <a:ext cx="1398900" cy="13199"/>
          </a:xfrm>
          <a:prstGeom prst="straightConnector1">
            <a:avLst/>
          </a:prstGeom>
          <a:noFill/>
          <a:ln cap="flat" cmpd="sng" w="38100">
            <a:solidFill>
              <a:srgbClr val="FF0000"/>
            </a:solidFill>
            <a:prstDash val="solid"/>
            <a:round/>
            <a:headEnd len="lg" w="lg" type="none"/>
            <a:tailEnd len="lg" w="lg" type="triangle"/>
          </a:ln>
        </p:spPr>
      </p:cxnSp>
      <p:sp>
        <p:nvSpPr>
          <p:cNvPr id="235" name="Shape 235"/>
          <p:cNvSpPr txBox="1"/>
          <p:nvPr>
            <p:ph idx="2" type="sldNum"/>
          </p:nvPr>
        </p:nvSpPr>
        <p:spPr>
          <a:xfrm>
            <a:off x="8600525" y="4924642"/>
            <a:ext cx="471899" cy="171599"/>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nvSpPr>
        <p:spPr>
          <a:xfrm>
            <a:off x="8620200" y="4686300"/>
            <a:ext cx="523800" cy="457200"/>
          </a:xfrm>
          <a:prstGeom prst="rect">
            <a:avLst/>
          </a:prstGeom>
          <a:noFill/>
          <a:ln>
            <a:noFill/>
          </a:ln>
        </p:spPr>
        <p:txBody>
          <a:bodyPr anchorCtr="0" anchor="ctr" bIns="91425" lIns="91425" rIns="91425" tIns="91425">
            <a:noAutofit/>
          </a:bodyPr>
          <a:lstStyle/>
          <a:p>
            <a:pPr lvl="0" rtl="0" algn="ctr">
              <a:spcBef>
                <a:spcPts val="0"/>
              </a:spcBef>
              <a:buNone/>
            </a:pPr>
            <a:r>
              <a:rPr lang="en">
                <a:solidFill>
                  <a:srgbClr val="FFFFFF"/>
                </a:solidFill>
              </a:rPr>
              <a:t>10</a:t>
            </a:r>
          </a:p>
        </p:txBody>
      </p:sp>
      <p:sp>
        <p:nvSpPr>
          <p:cNvPr id="241" name="Shape 241"/>
          <p:cNvSpPr txBox="1"/>
          <p:nvPr/>
        </p:nvSpPr>
        <p:spPr>
          <a:xfrm>
            <a:off x="1006050" y="4521250"/>
            <a:ext cx="7131900" cy="457200"/>
          </a:xfrm>
          <a:prstGeom prst="rect">
            <a:avLst/>
          </a:prstGeom>
          <a:noFill/>
          <a:ln>
            <a:noFill/>
          </a:ln>
        </p:spPr>
        <p:txBody>
          <a:bodyPr anchorCtr="0" anchor="t" bIns="91425" lIns="91425" rIns="91425" tIns="91425">
            <a:noAutofit/>
          </a:bodyPr>
          <a:lstStyle/>
          <a:p>
            <a:pPr lvl="0" rtl="0" algn="ctr">
              <a:spcBef>
                <a:spcPts val="0"/>
              </a:spcBef>
              <a:buNone/>
            </a:pPr>
            <a:r>
              <a:rPr lang="en">
                <a:solidFill>
                  <a:srgbClr val="1C4587"/>
                </a:solidFill>
              </a:rPr>
              <a:t>* The third, varying file formats, is being addressed by the NODC netCDF templates</a:t>
            </a:r>
          </a:p>
        </p:txBody>
      </p:sp>
      <p:sp>
        <p:nvSpPr>
          <p:cNvPr id="242" name="Shape 242"/>
          <p:cNvSpPr txBox="1"/>
          <p:nvPr>
            <p:ph type="title"/>
          </p:nvPr>
        </p:nvSpPr>
        <p:spPr>
          <a:xfrm>
            <a:off x="805475" y="78562"/>
            <a:ext cx="7537199" cy="492300"/>
          </a:xfrm>
          <a:prstGeom prst="rect">
            <a:avLst/>
          </a:prstGeom>
        </p:spPr>
        <p:txBody>
          <a:bodyPr anchorCtr="0" anchor="ctr" bIns="91425" lIns="91425" rIns="91425" tIns="91425">
            <a:noAutofit/>
          </a:bodyPr>
          <a:lstStyle/>
          <a:p>
            <a:pPr>
              <a:spcBef>
                <a:spcPts val="0"/>
              </a:spcBef>
              <a:buNone/>
            </a:pPr>
            <a:r>
              <a:rPr lang="en"/>
              <a:t>Send2NCEI</a:t>
            </a:r>
          </a:p>
        </p:txBody>
      </p:sp>
      <p:sp>
        <p:nvSpPr>
          <p:cNvPr id="243" name="Shape 243"/>
          <p:cNvSpPr txBox="1"/>
          <p:nvPr>
            <p:ph idx="1" type="body"/>
          </p:nvPr>
        </p:nvSpPr>
        <p:spPr>
          <a:xfrm>
            <a:off x="-83975" y="632200"/>
            <a:ext cx="4287600" cy="3901800"/>
          </a:xfrm>
          <a:prstGeom prst="rect">
            <a:avLst/>
          </a:prstGeom>
        </p:spPr>
        <p:txBody>
          <a:bodyPr anchorCtr="0" anchor="t" bIns="91425" lIns="91425" rIns="91425" tIns="91425">
            <a:noAutofit/>
          </a:bodyPr>
          <a:lstStyle/>
          <a:p>
            <a:pPr indent="-368300" lvl="0" marL="457200" rtl="0">
              <a:spcBef>
                <a:spcPts val="0"/>
              </a:spcBef>
              <a:buClr>
                <a:srgbClr val="1C4587"/>
              </a:buClr>
              <a:buSzPct val="100000"/>
              <a:buFont typeface="Arial Narrow"/>
              <a:buChar char="•"/>
            </a:pPr>
            <a:r>
              <a:rPr lang="en">
                <a:solidFill>
                  <a:srgbClr val="1C4587"/>
                </a:solidFill>
              </a:rPr>
              <a:t>Addresses two of the three SIP heterogeneity problems* </a:t>
            </a:r>
          </a:p>
          <a:p>
            <a:pPr indent="-317500" lvl="1" marL="914400" rtl="0">
              <a:spcBef>
                <a:spcPts val="0"/>
              </a:spcBef>
              <a:buClr>
                <a:schemeClr val="dk1"/>
              </a:buClr>
              <a:buSzPct val="63636"/>
              <a:buFont typeface="Arial"/>
              <a:buChar char="○"/>
            </a:pPr>
            <a:r>
              <a:rPr lang="en" sz="2200">
                <a:solidFill>
                  <a:srgbClr val="1C4587"/>
                </a:solidFill>
              </a:rPr>
              <a:t>unstructured/missing metadata</a:t>
            </a:r>
          </a:p>
          <a:p>
            <a:pPr indent="-317500" lvl="1" marL="914400" rtl="0">
              <a:spcBef>
                <a:spcPts val="0"/>
              </a:spcBef>
              <a:buClr>
                <a:schemeClr val="dk1"/>
              </a:buClr>
              <a:buSzPct val="63636"/>
              <a:buFont typeface="Arial"/>
              <a:buChar char="○"/>
            </a:pPr>
            <a:r>
              <a:rPr lang="en" sz="2200">
                <a:solidFill>
                  <a:srgbClr val="1C4587"/>
                </a:solidFill>
              </a:rPr>
              <a:t>variable transmission</a:t>
            </a:r>
          </a:p>
          <a:p>
            <a:pPr indent="-368300" lvl="0" marL="457200" rtl="0">
              <a:spcBef>
                <a:spcPts val="0"/>
              </a:spcBef>
              <a:buClr>
                <a:srgbClr val="1C4587"/>
              </a:buClr>
              <a:buSzPct val="100000"/>
              <a:buFont typeface="Arial Narrow"/>
              <a:buChar char="•"/>
            </a:pPr>
            <a:r>
              <a:rPr lang="en">
                <a:solidFill>
                  <a:srgbClr val="1C4587"/>
                </a:solidFill>
              </a:rPr>
              <a:t>Enforces structure while still attempting to keep it simple and easy for the Producer</a:t>
            </a:r>
          </a:p>
          <a:p>
            <a:pPr indent="-368300" lvl="0" marL="457200" rtl="0">
              <a:spcBef>
                <a:spcPts val="0"/>
              </a:spcBef>
              <a:buClr>
                <a:srgbClr val="1C4587"/>
              </a:buClr>
              <a:buSzPct val="100000"/>
              <a:buFont typeface="Arial Narrow"/>
              <a:buChar char="•"/>
            </a:pPr>
            <a:r>
              <a:rPr lang="en">
                <a:solidFill>
                  <a:srgbClr val="1C4587"/>
                </a:solidFill>
              </a:rPr>
              <a:t>Improves overall quality and integrity</a:t>
            </a:r>
          </a:p>
          <a:p>
            <a:pPr indent="-368300" lvl="0" marL="457200">
              <a:spcBef>
                <a:spcPts val="0"/>
              </a:spcBef>
              <a:buClr>
                <a:srgbClr val="1C4587"/>
              </a:buClr>
              <a:buSzPct val="100000"/>
              <a:buFont typeface="Arial Narrow"/>
              <a:buChar char="•"/>
            </a:pPr>
            <a:r>
              <a:rPr lang="en">
                <a:solidFill>
                  <a:srgbClr val="1C4587"/>
                </a:solidFill>
              </a:rPr>
              <a:t>Reduces the DCM level of effort (and to a lesser extent, the DO’s)</a:t>
            </a:r>
          </a:p>
        </p:txBody>
      </p:sp>
      <p:sp>
        <p:nvSpPr>
          <p:cNvPr id="244" name="Shape 244"/>
          <p:cNvSpPr txBox="1"/>
          <p:nvPr>
            <p:ph idx="12" type="sldNum"/>
          </p:nvPr>
        </p:nvSpPr>
        <p:spPr>
          <a:xfrm>
            <a:off x="8600525" y="4924642"/>
            <a:ext cx="471899" cy="171599"/>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
        <p:nvSpPr>
          <p:cNvPr id="245" name="Shape 245"/>
          <p:cNvSpPr/>
          <p:nvPr/>
        </p:nvSpPr>
        <p:spPr>
          <a:xfrm>
            <a:off x="4127425" y="677687"/>
            <a:ext cx="4778700" cy="3901800"/>
          </a:xfrm>
          <a:prstGeom prst="rect">
            <a:avLst/>
          </a:prstGeom>
          <a:solidFill>
            <a:srgbClr val="3D85C6"/>
          </a:solidFill>
          <a:ln>
            <a:noFill/>
          </a:ln>
        </p:spPr>
        <p:txBody>
          <a:bodyPr anchorCtr="0" anchor="ctr" bIns="91425" lIns="91425" rIns="91425" tIns="91425">
            <a:noAutofit/>
          </a:bodyPr>
          <a:lstStyle/>
          <a:p>
            <a:pPr>
              <a:spcBef>
                <a:spcPts val="0"/>
              </a:spcBef>
              <a:buNone/>
            </a:pPr>
            <a:r>
              <a:t/>
            </a:r>
            <a:endParaRPr/>
          </a:p>
        </p:txBody>
      </p:sp>
      <p:pic>
        <p:nvPicPr>
          <p:cNvPr id="246" name="Shape 246"/>
          <p:cNvPicPr preferRelativeResize="0"/>
          <p:nvPr/>
        </p:nvPicPr>
        <p:blipFill>
          <a:blip r:embed="rId3">
            <a:alphaModFix/>
          </a:blip>
          <a:stretch>
            <a:fillRect/>
          </a:stretch>
        </p:blipFill>
        <p:spPr>
          <a:xfrm>
            <a:off x="4167375" y="718625"/>
            <a:ext cx="4712925" cy="381263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NCEI ">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