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1" r:id="rId2"/>
    <p:sldId id="282" r:id="rId3"/>
    <p:sldId id="283" r:id="rId4"/>
    <p:sldId id="257" r:id="rId5"/>
    <p:sldId id="307" r:id="rId6"/>
    <p:sldId id="308" r:id="rId7"/>
    <p:sldId id="309" r:id="rId8"/>
    <p:sldId id="287" r:id="rId9"/>
    <p:sldId id="310" r:id="rId10"/>
    <p:sldId id="258" r:id="rId11"/>
    <p:sldId id="259" r:id="rId12"/>
    <p:sldId id="297" r:id="rId13"/>
    <p:sldId id="298" r:id="rId14"/>
    <p:sldId id="261" r:id="rId15"/>
    <p:sldId id="299" r:id="rId16"/>
    <p:sldId id="268" r:id="rId17"/>
    <p:sldId id="262" r:id="rId18"/>
    <p:sldId id="276" r:id="rId19"/>
    <p:sldId id="300" r:id="rId20"/>
    <p:sldId id="301" r:id="rId21"/>
    <p:sldId id="275" r:id="rId22"/>
    <p:sldId id="265" r:id="rId23"/>
    <p:sldId id="277" r:id="rId24"/>
    <p:sldId id="302" r:id="rId25"/>
    <p:sldId id="266" r:id="rId26"/>
    <p:sldId id="267" r:id="rId27"/>
    <p:sldId id="280" r:id="rId28"/>
    <p:sldId id="303" r:id="rId29"/>
    <p:sldId id="304" r:id="rId30"/>
    <p:sldId id="270" r:id="rId31"/>
    <p:sldId id="305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3160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66319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49478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32638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15797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298954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82115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65275" algn="l" defTabSz="76631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6" autoAdjust="0"/>
    <p:restoredTop sz="94684" autoAdjust="0"/>
  </p:normalViewPr>
  <p:slideViewPr>
    <p:cSldViewPr>
      <p:cViewPr>
        <p:scale>
          <a:sx n="60" d="100"/>
          <a:sy n="60" d="100"/>
        </p:scale>
        <p:origin x="-168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683F-38BD-7248-884C-6D2650B7CEF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8BD0B-A0B2-2140-877D-35FE3CEF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390F-6D12-45B2-BAE1-FA683BDA476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46DD-EF76-4D7D-BA21-0F11908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46DD-EF76-4D7D-BA21-0F119084B0B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46DD-EF76-4D7D-BA21-0F119084B0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9429-14A9-7E4A-BAD8-E9C3FAF9299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5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4B5D-4213-7D4B-8760-36C33FECB8C5}" type="datetime1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25BD-C513-4443-BD72-53D36E1A1B7A}" type="datetime1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793-618D-934A-B7E3-B2966D671C96}" type="datetime1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2B60-4440-FC4F-AA61-BC6DAEB3F26B}" type="datetime1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3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663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94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26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57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98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2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5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E67C-FFE2-5F40-81D1-2751A03C0273}" type="datetime1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CFE8-262D-A943-A807-9DDA657DCBC5}" type="datetime1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0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83160" indent="0">
              <a:buNone/>
              <a:defRPr sz="1700" b="1"/>
            </a:lvl2pPr>
            <a:lvl3pPr marL="766319" indent="0">
              <a:buNone/>
              <a:defRPr sz="1600" b="1"/>
            </a:lvl3pPr>
            <a:lvl4pPr marL="1149478" indent="0">
              <a:buNone/>
              <a:defRPr sz="1300" b="1"/>
            </a:lvl4pPr>
            <a:lvl5pPr marL="1532638" indent="0">
              <a:buNone/>
              <a:defRPr sz="1300" b="1"/>
            </a:lvl5pPr>
            <a:lvl6pPr marL="1915797" indent="0">
              <a:buNone/>
              <a:defRPr sz="1300" b="1"/>
            </a:lvl6pPr>
            <a:lvl7pPr marL="2298954" indent="0">
              <a:buNone/>
              <a:defRPr sz="1300" b="1"/>
            </a:lvl7pPr>
            <a:lvl8pPr marL="2682115" indent="0">
              <a:buNone/>
              <a:defRPr sz="1300" b="1"/>
            </a:lvl8pPr>
            <a:lvl9pPr marL="306527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83160" indent="0">
              <a:buNone/>
              <a:defRPr sz="1700" b="1"/>
            </a:lvl2pPr>
            <a:lvl3pPr marL="766319" indent="0">
              <a:buNone/>
              <a:defRPr sz="1600" b="1"/>
            </a:lvl3pPr>
            <a:lvl4pPr marL="1149478" indent="0">
              <a:buNone/>
              <a:defRPr sz="1300" b="1"/>
            </a:lvl4pPr>
            <a:lvl5pPr marL="1532638" indent="0">
              <a:buNone/>
              <a:defRPr sz="1300" b="1"/>
            </a:lvl5pPr>
            <a:lvl6pPr marL="1915797" indent="0">
              <a:buNone/>
              <a:defRPr sz="1300" b="1"/>
            </a:lvl6pPr>
            <a:lvl7pPr marL="2298954" indent="0">
              <a:buNone/>
              <a:defRPr sz="1300" b="1"/>
            </a:lvl7pPr>
            <a:lvl8pPr marL="2682115" indent="0">
              <a:buNone/>
              <a:defRPr sz="1300" b="1"/>
            </a:lvl8pPr>
            <a:lvl9pPr marL="306527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4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4DB-100F-5846-ACE2-7744B30CCE64}" type="datetime1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0FBA-2A73-7045-92BC-57B39A9262D8}" type="datetime1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DF83-5E43-1241-9521-E3D4CCD7DC4B}" type="datetime1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4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3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3160" indent="0">
              <a:buNone/>
              <a:defRPr sz="1000"/>
            </a:lvl2pPr>
            <a:lvl3pPr marL="766319" indent="0">
              <a:buNone/>
              <a:defRPr sz="800"/>
            </a:lvl3pPr>
            <a:lvl4pPr marL="1149478" indent="0">
              <a:buNone/>
              <a:defRPr sz="800"/>
            </a:lvl4pPr>
            <a:lvl5pPr marL="1532638" indent="0">
              <a:buNone/>
              <a:defRPr sz="800"/>
            </a:lvl5pPr>
            <a:lvl6pPr marL="1915797" indent="0">
              <a:buNone/>
              <a:defRPr sz="800"/>
            </a:lvl6pPr>
            <a:lvl7pPr marL="2298954" indent="0">
              <a:buNone/>
              <a:defRPr sz="800"/>
            </a:lvl7pPr>
            <a:lvl8pPr marL="2682115" indent="0">
              <a:buNone/>
              <a:defRPr sz="800"/>
            </a:lvl8pPr>
            <a:lvl9pPr marL="30652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610B-E394-3E4D-B9B3-F9BB7DDB494A}" type="datetime1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83160" indent="0">
              <a:buNone/>
              <a:defRPr sz="2400"/>
            </a:lvl2pPr>
            <a:lvl3pPr marL="766319" indent="0">
              <a:buNone/>
              <a:defRPr sz="1900"/>
            </a:lvl3pPr>
            <a:lvl4pPr marL="1149478" indent="0">
              <a:buNone/>
              <a:defRPr sz="1700"/>
            </a:lvl4pPr>
            <a:lvl5pPr marL="1532638" indent="0">
              <a:buNone/>
              <a:defRPr sz="1700"/>
            </a:lvl5pPr>
            <a:lvl6pPr marL="1915797" indent="0">
              <a:buNone/>
              <a:defRPr sz="1700"/>
            </a:lvl6pPr>
            <a:lvl7pPr marL="2298954" indent="0">
              <a:buNone/>
              <a:defRPr sz="1700"/>
            </a:lvl7pPr>
            <a:lvl8pPr marL="2682115" indent="0">
              <a:buNone/>
              <a:defRPr sz="1700"/>
            </a:lvl8pPr>
            <a:lvl9pPr marL="306527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83160" indent="0">
              <a:buNone/>
              <a:defRPr sz="1000"/>
            </a:lvl2pPr>
            <a:lvl3pPr marL="766319" indent="0">
              <a:buNone/>
              <a:defRPr sz="800"/>
            </a:lvl3pPr>
            <a:lvl4pPr marL="1149478" indent="0">
              <a:buNone/>
              <a:defRPr sz="800"/>
            </a:lvl4pPr>
            <a:lvl5pPr marL="1532638" indent="0">
              <a:buNone/>
              <a:defRPr sz="800"/>
            </a:lvl5pPr>
            <a:lvl6pPr marL="1915797" indent="0">
              <a:buNone/>
              <a:defRPr sz="800"/>
            </a:lvl6pPr>
            <a:lvl7pPr marL="2298954" indent="0">
              <a:buNone/>
              <a:defRPr sz="800"/>
            </a:lvl7pPr>
            <a:lvl8pPr marL="2682115" indent="0">
              <a:buNone/>
              <a:defRPr sz="800"/>
            </a:lvl8pPr>
            <a:lvl9pPr marL="30652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9E5E-682D-0448-B6AD-A481E0020661}" type="datetime1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76632" tIns="38317" rIns="76632" bIns="383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76632" tIns="38317" rIns="76632" bIns="3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76632" tIns="38317" rIns="76632" bIns="3831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1475-A2DB-BA4A-8B21-7494E6BBDC33}" type="datetime1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76632" tIns="38317" rIns="76632" bIns="3831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76632" tIns="38317" rIns="76632" bIns="3831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D203-1033-4055-B785-03E9A4A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76631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68" indent="-287368" algn="l" defTabSz="766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633" indent="-239475" algn="l" defTabSz="766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99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058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216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7376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0536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695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855" indent="-191579" algn="l" defTabSz="766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160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6319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478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638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7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954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115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5275" algn="l" defTabSz="766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OakRidgeDAAC" TargetMode="External"/><Relationship Id="rId4" Type="http://schemas.openxmlformats.org/officeDocument/2006/relationships/hyperlink" Target="https://twitter.com/ORNLDAA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-ingest-dev.ornl.gov/pre_ingest/ad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pq.daac-ingest-dev.ornl.gov/cgi-bin/questions.pl?id=70265489e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pq.daac-ingest-dev.ornl.gov/cgi-bin/questions.pl?id=70265489e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tp://daac-ingest.ornl.gov/70265489e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ac-ingest-dev.ornl.gov/pre_ingest/view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-ingest-dev.ornl.gov/qa_ingest/edit/70265489e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aac-ingest-dev.ornl.gov/qa_ingest/view/70265489e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-ingest-dev.ornl.gov/qa_ingest/vie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-ingest-dev.ornl.gov/doc_ingest/edit/70265489e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ac-ingest-dev.ornl.gov/doc_ingest/view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aac-ingest-dev.ornl.gov/DAACOME/editor.htm?fileURI=http://daac-ingest-dev.ornl.gov:8080/DAACOME/metadata/users/dw2/GIMMS3g_NDVI_Trends.xml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-ingest-dev.ornl.gov/DAACOME/guidedoc/GIMMS3g_NDVI_Trends/GIMMS3g_NDVI_Trends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-ingest-dev.ornl.gov/doc_ingest/vie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aac-ingest-dev.ornl.gov/doc_ingest/view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aac.ornl.gov/VEGETATION/guides/GIMMS3g_NDVI_Trends.html" TargetMode="External"/><Relationship Id="rId5" Type="http://schemas.openxmlformats.org/officeDocument/2006/relationships/hyperlink" Target="http://daac.ornl.gov/cgi-bin/dsviewer.pl?ds_id=1275" TargetMode="External"/><Relationship Id="rId4" Type="http://schemas.openxmlformats.org/officeDocument/2006/relationships/hyperlink" Target="http://daac.ornl.gov/archival_contact_form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aac.ornl.gov/archival_contact_form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hyperlink" Target="http://daac.ornl.gov/VEGETATION/guides/GIMMS3g_NDVI_Trends.html" TargetMode="External"/><Relationship Id="rId4" Type="http://schemas.openxmlformats.org/officeDocument/2006/relationships/hyperlink" Target="http://daac.ornl.gov/cgi-bin/dsviewer.pl?ds_id=127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dc.noaa.gov/s2n/" TargetMode="Externa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ac.ornl.gov/archival_contact_form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aac-ingest-dev.ornl.gov/pre_ingest/add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git.earthdata.nasa.gov/projects/DAACSUB/repos/daac-ingest-automation-dashbo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.earthdata.nasa.gov/projects/DAACSUB/repos/data-provider-ques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.earthdata.nasa.gov/projects/DAACSUB/repos/ingest-k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RNLDAAC" TargetMode="External"/><Relationship Id="rId2" Type="http://schemas.openxmlformats.org/officeDocument/2006/relationships/hyperlink" Target="mailto:wrightdm@ornl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git.earthdata.nasa.gov/projects/DAACSU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ORNL DAAC</a:t>
            </a:r>
            <a:br>
              <a:rPr lang="en-US" dirty="0" smtClean="0"/>
            </a:br>
            <a:r>
              <a:rPr lang="en-US" dirty="0" smtClean="0"/>
              <a:t>Semi-Automated Data Ingest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Daine </a:t>
            </a:r>
            <a:r>
              <a:rPr lang="en-US" b="1" dirty="0" smtClean="0"/>
              <a:t>Wright (wrightdm@ornl.gov)</a:t>
            </a:r>
          </a:p>
          <a:p>
            <a:r>
              <a:rPr lang="en-US" dirty="0" smtClean="0"/>
              <a:t>Suresh </a:t>
            </a:r>
            <a:r>
              <a:rPr lang="en-US" dirty="0" err="1"/>
              <a:t>Vannan</a:t>
            </a:r>
            <a:r>
              <a:rPr lang="en-US" dirty="0"/>
              <a:t>, Tammy Beaty, Bob Cook, </a:t>
            </a:r>
            <a:r>
              <a:rPr lang="en-US" dirty="0" smtClean="0"/>
              <a:t>Yaxing </a:t>
            </a:r>
            <a:r>
              <a:rPr lang="en-US" dirty="0"/>
              <a:t>Wei, Ranjeet </a:t>
            </a:r>
            <a:r>
              <a:rPr lang="en-US" dirty="0" err="1"/>
              <a:t>Deverakonda</a:t>
            </a:r>
            <a:r>
              <a:rPr lang="en-US" dirty="0"/>
              <a:t>, Harold Shanafield</a:t>
            </a:r>
          </a:p>
          <a:p>
            <a:r>
              <a:rPr lang="en-US" dirty="0" smtClean="0"/>
              <a:t>ESIP Summer Meeting 2015</a:t>
            </a:r>
          </a:p>
          <a:p>
            <a:r>
              <a:rPr lang="en-US" dirty="0" smtClean="0"/>
              <a:t>July 15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98894"/>
            <a:ext cx="9144000" cy="948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786" y="5257800"/>
            <a:ext cx="3857452" cy="1569652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en-US" dirty="0" smtClean="0">
                <a:hlinkClick r:id="rId4"/>
              </a:rPr>
              <a:t>http://daac.ornl.gov </a:t>
            </a: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://twitter.com/ORNLDAAC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https://www.facebook.com/OakRidgeDAAC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096"/>
            <a:ext cx="364115" cy="39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375255" cy="40568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ORNL DAAC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88" y="104497"/>
            <a:ext cx="5628512" cy="667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9" name="Group 118"/>
          <p:cNvGrpSpPr/>
          <p:nvPr/>
        </p:nvGrpSpPr>
        <p:grpSpPr>
          <a:xfrm>
            <a:off x="76200" y="482803"/>
            <a:ext cx="3347906" cy="5210477"/>
            <a:chOff x="304800" y="402336"/>
            <a:chExt cx="3347906" cy="4342064"/>
          </a:xfrm>
        </p:grpSpPr>
        <p:grpSp>
          <p:nvGrpSpPr>
            <p:cNvPr id="64" name="Group 63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5" name="Elbow Connector 64"/>
              <p:cNvCxnSpPr>
                <a:stCxn id="97" idx="3"/>
                <a:endCxn id="68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426"/>
              <p:cNvCxnSpPr>
                <a:stCxn id="68" idx="0"/>
                <a:endCxn id="89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Flowchart: Process 67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69" name="Flowchart: Terminator 68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2" name="Flowchart: Process 71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5" name="Elbow Connector 146"/>
              <p:cNvCxnSpPr>
                <a:stCxn id="69" idx="2"/>
                <a:endCxn id="83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>
                <a:stCxn id="83" idx="3"/>
                <a:endCxn id="91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394"/>
              <p:cNvCxnSpPr>
                <a:stCxn id="92" idx="0"/>
                <a:endCxn id="70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Elbow Connector 152"/>
              <p:cNvCxnSpPr>
                <a:stCxn id="70" idx="3"/>
                <a:endCxn id="74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396"/>
              <p:cNvCxnSpPr>
                <a:stCxn id="74" idx="2"/>
                <a:endCxn id="87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>
                <a:endCxn id="93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>
                <a:stCxn id="94" idx="3"/>
                <a:endCxn id="95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147"/>
              <p:cNvCxnSpPr>
                <a:stCxn id="83" idx="2"/>
                <a:endCxn id="84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Flowchart: Decision 82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5" name="Flowchart: Predefined Process 84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7" name="Flowchart: Process 86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88" name="Elbow Connector 87"/>
              <p:cNvCxnSpPr>
                <a:stCxn id="96" idx="2"/>
                <a:endCxn id="100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Flowchart: Terminator 88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Flowchart: Alternate Process 89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3" name="Flowchart: Process 92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4" name="Flowchart: Alternate Process 93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Process 96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8" name="Elbow Connector 79"/>
              <p:cNvCxnSpPr>
                <a:stCxn id="101" idx="2"/>
                <a:endCxn id="97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>
                <a:stCxn id="97" idx="1"/>
                <a:endCxn id="100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Flowchart: Process 99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1" name="Flowchart: Process 100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3" name="Elbow Connector 154"/>
                <p:cNvCxnSpPr>
                  <a:stCxn id="87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Elbow Connector 149"/>
                <p:cNvCxnSpPr>
                  <a:stCxn id="91" idx="3"/>
                  <a:endCxn id="92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Elbow Connector 149"/>
                <p:cNvCxnSpPr>
                  <a:stCxn id="92" idx="3"/>
                  <a:endCxn id="90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56"/>
                <p:cNvCxnSpPr>
                  <a:stCxn id="93" idx="3"/>
                  <a:endCxn id="94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56"/>
                <p:cNvCxnSpPr>
                  <a:stCxn id="95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56"/>
                <p:cNvCxnSpPr>
                  <a:stCxn id="100" idx="3"/>
                  <a:endCxn id="101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Flowchart: Process 60"/>
            <p:cNvSpPr>
              <a:spLocks/>
            </p:cNvSpPr>
            <p:nvPr/>
          </p:nvSpPr>
          <p:spPr>
            <a:xfrm>
              <a:off x="768095" y="402336"/>
              <a:ext cx="1828800" cy="1463040"/>
            </a:xfrm>
            <a:prstGeom prst="flowChartProcess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Initiate data set submission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6971" y="4462272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Initiate Data Set Submission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2803"/>
            <a:ext cx="5674325" cy="515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82803"/>
            <a:ext cx="3347906" cy="4226357"/>
            <a:chOff x="304800" y="402336"/>
            <a:chExt cx="3347906" cy="3521964"/>
          </a:xfrm>
        </p:grpSpPr>
        <p:grpSp>
          <p:nvGrpSpPr>
            <p:cNvPr id="6" name="Group 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9" name="Elbow Connector 8"/>
              <p:cNvCxnSpPr>
                <a:stCxn id="41" idx="3"/>
                <a:endCxn id="1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426"/>
              <p:cNvCxnSpPr>
                <a:stCxn id="12" idx="0"/>
                <a:endCxn id="3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lowchart: Process 1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9" name="Elbow Connector 146"/>
              <p:cNvCxnSpPr>
                <a:stCxn id="13" idx="2"/>
                <a:endCxn id="2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7" idx="3"/>
                <a:endCxn id="3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394"/>
              <p:cNvCxnSpPr>
                <a:stCxn id="36" idx="0"/>
                <a:endCxn id="1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52"/>
              <p:cNvCxnSpPr>
                <a:stCxn id="14" idx="3"/>
                <a:endCxn id="1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6"/>
              <p:cNvCxnSpPr>
                <a:stCxn id="18" idx="2"/>
                <a:endCxn id="3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endCxn id="3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38" idx="3"/>
                <a:endCxn id="3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147"/>
              <p:cNvCxnSpPr>
                <a:stCxn id="27" idx="2"/>
                <a:endCxn id="2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Decision 2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Terminator 3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Alternate Process 3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2" name="Elbow Connector 79"/>
              <p:cNvCxnSpPr>
                <a:stCxn id="45" idx="2"/>
                <a:endCxn id="4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1"/>
                <a:endCxn id="4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Flowchart: Process 4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7" name="Elbow Connector 154"/>
                <p:cNvCxnSpPr>
                  <a:stCxn id="3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49"/>
                <p:cNvCxnSpPr>
                  <a:stCxn id="35" idx="3"/>
                  <a:endCxn id="3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56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Flowchart: Process 6"/>
            <p:cNvSpPr>
              <a:spLocks/>
            </p:cNvSpPr>
            <p:nvPr/>
          </p:nvSpPr>
          <p:spPr>
            <a:xfrm>
              <a:off x="768095" y="402336"/>
              <a:ext cx="1828800" cy="1463040"/>
            </a:xfrm>
            <a:prstGeom prst="flowChartProcess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Send initial email to DP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72"/>
            <a:ext cx="5566220" cy="685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5" name="Group 64"/>
          <p:cNvGrpSpPr/>
          <p:nvPr/>
        </p:nvGrpSpPr>
        <p:grpSpPr>
          <a:xfrm>
            <a:off x="76200" y="482804"/>
            <a:ext cx="3347906" cy="5206396"/>
            <a:chOff x="304800" y="402336"/>
            <a:chExt cx="3347906" cy="4338662"/>
          </a:xfrm>
        </p:grpSpPr>
        <p:grpSp>
          <p:nvGrpSpPr>
            <p:cNvPr id="66" name="Group 6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9" name="Elbow Connector 68"/>
              <p:cNvCxnSpPr>
                <a:stCxn id="101" idx="3"/>
                <a:endCxn id="7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426"/>
              <p:cNvCxnSpPr>
                <a:stCxn id="72" idx="0"/>
                <a:endCxn id="9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Flowchart: Process 7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Terminator 7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Flowchart: Process 7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8" name="Flowchart: Process 7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9" name="Elbow Connector 146"/>
              <p:cNvCxnSpPr>
                <a:stCxn id="73" idx="2"/>
                <a:endCxn id="8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>
                <a:stCxn id="87" idx="3"/>
                <a:endCxn id="9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394"/>
              <p:cNvCxnSpPr>
                <a:stCxn id="96" idx="0"/>
                <a:endCxn id="7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152"/>
              <p:cNvCxnSpPr>
                <a:stCxn id="74" idx="3"/>
                <a:endCxn id="7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396"/>
              <p:cNvCxnSpPr>
                <a:stCxn id="78" idx="2"/>
                <a:endCxn id="9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endCxn id="9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stCxn id="98" idx="3"/>
                <a:endCxn id="9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147"/>
              <p:cNvCxnSpPr>
                <a:stCxn id="87" idx="2"/>
                <a:endCxn id="8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Flowchart: Decision 8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8" name="Flowchart: Process 8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Flowchart: Predefined Process 8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2" name="Elbow Connector 91"/>
              <p:cNvCxnSpPr>
                <a:stCxn id="100" idx="2"/>
                <a:endCxn id="10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Flowchart: Terminator 9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4" name="Flowchart: Alternate Process 9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Process 9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8" name="Flowchart: Alternate Process 9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9" name="Flowchart: Process 9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1" name="Flowchart: Process 10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02" name="Elbow Connector 79"/>
              <p:cNvCxnSpPr>
                <a:stCxn id="105" idx="2"/>
                <a:endCxn id="10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>
                <a:stCxn id="101" idx="1"/>
                <a:endCxn id="10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Flowchart: Process 10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5" name="Flowchart: Process 10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7" name="Elbow Connector 154"/>
                <p:cNvCxnSpPr>
                  <a:stCxn id="9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49"/>
                <p:cNvCxnSpPr>
                  <a:stCxn id="95" idx="3"/>
                  <a:endCxn id="9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49"/>
                <p:cNvCxnSpPr>
                  <a:stCxn id="96" idx="3"/>
                  <a:endCxn id="9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56"/>
                <p:cNvCxnSpPr>
                  <a:stCxn id="97" idx="3"/>
                  <a:endCxn id="9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56"/>
                <p:cNvCxnSpPr>
                  <a:stCxn id="9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Elbow Connector 156"/>
                <p:cNvCxnSpPr>
                  <a:stCxn id="104" idx="3"/>
                  <a:endCxn id="10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Flowchart: Process 66"/>
            <p:cNvSpPr>
              <a:spLocks/>
            </p:cNvSpPr>
            <p:nvPr/>
          </p:nvSpPr>
          <p:spPr>
            <a:xfrm>
              <a:off x="768094" y="402336"/>
              <a:ext cx="2041815" cy="1463040"/>
            </a:xfrm>
            <a:prstGeom prst="flowChartProcess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Answer Data Provider Questions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" y="4458870"/>
              <a:ext cx="3345105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Answer Data Provider Questions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77" y="45720"/>
            <a:ext cx="5566220" cy="68502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60630"/>
            <a:ext cx="5692140" cy="401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5" name="Group 64"/>
          <p:cNvGrpSpPr/>
          <p:nvPr/>
        </p:nvGrpSpPr>
        <p:grpSpPr>
          <a:xfrm>
            <a:off x="76200" y="482804"/>
            <a:ext cx="3347906" cy="5206396"/>
            <a:chOff x="304800" y="402336"/>
            <a:chExt cx="3347906" cy="4338662"/>
          </a:xfrm>
        </p:grpSpPr>
        <p:grpSp>
          <p:nvGrpSpPr>
            <p:cNvPr id="66" name="Group 6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9" name="Elbow Connector 68"/>
              <p:cNvCxnSpPr>
                <a:stCxn id="101" idx="3"/>
                <a:endCxn id="7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426"/>
              <p:cNvCxnSpPr>
                <a:stCxn id="72" idx="0"/>
                <a:endCxn id="9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Flowchart: Process 7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Terminator 7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Flowchart: Process 7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8" name="Flowchart: Process 7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9" name="Elbow Connector 146"/>
              <p:cNvCxnSpPr>
                <a:stCxn id="73" idx="2"/>
                <a:endCxn id="8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>
                <a:stCxn id="87" idx="3"/>
                <a:endCxn id="9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394"/>
              <p:cNvCxnSpPr>
                <a:stCxn id="96" idx="0"/>
                <a:endCxn id="7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152"/>
              <p:cNvCxnSpPr>
                <a:stCxn id="74" idx="3"/>
                <a:endCxn id="7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396"/>
              <p:cNvCxnSpPr>
                <a:stCxn id="78" idx="2"/>
                <a:endCxn id="9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endCxn id="9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stCxn id="98" idx="3"/>
                <a:endCxn id="9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147"/>
              <p:cNvCxnSpPr>
                <a:stCxn id="87" idx="2"/>
                <a:endCxn id="8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Flowchart: Decision 8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8" name="Flowchart: Process 8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Flowchart: Predefined Process 8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2" name="Elbow Connector 91"/>
              <p:cNvCxnSpPr>
                <a:stCxn id="100" idx="2"/>
                <a:endCxn id="10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Flowchart: Terminator 9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4" name="Flowchart: Alternate Process 9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Process 9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8" name="Flowchart: Alternate Process 9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9" name="Flowchart: Process 9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1" name="Flowchart: Process 10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02" name="Elbow Connector 79"/>
              <p:cNvCxnSpPr>
                <a:stCxn id="105" idx="2"/>
                <a:endCxn id="10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>
                <a:stCxn id="101" idx="1"/>
                <a:endCxn id="10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Flowchart: Process 10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5" name="Flowchart: Process 10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7" name="Elbow Connector 154"/>
                <p:cNvCxnSpPr>
                  <a:stCxn id="9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49"/>
                <p:cNvCxnSpPr>
                  <a:stCxn id="95" idx="3"/>
                  <a:endCxn id="9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49"/>
                <p:cNvCxnSpPr>
                  <a:stCxn id="96" idx="3"/>
                  <a:endCxn id="9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56"/>
                <p:cNvCxnSpPr>
                  <a:stCxn id="97" idx="3"/>
                  <a:endCxn id="9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56"/>
                <p:cNvCxnSpPr>
                  <a:stCxn id="9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Elbow Connector 156"/>
                <p:cNvCxnSpPr>
                  <a:stCxn id="104" idx="3"/>
                  <a:endCxn id="10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Flowchart: Process 66"/>
            <p:cNvSpPr>
              <a:spLocks/>
            </p:cNvSpPr>
            <p:nvPr/>
          </p:nvSpPr>
          <p:spPr>
            <a:xfrm>
              <a:off x="768094" y="402336"/>
              <a:ext cx="2041815" cy="1463040"/>
            </a:xfrm>
            <a:prstGeom prst="flowChartProcess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Answer Data Provider Questions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" y="4458870"/>
              <a:ext cx="3345105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4"/>
                </a:rPr>
                <a:t>Answer Data Provider Questions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93011"/>
            <a:ext cx="5664708" cy="449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82805"/>
            <a:ext cx="3347906" cy="5206396"/>
            <a:chOff x="304800" y="402336"/>
            <a:chExt cx="3347906" cy="4338662"/>
          </a:xfrm>
        </p:grpSpPr>
        <p:grpSp>
          <p:nvGrpSpPr>
            <p:cNvPr id="6" name="Group 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9" name="Elbow Connector 8"/>
              <p:cNvCxnSpPr>
                <a:stCxn id="41" idx="3"/>
                <a:endCxn id="1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426"/>
              <p:cNvCxnSpPr>
                <a:stCxn id="12" idx="0"/>
                <a:endCxn id="3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lowchart: Process 1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9" name="Elbow Connector 146"/>
              <p:cNvCxnSpPr>
                <a:stCxn id="13" idx="2"/>
                <a:endCxn id="2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7" idx="3"/>
                <a:endCxn id="3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394"/>
              <p:cNvCxnSpPr>
                <a:stCxn id="36" idx="0"/>
                <a:endCxn id="1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52"/>
              <p:cNvCxnSpPr>
                <a:stCxn id="14" idx="3"/>
                <a:endCxn id="1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6"/>
              <p:cNvCxnSpPr>
                <a:stCxn id="18" idx="2"/>
                <a:endCxn id="3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endCxn id="3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38" idx="3"/>
                <a:endCxn id="3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147"/>
              <p:cNvCxnSpPr>
                <a:stCxn id="27" idx="2"/>
                <a:endCxn id="2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Decision 2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Terminator 3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Alternate Process 3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2" name="Elbow Connector 79"/>
              <p:cNvCxnSpPr>
                <a:stCxn id="45" idx="2"/>
                <a:endCxn id="4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1"/>
                <a:endCxn id="4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Flowchart: Process 4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7" name="Elbow Connector 154"/>
                <p:cNvCxnSpPr>
                  <a:stCxn id="3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49"/>
                <p:cNvCxnSpPr>
                  <a:stCxn id="35" idx="3"/>
                  <a:endCxn id="3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56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Flowchart: Process 6"/>
            <p:cNvSpPr>
              <a:spLocks/>
            </p:cNvSpPr>
            <p:nvPr/>
          </p:nvSpPr>
          <p:spPr>
            <a:xfrm>
              <a:off x="768094" y="402336"/>
              <a:ext cx="2041815" cy="1463040"/>
            </a:xfrm>
            <a:prstGeom prst="flowChartProcess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Upload </a:t>
              </a:r>
            </a:p>
            <a:p>
              <a:pPr algn="ctr"/>
              <a:r>
                <a:rPr lang="en-US" sz="2800" dirty="0"/>
                <a:t>data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458870"/>
              <a:ext cx="3347906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FTP upload area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4892745"/>
            <a:ext cx="1557338" cy="19288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00" y="1714189"/>
            <a:ext cx="5561968" cy="31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3" name="Group 122"/>
          <p:cNvGrpSpPr/>
          <p:nvPr/>
        </p:nvGrpSpPr>
        <p:grpSpPr>
          <a:xfrm>
            <a:off x="66198" y="484632"/>
            <a:ext cx="3347906" cy="5203162"/>
            <a:chOff x="304800" y="403860"/>
            <a:chExt cx="3347906" cy="4335968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5"/>
                </a:rPr>
                <a:t>Pending Data Set Submissions</a:t>
              </a:r>
              <a:endParaRPr lang="en-US" dirty="0"/>
            </a:p>
          </p:txBody>
        </p:sp>
        <p:sp>
          <p:nvSpPr>
            <p:cNvPr id="7" name="Flowchart: Alternate Process 6"/>
            <p:cNvSpPr>
              <a:spLocks/>
            </p:cNvSpPr>
            <p:nvPr/>
          </p:nvSpPr>
          <p:spPr>
            <a:xfrm>
              <a:off x="768095" y="403860"/>
              <a:ext cx="1828800" cy="146304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Monitor Submission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9" name="Elbow Connector 68"/>
              <p:cNvCxnSpPr>
                <a:stCxn id="101" idx="3"/>
                <a:endCxn id="7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426"/>
              <p:cNvCxnSpPr>
                <a:stCxn id="72" idx="0"/>
                <a:endCxn id="9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Flowchart: Process 7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Terminator 7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Flowchart: Process 7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8" name="Flowchart: Process 7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9" name="Elbow Connector 146"/>
              <p:cNvCxnSpPr>
                <a:stCxn id="73" idx="2"/>
                <a:endCxn id="8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>
                <a:stCxn id="87" idx="3"/>
                <a:endCxn id="9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394"/>
              <p:cNvCxnSpPr>
                <a:stCxn id="96" idx="0"/>
                <a:endCxn id="7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152"/>
              <p:cNvCxnSpPr>
                <a:stCxn id="74" idx="3"/>
                <a:endCxn id="7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396"/>
              <p:cNvCxnSpPr>
                <a:stCxn id="78" idx="2"/>
                <a:endCxn id="9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endCxn id="9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stCxn id="98" idx="3"/>
                <a:endCxn id="9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147"/>
              <p:cNvCxnSpPr>
                <a:stCxn id="87" idx="2"/>
                <a:endCxn id="8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Flowchart: Decision 8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8" name="Flowchart: Process 8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Flowchart: Predefined Process 8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2" name="Elbow Connector 91"/>
              <p:cNvCxnSpPr>
                <a:stCxn id="100" idx="2"/>
                <a:endCxn id="10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Flowchart: Terminator 9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4" name="Flowchart: Alternate Process 9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Process 9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8" name="Flowchart: Alternate Process 9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9" name="Flowchart: Process 9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1" name="Flowchart: Process 10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02" name="Elbow Connector 79"/>
              <p:cNvCxnSpPr>
                <a:stCxn id="105" idx="2"/>
                <a:endCxn id="10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>
                <a:stCxn id="101" idx="1"/>
                <a:endCxn id="10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Flowchart: Process 10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5" name="Flowchart: Process 10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7" name="Elbow Connector 154"/>
                <p:cNvCxnSpPr>
                  <a:stCxn id="9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49"/>
                <p:cNvCxnSpPr>
                  <a:stCxn id="95" idx="3"/>
                  <a:endCxn id="9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49"/>
                <p:cNvCxnSpPr>
                  <a:stCxn id="96" idx="3"/>
                  <a:endCxn id="9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56"/>
                <p:cNvCxnSpPr>
                  <a:stCxn id="97" idx="3"/>
                  <a:endCxn id="9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56"/>
                <p:cNvCxnSpPr>
                  <a:stCxn id="9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Elbow Connector 156"/>
                <p:cNvCxnSpPr>
                  <a:stCxn id="104" idx="3"/>
                  <a:endCxn id="10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ounded Rectangle 1"/>
          <p:cNvSpPr/>
          <p:nvPr/>
        </p:nvSpPr>
        <p:spPr>
          <a:xfrm>
            <a:off x="3581400" y="4346708"/>
            <a:ext cx="5551967" cy="518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146"/>
            <a:ext cx="5013198" cy="610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6200" y="484632"/>
            <a:ext cx="3347906" cy="4224528"/>
            <a:chOff x="304800" y="403860"/>
            <a:chExt cx="3347906" cy="3520440"/>
          </a:xfrm>
        </p:grpSpPr>
        <p:sp>
          <p:nvSpPr>
            <p:cNvPr id="8" name="Flowchart: Process 7"/>
            <p:cNvSpPr>
              <a:spLocks/>
            </p:cNvSpPr>
            <p:nvPr/>
          </p:nvSpPr>
          <p:spPr>
            <a:xfrm>
              <a:off x="768095" y="403860"/>
              <a:ext cx="1828800" cy="1463040"/>
            </a:xfrm>
            <a:prstGeom prst="flowChartProcess">
              <a:avLst/>
            </a:prstGeom>
            <a:solidFill>
              <a:schemeClr val="accent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Close Submission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0" name="Elbow Connector 9"/>
              <p:cNvCxnSpPr>
                <a:stCxn id="42" idx="3"/>
                <a:endCxn id="13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426"/>
              <p:cNvCxnSpPr>
                <a:stCxn id="13" idx="0"/>
                <a:endCxn id="34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Flowchart: Process 12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Terminator 13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0" name="Elbow Connector 146"/>
              <p:cNvCxnSpPr>
                <a:stCxn id="14" idx="2"/>
                <a:endCxn id="28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stCxn id="28" idx="3"/>
                <a:endCxn id="36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394"/>
              <p:cNvCxnSpPr>
                <a:stCxn id="37" idx="0"/>
                <a:endCxn id="15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152"/>
              <p:cNvCxnSpPr>
                <a:stCxn id="15" idx="3"/>
                <a:endCxn id="19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396"/>
              <p:cNvCxnSpPr>
                <a:stCxn id="19" idx="2"/>
                <a:endCxn id="32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endCxn id="38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39" idx="3"/>
                <a:endCxn id="40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147"/>
              <p:cNvCxnSpPr>
                <a:stCxn id="28" idx="2"/>
                <a:endCxn id="29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Flowchart: Decision 27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3" name="Elbow Connector 32"/>
              <p:cNvCxnSpPr>
                <a:stCxn id="41" idx="2"/>
                <a:endCxn id="45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lowchart: Terminator 33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5" name="Flowchart: Alternate Process 34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3" name="Elbow Connector 79"/>
              <p:cNvCxnSpPr>
                <a:stCxn id="46" idx="2"/>
                <a:endCxn id="42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>
                <a:stCxn id="42" idx="1"/>
                <a:endCxn id="45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Flowchart: Process 44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8" name="Elbow Connector 154"/>
                <p:cNvCxnSpPr>
                  <a:stCxn id="32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5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0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5" idx="3"/>
                  <a:endCxn id="46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1480"/>
            <a:ext cx="5179219" cy="595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84632"/>
            <a:ext cx="3347906" cy="4224528"/>
            <a:chOff x="304800" y="403860"/>
            <a:chExt cx="3347906" cy="3520440"/>
          </a:xfrm>
        </p:grpSpPr>
        <p:sp>
          <p:nvSpPr>
            <p:cNvPr id="7" name="Flowchart: Process 6"/>
            <p:cNvSpPr>
              <a:spLocks/>
            </p:cNvSpPr>
            <p:nvPr/>
          </p:nvSpPr>
          <p:spPr>
            <a:xfrm>
              <a:off x="768094" y="403860"/>
              <a:ext cx="2041815" cy="1463040"/>
            </a:xfrm>
            <a:prstGeom prst="flowChartProcess">
              <a:avLst/>
            </a:prstGeom>
            <a:solidFill>
              <a:schemeClr val="accent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Assign QA staff member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9" name="Elbow Connector 8"/>
              <p:cNvCxnSpPr>
                <a:stCxn id="41" idx="3"/>
                <a:endCxn id="1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426"/>
              <p:cNvCxnSpPr>
                <a:stCxn id="12" idx="0"/>
                <a:endCxn id="3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lowchart: Process 1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9" name="Elbow Connector 146"/>
              <p:cNvCxnSpPr>
                <a:stCxn id="13" idx="2"/>
                <a:endCxn id="2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7" idx="3"/>
                <a:endCxn id="3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394"/>
              <p:cNvCxnSpPr>
                <a:stCxn id="36" idx="0"/>
                <a:endCxn id="1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52"/>
              <p:cNvCxnSpPr>
                <a:stCxn id="14" idx="3"/>
                <a:endCxn id="1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6"/>
              <p:cNvCxnSpPr>
                <a:stCxn id="18" idx="2"/>
                <a:endCxn id="3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endCxn id="3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38" idx="3"/>
                <a:endCxn id="3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147"/>
              <p:cNvCxnSpPr>
                <a:stCxn id="27" idx="2"/>
                <a:endCxn id="2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Decision 2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Terminator 3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Alternate Process 3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2" name="Elbow Connector 79"/>
              <p:cNvCxnSpPr>
                <a:stCxn id="45" idx="2"/>
                <a:endCxn id="4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1"/>
                <a:endCxn id="4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Flowchart: Process 4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7" name="Elbow Connector 154"/>
                <p:cNvCxnSpPr>
                  <a:stCxn id="3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49"/>
                <p:cNvCxnSpPr>
                  <a:stCxn id="35" idx="3"/>
                  <a:endCxn id="3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56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7" name="TextBox 66"/>
          <p:cNvSpPr txBox="1"/>
          <p:nvPr/>
        </p:nvSpPr>
        <p:spPr>
          <a:xfrm>
            <a:off x="304800" y="5349240"/>
            <a:ext cx="3342934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>
                <a:hlinkClick r:id="rId3"/>
              </a:rPr>
              <a:t>Assign QA Staff Member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85" y="643284"/>
            <a:ext cx="4833938" cy="5560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6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65963"/>
            <a:ext cx="5799011" cy="324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76200" y="484634"/>
            <a:ext cx="3347906" cy="5203163"/>
            <a:chOff x="304800" y="403860"/>
            <a:chExt cx="3347906" cy="4335968"/>
          </a:xfrm>
        </p:grpSpPr>
        <p:sp>
          <p:nvSpPr>
            <p:cNvPr id="7" name="Flowchart: Process 6"/>
            <p:cNvSpPr>
              <a:spLocks/>
            </p:cNvSpPr>
            <p:nvPr/>
          </p:nvSpPr>
          <p:spPr>
            <a:xfrm>
              <a:off x="768094" y="403860"/>
              <a:ext cx="2041815" cy="1463040"/>
            </a:xfrm>
            <a:prstGeom prst="flowChartProcess">
              <a:avLst/>
            </a:prstGeom>
            <a:solidFill>
              <a:schemeClr val="accent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Assign QA staff member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9" name="Elbow Connector 8"/>
              <p:cNvCxnSpPr>
                <a:stCxn id="41" idx="3"/>
                <a:endCxn id="1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426"/>
              <p:cNvCxnSpPr>
                <a:stCxn id="12" idx="0"/>
                <a:endCxn id="3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lowchart: Process 1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9" name="Elbow Connector 146"/>
              <p:cNvCxnSpPr>
                <a:stCxn id="13" idx="2"/>
                <a:endCxn id="2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7" idx="3"/>
                <a:endCxn id="3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394"/>
              <p:cNvCxnSpPr>
                <a:stCxn id="36" idx="0"/>
                <a:endCxn id="1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52"/>
              <p:cNvCxnSpPr>
                <a:stCxn id="14" idx="3"/>
                <a:endCxn id="1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6"/>
              <p:cNvCxnSpPr>
                <a:stCxn id="18" idx="2"/>
                <a:endCxn id="3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endCxn id="3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38" idx="3"/>
                <a:endCxn id="3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147"/>
              <p:cNvCxnSpPr>
                <a:stCxn id="27" idx="2"/>
                <a:endCxn id="2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Decision 2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Terminator 3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Alternate Process 3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2" name="Elbow Connector 79"/>
              <p:cNvCxnSpPr>
                <a:stCxn id="45" idx="2"/>
                <a:endCxn id="4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1"/>
                <a:endCxn id="4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Flowchart: Process 4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7" name="Elbow Connector 154"/>
                <p:cNvCxnSpPr>
                  <a:stCxn id="3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49"/>
                <p:cNvCxnSpPr>
                  <a:stCxn id="35" idx="3"/>
                  <a:endCxn id="3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56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Box 62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4"/>
                </a:rPr>
                <a:t>View QA Assignment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"/>
            <a:ext cx="4038600" cy="621792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+mj-lt"/>
              </a:rPr>
              <a:t>Granule-Level Metadata Template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smtClean="0"/>
              <a:t>Field_Name,Field_Description,Required_Raster,Example_Raster,Required_Tabular,Example_Tabular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id,unique</a:t>
            </a:r>
            <a:r>
              <a:rPr lang="en-US" sz="900" dirty="0"/>
              <a:t> identifier for this file. UUID is recommended.,Y,76df854b-7aac-4a8f-a12d-80cf0be3b679,Y,09edaf50-5ba9-11e4-8ed6-0800200c9a66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filename,file</a:t>
            </a:r>
            <a:r>
              <a:rPr lang="en-US" sz="900" dirty="0"/>
              <a:t> name with extension,Y,climate6190_DTR.nc4,Y,air_sea_d-pco2_5d_1995.csv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title,human</a:t>
            </a:r>
            <a:r>
              <a:rPr lang="en-US" sz="900" dirty="0"/>
              <a:t>-readable title for this file,Y,CRU05 0.5 Degree 1961-1990 Mean Monthly Climatology: Diurnal Temperature </a:t>
            </a:r>
            <a:r>
              <a:rPr lang="en-US" sz="900" dirty="0" err="1"/>
              <a:t>Range,Y,"ISLSCP</a:t>
            </a:r>
            <a:r>
              <a:rPr lang="en-US" sz="900" dirty="0"/>
              <a:t> II Air-Sea Carbon Dioxide Gas Exchange, 1995, pco2"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file_type,raster</a:t>
            </a:r>
            <a:r>
              <a:rPr lang="en-US" sz="900" dirty="0"/>
              <a:t>/vector/</a:t>
            </a:r>
            <a:r>
              <a:rPr lang="en-US" sz="900" dirty="0" err="1"/>
              <a:t>tabular,Y,raster,Y,tabular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file_format,file</a:t>
            </a:r>
            <a:r>
              <a:rPr lang="en-US" sz="900" dirty="0"/>
              <a:t> format,Y,netCDF4,Y,CSV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srs,name</a:t>
            </a:r>
            <a:r>
              <a:rPr lang="en-US" sz="900" dirty="0"/>
              <a:t> for the file's spatial reference </a:t>
            </a:r>
            <a:r>
              <a:rPr lang="en-US" sz="900" dirty="0" err="1"/>
              <a:t>system,Y,"Geographic</a:t>
            </a:r>
            <a:r>
              <a:rPr lang="en-US" sz="900" dirty="0"/>
              <a:t> </a:t>
            </a:r>
            <a:r>
              <a:rPr lang="en-US" sz="900" dirty="0" err="1"/>
              <a:t>Lat</a:t>
            </a:r>
            <a:r>
              <a:rPr lang="en-US" sz="900" dirty="0"/>
              <a:t>/Lon, Lambert Conformal Conic, Sinusoidal, …",</a:t>
            </a:r>
            <a:r>
              <a:rPr lang="en-US" sz="900" dirty="0" err="1"/>
              <a:t>Y,Geographic</a:t>
            </a:r>
            <a:r>
              <a:rPr lang="en-US" sz="900" dirty="0"/>
              <a:t> </a:t>
            </a:r>
            <a:r>
              <a:rPr lang="en-US" sz="900" dirty="0" err="1"/>
              <a:t>Lat</a:t>
            </a:r>
            <a:r>
              <a:rPr lang="en-US" sz="900" dirty="0"/>
              <a:t>/Lon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srs_wkt,file's</a:t>
            </a:r>
            <a:r>
              <a:rPr lang="en-US" sz="900" dirty="0"/>
              <a:t> spatial reference system in OGC Well Known Text (WKT) </a:t>
            </a:r>
            <a:r>
              <a:rPr lang="en-US" sz="900" dirty="0" err="1"/>
              <a:t>format,N,"GEOGCS</a:t>
            </a:r>
            <a:r>
              <a:rPr lang="en-US" sz="900" dirty="0"/>
              <a:t>[""WGS 84"",DATUM[""WGS_1984"",SPHEROID[""WGS 84"",6378137,298.257223563,AUTHORITY[""EPSG"",""7030""]],AUTHORITY[""EPSG"",""6326""]],PRIMEM[""Greenwich"",0,AUTHORITY[""EPSG"",""8901""]],UNIT[""degree"",0.01745329251994328,AUTHORITY[""EPSG"",""9122""]],AUTHORITY[""EPSG"",""4326""]]",N,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>
                <a:latin typeface="MT Extra" panose="05050102010205020202" pitchFamily="18" charset="2"/>
                <a:cs typeface="Angsana New" panose="02020603050405020304" pitchFamily="18" charset="-34"/>
              </a:rPr>
              <a:t>M</a:t>
            </a:r>
            <a:endParaRPr lang="en-US" sz="900" dirty="0">
              <a:latin typeface="MT Extra" panose="05050102010205020202" pitchFamily="18" charset="2"/>
              <a:cs typeface="Angsana New" panose="02020603050405020304" pitchFamily="18" charset="-34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6200" y="484632"/>
            <a:ext cx="3347906" cy="4224528"/>
            <a:chOff x="304800" y="403860"/>
            <a:chExt cx="3347906" cy="3520440"/>
          </a:xfrm>
        </p:grpSpPr>
        <p:sp>
          <p:nvSpPr>
            <p:cNvPr id="66" name="Flowchart: Process 65"/>
            <p:cNvSpPr>
              <a:spLocks/>
            </p:cNvSpPr>
            <p:nvPr/>
          </p:nvSpPr>
          <p:spPr>
            <a:xfrm>
              <a:off x="768094" y="403860"/>
              <a:ext cx="2041815" cy="1463040"/>
            </a:xfrm>
            <a:prstGeom prst="flowChartProcess">
              <a:avLst/>
            </a:prstGeom>
            <a:solidFill>
              <a:schemeClr val="accent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Collect initial granule  metadata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8" name="Elbow Connector 67"/>
              <p:cNvCxnSpPr>
                <a:stCxn id="100" idx="3"/>
                <a:endCxn id="71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426"/>
              <p:cNvCxnSpPr>
                <a:stCxn id="71" idx="0"/>
                <a:endCxn id="92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Flowchart: Process 70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2" name="Flowchart: Terminator 71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Flowchart: Process 76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8" name="Elbow Connector 146"/>
              <p:cNvCxnSpPr>
                <a:stCxn id="72" idx="2"/>
                <a:endCxn id="86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>
                <a:stCxn id="86" idx="3"/>
                <a:endCxn id="94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394"/>
              <p:cNvCxnSpPr>
                <a:stCxn id="95" idx="0"/>
                <a:endCxn id="73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152"/>
              <p:cNvCxnSpPr>
                <a:stCxn id="73" idx="3"/>
                <a:endCxn id="77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396"/>
              <p:cNvCxnSpPr>
                <a:stCxn id="77" idx="2"/>
                <a:endCxn id="90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>
                <a:endCxn id="96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97" idx="3"/>
                <a:endCxn id="98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147"/>
              <p:cNvCxnSpPr>
                <a:stCxn id="86" idx="2"/>
                <a:endCxn id="87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Flowchart: Decision 85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7" name="Flowchart: Process 86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8" name="Flowchart: Predefined Process 87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Flowchart: Process 89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1" name="Elbow Connector 90"/>
              <p:cNvCxnSpPr>
                <a:stCxn id="99" idx="2"/>
                <a:endCxn id="103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Flowchart: Terminator 91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3" name="Flowchart: Alternate Process 92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lowchart: Process 93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Alternate Process 96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8" name="Flowchart: Process 97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9" name="Flowchart: Process 98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01" name="Elbow Connector 79"/>
              <p:cNvCxnSpPr>
                <a:stCxn id="104" idx="2"/>
                <a:endCxn id="100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>
                <a:stCxn id="100" idx="1"/>
                <a:endCxn id="103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Flowchart: Process 102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4" name="Flowchart: Process 103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6" name="Elbow Connector 154"/>
                <p:cNvCxnSpPr>
                  <a:stCxn id="90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49"/>
                <p:cNvCxnSpPr>
                  <a:stCxn id="94" idx="3"/>
                  <a:endCxn id="95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49"/>
                <p:cNvCxnSpPr>
                  <a:stCxn id="95" idx="3"/>
                  <a:endCxn id="93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56"/>
                <p:cNvCxnSpPr>
                  <a:stCxn id="96" idx="3"/>
                  <a:endCxn id="97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56"/>
                <p:cNvCxnSpPr>
                  <a:stCxn id="98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56"/>
                <p:cNvCxnSpPr>
                  <a:stCxn id="103" idx="3"/>
                  <a:endCxn id="104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Ingest “Semi-automation”</a:t>
            </a:r>
            <a:br>
              <a:rPr lang="en-US" dirty="0" smtClean="0"/>
            </a:br>
            <a:r>
              <a:rPr lang="en-US" i="1" dirty="0" smtClean="0"/>
              <a:t>Why did we do this?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the ability to track a data set from acceptance to publication</a:t>
            </a:r>
          </a:p>
          <a:p>
            <a:r>
              <a:rPr lang="en-US" dirty="0" smtClean="0"/>
              <a:t>Automate steps that can be automated to improve efficiencies and reduce redundancy</a:t>
            </a:r>
          </a:p>
          <a:p>
            <a:r>
              <a:rPr lang="en-US" dirty="0" smtClean="0"/>
              <a:t>Provide a centralized system to manage the various aspects of ingest</a:t>
            </a:r>
          </a:p>
          <a:p>
            <a:pPr lvl="1"/>
            <a:r>
              <a:rPr lang="en-US" dirty="0" smtClean="0"/>
              <a:t>Data Files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Communications internal and external</a:t>
            </a:r>
          </a:p>
          <a:p>
            <a:r>
              <a:rPr lang="en-US" dirty="0" smtClean="0"/>
              <a:t>Update legacy ingest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23164"/>
            <a:ext cx="56388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6200" y="484632"/>
            <a:ext cx="3347906" cy="5203162"/>
            <a:chOff x="304800" y="403860"/>
            <a:chExt cx="3347906" cy="4335968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Pending QA Assignments</a:t>
              </a:r>
              <a:endParaRPr lang="en-US" dirty="0"/>
            </a:p>
          </p:txBody>
        </p:sp>
        <p:sp>
          <p:nvSpPr>
            <p:cNvPr id="7" name="Flowchart: Alternate Process 6"/>
            <p:cNvSpPr>
              <a:spLocks/>
            </p:cNvSpPr>
            <p:nvPr/>
          </p:nvSpPr>
          <p:spPr>
            <a:xfrm>
              <a:off x="768095" y="403860"/>
              <a:ext cx="1828800" cy="146304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Monitor QA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9" name="Elbow Connector 8"/>
              <p:cNvCxnSpPr>
                <a:stCxn id="41" idx="3"/>
                <a:endCxn id="1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426"/>
              <p:cNvCxnSpPr>
                <a:stCxn id="12" idx="0"/>
                <a:endCxn id="3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lowchart: Process 1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9" name="Elbow Connector 146"/>
              <p:cNvCxnSpPr>
                <a:stCxn id="13" idx="2"/>
                <a:endCxn id="2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7" idx="3"/>
                <a:endCxn id="3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394"/>
              <p:cNvCxnSpPr>
                <a:stCxn id="36" idx="0"/>
                <a:endCxn id="1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52"/>
              <p:cNvCxnSpPr>
                <a:stCxn id="14" idx="3"/>
                <a:endCxn id="1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6"/>
              <p:cNvCxnSpPr>
                <a:stCxn id="18" idx="2"/>
                <a:endCxn id="3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endCxn id="3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38" idx="3"/>
                <a:endCxn id="3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147"/>
              <p:cNvCxnSpPr>
                <a:stCxn id="27" idx="2"/>
                <a:endCxn id="2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Decision 2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Terminator 3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Alternate Process 3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2" name="Elbow Connector 79"/>
              <p:cNvCxnSpPr>
                <a:stCxn id="45" idx="2"/>
                <a:endCxn id="4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1"/>
                <a:endCxn id="4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Flowchart: Process 4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7" name="Elbow Connector 154"/>
                <p:cNvCxnSpPr>
                  <a:stCxn id="3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49"/>
                <p:cNvCxnSpPr>
                  <a:stCxn id="35" idx="3"/>
                  <a:endCxn id="3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56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4343402"/>
            <a:ext cx="1536573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502920"/>
            <a:ext cx="4572000" cy="6126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/>
              <a:t>NDVI Growing Season Trends 1982-2012</a:t>
            </a:r>
          </a:p>
          <a:p>
            <a:pPr lvl="0"/>
            <a:r>
              <a:rPr lang="en-US" dirty="0"/>
              <a:t>Issue: A </a:t>
            </a:r>
            <a:r>
              <a:rPr lang="en-US" dirty="0" err="1"/>
              <a:t>netCDF</a:t>
            </a:r>
            <a:r>
              <a:rPr lang="en-US" dirty="0"/>
              <a:t> was provided but it was not described in the documentation.  It also was not CF compliant.</a:t>
            </a:r>
          </a:p>
          <a:p>
            <a:pPr lvl="1"/>
            <a:r>
              <a:rPr lang="en-US" sz="2000" dirty="0"/>
              <a:t>Resolution: The PI had to be contacted and he explained that the </a:t>
            </a:r>
            <a:r>
              <a:rPr lang="en-US" sz="2000" dirty="0" err="1"/>
              <a:t>netCDF</a:t>
            </a:r>
            <a:r>
              <a:rPr lang="en-US" sz="2000" dirty="0"/>
              <a:t> was provided as an accessory file to a multiband </a:t>
            </a:r>
            <a:r>
              <a:rPr lang="en-US" sz="2000" dirty="0" err="1"/>
              <a:t>geotiff</a:t>
            </a:r>
            <a:r>
              <a:rPr lang="en-US" sz="2000" dirty="0"/>
              <a:t> that contained identical information.  Since the data was not multidimensional the </a:t>
            </a:r>
            <a:r>
              <a:rPr lang="en-US" sz="2000" dirty="0" err="1"/>
              <a:t>geotiff</a:t>
            </a:r>
            <a:r>
              <a:rPr lang="en-US" sz="2000" dirty="0"/>
              <a:t> was chosen for archival.</a:t>
            </a:r>
          </a:p>
          <a:p>
            <a:pPr lvl="0"/>
            <a:r>
              <a:rPr lang="en-US" dirty="0"/>
              <a:t>Issue:  The data in the provided </a:t>
            </a:r>
            <a:r>
              <a:rPr lang="en-US" dirty="0" err="1"/>
              <a:t>geotiff</a:t>
            </a:r>
            <a:r>
              <a:rPr lang="en-US" dirty="0"/>
              <a:t> did not exactly match the data shown in a similar figure in the research paper.</a:t>
            </a:r>
          </a:p>
          <a:p>
            <a:pPr lvl="1"/>
            <a:r>
              <a:rPr lang="en-US" sz="2000" dirty="0"/>
              <a:t>Resolution: The PI had to be contacted.  He explained that the </a:t>
            </a:r>
            <a:r>
              <a:rPr lang="en-US" sz="2000" dirty="0" err="1"/>
              <a:t>geotiff</a:t>
            </a:r>
            <a:r>
              <a:rPr lang="en-US" sz="2000" dirty="0"/>
              <a:t> he provided had been updated since the paper’s publishing.</a:t>
            </a:r>
          </a:p>
          <a:p>
            <a:pPr lvl="0"/>
            <a:r>
              <a:rPr lang="en-US" dirty="0"/>
              <a:t>Issue: According to the research paper, yearly growing season NDVI data was produced but this data was not submitted to the DAAC.</a:t>
            </a:r>
          </a:p>
          <a:p>
            <a:pPr lvl="1"/>
            <a:r>
              <a:rPr lang="en-US" sz="2000" dirty="0"/>
              <a:t>Resolution: A request for this data was submitted to the PI and he produced </a:t>
            </a:r>
            <a:r>
              <a:rPr lang="en-US" sz="2000" dirty="0" err="1"/>
              <a:t>geotiffs</a:t>
            </a:r>
            <a:r>
              <a:rPr lang="en-US" sz="2000" dirty="0"/>
              <a:t> for each year.  The DAAC staff created a </a:t>
            </a:r>
            <a:r>
              <a:rPr lang="en-US" sz="2000" dirty="0" err="1"/>
              <a:t>netCDF</a:t>
            </a:r>
            <a:r>
              <a:rPr lang="en-US" sz="2000" dirty="0"/>
              <a:t> that incorporated all of the </a:t>
            </a:r>
            <a:r>
              <a:rPr lang="en-US" sz="2000" dirty="0" err="1"/>
              <a:t>geotiff</a:t>
            </a:r>
            <a:r>
              <a:rPr lang="en-US" sz="2000" dirty="0"/>
              <a:t> data as well as a time dimension.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484632"/>
            <a:ext cx="3347906" cy="4224528"/>
            <a:chOff x="304800" y="403860"/>
            <a:chExt cx="3347906" cy="3520440"/>
          </a:xfrm>
        </p:grpSpPr>
        <p:sp>
          <p:nvSpPr>
            <p:cNvPr id="6" name="Flowchart: Process 5"/>
            <p:cNvSpPr>
              <a:spLocks/>
            </p:cNvSpPr>
            <p:nvPr/>
          </p:nvSpPr>
          <p:spPr>
            <a:xfrm>
              <a:off x="768094" y="403860"/>
              <a:ext cx="2041815" cy="1463040"/>
            </a:xfrm>
            <a:prstGeom prst="flowChartProcess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/>
                <a:t>Perform QA for granule data &amp; </a:t>
              </a:r>
              <a:r>
                <a:rPr lang="en-US" sz="2400" dirty="0" smtClean="0"/>
                <a:t>metadata</a:t>
              </a:r>
              <a:endParaRPr lang="en-US" sz="2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9" name="Elbow Connector 8"/>
              <p:cNvCxnSpPr>
                <a:stCxn id="41" idx="3"/>
                <a:endCxn id="12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426"/>
              <p:cNvCxnSpPr>
                <a:stCxn id="12" idx="0"/>
                <a:endCxn id="33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lowchart: Process 11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9" name="Elbow Connector 146"/>
              <p:cNvCxnSpPr>
                <a:stCxn id="13" idx="2"/>
                <a:endCxn id="27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7" idx="3"/>
                <a:endCxn id="35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394"/>
              <p:cNvCxnSpPr>
                <a:stCxn id="36" idx="0"/>
                <a:endCxn id="14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52"/>
              <p:cNvCxnSpPr>
                <a:stCxn id="14" idx="3"/>
                <a:endCxn id="18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6"/>
              <p:cNvCxnSpPr>
                <a:stCxn id="18" idx="2"/>
                <a:endCxn id="31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endCxn id="37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38" idx="3"/>
                <a:endCxn id="39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147"/>
              <p:cNvCxnSpPr>
                <a:stCxn id="27" idx="2"/>
                <a:endCxn id="28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Decision 26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Terminator 32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Alternate Process 37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2" name="Elbow Connector 79"/>
              <p:cNvCxnSpPr>
                <a:stCxn id="45" idx="2"/>
                <a:endCxn id="41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41" idx="1"/>
                <a:endCxn id="44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Flowchart: Process 43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7" name="Elbow Connector 154"/>
                <p:cNvCxnSpPr>
                  <a:stCxn id="31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49"/>
                <p:cNvCxnSpPr>
                  <a:stCxn id="35" idx="3"/>
                  <a:endCxn id="36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4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56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9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160" y="4983480"/>
            <a:ext cx="1683574" cy="16734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983481"/>
            <a:ext cx="1645999" cy="1645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97302"/>
            <a:ext cx="5252657" cy="301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4" name="Group 63"/>
          <p:cNvGrpSpPr/>
          <p:nvPr/>
        </p:nvGrpSpPr>
        <p:grpSpPr>
          <a:xfrm>
            <a:off x="76200" y="484634"/>
            <a:ext cx="3347906" cy="5203163"/>
            <a:chOff x="304800" y="403860"/>
            <a:chExt cx="3347906" cy="4335968"/>
          </a:xfrm>
        </p:grpSpPr>
        <p:sp>
          <p:nvSpPr>
            <p:cNvPr id="65" name="Flowchart: Process 64"/>
            <p:cNvSpPr>
              <a:spLocks/>
            </p:cNvSpPr>
            <p:nvPr/>
          </p:nvSpPr>
          <p:spPr>
            <a:xfrm>
              <a:off x="768094" y="403860"/>
              <a:ext cx="2041815" cy="1463040"/>
            </a:xfrm>
            <a:prstGeom prst="flowChartProcess">
              <a:avLst/>
            </a:prstGeom>
            <a:solidFill>
              <a:schemeClr val="accent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/>
                <a:t>Assign Documentation Coordinator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8" name="Elbow Connector 67"/>
              <p:cNvCxnSpPr>
                <a:stCxn id="100" idx="3"/>
                <a:endCxn id="71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426"/>
              <p:cNvCxnSpPr>
                <a:stCxn id="71" idx="0"/>
                <a:endCxn id="92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Flowchart: Process 70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2" name="Flowchart: Terminator 71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Flowchart: Process 76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8" name="Elbow Connector 146"/>
              <p:cNvCxnSpPr>
                <a:stCxn id="72" idx="2"/>
                <a:endCxn id="86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>
                <a:stCxn id="86" idx="3"/>
                <a:endCxn id="94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394"/>
              <p:cNvCxnSpPr>
                <a:stCxn id="95" idx="0"/>
                <a:endCxn id="73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152"/>
              <p:cNvCxnSpPr>
                <a:stCxn id="73" idx="3"/>
                <a:endCxn id="77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396"/>
              <p:cNvCxnSpPr>
                <a:stCxn id="77" idx="2"/>
                <a:endCxn id="90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>
                <a:endCxn id="96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97" idx="3"/>
                <a:endCxn id="98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147"/>
              <p:cNvCxnSpPr>
                <a:stCxn id="86" idx="2"/>
                <a:endCxn id="87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Flowchart: Decision 85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7" name="Flowchart: Process 86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8" name="Flowchart: Predefined Process 87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Flowchart: Process 89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1" name="Elbow Connector 90"/>
              <p:cNvCxnSpPr>
                <a:stCxn id="99" idx="2"/>
                <a:endCxn id="103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Flowchart: Terminator 91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3" name="Flowchart: Alternate Process 92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lowchart: Process 93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Alternate Process 96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8" name="Flowchart: Process 97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9" name="Flowchart: Process 98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01" name="Elbow Connector 79"/>
              <p:cNvCxnSpPr>
                <a:stCxn id="104" idx="2"/>
                <a:endCxn id="100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>
                <a:stCxn id="100" idx="1"/>
                <a:endCxn id="103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Flowchart: Process 102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4" name="Flowchart: Process 103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6" name="Elbow Connector 154"/>
                <p:cNvCxnSpPr>
                  <a:stCxn id="90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49"/>
                <p:cNvCxnSpPr>
                  <a:stCxn id="94" idx="3"/>
                  <a:endCxn id="95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49"/>
                <p:cNvCxnSpPr>
                  <a:stCxn id="95" idx="3"/>
                  <a:endCxn id="93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56"/>
                <p:cNvCxnSpPr>
                  <a:stCxn id="96" idx="3"/>
                  <a:endCxn id="97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56"/>
                <p:cNvCxnSpPr>
                  <a:stCxn id="98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56"/>
                <p:cNvCxnSpPr>
                  <a:stCxn id="103" idx="3"/>
                  <a:endCxn id="104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Assign Documentation Coordinator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28" y="651513"/>
            <a:ext cx="4040505" cy="2320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3"/>
            <a:ext cx="5362956" cy="246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4" name="Group 63"/>
          <p:cNvGrpSpPr/>
          <p:nvPr/>
        </p:nvGrpSpPr>
        <p:grpSpPr>
          <a:xfrm>
            <a:off x="76200" y="484632"/>
            <a:ext cx="3347906" cy="4224528"/>
            <a:chOff x="304800" y="403860"/>
            <a:chExt cx="3347906" cy="3520440"/>
          </a:xfrm>
        </p:grpSpPr>
        <p:sp>
          <p:nvSpPr>
            <p:cNvPr id="65" name="Flowchart: Process 64"/>
            <p:cNvSpPr>
              <a:spLocks/>
            </p:cNvSpPr>
            <p:nvPr/>
          </p:nvSpPr>
          <p:spPr>
            <a:xfrm>
              <a:off x="768094" y="403860"/>
              <a:ext cx="2041815" cy="1463040"/>
            </a:xfrm>
            <a:prstGeom prst="flowChartProcess">
              <a:avLst/>
            </a:prstGeom>
            <a:solidFill>
              <a:schemeClr val="accent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/>
                <a:t>Assign Documentation Coordinator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8" name="Elbow Connector 67"/>
              <p:cNvCxnSpPr>
                <a:stCxn id="100" idx="3"/>
                <a:endCxn id="71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426"/>
              <p:cNvCxnSpPr>
                <a:stCxn id="71" idx="0"/>
                <a:endCxn id="92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Flowchart: Process 70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2" name="Flowchart: Terminator 71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Flowchart: Process 76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78" name="Elbow Connector 146"/>
              <p:cNvCxnSpPr>
                <a:stCxn id="72" idx="2"/>
                <a:endCxn id="86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>
                <a:stCxn id="86" idx="3"/>
                <a:endCxn id="94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394"/>
              <p:cNvCxnSpPr>
                <a:stCxn id="95" idx="0"/>
                <a:endCxn id="73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152"/>
              <p:cNvCxnSpPr>
                <a:stCxn id="73" idx="3"/>
                <a:endCxn id="77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396"/>
              <p:cNvCxnSpPr>
                <a:stCxn id="77" idx="2"/>
                <a:endCxn id="90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>
                <a:endCxn id="96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97" idx="3"/>
                <a:endCxn id="98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147"/>
              <p:cNvCxnSpPr>
                <a:stCxn id="86" idx="2"/>
                <a:endCxn id="87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Flowchart: Decision 85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7" name="Flowchart: Process 86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8" name="Flowchart: Predefined Process 87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0" name="Flowchart: Process 89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91" name="Elbow Connector 90"/>
              <p:cNvCxnSpPr>
                <a:stCxn id="99" idx="2"/>
                <a:endCxn id="103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Flowchart: Terminator 91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3" name="Flowchart: Alternate Process 92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lowchart: Process 93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7" name="Flowchart: Alternate Process 96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8" name="Flowchart: Process 97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9" name="Flowchart: Process 98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01" name="Elbow Connector 79"/>
              <p:cNvCxnSpPr>
                <a:stCxn id="104" idx="2"/>
                <a:endCxn id="100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>
                <a:stCxn id="100" idx="1"/>
                <a:endCxn id="103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Flowchart: Process 102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4" name="Flowchart: Process 103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06" name="Elbow Connector 154"/>
                <p:cNvCxnSpPr>
                  <a:stCxn id="90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49"/>
                <p:cNvCxnSpPr>
                  <a:stCxn id="94" idx="3"/>
                  <a:endCxn id="95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49"/>
                <p:cNvCxnSpPr>
                  <a:stCxn id="95" idx="3"/>
                  <a:endCxn id="93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56"/>
                <p:cNvCxnSpPr>
                  <a:stCxn id="96" idx="3"/>
                  <a:endCxn id="97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56"/>
                <p:cNvCxnSpPr>
                  <a:stCxn id="98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56"/>
                <p:cNvCxnSpPr>
                  <a:stCxn id="103" idx="3"/>
                  <a:endCxn id="104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1" y="651512"/>
            <a:ext cx="4040505" cy="2320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23" y="2514605"/>
            <a:ext cx="4585716" cy="21074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806535"/>
            <a:ext cx="1280160" cy="190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69082"/>
            <a:ext cx="5613083" cy="211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3" name="Group 62"/>
          <p:cNvGrpSpPr/>
          <p:nvPr/>
        </p:nvGrpSpPr>
        <p:grpSpPr>
          <a:xfrm>
            <a:off x="76200" y="484632"/>
            <a:ext cx="3347906" cy="5203162"/>
            <a:chOff x="304800" y="403860"/>
            <a:chExt cx="3347906" cy="4335968"/>
          </a:xfrm>
        </p:grpSpPr>
        <p:sp>
          <p:nvSpPr>
            <p:cNvPr id="122" name="TextBox 121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6"/>
                </a:rPr>
                <a:t>Pending Documentation Assignments</a:t>
              </a:r>
              <a:endParaRPr lang="en-US" dirty="0"/>
            </a:p>
          </p:txBody>
        </p:sp>
        <p:sp>
          <p:nvSpPr>
            <p:cNvPr id="123" name="Flowchart: Alternate Process 122"/>
            <p:cNvSpPr>
              <a:spLocks/>
            </p:cNvSpPr>
            <p:nvPr/>
          </p:nvSpPr>
          <p:spPr>
            <a:xfrm>
              <a:off x="768095" y="403860"/>
              <a:ext cx="1828800" cy="146304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Monitor Documentation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25" name="Elbow Connector 124"/>
              <p:cNvCxnSpPr>
                <a:stCxn id="157" idx="3"/>
                <a:endCxn id="128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Elbow Connector 426"/>
              <p:cNvCxnSpPr>
                <a:stCxn id="128" idx="0"/>
                <a:endCxn id="149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7" name="Group 126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Flowchart: Process 127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0" name="Flowchart: Process 129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1" name="Flowchart: Process 130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2" name="Flowchart: Process 131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3" name="Flowchart: Process 132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4" name="Flowchart: Process 133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35" name="Elbow Connector 146"/>
              <p:cNvCxnSpPr>
                <a:stCxn id="129" idx="2"/>
                <a:endCxn id="143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Elbow Connector 135"/>
              <p:cNvCxnSpPr>
                <a:stCxn id="143" idx="3"/>
                <a:endCxn id="151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Elbow Connector 394"/>
              <p:cNvCxnSpPr>
                <a:stCxn id="152" idx="0"/>
                <a:endCxn id="130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Elbow Connector 152"/>
              <p:cNvCxnSpPr>
                <a:stCxn id="130" idx="3"/>
                <a:endCxn id="134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Elbow Connector 396"/>
              <p:cNvCxnSpPr>
                <a:stCxn id="134" idx="2"/>
                <a:endCxn id="147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/>
              <p:cNvCxnSpPr>
                <a:endCxn id="153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/>
              <p:cNvCxnSpPr>
                <a:stCxn id="154" idx="3"/>
                <a:endCxn id="155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7"/>
              <p:cNvCxnSpPr>
                <a:stCxn id="143" idx="2"/>
                <a:endCxn id="144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3" name="Flowchart: Decision 142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4" name="Flowchart: Process 143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5" name="Flowchart: Predefined Process 144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7" name="Flowchart: Process 146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48" name="Elbow Connector 147"/>
              <p:cNvCxnSpPr>
                <a:stCxn id="156" idx="2"/>
                <a:endCxn id="160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Flowchart: Terminator 148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0" name="Flowchart: Alternate Process 149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lowchart: Process 150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2" name="Flowchart: Process 151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3" name="Flowchart: Process 152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4" name="Flowchart: Alternate Process 153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5" name="Flowchart: Process 154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6" name="Flowchart: Process 155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7" name="Flowchart: Process 156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58" name="Elbow Connector 79"/>
              <p:cNvCxnSpPr>
                <a:stCxn id="161" idx="2"/>
                <a:endCxn id="157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Elbow Connector 158"/>
              <p:cNvCxnSpPr>
                <a:stCxn id="157" idx="1"/>
                <a:endCxn id="160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0" name="Flowchart: Process 159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1" name="Flowchart: Process 160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62" name="Group 161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163" name="Elbow Connector 154"/>
                <p:cNvCxnSpPr>
                  <a:stCxn id="147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Elbow Connector 149"/>
                <p:cNvCxnSpPr>
                  <a:stCxn id="151" idx="3"/>
                  <a:endCxn id="152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Elbow Connector 149"/>
                <p:cNvCxnSpPr>
                  <a:stCxn id="152" idx="3"/>
                  <a:endCxn id="150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Elbow Connector 156"/>
                <p:cNvCxnSpPr>
                  <a:stCxn id="153" idx="3"/>
                  <a:endCxn id="154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Elbow Connector 156"/>
                <p:cNvCxnSpPr>
                  <a:stCxn id="155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Elbow Connector 156"/>
                <p:cNvCxnSpPr>
                  <a:stCxn id="160" idx="3"/>
                  <a:endCxn id="161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7348" y="482806"/>
            <a:ext cx="3347906" cy="5456698"/>
            <a:chOff x="304800" y="402336"/>
            <a:chExt cx="3347906" cy="4547249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1" name="Elbow Connector 10"/>
              <p:cNvCxnSpPr>
                <a:stCxn id="43" idx="3"/>
                <a:endCxn id="14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426"/>
              <p:cNvCxnSpPr>
                <a:stCxn id="14" idx="0"/>
                <a:endCxn id="35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Process 13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Terminator 14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1" name="Elbow Connector 146"/>
              <p:cNvCxnSpPr>
                <a:stCxn id="15" idx="2"/>
                <a:endCxn id="29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29" idx="3"/>
                <a:endCxn id="37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4"/>
              <p:cNvCxnSpPr>
                <a:stCxn id="38" idx="0"/>
                <a:endCxn id="16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152"/>
              <p:cNvCxnSpPr>
                <a:stCxn id="16" idx="3"/>
                <a:endCxn id="20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396"/>
              <p:cNvCxnSpPr>
                <a:stCxn id="20" idx="2"/>
                <a:endCxn id="33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endCxn id="39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40" idx="3"/>
                <a:endCxn id="41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147"/>
              <p:cNvCxnSpPr>
                <a:stCxn id="29" idx="2"/>
                <a:endCxn id="30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Decision 28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ocess 29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4" name="Elbow Connector 33"/>
              <p:cNvCxnSpPr>
                <a:stCxn id="42" idx="2"/>
                <a:endCxn id="46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Terminator 34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Alternate Process 35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4" name="Elbow Connector 79"/>
              <p:cNvCxnSpPr>
                <a:stCxn id="47" idx="2"/>
                <a:endCxn id="43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3" idx="1"/>
                <a:endCxn id="46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lowchart: Process 45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  <a:effectLst>
                <a:glow rad="127000">
                  <a:schemeClr val="bg2">
                    <a:lumMod val="50000"/>
                    <a:alpha val="60000"/>
                  </a:schemeClr>
                </a:glo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9" name="Elbow Connector 154"/>
                <p:cNvCxnSpPr>
                  <a:stCxn id="33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49"/>
                <p:cNvCxnSpPr>
                  <a:stCxn id="38" idx="3"/>
                  <a:endCxn id="36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39" idx="3"/>
                  <a:endCxn id="40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1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156"/>
                <p:cNvCxnSpPr>
                  <a:stCxn id="46" idx="3"/>
                  <a:endCxn id="47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Flowchart: Process 8"/>
            <p:cNvSpPr>
              <a:spLocks/>
            </p:cNvSpPr>
            <p:nvPr/>
          </p:nvSpPr>
          <p:spPr>
            <a:xfrm>
              <a:off x="768095" y="402336"/>
              <a:ext cx="1828800" cy="1463040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Create/Edit Metadata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971" y="4462272"/>
              <a:ext cx="3342934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2"/>
                </a:rPr>
                <a:t>DAAC Online Metadata Editor (DAACOME)</a:t>
              </a:r>
              <a:endParaRPr lang="en-US" dirty="0"/>
            </a:p>
          </p:txBody>
        </p:sp>
      </p:grpSp>
      <p:pic>
        <p:nvPicPr>
          <p:cNvPr id="70" name="Content Placeholder 6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818" y="25584"/>
            <a:ext cx="5584280" cy="660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6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313" y="30603"/>
            <a:ext cx="5477687" cy="681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6200" y="482803"/>
            <a:ext cx="3347906" cy="5210477"/>
            <a:chOff x="304800" y="402336"/>
            <a:chExt cx="3347906" cy="4342064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0" name="Elbow Connector 9"/>
              <p:cNvCxnSpPr>
                <a:stCxn id="42" idx="3"/>
                <a:endCxn id="13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426"/>
              <p:cNvCxnSpPr>
                <a:stCxn id="13" idx="0"/>
                <a:endCxn id="34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Flowchart: Process 12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Terminator 13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0" name="Elbow Connector 146"/>
              <p:cNvCxnSpPr>
                <a:stCxn id="14" idx="2"/>
                <a:endCxn id="28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stCxn id="28" idx="3"/>
                <a:endCxn id="36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394"/>
              <p:cNvCxnSpPr>
                <a:stCxn id="37" idx="0"/>
                <a:endCxn id="15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152"/>
              <p:cNvCxnSpPr>
                <a:stCxn id="15" idx="3"/>
                <a:endCxn id="19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396"/>
              <p:cNvCxnSpPr>
                <a:stCxn id="19" idx="2"/>
                <a:endCxn id="32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endCxn id="38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39" idx="3"/>
                <a:endCxn id="40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147"/>
              <p:cNvCxnSpPr>
                <a:stCxn id="28" idx="2"/>
                <a:endCxn id="29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Flowchart: Decision 27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3" name="Elbow Connector 32"/>
              <p:cNvCxnSpPr>
                <a:stCxn id="41" idx="2"/>
                <a:endCxn id="45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lowchart: Terminator 33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5" name="Flowchart: Alternate Process 34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3" name="Elbow Connector 79"/>
              <p:cNvCxnSpPr>
                <a:stCxn id="46" idx="2"/>
                <a:endCxn id="42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>
                <a:stCxn id="42" idx="1"/>
                <a:endCxn id="45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Flowchart: Process 44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  <a:effectLst>
                <a:glow rad="127000">
                  <a:schemeClr val="bg2">
                    <a:lumMod val="25000"/>
                    <a:alpha val="60000"/>
                  </a:schemeClr>
                </a:glo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8" name="Elbow Connector 154"/>
                <p:cNvCxnSpPr>
                  <a:stCxn id="32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5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0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5" idx="3"/>
                  <a:endCxn id="46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Flowchart: Process 7"/>
            <p:cNvSpPr>
              <a:spLocks/>
            </p:cNvSpPr>
            <p:nvPr/>
          </p:nvSpPr>
          <p:spPr>
            <a:xfrm>
              <a:off x="768095" y="402336"/>
              <a:ext cx="1828800" cy="1463040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/>
                <a:t>Output landing page and guide doc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6971" y="4462272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DAACOME Guide Doc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6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313" y="30603"/>
            <a:ext cx="5477687" cy="681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6200" y="482803"/>
            <a:ext cx="3347906" cy="4226357"/>
            <a:chOff x="304800" y="402336"/>
            <a:chExt cx="3347906" cy="3521964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0" name="Elbow Connector 9"/>
              <p:cNvCxnSpPr>
                <a:stCxn id="42" idx="3"/>
                <a:endCxn id="13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426"/>
              <p:cNvCxnSpPr>
                <a:stCxn id="13" idx="0"/>
                <a:endCxn id="34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Flowchart: Process 12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Terminator 13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0" name="Elbow Connector 146"/>
              <p:cNvCxnSpPr>
                <a:stCxn id="14" idx="2"/>
                <a:endCxn id="28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stCxn id="28" idx="3"/>
                <a:endCxn id="36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394"/>
              <p:cNvCxnSpPr>
                <a:stCxn id="37" idx="0"/>
                <a:endCxn id="15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152"/>
              <p:cNvCxnSpPr>
                <a:stCxn id="15" idx="3"/>
                <a:endCxn id="19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396"/>
              <p:cNvCxnSpPr>
                <a:stCxn id="19" idx="2"/>
                <a:endCxn id="32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endCxn id="38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39" idx="3"/>
                <a:endCxn id="40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147"/>
              <p:cNvCxnSpPr>
                <a:stCxn id="28" idx="2"/>
                <a:endCxn id="29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Flowchart: Decision 27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3" name="Elbow Connector 32"/>
              <p:cNvCxnSpPr>
                <a:stCxn id="41" idx="2"/>
                <a:endCxn id="45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lowchart: Terminator 33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5" name="Flowchart: Alternate Process 34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Process 39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3" name="Elbow Connector 79"/>
              <p:cNvCxnSpPr>
                <a:stCxn id="46" idx="2"/>
                <a:endCxn id="42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>
                <a:stCxn id="42" idx="1"/>
                <a:endCxn id="45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Flowchart: Process 44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8" name="Elbow Connector 154"/>
                <p:cNvCxnSpPr>
                  <a:stCxn id="32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49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5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56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40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5" idx="3"/>
                  <a:endCxn id="46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Flowchart: Process 7"/>
            <p:cNvSpPr>
              <a:spLocks/>
            </p:cNvSpPr>
            <p:nvPr/>
          </p:nvSpPr>
          <p:spPr>
            <a:xfrm>
              <a:off x="768095" y="402336"/>
              <a:ext cx="1828800" cy="146304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/>
                <a:t>Scientific Review / Approval DSP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923103"/>
            <a:ext cx="5515615" cy="323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84632"/>
            <a:ext cx="3347906" cy="5203162"/>
            <a:chOff x="304800" y="403860"/>
            <a:chExt cx="3347906" cy="4335968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Pending Documentation Assignments</a:t>
              </a:r>
              <a:endParaRPr lang="en-US" dirty="0"/>
            </a:p>
          </p:txBody>
        </p:sp>
        <p:sp>
          <p:nvSpPr>
            <p:cNvPr id="9" name="Flowchart: Alternate Process 8"/>
            <p:cNvSpPr>
              <a:spLocks/>
            </p:cNvSpPr>
            <p:nvPr/>
          </p:nvSpPr>
          <p:spPr>
            <a:xfrm>
              <a:off x="768095" y="403860"/>
              <a:ext cx="1828800" cy="146304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Monitor Submissions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1" name="Elbow Connector 10"/>
              <p:cNvCxnSpPr>
                <a:stCxn id="43" idx="3"/>
                <a:endCxn id="14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426"/>
              <p:cNvCxnSpPr>
                <a:stCxn id="14" idx="0"/>
                <a:endCxn id="35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Process 13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Terminator 14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1" name="Elbow Connector 146"/>
              <p:cNvCxnSpPr>
                <a:stCxn id="15" idx="2"/>
                <a:endCxn id="29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29" idx="3"/>
                <a:endCxn id="37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4"/>
              <p:cNvCxnSpPr>
                <a:stCxn id="38" idx="0"/>
                <a:endCxn id="16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152"/>
              <p:cNvCxnSpPr>
                <a:stCxn id="16" idx="3"/>
                <a:endCxn id="20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396"/>
              <p:cNvCxnSpPr>
                <a:stCxn id="20" idx="2"/>
                <a:endCxn id="33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endCxn id="39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40" idx="3"/>
                <a:endCxn id="41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147"/>
              <p:cNvCxnSpPr>
                <a:stCxn id="29" idx="2"/>
                <a:endCxn id="30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Decision 28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ocess 29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4" name="Elbow Connector 33"/>
              <p:cNvCxnSpPr>
                <a:stCxn id="42" idx="2"/>
                <a:endCxn id="46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Terminator 34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Alternate Process 35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4" name="Elbow Connector 79"/>
              <p:cNvCxnSpPr>
                <a:stCxn id="47" idx="2"/>
                <a:endCxn id="43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3" idx="1"/>
                <a:endCxn id="46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lowchart: Process 45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9" name="Elbow Connector 154"/>
                <p:cNvCxnSpPr>
                  <a:stCxn id="33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49"/>
                <p:cNvCxnSpPr>
                  <a:stCxn id="38" idx="3"/>
                  <a:endCxn id="36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39" idx="3"/>
                  <a:endCxn id="40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1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156"/>
                <p:cNvCxnSpPr>
                  <a:stCxn id="46" idx="3"/>
                  <a:endCxn id="47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Rounded Rectangle 2"/>
          <p:cNvSpPr/>
          <p:nvPr/>
        </p:nvSpPr>
        <p:spPr>
          <a:xfrm>
            <a:off x="3657600" y="3857821"/>
            <a:ext cx="5486400" cy="3331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079777"/>
            <a:ext cx="1536573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074922"/>
            <a:ext cx="1536573" cy="190309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98" y="923106"/>
            <a:ext cx="4416552" cy="2592324"/>
          </a:xfr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98" y="2240279"/>
            <a:ext cx="4836224" cy="287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84632"/>
            <a:ext cx="3347906" cy="5203162"/>
            <a:chOff x="304800" y="403860"/>
            <a:chExt cx="3347906" cy="4335968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4457700"/>
              <a:ext cx="3342934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5"/>
                </a:rPr>
                <a:t>Pending Documentation Assignments</a:t>
              </a:r>
              <a:endParaRPr lang="en-US" dirty="0"/>
            </a:p>
          </p:txBody>
        </p:sp>
        <p:sp>
          <p:nvSpPr>
            <p:cNvPr id="9" name="Flowchart: Alternate Process 8"/>
            <p:cNvSpPr>
              <a:spLocks/>
            </p:cNvSpPr>
            <p:nvPr/>
          </p:nvSpPr>
          <p:spPr>
            <a:xfrm>
              <a:off x="768095" y="403860"/>
              <a:ext cx="1828800" cy="146304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Monitor Submissions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1" name="Elbow Connector 10"/>
              <p:cNvCxnSpPr>
                <a:stCxn id="43" idx="3"/>
                <a:endCxn id="14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426"/>
              <p:cNvCxnSpPr>
                <a:stCxn id="14" idx="0"/>
                <a:endCxn id="35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Process 13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Terminator 14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1" name="Elbow Connector 146"/>
              <p:cNvCxnSpPr>
                <a:stCxn id="15" idx="2"/>
                <a:endCxn id="29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29" idx="3"/>
                <a:endCxn id="37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4"/>
              <p:cNvCxnSpPr>
                <a:stCxn id="38" idx="0"/>
                <a:endCxn id="16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152"/>
              <p:cNvCxnSpPr>
                <a:stCxn id="16" idx="3"/>
                <a:endCxn id="20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396"/>
              <p:cNvCxnSpPr>
                <a:stCxn id="20" idx="2"/>
                <a:endCxn id="33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endCxn id="39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40" idx="3"/>
                <a:endCxn id="41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147"/>
              <p:cNvCxnSpPr>
                <a:stCxn id="29" idx="2"/>
                <a:endCxn id="30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Decision 28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ocess 29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4" name="Elbow Connector 33"/>
              <p:cNvCxnSpPr>
                <a:stCxn id="42" idx="2"/>
                <a:endCxn id="46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Terminator 34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Alternate Process 35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4" name="Elbow Connector 79"/>
              <p:cNvCxnSpPr>
                <a:stCxn id="47" idx="2"/>
                <a:endCxn id="43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3" idx="1"/>
                <a:endCxn id="46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lowchart: Process 45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9" name="Elbow Connector 154"/>
                <p:cNvCxnSpPr>
                  <a:stCxn id="33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49"/>
                <p:cNvCxnSpPr>
                  <a:stCxn id="38" idx="3"/>
                  <a:endCxn id="36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39" idx="3"/>
                  <a:endCxn id="40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1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156"/>
                <p:cNvCxnSpPr>
                  <a:stCxn id="46" idx="3"/>
                  <a:endCxn id="47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5" name="Rounded Rectangle 64"/>
          <p:cNvSpPr/>
          <p:nvPr/>
        </p:nvSpPr>
        <p:spPr>
          <a:xfrm>
            <a:off x="4038600" y="4851640"/>
            <a:ext cx="4953000" cy="3331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archival interest form, that identifies an investigator’s data set for archival </a:t>
            </a:r>
          </a:p>
          <a:p>
            <a:r>
              <a:rPr lang="en-US" dirty="0" smtClean="0"/>
              <a:t>Data </a:t>
            </a:r>
            <a:r>
              <a:rPr lang="en-US" dirty="0"/>
              <a:t>Provider Questions (DPQ): </a:t>
            </a:r>
            <a:r>
              <a:rPr lang="en-US" dirty="0" smtClean="0"/>
              <a:t>On-line form </a:t>
            </a:r>
            <a:r>
              <a:rPr lang="en-US" dirty="0"/>
              <a:t>that </a:t>
            </a:r>
            <a:r>
              <a:rPr lang="en-US" dirty="0" smtClean="0"/>
              <a:t>serves </a:t>
            </a:r>
            <a:r>
              <a:rPr lang="en-US" dirty="0"/>
              <a:t>as the basis for a </a:t>
            </a:r>
            <a:r>
              <a:rPr lang="en-US" dirty="0" smtClean="0"/>
              <a:t>metadata </a:t>
            </a:r>
            <a:r>
              <a:rPr lang="en-US" dirty="0"/>
              <a:t>record. </a:t>
            </a:r>
          </a:p>
          <a:p>
            <a:r>
              <a:rPr lang="en-US" dirty="0" smtClean="0"/>
              <a:t>DAAC Ingest Dashboard (DID) and Ingest Kit: Data </a:t>
            </a:r>
            <a:r>
              <a:rPr lang="en-US" dirty="0"/>
              <a:t>file management system, including PI upload and movement to archive area </a:t>
            </a:r>
          </a:p>
          <a:p>
            <a:r>
              <a:rPr lang="en-US" dirty="0"/>
              <a:t>Semi-automated QA evaluation </a:t>
            </a:r>
          </a:p>
          <a:p>
            <a:r>
              <a:rPr lang="en-US" dirty="0" smtClean="0"/>
              <a:t>DAAC Online Metadata Editor (DAACOME): Metadata Editor that is capable of producing the data set documentation</a:t>
            </a:r>
            <a:endParaRPr lang="en-US" dirty="0"/>
          </a:p>
          <a:p>
            <a:r>
              <a:rPr lang="en-US" dirty="0" smtClean="0"/>
              <a:t>Seamless publication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1847974"/>
            <a:ext cx="2378220" cy="501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4634"/>
            <a:ext cx="4581781" cy="551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76200" y="484634"/>
            <a:ext cx="3347906" cy="5449384"/>
            <a:chOff x="304800" y="403860"/>
            <a:chExt cx="3347906" cy="4541153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1" name="Elbow Connector 10"/>
              <p:cNvCxnSpPr>
                <a:stCxn id="43" idx="3"/>
                <a:endCxn id="14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426"/>
              <p:cNvCxnSpPr>
                <a:stCxn id="14" idx="0"/>
                <a:endCxn id="35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Process 13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Terminator 14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1" name="Elbow Connector 146"/>
              <p:cNvCxnSpPr>
                <a:stCxn id="15" idx="2"/>
                <a:endCxn id="29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29" idx="3"/>
                <a:endCxn id="37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4"/>
              <p:cNvCxnSpPr>
                <a:stCxn id="38" idx="0"/>
                <a:endCxn id="16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152"/>
              <p:cNvCxnSpPr>
                <a:stCxn id="16" idx="3"/>
                <a:endCxn id="20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396"/>
              <p:cNvCxnSpPr>
                <a:stCxn id="20" idx="2"/>
                <a:endCxn id="33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endCxn id="39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40" idx="3"/>
                <a:endCxn id="41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147"/>
              <p:cNvCxnSpPr>
                <a:stCxn id="29" idx="2"/>
                <a:endCxn id="30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Decision 28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ocess 29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4" name="Elbow Connector 33"/>
              <p:cNvCxnSpPr>
                <a:stCxn id="42" idx="2"/>
                <a:endCxn id="46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Terminator 34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Alternate Process 35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4" name="Elbow Connector 79"/>
              <p:cNvCxnSpPr>
                <a:stCxn id="47" idx="2"/>
                <a:endCxn id="43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3" idx="1"/>
                <a:endCxn id="46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lowchart: Process 45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9" name="Elbow Connector 154"/>
                <p:cNvCxnSpPr>
                  <a:stCxn id="33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49"/>
                <p:cNvCxnSpPr>
                  <a:stCxn id="38" idx="3"/>
                  <a:endCxn id="36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39" idx="3"/>
                  <a:endCxn id="40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1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156"/>
                <p:cNvCxnSpPr>
                  <a:stCxn id="46" idx="3"/>
                  <a:endCxn id="47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Flowchart: Terminator 8"/>
            <p:cNvSpPr>
              <a:spLocks/>
            </p:cNvSpPr>
            <p:nvPr/>
          </p:nvSpPr>
          <p:spPr>
            <a:xfrm>
              <a:off x="771490" y="403860"/>
              <a:ext cx="1859890" cy="1463040"/>
            </a:xfrm>
            <a:prstGeom prst="flowChartTerminator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Published Data Set</a:t>
              </a:r>
            </a:p>
          </p:txBody>
        </p:sp>
        <p:sp>
          <p:nvSpPr>
            <p:cNvPr id="10" name="TextBox 9">
              <a:hlinkClick r:id="rId4"/>
            </p:cNvPr>
            <p:cNvSpPr txBox="1"/>
            <p:nvPr/>
          </p:nvSpPr>
          <p:spPr>
            <a:xfrm>
              <a:off x="304800" y="4457700"/>
              <a:ext cx="3347906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5"/>
                </a:rPr>
                <a:t>Data Set Landing Page</a:t>
              </a:r>
              <a:endParaRPr lang="en-US" dirty="0" smtClean="0"/>
            </a:p>
            <a:p>
              <a:r>
                <a:rPr lang="en-US" dirty="0" smtClean="0">
                  <a:hlinkClick r:id="rId6"/>
                </a:rPr>
                <a:t>Guide Documentation</a:t>
              </a:r>
              <a:endParaRPr lang="en-US" dirty="0" smtClean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74521"/>
            <a:ext cx="3411708" cy="410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76200" y="484634"/>
            <a:ext cx="3347906" cy="5449384"/>
            <a:chOff x="304800" y="403860"/>
            <a:chExt cx="3347906" cy="4541153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11" name="Elbow Connector 10"/>
              <p:cNvCxnSpPr>
                <a:stCxn id="43" idx="3"/>
                <a:endCxn id="14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426"/>
              <p:cNvCxnSpPr>
                <a:stCxn id="14" idx="0"/>
                <a:endCxn id="35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Process 13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Terminator 14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1" name="Elbow Connector 146"/>
              <p:cNvCxnSpPr>
                <a:stCxn id="15" idx="2"/>
                <a:endCxn id="29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29" idx="3"/>
                <a:endCxn id="37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394"/>
              <p:cNvCxnSpPr>
                <a:stCxn id="38" idx="0"/>
                <a:endCxn id="16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152"/>
              <p:cNvCxnSpPr>
                <a:stCxn id="16" idx="3"/>
                <a:endCxn id="20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396"/>
              <p:cNvCxnSpPr>
                <a:stCxn id="20" idx="2"/>
                <a:endCxn id="33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endCxn id="39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40" idx="3"/>
                <a:endCxn id="41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147"/>
              <p:cNvCxnSpPr>
                <a:stCxn id="29" idx="2"/>
                <a:endCxn id="30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Decision 28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" name="Flowchart: Process 29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4" name="Elbow Connector 33"/>
              <p:cNvCxnSpPr>
                <a:stCxn id="42" idx="2"/>
                <a:endCxn id="46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Terminator 34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Alternate Process 35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9" name="Flowchart: Process 38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44" name="Elbow Connector 79"/>
              <p:cNvCxnSpPr>
                <a:stCxn id="47" idx="2"/>
                <a:endCxn id="43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3" idx="1"/>
                <a:endCxn id="46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lowchart: Process 45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9" name="Elbow Connector 154"/>
                <p:cNvCxnSpPr>
                  <a:stCxn id="33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149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149"/>
                <p:cNvCxnSpPr>
                  <a:stCxn id="38" idx="3"/>
                  <a:endCxn id="36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156"/>
                <p:cNvCxnSpPr>
                  <a:stCxn id="39" idx="3"/>
                  <a:endCxn id="40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156"/>
                <p:cNvCxnSpPr>
                  <a:stCxn id="41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156"/>
                <p:cNvCxnSpPr>
                  <a:stCxn id="46" idx="3"/>
                  <a:endCxn id="47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Flowchart: Terminator 8"/>
            <p:cNvSpPr>
              <a:spLocks/>
            </p:cNvSpPr>
            <p:nvPr/>
          </p:nvSpPr>
          <p:spPr>
            <a:xfrm>
              <a:off x="771490" y="403860"/>
              <a:ext cx="1859890" cy="1463040"/>
            </a:xfrm>
            <a:prstGeom prst="flowChartTerminator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Published Data Set</a:t>
              </a:r>
            </a:p>
          </p:txBody>
        </p:sp>
        <p:sp>
          <p:nvSpPr>
            <p:cNvPr id="10" name="TextBox 9">
              <a:hlinkClick r:id="rId3"/>
            </p:cNvPr>
            <p:cNvSpPr txBox="1"/>
            <p:nvPr/>
          </p:nvSpPr>
          <p:spPr>
            <a:xfrm>
              <a:off x="304800" y="4457700"/>
              <a:ext cx="3347906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4"/>
                </a:rPr>
                <a:t>Data Set Landing Page</a:t>
              </a:r>
              <a:endParaRPr lang="en-US" dirty="0" smtClean="0"/>
            </a:p>
            <a:p>
              <a:r>
                <a:rPr lang="en-US" dirty="0" smtClean="0">
                  <a:hlinkClick r:id="rId5"/>
                </a:rPr>
                <a:t>Guide Documentation</a:t>
              </a:r>
              <a:endParaRPr lang="en-US" dirty="0" smtClean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0"/>
            <a:ext cx="4928854" cy="67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1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1" y="1397001"/>
            <a:ext cx="2988337" cy="1700110"/>
          </a:xfrm>
          <a:prstGeom prst="rect">
            <a:avLst/>
          </a:prstGeom>
        </p:spPr>
      </p:pic>
      <p:pic>
        <p:nvPicPr>
          <p:cNvPr id="24" name="Shape 277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600200"/>
            <a:ext cx="5625624" cy="37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584200" y="3225800"/>
            <a:ext cx="2553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Ongoing discussions with NODC 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Approaches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Possible collaborations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68218" y="5504934"/>
            <a:ext cx="3019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https://www.nodc.noaa.gov/s2n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1"/>
            <a:ext cx="5426012" cy="683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76200" y="484634"/>
            <a:ext cx="3347906" cy="5203163"/>
            <a:chOff x="304800" y="403860"/>
            <a:chExt cx="3347906" cy="4335968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2448359"/>
              <a:ext cx="3347906" cy="1475941"/>
              <a:chOff x="76200" y="4163533"/>
              <a:chExt cx="3347906" cy="1475941"/>
            </a:xfrm>
          </p:grpSpPr>
          <p:cxnSp>
            <p:nvCxnSpPr>
              <p:cNvPr id="6" name="Elbow Connector 5"/>
              <p:cNvCxnSpPr>
                <a:stCxn id="38" idx="3"/>
                <a:endCxn id="9" idx="2"/>
              </p:cNvCxnSpPr>
              <p:nvPr/>
            </p:nvCxnSpPr>
            <p:spPr>
              <a:xfrm flipV="1">
                <a:off x="3027478" y="5360178"/>
                <a:ext cx="229546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Elbow Connector 426"/>
              <p:cNvCxnSpPr>
                <a:stCxn id="9" idx="0"/>
                <a:endCxn id="30" idx="2"/>
              </p:cNvCxnSpPr>
              <p:nvPr/>
            </p:nvCxnSpPr>
            <p:spPr>
              <a:xfrm flipV="1">
                <a:off x="3257024" y="4772635"/>
                <a:ext cx="0" cy="409647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76200" y="4163533"/>
                <a:ext cx="3347906" cy="1475941"/>
                <a:chOff x="339682" y="1489441"/>
                <a:chExt cx="8461418" cy="3730259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339682" y="1490167"/>
                  <a:ext cx="8454340" cy="372953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4" rIns="91431" bIns="45714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466903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695700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2198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7934325" y="1489441"/>
                  <a:ext cx="0" cy="37302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39683" y="2250797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761" y="335280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46761" y="3981450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42900" y="4600575"/>
                  <a:ext cx="845433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Flowchart: Process 8"/>
              <p:cNvSpPr/>
              <p:nvPr/>
            </p:nvSpPr>
            <p:spPr>
              <a:xfrm>
                <a:off x="3122622" y="5182282"/>
                <a:ext cx="268803" cy="177895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>
                <a:off x="167169" y="4225206"/>
                <a:ext cx="271349" cy="17789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 w="1270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583991" y="4192099"/>
                <a:ext cx="765806" cy="244113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607561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858354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1104076" y="4225207"/>
                <a:ext cx="21707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1449291" y="4225207"/>
                <a:ext cx="271349" cy="17789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6" name="Elbow Connector 146"/>
              <p:cNvCxnSpPr>
                <a:stCxn id="10" idx="2"/>
                <a:endCxn id="24" idx="0"/>
              </p:cNvCxnSpPr>
              <p:nvPr/>
            </p:nvCxnSpPr>
            <p:spPr>
              <a:xfrm>
                <a:off x="302843" y="4403102"/>
                <a:ext cx="0" cy="7748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>
                <a:stCxn id="24" idx="3"/>
                <a:endCxn id="32" idx="1"/>
              </p:cNvCxnSpPr>
              <p:nvPr/>
            </p:nvCxnSpPr>
            <p:spPr>
              <a:xfrm>
                <a:off x="501832" y="4569538"/>
                <a:ext cx="105729" cy="114150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394"/>
              <p:cNvCxnSpPr>
                <a:stCxn id="33" idx="0"/>
                <a:endCxn id="11" idx="2"/>
              </p:cNvCxnSpPr>
              <p:nvPr/>
            </p:nvCxnSpPr>
            <p:spPr>
              <a:xfrm flipV="1">
                <a:off x="966893" y="4436212"/>
                <a:ext cx="0" cy="15852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52"/>
              <p:cNvCxnSpPr>
                <a:stCxn id="11" idx="3"/>
                <a:endCxn id="15" idx="1"/>
              </p:cNvCxnSpPr>
              <p:nvPr/>
            </p:nvCxnSpPr>
            <p:spPr>
              <a:xfrm flipV="1">
                <a:off x="1349796" y="4314155"/>
                <a:ext cx="99494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396"/>
              <p:cNvCxnSpPr>
                <a:stCxn id="15" idx="2"/>
                <a:endCxn id="28" idx="0"/>
              </p:cNvCxnSpPr>
              <p:nvPr/>
            </p:nvCxnSpPr>
            <p:spPr>
              <a:xfrm flipH="1">
                <a:off x="1582849" y="4403103"/>
                <a:ext cx="2116" cy="191636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endCxn id="34" idx="0"/>
              </p:cNvCxnSpPr>
              <p:nvPr/>
            </p:nvCxnSpPr>
            <p:spPr>
              <a:xfrm rot="5400000">
                <a:off x="1694823" y="4768104"/>
                <a:ext cx="164546" cy="173608"/>
              </a:xfrm>
              <a:prstGeom prst="bentConnector3">
                <a:avLst>
                  <a:gd name="adj1" fmla="val 5000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35" idx="3"/>
                <a:endCxn id="36" idx="2"/>
              </p:cNvCxnSpPr>
              <p:nvPr/>
            </p:nvCxnSpPr>
            <p:spPr>
              <a:xfrm flipV="1">
                <a:off x="2172887" y="4772635"/>
                <a:ext cx="409696" cy="253494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147"/>
              <p:cNvCxnSpPr>
                <a:stCxn id="24" idx="2"/>
                <a:endCxn id="25" idx="0"/>
              </p:cNvCxnSpPr>
              <p:nvPr/>
            </p:nvCxnSpPr>
            <p:spPr>
              <a:xfrm>
                <a:off x="302843" y="4658486"/>
                <a:ext cx="0" cy="3656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Flowchart: Decision 23"/>
              <p:cNvSpPr/>
              <p:nvPr/>
            </p:nvSpPr>
            <p:spPr>
              <a:xfrm>
                <a:off x="103854" y="4480590"/>
                <a:ext cx="397978" cy="177896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5" name="Flowchart: Process 24"/>
              <p:cNvSpPr/>
              <p:nvPr/>
            </p:nvSpPr>
            <p:spPr>
              <a:xfrm>
                <a:off x="168442" y="4695053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6" name="Flowchart: Predefined Process 25"/>
              <p:cNvSpPr/>
              <p:nvPr/>
            </p:nvSpPr>
            <p:spPr>
              <a:xfrm>
                <a:off x="2068116" y="4595300"/>
                <a:ext cx="289439" cy="177896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8282" y="4594739"/>
                <a:ext cx="268803" cy="177896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448447" y="4594739"/>
                <a:ext cx="268803" cy="177896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29" name="Elbow Connector 28"/>
              <p:cNvCxnSpPr>
                <a:stCxn id="37" idx="2"/>
                <a:endCxn id="41" idx="0"/>
              </p:cNvCxnSpPr>
              <p:nvPr/>
            </p:nvCxnSpPr>
            <p:spPr>
              <a:xfrm rot="5400000">
                <a:off x="2530941" y="4823005"/>
                <a:ext cx="409647" cy="308908"/>
              </a:xfrm>
              <a:prstGeom prst="bentConnector3">
                <a:avLst>
                  <a:gd name="adj1" fmla="val 75760"/>
                </a:avLst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Flowchart: Terminator 29"/>
              <p:cNvSpPr/>
              <p:nvPr/>
            </p:nvSpPr>
            <p:spPr>
              <a:xfrm>
                <a:off x="3122622" y="4594740"/>
                <a:ext cx="268803" cy="177895"/>
              </a:xfrm>
              <a:prstGeom prst="flowChartTerminator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" name="Flowchart: Alternate Process 30"/>
              <p:cNvSpPr/>
              <p:nvPr/>
            </p:nvSpPr>
            <p:spPr>
              <a:xfrm>
                <a:off x="1104075" y="4594740"/>
                <a:ext cx="217079" cy="177895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607561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858354" y="4594740"/>
                <a:ext cx="21707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4" name="Flowchart: Process 33"/>
              <p:cNvSpPr/>
              <p:nvPr/>
            </p:nvSpPr>
            <p:spPr>
              <a:xfrm>
                <a:off x="1554618" y="4937181"/>
                <a:ext cx="271348" cy="177895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5" name="Flowchart: Alternate Process 34"/>
              <p:cNvSpPr/>
              <p:nvPr/>
            </p:nvSpPr>
            <p:spPr>
              <a:xfrm>
                <a:off x="1901539" y="4937181"/>
                <a:ext cx="271348" cy="177895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6" name="Flowchart: Process 35"/>
              <p:cNvSpPr/>
              <p:nvPr/>
            </p:nvSpPr>
            <p:spPr>
              <a:xfrm>
                <a:off x="2446909" y="4594740"/>
                <a:ext cx="271349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2755817" y="4594740"/>
                <a:ext cx="268803" cy="177895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8" name="Flowchart: Process 37"/>
              <p:cNvSpPr/>
              <p:nvPr/>
            </p:nvSpPr>
            <p:spPr>
              <a:xfrm>
                <a:off x="2758674" y="5423627"/>
                <a:ext cx="268803" cy="17789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39" name="Elbow Connector 79"/>
              <p:cNvCxnSpPr>
                <a:stCxn id="42" idx="2"/>
                <a:endCxn id="38" idx="0"/>
              </p:cNvCxnSpPr>
              <p:nvPr/>
            </p:nvCxnSpPr>
            <p:spPr>
              <a:xfrm>
                <a:off x="2893076" y="5360178"/>
                <a:ext cx="0" cy="6345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38" idx="1"/>
                <a:endCxn id="41" idx="2"/>
              </p:cNvCxnSpPr>
              <p:nvPr/>
            </p:nvCxnSpPr>
            <p:spPr>
              <a:xfrm rot="10800000">
                <a:off x="2581311" y="5360178"/>
                <a:ext cx="177363" cy="152398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Flowchart: Process 40"/>
              <p:cNvSpPr/>
              <p:nvPr/>
            </p:nvSpPr>
            <p:spPr>
              <a:xfrm>
                <a:off x="2446909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758674" y="5182282"/>
                <a:ext cx="268803" cy="177896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824640" y="4683687"/>
                <a:ext cx="1934034" cy="587543"/>
                <a:chOff x="824640" y="4683687"/>
                <a:chExt cx="1934034" cy="587543"/>
              </a:xfrm>
            </p:grpSpPr>
            <p:cxnSp>
              <p:nvCxnSpPr>
                <p:cNvPr id="44" name="Elbow Connector 154"/>
                <p:cNvCxnSpPr>
                  <a:stCxn id="28" idx="3"/>
                </p:cNvCxnSpPr>
                <p:nvPr/>
              </p:nvCxnSpPr>
              <p:spPr>
                <a:xfrm>
                  <a:off x="1717250" y="4683687"/>
                  <a:ext cx="4103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lbow Connector 156"/>
                <p:cNvCxnSpPr/>
                <p:nvPr/>
              </p:nvCxnSpPr>
              <p:spPr>
                <a:xfrm>
                  <a:off x="2027086" y="4683687"/>
                  <a:ext cx="44801" cy="561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lbow Connector 149"/>
                <p:cNvCxnSpPr>
                  <a:stCxn id="32" idx="3"/>
                  <a:endCxn id="33" idx="1"/>
                </p:cNvCxnSpPr>
                <p:nvPr/>
              </p:nvCxnSpPr>
              <p:spPr>
                <a:xfrm>
                  <a:off x="824640" y="4683688"/>
                  <a:ext cx="33714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149"/>
                <p:cNvCxnSpPr>
                  <a:stCxn id="33" idx="3"/>
                  <a:endCxn id="31" idx="1"/>
                </p:cNvCxnSpPr>
                <p:nvPr/>
              </p:nvCxnSpPr>
              <p:spPr>
                <a:xfrm>
                  <a:off x="1075433" y="4683688"/>
                  <a:ext cx="28642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156"/>
                <p:cNvCxnSpPr>
                  <a:stCxn id="34" idx="3"/>
                  <a:endCxn id="35" idx="1"/>
                </p:cNvCxnSpPr>
                <p:nvPr/>
              </p:nvCxnSpPr>
              <p:spPr>
                <a:xfrm>
                  <a:off x="1825966" y="5026129"/>
                  <a:ext cx="75572" cy="0"/>
                </a:xfrm>
                <a:prstGeom prst="straightConnector1">
                  <a:avLst/>
                </a:prstGeom>
                <a:ln>
                  <a:headEnd type="none" w="sm" len="med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156"/>
                <p:cNvCxnSpPr>
                  <a:stCxn id="36" idx="3"/>
                </p:cNvCxnSpPr>
                <p:nvPr/>
              </p:nvCxnSpPr>
              <p:spPr>
                <a:xfrm>
                  <a:off x="2718258" y="4683688"/>
                  <a:ext cx="37560" cy="0"/>
                </a:xfrm>
                <a:prstGeom prst="straightConnector1">
                  <a:avLst/>
                </a:prstGeom>
                <a:ln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156"/>
                <p:cNvCxnSpPr>
                  <a:stCxn id="41" idx="3"/>
                  <a:endCxn id="42" idx="1"/>
                </p:cNvCxnSpPr>
                <p:nvPr/>
              </p:nvCxnSpPr>
              <p:spPr>
                <a:xfrm>
                  <a:off x="2715712" y="5271230"/>
                  <a:ext cx="42962" cy="0"/>
                </a:xfrm>
                <a:prstGeom prst="straightConnector1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Flowchart: Terminator 59"/>
            <p:cNvSpPr>
              <a:spLocks noChangeAspect="1"/>
            </p:cNvSpPr>
            <p:nvPr/>
          </p:nvSpPr>
          <p:spPr>
            <a:xfrm>
              <a:off x="771490" y="403860"/>
              <a:ext cx="1859891" cy="1463040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2800" dirty="0"/>
                <a:t>Archival Interest Form</a:t>
              </a:r>
            </a:p>
          </p:txBody>
        </p:sp>
        <p:sp>
          <p:nvSpPr>
            <p:cNvPr id="62" name="TextBox 61">
              <a:hlinkClick r:id="rId3"/>
            </p:cNvPr>
            <p:cNvSpPr txBox="1"/>
            <p:nvPr/>
          </p:nvSpPr>
          <p:spPr>
            <a:xfrm>
              <a:off x="304800" y="4457700"/>
              <a:ext cx="3347906" cy="2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Archival Interest Form</a:t>
              </a:r>
              <a:endParaRPr lang="en-US" dirty="0" smtClean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3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76200" y="6349425"/>
            <a:ext cx="7875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https://git.earthdata.nasa.gov/projects/DAACSUB/repos/daac-ingest-automation-dashboard</a:t>
            </a:r>
            <a:endParaRPr lang="en-US" dirty="0"/>
          </a:p>
          <a:p>
            <a:endParaRPr lang="en-US" dirty="0" smtClean="0">
              <a:hlinkClick r:id="rId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DAAC-Ingest Dashboard (DID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44958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Format</a:t>
            </a:r>
            <a:r>
              <a:rPr lang="en-US" sz="1800" dirty="0"/>
              <a:t>: custom Drupal (</a:t>
            </a:r>
            <a:r>
              <a:rPr lang="en-US" sz="1800" dirty="0" err="1"/>
              <a:t>php</a:t>
            </a:r>
            <a:r>
              <a:rPr lang="en-US" sz="1800" dirty="0"/>
              <a:t>) module with MySQL schema</a:t>
            </a:r>
          </a:p>
          <a:p>
            <a:r>
              <a:rPr lang="en-US" sz="1800" dirty="0"/>
              <a:t>Adds links to navigation menu</a:t>
            </a:r>
          </a:p>
          <a:p>
            <a:r>
              <a:rPr lang="en-US" sz="1800" dirty="0"/>
              <a:t>Initiates data set submission</a:t>
            </a:r>
          </a:p>
          <a:p>
            <a:r>
              <a:rPr lang="en-US" sz="1800" dirty="0"/>
              <a:t>Emails data provider with instruction for data </a:t>
            </a:r>
            <a:r>
              <a:rPr lang="en-US" sz="1800" dirty="0" smtClean="0"/>
              <a:t>provider questions </a:t>
            </a:r>
            <a:r>
              <a:rPr lang="en-US" sz="1800" dirty="0"/>
              <a:t>and data upload</a:t>
            </a:r>
          </a:p>
          <a:p>
            <a:r>
              <a:rPr lang="en-US" sz="1800" dirty="0"/>
              <a:t>Monitors data upload and data provider questions progress</a:t>
            </a:r>
          </a:p>
          <a:p>
            <a:r>
              <a:rPr lang="en-US" sz="1800" dirty="0"/>
              <a:t>Assigns QA, emails assignees and coordinator</a:t>
            </a:r>
          </a:p>
          <a:p>
            <a:r>
              <a:rPr lang="en-US" sz="1800" dirty="0"/>
              <a:t>Assign Documentation, emails assignee and coordinator</a:t>
            </a:r>
          </a:p>
          <a:p>
            <a:r>
              <a:rPr lang="en-US" sz="1800" dirty="0"/>
              <a:t>Displays the life cycle of a data set submission with </a:t>
            </a:r>
            <a:r>
              <a:rPr lang="en-US" sz="1800" dirty="0" smtClean="0"/>
              <a:t>completion </a:t>
            </a:r>
            <a:r>
              <a:rPr lang="en-US" sz="1800" dirty="0"/>
              <a:t>dates for simplified reporting</a:t>
            </a:r>
          </a:p>
          <a:p>
            <a:r>
              <a:rPr lang="en-US" sz="1800" dirty="0"/>
              <a:t>Includes DAAC-ingest database schema </a:t>
            </a: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4</a:t>
            </a:fld>
            <a:endParaRPr lang="en-US"/>
          </a:p>
        </p:txBody>
      </p:sp>
      <p:pic>
        <p:nvPicPr>
          <p:cNvPr id="12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2069769" cy="245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05046"/>
            <a:ext cx="2399984" cy="133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26" y="4010971"/>
            <a:ext cx="175311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6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68" y="2981796"/>
            <a:ext cx="2398415" cy="59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54" y="3827040"/>
            <a:ext cx="2050165" cy="235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1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Provider Questions (DPQ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Language</a:t>
            </a:r>
            <a:r>
              <a:rPr lang="en-US" dirty="0"/>
              <a:t>: Perl / HTML / JavaScript / MySQL</a:t>
            </a:r>
          </a:p>
          <a:p>
            <a:r>
              <a:rPr lang="en-US" dirty="0"/>
              <a:t>Answers should be readily available</a:t>
            </a:r>
          </a:p>
          <a:p>
            <a:r>
              <a:rPr lang="en-US" dirty="0"/>
              <a:t>Form should only take about 20 minutes to complete</a:t>
            </a:r>
          </a:p>
          <a:p>
            <a:r>
              <a:rPr lang="en-US" dirty="0"/>
              <a:t>Gathers preliminary metadata on data sets</a:t>
            </a:r>
          </a:p>
          <a:p>
            <a:r>
              <a:rPr lang="en-US" dirty="0"/>
              <a:t>Travels with data set throughout archival </a:t>
            </a:r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git.earthdata.nasa.gov/projects/DAACSUB/repos/data-provider-questions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ORNL DAAC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886200" cy="478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0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Ingest </a:t>
            </a:r>
            <a:r>
              <a:rPr lang="en-US" dirty="0" smtClean="0"/>
              <a:t>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Language</a:t>
            </a:r>
            <a:r>
              <a:rPr lang="en-US" dirty="0"/>
              <a:t>: Perl</a:t>
            </a:r>
          </a:p>
          <a:p>
            <a:r>
              <a:rPr lang="en-US" dirty="0"/>
              <a:t>Records emails between data provider and DAAC</a:t>
            </a:r>
          </a:p>
          <a:p>
            <a:r>
              <a:rPr lang="en-US" dirty="0"/>
              <a:t>Monitors data upload area </a:t>
            </a:r>
          </a:p>
          <a:p>
            <a:r>
              <a:rPr lang="en-US" dirty="0"/>
              <a:t>Copies files from upload area to storage and QA area</a:t>
            </a:r>
          </a:p>
          <a:p>
            <a:r>
              <a:rPr lang="en-US" dirty="0"/>
              <a:t>Collects granule level metadata</a:t>
            </a:r>
          </a:p>
          <a:p>
            <a:r>
              <a:rPr lang="en-US" dirty="0"/>
              <a:t>Backs up MySQL database</a:t>
            </a:r>
          </a:p>
          <a:p>
            <a:endParaRPr lang="en-US" dirty="0" smtClean="0"/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git.earthdata.nasa.gov/projects/DAACSUB/repos/ingest-kit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ORNL DAAC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1875677" cy="170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49708"/>
            <a:ext cx="2448755" cy="172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60" y="3581400"/>
            <a:ext cx="1841518" cy="146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roup 476"/>
          <p:cNvGrpSpPr/>
          <p:nvPr/>
        </p:nvGrpSpPr>
        <p:grpSpPr>
          <a:xfrm>
            <a:off x="596535" y="1421624"/>
            <a:ext cx="8080651" cy="233510"/>
            <a:chOff x="637853" y="1178868"/>
            <a:chExt cx="8080651" cy="194591"/>
          </a:xfrm>
        </p:grpSpPr>
        <p:sp>
          <p:nvSpPr>
            <p:cNvPr id="476" name="TextBox 475"/>
            <p:cNvSpPr txBox="1"/>
            <p:nvPr/>
          </p:nvSpPr>
          <p:spPr>
            <a:xfrm>
              <a:off x="637853" y="1178868"/>
              <a:ext cx="600397" cy="192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Interest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32161" y="1181100"/>
              <a:ext cx="726481" cy="192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Submission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746737" y="1181100"/>
              <a:ext cx="338907" cy="192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QA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95904" y="1181100"/>
              <a:ext cx="966946" cy="192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Documentation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992023" y="1181100"/>
              <a:ext cx="726481" cy="192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Publication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09019" y="1986575"/>
            <a:ext cx="339683" cy="3976334"/>
            <a:chOff x="8804317" y="1345623"/>
            <a:chExt cx="339683" cy="3313612"/>
          </a:xfrm>
        </p:grpSpPr>
        <p:sp>
          <p:nvSpPr>
            <p:cNvPr id="434" name="Rectangle 433"/>
            <p:cNvSpPr/>
            <p:nvPr/>
          </p:nvSpPr>
          <p:spPr>
            <a:xfrm>
              <a:off x="8804317" y="1345623"/>
              <a:ext cx="339683" cy="2742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DP</a:t>
              </a: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8804317" y="2279571"/>
              <a:ext cx="339683" cy="2742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IC</a:t>
              </a: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8804317" y="3145051"/>
              <a:ext cx="339683" cy="2742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QA</a:t>
              </a: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8804317" y="3764512"/>
              <a:ext cx="339683" cy="274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DL</a:t>
              </a: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8804317" y="4384973"/>
              <a:ext cx="339683" cy="2742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DS</a:t>
              </a:r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0" y="1989927"/>
            <a:ext cx="339683" cy="3976334"/>
            <a:chOff x="0" y="1656040"/>
            <a:chExt cx="339683" cy="3313612"/>
          </a:xfrm>
        </p:grpSpPr>
        <p:sp>
          <p:nvSpPr>
            <p:cNvPr id="441" name="Rectangle 440"/>
            <p:cNvSpPr/>
            <p:nvPr/>
          </p:nvSpPr>
          <p:spPr>
            <a:xfrm>
              <a:off x="0" y="1656040"/>
              <a:ext cx="339683" cy="2742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DP</a:t>
              </a: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0" y="2589988"/>
              <a:ext cx="339683" cy="2742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IC</a:t>
              </a: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0" y="3455468"/>
              <a:ext cx="339683" cy="2742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QA</a:t>
              </a: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0" y="4074929"/>
              <a:ext cx="339683" cy="274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DL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0" y="4695390"/>
              <a:ext cx="339683" cy="2742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DS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DAAC Ingest Automation </a:t>
            </a:r>
            <a:r>
              <a:rPr lang="en-US" dirty="0" err="1" smtClean="0"/>
              <a:t>Swimlanes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25" name="Elbow Connector 424"/>
          <p:cNvCxnSpPr>
            <a:stCxn id="421" idx="3"/>
            <a:endCxn id="420" idx="2"/>
          </p:cNvCxnSpPr>
          <p:nvPr/>
        </p:nvCxnSpPr>
        <p:spPr>
          <a:xfrm flipV="1">
            <a:off x="7905256" y="5323566"/>
            <a:ext cx="443135" cy="462199"/>
          </a:xfrm>
          <a:prstGeom prst="bentConnector2">
            <a:avLst/>
          </a:prstGeom>
          <a:ln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Elbow Connector 426"/>
          <p:cNvCxnSpPr>
            <a:stCxn id="420" idx="0"/>
            <a:endCxn id="426" idx="2"/>
          </p:cNvCxnSpPr>
          <p:nvPr/>
        </p:nvCxnSpPr>
        <p:spPr>
          <a:xfrm flipV="1">
            <a:off x="8348387" y="3541637"/>
            <a:ext cx="10886" cy="1242400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9" name="Group 518"/>
          <p:cNvGrpSpPr/>
          <p:nvPr/>
        </p:nvGrpSpPr>
        <p:grpSpPr>
          <a:xfrm>
            <a:off x="345123" y="1656703"/>
            <a:ext cx="8461418" cy="4476311"/>
            <a:chOff x="339682" y="1489441"/>
            <a:chExt cx="8461418" cy="3730259"/>
          </a:xfrm>
        </p:grpSpPr>
        <p:sp>
          <p:nvSpPr>
            <p:cNvPr id="416" name="Rectangle 415"/>
            <p:cNvSpPr/>
            <p:nvPr/>
          </p:nvSpPr>
          <p:spPr>
            <a:xfrm>
              <a:off x="339682" y="1490167"/>
              <a:ext cx="8454340" cy="3729533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4" rIns="91431" bIns="45714" rtlCol="0" anchor="ctr"/>
            <a:lstStyle/>
            <a:p>
              <a:pPr algn="ctr"/>
              <a:endParaRPr lang="en-US"/>
            </a:p>
          </p:txBody>
        </p:sp>
        <p:cxnSp>
          <p:nvCxnSpPr>
            <p:cNvPr id="468" name="Straight Connector 467"/>
            <p:cNvCxnSpPr/>
            <p:nvPr/>
          </p:nvCxnSpPr>
          <p:spPr>
            <a:xfrm>
              <a:off x="1466903" y="1489441"/>
              <a:ext cx="0" cy="373025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695700" y="1489441"/>
              <a:ext cx="0" cy="373025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219825" y="1489441"/>
              <a:ext cx="0" cy="373025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934325" y="1489441"/>
              <a:ext cx="0" cy="373025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339683" y="2250797"/>
              <a:ext cx="845433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46761" y="3352800"/>
              <a:ext cx="845433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46761" y="3981450"/>
              <a:ext cx="845433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42900" y="4600575"/>
              <a:ext cx="845433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/>
          <p:cNvGrpSpPr/>
          <p:nvPr/>
        </p:nvGrpSpPr>
        <p:grpSpPr>
          <a:xfrm>
            <a:off x="618362" y="4349469"/>
            <a:ext cx="2343759" cy="1636952"/>
            <a:chOff x="637906" y="3702065"/>
            <a:chExt cx="2343759" cy="1364127"/>
          </a:xfrm>
        </p:grpSpPr>
        <p:sp>
          <p:nvSpPr>
            <p:cNvPr id="448" name="TextBox 447"/>
            <p:cNvSpPr txBox="1"/>
            <p:nvPr/>
          </p:nvSpPr>
          <p:spPr>
            <a:xfrm>
              <a:off x="637907" y="3702065"/>
              <a:ext cx="2343758" cy="2743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411480" tIns="45714" rIns="91431" bIns="45714" rtlCol="0" anchor="ctr" anchorCtr="0">
              <a:noAutofit/>
            </a:bodyPr>
            <a:lstStyle/>
            <a:p>
              <a:r>
                <a:rPr lang="en-US" sz="900" dirty="0"/>
                <a:t>Data Provider</a:t>
              </a:r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637907" y="3974515"/>
              <a:ext cx="2343758" cy="2743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11480" tIns="45714" rIns="91431" bIns="45714" rtlCol="0" anchor="ctr" anchorCtr="0">
              <a:noAutofit/>
            </a:bodyPr>
            <a:lstStyle/>
            <a:p>
              <a:r>
                <a:rPr lang="en-US" sz="900" dirty="0"/>
                <a:t>Ingest Coordinator</a:t>
              </a: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637907" y="4246968"/>
              <a:ext cx="2343758" cy="274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411480" tIns="45714" rIns="91431" bIns="45714" rtlCol="0" anchor="ctr" anchorCtr="0">
              <a:noAutofit/>
            </a:bodyPr>
            <a:lstStyle/>
            <a:p>
              <a:r>
                <a:rPr lang="en-US" sz="900" dirty="0"/>
                <a:t>Quality Assurance</a:t>
              </a:r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637907" y="4519418"/>
              <a:ext cx="2343758" cy="2743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411480" tIns="45714" rIns="91431" bIns="45714" rtlCol="0" anchor="ctr" anchorCtr="0">
              <a:noAutofit/>
            </a:bodyPr>
            <a:lstStyle/>
            <a:p>
              <a:r>
                <a:rPr lang="en-US" sz="900" dirty="0"/>
                <a:t>Documentation Lead</a:t>
              </a: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637907" y="4791872"/>
              <a:ext cx="2343758" cy="274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411480" tIns="45714" rIns="91431" bIns="45714" rtlCol="0" anchor="ctr" anchorCtr="0">
              <a:noAutofit/>
            </a:bodyPr>
            <a:lstStyle/>
            <a:p>
              <a:r>
                <a:rPr lang="en-US" sz="900" dirty="0"/>
                <a:t>DAAC Scientist</a:t>
              </a: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637906" y="3702065"/>
              <a:ext cx="339683" cy="2742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DP</a:t>
              </a: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637906" y="3974143"/>
              <a:ext cx="339683" cy="2742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IC</a:t>
              </a: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637906" y="4246220"/>
              <a:ext cx="339683" cy="2742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QA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637906" y="4518298"/>
              <a:ext cx="339683" cy="274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DL</a:t>
              </a: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637906" y="4790375"/>
              <a:ext cx="339683" cy="2742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DS</a:t>
              </a:r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90031" y="1780956"/>
            <a:ext cx="8308929" cy="4274575"/>
            <a:chOff x="409575" y="1561638"/>
            <a:chExt cx="8308929" cy="3562146"/>
          </a:xfrm>
        </p:grpSpPr>
        <p:sp>
          <p:nvSpPr>
            <p:cNvPr id="420" name="Flowchart: Process 419"/>
            <p:cNvSpPr/>
            <p:nvPr/>
          </p:nvSpPr>
          <p:spPr>
            <a:xfrm>
              <a:off x="8028251" y="4064205"/>
              <a:ext cx="679367" cy="449609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800" dirty="0"/>
                <a:t>Assemble Metadata in database</a:t>
              </a:r>
            </a:p>
          </p:txBody>
        </p:sp>
        <p:sp>
          <p:nvSpPr>
            <p:cNvPr id="378" name="Flowchart: Terminator 377"/>
            <p:cNvSpPr/>
            <p:nvPr/>
          </p:nvSpPr>
          <p:spPr>
            <a:xfrm>
              <a:off x="569595" y="1645313"/>
              <a:ext cx="685800" cy="449609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800" dirty="0"/>
                <a:t>Archival Interest Form</a:t>
              </a:r>
            </a:p>
          </p:txBody>
        </p:sp>
        <p:grpSp>
          <p:nvGrpSpPr>
            <p:cNvPr id="471" name="Group 470"/>
            <p:cNvGrpSpPr/>
            <p:nvPr/>
          </p:nvGrpSpPr>
          <p:grpSpPr>
            <a:xfrm>
              <a:off x="1623061" y="1561638"/>
              <a:ext cx="1935479" cy="616965"/>
              <a:chOff x="1642111" y="1481897"/>
              <a:chExt cx="1935479" cy="616965"/>
            </a:xfrm>
          </p:grpSpPr>
          <p:sp>
            <p:nvSpPr>
              <p:cNvPr id="384" name="Flowchart: Process 383"/>
              <p:cNvSpPr/>
              <p:nvPr/>
            </p:nvSpPr>
            <p:spPr>
              <a:xfrm>
                <a:off x="1642111" y="1481897"/>
                <a:ext cx="1935479" cy="616965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85" name="Flowchart: Process 384"/>
              <p:cNvSpPr/>
              <p:nvPr/>
            </p:nvSpPr>
            <p:spPr>
              <a:xfrm>
                <a:off x="1701682" y="1565574"/>
                <a:ext cx="548640" cy="449610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Create ORNL XCAMS account</a:t>
                </a:r>
              </a:p>
            </p:txBody>
          </p:sp>
          <p:sp>
            <p:nvSpPr>
              <p:cNvPr id="386" name="Flowchart: Process 385"/>
              <p:cNvSpPr/>
              <p:nvPr/>
            </p:nvSpPr>
            <p:spPr>
              <a:xfrm>
                <a:off x="2335530" y="1565574"/>
                <a:ext cx="548640" cy="449610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Answer Data Provider Questions</a:t>
                </a:r>
              </a:p>
            </p:txBody>
          </p:sp>
          <p:sp>
            <p:nvSpPr>
              <p:cNvPr id="387" name="Flowchart: Process 386"/>
              <p:cNvSpPr/>
              <p:nvPr/>
            </p:nvSpPr>
            <p:spPr>
              <a:xfrm>
                <a:off x="2956560" y="1565574"/>
                <a:ext cx="548640" cy="449610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Upload </a:t>
                </a:r>
              </a:p>
              <a:p>
                <a:pPr algn="ctr"/>
                <a:r>
                  <a:rPr lang="en-US" sz="800" dirty="0"/>
                  <a:t>data</a:t>
                </a:r>
              </a:p>
            </p:txBody>
          </p:sp>
        </p:grpSp>
        <p:sp>
          <p:nvSpPr>
            <p:cNvPr id="383" name="Flowchart: Process 382"/>
            <p:cNvSpPr/>
            <p:nvPr/>
          </p:nvSpPr>
          <p:spPr>
            <a:xfrm>
              <a:off x="3810000" y="1645315"/>
              <a:ext cx="685800" cy="44961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800" dirty="0"/>
                <a:t>Confirm Submission</a:t>
              </a:r>
            </a:p>
          </p:txBody>
        </p:sp>
        <p:cxnSp>
          <p:nvCxnSpPr>
            <p:cNvPr id="389" name="Elbow Connector 146"/>
            <p:cNvCxnSpPr>
              <a:stCxn id="378" idx="2"/>
              <a:endCxn id="379" idx="0"/>
            </p:cNvCxnSpPr>
            <p:nvPr/>
          </p:nvCxnSpPr>
          <p:spPr>
            <a:xfrm>
              <a:off x="912495" y="2094922"/>
              <a:ext cx="0" cy="195841"/>
            </a:xfrm>
            <a:prstGeom prst="straightConnector1">
              <a:avLst/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1" name="Elbow Connector 390"/>
            <p:cNvCxnSpPr>
              <a:stCxn id="379" idx="3"/>
              <a:endCxn id="392" idx="1"/>
            </p:cNvCxnSpPr>
            <p:nvPr/>
          </p:nvCxnSpPr>
          <p:spPr>
            <a:xfrm>
              <a:off x="1415415" y="2515568"/>
              <a:ext cx="267217" cy="288500"/>
            </a:xfrm>
            <a:prstGeom prst="bentConnector3">
              <a:avLst>
                <a:gd name="adj1" fmla="val 50000"/>
              </a:avLst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5" name="Elbow Connector 394"/>
            <p:cNvCxnSpPr>
              <a:stCxn id="393" idx="0"/>
              <a:endCxn id="384" idx="2"/>
            </p:cNvCxnSpPr>
            <p:nvPr/>
          </p:nvCxnSpPr>
          <p:spPr>
            <a:xfrm flipV="1">
              <a:off x="2590800" y="2178603"/>
              <a:ext cx="1" cy="400660"/>
            </a:xfrm>
            <a:prstGeom prst="straightConnector1">
              <a:avLst/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6" name="Elbow Connector 152"/>
            <p:cNvCxnSpPr>
              <a:stCxn id="384" idx="3"/>
              <a:endCxn id="383" idx="1"/>
            </p:cNvCxnSpPr>
            <p:nvPr/>
          </p:nvCxnSpPr>
          <p:spPr>
            <a:xfrm flipV="1">
              <a:off x="3558540" y="1870120"/>
              <a:ext cx="251460" cy="1"/>
            </a:xfrm>
            <a:prstGeom prst="straightConnector1">
              <a:avLst/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7" name="Elbow Connector 396"/>
            <p:cNvCxnSpPr>
              <a:stCxn id="383" idx="2"/>
              <a:endCxn id="401" idx="0"/>
            </p:cNvCxnSpPr>
            <p:nvPr/>
          </p:nvCxnSpPr>
          <p:spPr>
            <a:xfrm flipH="1">
              <a:off x="4147551" y="2094925"/>
              <a:ext cx="5349" cy="484337"/>
            </a:xfrm>
            <a:prstGeom prst="straightConnector1">
              <a:avLst/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Elbow Connector 403"/>
            <p:cNvCxnSpPr>
              <a:endCxn id="429" idx="0"/>
            </p:cNvCxnSpPr>
            <p:nvPr/>
          </p:nvCxnSpPr>
          <p:spPr>
            <a:xfrm rot="5400000">
              <a:off x="4430553" y="3017419"/>
              <a:ext cx="415871" cy="438774"/>
            </a:xfrm>
            <a:prstGeom prst="bentConnector3">
              <a:avLst>
                <a:gd name="adj1" fmla="val 50000"/>
              </a:avLst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Elbow Connector 404"/>
            <p:cNvCxnSpPr>
              <a:stCxn id="430" idx="3"/>
              <a:endCxn id="407" idx="2"/>
            </p:cNvCxnSpPr>
            <p:nvPr/>
          </p:nvCxnSpPr>
          <p:spPr>
            <a:xfrm flipV="1">
              <a:off x="5638800" y="3028872"/>
              <a:ext cx="1035457" cy="640675"/>
            </a:xfrm>
            <a:prstGeom prst="bentConnector2">
              <a:avLst/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409575" y="2290763"/>
              <a:ext cx="1005840" cy="991638"/>
              <a:chOff x="461063" y="2290763"/>
              <a:chExt cx="1005840" cy="991638"/>
            </a:xfrm>
          </p:grpSpPr>
          <p:cxnSp>
            <p:nvCxnSpPr>
              <p:cNvPr id="390" name="Elbow Connector 147"/>
              <p:cNvCxnSpPr>
                <a:stCxn id="379" idx="2"/>
                <a:endCxn id="380" idx="0"/>
              </p:cNvCxnSpPr>
              <p:nvPr/>
            </p:nvCxnSpPr>
            <p:spPr>
              <a:xfrm>
                <a:off x="963983" y="2740372"/>
                <a:ext cx="1" cy="9242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9" name="Flowchart: Decision 378"/>
              <p:cNvSpPr/>
              <p:nvPr/>
            </p:nvSpPr>
            <p:spPr>
              <a:xfrm>
                <a:off x="461063" y="2290763"/>
                <a:ext cx="1005840" cy="449609"/>
              </a:xfrm>
              <a:prstGeom prst="flowChartDecisi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700" dirty="0"/>
                  <a:t>DAAC Appropriate?</a:t>
                </a:r>
                <a:endParaRPr lang="en-US" sz="800" dirty="0"/>
              </a:p>
            </p:txBody>
          </p:sp>
          <p:sp>
            <p:nvSpPr>
              <p:cNvPr id="380" name="Flowchart: Process 379"/>
              <p:cNvSpPr/>
              <p:nvPr/>
            </p:nvSpPr>
            <p:spPr>
              <a:xfrm>
                <a:off x="624300" y="2832792"/>
                <a:ext cx="679367" cy="449609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Email DP with appropriate alternate archives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807868" y="2579262"/>
              <a:ext cx="2297657" cy="451028"/>
              <a:chOff x="3735123" y="2579262"/>
              <a:chExt cx="2297657" cy="451028"/>
            </a:xfrm>
          </p:grpSpPr>
          <p:cxnSp>
            <p:nvCxnSpPr>
              <p:cNvPr id="402" name="Elbow Connector 154"/>
              <p:cNvCxnSpPr>
                <a:stCxn id="401" idx="3"/>
              </p:cNvCxnSpPr>
              <p:nvPr/>
            </p:nvCxnSpPr>
            <p:spPr>
              <a:xfrm>
                <a:off x="4414489" y="2804067"/>
                <a:ext cx="103703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Elbow Connector 156"/>
              <p:cNvCxnSpPr/>
              <p:nvPr/>
            </p:nvCxnSpPr>
            <p:spPr>
              <a:xfrm>
                <a:off x="5197561" y="2804068"/>
                <a:ext cx="113228" cy="1418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9" name="Flowchart: Predefined Process 398"/>
              <p:cNvSpPr/>
              <p:nvPr/>
            </p:nvSpPr>
            <p:spPr>
              <a:xfrm>
                <a:off x="5301260" y="2580681"/>
                <a:ext cx="731520" cy="449609"/>
              </a:xfrm>
              <a:prstGeom prst="flowChartPredefined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Collect initial metadata</a:t>
                </a: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518192" y="2579262"/>
                <a:ext cx="679366" cy="44960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Assign QA staff member</a:t>
                </a:r>
              </a:p>
            </p:txBody>
          </p:sp>
          <p:sp>
            <p:nvSpPr>
              <p:cNvPr id="401" name="Flowchart: Process 400"/>
              <p:cNvSpPr/>
              <p:nvPr/>
            </p:nvSpPr>
            <p:spPr>
              <a:xfrm>
                <a:off x="3735123" y="2579262"/>
                <a:ext cx="679366" cy="449609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Verify Data Set completeness</a:t>
                </a:r>
              </a:p>
            </p:txBody>
          </p:sp>
        </p:grpSp>
        <p:cxnSp>
          <p:nvCxnSpPr>
            <p:cNvPr id="410" name="Elbow Connector 409"/>
            <p:cNvCxnSpPr>
              <a:stCxn id="408" idx="2"/>
              <a:endCxn id="418" idx="0"/>
            </p:cNvCxnSpPr>
            <p:nvPr/>
          </p:nvCxnSpPr>
          <p:spPr>
            <a:xfrm rot="5400000">
              <a:off x="6606802" y="3219239"/>
              <a:ext cx="1035333" cy="654598"/>
            </a:xfrm>
            <a:prstGeom prst="bentConnector3">
              <a:avLst>
                <a:gd name="adj1" fmla="val 50000"/>
              </a:avLst>
            </a:prstGeom>
            <a:ln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6" name="Flowchart: Terminator 425"/>
            <p:cNvSpPr/>
            <p:nvPr/>
          </p:nvSpPr>
          <p:spPr>
            <a:xfrm>
              <a:off x="8039137" y="2579263"/>
              <a:ext cx="679367" cy="449609"/>
            </a:xfrm>
            <a:prstGeom prst="flowChartTerminator">
              <a:avLst/>
            </a:prstGeom>
            <a:solidFill>
              <a:srgbClr val="C0504D"/>
            </a:solidFill>
            <a:ln w="127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spcCol="0" rtlCol="0" anchor="ctr"/>
            <a:lstStyle/>
            <a:p>
              <a:pPr algn="ctr"/>
              <a:r>
                <a:rPr lang="en-US" sz="800" dirty="0"/>
                <a:t>Publish Data Set</a:t>
              </a:r>
            </a:p>
          </p:txBody>
        </p:sp>
        <p:grpSp>
          <p:nvGrpSpPr>
            <p:cNvPr id="472" name="Group 471"/>
            <p:cNvGrpSpPr/>
            <p:nvPr/>
          </p:nvGrpSpPr>
          <p:grpSpPr>
            <a:xfrm>
              <a:off x="1682632" y="2579263"/>
              <a:ext cx="1803518" cy="449609"/>
              <a:chOff x="1701682" y="2499522"/>
              <a:chExt cx="1803518" cy="449609"/>
            </a:xfrm>
          </p:grpSpPr>
          <p:cxnSp>
            <p:nvCxnSpPr>
              <p:cNvPr id="394" name="Elbow Connector 149"/>
              <p:cNvCxnSpPr>
                <a:stCxn id="392" idx="3"/>
                <a:endCxn id="393" idx="1"/>
              </p:cNvCxnSpPr>
              <p:nvPr/>
            </p:nvCxnSpPr>
            <p:spPr>
              <a:xfrm>
                <a:off x="2250322" y="2724327"/>
                <a:ext cx="85208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8" name="Flowchart: Alternate Process 387"/>
              <p:cNvSpPr/>
              <p:nvPr/>
            </p:nvSpPr>
            <p:spPr>
              <a:xfrm>
                <a:off x="2956560" y="2499522"/>
                <a:ext cx="548640" cy="449609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Monitor submission</a:t>
                </a:r>
              </a:p>
            </p:txBody>
          </p:sp>
          <p:sp>
            <p:nvSpPr>
              <p:cNvPr id="392" name="Flowchart: Process 391"/>
              <p:cNvSpPr/>
              <p:nvPr/>
            </p:nvSpPr>
            <p:spPr>
              <a:xfrm>
                <a:off x="1701682" y="2499522"/>
                <a:ext cx="548640" cy="449609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Initiate data set submission</a:t>
                </a:r>
              </a:p>
            </p:txBody>
          </p:sp>
          <p:sp>
            <p:nvSpPr>
              <p:cNvPr id="393" name="Flowchart: Process 392"/>
              <p:cNvSpPr/>
              <p:nvPr/>
            </p:nvSpPr>
            <p:spPr>
              <a:xfrm>
                <a:off x="2335530" y="2499522"/>
                <a:ext cx="548640" cy="449609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Send initial email to DP</a:t>
                </a:r>
              </a:p>
            </p:txBody>
          </p:sp>
          <p:cxnSp>
            <p:nvCxnSpPr>
              <p:cNvPr id="432" name="Elbow Connector 149"/>
              <p:cNvCxnSpPr>
                <a:stCxn id="393" idx="3"/>
                <a:endCxn id="388" idx="1"/>
              </p:cNvCxnSpPr>
              <p:nvPr/>
            </p:nvCxnSpPr>
            <p:spPr>
              <a:xfrm>
                <a:off x="2884170" y="2724327"/>
                <a:ext cx="72390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076201" y="3444742"/>
              <a:ext cx="1562599" cy="449609"/>
              <a:chOff x="4076201" y="3444742"/>
              <a:chExt cx="1562599" cy="449609"/>
            </a:xfrm>
          </p:grpSpPr>
          <p:sp>
            <p:nvSpPr>
              <p:cNvPr id="429" name="Flowchart: Process 428"/>
              <p:cNvSpPr/>
              <p:nvPr/>
            </p:nvSpPr>
            <p:spPr>
              <a:xfrm>
                <a:off x="4076201" y="3444742"/>
                <a:ext cx="685800" cy="449609"/>
              </a:xfrm>
              <a:prstGeom prst="flowChart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Perform QA  for granule data &amp; metadata</a:t>
                </a:r>
              </a:p>
            </p:txBody>
          </p:sp>
          <p:sp>
            <p:nvSpPr>
              <p:cNvPr id="430" name="Flowchart: Alternate Process 429"/>
              <p:cNvSpPr/>
              <p:nvPr/>
            </p:nvSpPr>
            <p:spPr>
              <a:xfrm>
                <a:off x="4953000" y="3444742"/>
                <a:ext cx="685800" cy="449609"/>
              </a:xfrm>
              <a:prstGeom prst="flowChartAlternateProcess">
                <a:avLst/>
              </a:prstGeom>
              <a:solidFill>
                <a:schemeClr val="accent4">
                  <a:lumMod val="50000"/>
                </a:schemeClr>
              </a:solidFill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Iterate with DP/DL/IC</a:t>
                </a:r>
              </a:p>
            </p:txBody>
          </p:sp>
          <p:cxnSp>
            <p:nvCxnSpPr>
              <p:cNvPr id="543" name="Elbow Connector 156"/>
              <p:cNvCxnSpPr>
                <a:stCxn id="429" idx="3"/>
                <a:endCxn id="430" idx="1"/>
              </p:cNvCxnSpPr>
              <p:nvPr/>
            </p:nvCxnSpPr>
            <p:spPr>
              <a:xfrm>
                <a:off x="4762001" y="3669547"/>
                <a:ext cx="190999" cy="0"/>
              </a:xfrm>
              <a:prstGeom prst="straightConnector1">
                <a:avLst/>
              </a:prstGeom>
              <a:ln>
                <a:headEnd type="stealth" w="sm" len="med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331357" y="2579263"/>
              <a:ext cx="1460093" cy="449609"/>
              <a:chOff x="6236107" y="2579263"/>
              <a:chExt cx="1460093" cy="449609"/>
            </a:xfrm>
          </p:grpSpPr>
          <p:sp>
            <p:nvSpPr>
              <p:cNvPr id="407" name="Flowchart: Process 406"/>
              <p:cNvSpPr/>
              <p:nvPr/>
            </p:nvSpPr>
            <p:spPr>
              <a:xfrm>
                <a:off x="6236107" y="2579263"/>
                <a:ext cx="685800" cy="449609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Verify QA and distribution package</a:t>
                </a:r>
              </a:p>
            </p:txBody>
          </p:sp>
          <p:sp>
            <p:nvSpPr>
              <p:cNvPr id="408" name="Flowchart: Process 407"/>
              <p:cNvSpPr/>
              <p:nvPr/>
            </p:nvSpPr>
            <p:spPr>
              <a:xfrm>
                <a:off x="7016834" y="2579263"/>
                <a:ext cx="679366" cy="449609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Assign Documentation Coordinator</a:t>
                </a:r>
              </a:p>
            </p:txBody>
          </p:sp>
          <p:cxnSp>
            <p:nvCxnSpPr>
              <p:cNvPr id="544" name="Elbow Connector 156"/>
              <p:cNvCxnSpPr>
                <a:stCxn id="407" idx="3"/>
              </p:cNvCxnSpPr>
              <p:nvPr/>
            </p:nvCxnSpPr>
            <p:spPr>
              <a:xfrm>
                <a:off x="6921907" y="2804068"/>
                <a:ext cx="94927" cy="0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464"/>
            <p:cNvGrpSpPr/>
            <p:nvPr/>
          </p:nvGrpSpPr>
          <p:grpSpPr>
            <a:xfrm>
              <a:off x="6457485" y="4064205"/>
              <a:ext cx="1467315" cy="1059579"/>
              <a:chOff x="6131060" y="3984464"/>
              <a:chExt cx="1467315" cy="1059579"/>
            </a:xfrm>
          </p:grpSpPr>
          <p:sp>
            <p:nvSpPr>
              <p:cNvPr id="421" name="Flowchart: Process 420"/>
              <p:cNvSpPr/>
              <p:nvPr/>
            </p:nvSpPr>
            <p:spPr>
              <a:xfrm>
                <a:off x="6919008" y="4594434"/>
                <a:ext cx="679367" cy="449609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Scientific Review / Approval  DSP</a:t>
                </a:r>
              </a:p>
            </p:txBody>
          </p:sp>
          <p:cxnSp>
            <p:nvCxnSpPr>
              <p:cNvPr id="423" name="Elbow Connector 79"/>
              <p:cNvCxnSpPr>
                <a:stCxn id="419" idx="2"/>
                <a:endCxn id="421" idx="0"/>
              </p:cNvCxnSpPr>
              <p:nvPr/>
            </p:nvCxnSpPr>
            <p:spPr>
              <a:xfrm>
                <a:off x="7258692" y="4434073"/>
                <a:ext cx="0" cy="160361"/>
              </a:xfrm>
              <a:prstGeom prst="straightConnector1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4" name="Elbow Connector 423"/>
              <p:cNvCxnSpPr>
                <a:stCxn id="421" idx="1"/>
                <a:endCxn id="418" idx="2"/>
              </p:cNvCxnSpPr>
              <p:nvPr/>
            </p:nvCxnSpPr>
            <p:spPr>
              <a:xfrm rot="10800000">
                <a:off x="6470744" y="4434073"/>
                <a:ext cx="448264" cy="385166"/>
              </a:xfrm>
              <a:prstGeom prst="bentConnector2">
                <a:avLst/>
              </a:prstGeom>
              <a:ln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8" name="Flowchart: Process 417"/>
              <p:cNvSpPr/>
              <p:nvPr/>
            </p:nvSpPr>
            <p:spPr>
              <a:xfrm>
                <a:off x="6131060" y="3984464"/>
                <a:ext cx="679367" cy="449609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Create/Edit Metadata</a:t>
                </a:r>
              </a:p>
            </p:txBody>
          </p:sp>
          <p:sp>
            <p:nvSpPr>
              <p:cNvPr id="419" name="Flowchart: Process 418"/>
              <p:cNvSpPr/>
              <p:nvPr/>
            </p:nvSpPr>
            <p:spPr>
              <a:xfrm>
                <a:off x="6919008" y="3984464"/>
                <a:ext cx="679367" cy="449609"/>
              </a:xfrm>
              <a:prstGeom prst="flowChartProcess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spcCol="0" rtlCol="0" anchor="ctr"/>
              <a:lstStyle/>
              <a:p>
                <a:pPr algn="ctr"/>
                <a:r>
                  <a:rPr lang="en-US" sz="800" dirty="0"/>
                  <a:t>Output </a:t>
                </a:r>
              </a:p>
              <a:p>
                <a:pPr algn="ctr"/>
                <a:r>
                  <a:rPr lang="en-US" sz="800" dirty="0"/>
                  <a:t>landing page</a:t>
                </a:r>
              </a:p>
              <a:p>
                <a:pPr algn="ctr"/>
                <a:r>
                  <a:rPr lang="en-US" sz="800" dirty="0"/>
                  <a:t> and guide doc</a:t>
                </a:r>
              </a:p>
            </p:txBody>
          </p:sp>
          <p:cxnSp>
            <p:nvCxnSpPr>
              <p:cNvPr id="545" name="Elbow Connector 156"/>
              <p:cNvCxnSpPr>
                <a:stCxn id="418" idx="3"/>
                <a:endCxn id="419" idx="1"/>
              </p:cNvCxnSpPr>
              <p:nvPr/>
            </p:nvCxnSpPr>
            <p:spPr>
              <a:xfrm>
                <a:off x="6810427" y="4209269"/>
                <a:ext cx="108581" cy="0"/>
              </a:xfrm>
              <a:prstGeom prst="straightConnector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4" name="Elbow Connector 156"/>
          <p:cNvCxnSpPr/>
          <p:nvPr/>
        </p:nvCxnSpPr>
        <p:spPr>
          <a:xfrm>
            <a:off x="7910696" y="5074920"/>
            <a:ext cx="108581" cy="0"/>
          </a:xfrm>
          <a:prstGeom prst="straightConnector1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</p:spPr>
        <p:txBody>
          <a:bodyPr/>
          <a:lstStyle/>
          <a:p>
            <a:r>
              <a:rPr lang="en-US" dirty="0" smtClean="0"/>
              <a:t>ORNL DAAC</a:t>
            </a:r>
            <a:endParaRPr lang="en-US" dirty="0"/>
          </a:p>
        </p:txBody>
      </p:sp>
      <p:sp>
        <p:nvSpPr>
          <p:cNvPr id="9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</p:spPr>
        <p:txBody>
          <a:bodyPr/>
          <a:lstStyle/>
          <a:p>
            <a:fld id="{63FED203-1033-4055-B785-03E9A4AE5A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Daine </a:t>
            </a:r>
            <a:r>
              <a:rPr lang="en-US" sz="3200" b="1" dirty="0"/>
              <a:t>Wright (</a:t>
            </a:r>
            <a:r>
              <a:rPr lang="en-US" sz="3200" b="1" dirty="0">
                <a:hlinkClick r:id="rId2"/>
              </a:rPr>
              <a:t>wrightdm@ornl.gov</a:t>
            </a:r>
            <a:r>
              <a:rPr lang="en-US" sz="3200" b="1" dirty="0" smtClean="0"/>
              <a:t>)</a:t>
            </a:r>
            <a:endParaRPr lang="en-US" sz="2800" b="1" dirty="0" smtClean="0"/>
          </a:p>
          <a:p>
            <a:r>
              <a:rPr lang="en-US" sz="2800" dirty="0">
                <a:hlinkClick r:id="rId3"/>
              </a:rPr>
              <a:t>http://daac.ornl.gov </a:t>
            </a:r>
          </a:p>
          <a:p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git.earthdata.nasa.gov/projects/DAACSUB/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356362"/>
            <a:ext cx="2895600" cy="365125"/>
          </a:xfrm>
        </p:spPr>
        <p:txBody>
          <a:bodyPr/>
          <a:lstStyle/>
          <a:p>
            <a:r>
              <a:rPr lang="en-US" dirty="0" smtClean="0"/>
              <a:t>ORNL DAAC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203-1033-4055-B785-03E9A4AE5A63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1597"/>
            <a:ext cx="4330931" cy="31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8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s://daac-ingest-dev.ornl.gov/pre_ingest/add" TargetMode="Externa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878</Words>
  <Application>Microsoft Office PowerPoint</Application>
  <PresentationFormat>On-screen Show (4:3)</PresentationFormat>
  <Paragraphs>248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ORNL DAAC Semi-Automated Data Ingest Process</vt:lpstr>
      <vt:lpstr>Ingest “Semi-automation” Why did we do this?</vt:lpstr>
      <vt:lpstr>Key Components</vt:lpstr>
      <vt:lpstr>PowerPoint Presentation</vt:lpstr>
      <vt:lpstr>DAAC-Ingest Dashboard (DID)</vt:lpstr>
      <vt:lpstr>Data Provider Questions (DPQ)</vt:lpstr>
      <vt:lpstr>Ingest Kit</vt:lpstr>
      <vt:lpstr>DAAC Ingest Automation Swimlanes 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Daine M.</dc:creator>
  <cp:lastModifiedBy>Wright, Daine M.</cp:lastModifiedBy>
  <cp:revision>288</cp:revision>
  <dcterms:created xsi:type="dcterms:W3CDTF">2015-04-14T20:22:39Z</dcterms:created>
  <dcterms:modified xsi:type="dcterms:W3CDTF">2015-07-15T23:45:08Z</dcterms:modified>
</cp:coreProperties>
</file>