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21"/>
  </p:notesMasterIdLst>
  <p:handoutMasterIdLst>
    <p:handoutMasterId r:id="rId22"/>
  </p:handoutMasterIdLst>
  <p:sldIdLst>
    <p:sldId id="306" r:id="rId2"/>
    <p:sldId id="275" r:id="rId3"/>
    <p:sldId id="307" r:id="rId4"/>
    <p:sldId id="308" r:id="rId5"/>
    <p:sldId id="309" r:id="rId6"/>
    <p:sldId id="320" r:id="rId7"/>
    <p:sldId id="321" r:id="rId8"/>
    <p:sldId id="322" r:id="rId9"/>
    <p:sldId id="310" r:id="rId10"/>
    <p:sldId id="323" r:id="rId11"/>
    <p:sldId id="324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31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5C294"/>
    <a:srgbClr val="92D1B7"/>
    <a:srgbClr val="0033CC"/>
    <a:srgbClr val="254872"/>
    <a:srgbClr val="E7F2EC"/>
    <a:srgbClr val="C8E2D3"/>
    <a:srgbClr val="00925E"/>
    <a:srgbClr val="B9D4C4"/>
    <a:srgbClr val="D3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342" autoAdjust="0"/>
  </p:normalViewPr>
  <p:slideViewPr>
    <p:cSldViewPr snapToGrid="0">
      <p:cViewPr>
        <p:scale>
          <a:sx n="100" d="100"/>
          <a:sy n="100" d="100"/>
        </p:scale>
        <p:origin x="-976" y="240"/>
      </p:cViewPr>
      <p:guideLst>
        <p:guide orient="horz" pos="2855"/>
        <p:guide pos="220"/>
        <p:guide pos="5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6" y="-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2D9B3-0ACF-4E76-A9A2-4AB8F8E5A12A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B9643A6F-6D94-4FEC-BDC8-2E633C581179}">
      <dgm:prSet phldrT="[Text]"/>
      <dgm:spPr/>
      <dgm:t>
        <a:bodyPr/>
        <a:lstStyle/>
        <a:p>
          <a:r>
            <a:rPr lang="de-DE" dirty="0" smtClean="0"/>
            <a:t>Developer Frustration</a:t>
          </a:r>
          <a:endParaRPr lang="de-DE" dirty="0"/>
        </a:p>
      </dgm:t>
    </dgm:pt>
    <dgm:pt modelId="{D1E705D5-AAE8-4629-A7D5-E09204B3B5D9}" type="parTrans" cxnId="{675092F0-DF66-47D4-B2BC-6434E260743A}">
      <dgm:prSet/>
      <dgm:spPr/>
      <dgm:t>
        <a:bodyPr/>
        <a:lstStyle/>
        <a:p>
          <a:endParaRPr lang="de-DE"/>
        </a:p>
      </dgm:t>
    </dgm:pt>
    <dgm:pt modelId="{E86CB52B-8770-4C50-9DEA-34C47BBC9486}" type="sibTrans" cxnId="{675092F0-DF66-47D4-B2BC-6434E260743A}">
      <dgm:prSet/>
      <dgm:spPr/>
      <dgm:t>
        <a:bodyPr/>
        <a:lstStyle/>
        <a:p>
          <a:endParaRPr lang="de-DE"/>
        </a:p>
      </dgm:t>
    </dgm:pt>
    <dgm:pt modelId="{4ABD6132-857D-4E67-B1F7-1B257BA78234}">
      <dgm:prSet phldrT="[Text]"/>
      <dgm:spPr/>
      <dgm:t>
        <a:bodyPr/>
        <a:lstStyle/>
        <a:p>
          <a:r>
            <a:rPr lang="de-DE" dirty="0" smtClean="0"/>
            <a:t>Incomplete AR Content</a:t>
          </a:r>
          <a:endParaRPr lang="de-DE" dirty="0"/>
        </a:p>
      </dgm:t>
    </dgm:pt>
    <dgm:pt modelId="{BC4BC83D-5C79-4604-9FC6-734C0C25C174}" type="parTrans" cxnId="{C1EE956D-0DBA-41A4-8E3A-F87E400E5546}">
      <dgm:prSet/>
      <dgm:spPr/>
      <dgm:t>
        <a:bodyPr/>
        <a:lstStyle/>
        <a:p>
          <a:endParaRPr lang="de-DE"/>
        </a:p>
      </dgm:t>
    </dgm:pt>
    <dgm:pt modelId="{63EA42CE-1E51-44B9-9546-4F93A6121DEE}" type="sibTrans" cxnId="{C1EE956D-0DBA-41A4-8E3A-F87E400E5546}">
      <dgm:prSet/>
      <dgm:spPr/>
      <dgm:t>
        <a:bodyPr/>
        <a:lstStyle/>
        <a:p>
          <a:endParaRPr lang="de-DE"/>
        </a:p>
      </dgm:t>
    </dgm:pt>
    <dgm:pt modelId="{4AB87D1F-BDED-4CEF-B29C-D4A66749D76C}">
      <dgm:prSet phldrT="[Text]"/>
      <dgm:spPr/>
      <dgm:t>
        <a:bodyPr/>
        <a:lstStyle/>
        <a:p>
          <a:r>
            <a:rPr lang="de-DE" dirty="0" smtClean="0"/>
            <a:t>User Frustration</a:t>
          </a:r>
          <a:endParaRPr lang="de-DE" dirty="0"/>
        </a:p>
      </dgm:t>
    </dgm:pt>
    <dgm:pt modelId="{19B030AF-E2FB-4E0B-9441-329DC6232CB8}" type="parTrans" cxnId="{339E13A4-64B5-4375-A909-731125B9C3B9}">
      <dgm:prSet/>
      <dgm:spPr/>
      <dgm:t>
        <a:bodyPr/>
        <a:lstStyle/>
        <a:p>
          <a:endParaRPr lang="de-DE"/>
        </a:p>
      </dgm:t>
    </dgm:pt>
    <dgm:pt modelId="{43D6E054-38F4-4CB2-B816-A3432A52E09C}" type="sibTrans" cxnId="{339E13A4-64B5-4375-A909-731125B9C3B9}">
      <dgm:prSet/>
      <dgm:spPr/>
      <dgm:t>
        <a:bodyPr/>
        <a:lstStyle/>
        <a:p>
          <a:endParaRPr lang="de-DE"/>
        </a:p>
      </dgm:t>
    </dgm:pt>
    <dgm:pt modelId="{2395A79B-9822-4007-A8CC-BD998728603F}">
      <dgm:prSet phldrT="[Text]"/>
      <dgm:spPr/>
      <dgm:t>
        <a:bodyPr/>
        <a:lstStyle/>
        <a:p>
          <a:r>
            <a:rPr lang="de-DE" dirty="0" smtClean="0"/>
            <a:t>Troublesome 3D Format Conversion</a:t>
          </a:r>
          <a:endParaRPr lang="de-DE" dirty="0"/>
        </a:p>
      </dgm:t>
    </dgm:pt>
    <dgm:pt modelId="{7E60FBEC-6053-4BB2-95CD-89AF882123D8}" type="parTrans" cxnId="{7305D8B5-5BFD-4652-A54C-42AF0C9C1569}">
      <dgm:prSet/>
      <dgm:spPr/>
      <dgm:t>
        <a:bodyPr/>
        <a:lstStyle/>
        <a:p>
          <a:endParaRPr lang="de-DE"/>
        </a:p>
      </dgm:t>
    </dgm:pt>
    <dgm:pt modelId="{F5F4B4F5-93D8-47A8-943B-39E254CA5571}" type="sibTrans" cxnId="{7305D8B5-5BFD-4652-A54C-42AF0C9C1569}">
      <dgm:prSet/>
      <dgm:spPr/>
      <dgm:t>
        <a:bodyPr/>
        <a:lstStyle/>
        <a:p>
          <a:endParaRPr lang="de-DE"/>
        </a:p>
      </dgm:t>
    </dgm:pt>
    <dgm:pt modelId="{67B50DFB-697E-4A7D-9BCA-2B1327D54397}" type="pres">
      <dgm:prSet presAssocID="{BDE2D9B3-0ACF-4E76-A9A2-4AB8F8E5A12A}" presName="Name0" presStyleCnt="0">
        <dgm:presLayoutVars>
          <dgm:dir/>
          <dgm:resizeHandles val="exact"/>
        </dgm:presLayoutVars>
      </dgm:prSet>
      <dgm:spPr/>
    </dgm:pt>
    <dgm:pt modelId="{72A0AD0A-D532-43E1-9402-C35AF4302D32}" type="pres">
      <dgm:prSet presAssocID="{2395A79B-9822-4007-A8CC-BD99872860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FC1C6-E970-4ECC-8F15-13ED4D393575}" type="pres">
      <dgm:prSet presAssocID="{F5F4B4F5-93D8-47A8-943B-39E254CA5571}" presName="sibTrans" presStyleLbl="sibTrans2D1" presStyleIdx="0" presStyleCnt="3"/>
      <dgm:spPr/>
      <dgm:t>
        <a:bodyPr/>
        <a:lstStyle/>
        <a:p>
          <a:endParaRPr lang="de-DE"/>
        </a:p>
      </dgm:t>
    </dgm:pt>
    <dgm:pt modelId="{C0C25173-4FF9-4192-B753-6FE772D14786}" type="pres">
      <dgm:prSet presAssocID="{F5F4B4F5-93D8-47A8-943B-39E254CA5571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B32D2370-F799-48DF-9FE9-6ECBFBC58E54}" type="pres">
      <dgm:prSet presAssocID="{B9643A6F-6D94-4FEC-BDC8-2E633C5811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17BEA0-34A3-4037-B874-D6069BF54C14}" type="pres">
      <dgm:prSet presAssocID="{E86CB52B-8770-4C50-9DEA-34C47BBC9486}" presName="sibTrans" presStyleLbl="sibTrans2D1" presStyleIdx="1" presStyleCnt="3"/>
      <dgm:spPr/>
      <dgm:t>
        <a:bodyPr/>
        <a:lstStyle/>
        <a:p>
          <a:endParaRPr lang="de-DE"/>
        </a:p>
      </dgm:t>
    </dgm:pt>
    <dgm:pt modelId="{69B97667-6547-4D34-9934-5AB139A731E2}" type="pres">
      <dgm:prSet presAssocID="{E86CB52B-8770-4C50-9DEA-34C47BBC9486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AB5FAF58-7285-4FF9-86CB-09624D03000C}" type="pres">
      <dgm:prSet presAssocID="{4ABD6132-857D-4E67-B1F7-1B257BA782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201B00-BC03-4EAD-976A-D9DF62C7BFE5}" type="pres">
      <dgm:prSet presAssocID="{63EA42CE-1E51-44B9-9546-4F93A6121DEE}" presName="sibTrans" presStyleLbl="sibTrans2D1" presStyleIdx="2" presStyleCnt="3"/>
      <dgm:spPr/>
      <dgm:t>
        <a:bodyPr/>
        <a:lstStyle/>
        <a:p>
          <a:endParaRPr lang="de-DE"/>
        </a:p>
      </dgm:t>
    </dgm:pt>
    <dgm:pt modelId="{C089CFCA-254A-4496-80E8-71608401FF2E}" type="pres">
      <dgm:prSet presAssocID="{63EA42CE-1E51-44B9-9546-4F93A6121DEE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C70C43E5-7FDD-4447-A80E-4CFD91EE55F3}" type="pres">
      <dgm:prSet presAssocID="{4AB87D1F-BDED-4CEF-B29C-D4A66749D7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5092F0-DF66-47D4-B2BC-6434E260743A}" srcId="{BDE2D9B3-0ACF-4E76-A9A2-4AB8F8E5A12A}" destId="{B9643A6F-6D94-4FEC-BDC8-2E633C581179}" srcOrd="1" destOrd="0" parTransId="{D1E705D5-AAE8-4629-A7D5-E09204B3B5D9}" sibTransId="{E86CB52B-8770-4C50-9DEA-34C47BBC9486}"/>
    <dgm:cxn modelId="{54D9AB6B-41F8-44CF-8C4A-9934A0CCF99F}" type="presOf" srcId="{4ABD6132-857D-4E67-B1F7-1B257BA78234}" destId="{AB5FAF58-7285-4FF9-86CB-09624D03000C}" srcOrd="0" destOrd="0" presId="urn:microsoft.com/office/officeart/2005/8/layout/process1"/>
    <dgm:cxn modelId="{AA2DBC38-1BFF-4D23-9419-97EF978C1941}" type="presOf" srcId="{F5F4B4F5-93D8-47A8-943B-39E254CA5571}" destId="{C0C25173-4FF9-4192-B753-6FE772D14786}" srcOrd="1" destOrd="0" presId="urn:microsoft.com/office/officeart/2005/8/layout/process1"/>
    <dgm:cxn modelId="{339E13A4-64B5-4375-A909-731125B9C3B9}" srcId="{BDE2D9B3-0ACF-4E76-A9A2-4AB8F8E5A12A}" destId="{4AB87D1F-BDED-4CEF-B29C-D4A66749D76C}" srcOrd="3" destOrd="0" parTransId="{19B030AF-E2FB-4E0B-9441-329DC6232CB8}" sibTransId="{43D6E054-38F4-4CB2-B816-A3432A52E09C}"/>
    <dgm:cxn modelId="{131A5E74-730C-4E6F-9AD6-F834EA054718}" type="presOf" srcId="{BDE2D9B3-0ACF-4E76-A9A2-4AB8F8E5A12A}" destId="{67B50DFB-697E-4A7D-9BCA-2B1327D54397}" srcOrd="0" destOrd="0" presId="urn:microsoft.com/office/officeart/2005/8/layout/process1"/>
    <dgm:cxn modelId="{7305D8B5-5BFD-4652-A54C-42AF0C9C1569}" srcId="{BDE2D9B3-0ACF-4E76-A9A2-4AB8F8E5A12A}" destId="{2395A79B-9822-4007-A8CC-BD998728603F}" srcOrd="0" destOrd="0" parTransId="{7E60FBEC-6053-4BB2-95CD-89AF882123D8}" sibTransId="{F5F4B4F5-93D8-47A8-943B-39E254CA5571}"/>
    <dgm:cxn modelId="{4159629D-AA1A-4CD9-95C3-C3B28DD9367B}" type="presOf" srcId="{B9643A6F-6D94-4FEC-BDC8-2E633C581179}" destId="{B32D2370-F799-48DF-9FE9-6ECBFBC58E54}" srcOrd="0" destOrd="0" presId="urn:microsoft.com/office/officeart/2005/8/layout/process1"/>
    <dgm:cxn modelId="{5E5849AC-2617-401C-8840-B4F30C4B2AB8}" type="presOf" srcId="{F5F4B4F5-93D8-47A8-943B-39E254CA5571}" destId="{8C5FC1C6-E970-4ECC-8F15-13ED4D393575}" srcOrd="0" destOrd="0" presId="urn:microsoft.com/office/officeart/2005/8/layout/process1"/>
    <dgm:cxn modelId="{AF85956E-148B-46F9-9EA7-2B45EA0B1838}" type="presOf" srcId="{63EA42CE-1E51-44B9-9546-4F93A6121DEE}" destId="{C089CFCA-254A-4496-80E8-71608401FF2E}" srcOrd="1" destOrd="0" presId="urn:microsoft.com/office/officeart/2005/8/layout/process1"/>
    <dgm:cxn modelId="{FEEE77DF-C99C-45F5-853B-E4512C53CC20}" type="presOf" srcId="{63EA42CE-1E51-44B9-9546-4F93A6121DEE}" destId="{C5201B00-BC03-4EAD-976A-D9DF62C7BFE5}" srcOrd="0" destOrd="0" presId="urn:microsoft.com/office/officeart/2005/8/layout/process1"/>
    <dgm:cxn modelId="{946C5CBA-7D71-4F16-9EC7-C30DACF532A6}" type="presOf" srcId="{2395A79B-9822-4007-A8CC-BD998728603F}" destId="{72A0AD0A-D532-43E1-9402-C35AF4302D32}" srcOrd="0" destOrd="0" presId="urn:microsoft.com/office/officeart/2005/8/layout/process1"/>
    <dgm:cxn modelId="{0FD093FF-CD36-49EE-A098-F2F0682E807B}" type="presOf" srcId="{E86CB52B-8770-4C50-9DEA-34C47BBC9486}" destId="{69B97667-6547-4D34-9934-5AB139A731E2}" srcOrd="1" destOrd="0" presId="urn:microsoft.com/office/officeart/2005/8/layout/process1"/>
    <dgm:cxn modelId="{C1EE956D-0DBA-41A4-8E3A-F87E400E5546}" srcId="{BDE2D9B3-0ACF-4E76-A9A2-4AB8F8E5A12A}" destId="{4ABD6132-857D-4E67-B1F7-1B257BA78234}" srcOrd="2" destOrd="0" parTransId="{BC4BC83D-5C79-4604-9FC6-734C0C25C174}" sibTransId="{63EA42CE-1E51-44B9-9546-4F93A6121DEE}"/>
    <dgm:cxn modelId="{D5963F96-FFA7-4F06-A4BB-2107B933AC32}" type="presOf" srcId="{4AB87D1F-BDED-4CEF-B29C-D4A66749D76C}" destId="{C70C43E5-7FDD-4447-A80E-4CFD91EE55F3}" srcOrd="0" destOrd="0" presId="urn:microsoft.com/office/officeart/2005/8/layout/process1"/>
    <dgm:cxn modelId="{8327FE3F-3824-4C5B-B418-A1E58B3D1B98}" type="presOf" srcId="{E86CB52B-8770-4C50-9DEA-34C47BBC9486}" destId="{2117BEA0-34A3-4037-B874-D6069BF54C14}" srcOrd="0" destOrd="0" presId="urn:microsoft.com/office/officeart/2005/8/layout/process1"/>
    <dgm:cxn modelId="{1818DC18-3E88-4E2B-AADB-9C74F13DD608}" type="presParOf" srcId="{67B50DFB-697E-4A7D-9BCA-2B1327D54397}" destId="{72A0AD0A-D532-43E1-9402-C35AF4302D32}" srcOrd="0" destOrd="0" presId="urn:microsoft.com/office/officeart/2005/8/layout/process1"/>
    <dgm:cxn modelId="{5F353B66-4D16-4DD3-B8A8-A80D0801532F}" type="presParOf" srcId="{67B50DFB-697E-4A7D-9BCA-2B1327D54397}" destId="{8C5FC1C6-E970-4ECC-8F15-13ED4D393575}" srcOrd="1" destOrd="0" presId="urn:microsoft.com/office/officeart/2005/8/layout/process1"/>
    <dgm:cxn modelId="{DE8952F7-722A-4C0E-B552-862362B1A0BC}" type="presParOf" srcId="{8C5FC1C6-E970-4ECC-8F15-13ED4D393575}" destId="{C0C25173-4FF9-4192-B753-6FE772D14786}" srcOrd="0" destOrd="0" presId="urn:microsoft.com/office/officeart/2005/8/layout/process1"/>
    <dgm:cxn modelId="{043A7BCD-87DB-4A90-9564-CDDA67D764F2}" type="presParOf" srcId="{67B50DFB-697E-4A7D-9BCA-2B1327D54397}" destId="{B32D2370-F799-48DF-9FE9-6ECBFBC58E54}" srcOrd="2" destOrd="0" presId="urn:microsoft.com/office/officeart/2005/8/layout/process1"/>
    <dgm:cxn modelId="{B80E68C5-DB35-4F49-BFB9-7ADE50D6AEB5}" type="presParOf" srcId="{67B50DFB-697E-4A7D-9BCA-2B1327D54397}" destId="{2117BEA0-34A3-4037-B874-D6069BF54C14}" srcOrd="3" destOrd="0" presId="urn:microsoft.com/office/officeart/2005/8/layout/process1"/>
    <dgm:cxn modelId="{A1467E68-FAFF-4ED3-AD4E-4927226DB623}" type="presParOf" srcId="{2117BEA0-34A3-4037-B874-D6069BF54C14}" destId="{69B97667-6547-4D34-9934-5AB139A731E2}" srcOrd="0" destOrd="0" presId="urn:microsoft.com/office/officeart/2005/8/layout/process1"/>
    <dgm:cxn modelId="{C600E0AD-4EE6-4AAB-BCC5-9B5D236CADA5}" type="presParOf" srcId="{67B50DFB-697E-4A7D-9BCA-2B1327D54397}" destId="{AB5FAF58-7285-4FF9-86CB-09624D03000C}" srcOrd="4" destOrd="0" presId="urn:microsoft.com/office/officeart/2005/8/layout/process1"/>
    <dgm:cxn modelId="{94282972-0DD7-48A6-96CA-081640FBDAA9}" type="presParOf" srcId="{67B50DFB-697E-4A7D-9BCA-2B1327D54397}" destId="{C5201B00-BC03-4EAD-976A-D9DF62C7BFE5}" srcOrd="5" destOrd="0" presId="urn:microsoft.com/office/officeart/2005/8/layout/process1"/>
    <dgm:cxn modelId="{0F813C18-7E17-4CC5-9D73-63B048B701A9}" type="presParOf" srcId="{C5201B00-BC03-4EAD-976A-D9DF62C7BFE5}" destId="{C089CFCA-254A-4496-80E8-71608401FF2E}" srcOrd="0" destOrd="0" presId="urn:microsoft.com/office/officeart/2005/8/layout/process1"/>
    <dgm:cxn modelId="{B0450DAB-B2CB-4CC0-A654-131C2C7D661C}" type="presParOf" srcId="{67B50DFB-697E-4A7D-9BCA-2B1327D54397}" destId="{C70C43E5-7FDD-4447-A80E-4CFD91EE55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AD0A-D532-43E1-9402-C35AF4302D32}">
      <dsp:nvSpPr>
        <dsp:cNvPr id="0" name=""/>
        <dsp:cNvSpPr/>
      </dsp:nvSpPr>
      <dsp:spPr>
        <a:xfrm>
          <a:off x="3566" y="1457362"/>
          <a:ext cx="1559262" cy="97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Troublesome 3D Format Conversion</a:t>
          </a:r>
          <a:endParaRPr lang="de-DE" sz="1800" kern="1200" dirty="0"/>
        </a:p>
      </dsp:txBody>
      <dsp:txXfrm>
        <a:off x="32252" y="1486048"/>
        <a:ext cx="1501890" cy="922040"/>
      </dsp:txXfrm>
    </dsp:sp>
    <dsp:sp modelId="{8C5FC1C6-E970-4ECC-8F15-13ED4D393575}">
      <dsp:nvSpPr>
        <dsp:cNvPr id="0" name=""/>
        <dsp:cNvSpPr/>
      </dsp:nvSpPr>
      <dsp:spPr>
        <a:xfrm>
          <a:off x="1718755" y="1753720"/>
          <a:ext cx="330563" cy="386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718755" y="1831059"/>
        <a:ext cx="231394" cy="232019"/>
      </dsp:txXfrm>
    </dsp:sp>
    <dsp:sp modelId="{B32D2370-F799-48DF-9FE9-6ECBFBC58E54}">
      <dsp:nvSpPr>
        <dsp:cNvPr id="0" name=""/>
        <dsp:cNvSpPr/>
      </dsp:nvSpPr>
      <dsp:spPr>
        <a:xfrm>
          <a:off x="2186534" y="1457362"/>
          <a:ext cx="1559262" cy="97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Developer Frustration</a:t>
          </a:r>
          <a:endParaRPr lang="de-DE" sz="1800" kern="1200" dirty="0"/>
        </a:p>
      </dsp:txBody>
      <dsp:txXfrm>
        <a:off x="2215220" y="1486048"/>
        <a:ext cx="1501890" cy="922040"/>
      </dsp:txXfrm>
    </dsp:sp>
    <dsp:sp modelId="{2117BEA0-34A3-4037-B874-D6069BF54C14}">
      <dsp:nvSpPr>
        <dsp:cNvPr id="0" name=""/>
        <dsp:cNvSpPr/>
      </dsp:nvSpPr>
      <dsp:spPr>
        <a:xfrm>
          <a:off x="3901723" y="1753720"/>
          <a:ext cx="330563" cy="386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901723" y="1831059"/>
        <a:ext cx="231394" cy="232019"/>
      </dsp:txXfrm>
    </dsp:sp>
    <dsp:sp modelId="{AB5FAF58-7285-4FF9-86CB-09624D03000C}">
      <dsp:nvSpPr>
        <dsp:cNvPr id="0" name=""/>
        <dsp:cNvSpPr/>
      </dsp:nvSpPr>
      <dsp:spPr>
        <a:xfrm>
          <a:off x="4369502" y="1457362"/>
          <a:ext cx="1559262" cy="97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Incomplete AR Content</a:t>
          </a:r>
          <a:endParaRPr lang="de-DE" sz="1800" kern="1200" dirty="0"/>
        </a:p>
      </dsp:txBody>
      <dsp:txXfrm>
        <a:off x="4398188" y="1486048"/>
        <a:ext cx="1501890" cy="922040"/>
      </dsp:txXfrm>
    </dsp:sp>
    <dsp:sp modelId="{C5201B00-BC03-4EAD-976A-D9DF62C7BFE5}">
      <dsp:nvSpPr>
        <dsp:cNvPr id="0" name=""/>
        <dsp:cNvSpPr/>
      </dsp:nvSpPr>
      <dsp:spPr>
        <a:xfrm>
          <a:off x="6084691" y="1753720"/>
          <a:ext cx="330563" cy="386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6084691" y="1831059"/>
        <a:ext cx="231394" cy="232019"/>
      </dsp:txXfrm>
    </dsp:sp>
    <dsp:sp modelId="{C70C43E5-7FDD-4447-A80E-4CFD91EE55F3}">
      <dsp:nvSpPr>
        <dsp:cNvPr id="0" name=""/>
        <dsp:cNvSpPr/>
      </dsp:nvSpPr>
      <dsp:spPr>
        <a:xfrm>
          <a:off x="6552470" y="1457362"/>
          <a:ext cx="1559262" cy="97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User Frustration</a:t>
          </a:r>
          <a:endParaRPr lang="de-DE" sz="1800" kern="1200" dirty="0"/>
        </a:p>
      </dsp:txBody>
      <dsp:txXfrm>
        <a:off x="6581156" y="1486048"/>
        <a:ext cx="1501890" cy="92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E365F-578B-47DC-A8DF-512F799575D6}" type="datetimeFigureOut">
              <a:rPr lang="en-US"/>
              <a:pPr>
                <a:defRPr/>
              </a:pPr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D88B3E-CFD3-4292-8BA7-3070E1170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2D65DB-F6E7-467A-A224-411FC251B7D8}" type="datetimeFigureOut">
              <a:rPr lang="en-US"/>
              <a:pPr>
                <a:defRPr/>
              </a:pPr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8BD5A3-1A6D-46AF-B3A4-1FCC7F2F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C3C00-4DF4-41AC-99A1-5C39621A96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C3C00-4DF4-41AC-99A1-5C39621A96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20" y="284041"/>
            <a:ext cx="4454622" cy="888705"/>
          </a:xfrm>
        </p:spPr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20" y="1937266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Screen shot 2011-06-13 at 10.34.26 A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68784" y="1438893"/>
            <a:ext cx="3442340" cy="2067836"/>
          </a:xfrm>
          <a:prstGeom prst="rect">
            <a:avLst/>
          </a:prstGeom>
          <a:effectLst>
            <a:glow rad="101600">
              <a:srgbClr val="000090">
                <a:alpha val="75000"/>
              </a:srgbClr>
            </a:glow>
            <a:outerShdw blurRad="50800" dist="38100" dir="2700000" sx="101000" sy="101000" algn="tl" rotWithShape="0">
              <a:srgbClr val="000090">
                <a:alpha val="43000"/>
              </a:srgbClr>
            </a:outerShdw>
          </a:effectLst>
        </p:spPr>
      </p:pic>
      <p:pic>
        <p:nvPicPr>
          <p:cNvPr id="11" name="Content Placeholder 5" descr="port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51500" y="2842528"/>
            <a:ext cx="3225800" cy="2256712"/>
          </a:xfrm>
          <a:prstGeom prst="rect">
            <a:avLst/>
          </a:prstGeom>
          <a:ln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rgbClr val="000090">
                <a:alpha val="75000"/>
              </a:srgbClr>
            </a:glow>
            <a:outerShdw blurRad="50800" dist="38100" dir="2700000" sx="101000" sy="101000" algn="tl" rotWithShape="0">
              <a:srgbClr val="000090">
                <a:alpha val="43000"/>
              </a:srgbClr>
            </a:outerShdw>
          </a:effectLst>
        </p:spPr>
      </p:pic>
      <p:pic>
        <p:nvPicPr>
          <p:cNvPr id="12" name="Picture 5" descr="itsc_uahuntsville-combined_logo_300dp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988" y="5386705"/>
            <a:ext cx="1560512" cy="8585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9502" y="289114"/>
            <a:ext cx="83393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3600" y="1542036"/>
            <a:ext cx="83393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 baseline="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33363" y="231775"/>
            <a:ext cx="8529637" cy="481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rgbClr val="003399"/>
                </a:solidFill>
                <a:latin typeface="Tw Cen MT"/>
                <a:cs typeface="Tw Cen MT"/>
              </a:rPr>
              <a:t>Augmented Reality Markup Language 2.0</a:t>
            </a:r>
            <a:r>
              <a:rPr lang="en-US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>Manil Maskey</a:t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>Information Technology &amp; Systems Center</a:t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>University of Alabama in Huntsville</a:t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>Martin Lechner</a:t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err="1" smtClean="0">
                <a:solidFill>
                  <a:srgbClr val="003399"/>
                </a:solidFill>
                <a:latin typeface="Tw Cen MT"/>
                <a:cs typeface="Tw Cen MT"/>
              </a:rPr>
              <a:t>Wikitude</a:t>
            </a: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  <a:t/>
            </a:r>
            <a:br>
              <a:rPr lang="en-US" sz="2400" dirty="0" smtClean="0">
                <a:solidFill>
                  <a:srgbClr val="003399"/>
                </a:solidFill>
                <a:latin typeface="Tw Cen MT"/>
                <a:cs typeface="Tw Cen MT"/>
              </a:rPr>
            </a:br>
            <a:r>
              <a:rPr lang="en-US" sz="2700" dirty="0" smtClean="0">
                <a:solidFill>
                  <a:srgbClr val="003399"/>
                </a:solidFill>
                <a:latin typeface="Tw Cen MT"/>
                <a:cs typeface="Tw Cen MT"/>
              </a:rPr>
              <a:t>ESIP Summer Meeting 2012</a:t>
            </a:r>
            <a:endParaRPr lang="en-US" sz="2700" i="1" dirty="0">
              <a:solidFill>
                <a:srgbClr val="003399"/>
              </a:solidFill>
              <a:latin typeface="Tw Cen MT"/>
              <a:cs typeface="Tw Cen MT"/>
            </a:endParaRPr>
          </a:p>
        </p:txBody>
      </p:sp>
      <p:pic>
        <p:nvPicPr>
          <p:cNvPr id="6" name="Picture 5" descr="wi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6041468"/>
            <a:ext cx="930026" cy="689348"/>
          </a:xfrm>
          <a:prstGeom prst="rect">
            <a:avLst/>
          </a:prstGeom>
        </p:spPr>
      </p:pic>
      <p:pic>
        <p:nvPicPr>
          <p:cNvPr id="7" name="Picture 6" descr="og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0819" y="6200774"/>
            <a:ext cx="1161256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23220"/>
          </a:xfrm>
        </p:spPr>
        <p:txBody>
          <a:bodyPr/>
          <a:lstStyle/>
          <a:p>
            <a:pPr algn="ctr"/>
            <a:r>
              <a:rPr lang="en-US" sz="3200" dirty="0" smtClean="0">
                <a:latin typeface="Tw Cen MT" pitchFamily="34" charset="0"/>
              </a:rPr>
              <a:t>Architecture (Client)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3" name="TextBox 2"/>
          <p:cNvSpPr txBox="1"/>
          <p:nvPr/>
        </p:nvSpPr>
        <p:spPr>
          <a:xfrm>
            <a:off x="711200" y="685800"/>
            <a:ext cx="778510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latin typeface="Tw Cen MT"/>
                <a:cs typeface="Tw Cen MT"/>
              </a:rPr>
              <a:t>Tracking:</a:t>
            </a:r>
            <a:endParaRPr lang="en-US" sz="2200" b="0" dirty="0" smtClean="0">
              <a:latin typeface="Tw Cen MT"/>
              <a:cs typeface="Tw Cen MT"/>
            </a:endParaRPr>
          </a:p>
          <a:p>
            <a:r>
              <a:rPr lang="en-US" sz="2200" b="0" dirty="0" smtClean="0">
                <a:latin typeface="Tw Cen MT"/>
                <a:cs typeface="Tw Cen MT"/>
              </a:rPr>
              <a:t>	</a:t>
            </a:r>
            <a:r>
              <a:rPr lang="en-US" sz="2200" b="0" dirty="0">
                <a:latin typeface="Tw Cen MT"/>
                <a:cs typeface="Tw Cen MT"/>
              </a:rPr>
              <a:t>Observe one or multiple properties in the real world </a:t>
            </a:r>
            <a:r>
              <a:rPr lang="en-US" sz="2200" b="0" dirty="0" smtClean="0">
                <a:latin typeface="Tw Cen MT"/>
                <a:cs typeface="Tw Cen MT"/>
              </a:rPr>
              <a:t>	Typically </a:t>
            </a:r>
            <a:r>
              <a:rPr lang="en-US" sz="2200" b="0" dirty="0">
                <a:latin typeface="Tw Cen MT"/>
                <a:cs typeface="Tw Cen MT"/>
              </a:rPr>
              <a:t>done via sensor </a:t>
            </a:r>
            <a:r>
              <a:rPr lang="en-US" sz="2200" b="0" dirty="0" smtClean="0">
                <a:latin typeface="Tw Cen MT"/>
                <a:cs typeface="Tw Cen MT"/>
              </a:rPr>
              <a:t>evaluation </a:t>
            </a:r>
          </a:p>
          <a:p>
            <a:r>
              <a:rPr lang="en-US" sz="2200" b="0" dirty="0">
                <a:latin typeface="Tw Cen MT"/>
                <a:cs typeface="Tw Cen MT"/>
              </a:rPr>
              <a:t>	</a:t>
            </a:r>
            <a:r>
              <a:rPr lang="en-US" sz="2200" b="0" dirty="0" smtClean="0">
                <a:latin typeface="Tw Cen MT"/>
                <a:cs typeface="Tw Cen MT"/>
              </a:rPr>
              <a:t>Aggregation</a:t>
            </a:r>
          </a:p>
          <a:p>
            <a:r>
              <a:rPr lang="en-US" sz="2200" b="0" dirty="0">
                <a:latin typeface="Tw Cen MT"/>
                <a:cs typeface="Tw Cen MT"/>
              </a:rPr>
              <a:t>	</a:t>
            </a:r>
            <a:r>
              <a:rPr lang="en-US" sz="2200" b="0" dirty="0" smtClean="0">
                <a:latin typeface="Tw Cen MT"/>
                <a:cs typeface="Tw Cen MT"/>
              </a:rPr>
              <a:t>Make </a:t>
            </a:r>
            <a:r>
              <a:rPr lang="en-US" sz="2200" b="0" dirty="0">
                <a:latin typeface="Tw Cen MT"/>
                <a:cs typeface="Tw Cen MT"/>
              </a:rPr>
              <a:t>accessible to the </a:t>
            </a:r>
            <a:r>
              <a:rPr lang="en-US" sz="2200" b="0" dirty="0" smtClean="0">
                <a:latin typeface="Tw Cen MT"/>
                <a:cs typeface="Tw Cen MT"/>
              </a:rPr>
              <a:t>application</a:t>
            </a:r>
          </a:p>
          <a:p>
            <a:endParaRPr lang="en-US" sz="2200" b="0" dirty="0">
              <a:latin typeface="Tw Cen MT"/>
              <a:cs typeface="Tw Cen MT"/>
            </a:endParaRPr>
          </a:p>
          <a:p>
            <a:r>
              <a:rPr lang="en-US" sz="2200" b="0" dirty="0" smtClean="0">
                <a:latin typeface="Tw Cen MT"/>
                <a:cs typeface="Tw Cen MT"/>
              </a:rPr>
              <a:t>Interaction</a:t>
            </a:r>
            <a:r>
              <a:rPr lang="en-US" sz="2200" b="0" dirty="0">
                <a:latin typeface="Tw Cen MT"/>
                <a:cs typeface="Tw Cen MT"/>
              </a:rPr>
              <a:t>: </a:t>
            </a:r>
            <a:endParaRPr lang="en-US" sz="2200" b="0" dirty="0" smtClean="0">
              <a:latin typeface="Tw Cen MT"/>
              <a:cs typeface="Tw Cen MT"/>
            </a:endParaRPr>
          </a:p>
          <a:p>
            <a:r>
              <a:rPr lang="en-US" sz="2200" b="0" dirty="0">
                <a:latin typeface="Tw Cen MT"/>
                <a:cs typeface="Tw Cen MT"/>
              </a:rPr>
              <a:t>	</a:t>
            </a:r>
            <a:r>
              <a:rPr lang="en-US" sz="2200" b="0" dirty="0" smtClean="0">
                <a:latin typeface="Tw Cen MT"/>
                <a:cs typeface="Tw Cen MT"/>
              </a:rPr>
              <a:t>Subsystem that takes </a:t>
            </a:r>
            <a:r>
              <a:rPr lang="en-US" sz="2200" b="0" dirty="0">
                <a:latin typeface="Tw Cen MT"/>
                <a:cs typeface="Tw Cen MT"/>
              </a:rPr>
              <a:t>care of user </a:t>
            </a:r>
            <a:r>
              <a:rPr lang="en-US" sz="2200" b="0" dirty="0" smtClean="0">
                <a:latin typeface="Tw Cen MT"/>
                <a:cs typeface="Tw Cen MT"/>
              </a:rPr>
              <a:t>interaction</a:t>
            </a:r>
            <a:r>
              <a:rPr lang="en-US" sz="2200" b="0" dirty="0">
                <a:latin typeface="Tw Cen MT"/>
                <a:cs typeface="Tw Cen MT"/>
              </a:rPr>
              <a:t>. </a:t>
            </a:r>
            <a:endParaRPr lang="en-US" sz="2200" b="0" dirty="0" smtClean="0">
              <a:latin typeface="Tw Cen MT"/>
              <a:cs typeface="Tw Cen MT"/>
            </a:endParaRPr>
          </a:p>
          <a:p>
            <a:endParaRPr lang="en-US" sz="2200" b="0" dirty="0">
              <a:latin typeface="Tw Cen MT"/>
              <a:cs typeface="Tw Cen MT"/>
            </a:endParaRPr>
          </a:p>
          <a:p>
            <a:r>
              <a:rPr lang="en-US" sz="2200" b="0" dirty="0">
                <a:latin typeface="Tw Cen MT"/>
                <a:cs typeface="Tw Cen MT"/>
              </a:rPr>
              <a:t>Presentation: </a:t>
            </a:r>
            <a:endParaRPr lang="en-US" sz="2200" b="0" dirty="0" smtClean="0">
              <a:latin typeface="Tw Cen MT"/>
              <a:cs typeface="Tw Cen MT"/>
            </a:endParaRPr>
          </a:p>
          <a:p>
            <a:r>
              <a:rPr lang="en-US" sz="2200" b="0" dirty="0">
                <a:latin typeface="Tw Cen MT"/>
                <a:cs typeface="Tw Cen MT"/>
              </a:rPr>
              <a:t>	</a:t>
            </a:r>
            <a:r>
              <a:rPr lang="en-US" sz="2200" b="0" dirty="0" smtClean="0">
                <a:latin typeface="Tw Cen MT"/>
                <a:cs typeface="Tw Cen MT"/>
              </a:rPr>
              <a:t>Subsystem </a:t>
            </a:r>
            <a:r>
              <a:rPr lang="en-US" sz="2200" b="0" dirty="0">
                <a:latin typeface="Tw Cen MT"/>
                <a:cs typeface="Tw Cen MT"/>
              </a:rPr>
              <a:t>deals with </a:t>
            </a:r>
            <a:r>
              <a:rPr lang="en-US" sz="2200" b="0" dirty="0" smtClean="0">
                <a:latin typeface="Tw Cen MT"/>
                <a:cs typeface="Tw Cen MT"/>
              </a:rPr>
              <a:t>rendering - visual</a:t>
            </a:r>
            <a:r>
              <a:rPr lang="en-US" sz="2200" b="0" dirty="0">
                <a:latin typeface="Tw Cen MT"/>
                <a:cs typeface="Tw Cen MT"/>
              </a:rPr>
              <a:t>, audio, haptic </a:t>
            </a:r>
            <a:r>
              <a:rPr lang="en-US" sz="2200" b="0" dirty="0" err="1" smtClean="0">
                <a:latin typeface="Tw Cen MT"/>
                <a:cs typeface="Tw Cen MT"/>
              </a:rPr>
              <a:t>etc</a:t>
            </a:r>
            <a:endParaRPr lang="en-US" sz="2200" b="0" dirty="0" smtClean="0">
              <a:latin typeface="Tw Cen MT"/>
              <a:cs typeface="Tw Cen MT"/>
            </a:endParaRPr>
          </a:p>
          <a:p>
            <a:endParaRPr lang="en-US" sz="2200" b="0" dirty="0" smtClean="0">
              <a:latin typeface="Tw Cen MT"/>
              <a:cs typeface="Tw Cen MT"/>
            </a:endParaRPr>
          </a:p>
          <a:p>
            <a:r>
              <a:rPr lang="en-US" sz="2200" b="0" dirty="0" smtClean="0">
                <a:latin typeface="Tw Cen MT"/>
                <a:cs typeface="Tw Cen MT"/>
              </a:rPr>
              <a:t>Data </a:t>
            </a:r>
            <a:r>
              <a:rPr lang="en-US" sz="2200" b="0" dirty="0">
                <a:latin typeface="Tw Cen MT"/>
                <a:cs typeface="Tw Cen MT"/>
              </a:rPr>
              <a:t>Filtering: </a:t>
            </a:r>
            <a:endParaRPr lang="en-US" sz="2200" b="0" dirty="0" smtClean="0">
              <a:latin typeface="Tw Cen MT"/>
              <a:cs typeface="Tw Cen MT"/>
            </a:endParaRPr>
          </a:p>
          <a:p>
            <a:r>
              <a:rPr lang="en-US" sz="2200" b="0" dirty="0">
                <a:latin typeface="Tw Cen MT"/>
                <a:cs typeface="Tw Cen MT"/>
              </a:rPr>
              <a:t>	</a:t>
            </a:r>
            <a:r>
              <a:rPr lang="en-US" sz="2200" b="0" dirty="0" smtClean="0">
                <a:latin typeface="Tw Cen MT"/>
                <a:cs typeface="Tw Cen MT"/>
              </a:rPr>
              <a:t>The </a:t>
            </a:r>
            <a:r>
              <a:rPr lang="en-US" sz="2200" b="0" dirty="0">
                <a:latin typeface="Tw Cen MT"/>
                <a:cs typeface="Tw Cen MT"/>
              </a:rPr>
              <a:t>client needs to filter data based on real- time </a:t>
            </a:r>
            <a:r>
              <a:rPr lang="en-US" sz="2200" b="0" dirty="0" smtClean="0">
                <a:latin typeface="Tw Cen MT"/>
                <a:cs typeface="Tw Cen MT"/>
              </a:rPr>
              <a:t>	knowledge </a:t>
            </a:r>
            <a:r>
              <a:rPr lang="en-US" sz="2200" b="0" dirty="0">
                <a:latin typeface="Tw Cen MT"/>
                <a:cs typeface="Tw Cen MT"/>
              </a:rPr>
              <a:t>gathered constantly on the client (location, </a:t>
            </a:r>
            <a:r>
              <a:rPr lang="en-US" sz="2200" b="0" dirty="0" smtClean="0">
                <a:latin typeface="Tw Cen MT"/>
                <a:cs typeface="Tw Cen MT"/>
              </a:rPr>
              <a:t>	camera </a:t>
            </a:r>
            <a:r>
              <a:rPr lang="en-US" sz="2200" b="0" dirty="0">
                <a:latin typeface="Tw Cen MT"/>
                <a:cs typeface="Tw Cen MT"/>
              </a:rPr>
              <a:t>video stream etc.), before they are presented in the </a:t>
            </a:r>
            <a:r>
              <a:rPr lang="en-US" sz="2200" b="0" dirty="0" smtClean="0">
                <a:latin typeface="Tw Cen MT"/>
                <a:cs typeface="Tw Cen MT"/>
              </a:rPr>
              <a:t>	application</a:t>
            </a:r>
            <a:r>
              <a:rPr lang="en-US" sz="2200" b="0" dirty="0">
                <a:latin typeface="Tw Cen MT"/>
                <a:cs typeface="Tw Cen MT"/>
              </a:rPr>
              <a:t>. </a:t>
            </a:r>
          </a:p>
          <a:p>
            <a:r>
              <a:rPr lang="en-US" sz="2200" b="0" dirty="0" smtClean="0">
                <a:latin typeface="Tw Cen MT"/>
                <a:cs typeface="Tw Cen MT"/>
              </a:rPr>
              <a:t> </a:t>
            </a:r>
            <a:endParaRPr lang="en-US" sz="2200" b="0" dirty="0">
              <a:latin typeface="Tw Cen MT"/>
              <a:cs typeface="Tw Cen MT"/>
            </a:endParaRPr>
          </a:p>
          <a:p>
            <a:endParaRPr lang="en-US" sz="2200" b="0" dirty="0">
              <a:latin typeface="Tw Cen MT"/>
              <a:cs typeface="Tw Cen MT"/>
            </a:endParaRPr>
          </a:p>
          <a:p>
            <a:endParaRPr lang="en-US" sz="2200" b="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884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23220"/>
          </a:xfrm>
        </p:spPr>
        <p:txBody>
          <a:bodyPr/>
          <a:lstStyle/>
          <a:p>
            <a:pPr algn="ctr"/>
            <a:r>
              <a:rPr lang="en-US" sz="3200" dirty="0" smtClean="0">
                <a:latin typeface="Tw Cen MT" pitchFamily="34" charset="0"/>
              </a:rPr>
              <a:t>Architecture (Server)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3" name="TextBox 2"/>
          <p:cNvSpPr txBox="1"/>
          <p:nvPr/>
        </p:nvSpPr>
        <p:spPr>
          <a:xfrm>
            <a:off x="990600" y="1193800"/>
            <a:ext cx="7658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Tw Cen MT"/>
                <a:cs typeface="Tw Cen MT"/>
              </a:rPr>
              <a:t>World </a:t>
            </a:r>
            <a:r>
              <a:rPr lang="en-US" sz="2400" b="0" dirty="0" smtClean="0">
                <a:latin typeface="Tw Cen MT"/>
                <a:cs typeface="Tw Cen MT"/>
              </a:rPr>
              <a:t>Model:</a:t>
            </a:r>
            <a:endParaRPr lang="en-US" sz="2400" b="0" dirty="0" smtClean="0">
              <a:latin typeface="Tw Cen MT"/>
              <a:cs typeface="Tw Cen MT"/>
            </a:endParaRPr>
          </a:p>
          <a:p>
            <a:r>
              <a:rPr lang="en-US" sz="2400" b="0" dirty="0" smtClean="0">
                <a:latin typeface="Tw Cen MT"/>
                <a:cs typeface="Tw Cen MT"/>
              </a:rPr>
              <a:t>	Describes </a:t>
            </a:r>
            <a:r>
              <a:rPr lang="en-US" sz="2400" b="0" dirty="0">
                <a:latin typeface="Tw Cen MT"/>
                <a:cs typeface="Tw Cen MT"/>
              </a:rPr>
              <a:t>the world around the user and stores </a:t>
            </a:r>
            <a:r>
              <a:rPr lang="en-US" sz="2400" b="0" dirty="0" smtClean="0">
                <a:latin typeface="Tw Cen MT"/>
                <a:cs typeface="Tw Cen MT"/>
              </a:rPr>
              <a:t>	information </a:t>
            </a:r>
            <a:r>
              <a:rPr lang="en-US" sz="2400" b="0" dirty="0">
                <a:latin typeface="Tw Cen MT"/>
                <a:cs typeface="Tw Cen MT"/>
              </a:rPr>
              <a:t>about the virtual objects and their </a:t>
            </a:r>
            <a:r>
              <a:rPr lang="en-US" sz="2400" b="0" dirty="0" smtClean="0">
                <a:latin typeface="Tw Cen MT"/>
                <a:cs typeface="Tw Cen MT"/>
              </a:rPr>
              <a:t>	presentations</a:t>
            </a:r>
            <a:r>
              <a:rPr lang="en-US" sz="2400" b="0" dirty="0">
                <a:latin typeface="Tw Cen MT"/>
                <a:cs typeface="Tw Cen MT"/>
              </a:rPr>
              <a:t>. </a:t>
            </a:r>
          </a:p>
          <a:p>
            <a:endParaRPr lang="en-US" sz="2400" b="0" dirty="0" smtClean="0">
              <a:latin typeface="Tw Cen MT"/>
              <a:cs typeface="Tw Cen MT"/>
            </a:endParaRPr>
          </a:p>
          <a:p>
            <a:r>
              <a:rPr lang="en-US" sz="2400" b="0" dirty="0" smtClean="0">
                <a:latin typeface="Tw Cen MT"/>
                <a:cs typeface="Tw Cen MT"/>
              </a:rPr>
              <a:t>Search </a:t>
            </a:r>
            <a:r>
              <a:rPr lang="en-US" sz="2400" b="0" dirty="0" smtClean="0">
                <a:latin typeface="Tw Cen MT"/>
                <a:cs typeface="Tw Cen MT"/>
              </a:rPr>
              <a:t>Engine: </a:t>
            </a:r>
            <a:endParaRPr lang="en-US" sz="2400" b="0" dirty="0" smtClean="0">
              <a:latin typeface="Tw Cen MT"/>
              <a:cs typeface="Tw Cen MT"/>
            </a:endParaRPr>
          </a:p>
          <a:p>
            <a:r>
              <a:rPr lang="en-US" sz="2400" b="0" dirty="0">
                <a:latin typeface="Tw Cen MT"/>
                <a:cs typeface="Tw Cen MT"/>
              </a:rPr>
              <a:t>	</a:t>
            </a:r>
            <a:r>
              <a:rPr lang="en-US" sz="2400" b="0" dirty="0" smtClean="0">
                <a:latin typeface="Tw Cen MT"/>
                <a:cs typeface="Tw Cen MT"/>
              </a:rPr>
              <a:t>Queries </a:t>
            </a:r>
            <a:r>
              <a:rPr lang="en-US" sz="2400" b="0" dirty="0">
                <a:latin typeface="Tw Cen MT"/>
                <a:cs typeface="Tw Cen MT"/>
              </a:rPr>
              <a:t>data based </a:t>
            </a:r>
            <a:r>
              <a:rPr lang="en-US" sz="2400" b="0" dirty="0" smtClean="0">
                <a:latin typeface="Tw Cen MT"/>
                <a:cs typeface="Tw Cen MT"/>
              </a:rPr>
              <a:t>on </a:t>
            </a:r>
            <a:r>
              <a:rPr lang="en-US" sz="2400" b="0" dirty="0">
                <a:latin typeface="Tw Cen MT"/>
                <a:cs typeface="Tw Cen MT"/>
              </a:rPr>
              <a:t>certain query parameters </a:t>
            </a:r>
            <a:r>
              <a:rPr lang="en-US" sz="2400" b="0" dirty="0" smtClean="0">
                <a:latin typeface="Tw Cen MT"/>
                <a:cs typeface="Tw Cen MT"/>
              </a:rPr>
              <a:t>	sent </a:t>
            </a:r>
            <a:r>
              <a:rPr lang="en-US" sz="2400" b="0" dirty="0">
                <a:latin typeface="Tw Cen MT"/>
                <a:cs typeface="Tw Cen MT"/>
              </a:rPr>
              <a:t>by the </a:t>
            </a:r>
            <a:r>
              <a:rPr lang="en-US" sz="2400" b="0" dirty="0" smtClean="0">
                <a:latin typeface="Tw Cen MT"/>
                <a:cs typeface="Tw Cen MT"/>
              </a:rPr>
              <a:t>client</a:t>
            </a:r>
            <a:endParaRPr lang="en-US" sz="2400" b="0" dirty="0">
              <a:latin typeface="Tw Cen MT"/>
              <a:cs typeface="Tw Cen MT"/>
            </a:endParaRPr>
          </a:p>
          <a:p>
            <a:endParaRPr lang="en-US" sz="2400" b="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884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Proposed Standardizable Components</a:t>
            </a:r>
            <a:endParaRPr lang="en-US" dirty="0">
              <a:latin typeface="Tw Cen MT"/>
              <a:cs typeface="Tw Cen MT"/>
            </a:endParaRPr>
          </a:p>
        </p:txBody>
      </p:sp>
      <p:pic>
        <p:nvPicPr>
          <p:cNvPr id="4" name="Content Placeholder 3" descr="componen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7554" y="1433940"/>
            <a:ext cx="5728892" cy="4525963"/>
          </a:xfrm>
        </p:spPr>
      </p:pic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450"/>
            <a:ext cx="8382000" cy="8292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Related AR Technologies and Standards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899" y="1117403"/>
            <a:ext cx="8116202" cy="3894666"/>
          </a:xfr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Geospatial: GML                                              GeoJSON</a:t>
            </a:r>
          </a:p>
          <a:p>
            <a:endParaRPr lang="de-DE" dirty="0" smtClean="0"/>
          </a:p>
          <a:p>
            <a:r>
              <a:rPr lang="de-DE" dirty="0" smtClean="0"/>
              <a:t>3D: </a:t>
            </a:r>
          </a:p>
          <a:p>
            <a:endParaRPr lang="de-DE" dirty="0"/>
          </a:p>
          <a:p>
            <a:r>
              <a:rPr lang="de-DE" dirty="0" smtClean="0"/>
              <a:t>Web Technologies: </a:t>
            </a:r>
          </a:p>
          <a:p>
            <a:endParaRPr lang="de-DE" dirty="0" smtClean="0"/>
          </a:p>
          <a:p>
            <a:r>
              <a:rPr lang="de-DE" dirty="0" smtClean="0"/>
              <a:t>And much more ...	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61" y="1431728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86" y="1415059"/>
            <a:ext cx="1114425" cy="8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75" y="1391247"/>
            <a:ext cx="80486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93" y="2357438"/>
            <a:ext cx="2686050" cy="7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3" y="2403467"/>
            <a:ext cx="13335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56" y="2283031"/>
            <a:ext cx="1764507" cy="9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56" y="3324225"/>
            <a:ext cx="1143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00" y="3192814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	Example Issue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3D Models in Augmented Reality</a:t>
            </a:r>
          </a:p>
          <a:p>
            <a:pPr lvl="1"/>
            <a:r>
              <a:rPr lang="de-DE" dirty="0" smtClean="0">
                <a:latin typeface="Tw Cen MT" pitchFamily="34" charset="0"/>
              </a:rPr>
              <a:t>Many proprietary formats (game engines etc.)</a:t>
            </a:r>
          </a:p>
          <a:p>
            <a:pPr lvl="2"/>
            <a:r>
              <a:rPr lang="de-DE" dirty="0" smtClean="0">
                <a:latin typeface="Tw Cen MT" pitchFamily="34" charset="0"/>
              </a:rPr>
              <a:t>obj</a:t>
            </a:r>
          </a:p>
          <a:p>
            <a:pPr lvl="2"/>
            <a:r>
              <a:rPr lang="de-DE" dirty="0" smtClean="0">
                <a:latin typeface="Tw Cen MT" pitchFamily="34" charset="0"/>
              </a:rPr>
              <a:t>md2, md5</a:t>
            </a:r>
          </a:p>
          <a:p>
            <a:pPr lvl="2"/>
            <a:r>
              <a:rPr lang="de-DE" dirty="0" smtClean="0">
                <a:latin typeface="Tw Cen MT" pitchFamily="34" charset="0"/>
              </a:rPr>
              <a:t>3ds</a:t>
            </a:r>
          </a:p>
          <a:p>
            <a:pPr lvl="2"/>
            <a:r>
              <a:rPr lang="de-DE" dirty="0" smtClean="0">
                <a:latin typeface="Tw Cen MT" pitchFamily="34" charset="0"/>
              </a:rPr>
              <a:t>...</a:t>
            </a:r>
          </a:p>
          <a:p>
            <a:pPr lvl="1"/>
            <a:r>
              <a:rPr lang="de-DE" dirty="0" smtClean="0">
                <a:latin typeface="Tw Cen MT" pitchFamily="34" charset="0"/>
              </a:rPr>
              <a:t>A couple of standardized formats</a:t>
            </a:r>
          </a:p>
          <a:p>
            <a:pPr lvl="2"/>
            <a:r>
              <a:rPr lang="en-US" dirty="0" smtClean="0">
                <a:latin typeface="Tw Cen MT"/>
                <a:cs typeface="Tw Cen MT"/>
              </a:rPr>
              <a:t>COLLADA, X3D</a:t>
            </a:r>
          </a:p>
          <a:p>
            <a:pPr lvl="2"/>
            <a:endParaRPr lang="en-US" dirty="0">
              <a:latin typeface="Tw Cen MT"/>
              <a:cs typeface="Tw Cen MT"/>
            </a:endParaRPr>
          </a:p>
          <a:p>
            <a:r>
              <a:rPr lang="de-DE" dirty="0" smtClean="0">
                <a:latin typeface="Tw Cen MT" pitchFamily="34" charset="0"/>
              </a:rPr>
              <a:t>3D is complex!</a:t>
            </a:r>
          </a:p>
          <a:p>
            <a:endParaRPr lang="de-DE" dirty="0" smtClean="0">
              <a:latin typeface="Tw Cen MT" pitchFamily="34" charset="0"/>
            </a:endParaRPr>
          </a:p>
          <a:p>
            <a:r>
              <a:rPr lang="de-DE" dirty="0" smtClean="0">
                <a:latin typeface="Tw Cen MT" pitchFamily="34" charset="0"/>
              </a:rPr>
              <a:t>Different ways to</a:t>
            </a:r>
          </a:p>
          <a:p>
            <a:pPr lvl="1"/>
            <a:r>
              <a:rPr lang="de-DE" dirty="0" smtClean="0">
                <a:latin typeface="Tw Cen MT" pitchFamily="34" charset="0"/>
              </a:rPr>
              <a:t>define the model</a:t>
            </a:r>
          </a:p>
          <a:p>
            <a:pPr lvl="1"/>
            <a:r>
              <a:rPr lang="de-DE" dirty="0" smtClean="0">
                <a:latin typeface="Tw Cen MT" pitchFamily="34" charset="0"/>
              </a:rPr>
              <a:t>define animations</a:t>
            </a:r>
          </a:p>
          <a:p>
            <a:pPr lvl="1"/>
            <a:r>
              <a:rPr lang="de-DE" dirty="0" smtClean="0">
                <a:latin typeface="Tw Cen MT" pitchFamily="34" charset="0"/>
              </a:rPr>
              <a:t>define textures/shaders/materials</a:t>
            </a:r>
          </a:p>
          <a:p>
            <a:pPr lvl="2"/>
            <a:endParaRPr lang="en-US" dirty="0" smtClean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Result</a:t>
            </a:r>
            <a:endParaRPr lang="en-US" dirty="0">
              <a:latin typeface="Tw Cen MT"/>
              <a:cs typeface="Tw Cen M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449338"/>
              </p:ext>
            </p:extLst>
          </p:nvPr>
        </p:nvGraphicFramePr>
        <p:xfrm>
          <a:off x="514350" y="1117600"/>
          <a:ext cx="8115300" cy="38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0700" y="4210050"/>
            <a:ext cx="541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w Cen MT" pitchFamily="34" charset="0"/>
              </a:rPr>
              <a:t>Solution: Interoperability between AR and 3D community!</a:t>
            </a:r>
            <a:endParaRPr lang="de-DE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Starting Point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0" y="1542036"/>
            <a:ext cx="8339375" cy="39253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KML for POI geometries (+ any other geo data format which can be used as input, such as </a:t>
            </a:r>
            <a:r>
              <a:rPr lang="en-US" dirty="0" err="1" smtClean="0">
                <a:latin typeface="Tw Cen MT"/>
                <a:cs typeface="Tw Cen MT"/>
              </a:rPr>
              <a:t>GeoJSON</a:t>
            </a:r>
            <a:r>
              <a:rPr lang="en-US" dirty="0" smtClean="0">
                <a:latin typeface="Tw Cen MT"/>
                <a:cs typeface="Tw Cen MT"/>
              </a:rPr>
              <a:t>, </a:t>
            </a:r>
            <a:r>
              <a:rPr lang="en-US" dirty="0" err="1" smtClean="0">
                <a:latin typeface="Tw Cen MT"/>
                <a:cs typeface="Tw Cen MT"/>
              </a:rPr>
              <a:t>GeoRSS</a:t>
            </a:r>
            <a:r>
              <a:rPr lang="en-US" dirty="0" smtClean="0">
                <a:latin typeface="Tw Cen MT"/>
                <a:cs typeface="Tw Cen MT"/>
              </a:rPr>
              <a:t> or GML)</a:t>
            </a:r>
          </a:p>
          <a:p>
            <a:r>
              <a:rPr lang="en-US" dirty="0" smtClean="0">
                <a:latin typeface="Tw Cen MT"/>
                <a:cs typeface="Tw Cen MT"/>
              </a:rPr>
              <a:t>ARML 1.0</a:t>
            </a:r>
          </a:p>
          <a:p>
            <a:r>
              <a:rPr lang="en-US" dirty="0" smtClean="0">
                <a:latin typeface="Tw Cen MT"/>
                <a:cs typeface="Tw Cen MT"/>
              </a:rPr>
              <a:t>KARML and ARGON</a:t>
            </a:r>
          </a:p>
          <a:p>
            <a:r>
              <a:rPr lang="en-US" dirty="0" err="1" smtClean="0">
                <a:latin typeface="Tw Cen MT"/>
                <a:cs typeface="Tw Cen MT"/>
              </a:rPr>
              <a:t>CityGML</a:t>
            </a:r>
            <a:endParaRPr lang="en-US" dirty="0" smtClean="0">
              <a:latin typeface="Tw Cen MT"/>
              <a:cs typeface="Tw Cen MT"/>
            </a:endParaRPr>
          </a:p>
          <a:p>
            <a:r>
              <a:rPr lang="en-US" dirty="0" smtClean="0">
                <a:latin typeface="Tw Cen MT"/>
                <a:cs typeface="Tw Cen MT"/>
              </a:rPr>
              <a:t>X3D, COLLADA</a:t>
            </a:r>
          </a:p>
          <a:p>
            <a:r>
              <a:rPr lang="en-US" dirty="0" err="1" smtClean="0">
                <a:latin typeface="Tw Cen MT"/>
                <a:cs typeface="Tw Cen MT"/>
              </a:rPr>
              <a:t>WebGL</a:t>
            </a:r>
            <a:endParaRPr lang="en-US" dirty="0" smtClean="0">
              <a:latin typeface="Tw Cen MT"/>
              <a:cs typeface="Tw Cen MT"/>
            </a:endParaRPr>
          </a:p>
          <a:p>
            <a:r>
              <a:rPr lang="en-US" dirty="0" smtClean="0">
                <a:latin typeface="Tw Cen MT"/>
                <a:cs typeface="Tw Cen MT"/>
              </a:rPr>
              <a:t>JavaScript</a:t>
            </a:r>
          </a:p>
          <a:p>
            <a:r>
              <a:rPr lang="en-US" dirty="0" smtClean="0">
                <a:latin typeface="Tw Cen MT"/>
                <a:cs typeface="Tw Cen MT"/>
              </a:rPr>
              <a:t>HTML and JavaScript as a reference architecture, supporting declarative and dynamic/interactive components.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3900" y="238430"/>
            <a:ext cx="8116202" cy="4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ARML 2.0 SWG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922" y="2437014"/>
            <a:ext cx="8503127" cy="1460500"/>
            <a:chOff x="165100" y="2235200"/>
            <a:chExt cx="8889999" cy="1460500"/>
          </a:xfrm>
          <a:effectLst>
            <a:outerShdw blurRad="101600" dist="38100" dir="2700000">
              <a:srgbClr val="000000">
                <a:alpha val="43000"/>
              </a:srgb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165100" y="2235200"/>
              <a:ext cx="8889999" cy="1460500"/>
              <a:chOff x="513900" y="2235200"/>
              <a:chExt cx="7538407" cy="1460500"/>
            </a:xfrm>
          </p:grpSpPr>
          <p:sp>
            <p:nvSpPr>
              <p:cNvPr id="21" name="Rectangle 5"/>
              <p:cNvSpPr/>
              <p:nvPr/>
            </p:nvSpPr>
            <p:spPr>
              <a:xfrm>
                <a:off x="513900" y="2600898"/>
                <a:ext cx="5469873" cy="729488"/>
              </a:xfrm>
              <a:prstGeom prst="rect">
                <a:avLst/>
              </a:prstGeom>
              <a:gradFill flip="none" rotWithShape="1">
                <a:gsLst>
                  <a:gs pos="62000">
                    <a:schemeClr val="accent1"/>
                  </a:gs>
                  <a:gs pos="100000">
                    <a:srgbClr val="FFFFFF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Right Arrow 6"/>
              <p:cNvSpPr/>
              <p:nvPr/>
            </p:nvSpPr>
            <p:spPr>
              <a:xfrm>
                <a:off x="5983773" y="2235200"/>
                <a:ext cx="2068534" cy="1460500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rot="10800000" flipH="1">
              <a:off x="165100" y="2958086"/>
              <a:ext cx="8574314" cy="7556"/>
            </a:xfrm>
            <a:prstGeom prst="line">
              <a:avLst/>
            </a:prstGeom>
            <a:ln>
              <a:solidFill>
                <a:srgbClr val="FFFF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4"/>
            <p:cNvGrpSpPr/>
            <p:nvPr/>
          </p:nvGrpSpPr>
          <p:grpSpPr>
            <a:xfrm>
              <a:off x="5639032" y="2908300"/>
              <a:ext cx="3106548" cy="369686"/>
              <a:chOff x="-1460330" y="2908300"/>
              <a:chExt cx="3106548" cy="36968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17600" y="2908300"/>
                <a:ext cx="133840" cy="12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21425" y="3009900"/>
                <a:ext cx="724793" cy="268086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2013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-1304338" y="2908300"/>
                <a:ext cx="133840" cy="12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1460330" y="3009900"/>
                <a:ext cx="782930" cy="261610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2012</a:t>
                </a:r>
              </a:p>
            </p:txBody>
          </p:sp>
        </p:grpSp>
        <p:grpSp>
          <p:nvGrpSpPr>
            <p:cNvPr id="11" name="Group 40"/>
            <p:cNvGrpSpPr/>
            <p:nvPr/>
          </p:nvGrpSpPr>
          <p:grpSpPr>
            <a:xfrm>
              <a:off x="754975" y="2908304"/>
              <a:ext cx="807305" cy="363210"/>
              <a:chOff x="-841923" y="2908300"/>
              <a:chExt cx="807305" cy="36321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-645748" y="2908300"/>
                <a:ext cx="133840" cy="12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841923" y="3009900"/>
                <a:ext cx="807305" cy="261610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2010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3188746" y="2908300"/>
              <a:ext cx="630763" cy="363210"/>
              <a:chOff x="-231879" y="2908300"/>
              <a:chExt cx="630763" cy="36321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47538" y="2908300"/>
                <a:ext cx="133840" cy="12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231879" y="3009900"/>
                <a:ext cx="630763" cy="261610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2011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3" name="Straight Connector 22"/>
          <p:cNvCxnSpPr>
            <a:stCxn id="28" idx="2"/>
          </p:cNvCxnSpPr>
          <p:nvPr/>
        </p:nvCxnSpPr>
        <p:spPr>
          <a:xfrm>
            <a:off x="4570412" y="2780458"/>
            <a:ext cx="1" cy="398713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</p:cNvCxnSpPr>
          <p:nvPr/>
        </p:nvCxnSpPr>
        <p:spPr>
          <a:xfrm rot="5400000">
            <a:off x="7859738" y="2866378"/>
            <a:ext cx="541297" cy="1588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3" idx="0"/>
          </p:cNvCxnSpPr>
          <p:nvPr/>
        </p:nvCxnSpPr>
        <p:spPr>
          <a:xfrm flipH="1">
            <a:off x="3948341" y="3172599"/>
            <a:ext cx="1592" cy="566673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177650" y="3469562"/>
            <a:ext cx="597101" cy="1588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5810" y="2071073"/>
            <a:ext cx="13430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ARML 1.0 used as a non-standardized AR data format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3765230" y="2041794"/>
            <a:ext cx="1610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ARML 2.0 Standards Working Group founded within the OGC, 6 founding members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2947" y="1717717"/>
            <a:ext cx="1260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30+ members join founding six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0245" y="2018649"/>
            <a:ext cx="12602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Finalization and signed-off </a:t>
            </a:r>
          </a:p>
          <a:p>
            <a:pPr algn="ctr"/>
            <a:r>
              <a:rPr lang="en-US" sz="1050" dirty="0" smtClean="0"/>
              <a:t>ARML 2.0 standard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623337" y="2913266"/>
            <a:ext cx="530221" cy="1588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054125" y="2663095"/>
            <a:ext cx="1028978" cy="1588"/>
          </a:xfrm>
          <a:prstGeom prst="line">
            <a:avLst/>
          </a:prstGeom>
          <a:ln w="15875" cap="rnd" cmpd="sng" algn="ctr">
            <a:solidFill>
              <a:srgbClr val="000000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4169" y="3739272"/>
            <a:ext cx="13283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ARML 2.0 proposed to respond to new needs in 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5534" y="3739272"/>
            <a:ext cx="1462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First (internal) Draft of ARML 2.0 spec, membership increases to 47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28922" y="900913"/>
            <a:ext cx="8343498" cy="4290433"/>
            <a:chOff x="428922" y="440120"/>
            <a:chExt cx="8343498" cy="4290433"/>
          </a:xfrm>
        </p:grpSpPr>
        <p:grpSp>
          <p:nvGrpSpPr>
            <p:cNvPr id="36" name="Group 131"/>
            <p:cNvGrpSpPr/>
            <p:nvPr/>
          </p:nvGrpSpPr>
          <p:grpSpPr>
            <a:xfrm>
              <a:off x="428922" y="3863925"/>
              <a:ext cx="8343498" cy="866628"/>
              <a:chOff x="554850" y="3863925"/>
              <a:chExt cx="8075252" cy="866628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733281" y="3863925"/>
                <a:ext cx="1609395" cy="470638"/>
              </a:xfrm>
              <a:prstGeom prst="roundRect">
                <a:avLst>
                  <a:gd name="adj" fmla="val 8539"/>
                </a:avLst>
              </a:prstGeom>
              <a:solidFill>
                <a:srgbClr val="FFB61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45" tIns="41473" rIns="82945" bIns="4147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>
                  <a:latin typeface="Arial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554850" y="4118185"/>
                <a:ext cx="8075252" cy="612368"/>
              </a:xfrm>
              <a:prstGeom prst="roundRect">
                <a:avLst>
                  <a:gd name="adj" fmla="val 10421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FFB6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45" tIns="41473" rIns="82945" bIns="4147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>
                  <a:latin typeface="Arial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080" y="3879433"/>
                <a:ext cx="1335871" cy="253033"/>
              </a:xfrm>
              <a:prstGeom prst="rect">
                <a:avLst/>
              </a:prstGeom>
              <a:noFill/>
            </p:spPr>
            <p:txBody>
              <a:bodyPr wrap="square" lIns="82945" tIns="41473" rIns="82945" bIns="41473" rtlCol="0">
                <a:spAutoFit/>
              </a:bodyPr>
              <a:lstStyle/>
              <a:p>
                <a:pPr algn="ctr"/>
                <a:r>
                  <a:rPr lang="en-US" sz="1100" kern="0" cap="all" spc="150" dirty="0" smtClean="0">
                    <a:solidFill>
                      <a:schemeClr val="bg1"/>
                    </a:solidFill>
                  </a:rPr>
                  <a:t>members</a:t>
                </a:r>
                <a:endParaRPr lang="en-US" sz="1100" kern="0" cap="all" spc="15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1316" y="4336688"/>
              <a:ext cx="830211" cy="14272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/>
            <a:srcRect t="25315" b="24513"/>
            <a:stretch/>
          </p:blipFill>
          <p:spPr>
            <a:xfrm>
              <a:off x="3231804" y="4298695"/>
              <a:ext cx="813478" cy="2448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491" y="4273173"/>
              <a:ext cx="1036288" cy="3750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392" y="4236620"/>
              <a:ext cx="483820" cy="42930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8330" y="4336688"/>
              <a:ext cx="1006622" cy="229168"/>
            </a:xfrm>
            <a:prstGeom prst="rect">
              <a:avLst/>
            </a:prstGeom>
          </p:spPr>
        </p:pic>
        <p:pic>
          <p:nvPicPr>
            <p:cNvPr id="42" name="Bild 4" descr="Bild_2011-09-22_um_12.27.22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BFCFB"/>
                </a:clrFrom>
                <a:clrTo>
                  <a:srgbClr val="FBFC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80" y="440120"/>
              <a:ext cx="900089" cy="270421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8212" y="4603749"/>
            <a:ext cx="690303" cy="5170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400" y="5486400"/>
            <a:ext cx="787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Tw Cen MT"/>
                <a:cs typeface="Tw Cen MT"/>
              </a:rPr>
              <a:t>http://</a:t>
            </a:r>
            <a:r>
              <a:rPr lang="en-US" sz="2000" b="0" dirty="0" err="1">
                <a:latin typeface="Tw Cen MT"/>
                <a:cs typeface="Tw Cen MT"/>
              </a:rPr>
              <a:t>www.opengeospatial.org</a:t>
            </a:r>
            <a:r>
              <a:rPr lang="en-US" sz="2000" b="0" dirty="0">
                <a:latin typeface="Tw Cen MT"/>
                <a:cs typeface="Tw Cen MT"/>
              </a:rPr>
              <a:t>/projects/groups/arml2.0swg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511615"/>
          </a:xfrm>
        </p:spPr>
        <p:txBody>
          <a:bodyPr/>
          <a:lstStyle/>
          <a:p>
            <a:pPr algn="ctr"/>
            <a:r>
              <a:rPr lang="en-US" sz="3200" dirty="0" smtClean="0">
                <a:latin typeface="Tw Cen MT" pitchFamily="34" charset="0"/>
              </a:rPr>
              <a:t>Mobile App Prototype</a:t>
            </a:r>
            <a:endParaRPr lang="en-US" sz="3200" dirty="0">
              <a:latin typeface="Tw Cen MT" pitchFamily="34" charset="0"/>
            </a:endParaRPr>
          </a:p>
        </p:txBody>
      </p:sp>
      <p:pic>
        <p:nvPicPr>
          <p:cNvPr id="4" name="Picture 3" descr="m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4987"/>
            <a:ext cx="8561918" cy="478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0" y="1542036"/>
            <a:ext cx="8339375" cy="218213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Manil Maskey</a:t>
            </a:r>
          </a:p>
          <a:p>
            <a:pPr algn="ctr">
              <a:buNone/>
            </a:pPr>
            <a:r>
              <a:rPr lang="en-US" dirty="0" smtClean="0"/>
              <a:t>Information Technology &amp; Systems Center</a:t>
            </a:r>
          </a:p>
          <a:p>
            <a:pPr algn="ctr">
              <a:buNone/>
            </a:pPr>
            <a:r>
              <a:rPr lang="en-US" dirty="0" smtClean="0"/>
              <a:t>University of Alabama in Huntsville</a:t>
            </a:r>
          </a:p>
          <a:p>
            <a:pPr algn="ctr">
              <a:buNone/>
            </a:pPr>
            <a:r>
              <a:rPr lang="en-US" dirty="0" smtClean="0"/>
              <a:t>mmaskey@itsc.uah.edu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Introduction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1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Augmented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Reality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latin typeface="Tw Cen MT"/>
                <a:cs typeface="Tw Cen MT"/>
              </a:rPr>
              <a:t>Semantic Context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ARML 1.0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latin typeface="Tw Cen MT"/>
                <a:cs typeface="Tw Cen MT"/>
              </a:rPr>
              <a:t>Why?</a:t>
            </a: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Allow Distribution of AR content on multiple AR platforms and Applications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Scope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5" y="722886"/>
            <a:ext cx="8339375" cy="5971891"/>
          </a:xfrm>
        </p:spPr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Target mobile, mainly geo-location based AR applications</a:t>
            </a:r>
          </a:p>
          <a:p>
            <a:r>
              <a:rPr lang="en-US" dirty="0" smtClean="0">
                <a:latin typeface="Tw Cen MT"/>
                <a:cs typeface="Tw Cen MT"/>
              </a:rPr>
              <a:t>Comprises of many different fields</a:t>
            </a:r>
          </a:p>
          <a:p>
            <a:pPr lvl="1"/>
            <a:r>
              <a:rPr lang="en-US" dirty="0" err="1" smtClean="0">
                <a:latin typeface="Tw Cen MT"/>
                <a:cs typeface="Tw Cen MT"/>
              </a:rPr>
              <a:t>WebGL</a:t>
            </a:r>
            <a:r>
              <a:rPr lang="en-US" dirty="0" smtClean="0">
                <a:latin typeface="Tw Cen MT"/>
                <a:cs typeface="Tw Cen MT"/>
              </a:rPr>
              <a:t>, Computer Vision, etc.</a:t>
            </a:r>
          </a:p>
          <a:p>
            <a:r>
              <a:rPr lang="en-US" dirty="0" smtClean="0">
                <a:latin typeface="Tw Cen MT"/>
                <a:cs typeface="Tw Cen MT"/>
              </a:rPr>
              <a:t>Why not KML?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KML built for map-based applications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Not flexible enough to bridge the gap between map and AR based (geo-)applications when defining the presentation of POIs and allowing tie-ins from other AR-relevant topics, such as visual tracking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KML also lacks the possibility of allowing dynamic components, such as JavaScript, to interact with the AR objects.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577081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w Cen MT" pitchFamily="34" charset="0"/>
              </a:rPr>
              <a:t>Scope..Example</a:t>
            </a:r>
            <a:endParaRPr lang="en-US" sz="3600" dirty="0">
              <a:latin typeface="Tw Cen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ARML 2.0 could allow the specification of a reference image for a particular POI + a visual representation of the POI in case the reference image is detected in the video stream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Tw Cen MT"/>
              </a:rPr>
              <a:t>However, ARML 2.0 will not specify how the tracking should be done and what algorithms should be used to detect the reference image, this is supposed to be done in a group focusing on WebGL.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536685"/>
          </a:xfrm>
        </p:spPr>
        <p:txBody>
          <a:bodyPr/>
          <a:lstStyle/>
          <a:p>
            <a:pPr algn="ctr"/>
            <a:r>
              <a:rPr lang="en-US" sz="3300" dirty="0" smtClean="0">
                <a:latin typeface="Tw Cen MT"/>
                <a:cs typeface="Tw Cen MT"/>
              </a:rPr>
              <a:t>Stakeholders</a:t>
            </a:r>
            <a:endParaRPr lang="en-US" sz="3300" dirty="0">
              <a:latin typeface="Tw Cen MT"/>
              <a:cs typeface="Tw Cen MT"/>
            </a:endParaRPr>
          </a:p>
        </p:txBody>
      </p:sp>
      <p:pic>
        <p:nvPicPr>
          <p:cNvPr id="6" name="Content Placeholder 5" descr="armlstakeholder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8280" y="1117600"/>
            <a:ext cx="5278620" cy="4451338"/>
          </a:xfrm>
        </p:spPr>
      </p:pic>
      <p:sp>
        <p:nvSpPr>
          <p:cNvPr id="3" name="TextBox 2"/>
          <p:cNvSpPr txBox="1"/>
          <p:nvPr/>
        </p:nvSpPr>
        <p:spPr>
          <a:xfrm>
            <a:off x="5829300" y="1181100"/>
            <a:ext cx="311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Tw Cen MT"/>
                <a:cs typeface="Tw Cen MT"/>
              </a:rPr>
              <a:t>Analyze </a:t>
            </a:r>
            <a:r>
              <a:rPr lang="en-US" sz="2000" b="0" dirty="0">
                <a:latin typeface="Tw Cen MT"/>
                <a:cs typeface="Tw Cen MT"/>
              </a:rPr>
              <a:t>who is part of an AR ecosystem and why, </a:t>
            </a:r>
            <a:endParaRPr lang="en-US" sz="2000" b="0" dirty="0" smtClean="0">
              <a:latin typeface="Tw Cen MT"/>
              <a:cs typeface="Tw Cen MT"/>
            </a:endParaRPr>
          </a:p>
          <a:p>
            <a:endParaRPr lang="en-US" sz="2000" b="0" dirty="0">
              <a:latin typeface="Tw Cen MT"/>
              <a:cs typeface="Tw Cen MT"/>
            </a:endParaRPr>
          </a:p>
          <a:p>
            <a:r>
              <a:rPr lang="en-US" sz="2000" b="0" dirty="0">
                <a:latin typeface="Tw Cen MT"/>
                <a:cs typeface="Tw Cen MT"/>
              </a:rPr>
              <a:t>W</a:t>
            </a:r>
            <a:r>
              <a:rPr lang="en-US" sz="2000" b="0" dirty="0" smtClean="0">
                <a:latin typeface="Tw Cen MT"/>
                <a:cs typeface="Tw Cen MT"/>
              </a:rPr>
              <a:t>hich </a:t>
            </a:r>
            <a:r>
              <a:rPr lang="en-US" sz="2000" b="0" dirty="0">
                <a:latin typeface="Tw Cen MT"/>
                <a:cs typeface="Tw Cen MT"/>
              </a:rPr>
              <a:t>stakeholder is influenced by a standards </a:t>
            </a:r>
            <a:r>
              <a:rPr lang="en-US" sz="2000" b="0" dirty="0" smtClean="0">
                <a:latin typeface="Tw Cen MT"/>
                <a:cs typeface="Tw Cen MT"/>
              </a:rPr>
              <a:t>discussion. </a:t>
            </a:r>
          </a:p>
          <a:p>
            <a:endParaRPr lang="en-US" sz="2000" b="0" dirty="0">
              <a:latin typeface="Tw Cen MT"/>
              <a:cs typeface="Tw Cen MT"/>
            </a:endParaRPr>
          </a:p>
          <a:p>
            <a:r>
              <a:rPr lang="en-US" sz="2000" b="0" dirty="0" smtClean="0">
                <a:latin typeface="Tw Cen MT"/>
                <a:cs typeface="Tw Cen MT"/>
              </a:rPr>
              <a:t>How </a:t>
            </a:r>
            <a:r>
              <a:rPr lang="en-US" sz="2000" b="0" dirty="0">
                <a:latin typeface="Tw Cen MT"/>
                <a:cs typeface="Tw Cen MT"/>
              </a:rPr>
              <a:t>the stakeholders could benefit from a new standard</a:t>
            </a:r>
          </a:p>
        </p:txBody>
      </p:sp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err="1" smtClean="0">
                <a:latin typeface="Tw Cen MT" pitchFamily="34" charset="0"/>
              </a:rPr>
              <a:t>StakeHolders</a:t>
            </a:r>
            <a:r>
              <a:rPr lang="en-US" dirty="0" smtClean="0">
                <a:latin typeface="Tw Cen MT" pitchFamily="34" charset="0"/>
              </a:rPr>
              <a:t> (Content)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2" name="Rectangle 1"/>
          <p:cNvSpPr/>
          <p:nvPr/>
        </p:nvSpPr>
        <p:spPr>
          <a:xfrm>
            <a:off x="495300" y="1305342"/>
            <a:ext cx="7848600" cy="3277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0" dirty="0">
              <a:latin typeface="Tw Cen MT"/>
              <a:cs typeface="Tw Cen MT"/>
            </a:endParaRPr>
          </a:p>
          <a:p>
            <a:r>
              <a:rPr lang="en-US" sz="2300" dirty="0">
                <a:latin typeface="Tw Cen MT"/>
                <a:cs typeface="Tw Cen MT"/>
              </a:rPr>
              <a:t>Content </a:t>
            </a:r>
            <a:r>
              <a:rPr lang="en-US" sz="2300" dirty="0" smtClean="0">
                <a:latin typeface="Tw Cen MT"/>
                <a:cs typeface="Tw Cen MT"/>
              </a:rPr>
              <a:t>Producers</a:t>
            </a:r>
            <a:r>
              <a:rPr lang="en-US" sz="2300" b="0" dirty="0" smtClean="0">
                <a:latin typeface="Tw Cen MT"/>
                <a:cs typeface="Tw Cen MT"/>
              </a:rPr>
              <a:t>: Create </a:t>
            </a:r>
            <a:r>
              <a:rPr lang="en-US" sz="2300" b="0" dirty="0">
                <a:latin typeface="Tw Cen MT"/>
                <a:cs typeface="Tw Cen MT"/>
              </a:rPr>
              <a:t>content for multiple occasions, not just for delivering the content to an AR application. Real life examples include travel book writers or tourist bureaus.</a:t>
            </a:r>
          </a:p>
          <a:p>
            <a:endParaRPr lang="en-US" sz="2300" b="0" dirty="0">
              <a:latin typeface="Tw Cen MT"/>
              <a:cs typeface="Tw Cen MT"/>
            </a:endParaRPr>
          </a:p>
          <a:p>
            <a:r>
              <a:rPr lang="en-US" sz="2300" dirty="0">
                <a:latin typeface="Tw Cen MT"/>
                <a:cs typeface="Tw Cen MT"/>
              </a:rPr>
              <a:t>Content </a:t>
            </a:r>
            <a:r>
              <a:rPr lang="en-US" sz="2300" dirty="0" smtClean="0">
                <a:latin typeface="Tw Cen MT"/>
                <a:cs typeface="Tw Cen MT"/>
              </a:rPr>
              <a:t>Publishers</a:t>
            </a:r>
            <a:r>
              <a:rPr lang="en-US" sz="2300" b="0" dirty="0" smtClean="0">
                <a:latin typeface="Tw Cen MT"/>
                <a:cs typeface="Tw Cen MT"/>
              </a:rPr>
              <a:t>: Receive content </a:t>
            </a:r>
            <a:r>
              <a:rPr lang="en-US" sz="2300" b="0" dirty="0">
                <a:latin typeface="Tw Cen MT"/>
                <a:cs typeface="Tw Cen MT"/>
              </a:rPr>
              <a:t>from the Content Producer and specifically </a:t>
            </a:r>
            <a:r>
              <a:rPr lang="en-US" sz="2300" b="0" dirty="0" smtClean="0">
                <a:latin typeface="Tw Cen MT"/>
                <a:cs typeface="Tw Cen MT"/>
              </a:rPr>
              <a:t>publish </a:t>
            </a:r>
            <a:r>
              <a:rPr lang="en-US" sz="2300" b="0" dirty="0">
                <a:latin typeface="Tw Cen MT"/>
                <a:cs typeface="Tw Cen MT"/>
              </a:rPr>
              <a:t>the content to an AR application. Examples include publishing agencies specialized in mobile publishing. </a:t>
            </a:r>
          </a:p>
        </p:txBody>
      </p:sp>
    </p:spTree>
    <p:extLst>
      <p:ext uri="{BB962C8B-B14F-4D97-AF65-F5344CB8AC3E}">
        <p14:creationId xmlns:p14="http://schemas.microsoft.com/office/powerpoint/2010/main" val="3897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23220"/>
          </a:xfrm>
        </p:spPr>
        <p:txBody>
          <a:bodyPr/>
          <a:lstStyle/>
          <a:p>
            <a:pPr algn="ctr"/>
            <a:r>
              <a:rPr lang="en-US" sz="3200" dirty="0" smtClean="0">
                <a:latin typeface="Tw Cen MT" pitchFamily="34" charset="0"/>
              </a:rPr>
              <a:t>Stakeholders (Software)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2" name="Rectangle 1"/>
          <p:cNvSpPr/>
          <p:nvPr/>
        </p:nvSpPr>
        <p:spPr>
          <a:xfrm>
            <a:off x="457200" y="977899"/>
            <a:ext cx="825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Tw Cen MT"/>
                <a:cs typeface="Tw Cen MT"/>
              </a:rPr>
              <a:t>AR Software </a:t>
            </a:r>
            <a:r>
              <a:rPr lang="en-US" sz="2000" b="0" dirty="0" smtClean="0">
                <a:latin typeface="Tw Cen MT"/>
                <a:cs typeface="Tw Cen MT"/>
              </a:rPr>
              <a:t>Developers: 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Develop software/app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Receive </a:t>
            </a:r>
            <a:r>
              <a:rPr lang="en-US" sz="2000" b="0" dirty="0">
                <a:latin typeface="Tw Cen MT"/>
                <a:cs typeface="Tw Cen MT"/>
              </a:rPr>
              <a:t>content from the Content </a:t>
            </a:r>
            <a:r>
              <a:rPr lang="en-US" sz="2000" b="0" dirty="0" smtClean="0">
                <a:latin typeface="Tw Cen MT"/>
                <a:cs typeface="Tw Cen MT"/>
              </a:rPr>
              <a:t>Publisher</a:t>
            </a:r>
            <a:endParaRPr lang="en-US" sz="2000" b="0" dirty="0">
              <a:latin typeface="Tw Cen MT"/>
              <a:cs typeface="Tw Cen MT"/>
            </a:endParaRPr>
          </a:p>
          <a:p>
            <a:endParaRPr lang="en-US" sz="2000" b="0" dirty="0">
              <a:latin typeface="Tw Cen MT"/>
              <a:cs typeface="Tw Cen MT"/>
            </a:endParaRPr>
          </a:p>
          <a:p>
            <a:r>
              <a:rPr lang="en-US" sz="2000" b="0" dirty="0">
                <a:latin typeface="Tw Cen MT"/>
                <a:cs typeface="Tw Cen MT"/>
              </a:rPr>
              <a:t>Device Platform </a:t>
            </a:r>
            <a:r>
              <a:rPr lang="en-US" sz="2000" b="0" dirty="0" smtClean="0">
                <a:latin typeface="Tw Cen MT"/>
                <a:cs typeface="Tw Cen MT"/>
              </a:rPr>
              <a:t>Providers: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Provide </a:t>
            </a:r>
            <a:r>
              <a:rPr lang="en-US" sz="2000" b="0" dirty="0">
                <a:latin typeface="Tw Cen MT"/>
                <a:cs typeface="Tw Cen MT"/>
              </a:rPr>
              <a:t>the platform the AR Software Developer is using to build </a:t>
            </a:r>
            <a:r>
              <a:rPr lang="en-US" sz="2000" b="0" dirty="0" smtClean="0">
                <a:latin typeface="Tw Cen MT"/>
                <a:cs typeface="Tw Cen MT"/>
              </a:rPr>
              <a:t>	the </a:t>
            </a:r>
            <a:r>
              <a:rPr lang="en-US" sz="2000" b="0" dirty="0">
                <a:latin typeface="Tw Cen MT"/>
                <a:cs typeface="Tw Cen MT"/>
              </a:rPr>
              <a:t>AR </a:t>
            </a:r>
            <a:r>
              <a:rPr lang="en-US" sz="2000" b="0" dirty="0" smtClean="0">
                <a:latin typeface="Tw Cen MT"/>
                <a:cs typeface="Tw Cen MT"/>
              </a:rPr>
              <a:t>application</a:t>
            </a:r>
            <a:endParaRPr lang="en-US" sz="2000" b="0" dirty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Tw Cen MT"/>
                <a:cs typeface="Tw Cen MT"/>
              </a:rPr>
              <a:t>	Operating </a:t>
            </a:r>
            <a:r>
              <a:rPr lang="en-US" sz="2000" b="0" dirty="0">
                <a:latin typeface="Tw Cen MT"/>
                <a:cs typeface="Tw Cen MT"/>
              </a:rPr>
              <a:t>systems and development platforms. </a:t>
            </a:r>
            <a:endParaRPr lang="en-US" sz="20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Provide </a:t>
            </a:r>
            <a:r>
              <a:rPr lang="en-US" sz="2000" b="0" dirty="0">
                <a:latin typeface="Tw Cen MT"/>
                <a:cs typeface="Tw Cen MT"/>
              </a:rPr>
              <a:t>the interface between the software and hardware. </a:t>
            </a:r>
            <a:r>
              <a:rPr lang="en-US" sz="2000" b="0" dirty="0" smtClean="0">
                <a:latin typeface="Tw Cen MT"/>
                <a:cs typeface="Tw Cen MT"/>
              </a:rPr>
              <a:t>	Google </a:t>
            </a:r>
            <a:r>
              <a:rPr lang="en-US" sz="2000" b="0" dirty="0">
                <a:latin typeface="Tw Cen MT"/>
                <a:cs typeface="Tw Cen MT"/>
              </a:rPr>
              <a:t>(Android), Apple (</a:t>
            </a:r>
            <a:r>
              <a:rPr lang="en-US" sz="2000" b="0" dirty="0" err="1">
                <a:latin typeface="Tw Cen MT"/>
                <a:cs typeface="Tw Cen MT"/>
              </a:rPr>
              <a:t>iOS</a:t>
            </a:r>
            <a:r>
              <a:rPr lang="en-US" sz="2000" b="0" dirty="0">
                <a:latin typeface="Tw Cen MT"/>
                <a:cs typeface="Tw Cen MT"/>
              </a:rPr>
              <a:t>), Nokia (</a:t>
            </a:r>
            <a:r>
              <a:rPr lang="en-US" sz="2000" b="0" dirty="0" smtClean="0">
                <a:latin typeface="Tw Cen MT"/>
                <a:cs typeface="Tw Cen MT"/>
              </a:rPr>
              <a:t>Symbian)…</a:t>
            </a:r>
            <a:endParaRPr lang="en-US" sz="2000" b="0" dirty="0">
              <a:latin typeface="Tw Cen MT"/>
              <a:cs typeface="Tw Cen MT"/>
            </a:endParaRPr>
          </a:p>
          <a:p>
            <a:endParaRPr lang="en-US" sz="2000" b="0" dirty="0">
              <a:latin typeface="Tw Cen MT"/>
              <a:cs typeface="Tw Cen MT"/>
            </a:endParaRPr>
          </a:p>
          <a:p>
            <a:r>
              <a:rPr lang="en-US" sz="2000" b="0" dirty="0" smtClean="0">
                <a:latin typeface="Tw Cen MT"/>
                <a:cs typeface="Tw Cen MT"/>
              </a:rPr>
              <a:t>Software </a:t>
            </a:r>
            <a:r>
              <a:rPr lang="en-US" sz="2000" b="0" dirty="0">
                <a:latin typeface="Tw Cen MT"/>
                <a:cs typeface="Tw Cen MT"/>
              </a:rPr>
              <a:t>Publisher: </a:t>
            </a:r>
            <a:endParaRPr lang="en-US" sz="20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Make </a:t>
            </a:r>
            <a:r>
              <a:rPr lang="en-US" sz="2000" b="0" dirty="0">
                <a:latin typeface="Tw Cen MT"/>
                <a:cs typeface="Tw Cen MT"/>
              </a:rPr>
              <a:t>the AR Software available to the market. </a:t>
            </a:r>
            <a:r>
              <a:rPr lang="en-US" sz="2000" b="0" dirty="0" smtClean="0">
                <a:latin typeface="Tw Cen MT"/>
                <a:cs typeface="Tw Cen MT"/>
              </a:rPr>
              <a:t> AR </a:t>
            </a:r>
            <a:r>
              <a:rPr lang="en-US" sz="2000" b="0" dirty="0">
                <a:latin typeface="Tw Cen MT"/>
                <a:cs typeface="Tw Cen MT"/>
              </a:rPr>
              <a:t>Software </a:t>
            </a:r>
            <a:r>
              <a:rPr lang="en-US" sz="2000" b="0" dirty="0" smtClean="0">
                <a:latin typeface="Tw Cen MT"/>
                <a:cs typeface="Tw Cen MT"/>
              </a:rPr>
              <a:t>	Developer </a:t>
            </a:r>
            <a:r>
              <a:rPr lang="en-US" sz="2000" b="0" dirty="0">
                <a:latin typeface="Tw Cen MT"/>
                <a:cs typeface="Tw Cen MT"/>
              </a:rPr>
              <a:t>delivers the software to the Software Publisher. </a:t>
            </a:r>
            <a:endParaRPr lang="en-US" sz="20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Mobile stakeholder </a:t>
            </a:r>
            <a:r>
              <a:rPr lang="en-US" sz="2000" b="0" dirty="0">
                <a:latin typeface="Tw Cen MT"/>
                <a:cs typeface="Tw Cen MT"/>
              </a:rPr>
              <a:t>is typically represented by </a:t>
            </a:r>
            <a:r>
              <a:rPr lang="en-US" sz="2000" b="0" dirty="0" smtClean="0">
                <a:latin typeface="Tw Cen MT"/>
                <a:cs typeface="Tw Cen MT"/>
              </a:rPr>
              <a:t>Android </a:t>
            </a:r>
            <a:r>
              <a:rPr lang="en-US" sz="2000" b="0" dirty="0">
                <a:latin typeface="Tw Cen MT"/>
                <a:cs typeface="Tw Cen MT"/>
              </a:rPr>
              <a:t>Market, App </a:t>
            </a:r>
            <a:r>
              <a:rPr lang="en-US" sz="2000" b="0" dirty="0" smtClean="0">
                <a:latin typeface="Tw Cen MT"/>
                <a:cs typeface="Tw Cen MT"/>
              </a:rPr>
              <a:t>	Store</a:t>
            </a:r>
            <a:r>
              <a:rPr lang="en-US" sz="2000" b="0" dirty="0">
                <a:latin typeface="Tw Cen MT"/>
                <a:cs typeface="Tw Cen MT"/>
              </a:rPr>
              <a:t>, </a:t>
            </a:r>
            <a:r>
              <a:rPr lang="en-US" sz="2000" b="0" dirty="0" err="1">
                <a:latin typeface="Tw Cen MT"/>
                <a:cs typeface="Tw Cen MT"/>
              </a:rPr>
              <a:t>Ovi</a:t>
            </a:r>
            <a:r>
              <a:rPr lang="en-US" sz="2000" b="0" dirty="0">
                <a:latin typeface="Tw Cen MT"/>
                <a:cs typeface="Tw Cen MT"/>
              </a:rPr>
              <a:t> Store, </a:t>
            </a:r>
            <a:r>
              <a:rPr lang="en-US" sz="2000" b="0" dirty="0" smtClean="0">
                <a:latin typeface="Tw Cen MT"/>
                <a:cs typeface="Tw Cen MT"/>
              </a:rPr>
              <a:t>	App </a:t>
            </a:r>
            <a:r>
              <a:rPr lang="en-US" sz="2000" b="0" dirty="0">
                <a:latin typeface="Tw Cen MT"/>
                <a:cs typeface="Tw Cen MT"/>
              </a:rPr>
              <a:t>World etc</a:t>
            </a:r>
            <a:r>
              <a:rPr lang="en-US" sz="2000" b="0" dirty="0" smtClean="0">
                <a:latin typeface="Tw Cen MT"/>
                <a:cs typeface="Tw Cen MT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>
                <a:latin typeface="Tw Cen MT"/>
                <a:cs typeface="Tw Cen MT"/>
              </a:rPr>
              <a:t>	</a:t>
            </a:r>
            <a:r>
              <a:rPr lang="en-US" sz="2000" b="0" dirty="0" smtClean="0">
                <a:latin typeface="Tw Cen MT"/>
                <a:cs typeface="Tw Cen MT"/>
              </a:rPr>
              <a:t>It </a:t>
            </a:r>
            <a:r>
              <a:rPr lang="en-US" sz="2000" b="0" dirty="0">
                <a:latin typeface="Tw Cen MT"/>
                <a:cs typeface="Tw Cen MT"/>
              </a:rPr>
              <a:t>could also be a webpage advertising the AR </a:t>
            </a:r>
            <a:r>
              <a:rPr lang="en-US" sz="2000" b="0" dirty="0" smtClean="0">
                <a:latin typeface="Tw Cen MT"/>
                <a:cs typeface="Tw Cen MT"/>
              </a:rPr>
              <a:t>for download</a:t>
            </a:r>
            <a:endParaRPr lang="en-US" sz="2000" b="0" dirty="0">
              <a:latin typeface="Tw Cen MT"/>
              <a:cs typeface="Tw Cen MT"/>
            </a:endParaRPr>
          </a:p>
          <a:p>
            <a:endParaRPr lang="en-US" sz="2000" b="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97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23220"/>
          </a:xfrm>
        </p:spPr>
        <p:txBody>
          <a:bodyPr/>
          <a:lstStyle/>
          <a:p>
            <a:pPr algn="ctr"/>
            <a:r>
              <a:rPr lang="en-US" sz="3200" dirty="0" smtClean="0">
                <a:latin typeface="Tw Cen MT" pitchFamily="34" charset="0"/>
              </a:rPr>
              <a:t>Stakeholders (Hardware/End User)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2" name="Rectangle 1"/>
          <p:cNvSpPr/>
          <p:nvPr/>
        </p:nvSpPr>
        <p:spPr>
          <a:xfrm>
            <a:off x="596900" y="1155849"/>
            <a:ext cx="80137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0" dirty="0">
                <a:latin typeface="Tw Cen MT"/>
                <a:cs typeface="Tw Cen MT"/>
              </a:rPr>
              <a:t>Hardware Enablers: </a:t>
            </a:r>
            <a:endParaRPr lang="en-US" sz="21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100" b="0" dirty="0">
                <a:latin typeface="Tw Cen MT"/>
                <a:cs typeface="Tw Cen MT"/>
              </a:rPr>
              <a:t>	</a:t>
            </a:r>
            <a:r>
              <a:rPr lang="en-US" sz="2100" b="0" dirty="0" smtClean="0">
                <a:latin typeface="Tw Cen MT"/>
                <a:cs typeface="Tw Cen MT"/>
              </a:rPr>
              <a:t>Manufacture </a:t>
            </a:r>
            <a:r>
              <a:rPr lang="en-US" sz="2100" b="0" dirty="0">
                <a:latin typeface="Tw Cen MT"/>
                <a:cs typeface="Tw Cen MT"/>
              </a:rPr>
              <a:t>hardware necessary to build AR applications, </a:t>
            </a:r>
            <a:r>
              <a:rPr lang="en-US" sz="2100" b="0" dirty="0" smtClean="0">
                <a:latin typeface="Tw Cen MT"/>
                <a:cs typeface="Tw Cen MT"/>
              </a:rPr>
              <a:t>	including </a:t>
            </a:r>
            <a:r>
              <a:rPr lang="en-US" sz="2100" b="0" dirty="0">
                <a:latin typeface="Tw Cen MT"/>
                <a:cs typeface="Tw Cen MT"/>
              </a:rPr>
              <a:t>chipsets, sensors, cameras, network, battery etc. </a:t>
            </a:r>
            <a:endParaRPr lang="en-US" sz="21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100" b="0" dirty="0">
                <a:latin typeface="Tw Cen MT"/>
                <a:cs typeface="Tw Cen MT"/>
              </a:rPr>
              <a:t>	</a:t>
            </a:r>
            <a:r>
              <a:rPr lang="en-US" sz="2100" b="0" dirty="0" smtClean="0">
                <a:latin typeface="Tw Cen MT"/>
                <a:cs typeface="Tw Cen MT"/>
              </a:rPr>
              <a:t>Essentially</a:t>
            </a:r>
            <a:r>
              <a:rPr lang="en-US" sz="2100" b="0" dirty="0">
                <a:latin typeface="Tw Cen MT"/>
                <a:cs typeface="Tw Cen MT"/>
              </a:rPr>
              <a:t>, the Device </a:t>
            </a:r>
            <a:r>
              <a:rPr lang="en-US" sz="2100" b="0" dirty="0" smtClean="0">
                <a:latin typeface="Tw Cen MT"/>
                <a:cs typeface="Tw Cen MT"/>
              </a:rPr>
              <a:t>Platform Provider </a:t>
            </a:r>
            <a:r>
              <a:rPr lang="en-US" sz="2100" b="0" dirty="0">
                <a:latin typeface="Tw Cen MT"/>
                <a:cs typeface="Tw Cen MT"/>
              </a:rPr>
              <a:t>builds the platform on </a:t>
            </a:r>
            <a:r>
              <a:rPr lang="en-US" sz="2100" b="0" dirty="0" smtClean="0">
                <a:latin typeface="Tw Cen MT"/>
                <a:cs typeface="Tw Cen MT"/>
              </a:rPr>
              <a:t>	top </a:t>
            </a:r>
            <a:r>
              <a:rPr lang="en-US" sz="2100" b="0" dirty="0">
                <a:latin typeface="Tw Cen MT"/>
                <a:cs typeface="Tw Cen MT"/>
              </a:rPr>
              <a:t>of the hardware. </a:t>
            </a:r>
            <a:endParaRPr lang="en-US" sz="2100" b="0" dirty="0" smtClean="0">
              <a:latin typeface="Tw Cen MT"/>
              <a:cs typeface="Tw Cen M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100" b="0" dirty="0">
                <a:latin typeface="Tw Cen MT"/>
                <a:cs typeface="Tw Cen MT"/>
              </a:rPr>
              <a:t>	</a:t>
            </a:r>
            <a:r>
              <a:rPr lang="en-US" sz="2100" b="0" dirty="0" smtClean="0">
                <a:latin typeface="Tw Cen MT"/>
                <a:cs typeface="Tw Cen MT"/>
              </a:rPr>
              <a:t>Examples </a:t>
            </a:r>
            <a:r>
              <a:rPr lang="en-US" sz="2100" b="0" dirty="0">
                <a:latin typeface="Tw Cen MT"/>
                <a:cs typeface="Tw Cen MT"/>
              </a:rPr>
              <a:t>include Qualcomm, Nokia, HTC etc</a:t>
            </a:r>
            <a:r>
              <a:rPr lang="en-US" sz="2100" b="0" dirty="0" smtClean="0">
                <a:latin typeface="Tw Cen MT"/>
                <a:cs typeface="Tw Cen MT"/>
              </a:rPr>
              <a:t>.</a:t>
            </a:r>
            <a:endParaRPr lang="en-US" sz="2100" b="0" dirty="0">
              <a:latin typeface="Tw Cen MT"/>
              <a:cs typeface="Tw Cen MT"/>
            </a:endParaRPr>
          </a:p>
          <a:p>
            <a:endParaRPr lang="en-US" sz="2100" b="0" dirty="0">
              <a:latin typeface="Tw Cen MT"/>
              <a:cs typeface="Tw Cen MT"/>
            </a:endParaRPr>
          </a:p>
          <a:p>
            <a:r>
              <a:rPr lang="en-US" sz="2100" b="0" dirty="0">
                <a:latin typeface="Tw Cen MT"/>
                <a:cs typeface="Tw Cen MT"/>
              </a:rPr>
              <a:t>End </a:t>
            </a:r>
            <a:r>
              <a:rPr lang="en-US" sz="2100" b="0" dirty="0" smtClean="0">
                <a:latin typeface="Tw Cen MT"/>
                <a:cs typeface="Tw Cen MT"/>
              </a:rPr>
              <a:t>Users: 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b="0" dirty="0">
                <a:latin typeface="Tw Cen MT"/>
                <a:cs typeface="Tw Cen MT"/>
              </a:rPr>
              <a:t>	</a:t>
            </a:r>
            <a:r>
              <a:rPr lang="en-US" sz="2100" b="0" dirty="0" smtClean="0">
                <a:latin typeface="Tw Cen MT"/>
                <a:cs typeface="Tw Cen MT"/>
              </a:rPr>
              <a:t>Download the </a:t>
            </a:r>
            <a:r>
              <a:rPr lang="en-US" sz="2100" b="0" dirty="0">
                <a:latin typeface="Tw Cen MT"/>
                <a:cs typeface="Tw Cen MT"/>
              </a:rPr>
              <a:t>application from the Software </a:t>
            </a:r>
            <a:r>
              <a:rPr lang="en-US" sz="2100" b="0" dirty="0" smtClean="0">
                <a:latin typeface="Tw Cen MT"/>
                <a:cs typeface="Tw Cen MT"/>
              </a:rPr>
              <a:t>Publisher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b="0" dirty="0">
                <a:latin typeface="Tw Cen MT"/>
                <a:cs typeface="Tw Cen MT"/>
              </a:rPr>
              <a:t>	</a:t>
            </a:r>
            <a:r>
              <a:rPr lang="en-US" sz="2100" b="0" dirty="0" smtClean="0">
                <a:latin typeface="Tw Cen MT"/>
                <a:cs typeface="Tw Cen MT"/>
              </a:rPr>
              <a:t>Provide feedback</a:t>
            </a:r>
            <a:endParaRPr lang="en-US" sz="2100" b="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2823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57708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/>
                <a:cs typeface="Tw Cen MT"/>
              </a:rPr>
              <a:t>Architecture</a:t>
            </a:r>
            <a:endParaRPr lang="en-US" sz="3600" dirty="0">
              <a:latin typeface="Tw Cen MT"/>
              <a:cs typeface="Tw Cen MT"/>
            </a:endParaRPr>
          </a:p>
        </p:txBody>
      </p:sp>
      <p:pic>
        <p:nvPicPr>
          <p:cNvPr id="4" name="Content Placeholder 3" descr="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1087" y="1193801"/>
            <a:ext cx="4883713" cy="3892815"/>
          </a:xfrm>
        </p:spPr>
      </p:pic>
      <p:sp>
        <p:nvSpPr>
          <p:cNvPr id="3" name="TextBox 2"/>
          <p:cNvSpPr txBox="1"/>
          <p:nvPr/>
        </p:nvSpPr>
        <p:spPr>
          <a:xfrm>
            <a:off x="5372100" y="1206500"/>
            <a:ext cx="3568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/>
                <a:cs typeface="Tw Cen MT"/>
              </a:rPr>
              <a:t>Generic AR software architecture:</a:t>
            </a:r>
          </a:p>
          <a:p>
            <a:r>
              <a:rPr lang="en-US" sz="2000" dirty="0" smtClean="0">
                <a:latin typeface="Tw Cen MT"/>
                <a:cs typeface="Tw Cen MT"/>
              </a:rPr>
              <a:t>6 subsystems </a:t>
            </a:r>
            <a:endParaRPr lang="en-US" sz="2000" dirty="0">
              <a:latin typeface="Tw Cen MT"/>
              <a:cs typeface="Tw Cen MT"/>
            </a:endParaRPr>
          </a:p>
          <a:p>
            <a:r>
              <a:rPr lang="en-US" sz="2000" dirty="0">
                <a:latin typeface="Tw Cen MT"/>
                <a:cs typeface="Tw Cen MT"/>
              </a:rPr>
              <a:t>	</a:t>
            </a:r>
            <a:r>
              <a:rPr lang="en-US" sz="2000" dirty="0" smtClean="0">
                <a:latin typeface="Tw Cen MT"/>
                <a:cs typeface="Tw Cen MT"/>
              </a:rPr>
              <a:t>Application 	Tracking 	Interaction 	Presentation 	Context</a:t>
            </a:r>
          </a:p>
          <a:p>
            <a:r>
              <a:rPr lang="en-US" sz="2000" dirty="0">
                <a:latin typeface="Tw Cen MT"/>
                <a:cs typeface="Tw Cen MT"/>
              </a:rPr>
              <a:t>	</a:t>
            </a:r>
            <a:r>
              <a:rPr lang="en-US" sz="2000" dirty="0" smtClean="0">
                <a:latin typeface="Tw Cen MT"/>
                <a:cs typeface="Tw Cen MT"/>
              </a:rPr>
              <a:t>World Model </a:t>
            </a:r>
            <a:endParaRPr lang="en-US" sz="2000" dirty="0">
              <a:latin typeface="Tw Cen MT"/>
              <a:cs typeface="Tw Cen MT"/>
            </a:endParaRPr>
          </a:p>
          <a:p>
            <a:endParaRPr lang="en-US"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92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stbed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testbed</Template>
  <TotalTime>2839</TotalTime>
  <Words>584</Words>
  <Application>Microsoft Macintosh PowerPoint</Application>
  <PresentationFormat>On-screen Show (4:3)</PresentationFormat>
  <Paragraphs>151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testbed</vt:lpstr>
      <vt:lpstr>Augmented Reality Markup Language 2.0  Manil Maskey Information Technology &amp; Systems Center University of Alabama in Huntsville  Martin Lechner Wikitude   ESIP Summer Meeting 2012</vt:lpstr>
      <vt:lpstr>Introduction</vt:lpstr>
      <vt:lpstr>Scope</vt:lpstr>
      <vt:lpstr>Scope..Example</vt:lpstr>
      <vt:lpstr>Stakeholders</vt:lpstr>
      <vt:lpstr>StakeHolders (Content)</vt:lpstr>
      <vt:lpstr>Stakeholders (Software)</vt:lpstr>
      <vt:lpstr>Stakeholders (Hardware/End User)</vt:lpstr>
      <vt:lpstr>Architecture</vt:lpstr>
      <vt:lpstr>Architecture (Client)</vt:lpstr>
      <vt:lpstr>Architecture (Server)</vt:lpstr>
      <vt:lpstr>Proposed Standardizable Components</vt:lpstr>
      <vt:lpstr>Related AR Technologies and Standards</vt:lpstr>
      <vt:lpstr> Example Issue</vt:lpstr>
      <vt:lpstr>Result</vt:lpstr>
      <vt:lpstr>Starting Point</vt:lpstr>
      <vt:lpstr>PowerPoint Presentation</vt:lpstr>
      <vt:lpstr>Mobile App Prototype</vt:lpstr>
      <vt:lpstr>Contact</vt:lpstr>
    </vt:vector>
  </TitlesOfParts>
  <Company>ITSC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mmaskey</dc:creator>
  <cp:lastModifiedBy>Manil Maskey</cp:lastModifiedBy>
  <cp:revision>75</cp:revision>
  <dcterms:created xsi:type="dcterms:W3CDTF">2012-07-10T15:53:02Z</dcterms:created>
  <dcterms:modified xsi:type="dcterms:W3CDTF">2012-07-18T11:25:51Z</dcterms:modified>
</cp:coreProperties>
</file>