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3"/>
  </p:notesMasterIdLst>
  <p:sldIdLst>
    <p:sldId id="256" r:id="rId2"/>
    <p:sldId id="336" r:id="rId3"/>
    <p:sldId id="273" r:id="rId4"/>
    <p:sldId id="354" r:id="rId5"/>
    <p:sldId id="348" r:id="rId6"/>
    <p:sldId id="302" r:id="rId7"/>
    <p:sldId id="319" r:id="rId8"/>
    <p:sldId id="261" r:id="rId9"/>
    <p:sldId id="339" r:id="rId10"/>
    <p:sldId id="318" r:id="rId11"/>
    <p:sldId id="325" r:id="rId12"/>
    <p:sldId id="344" r:id="rId13"/>
    <p:sldId id="331" r:id="rId14"/>
    <p:sldId id="350" r:id="rId15"/>
    <p:sldId id="351" r:id="rId16"/>
    <p:sldId id="352" r:id="rId17"/>
    <p:sldId id="308" r:id="rId18"/>
    <p:sldId id="297" r:id="rId19"/>
    <p:sldId id="326" r:id="rId20"/>
    <p:sldId id="309" r:id="rId21"/>
    <p:sldId id="346" r:id="rId22"/>
    <p:sldId id="323" r:id="rId23"/>
    <p:sldId id="284" r:id="rId24"/>
    <p:sldId id="310" r:id="rId25"/>
    <p:sldId id="288" r:id="rId26"/>
    <p:sldId id="355" r:id="rId27"/>
    <p:sldId id="314" r:id="rId28"/>
    <p:sldId id="316" r:id="rId29"/>
    <p:sldId id="312" r:id="rId30"/>
    <p:sldId id="313" r:id="rId31"/>
    <p:sldId id="291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54"/>
    <p:restoredTop sz="86751" autoAdjust="0"/>
  </p:normalViewPr>
  <p:slideViewPr>
    <p:cSldViewPr snapToGrid="0" snapToObjects="1">
      <p:cViewPr>
        <p:scale>
          <a:sx n="100" d="100"/>
          <a:sy n="100" d="100"/>
        </p:scale>
        <p:origin x="392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3E81BF-F40D-F045-BDDE-55A0806DC5CC}" type="datetimeFigureOut">
              <a:rPr lang="en-US" smtClean="0"/>
              <a:t>1/8/16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761C96-127C-7B44-9DDC-BB4594038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673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 smtClean="0"/>
              <a:t>40,000 from 195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Forest</a:t>
            </a:r>
            <a:r>
              <a:rPr lang="en-US" baseline="0" dirty="0" smtClean="0"/>
              <a:t> conservation is a big part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Now we have to figure out how to turn words into actions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61C96-127C-7B44-9DDC-BB4594038F7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7188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And we got a lot of imagery like this.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Here is a scene with old mining at the bottom</a:t>
            </a:r>
            <a:r>
              <a:rPr lang="en-US" baseline="0" dirty="0" smtClean="0"/>
              <a:t> (you can see vegetation growing on the tailing piles) and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***inside this circle we see current mining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61C96-127C-7B44-9DDC-BB4594038F7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6205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But we also got</a:t>
            </a:r>
            <a:r>
              <a:rPr lang="en-US" baseline="0" dirty="0" smtClean="0"/>
              <a:t> stuff like this, a newly cleared field by a small settlement. Differentiating between these is important, as while they are both deforestation they have very different impacts on the environment.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are working to integrate the aircraft into the routine monitoring framework in this area by building local capacity to operate them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61C96-127C-7B44-9DDC-BB4594038F7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1087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our newest aircraft, a gas powered, 3m wingspan plane which will hopefully provide us 5 hours of flight time at 120km/h and the ability to carry much heavier payloads, i.e.</a:t>
            </a:r>
            <a:r>
              <a:rPr lang="en-US" baseline="0" dirty="0" smtClean="0"/>
              <a:t> LIDAR, </a:t>
            </a:r>
            <a:r>
              <a:rPr lang="en-US" baseline="0" dirty="0" err="1" smtClean="0"/>
              <a:t>hyperspec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etc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61C96-127C-7B44-9DDC-BB4594038F7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6516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F3FD6-9940-3946-B3A7-4537B449C05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30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addition to carbon, there is extreme biodiversity (this is vertebrates)</a:t>
            </a:r>
          </a:p>
          <a:p>
            <a:r>
              <a:rPr lang="en-US" dirty="0" smtClean="0"/>
              <a:t>Over 1,000</a:t>
            </a:r>
            <a:r>
              <a:rPr lang="en-US" baseline="0" dirty="0" smtClean="0"/>
              <a:t> bird </a:t>
            </a:r>
            <a:r>
              <a:rPr lang="en-US" baseline="0" dirty="0" err="1" smtClean="0"/>
              <a:t>sp</a:t>
            </a:r>
            <a:r>
              <a:rPr lang="en-US" baseline="0" dirty="0" smtClean="0"/>
              <a:t>, 10,000 trees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61C96-127C-7B44-9DDC-BB4594038F7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752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 smtClean="0"/>
              <a:t>Deforestation is expanding, accelerating in Amazon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Still a lot of forest left in the Amazon, biggest tropical</a:t>
            </a:r>
            <a:r>
              <a:rPr lang="en-US" baseline="0" dirty="0" smtClean="0"/>
              <a:t> wilderness on Earth</a:t>
            </a:r>
            <a:endParaRPr lang="en-US" dirty="0" smtClean="0"/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What you really have a hard time seeing here is the extensive fragmentation that goes 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61C96-127C-7B44-9DDC-BB4594038F7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302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 smtClean="0"/>
              <a:t>So now Peru, where we see that fragmentation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This is CLASlite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All</a:t>
            </a:r>
            <a:r>
              <a:rPr lang="en-US" baseline="0" dirty="0" smtClean="0"/>
              <a:t> color is deforestation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But we don’t know the cause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61C96-127C-7B44-9DDC-BB4594038F7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1103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 smtClean="0"/>
              <a:t>Governance is another issue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Size of SC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Much protected area, much reserved for responsible land use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Timber, agriculture, reforestation, agroforestry</a:t>
            </a:r>
            <a:r>
              <a:rPr lang="en-US" smtClean="0"/>
              <a:t>, tourism</a:t>
            </a:r>
            <a:endParaRPr lang="en-US" dirty="0" smtClean="0"/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Wild East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Peru is having a very hard time governing this space with their limited resources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61C96-127C-7B44-9DDC-BB4594038F7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7468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*** Reforestation is critical***</a:t>
            </a:r>
            <a:r>
              <a:rPr lang="en-US" baseline="0" dirty="0" smtClean="0"/>
              <a:t> We often focus on deforestation but these mines are typically abandoned after only a few years of activity</a:t>
            </a:r>
          </a:p>
          <a:p>
            <a:pPr marL="171450" indent="-171450">
              <a:buFont typeface="Arial"/>
              <a:buChar char="•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1EB45-2487-F549-B98A-CF33D43DD49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1086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Current state of the art, amazing tool, tens of millions of $$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61C96-127C-7B44-9DDC-BB4594038F7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8484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Our answer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Fully autonomous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Comparatively</a:t>
            </a:r>
            <a:r>
              <a:rPr lang="en-US" baseline="0" dirty="0" smtClean="0"/>
              <a:t> f</a:t>
            </a:r>
            <a:r>
              <a:rPr lang="en-US" dirty="0" smtClean="0"/>
              <a:t>ast,</a:t>
            </a:r>
            <a:r>
              <a:rPr lang="en-US" baseline="0" dirty="0" smtClean="0"/>
              <a:t> long range, able to cover a lot of ground (250 ha/flight)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1EB45-2487-F549-B98A-CF33D43DD49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029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1EB45-2487-F549-B98A-CF33D43DD49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215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91939-86A3-3C4A-906D-2DAC21CD7799}" type="datetimeFigureOut">
              <a:rPr lang="en-US" smtClean="0"/>
              <a:t>1/8/16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D6EB-8C30-7448-A769-71D581803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922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91939-86A3-3C4A-906D-2DAC21CD7799}" type="datetimeFigureOut">
              <a:rPr lang="en-US" smtClean="0"/>
              <a:t>1/8/16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D6EB-8C30-7448-A769-71D581803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359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91939-86A3-3C4A-906D-2DAC21CD7799}" type="datetimeFigureOut">
              <a:rPr lang="en-US" smtClean="0"/>
              <a:t>1/8/16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D6EB-8C30-7448-A769-71D581803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946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91939-86A3-3C4A-906D-2DAC21CD7799}" type="datetimeFigureOut">
              <a:rPr lang="en-US" smtClean="0"/>
              <a:t>1/8/16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D6EB-8C30-7448-A769-71D581803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040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91939-86A3-3C4A-906D-2DAC21CD7799}" type="datetimeFigureOut">
              <a:rPr lang="en-US" smtClean="0"/>
              <a:t>1/8/16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D6EB-8C30-7448-A769-71D581803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068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91939-86A3-3C4A-906D-2DAC21CD7799}" type="datetimeFigureOut">
              <a:rPr lang="en-US" smtClean="0"/>
              <a:t>1/8/16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D6EB-8C30-7448-A769-71D581803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356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91939-86A3-3C4A-906D-2DAC21CD7799}" type="datetimeFigureOut">
              <a:rPr lang="en-US" smtClean="0"/>
              <a:t>1/8/16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D6EB-8C30-7448-A769-71D581803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520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91939-86A3-3C4A-906D-2DAC21CD7799}" type="datetimeFigureOut">
              <a:rPr lang="en-US" smtClean="0"/>
              <a:t>1/8/16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D6EB-8C30-7448-A769-71D581803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813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91939-86A3-3C4A-906D-2DAC21CD7799}" type="datetimeFigureOut">
              <a:rPr lang="en-US" smtClean="0"/>
              <a:t>1/8/16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D6EB-8C30-7448-A769-71D581803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248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91939-86A3-3C4A-906D-2DAC21CD7799}" type="datetimeFigureOut">
              <a:rPr lang="en-US" smtClean="0"/>
              <a:t>1/8/16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D6EB-8C30-7448-A769-71D581803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577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91939-86A3-3C4A-906D-2DAC21CD7799}" type="datetimeFigureOut">
              <a:rPr lang="en-US" smtClean="0"/>
              <a:t>1/8/16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D6EB-8C30-7448-A769-71D581803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352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91939-86A3-3C4A-906D-2DAC21CD7799}" type="datetimeFigureOut">
              <a:rPr lang="en-US" smtClean="0"/>
              <a:t>1/8/16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D8D6EB-8C30-7448-A769-71D581803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19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Relationship Id="rId3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Relationship Id="rId3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Relationship Id="rId3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gif"/><Relationship Id="rId5" Type="http://schemas.openxmlformats.org/officeDocument/2006/relationships/image" Target="../media/image23.jpeg"/><Relationship Id="rId6" Type="http://schemas.openxmlformats.org/officeDocument/2006/relationships/image" Target="../media/image24.tiff"/><Relationship Id="rId7" Type="http://schemas.openxmlformats.org/officeDocument/2006/relationships/image" Target="../media/image25.tiff"/><Relationship Id="rId8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5083968"/>
            <a:ext cx="8839199" cy="829943"/>
          </a:xfrm>
        </p:spPr>
        <p:txBody>
          <a:bodyPr>
            <a:normAutofit fontScale="90000"/>
          </a:bodyPr>
          <a:lstStyle/>
          <a:p>
            <a:r>
              <a:rPr lang="en-US" sz="2800"/>
              <a:t>Using unmanned aircraft to provide near real-time updates of biomass, forest structure and land use in the Western Amazon</a:t>
            </a:r>
            <a:endParaRPr lang="en-US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304800" y="5910221"/>
            <a:ext cx="8153400" cy="846839"/>
          </a:xfrm>
        </p:spPr>
        <p:txBody>
          <a:bodyPr>
            <a:noAutofit/>
          </a:bodyPr>
          <a:lstStyle/>
          <a:p>
            <a:r>
              <a:rPr lang="en-US" sz="1800" dirty="0" smtClean="0"/>
              <a:t>A new look at an old problem</a:t>
            </a:r>
          </a:p>
          <a:p>
            <a:endParaRPr lang="en-US" sz="1000" dirty="0"/>
          </a:p>
          <a:p>
            <a:pPr algn="r"/>
            <a:r>
              <a:rPr lang="en-US" sz="1600" dirty="0" smtClean="0"/>
              <a:t>Max Messinger</a:t>
            </a:r>
            <a:endParaRPr lang="en-US" sz="1600" dirty="0"/>
          </a:p>
        </p:txBody>
      </p:sp>
      <p:pic>
        <p:nvPicPr>
          <p:cNvPr id="5" name="Picture Placeholder 4" descr="one of a kind.JPG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936641"/>
          </a:xfrm>
        </p:spPr>
      </p:pic>
    </p:spTree>
    <p:extLst>
      <p:ext uri="{BB962C8B-B14F-4D97-AF65-F5344CB8AC3E}">
        <p14:creationId xmlns:p14="http://schemas.microsoft.com/office/powerpoint/2010/main" val="227994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Deacon Airborne Observatory</a:t>
            </a:r>
            <a:endParaRPr lang="en-US" dirty="0"/>
          </a:p>
        </p:txBody>
      </p:sp>
      <p:pic>
        <p:nvPicPr>
          <p:cNvPr id="4" name="Content Placeholder 3" descr="Kestrel_1.pn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6844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Process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 bwMode="auto">
          <a:xfrm>
            <a:off x="1220693" y="1785981"/>
            <a:ext cx="6698130" cy="612588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cap="small" dirty="0" smtClean="0"/>
              <a:t>Collect Imagery</a:t>
            </a:r>
            <a:endParaRPr kumimoji="0" lang="en-US" sz="2800" b="0" i="0" u="none" strike="noStrike" cap="small" normalizeH="0" baseline="0" dirty="0">
              <a:ln>
                <a:noFill/>
              </a:ln>
              <a:effectLst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1220693" y="2676479"/>
            <a:ext cx="6698130" cy="612588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cap="small" dirty="0" smtClean="0"/>
              <a:t>Structure-from-Motion</a:t>
            </a:r>
            <a:endParaRPr kumimoji="0" lang="en-US" sz="2800" b="0" i="0" u="none" strike="noStrike" cap="small" normalizeH="0" baseline="0" dirty="0">
              <a:ln>
                <a:noFill/>
              </a:ln>
              <a:effectLst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1220693" y="3558008"/>
            <a:ext cx="6698130" cy="612588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cap="small" dirty="0" smtClean="0"/>
              <a:t>Create Canopy Model</a:t>
            </a:r>
            <a:endParaRPr kumimoji="0" lang="en-US" sz="2800" b="0" i="0" u="none" strike="noStrike" cap="small" normalizeH="0" baseline="0" dirty="0">
              <a:ln>
                <a:noFill/>
              </a:ln>
              <a:effectLst/>
            </a:endParaRPr>
          </a:p>
        </p:txBody>
      </p:sp>
      <p:sp>
        <p:nvSpPr>
          <p:cNvPr id="10" name="Down Arrow 9"/>
          <p:cNvSpPr/>
          <p:nvPr/>
        </p:nvSpPr>
        <p:spPr bwMode="auto">
          <a:xfrm>
            <a:off x="3959413" y="2308923"/>
            <a:ext cx="1090706" cy="513978"/>
          </a:xfrm>
          <a:prstGeom prst="downArrow">
            <a:avLst/>
          </a:prstGeom>
          <a:solidFill>
            <a:schemeClr val="tx1">
              <a:lumMod val="75000"/>
              <a:lumOff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1" name="Down Arrow 10"/>
          <p:cNvSpPr/>
          <p:nvPr/>
        </p:nvSpPr>
        <p:spPr bwMode="auto">
          <a:xfrm>
            <a:off x="3959413" y="3199421"/>
            <a:ext cx="1090706" cy="513978"/>
          </a:xfrm>
          <a:prstGeom prst="downArrow">
            <a:avLst/>
          </a:prstGeom>
          <a:solidFill>
            <a:schemeClr val="tx1">
              <a:lumMod val="75000"/>
              <a:lumOff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1220693" y="4432645"/>
            <a:ext cx="6698130" cy="612588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cap="small" dirty="0" smtClean="0"/>
              <a:t>Calculate Canopy-Height</a:t>
            </a:r>
            <a:endParaRPr kumimoji="0" lang="en-US" sz="2800" b="0" i="0" u="none" strike="noStrike" cap="small" normalizeH="0" baseline="0" dirty="0">
              <a:ln>
                <a:noFill/>
              </a:ln>
              <a:effectLst/>
            </a:endParaRPr>
          </a:p>
        </p:txBody>
      </p:sp>
      <p:sp>
        <p:nvSpPr>
          <p:cNvPr id="16" name="Down Arrow 15"/>
          <p:cNvSpPr/>
          <p:nvPr/>
        </p:nvSpPr>
        <p:spPr bwMode="auto">
          <a:xfrm>
            <a:off x="3959413" y="4071069"/>
            <a:ext cx="1090706" cy="513978"/>
          </a:xfrm>
          <a:prstGeom prst="downArrow">
            <a:avLst/>
          </a:prstGeom>
          <a:solidFill>
            <a:schemeClr val="tx1">
              <a:lumMod val="75000"/>
              <a:lumOff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1220693" y="5316161"/>
            <a:ext cx="6698130" cy="612588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cap="small" dirty="0" smtClean="0"/>
              <a:t>Model Aboveground Carbon</a:t>
            </a:r>
            <a:endParaRPr kumimoji="0" lang="en-US" sz="2800" b="0" i="0" u="none" strike="noStrike" cap="small" normalizeH="0" baseline="0" dirty="0">
              <a:ln>
                <a:noFill/>
              </a:ln>
              <a:effectLst/>
            </a:endParaRPr>
          </a:p>
        </p:txBody>
      </p:sp>
      <p:sp>
        <p:nvSpPr>
          <p:cNvPr id="14" name="Down Arrow 13"/>
          <p:cNvSpPr/>
          <p:nvPr/>
        </p:nvSpPr>
        <p:spPr bwMode="auto">
          <a:xfrm>
            <a:off x="3959413" y="4954585"/>
            <a:ext cx="1090706" cy="513978"/>
          </a:xfrm>
          <a:prstGeom prst="downArrow">
            <a:avLst/>
          </a:prstGeom>
          <a:solidFill>
            <a:schemeClr val="tx1">
              <a:lumMod val="75000"/>
              <a:lumOff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706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0" grpId="0" animBg="1"/>
      <p:bldP spid="11" grpId="0" animBg="1"/>
      <p:bldP spid="15" grpId="0" animBg="1"/>
      <p:bldP spid="16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28" y="0"/>
            <a:ext cx="85391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074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00"/>
            <a:ext cx="9144000" cy="65862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6384" y="5759532"/>
            <a:ext cx="4229560" cy="97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86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26095"/>
            <a:ext cx="9145945" cy="66072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6384" y="5759532"/>
            <a:ext cx="4229560" cy="9737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6253" y="834189"/>
            <a:ext cx="535724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250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40504" y="834189"/>
            <a:ext cx="657727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360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68377" y="834189"/>
            <a:ext cx="657727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27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6096"/>
            <a:ext cx="9144000" cy="66058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6384" y="5759532"/>
            <a:ext cx="4229560" cy="9737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6253" y="834189"/>
            <a:ext cx="535724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250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24462" y="834189"/>
            <a:ext cx="657727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 305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94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26095"/>
            <a:ext cx="9145945" cy="66072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3557" y="753978"/>
            <a:ext cx="30168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41557" y="753978"/>
            <a:ext cx="481264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 55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44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0700"/>
            <a:ext cx="9144000" cy="580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26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642" y="389471"/>
            <a:ext cx="7368246" cy="57742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20262" y="6333067"/>
            <a:ext cx="1937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Canopy Height (m)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 rot="16200000">
            <a:off x="-1085281" y="3091937"/>
            <a:ext cx="3270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Aboveground Carbon (Mg C ha</a:t>
            </a:r>
            <a:r>
              <a:rPr lang="en-US" baseline="30000" dirty="0" smtClean="0"/>
              <a:t>-1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541970" y="6365333"/>
            <a:ext cx="2508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Asner and Mascaro 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35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Aboveground Carbon Model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229600" cy="821267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charset="0"/>
                        </a:rPr>
                        <m:t>𝐸𝐴𝐶𝐷</m:t>
                      </m:r>
                      <m:r>
                        <a:rPr lang="en-US" i="1">
                          <a:latin typeface="Cambria Math" charset="0"/>
                        </a:rPr>
                        <m:t>=</m:t>
                      </m:r>
                      <m:r>
                        <a:rPr lang="en-US" i="1">
                          <a:latin typeface="Cambria Math" charset="0"/>
                        </a:rPr>
                        <m:t>𝑎</m:t>
                      </m:r>
                      <m:sSup>
                        <m:sSupPr>
                          <m:ctrlPr>
                            <a:rPr lang="en-US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charset="0"/>
                            </a:rPr>
                            <m:t>𝑇𝐶𝐻</m:t>
                          </m:r>
                        </m:e>
                        <m:sup>
                          <m:r>
                            <a:rPr lang="en-US" i="1">
                              <a:latin typeface="Cambria Math" charset="0"/>
                            </a:rPr>
                            <m:t>𝑏</m:t>
                          </m:r>
                          <m:r>
                            <a:rPr lang="en-US" i="1">
                              <a:latin typeface="Cambria Math" charset="0"/>
                            </a:rPr>
                            <m:t>1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charset="0"/>
                            </a:rPr>
                            <m:t>𝐵𝐴</m:t>
                          </m:r>
                        </m:e>
                        <m:sup>
                          <m:r>
                            <a:rPr lang="en-US" i="1" smtClean="0">
                              <a:latin typeface="Cambria Math" charset="0"/>
                            </a:rPr>
                            <m:t>𝑏</m:t>
                          </m:r>
                          <m:r>
                            <a:rPr lang="en-US" i="1" smtClean="0"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</a:rPr>
                                <m:t>𝐵𝐴</m:t>
                              </m:r>
                            </m:sub>
                          </m:sSub>
                        </m:e>
                        <m:sup>
                          <m:r>
                            <a:rPr lang="en-US" i="1">
                              <a:latin typeface="Cambria Math" charset="0"/>
                            </a:rPr>
                            <m:t>𝑏</m:t>
                          </m:r>
                          <m:r>
                            <a:rPr lang="en-US" i="1">
                              <a:latin typeface="Cambria Math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i="1" dirty="0" smtClean="0">
                  <a:latin typeface="Cambria Math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229600" cy="821267"/>
              </a:xfr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49857439"/>
                  </p:ext>
                </p:extLst>
              </p:nvPr>
            </p:nvGraphicFramePr>
            <p:xfrm>
              <a:off x="1524000" y="2937934"/>
              <a:ext cx="6096000" cy="2392680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3048000"/>
                    <a:gridCol w="3048000"/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mtClean="0">
                                    <a:latin typeface="Cambria Math" charset="0"/>
                                  </a:rPr>
                                  <m:t>𝐸𝐴𝐶𝐷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Aboveground carbon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mtClean="0">
                                    <a:latin typeface="Cambria Math" charset="0"/>
                                  </a:rPr>
                                  <m:t>𝑇𝐶𝐻</m:t>
                                </m:r>
                                <m:r>
                                  <a:rPr lang="en-US" smtClean="0">
                                    <a:latin typeface="Cambria Math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Canopy height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mtClean="0">
                                    <a:latin typeface="Cambria Math" charset="0"/>
                                  </a:rPr>
                                  <m:t>𝐵𝐴</m:t>
                                </m:r>
                                <m:r>
                                  <a:rPr lang="en-US" smtClean="0">
                                    <a:latin typeface="Cambria Math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Regional mean basal area</a:t>
                          </a: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>
                                        <a:latin typeface="Cambria Math" charset="0"/>
                                      </a:rPr>
                                      <m:t>𝜌</m:t>
                                    </m:r>
                                  </m:e>
                                  <m:sub>
                                    <m:r>
                                      <a:rPr lang="en-US">
                                        <a:latin typeface="Cambria Math" charset="0"/>
                                      </a:rPr>
                                      <m:t>𝐵𝐴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Basal-area weighted wood density</a:t>
                          </a: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mtClean="0">
                                  <a:latin typeface="Cambria Math" charset="0"/>
                                </a:rPr>
                                <m:t>𝑎</m:t>
                              </m:r>
                            </m:oMath>
                          </a14:m>
                          <a:r>
                            <a:rPr lang="en-US" dirty="0" smtClean="0"/>
                            <a:t>, </a:t>
                          </a:r>
                          <a14:m>
                            <m:oMath xmlns:m="http://schemas.openxmlformats.org/officeDocument/2006/math">
                              <m:r>
                                <a:rPr lang="en-US">
                                  <a:latin typeface="Cambria Math" charset="0"/>
                                </a:rPr>
                                <m:t>𝑏</m:t>
                              </m:r>
                              <m:r>
                                <a:rPr lang="en-US">
                                  <a:latin typeface="Cambria Math" charset="0"/>
                                </a:rPr>
                                <m:t>1</m:t>
                              </m:r>
                            </m:oMath>
                          </a14:m>
                          <a:r>
                            <a:rPr lang="en-US" dirty="0" smtClean="0"/>
                            <a:t>, </a:t>
                          </a:r>
                          <a14:m>
                            <m:oMath xmlns:m="http://schemas.openxmlformats.org/officeDocument/2006/math">
                              <m:r>
                                <a:rPr lang="en-US">
                                  <a:latin typeface="Cambria Math" charset="0"/>
                                </a:rPr>
                                <m:t>𝑏</m:t>
                              </m:r>
                              <m:r>
                                <a:rPr lang="en-US">
                                  <a:latin typeface="Cambria Math" charset="0"/>
                                </a:rPr>
                                <m:t>2</m:t>
                              </m:r>
                            </m:oMath>
                          </a14:m>
                          <a:r>
                            <a:rPr lang="en-US" dirty="0" smtClean="0"/>
                            <a:t>, </a:t>
                          </a:r>
                          <a14:m>
                            <m:oMath xmlns:m="http://schemas.openxmlformats.org/officeDocument/2006/math">
                              <m:r>
                                <a:rPr lang="en-US">
                                  <a:latin typeface="Cambria Math" charset="0"/>
                                </a:rPr>
                                <m:t>𝑏</m:t>
                              </m:r>
                              <m:r>
                                <a:rPr lang="en-US">
                                  <a:latin typeface="Cambria Math" charset="0"/>
                                </a:rPr>
                                <m:t>3</m:t>
                              </m:r>
                            </m:oMath>
                          </a14:m>
                          <a:r>
                            <a:rPr lang="en-US" dirty="0" smtClean="0"/>
                            <a:t> 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Coefficients (Estimated by Asner and Mascaro 2014)</a:t>
                          </a:r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49857439"/>
                  </p:ext>
                </p:extLst>
              </p:nvPr>
            </p:nvGraphicFramePr>
            <p:xfrm>
              <a:off x="1524000" y="2937934"/>
              <a:ext cx="6096000" cy="2392680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3048000"/>
                    <a:gridCol w="3048000"/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400" t="-8197" r="-100600" b="-5704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Aboveground carbon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400" t="-108197" r="-100600" b="-4704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Canopy height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400" t="-208197" r="-100600" b="-3704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Regional mean basal area</a:t>
                          </a:r>
                        </a:p>
                      </a:txBody>
                      <a:tcPr/>
                    </a:tc>
                  </a:tr>
                  <a:tr h="640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400" t="-177358" r="-100600" b="-11320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Basal-area weighted wood density</a:t>
                          </a:r>
                        </a:p>
                      </a:txBody>
                      <a:tcPr/>
                    </a:tc>
                  </a:tr>
                  <a:tr h="640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400" t="-280000" r="-100600" b="-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Coefficients (Estimated by Asner and Mascaro 2014)</a:t>
                          </a:r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6456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426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0700"/>
            <a:ext cx="9144000" cy="580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924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Carbon conservation and management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Develop an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effective method for frequent and accurate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forest carbon estimation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in a variety of forest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types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evelop </a:t>
            </a:r>
            <a:r>
              <a:rPr lang="en-US" dirty="0"/>
              <a:t>an integrated system </a:t>
            </a:r>
            <a:r>
              <a:rPr lang="en-US" dirty="0" smtClean="0"/>
              <a:t>to rapidly detect forest disturbance, quantify its impacts, </a:t>
            </a:r>
            <a:r>
              <a:rPr lang="en-US" dirty="0"/>
              <a:t>and </a:t>
            </a:r>
            <a:r>
              <a:rPr lang="en-US" dirty="0" smtClean="0"/>
              <a:t>conduct long-term monitoring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58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ctive mining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7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17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na fiel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3251" y="-35328"/>
            <a:ext cx="10373784" cy="689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1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Long-Term Forest Monitoring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Carbon baseline</a:t>
            </a:r>
          </a:p>
          <a:p>
            <a:r>
              <a:rPr lang="en-US" dirty="0" smtClean="0"/>
              <a:t>Estimate of lost carbon</a:t>
            </a:r>
          </a:p>
          <a:p>
            <a:r>
              <a:rPr lang="en-US" dirty="0" smtClean="0"/>
              <a:t>Database of disturbance</a:t>
            </a:r>
          </a:p>
          <a:p>
            <a:r>
              <a:rPr lang="en-US" dirty="0" smtClean="0"/>
              <a:t>Estimation of forest recover and carbon accumulation through time</a:t>
            </a:r>
          </a:p>
        </p:txBody>
      </p:sp>
    </p:spTree>
    <p:extLst>
      <p:ext uri="{BB962C8B-B14F-4D97-AF65-F5344CB8AC3E}">
        <p14:creationId xmlns:p14="http://schemas.microsoft.com/office/powerpoint/2010/main" val="171238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04800"/>
            <a:ext cx="9144000" cy="6288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04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Going to Scale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62311"/>
          </a:xfrm>
        </p:spPr>
        <p:txBody>
          <a:bodyPr>
            <a:normAutofit/>
          </a:bodyPr>
          <a:lstStyle/>
          <a:p>
            <a:r>
              <a:rPr lang="en-US" dirty="0" smtClean="0"/>
              <a:t>Data Challenges:</a:t>
            </a:r>
          </a:p>
          <a:p>
            <a:pPr lvl="1"/>
            <a:r>
              <a:rPr lang="en-US" dirty="0" smtClean="0"/>
              <a:t>Storage: ~200 GB/day generation, 4 days/week operation, ~40 TB/year</a:t>
            </a:r>
          </a:p>
          <a:p>
            <a:pPr lvl="1"/>
            <a:r>
              <a:rPr lang="en-US" dirty="0"/>
              <a:t>Processing: Demand will be ~10-15 </a:t>
            </a:r>
            <a:r>
              <a:rPr lang="en-US" dirty="0" smtClean="0"/>
              <a:t>TFLOPS</a:t>
            </a:r>
          </a:p>
          <a:p>
            <a:pPr lvl="1"/>
            <a:r>
              <a:rPr lang="en-US" dirty="0" smtClean="0"/>
              <a:t>Distribution: Need to deliver data products in near real-time</a:t>
            </a:r>
          </a:p>
          <a:p>
            <a:r>
              <a:rPr lang="en-US" dirty="0" smtClean="0"/>
              <a:t>The Kicker:</a:t>
            </a:r>
          </a:p>
          <a:p>
            <a:pPr lvl="1"/>
            <a:r>
              <a:rPr lang="en-US" dirty="0" smtClean="0"/>
              <a:t>Intermittent power availability</a:t>
            </a:r>
          </a:p>
          <a:p>
            <a:pPr lvl="1"/>
            <a:r>
              <a:rPr lang="en-US" dirty="0" smtClean="0"/>
              <a:t>Low-bandwidth and intermittent networking</a:t>
            </a:r>
          </a:p>
        </p:txBody>
      </p:sp>
    </p:spTree>
    <p:extLst>
      <p:ext uri="{BB962C8B-B14F-4D97-AF65-F5344CB8AC3E}">
        <p14:creationId xmlns:p14="http://schemas.microsoft.com/office/powerpoint/2010/main" val="18457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Better information about carbon cycling, especially in novel disturbance regimes</a:t>
            </a:r>
          </a:p>
          <a:p>
            <a:r>
              <a:rPr lang="en-US" dirty="0" smtClean="0"/>
              <a:t>High-frequency updates about the location, size, and nature of forest disturbance</a:t>
            </a:r>
          </a:p>
          <a:p>
            <a:r>
              <a:rPr lang="en-US" dirty="0" smtClean="0"/>
              <a:t>Better informed governance</a:t>
            </a:r>
          </a:p>
          <a:p>
            <a:r>
              <a:rPr lang="en-US" dirty="0" smtClean="0"/>
              <a:t>Low cost forest carbon monitoring for the forestry and payment-for-ecosystem-services market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088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62311"/>
          </a:xfrm>
        </p:spPr>
        <p:txBody>
          <a:bodyPr>
            <a:normAutofit/>
          </a:bodyPr>
          <a:lstStyle/>
          <a:p>
            <a:r>
              <a:rPr lang="en-US" dirty="0" smtClean="0"/>
              <a:t>Future directions:</a:t>
            </a:r>
          </a:p>
          <a:p>
            <a:pPr lvl="1"/>
            <a:r>
              <a:rPr lang="en-US" dirty="0" smtClean="0"/>
              <a:t>Integrate into existing conservation, governance, and commercial forest monitoring networks</a:t>
            </a:r>
          </a:p>
          <a:p>
            <a:pPr lvl="1"/>
            <a:r>
              <a:rPr lang="en-US" dirty="0" smtClean="0"/>
              <a:t>Develop a better understanding of the behavior of post-mining succession</a:t>
            </a:r>
          </a:p>
          <a:p>
            <a:pPr lvl="1"/>
            <a:r>
              <a:rPr lang="en-US" dirty="0" smtClean="0"/>
              <a:t>Determine usability of space-borne RADAR (SRTM) as a replacement for LIDAR terrain model</a:t>
            </a:r>
          </a:p>
          <a:p>
            <a:pPr lvl="1"/>
            <a:r>
              <a:rPr lang="en-US" dirty="0" smtClean="0"/>
              <a:t>Determine usability of space-borne RADAR (i.e. PALSAR-2) for forest disturbance detection</a:t>
            </a:r>
          </a:p>
          <a:p>
            <a:pPr lvl="1"/>
            <a:r>
              <a:rPr lang="en-US" dirty="0" smtClean="0"/>
              <a:t>Streamlining/automating workflows</a:t>
            </a:r>
          </a:p>
        </p:txBody>
      </p:sp>
    </p:spTree>
    <p:extLst>
      <p:ext uri="{BB962C8B-B14F-4D97-AF65-F5344CB8AC3E}">
        <p14:creationId xmlns:p14="http://schemas.microsoft.com/office/powerpoint/2010/main" val="41985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Made possible by:</a:t>
            </a:r>
            <a:endParaRPr lang="en-US" dirty="0"/>
          </a:p>
        </p:txBody>
      </p:sp>
      <p:pic>
        <p:nvPicPr>
          <p:cNvPr id="5" name="Picture 4" descr="logo-acca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575" y="2694368"/>
            <a:ext cx="1560198" cy="1542533"/>
          </a:xfrm>
          <a:prstGeom prst="rect">
            <a:avLst/>
          </a:prstGeom>
        </p:spPr>
      </p:pic>
      <p:pic>
        <p:nvPicPr>
          <p:cNvPr id="6" name="Picture 5" descr="logo-ai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5883" y="4840896"/>
            <a:ext cx="4012233" cy="1252496"/>
          </a:xfrm>
          <a:prstGeom prst="rect">
            <a:avLst/>
          </a:prstGeom>
        </p:spPr>
      </p:pic>
      <p:pic>
        <p:nvPicPr>
          <p:cNvPr id="7" name="Picture 6" descr="logo-aca.gi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62" t="29626" r="5190"/>
          <a:stretch/>
        </p:blipFill>
        <p:spPr>
          <a:xfrm>
            <a:off x="2359942" y="2989323"/>
            <a:ext cx="2808371" cy="9526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97336" y="1548555"/>
            <a:ext cx="38343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Sabin Family Foundation</a:t>
            </a:r>
          </a:p>
          <a:p>
            <a:r>
              <a:rPr lang="en-US" sz="2000" dirty="0" smtClean="0"/>
              <a:t>The Winston-Salem Foundation</a:t>
            </a:r>
          </a:p>
        </p:txBody>
      </p:sp>
      <p:pic>
        <p:nvPicPr>
          <p:cNvPr id="4" name="Picture 2" descr="http://cees.wfu.edu/wp-content/themes/cees-2013/img/cees-logo-h-57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604" y="1464587"/>
            <a:ext cx="5044732" cy="8758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4365" y="2372901"/>
            <a:ext cx="3819635" cy="21427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581" y="4515623"/>
            <a:ext cx="2072957" cy="207295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4806" y="4520262"/>
            <a:ext cx="1369932" cy="217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92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5805"/>
            <a:ext cx="9144000" cy="540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928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74799"/>
            <a:ext cx="3471333" cy="49953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smtClean="0"/>
              <a:t>Advisor: 		Miles Silman</a:t>
            </a:r>
          </a:p>
          <a:p>
            <a:pPr marL="0" indent="0">
              <a:buNone/>
            </a:pPr>
            <a:r>
              <a:rPr lang="en-US" sz="1800" dirty="0" smtClean="0"/>
              <a:t>Committee: 	Bill Smith</a:t>
            </a:r>
          </a:p>
          <a:p>
            <a:pPr marL="0" indent="0">
              <a:buNone/>
            </a:pPr>
            <a:r>
              <a:rPr lang="en-US" sz="1800" dirty="0"/>
              <a:t>	</a:t>
            </a:r>
            <a:r>
              <a:rPr lang="en-US" sz="1800" dirty="0" smtClean="0"/>
              <a:t>		Michael Anderson</a:t>
            </a:r>
          </a:p>
          <a:p>
            <a:pPr marL="0" indent="0">
              <a:buNone/>
            </a:pPr>
            <a:r>
              <a:rPr lang="en-US" sz="1800" dirty="0" smtClean="0"/>
              <a:t>			Paul Pauca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Team SUAS:	Marcus Wright</a:t>
            </a:r>
          </a:p>
          <a:p>
            <a:pPr marL="0" indent="0">
              <a:buNone/>
            </a:pPr>
            <a:r>
              <a:rPr lang="en-US" sz="1800" dirty="0" smtClean="0"/>
              <a:t>			Tim King</a:t>
            </a:r>
          </a:p>
          <a:p>
            <a:pPr marL="0" indent="0">
              <a:buNone/>
            </a:pPr>
            <a:r>
              <a:rPr lang="en-US" sz="1800" dirty="0" smtClean="0"/>
              <a:t>			Billy Nicholson</a:t>
            </a:r>
          </a:p>
          <a:p>
            <a:pPr marL="0" indent="0">
              <a:buNone/>
            </a:pPr>
            <a:r>
              <a:rPr lang="en-US" sz="1800" dirty="0"/>
              <a:t>	</a:t>
            </a:r>
            <a:r>
              <a:rPr lang="en-US" sz="1800" dirty="0" smtClean="0"/>
              <a:t>		Nella Hendley</a:t>
            </a:r>
          </a:p>
          <a:p>
            <a:pPr marL="0" indent="0">
              <a:buNone/>
            </a:pPr>
            <a:r>
              <a:rPr lang="en-US" sz="1800" dirty="0"/>
              <a:t>	</a:t>
            </a:r>
            <a:r>
              <a:rPr lang="en-US" sz="1800" dirty="0" smtClean="0"/>
              <a:t>		Matt Gray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Team ACCA:	Carlos </a:t>
            </a:r>
            <a:r>
              <a:rPr lang="en-US" sz="1800" dirty="0" err="1"/>
              <a:t>Castañeda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			Carlos </a:t>
            </a:r>
            <a:r>
              <a:rPr lang="en-US" sz="1800" dirty="0" err="1"/>
              <a:t>Quispe</a:t>
            </a:r>
            <a:endParaRPr lang="en-US" sz="1800" dirty="0"/>
          </a:p>
          <a:p>
            <a:pPr marL="0" indent="0">
              <a:buNone/>
            </a:pPr>
            <a:endParaRPr lang="en-US" sz="1800" dirty="0" smtClean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453467" y="1608668"/>
            <a:ext cx="3657600" cy="34205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Silman Lab:	Rachel </a:t>
            </a:r>
            <a:r>
              <a:rPr lang="en-US" sz="1800" dirty="0" err="1"/>
              <a:t>Hillyer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			William Farfan</a:t>
            </a:r>
          </a:p>
          <a:p>
            <a:pPr marL="0" indent="0">
              <a:buNone/>
            </a:pPr>
            <a:r>
              <a:rPr lang="en-US" sz="1800" dirty="0"/>
              <a:t>			Noah Yavit</a:t>
            </a:r>
          </a:p>
          <a:p>
            <a:pPr marL="0" indent="0">
              <a:buNone/>
            </a:pPr>
            <a:r>
              <a:rPr lang="en-US" sz="1800" dirty="0"/>
              <a:t>			Karina Garcia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Collaborators:	</a:t>
            </a:r>
            <a:r>
              <a:rPr lang="en-US" sz="1800" dirty="0"/>
              <a:t>Greg </a:t>
            </a:r>
            <a:r>
              <a:rPr lang="en-US" sz="1800" dirty="0" smtClean="0"/>
              <a:t>Asner and lab</a:t>
            </a:r>
          </a:p>
          <a:p>
            <a:pPr marL="0" indent="0">
              <a:buFont typeface="Arial"/>
              <a:buNone/>
            </a:pPr>
            <a:r>
              <a:rPr lang="en-US" sz="1800" dirty="0"/>
              <a:t>	</a:t>
            </a:r>
            <a:r>
              <a:rPr lang="en-US" sz="1800" dirty="0" smtClean="0"/>
              <a:t>		Matt Finer</a:t>
            </a:r>
          </a:p>
          <a:p>
            <a:pPr marL="0" indent="0">
              <a:buFont typeface="Arial"/>
              <a:buNone/>
            </a:pPr>
            <a:r>
              <a:rPr lang="en-US" sz="1800" dirty="0" smtClean="0"/>
              <a:t>			Sidney Novoa</a:t>
            </a:r>
          </a:p>
        </p:txBody>
      </p:sp>
    </p:spTree>
    <p:extLst>
      <p:ext uri="{BB962C8B-B14F-4D97-AF65-F5344CB8AC3E}">
        <p14:creationId xmlns:p14="http://schemas.microsoft.com/office/powerpoint/2010/main" val="22004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55719" y="2613392"/>
            <a:ext cx="303256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Questions</a:t>
            </a:r>
            <a:r>
              <a:rPr lang="en-US" sz="3600" dirty="0" smtClean="0"/>
              <a:t>?</a:t>
            </a:r>
          </a:p>
          <a:p>
            <a:pPr algn="ctr"/>
            <a:endParaRPr lang="en-US" sz="3600" dirty="0"/>
          </a:p>
          <a:p>
            <a:pPr algn="ctr"/>
            <a:r>
              <a:rPr lang="en-US" sz="2800" dirty="0" err="1" smtClean="0"/>
              <a:t>max@linnaero.com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4982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307" y="1396598"/>
            <a:ext cx="9156307" cy="46105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18400" y="6007099"/>
            <a:ext cx="1625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University of Maryland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473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752" y="249382"/>
            <a:ext cx="8858993" cy="61989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39908" y="6488668"/>
            <a:ext cx="2304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Finer and Novoa 2015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645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127" y="0"/>
            <a:ext cx="72957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66855"/>
          </a:xfrm>
        </p:spPr>
        <p:txBody>
          <a:bodyPr>
            <a:normAutofit/>
          </a:bodyPr>
          <a:lstStyle/>
          <a:p>
            <a:r>
              <a:rPr lang="en-US" dirty="0" smtClean="0"/>
              <a:t>Massive forest loss from gold mining and other drivers</a:t>
            </a:r>
          </a:p>
          <a:p>
            <a:r>
              <a:rPr lang="en-US" dirty="0" smtClean="0"/>
              <a:t>Fine-scale activity makes monitoring with space-borne sensors difficult</a:t>
            </a:r>
          </a:p>
          <a:p>
            <a:r>
              <a:rPr lang="en-US" dirty="0"/>
              <a:t>CLASlite provides deforestation detection but provides no information about cause</a:t>
            </a:r>
          </a:p>
          <a:p>
            <a:r>
              <a:rPr lang="en-US" dirty="0" smtClean="0"/>
              <a:t>Manned aircraft are too expensive for frequent monitoring</a:t>
            </a:r>
          </a:p>
        </p:txBody>
      </p:sp>
    </p:spTree>
    <p:extLst>
      <p:ext uri="{BB962C8B-B14F-4D97-AF65-F5344CB8AC3E}">
        <p14:creationId xmlns:p14="http://schemas.microsoft.com/office/powerpoint/2010/main" val="15983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Carbon conservation and management</a:t>
            </a:r>
          </a:p>
          <a:p>
            <a:pPr lvl="1"/>
            <a:r>
              <a:rPr lang="en-US" dirty="0" smtClean="0"/>
              <a:t>Develop an </a:t>
            </a:r>
            <a:r>
              <a:rPr lang="en-US" dirty="0"/>
              <a:t>effective method for frequent and accurate </a:t>
            </a:r>
            <a:r>
              <a:rPr lang="en-US" dirty="0" smtClean="0"/>
              <a:t>forest carbon estimation </a:t>
            </a:r>
            <a:r>
              <a:rPr lang="en-US" dirty="0"/>
              <a:t>in a variety of forest </a:t>
            </a:r>
            <a:r>
              <a:rPr lang="en-US" dirty="0" smtClean="0"/>
              <a:t>types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evelop </a:t>
            </a:r>
            <a:r>
              <a:rPr lang="en-US" dirty="0"/>
              <a:t>an integrated system </a:t>
            </a:r>
            <a:r>
              <a:rPr lang="en-US" dirty="0" smtClean="0"/>
              <a:t>to rapidly detect forest disturbance, quantify its impacts, </a:t>
            </a:r>
            <a:r>
              <a:rPr lang="en-US" dirty="0"/>
              <a:t>and </a:t>
            </a:r>
            <a:r>
              <a:rPr lang="en-US" dirty="0" smtClean="0"/>
              <a:t>conduct long-term monitoring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10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49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6468</TotalTime>
  <Words>775</Words>
  <Application>Microsoft Macintosh PowerPoint</Application>
  <PresentationFormat>On-screen Show (4:3)</PresentationFormat>
  <Paragraphs>143</Paragraphs>
  <Slides>31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Cambria Math</vt:lpstr>
      <vt:lpstr>Office Theme</vt:lpstr>
      <vt:lpstr>Using unmanned aircraft to provide near real-time updates of biomass, forest structure and land use in the Western Amazon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Problem</vt:lpstr>
      <vt:lpstr>Goals</vt:lpstr>
      <vt:lpstr>PowerPoint Presentation</vt:lpstr>
      <vt:lpstr>Deacon Airborne Observatory</vt:lpstr>
      <vt:lpstr>The Process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Aboveground Carbon Model</vt:lpstr>
      <vt:lpstr>PowerPoint Presentation</vt:lpstr>
      <vt:lpstr>Goals</vt:lpstr>
      <vt:lpstr>PowerPoint Presentation</vt:lpstr>
      <vt:lpstr>PowerPoint Presentation</vt:lpstr>
      <vt:lpstr>Long-Term Forest Monitoring</vt:lpstr>
      <vt:lpstr>PowerPoint Presentation</vt:lpstr>
      <vt:lpstr>Going to Scale</vt:lpstr>
      <vt:lpstr>Conclusions</vt:lpstr>
      <vt:lpstr>Conclusions</vt:lpstr>
      <vt:lpstr>Made possible by:</vt:lpstr>
      <vt:lpstr>Acknowledgments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Unmanned aerial ecology</dc:title>
  <dc:creator>Max Messinger</dc:creator>
  <cp:lastModifiedBy>ESIP Federation</cp:lastModifiedBy>
  <cp:revision>94</cp:revision>
  <dcterms:created xsi:type="dcterms:W3CDTF">2015-05-11T19:21:41Z</dcterms:created>
  <dcterms:modified xsi:type="dcterms:W3CDTF">2016-01-08T15:54:05Z</dcterms:modified>
</cp:coreProperties>
</file>