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16" r:id="rId2"/>
    <p:sldId id="289" r:id="rId3"/>
    <p:sldId id="273" r:id="rId4"/>
    <p:sldId id="294" r:id="rId5"/>
    <p:sldId id="296" r:id="rId6"/>
    <p:sldId id="295" r:id="rId7"/>
    <p:sldId id="299" r:id="rId8"/>
    <p:sldId id="301" r:id="rId9"/>
    <p:sldId id="324" r:id="rId10"/>
    <p:sldId id="322" r:id="rId11"/>
    <p:sldId id="286" r:id="rId12"/>
    <p:sldId id="279" r:id="rId13"/>
    <p:sldId id="281" r:id="rId14"/>
    <p:sldId id="282" r:id="rId15"/>
    <p:sldId id="283" r:id="rId16"/>
    <p:sldId id="284" r:id="rId17"/>
    <p:sldId id="285" r:id="rId18"/>
    <p:sldId id="291" r:id="rId19"/>
    <p:sldId id="292" r:id="rId20"/>
    <p:sldId id="293" r:id="rId21"/>
    <p:sldId id="280" r:id="rId22"/>
    <p:sldId id="317" r:id="rId23"/>
    <p:sldId id="315" r:id="rId24"/>
    <p:sldId id="32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F4081-1045-3E4C-8399-13B281B5A8B5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BF268-DAAA-2040-B852-C9FA9F8E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F268-DAAA-2040-B852-C9FA9F8EF5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Similarly, statistics for ground-based temporal observations in a particular location are derived from measurements taken within 30 minutes of each satellite overpass over this location.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F268-DAAA-2040-B852-C9FA9F8EF5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AOD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F268-DAAA-2040-B852-C9FA9F8EF5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3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Filling the gaps in </a:t>
            </a:r>
            <a:r>
              <a:rPr lang="en-US" dirty="0" err="1" smtClean="0"/>
              <a:t>africa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F268-DAAA-2040-B852-C9FA9F8EF5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0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 and Temporal are not only co-location</a:t>
            </a:r>
            <a:r>
              <a:rPr lang="en-US" baseline="0" dirty="0" smtClean="0"/>
              <a:t> types</a:t>
            </a:r>
          </a:p>
          <a:p>
            <a:r>
              <a:rPr lang="en-US" baseline="0" dirty="0" smtClean="0"/>
              <a:t>Contextual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F268-DAAA-2040-B852-C9FA9F8EF5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4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 More Details</a:t>
            </a:r>
          </a:p>
          <a:p>
            <a:r>
              <a:rPr lang="en-US" dirty="0" smtClean="0"/>
              <a:t>2- Statistics</a:t>
            </a:r>
          </a:p>
          <a:p>
            <a:r>
              <a:rPr lang="en-US" dirty="0" smtClean="0"/>
              <a:t>3- Patterns in specific area (Rain local versus global)         Contextual co-location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F268-DAAA-2040-B852-C9FA9F8EF5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7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polygones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F268-DAAA-2040-B852-C9FA9F8EF5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0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1FB31-C1A8-3D4B-8121-D227988D1EA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A31B-0E28-2343-9540-E21A719FE9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2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Co-location </a:t>
            </a:r>
            <a:br>
              <a:rPr lang="en-US" dirty="0" smtClean="0"/>
            </a:br>
            <a:r>
              <a:rPr lang="en-US" dirty="0" smtClean="0"/>
              <a:t>Satellite, Model, and Ground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9001"/>
            <a:ext cx="8229600" cy="901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Arif Albayrak</a:t>
            </a:r>
          </a:p>
          <a:p>
            <a:pPr marL="0" indent="0" algn="ctr">
              <a:buNone/>
            </a:pPr>
            <a:r>
              <a:rPr lang="en-US" sz="2400" dirty="0" smtClean="0"/>
              <a:t>GES-DISC NASA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6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bayrak\Desktop\CUASHI2\others\plotsRAIN\figure_1.png"/>
          <p:cNvPicPr>
            <a:picLocks noChangeAspect="1" noChangeArrowheads="1"/>
          </p:cNvPicPr>
          <p:nvPr/>
        </p:nvPicPr>
        <p:blipFill>
          <a:blip r:embed="rId3" cstate="print"/>
          <a:srcRect l="14063" t="8333" r="10937" b="8333"/>
          <a:stretch>
            <a:fillRect/>
          </a:stretch>
        </p:blipFill>
        <p:spPr bwMode="auto">
          <a:xfrm>
            <a:off x="177942" y="1985403"/>
            <a:ext cx="2211422" cy="1842852"/>
          </a:xfrm>
          <a:prstGeom prst="rect">
            <a:avLst/>
          </a:prstGeom>
          <a:noFill/>
        </p:spPr>
      </p:pic>
      <p:pic>
        <p:nvPicPr>
          <p:cNvPr id="5" name="Picture 4" descr="retrieveImage.pl-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3" y="3828255"/>
            <a:ext cx="2211422" cy="1828800"/>
          </a:xfrm>
          <a:prstGeom prst="rect">
            <a:avLst/>
          </a:prstGeom>
        </p:spPr>
      </p:pic>
      <p:pic>
        <p:nvPicPr>
          <p:cNvPr id="6" name="Picture 5" descr="C:\Users\albayrak\Desktop\CUASHI2\others\plotsRAIN\figure_2.png"/>
          <p:cNvPicPr>
            <a:picLocks noChangeAspect="1" noChangeArrowheads="1"/>
          </p:cNvPicPr>
          <p:nvPr/>
        </p:nvPicPr>
        <p:blipFill>
          <a:blip r:embed="rId5" cstate="print"/>
          <a:srcRect l="14062" t="8333" r="12500" b="8333"/>
          <a:stretch>
            <a:fillRect/>
          </a:stretch>
        </p:blipFill>
        <p:spPr bwMode="auto">
          <a:xfrm>
            <a:off x="2389363" y="2005129"/>
            <a:ext cx="2142173" cy="1823126"/>
          </a:xfrm>
          <a:prstGeom prst="rect">
            <a:avLst/>
          </a:prstGeom>
          <a:noFill/>
        </p:spPr>
      </p:pic>
      <p:pic>
        <p:nvPicPr>
          <p:cNvPr id="7" name="Picture 6" descr="retrieveImage.pl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65" y="3828255"/>
            <a:ext cx="2142171" cy="1828800"/>
          </a:xfrm>
          <a:prstGeom prst="rect">
            <a:avLst/>
          </a:prstGeom>
        </p:spPr>
      </p:pic>
      <p:pic>
        <p:nvPicPr>
          <p:cNvPr id="8" name="Picture 2" descr="C:\Users\albayrak\Desktop\CUASHI2\others\plotsRAIN\figure_3.png"/>
          <p:cNvPicPr>
            <a:picLocks noChangeAspect="1" noChangeArrowheads="1"/>
          </p:cNvPicPr>
          <p:nvPr/>
        </p:nvPicPr>
        <p:blipFill>
          <a:blip r:embed="rId7" cstate="print"/>
          <a:srcRect l="14062" t="8333" r="12500" b="8333"/>
          <a:stretch>
            <a:fillRect/>
          </a:stretch>
        </p:blipFill>
        <p:spPr bwMode="auto">
          <a:xfrm>
            <a:off x="4531536" y="2009332"/>
            <a:ext cx="2137234" cy="1818923"/>
          </a:xfrm>
          <a:prstGeom prst="rect">
            <a:avLst/>
          </a:prstGeom>
          <a:noFill/>
        </p:spPr>
      </p:pic>
      <p:pic>
        <p:nvPicPr>
          <p:cNvPr id="9" name="Picture 8" descr="retrieveImage.pl-3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36" y="3828255"/>
            <a:ext cx="2137234" cy="1828800"/>
          </a:xfrm>
          <a:prstGeom prst="rect">
            <a:avLst/>
          </a:prstGeom>
        </p:spPr>
      </p:pic>
      <p:pic>
        <p:nvPicPr>
          <p:cNvPr id="10" name="Picture 2" descr="C:\Users\albayrak\Desktop\CUASHI2\others\plotsRAIN\figure_4.png"/>
          <p:cNvPicPr>
            <a:picLocks noChangeAspect="1" noChangeArrowheads="1"/>
          </p:cNvPicPr>
          <p:nvPr/>
        </p:nvPicPr>
        <p:blipFill>
          <a:blip r:embed="rId9" cstate="print"/>
          <a:srcRect l="14062" t="8333" r="12500" b="8333"/>
          <a:stretch>
            <a:fillRect/>
          </a:stretch>
        </p:blipFill>
        <p:spPr bwMode="auto">
          <a:xfrm>
            <a:off x="6668770" y="2009332"/>
            <a:ext cx="2137235" cy="1818923"/>
          </a:xfrm>
          <a:prstGeom prst="rect">
            <a:avLst/>
          </a:prstGeom>
          <a:noFill/>
        </p:spPr>
      </p:pic>
      <p:pic>
        <p:nvPicPr>
          <p:cNvPr id="11" name="Picture 10" descr="retrieveImage.pl-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79" y="3828256"/>
            <a:ext cx="2135826" cy="182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4001" y="5905500"/>
            <a:ext cx="126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2006-12</a:t>
            </a:r>
            <a:r>
              <a:rPr lang="en-US" dirty="0" smtClean="0"/>
              <a:t>-19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67822" y="5905500"/>
            <a:ext cx="126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2006-12-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76022" y="5913398"/>
            <a:ext cx="126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2006-12-</a:t>
            </a:r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109622" y="5913398"/>
            <a:ext cx="126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2006-12-22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Multi-Station Problem</a:t>
            </a:r>
            <a:br>
              <a:rPr lang="en-US" sz="3200" dirty="0"/>
            </a:br>
            <a:r>
              <a:rPr lang="en-US" sz="3200" dirty="0" smtClean="0"/>
              <a:t>Gridded Data </a:t>
            </a:r>
            <a:r>
              <a:rPr lang="en-US" sz="2000" dirty="0" smtClean="0"/>
              <a:t>(TRMM, NLDAS)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0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Sensor/Model Data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1369120"/>
            <a:ext cx="9143998" cy="1170697"/>
            <a:chOff x="1" y="1369120"/>
            <a:chExt cx="9143998" cy="1170697"/>
          </a:xfrm>
        </p:grpSpPr>
        <p:pic>
          <p:nvPicPr>
            <p:cNvPr id="5" name="Picture 4" descr="geo_info_clip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80" y="1378876"/>
              <a:ext cx="1386759" cy="1160940"/>
            </a:xfrm>
            <a:prstGeom prst="rect">
              <a:avLst/>
            </a:prstGeom>
          </p:spPr>
        </p:pic>
        <p:pic>
          <p:nvPicPr>
            <p:cNvPr id="6" name="Picture 5" descr="a-train_w-time2013_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69120"/>
              <a:ext cx="1950278" cy="1170696"/>
            </a:xfrm>
            <a:prstGeom prst="rect">
              <a:avLst/>
            </a:prstGeom>
          </p:spPr>
        </p:pic>
        <p:pic>
          <p:nvPicPr>
            <p:cNvPr id="7" name="Picture 6" descr="20140402_nu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90" y="1369120"/>
              <a:ext cx="1950279" cy="1170696"/>
            </a:xfrm>
            <a:prstGeom prst="rect">
              <a:avLst/>
            </a:prstGeom>
          </p:spPr>
        </p:pic>
        <p:pic>
          <p:nvPicPr>
            <p:cNvPr id="8" name="Picture 7" descr="mosaic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973" y="1369120"/>
              <a:ext cx="1574551" cy="1170696"/>
            </a:xfrm>
            <a:prstGeom prst="rect">
              <a:avLst/>
            </a:prstGeom>
          </p:spPr>
        </p:pic>
        <p:pic>
          <p:nvPicPr>
            <p:cNvPr id="9" name="Picture 8" descr="meteorological-statio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800" y="1486321"/>
              <a:ext cx="1736199" cy="1053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train_w-time2013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8" y="2813908"/>
            <a:ext cx="6737107" cy="40440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736"/>
          </a:xfrm>
        </p:spPr>
        <p:txBody>
          <a:bodyPr/>
          <a:lstStyle/>
          <a:p>
            <a:r>
              <a:rPr lang="en-US" dirty="0" smtClean="0"/>
              <a:t>A-Train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" y="993931"/>
            <a:ext cx="9143998" cy="1170697"/>
            <a:chOff x="1" y="1369120"/>
            <a:chExt cx="9143998" cy="1170697"/>
          </a:xfrm>
        </p:grpSpPr>
        <p:pic>
          <p:nvPicPr>
            <p:cNvPr id="7" name="Picture 6" descr="geo_info_clip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80" y="1378876"/>
              <a:ext cx="1386759" cy="1160940"/>
            </a:xfrm>
            <a:prstGeom prst="rect">
              <a:avLst/>
            </a:prstGeom>
          </p:spPr>
        </p:pic>
        <p:pic>
          <p:nvPicPr>
            <p:cNvPr id="8" name="Picture 7" descr="a-train_w-time2013_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69120"/>
              <a:ext cx="1950278" cy="1170696"/>
            </a:xfrm>
            <a:prstGeom prst="rect">
              <a:avLst/>
            </a:prstGeom>
          </p:spPr>
        </p:pic>
        <p:pic>
          <p:nvPicPr>
            <p:cNvPr id="9" name="Picture 8" descr="20140402_nu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90" y="1369120"/>
              <a:ext cx="1950279" cy="1170696"/>
            </a:xfrm>
            <a:prstGeom prst="rect">
              <a:avLst/>
            </a:prstGeom>
          </p:spPr>
        </p:pic>
        <p:pic>
          <p:nvPicPr>
            <p:cNvPr id="10" name="Picture 9" descr="mosaic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973" y="1369120"/>
              <a:ext cx="1574551" cy="1170696"/>
            </a:xfrm>
            <a:prstGeom prst="rect">
              <a:avLst/>
            </a:prstGeom>
          </p:spPr>
        </p:pic>
        <p:pic>
          <p:nvPicPr>
            <p:cNvPr id="11" name="Picture 10" descr="meteorological-statio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800" y="1486321"/>
              <a:ext cx="1736199" cy="1053496"/>
            </a:xfrm>
            <a:prstGeom prst="rect">
              <a:avLst/>
            </a:prstGeom>
          </p:spPr>
        </p:pic>
      </p:grpSp>
      <p:cxnSp>
        <p:nvCxnSpPr>
          <p:cNvPr id="13" name="Straight Arrow Connector 12"/>
          <p:cNvCxnSpPr>
            <a:stCxn id="8" idx="2"/>
            <a:endCxn id="4" idx="0"/>
          </p:cNvCxnSpPr>
          <p:nvPr/>
        </p:nvCxnSpPr>
        <p:spPr>
          <a:xfrm>
            <a:off x="975140" y="2164627"/>
            <a:ext cx="3703532" cy="6492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402_nu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68" y="2539734"/>
            <a:ext cx="6667797" cy="431826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" y="993931"/>
            <a:ext cx="9143998" cy="1170697"/>
            <a:chOff x="1" y="1369120"/>
            <a:chExt cx="9143998" cy="1170697"/>
          </a:xfrm>
        </p:grpSpPr>
        <p:pic>
          <p:nvPicPr>
            <p:cNvPr id="7" name="Picture 6" descr="geo_info_clip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80" y="1378876"/>
              <a:ext cx="1386759" cy="1160940"/>
            </a:xfrm>
            <a:prstGeom prst="rect">
              <a:avLst/>
            </a:prstGeom>
          </p:spPr>
        </p:pic>
        <p:pic>
          <p:nvPicPr>
            <p:cNvPr id="8" name="Picture 7" descr="a-train_w-time2013_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69120"/>
              <a:ext cx="1950278" cy="1170696"/>
            </a:xfrm>
            <a:prstGeom prst="rect">
              <a:avLst/>
            </a:prstGeom>
          </p:spPr>
        </p:pic>
        <p:pic>
          <p:nvPicPr>
            <p:cNvPr id="9" name="Picture 8" descr="20140402_nu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90" y="1369120"/>
              <a:ext cx="1950279" cy="1170696"/>
            </a:xfrm>
            <a:prstGeom prst="rect">
              <a:avLst/>
            </a:prstGeom>
          </p:spPr>
        </p:pic>
        <p:pic>
          <p:nvPicPr>
            <p:cNvPr id="10" name="Picture 9" descr="mosaic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973" y="1369120"/>
              <a:ext cx="1574551" cy="1170696"/>
            </a:xfrm>
            <a:prstGeom prst="rect">
              <a:avLst/>
            </a:prstGeom>
          </p:spPr>
        </p:pic>
        <p:pic>
          <p:nvPicPr>
            <p:cNvPr id="11" name="Picture 10" descr="meteorological-statio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800" y="1486321"/>
              <a:ext cx="1736199" cy="1053496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736"/>
          </a:xfrm>
        </p:spPr>
        <p:txBody>
          <a:bodyPr/>
          <a:lstStyle/>
          <a:p>
            <a:r>
              <a:rPr lang="en-US" dirty="0" smtClean="0"/>
              <a:t>Bigger Picture for Satellites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o_info_cli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79" y="2551004"/>
            <a:ext cx="5144765" cy="430699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" y="993931"/>
            <a:ext cx="9143998" cy="1170697"/>
            <a:chOff x="1" y="1369120"/>
            <a:chExt cx="9143998" cy="1170697"/>
          </a:xfrm>
        </p:grpSpPr>
        <p:pic>
          <p:nvPicPr>
            <p:cNvPr id="6" name="Picture 5" descr="geo_info_clip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80" y="1378876"/>
              <a:ext cx="1386759" cy="1160940"/>
            </a:xfrm>
            <a:prstGeom prst="rect">
              <a:avLst/>
            </a:prstGeom>
          </p:spPr>
        </p:pic>
        <p:pic>
          <p:nvPicPr>
            <p:cNvPr id="7" name="Picture 6" descr="a-train_w-time2013_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69120"/>
              <a:ext cx="1950278" cy="1170696"/>
            </a:xfrm>
            <a:prstGeom prst="rect">
              <a:avLst/>
            </a:prstGeom>
          </p:spPr>
        </p:pic>
        <p:pic>
          <p:nvPicPr>
            <p:cNvPr id="8" name="Picture 7" descr="20140402_nu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90" y="1369120"/>
              <a:ext cx="1950279" cy="1170696"/>
            </a:xfrm>
            <a:prstGeom prst="rect">
              <a:avLst/>
            </a:prstGeom>
          </p:spPr>
        </p:pic>
        <p:pic>
          <p:nvPicPr>
            <p:cNvPr id="9" name="Picture 8" descr="mosaic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973" y="1369120"/>
              <a:ext cx="1574551" cy="1170696"/>
            </a:xfrm>
            <a:prstGeom prst="rect">
              <a:avLst/>
            </a:prstGeom>
          </p:spPr>
        </p:pic>
        <p:pic>
          <p:nvPicPr>
            <p:cNvPr id="10" name="Picture 9" descr="meteorological-statio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800" y="1486321"/>
              <a:ext cx="1736199" cy="1053496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736"/>
          </a:xfrm>
        </p:spPr>
        <p:txBody>
          <a:bodyPr/>
          <a:lstStyle/>
          <a:p>
            <a:r>
              <a:rPr lang="en-US" dirty="0" smtClean="0"/>
              <a:t>Geo-Satellites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sai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77" y="2637486"/>
            <a:ext cx="5729205" cy="42205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" y="993931"/>
            <a:ext cx="9143998" cy="1170697"/>
            <a:chOff x="1" y="1369120"/>
            <a:chExt cx="9143998" cy="1170697"/>
          </a:xfrm>
        </p:grpSpPr>
        <p:pic>
          <p:nvPicPr>
            <p:cNvPr id="7" name="Picture 6" descr="geo_info_clip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80" y="1378876"/>
              <a:ext cx="1386759" cy="1160940"/>
            </a:xfrm>
            <a:prstGeom prst="rect">
              <a:avLst/>
            </a:prstGeom>
          </p:spPr>
        </p:pic>
        <p:pic>
          <p:nvPicPr>
            <p:cNvPr id="8" name="Picture 7" descr="a-train_w-time2013_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69120"/>
              <a:ext cx="1950278" cy="1170696"/>
            </a:xfrm>
            <a:prstGeom prst="rect">
              <a:avLst/>
            </a:prstGeom>
          </p:spPr>
        </p:pic>
        <p:pic>
          <p:nvPicPr>
            <p:cNvPr id="9" name="Picture 8" descr="20140402_nu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90" y="1369120"/>
              <a:ext cx="1950279" cy="1170696"/>
            </a:xfrm>
            <a:prstGeom prst="rect">
              <a:avLst/>
            </a:prstGeom>
          </p:spPr>
        </p:pic>
        <p:pic>
          <p:nvPicPr>
            <p:cNvPr id="10" name="Picture 9" descr="mosaic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973" y="1369120"/>
              <a:ext cx="1574551" cy="1170696"/>
            </a:xfrm>
            <a:prstGeom prst="rect">
              <a:avLst/>
            </a:prstGeom>
          </p:spPr>
        </p:pic>
        <p:pic>
          <p:nvPicPr>
            <p:cNvPr id="11" name="Picture 10" descr="meteorological-statio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800" y="1486321"/>
              <a:ext cx="1736199" cy="1053496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736"/>
          </a:xfrm>
        </p:spPr>
        <p:txBody>
          <a:bodyPr/>
          <a:lstStyle/>
          <a:p>
            <a:r>
              <a:rPr lang="en-US" dirty="0" smtClean="0"/>
              <a:t>Re-Analysis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teorological-s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09" y="2496443"/>
            <a:ext cx="6247022" cy="43615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" y="993931"/>
            <a:ext cx="9143998" cy="1170697"/>
            <a:chOff x="1" y="1369120"/>
            <a:chExt cx="9143998" cy="1170697"/>
          </a:xfrm>
        </p:grpSpPr>
        <p:pic>
          <p:nvPicPr>
            <p:cNvPr id="8" name="Picture 7" descr="geo_info_clip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80" y="1378876"/>
              <a:ext cx="1386759" cy="1160940"/>
            </a:xfrm>
            <a:prstGeom prst="rect">
              <a:avLst/>
            </a:prstGeom>
          </p:spPr>
        </p:pic>
        <p:pic>
          <p:nvPicPr>
            <p:cNvPr id="9" name="Picture 8" descr="a-train_w-time2013_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69120"/>
              <a:ext cx="1950278" cy="1170696"/>
            </a:xfrm>
            <a:prstGeom prst="rect">
              <a:avLst/>
            </a:prstGeom>
          </p:spPr>
        </p:pic>
        <p:pic>
          <p:nvPicPr>
            <p:cNvPr id="10" name="Picture 9" descr="20140402_nu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90" y="1369120"/>
              <a:ext cx="1950279" cy="1170696"/>
            </a:xfrm>
            <a:prstGeom prst="rect">
              <a:avLst/>
            </a:prstGeom>
          </p:spPr>
        </p:pic>
        <p:pic>
          <p:nvPicPr>
            <p:cNvPr id="11" name="Picture 10" descr="mosaic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973" y="1369120"/>
              <a:ext cx="1574551" cy="1170696"/>
            </a:xfrm>
            <a:prstGeom prst="rect">
              <a:avLst/>
            </a:prstGeom>
          </p:spPr>
        </p:pic>
        <p:pic>
          <p:nvPicPr>
            <p:cNvPr id="12" name="Picture 11" descr="meteorological-stati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800" y="1486321"/>
              <a:ext cx="1736199" cy="1053496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736"/>
          </a:xfrm>
        </p:spPr>
        <p:txBody>
          <a:bodyPr/>
          <a:lstStyle/>
          <a:p>
            <a:r>
              <a:rPr lang="en-US" dirty="0" smtClean="0"/>
              <a:t>Station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993931"/>
            <a:ext cx="9143998" cy="1170697"/>
            <a:chOff x="1" y="1369120"/>
            <a:chExt cx="9143998" cy="1170697"/>
          </a:xfrm>
        </p:grpSpPr>
        <p:pic>
          <p:nvPicPr>
            <p:cNvPr id="9" name="Picture 8" descr="geo_info_clip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80" y="1378876"/>
              <a:ext cx="1386759" cy="1160940"/>
            </a:xfrm>
            <a:prstGeom prst="rect">
              <a:avLst/>
            </a:prstGeom>
          </p:spPr>
        </p:pic>
        <p:pic>
          <p:nvPicPr>
            <p:cNvPr id="10" name="Picture 9" descr="a-train_w-time2013_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69120"/>
              <a:ext cx="1950278" cy="1170696"/>
            </a:xfrm>
            <a:prstGeom prst="rect">
              <a:avLst/>
            </a:prstGeom>
          </p:spPr>
        </p:pic>
        <p:pic>
          <p:nvPicPr>
            <p:cNvPr id="11" name="Picture 10" descr="20140402_nu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90" y="1369120"/>
              <a:ext cx="1950279" cy="1170696"/>
            </a:xfrm>
            <a:prstGeom prst="rect">
              <a:avLst/>
            </a:prstGeom>
          </p:spPr>
        </p:pic>
        <p:pic>
          <p:nvPicPr>
            <p:cNvPr id="12" name="Picture 11" descr="mosaic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973" y="1369120"/>
              <a:ext cx="1574551" cy="1170696"/>
            </a:xfrm>
            <a:prstGeom prst="rect">
              <a:avLst/>
            </a:prstGeom>
          </p:spPr>
        </p:pic>
        <p:pic>
          <p:nvPicPr>
            <p:cNvPr id="13" name="Picture 12" descr="meteorological-statio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800" y="1486321"/>
              <a:ext cx="1736199" cy="1053496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736"/>
          </a:xfrm>
        </p:spPr>
        <p:txBody>
          <a:bodyPr/>
          <a:lstStyle/>
          <a:p>
            <a:r>
              <a:rPr lang="en-US" dirty="0" smtClean="0"/>
              <a:t>Data Comes in Different Shapes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609057" y="2886755"/>
            <a:ext cx="1430846" cy="5724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GRID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0" idx="2"/>
            <a:endCxn id="17" idx="0"/>
          </p:cNvCxnSpPr>
          <p:nvPr/>
        </p:nvCxnSpPr>
        <p:spPr>
          <a:xfrm>
            <a:off x="975140" y="2164627"/>
            <a:ext cx="334934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17" idx="0"/>
          </p:cNvCxnSpPr>
          <p:nvPr/>
        </p:nvCxnSpPr>
        <p:spPr>
          <a:xfrm>
            <a:off x="3103330" y="2164627"/>
            <a:ext cx="122115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7" idx="0"/>
          </p:cNvCxnSpPr>
          <p:nvPr/>
        </p:nvCxnSpPr>
        <p:spPr>
          <a:xfrm flipH="1">
            <a:off x="4324480" y="2164627"/>
            <a:ext cx="69338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7" idx="0"/>
          </p:cNvCxnSpPr>
          <p:nvPr/>
        </p:nvCxnSpPr>
        <p:spPr>
          <a:xfrm flipH="1">
            <a:off x="4324480" y="2164627"/>
            <a:ext cx="2334769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993931"/>
            <a:ext cx="9143998" cy="1170697"/>
            <a:chOff x="1" y="1369120"/>
            <a:chExt cx="9143998" cy="1170697"/>
          </a:xfrm>
        </p:grpSpPr>
        <p:pic>
          <p:nvPicPr>
            <p:cNvPr id="9" name="Picture 8" descr="geo_info_clip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80" y="1378876"/>
              <a:ext cx="1386759" cy="1160940"/>
            </a:xfrm>
            <a:prstGeom prst="rect">
              <a:avLst/>
            </a:prstGeom>
          </p:spPr>
        </p:pic>
        <p:pic>
          <p:nvPicPr>
            <p:cNvPr id="10" name="Picture 9" descr="a-train_w-time2013_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69120"/>
              <a:ext cx="1950278" cy="1170696"/>
            </a:xfrm>
            <a:prstGeom prst="rect">
              <a:avLst/>
            </a:prstGeom>
          </p:spPr>
        </p:pic>
        <p:pic>
          <p:nvPicPr>
            <p:cNvPr id="11" name="Picture 10" descr="20140402_nu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90" y="1369120"/>
              <a:ext cx="1950279" cy="1170696"/>
            </a:xfrm>
            <a:prstGeom prst="rect">
              <a:avLst/>
            </a:prstGeom>
          </p:spPr>
        </p:pic>
        <p:pic>
          <p:nvPicPr>
            <p:cNvPr id="12" name="Picture 11" descr="mosaic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973" y="1369120"/>
              <a:ext cx="1574551" cy="1170696"/>
            </a:xfrm>
            <a:prstGeom prst="rect">
              <a:avLst/>
            </a:prstGeom>
          </p:spPr>
        </p:pic>
        <p:pic>
          <p:nvPicPr>
            <p:cNvPr id="13" name="Picture 12" descr="meteorological-statio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800" y="1486321"/>
              <a:ext cx="1736199" cy="1053496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736"/>
          </a:xfrm>
        </p:spPr>
        <p:txBody>
          <a:bodyPr/>
          <a:lstStyle/>
          <a:p>
            <a:r>
              <a:rPr lang="en-US" dirty="0" smtClean="0"/>
              <a:t>Data Comes in Different Shapes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33265" y="2893464"/>
            <a:ext cx="1430846" cy="5724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SWATH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609057" y="2886755"/>
            <a:ext cx="1430846" cy="5724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GRID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0" idx="2"/>
            <a:endCxn id="17" idx="0"/>
          </p:cNvCxnSpPr>
          <p:nvPr/>
        </p:nvCxnSpPr>
        <p:spPr>
          <a:xfrm>
            <a:off x="975140" y="2164627"/>
            <a:ext cx="334934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17" idx="0"/>
          </p:cNvCxnSpPr>
          <p:nvPr/>
        </p:nvCxnSpPr>
        <p:spPr>
          <a:xfrm>
            <a:off x="3103330" y="2164627"/>
            <a:ext cx="122115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7" idx="0"/>
          </p:cNvCxnSpPr>
          <p:nvPr/>
        </p:nvCxnSpPr>
        <p:spPr>
          <a:xfrm flipH="1">
            <a:off x="4324480" y="2164627"/>
            <a:ext cx="69338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7" idx="0"/>
          </p:cNvCxnSpPr>
          <p:nvPr/>
        </p:nvCxnSpPr>
        <p:spPr>
          <a:xfrm flipH="1">
            <a:off x="4324480" y="2164627"/>
            <a:ext cx="2334769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10" idx="2"/>
            <a:endCxn id="15" idx="0"/>
          </p:cNvCxnSpPr>
          <p:nvPr/>
        </p:nvCxnSpPr>
        <p:spPr>
          <a:xfrm flipH="1">
            <a:off x="948688" y="2164627"/>
            <a:ext cx="26452" cy="728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1" idx="2"/>
            <a:endCxn id="15" idx="0"/>
          </p:cNvCxnSpPr>
          <p:nvPr/>
        </p:nvCxnSpPr>
        <p:spPr>
          <a:xfrm flipH="1">
            <a:off x="948688" y="2164627"/>
            <a:ext cx="2154642" cy="728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3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993931"/>
            <a:ext cx="9143998" cy="1170697"/>
            <a:chOff x="1" y="1369120"/>
            <a:chExt cx="9143998" cy="1170697"/>
          </a:xfrm>
        </p:grpSpPr>
        <p:pic>
          <p:nvPicPr>
            <p:cNvPr id="9" name="Picture 8" descr="geo_info_clip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80" y="1378876"/>
              <a:ext cx="1386759" cy="1160940"/>
            </a:xfrm>
            <a:prstGeom prst="rect">
              <a:avLst/>
            </a:prstGeom>
          </p:spPr>
        </p:pic>
        <p:pic>
          <p:nvPicPr>
            <p:cNvPr id="10" name="Picture 9" descr="a-train_w-time2013_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69120"/>
              <a:ext cx="1950278" cy="1170696"/>
            </a:xfrm>
            <a:prstGeom prst="rect">
              <a:avLst/>
            </a:prstGeom>
          </p:spPr>
        </p:pic>
        <p:pic>
          <p:nvPicPr>
            <p:cNvPr id="11" name="Picture 10" descr="20140402_nu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90" y="1369120"/>
              <a:ext cx="1950279" cy="1170696"/>
            </a:xfrm>
            <a:prstGeom prst="rect">
              <a:avLst/>
            </a:prstGeom>
          </p:spPr>
        </p:pic>
        <p:pic>
          <p:nvPicPr>
            <p:cNvPr id="12" name="Picture 11" descr="mosaic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973" y="1369120"/>
              <a:ext cx="1574551" cy="1170696"/>
            </a:xfrm>
            <a:prstGeom prst="rect">
              <a:avLst/>
            </a:prstGeom>
          </p:spPr>
        </p:pic>
        <p:pic>
          <p:nvPicPr>
            <p:cNvPr id="13" name="Picture 12" descr="meteorological-statio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800" y="1486321"/>
              <a:ext cx="1736199" cy="1053496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736"/>
          </a:xfrm>
        </p:spPr>
        <p:txBody>
          <a:bodyPr/>
          <a:lstStyle/>
          <a:p>
            <a:r>
              <a:rPr lang="en-US" dirty="0" smtClean="0"/>
              <a:t>Data Comes in Different Shapes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59717" y="2893464"/>
            <a:ext cx="1430846" cy="5724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SWATH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731101" y="2886755"/>
            <a:ext cx="1430846" cy="5724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609057" y="2886755"/>
            <a:ext cx="1430846" cy="5724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GRID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0" idx="2"/>
            <a:endCxn id="17" idx="0"/>
          </p:cNvCxnSpPr>
          <p:nvPr/>
        </p:nvCxnSpPr>
        <p:spPr>
          <a:xfrm>
            <a:off x="975140" y="2164627"/>
            <a:ext cx="334934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17" idx="0"/>
          </p:cNvCxnSpPr>
          <p:nvPr/>
        </p:nvCxnSpPr>
        <p:spPr>
          <a:xfrm>
            <a:off x="3103330" y="2164627"/>
            <a:ext cx="122115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7" idx="0"/>
          </p:cNvCxnSpPr>
          <p:nvPr/>
        </p:nvCxnSpPr>
        <p:spPr>
          <a:xfrm flipH="1">
            <a:off x="4324480" y="2164627"/>
            <a:ext cx="69338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7" idx="0"/>
          </p:cNvCxnSpPr>
          <p:nvPr/>
        </p:nvCxnSpPr>
        <p:spPr>
          <a:xfrm flipH="1">
            <a:off x="4324480" y="2164627"/>
            <a:ext cx="2334769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48688" y="2164627"/>
            <a:ext cx="26452" cy="728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48688" y="2164627"/>
            <a:ext cx="2154642" cy="728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endCxn id="16" idx="0"/>
          </p:cNvCxnSpPr>
          <p:nvPr/>
        </p:nvCxnSpPr>
        <p:spPr>
          <a:xfrm flipH="1">
            <a:off x="7446524" y="2003511"/>
            <a:ext cx="829376" cy="883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3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Important Aspects by Examples</a:t>
            </a:r>
          </a:p>
          <a:p>
            <a:r>
              <a:rPr lang="en-US" dirty="0" smtClean="0"/>
              <a:t>Co-location Types </a:t>
            </a:r>
          </a:p>
          <a:p>
            <a:r>
              <a:rPr lang="en-US" dirty="0" smtClean="0"/>
              <a:t>Current Prototype Development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993931"/>
            <a:ext cx="9143998" cy="1170697"/>
            <a:chOff x="1" y="1369120"/>
            <a:chExt cx="9143998" cy="1170697"/>
          </a:xfrm>
        </p:grpSpPr>
        <p:pic>
          <p:nvPicPr>
            <p:cNvPr id="9" name="Picture 8" descr="geo_info_clip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480" y="1378876"/>
              <a:ext cx="1386759" cy="1160940"/>
            </a:xfrm>
            <a:prstGeom prst="rect">
              <a:avLst/>
            </a:prstGeom>
          </p:spPr>
        </p:pic>
        <p:pic>
          <p:nvPicPr>
            <p:cNvPr id="10" name="Picture 9" descr="a-train_w-time2013_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69120"/>
              <a:ext cx="1950278" cy="1170696"/>
            </a:xfrm>
            <a:prstGeom prst="rect">
              <a:avLst/>
            </a:prstGeom>
          </p:spPr>
        </p:pic>
        <p:pic>
          <p:nvPicPr>
            <p:cNvPr id="11" name="Picture 10" descr="20140402_nu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90" y="1369120"/>
              <a:ext cx="1950279" cy="1170696"/>
            </a:xfrm>
            <a:prstGeom prst="rect">
              <a:avLst/>
            </a:prstGeom>
          </p:spPr>
        </p:pic>
        <p:pic>
          <p:nvPicPr>
            <p:cNvPr id="12" name="Picture 11" descr="mosaic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973" y="1369120"/>
              <a:ext cx="1574551" cy="1170696"/>
            </a:xfrm>
            <a:prstGeom prst="rect">
              <a:avLst/>
            </a:prstGeom>
          </p:spPr>
        </p:pic>
        <p:pic>
          <p:nvPicPr>
            <p:cNvPr id="13" name="Picture 12" descr="meteorological-statio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800" y="1486321"/>
              <a:ext cx="1736199" cy="1053496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736"/>
          </a:xfrm>
        </p:spPr>
        <p:txBody>
          <a:bodyPr/>
          <a:lstStyle/>
          <a:p>
            <a:r>
              <a:rPr lang="en-US" dirty="0" smtClean="0"/>
              <a:t>Data Comes in Different Shapes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59717" y="2893464"/>
            <a:ext cx="1430846" cy="5724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SWATH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731101" y="2886755"/>
            <a:ext cx="1430846" cy="5724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609057" y="2886755"/>
            <a:ext cx="1430846" cy="5724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GRID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0" idx="2"/>
            <a:endCxn id="17" idx="0"/>
          </p:cNvCxnSpPr>
          <p:nvPr/>
        </p:nvCxnSpPr>
        <p:spPr>
          <a:xfrm>
            <a:off x="975140" y="2164627"/>
            <a:ext cx="334934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17" idx="0"/>
          </p:cNvCxnSpPr>
          <p:nvPr/>
        </p:nvCxnSpPr>
        <p:spPr>
          <a:xfrm>
            <a:off x="3103330" y="2164627"/>
            <a:ext cx="122115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7" idx="0"/>
          </p:cNvCxnSpPr>
          <p:nvPr/>
        </p:nvCxnSpPr>
        <p:spPr>
          <a:xfrm flipH="1">
            <a:off x="4324480" y="2164627"/>
            <a:ext cx="693380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7" idx="0"/>
          </p:cNvCxnSpPr>
          <p:nvPr/>
        </p:nvCxnSpPr>
        <p:spPr>
          <a:xfrm flipH="1">
            <a:off x="4324480" y="2164627"/>
            <a:ext cx="2334769" cy="72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48688" y="2164627"/>
            <a:ext cx="26452" cy="728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48688" y="2164627"/>
            <a:ext cx="2154642" cy="728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endCxn id="16" idx="0"/>
          </p:cNvCxnSpPr>
          <p:nvPr/>
        </p:nvCxnSpPr>
        <p:spPr>
          <a:xfrm flipH="1">
            <a:off x="7446524" y="2003511"/>
            <a:ext cx="829376" cy="883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r="88068" b="75085"/>
          <a:stretch/>
        </p:blipFill>
        <p:spPr>
          <a:xfrm>
            <a:off x="447141" y="3716335"/>
            <a:ext cx="1091019" cy="8810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17003" r="69892" b="76433"/>
          <a:stretch/>
        </p:blipFill>
        <p:spPr>
          <a:xfrm>
            <a:off x="6883311" y="3716335"/>
            <a:ext cx="1198334" cy="833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89311" b="70854"/>
          <a:stretch/>
        </p:blipFill>
        <p:spPr>
          <a:xfrm>
            <a:off x="3835784" y="3716335"/>
            <a:ext cx="977392" cy="1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Co-location Types in Consideration</a:t>
            </a:r>
            <a:br>
              <a:rPr lang="en-US" dirty="0" smtClean="0"/>
            </a:b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624"/>
            <a:ext cx="9144000" cy="3536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5519" y="6488668"/>
            <a:ext cx="416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Acknowledgement to AIST Proposal Group</a:t>
            </a:r>
          </a:p>
        </p:txBody>
      </p:sp>
    </p:spTree>
    <p:extLst>
      <p:ext uri="{BB962C8B-B14F-4D97-AF65-F5344CB8AC3E}">
        <p14:creationId xmlns:p14="http://schemas.microsoft.com/office/powerpoint/2010/main" val="21252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Co-located Data on the Fly</a:t>
            </a:r>
            <a:br>
              <a:rPr lang="en-US" dirty="0" smtClean="0"/>
            </a:br>
            <a:r>
              <a:rPr lang="en-US" sz="2700" dirty="0" smtClean="0"/>
              <a:t>Arif Albayrak, Bill </a:t>
            </a:r>
            <a:r>
              <a:rPr lang="en-US" sz="2700" dirty="0" err="1" smtClean="0"/>
              <a:t>Teng</a:t>
            </a:r>
            <a:r>
              <a:rPr lang="en-US" sz="2700" dirty="0" smtClean="0"/>
              <a:t>, (Gilberto </a:t>
            </a:r>
            <a:r>
              <a:rPr lang="en-US" sz="2700" dirty="0" err="1" smtClean="0"/>
              <a:t>Vincente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3" name="Picture 2" descr="TRMM-G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5" r="1945" b="11048"/>
          <a:stretch/>
        </p:blipFill>
        <p:spPr>
          <a:xfrm>
            <a:off x="109573" y="2349500"/>
            <a:ext cx="8678827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Co-location Types; Spatial, Temporal, Contextual, are Summarized. </a:t>
            </a:r>
          </a:p>
          <a:p>
            <a:r>
              <a:rPr lang="en-US" dirty="0" smtClean="0"/>
              <a:t>Software Efforts are described.</a:t>
            </a:r>
          </a:p>
          <a:p>
            <a:r>
              <a:rPr lang="en-US" dirty="0" smtClean="0"/>
              <a:t>Work currently continues.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Twitter Message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br>
              <a:rPr lang="en-US" dirty="0" smtClean="0"/>
            </a:br>
            <a:r>
              <a:rPr lang="en-US" sz="2200" dirty="0" smtClean="0"/>
              <a:t>Maya Albayrak</a:t>
            </a:r>
            <a:endParaRPr lang="en-US" sz="2200" dirty="0"/>
          </a:p>
        </p:txBody>
      </p:sp>
      <p:pic>
        <p:nvPicPr>
          <p:cNvPr id="4" name="Picture 3" descr="E:\mayareport1\experiment2\figure_1nov11443.png"/>
          <p:cNvPicPr/>
          <p:nvPr/>
        </p:nvPicPr>
        <p:blipFill>
          <a:blip r:embed="rId2" cstate="print"/>
          <a:srcRect l="8859" t="17045" r="8518" b="21818"/>
          <a:stretch>
            <a:fillRect/>
          </a:stretch>
        </p:blipFill>
        <p:spPr bwMode="auto">
          <a:xfrm>
            <a:off x="2160587" y="1417638"/>
            <a:ext cx="46196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mayareport1\experiment2\Screenshot from 2014-11-11 16_44_5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78300"/>
            <a:ext cx="4279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6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Worked on: </a:t>
            </a:r>
          </a:p>
          <a:p>
            <a:pPr lvl="1"/>
            <a:r>
              <a:rPr lang="en-US" dirty="0" smtClean="0"/>
              <a:t>AOD bias correction using ML.</a:t>
            </a:r>
          </a:p>
          <a:p>
            <a:pPr lvl="1"/>
            <a:r>
              <a:rPr lang="en-US" dirty="0" smtClean="0"/>
              <a:t>Data analysis (ACOS, Aqua/TRMM, OCO-2, GPM)</a:t>
            </a:r>
          </a:p>
          <a:p>
            <a:pPr lvl="1"/>
            <a:r>
              <a:rPr lang="en-US" dirty="0" smtClean="0"/>
              <a:t>Precipitation interpolation (TRMM)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Precision/Resolution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Precision/Resolution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278" y="2352973"/>
            <a:ext cx="4971172" cy="45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Aspects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639178"/>
            <a:ext cx="9144000" cy="3970318"/>
            <a:chOff x="0" y="1541889"/>
            <a:chExt cx="9144000" cy="39703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25083"/>
              <a:ext cx="4041878" cy="366287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572000" y="1541889"/>
              <a:ext cx="4572000" cy="39703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lvl="0" indent="-285750">
                <a:buFont typeface="Arial"/>
                <a:buChar char="•"/>
              </a:pPr>
              <a:r>
                <a:rPr lang="en-US" dirty="0"/>
                <a:t>Total number of </a:t>
              </a:r>
              <a:r>
                <a:rPr lang="en-US" dirty="0" smtClean="0"/>
                <a:t>pixels;</a:t>
              </a:r>
              <a:endParaRPr lang="en-US" dirty="0"/>
            </a:p>
            <a:p>
              <a:pPr marL="285750" lvl="0" indent="-285750">
                <a:buFont typeface="Arial"/>
                <a:buChar char="•"/>
              </a:pPr>
              <a:r>
                <a:rPr lang="en-US" dirty="0"/>
                <a:t>Number of valid </a:t>
              </a:r>
              <a:r>
                <a:rPr lang="en-US" dirty="0" smtClean="0"/>
                <a:t>pixels;</a:t>
              </a:r>
              <a:endParaRPr lang="en-US" dirty="0"/>
            </a:p>
            <a:p>
              <a:pPr marL="285750" lvl="0" indent="-285750">
                <a:buFont typeface="Arial"/>
                <a:buChar char="•"/>
              </a:pPr>
              <a:r>
                <a:rPr lang="en-US" dirty="0"/>
                <a:t>Value of the central </a:t>
              </a:r>
              <a:r>
                <a:rPr lang="en-US" dirty="0" smtClean="0"/>
                <a:t>pixel;</a:t>
              </a:r>
              <a:endParaRPr lang="en-US" dirty="0"/>
            </a:p>
            <a:p>
              <a:pPr marL="285750" lvl="0" indent="-285750">
                <a:buFont typeface="Arial"/>
                <a:buChar char="•"/>
              </a:pPr>
              <a:r>
                <a:rPr lang="en-US" dirty="0" smtClean="0"/>
                <a:t>Mean;</a:t>
              </a:r>
              <a:endParaRPr lang="en-US" dirty="0"/>
            </a:p>
            <a:p>
              <a:pPr marL="285750" lvl="0" indent="-285750">
                <a:buFont typeface="Arial"/>
                <a:buChar char="•"/>
              </a:pPr>
              <a:r>
                <a:rPr lang="en-US" dirty="0" smtClean="0"/>
                <a:t>Median;</a:t>
              </a:r>
              <a:endParaRPr lang="en-US" dirty="0"/>
            </a:p>
            <a:p>
              <a:pPr marL="285750" lvl="0" indent="-285750">
                <a:buFont typeface="Arial"/>
                <a:buChar char="•"/>
              </a:pPr>
              <a:r>
                <a:rPr lang="en-US" dirty="0" smtClean="0"/>
                <a:t>Mode;</a:t>
              </a:r>
              <a:endParaRPr lang="en-US" dirty="0"/>
            </a:p>
            <a:p>
              <a:pPr marL="285750" lvl="0" indent="-285750">
                <a:buFont typeface="Arial"/>
                <a:buChar char="•"/>
              </a:pPr>
              <a:r>
                <a:rPr lang="en-US" dirty="0"/>
                <a:t>Standard </a:t>
              </a:r>
              <a:r>
                <a:rPr lang="en-US" dirty="0" smtClean="0"/>
                <a:t>deviation;</a:t>
              </a:r>
              <a:endParaRPr lang="en-US" dirty="0"/>
            </a:p>
            <a:p>
              <a:pPr marL="285750" lvl="0" indent="-285750">
                <a:buFont typeface="Arial"/>
                <a:buChar char="•"/>
              </a:pPr>
              <a:r>
                <a:rPr lang="en-US" dirty="0"/>
                <a:t>Slope of a plane (for a spatial subset) or line (for a temporal subset) fitted to the subset;</a:t>
              </a:r>
            </a:p>
            <a:p>
              <a:pPr marL="285750" lvl="0" indent="-285750">
                <a:buFont typeface="Arial"/>
                <a:buChar char="•"/>
              </a:pPr>
              <a:r>
                <a:rPr lang="en-US" dirty="0"/>
                <a:t>Azimuth (direction) of the slope of the plane; and</a:t>
              </a:r>
            </a:p>
            <a:p>
              <a:pPr marL="285750" lvl="0" indent="-285750">
                <a:buFont typeface="Arial"/>
                <a:buChar char="•"/>
              </a:pPr>
              <a:r>
                <a:rPr lang="en-US" dirty="0"/>
                <a:t>Multiple Correlation Coefficient (for a spatial subset) or Linear Correlation Coefficient (for a temporal subset)</a:t>
              </a: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Statistics for region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889" y="1319054"/>
            <a:ext cx="4202231" cy="3840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47880"/>
            <a:ext cx="3523901" cy="4369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532" y="3407299"/>
            <a:ext cx="5706588" cy="34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Rainfall for </a:t>
            </a:r>
            <a:r>
              <a:rPr lang="en-US" dirty="0"/>
              <a:t>INDEX-BASED </a:t>
            </a:r>
            <a:r>
              <a:rPr lang="en-US" dirty="0" smtClean="0"/>
              <a:t>Agricultural Insurance.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1730" y="3162300"/>
            <a:ext cx="4096528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Rainfall for </a:t>
            </a:r>
            <a:r>
              <a:rPr lang="en-US" dirty="0"/>
              <a:t>INDEX-BASED </a:t>
            </a:r>
            <a:r>
              <a:rPr lang="en-US" dirty="0" smtClean="0"/>
              <a:t>Agricultural Insurance.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826000"/>
            <a:ext cx="1944568" cy="15033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09950" y="3009900"/>
            <a:ext cx="2705100" cy="2514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2500" y="4127500"/>
            <a:ext cx="152400" cy="139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34544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11700" y="35560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46500" y="39624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32400" y="50546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15000" y="42164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70400" y="47244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0" y="29591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16400" y="38608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8800" y="32385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46500" y="35560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73500" y="43180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4416</TotalTime>
  <Words>317</Words>
  <Application>Microsoft Office PowerPoint</Application>
  <PresentationFormat>On-screen Show (4:3)</PresentationFormat>
  <Paragraphs>84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Co-location  Satellite, Model, and Ground Data</vt:lpstr>
      <vt:lpstr>Outline</vt:lpstr>
      <vt:lpstr>Introduction</vt:lpstr>
      <vt:lpstr>Important Aspects</vt:lpstr>
      <vt:lpstr>Important Aspects</vt:lpstr>
      <vt:lpstr>Important Aspects</vt:lpstr>
      <vt:lpstr>Results</vt:lpstr>
      <vt:lpstr>Multi-Station Problem</vt:lpstr>
      <vt:lpstr>Multi-Station Problem</vt:lpstr>
      <vt:lpstr>Multi-Station Problem Gridded Data (TRMM, NLDAS)</vt:lpstr>
      <vt:lpstr>Multi Sensor/Model Data</vt:lpstr>
      <vt:lpstr>A-Train</vt:lpstr>
      <vt:lpstr>Bigger Picture for Satellites</vt:lpstr>
      <vt:lpstr>Geo-Satellites</vt:lpstr>
      <vt:lpstr>Re-Analysis Data</vt:lpstr>
      <vt:lpstr>Station Data</vt:lpstr>
      <vt:lpstr>Data Comes in Different Shapes</vt:lpstr>
      <vt:lpstr>Data Comes in Different Shapes</vt:lpstr>
      <vt:lpstr>Data Comes in Different Shapes</vt:lpstr>
      <vt:lpstr>Data Comes in Different Shapes</vt:lpstr>
      <vt:lpstr>Co-location Types in Consideration </vt:lpstr>
      <vt:lpstr>Co-located Data on the Fly Arif Albayrak, Bill Teng, (Gilberto Vincente)</vt:lpstr>
      <vt:lpstr>Conclusion</vt:lpstr>
      <vt:lpstr>Twitter Message Analysis Maya Albayrak</vt:lpstr>
    </vt:vector>
  </TitlesOfParts>
  <Company>nasa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Arif Albayrak</dc:creator>
  <cp:lastModifiedBy>Administrator</cp:lastModifiedBy>
  <cp:revision>72</cp:revision>
  <dcterms:created xsi:type="dcterms:W3CDTF">2015-01-03T03:05:50Z</dcterms:created>
  <dcterms:modified xsi:type="dcterms:W3CDTF">2015-02-09T16:57:44Z</dcterms:modified>
</cp:coreProperties>
</file>