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.xml"/><Relationship Id="rId4" Type="http://schemas.openxmlformats.org/officeDocument/2006/relationships/notesMaster" Target="notesMasters/notesMaster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slide" Target="slides/slide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.xml.rels><?xml version="1.0" encoding="UTF-8" standalone="yes"?><Relationships xmlns="http://schemas.openxmlformats.org/package/2006/relationships"><Relationship Id="rId1" Type="http://schemas.openxmlformats.org/officeDocument/2006/relationships/theme" Target="../theme/theme.xml"/></Relationships>
</file>

<file path=ppt/notesMasters/notesMaster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.xml"/></Relationships>
</file>

<file path=ppt/notesSlides/notesSlide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Quickly!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Raise hands use drones ever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Raise hands use drones in science</a:t>
            </a:r>
          </a:p>
        </p:txBody>
      </p:sp>
    </p:spTree>
  </p:cSld>
  <p:clrMapOvr>
    <a:masterClrMapping/>
  </p:clrMapOvr>
</p:note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Sensors: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Cameras - Imagery (in many spectral bands - like traditional remote sensing techniques)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From this imagery you can get point cloud data (similar to LiDAR) - elevation / topographic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GHG Sensors, Heat Sensors...anything small enough to put on a drone!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mitigation is important… and becoming more of a theme in the scientific literature (search for “agriculture” and “climate”) -- take out CGIAR 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5" name="Shape 1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mitigation is important… and becoming more of a theme in the scientific literature (search for “agriculture” and “climate”) -- take out CGIAR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mitigation is important… and becoming more of a theme in the scientific literature (search for “agriculture” and “climate”) -- take out CGIAR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400"/>
              <a:t>AG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1400"/>
              <a:t>field scale (15 minutes per chamber, 4 ch per field, 4 field…) field work costs in time, work, and equipment (that isn’t easily movable)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400"/>
              <a:t>AG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1400"/>
              <a:t>field scale (15 minutes per chamber, 4 ch per field, 4 field…) field work costs in time, work, and equipment (that isn’t easily movable) 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A lot of exploration here… and more teasing apart to do, but really I am interested in this from a remote sensing perspective...possible techniques to scale up.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A lot of exploration here… and more teasing apart to do, but really I am interested in this from a remote sensing perspective...possible techniques to scale up.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90" name="Shape 2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0" name="Shape 30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3" name="Shape 3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7" name="Shape 3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field work costs in time, work, and equipment (that isn’t easily movable) 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48" name="Shape 3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field work costs in time, work, and equipment (that isn’t easily movable)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55" name="Shape 3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/>
              <a:t>field work costs in time, work, and equipment (that isn’t easily movable)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6" name="Shape 3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2" name="Shape 3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8" name="Shape 3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000"/>
              <a:t>timing - manure on / off… uas imagery vs landsat imagery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0" name="Shape 39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000"/>
              <a:t>timing - manure on / off… uas imagery vs landsat imagery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9" name="Shape 40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000"/>
              <a:t>timing - manure on / off… uas imagery vs landsat imagery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1" name="Shape 4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000"/>
              <a:t>timing - manure on / off… uas imagery vs landsat imagery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10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45" name="Shape 4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maximum: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11/4/1927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13,600 flow cubic ft per second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4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~14 </a:t>
            </a: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ft stage area with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0" name="Shape 4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maximum: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11/4/1927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13,600 flow cubic ft per second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4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~14 </a:t>
            </a: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ft stage area with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5" name="Shape 45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maximum: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11/4/1927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13,600 flow cubic ft per second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4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~14 </a:t>
            </a: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ft stage area with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62" name="Shape 4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maximum: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11/4/1927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13,600 flow cubic ft per second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" sz="1400">
                <a:highlight>
                  <a:srgbClr val="FFFFFF"/>
                </a:highlight>
                <a:latin typeface="Courier New"/>
                <a:ea typeface="Courier New"/>
                <a:cs typeface="Courier New"/>
                <a:sym typeface="Courier New"/>
              </a:rPr>
              <a:t>~14 </a:t>
            </a:r>
            <a:r>
              <a:rPr lang="en" sz="1800">
                <a:latin typeface="Courier New"/>
                <a:ea typeface="Courier New"/>
                <a:cs typeface="Courier New"/>
                <a:sym typeface="Courier New"/>
              </a:rPr>
              <a:t>ft stage area with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6" name="Shape 4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4" name="Shape 4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Sensors: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Cameras - Imagery (in many spectral bands - like traditional remote sensing techniques)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From this imagery you can get point cloud data (similar to LiDAR) - elevation / topographic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GHG Sensors, Heat Sensors...anything small enough to put on a drone!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Sensors: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Cameras - Imagery (in many spectral bands - like traditional remote sensing techniques)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From this imagery you can get point cloud data (similar to LiDAR) - elevation / topographic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GHG Sensors, Heat Sensors...anything small enough to put on a drone!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/>
              <a:t>Lots of ways to talk methods, operations, software, data collection etc…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/>
              <a:t>BUT thought we’d outline the big picture of drone use we’re familiar with in stories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/>
              <a:t>Lots of ways to talk methods, operations, software, data collection etc…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/>
              <a:t>BUT thought we’d outline the big picture of drone use we’re familiar with in stories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" name="Shape 13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Sensors: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Cameras - Imagery (in many spectral bands - like traditional remote sensing techniques)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From this imagery you can get point cloud data (similar to LiDAR) - elevation / topographic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>
                <a:solidFill>
                  <a:schemeClr val="dk1"/>
                </a:solidFill>
              </a:rPr>
              <a:t>GHG Sensors, Heat Sensors...anything small enough to put on a drone!</a:t>
            </a:r>
          </a:p>
        </p:txBody>
      </p:sp>
    </p:spTree>
  </p:cSld>
  <p:clrMapOvr>
    <a:masterClrMapping/>
  </p:clrMapOvr>
</p:notes>
</file>

<file path=ppt/slideLayouts/_rels/slideLayout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.xml"/></Relationships>
</file>

<file path=ppt/slideLayouts/slideLayout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599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199" cy="1482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199" cy="12351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599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.xml"/><Relationship Id="rId3" Type="http://schemas.openxmlformats.org/officeDocument/2006/relationships/image" Target="../media/image03.jpg"/><Relationship Id="rId4" Type="http://schemas.openxmlformats.org/officeDocument/2006/relationships/image" Target="../media/image04.png"/><Relationship Id="rId5" Type="http://schemas.openxmlformats.org/officeDocument/2006/relationships/image" Target="../media/image00.gif"/><Relationship Id="rId6" Type="http://schemas.openxmlformats.org/officeDocument/2006/relationships/image" Target="../media/image01.jpg"/><Relationship Id="rId7" Type="http://schemas.openxmlformats.org/officeDocument/2006/relationships/image" Target="../media/image02.png"/></Relationships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5.jpg"/><Relationship Id="rId4" Type="http://schemas.openxmlformats.org/officeDocument/2006/relationships/image" Target="../media/image0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Relationship Id="rId4" Type="http://schemas.openxmlformats.org/officeDocument/2006/relationships/image" Target="../media/image22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Relationship Id="rId4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Relationship Id="rId6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Relationship Id="rId4" Type="http://schemas.openxmlformats.org/officeDocument/2006/relationships/image" Target="../media/image27.png"/><Relationship Id="rId5" Type="http://schemas.openxmlformats.org/officeDocument/2006/relationships/image" Target="../media/image41.png"/><Relationship Id="rId6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Relationship Id="rId5" Type="http://schemas.openxmlformats.org/officeDocument/2006/relationships/image" Target="../media/image35.png"/><Relationship Id="rId6" Type="http://schemas.openxmlformats.org/officeDocument/2006/relationships/image" Target="../media/image3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png"/><Relationship Id="rId4" Type="http://schemas.openxmlformats.org/officeDocument/2006/relationships/image" Target="../media/image00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/Relationships>
</file>

<file path=ppt/slides/slide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Shape 54"/>
          <p:cNvPicPr preferRelativeResize="0"/>
          <p:nvPr/>
        </p:nvPicPr>
        <p:blipFill rotWithShape="1">
          <a:blip r:embed="rId3">
            <a:alphaModFix/>
          </a:blip>
          <a:srcRect b="0" l="0" r="3072" t="0"/>
          <a:stretch/>
        </p:blipFill>
        <p:spPr>
          <a:xfrm>
            <a:off x="143375" y="0"/>
            <a:ext cx="8862948" cy="51435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sp>
        <p:nvSpPr>
          <p:cNvPr id="55" name="Shape 55"/>
          <p:cNvSpPr/>
          <p:nvPr/>
        </p:nvSpPr>
        <p:spPr>
          <a:xfrm>
            <a:off x="7689699" y="4593414"/>
            <a:ext cx="1414199" cy="4971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52050" y="4058975"/>
            <a:ext cx="5008199" cy="687900"/>
          </a:xfrm>
          <a:prstGeom prst="rect">
            <a:avLst/>
          </a:prstGeom>
          <a:solidFill>
            <a:srgbClr val="B6D7A8"/>
          </a:solidFill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" name="Shape 57"/>
          <p:cNvSpPr txBox="1"/>
          <p:nvPr>
            <p:ph idx="1" type="subTitle"/>
          </p:nvPr>
        </p:nvSpPr>
        <p:spPr>
          <a:xfrm>
            <a:off x="166400" y="4059025"/>
            <a:ext cx="5102100" cy="687900"/>
          </a:xfrm>
          <a:prstGeom prst="rect">
            <a:avLst/>
          </a:prstGeom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l">
              <a:spcBef>
                <a:spcPts val="0"/>
              </a:spcBef>
              <a:buNone/>
            </a:pPr>
            <a:r>
              <a:rPr b="1" lang="en">
                <a:solidFill>
                  <a:srgbClr val="000000"/>
                </a:solidFill>
              </a:rPr>
              <a:t>Lindsay Barbieri</a:t>
            </a:r>
            <a:r>
              <a:rPr lang="en">
                <a:solidFill>
                  <a:srgbClr val="000000"/>
                </a:solidFill>
              </a:rPr>
              <a:t> </a:t>
            </a:r>
            <a:r>
              <a:rPr lang="en" sz="2400">
                <a:solidFill>
                  <a:srgbClr val="000000"/>
                </a:solidFill>
              </a:rPr>
              <a:t>@barbieriiv</a:t>
            </a:r>
            <a:r>
              <a:rPr lang="en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58" name="Shape 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30836" y="2650564"/>
            <a:ext cx="760199" cy="76019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59" name="Shape 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62043" y="4574103"/>
            <a:ext cx="1478599" cy="55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Shape 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06240" y="3930424"/>
            <a:ext cx="1084800" cy="65489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61" name="Shape 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06236" y="3433224"/>
            <a:ext cx="1084800" cy="4972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62" name="Shape 62"/>
          <p:cNvSpPr/>
          <p:nvPr/>
        </p:nvSpPr>
        <p:spPr>
          <a:xfrm>
            <a:off x="1795154" y="-8"/>
            <a:ext cx="5455800" cy="1116299"/>
          </a:xfrm>
          <a:prstGeom prst="rect">
            <a:avLst/>
          </a:prstGeom>
          <a:solidFill>
            <a:srgbClr val="B6D7A8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" name="Shape 63"/>
          <p:cNvSpPr txBox="1"/>
          <p:nvPr/>
        </p:nvSpPr>
        <p:spPr>
          <a:xfrm>
            <a:off x="1773800" y="0"/>
            <a:ext cx="5384699" cy="1172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3600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 sz="3600"/>
          </a:p>
          <a:p>
            <a:pPr lvl="0" rtl="0" algn="ctr">
              <a:spcBef>
                <a:spcPts val="0"/>
              </a:spcBef>
              <a:buNone/>
            </a:pPr>
            <a:r>
              <a:rPr b="1" lang="en" sz="3600"/>
              <a:t>Monitoring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3600"/>
              <a:t>Agricultural  Emissions </a:t>
            </a:r>
          </a:p>
        </p:txBody>
      </p:sp>
    </p:spTree>
  </p:cSld>
  <p:clrMapOvr>
    <a:masterClrMapping/>
  </p:clrMapOvr>
  <p:transition spd="slow">
    <p:cut/>
  </p:transition>
</p:sld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8761D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/>
        </p:nvSpPr>
        <p:spPr>
          <a:xfrm>
            <a:off x="162950" y="122209"/>
            <a:ext cx="8799900" cy="4888800"/>
          </a:xfrm>
          <a:prstGeom prst="rect">
            <a:avLst/>
          </a:prstGeom>
          <a:solidFill>
            <a:srgbClr val="FFF2CC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635" y="626918"/>
            <a:ext cx="7140644" cy="4222581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Shape 70"/>
          <p:cNvSpPr/>
          <p:nvPr/>
        </p:nvSpPr>
        <p:spPr>
          <a:xfrm>
            <a:off x="1187817" y="504260"/>
            <a:ext cx="5703899" cy="381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1" name="Shape 71"/>
          <p:cNvSpPr txBox="1"/>
          <p:nvPr/>
        </p:nvSpPr>
        <p:spPr>
          <a:xfrm>
            <a:off x="458100" y="255500"/>
            <a:ext cx="8558099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/>
              <a:t>Atmospheric Carbon Dioxide Levels: Measured and Projected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 rotWithShape="1">
          <a:blip r:embed="rId3">
            <a:alphaModFix/>
          </a:blip>
          <a:srcRect b="0" l="18202" r="18087" t="7535"/>
          <a:stretch/>
        </p:blipFill>
        <p:spPr>
          <a:xfrm>
            <a:off x="1937200" y="30175"/>
            <a:ext cx="6880274" cy="748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875" y="2725749"/>
            <a:ext cx="2627399" cy="227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 txBox="1"/>
          <p:nvPr/>
        </p:nvSpPr>
        <p:spPr>
          <a:xfrm>
            <a:off x="76200" y="222650"/>
            <a:ext cx="1937099" cy="21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</a:rPr>
              <a:t>CO2 Meter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</a:rPr>
              <a:t>FUNding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chemeClr val="dk1"/>
                </a:solidFill>
              </a:rPr>
              <a:t>Friday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8761D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162950" y="122209"/>
            <a:ext cx="8799900" cy="4888800"/>
          </a:xfrm>
          <a:prstGeom prst="rect">
            <a:avLst/>
          </a:prstGeom>
          <a:solidFill>
            <a:srgbClr val="FFF2CC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6169140" y="1378325"/>
            <a:ext cx="2374499" cy="3447000"/>
          </a:xfrm>
          <a:prstGeom prst="rect">
            <a:avLst/>
          </a:prstGeom>
          <a:solidFill>
            <a:srgbClr val="B6D7A8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3" name="Shape 153"/>
          <p:cNvSpPr/>
          <p:nvPr/>
        </p:nvSpPr>
        <p:spPr>
          <a:xfrm>
            <a:off x="3425650" y="1378325"/>
            <a:ext cx="2374499" cy="3447000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4" name="Shape 154"/>
          <p:cNvSpPr txBox="1"/>
          <p:nvPr/>
        </p:nvSpPr>
        <p:spPr>
          <a:xfrm>
            <a:off x="3425650" y="1378325"/>
            <a:ext cx="2331900" cy="699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Field 1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Non Aerated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“Conventional”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86750" y="51550"/>
            <a:ext cx="8981100" cy="106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000"/>
              <a:t>The Data:</a:t>
            </a:r>
            <a:br>
              <a:rPr b="1" lang="en" sz="3000"/>
            </a:br>
            <a:r>
              <a:rPr b="1" lang="en" sz="3000"/>
              <a:t>Monitoring of Two Hay Fields, Shelburne Farms 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862875" y="1856886"/>
            <a:ext cx="2490299" cy="8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Air Temperature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Precipitation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Water quality and field runoff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/>
              <a:t>* sampled every 15 minutes</a:t>
            </a:r>
          </a:p>
        </p:txBody>
      </p:sp>
      <p:sp>
        <p:nvSpPr>
          <p:cNvPr id="157" name="Shape 157"/>
          <p:cNvSpPr/>
          <p:nvPr/>
        </p:nvSpPr>
        <p:spPr>
          <a:xfrm>
            <a:off x="4262705" y="4614605"/>
            <a:ext cx="605100" cy="204000"/>
          </a:xfrm>
          <a:prstGeom prst="rect">
            <a:avLst/>
          </a:prstGeom>
          <a:solidFill>
            <a:srgbClr val="0000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8" name="Shape 158"/>
          <p:cNvSpPr/>
          <p:nvPr/>
        </p:nvSpPr>
        <p:spPr>
          <a:xfrm>
            <a:off x="7070156" y="4614605"/>
            <a:ext cx="605100" cy="204000"/>
          </a:xfrm>
          <a:prstGeom prst="rect">
            <a:avLst/>
          </a:prstGeom>
          <a:solidFill>
            <a:srgbClr val="0000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9" name="Shape 159"/>
          <p:cNvSpPr/>
          <p:nvPr/>
        </p:nvSpPr>
        <p:spPr>
          <a:xfrm>
            <a:off x="263795" y="1500486"/>
            <a:ext cx="605100" cy="204000"/>
          </a:xfrm>
          <a:prstGeom prst="rect">
            <a:avLst/>
          </a:prstGeom>
          <a:solidFill>
            <a:srgbClr val="0000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 txBox="1"/>
          <p:nvPr/>
        </p:nvSpPr>
        <p:spPr>
          <a:xfrm>
            <a:off x="874123" y="1378325"/>
            <a:ext cx="2618700" cy="403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/>
              <a:t>Edge of Field Station</a:t>
            </a:r>
          </a:p>
        </p:txBody>
      </p:sp>
      <p:sp>
        <p:nvSpPr>
          <p:cNvPr id="161" name="Shape 161"/>
          <p:cNvSpPr/>
          <p:nvPr/>
        </p:nvSpPr>
        <p:spPr>
          <a:xfrm>
            <a:off x="6308900" y="2005850"/>
            <a:ext cx="2129099" cy="638699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2" name="Shape 162"/>
          <p:cNvSpPr txBox="1"/>
          <p:nvPr/>
        </p:nvSpPr>
        <p:spPr>
          <a:xfrm>
            <a:off x="6169150" y="1378325"/>
            <a:ext cx="2420999" cy="654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Field 2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Aerated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“Best Management Practice (BMP)”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8761D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/>
        </p:nvSpPr>
        <p:spPr>
          <a:xfrm>
            <a:off x="162950" y="122209"/>
            <a:ext cx="8799900" cy="4888800"/>
          </a:xfrm>
          <a:prstGeom prst="rect">
            <a:avLst/>
          </a:prstGeom>
          <a:solidFill>
            <a:srgbClr val="FFF2CC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68" name="Shape 168"/>
          <p:cNvGrpSpPr/>
          <p:nvPr/>
        </p:nvGrpSpPr>
        <p:grpSpPr>
          <a:xfrm>
            <a:off x="263795" y="1378325"/>
            <a:ext cx="8326354" cy="3447000"/>
            <a:chOff x="263795" y="1378325"/>
            <a:chExt cx="8326354" cy="3447000"/>
          </a:xfrm>
        </p:grpSpPr>
        <p:sp>
          <p:nvSpPr>
            <p:cNvPr id="169" name="Shape 169"/>
            <p:cNvSpPr/>
            <p:nvPr/>
          </p:nvSpPr>
          <p:spPr>
            <a:xfrm>
              <a:off x="6169140" y="1378325"/>
              <a:ext cx="2374499" cy="3447000"/>
            </a:xfrm>
            <a:prstGeom prst="rect">
              <a:avLst/>
            </a:prstGeom>
            <a:solidFill>
              <a:srgbClr val="B6D7A8"/>
            </a:solidFill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0" name="Shape 170"/>
            <p:cNvSpPr/>
            <p:nvPr/>
          </p:nvSpPr>
          <p:spPr>
            <a:xfrm>
              <a:off x="3425650" y="1378325"/>
              <a:ext cx="2374499" cy="3447000"/>
            </a:xfrm>
            <a:prstGeom prst="rect">
              <a:avLst/>
            </a:prstGeom>
            <a:solidFill>
              <a:srgbClr val="CCCCCC"/>
            </a:solidFill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1" name="Shape 171"/>
            <p:cNvSpPr txBox="1"/>
            <p:nvPr/>
          </p:nvSpPr>
          <p:spPr>
            <a:xfrm>
              <a:off x="3425650" y="1378325"/>
              <a:ext cx="2331900" cy="699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1800"/>
                <a:t>Field 1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b="1" lang="en" sz="1800"/>
                <a:t>Non Aerated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b="1" lang="en"/>
                <a:t>“Conventional”</a:t>
              </a:r>
            </a:p>
          </p:txBody>
        </p:sp>
        <p:sp>
          <p:nvSpPr>
            <p:cNvPr id="172" name="Shape 172"/>
            <p:cNvSpPr txBox="1"/>
            <p:nvPr/>
          </p:nvSpPr>
          <p:spPr>
            <a:xfrm>
              <a:off x="862875" y="1856886"/>
              <a:ext cx="2490299" cy="840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"/>
                <a:t>Air Temperature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b="1" lang="en"/>
                <a:t>Precipitation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b="1" lang="en"/>
                <a:t>Water quality and field runoff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i="1" lang="en"/>
                <a:t>* sampled every 15 minutes</a:t>
              </a:r>
            </a:p>
          </p:txBody>
        </p:sp>
        <p:sp>
          <p:nvSpPr>
            <p:cNvPr id="173" name="Shape 173"/>
            <p:cNvSpPr/>
            <p:nvPr/>
          </p:nvSpPr>
          <p:spPr>
            <a:xfrm>
              <a:off x="4262705" y="4614605"/>
              <a:ext cx="605100" cy="204000"/>
            </a:xfrm>
            <a:prstGeom prst="rect">
              <a:avLst/>
            </a:prstGeom>
            <a:solidFill>
              <a:srgbClr val="0000FF"/>
            </a:solidFill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4" name="Shape 174"/>
            <p:cNvSpPr/>
            <p:nvPr/>
          </p:nvSpPr>
          <p:spPr>
            <a:xfrm>
              <a:off x="7070156" y="4614605"/>
              <a:ext cx="605100" cy="204000"/>
            </a:xfrm>
            <a:prstGeom prst="rect">
              <a:avLst/>
            </a:prstGeom>
            <a:solidFill>
              <a:srgbClr val="0000FF"/>
            </a:solidFill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5" name="Shape 175"/>
            <p:cNvSpPr/>
            <p:nvPr/>
          </p:nvSpPr>
          <p:spPr>
            <a:xfrm>
              <a:off x="263795" y="1500486"/>
              <a:ext cx="605100" cy="204000"/>
            </a:xfrm>
            <a:prstGeom prst="rect">
              <a:avLst/>
            </a:prstGeom>
            <a:solidFill>
              <a:srgbClr val="0000FF"/>
            </a:solidFill>
            <a:ln cap="flat" cmpd="sng" w="1905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6" name="Shape 176"/>
            <p:cNvSpPr txBox="1"/>
            <p:nvPr/>
          </p:nvSpPr>
          <p:spPr>
            <a:xfrm>
              <a:off x="874123" y="1378325"/>
              <a:ext cx="2618700" cy="4034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" sz="1800"/>
                <a:t>Edge of Field Station</a:t>
              </a:r>
            </a:p>
          </p:txBody>
        </p:sp>
        <p:sp>
          <p:nvSpPr>
            <p:cNvPr id="177" name="Shape 177"/>
            <p:cNvSpPr/>
            <p:nvPr/>
          </p:nvSpPr>
          <p:spPr>
            <a:xfrm>
              <a:off x="5284700" y="2610975"/>
              <a:ext cx="145799" cy="145799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4502500" y="2980775"/>
              <a:ext cx="145799" cy="145799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9" name="Shape 179"/>
            <p:cNvSpPr/>
            <p:nvPr/>
          </p:nvSpPr>
          <p:spPr>
            <a:xfrm>
              <a:off x="4190975" y="3610550"/>
              <a:ext cx="145799" cy="145799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5138900" y="4031900"/>
              <a:ext cx="145799" cy="145799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1" name="Shape 181"/>
            <p:cNvSpPr/>
            <p:nvPr/>
          </p:nvSpPr>
          <p:spPr>
            <a:xfrm>
              <a:off x="7897900" y="3068175"/>
              <a:ext cx="145799" cy="145799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2" name="Shape 182"/>
            <p:cNvSpPr/>
            <p:nvPr/>
          </p:nvSpPr>
          <p:spPr>
            <a:xfrm>
              <a:off x="7039500" y="2752175"/>
              <a:ext cx="145799" cy="145799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7185175" y="3762950"/>
              <a:ext cx="145799" cy="145799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>
              <a:off x="8133100" y="3955700"/>
              <a:ext cx="145799" cy="145799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5" name="Shape 185"/>
            <p:cNvSpPr/>
            <p:nvPr/>
          </p:nvSpPr>
          <p:spPr>
            <a:xfrm>
              <a:off x="399250" y="3342836"/>
              <a:ext cx="145799" cy="145799"/>
            </a:xfrm>
            <a:prstGeom prst="ellipse">
              <a:avLst/>
            </a:prstGeom>
            <a:solidFill>
              <a:srgbClr val="FF0000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 b="1"/>
            </a:p>
          </p:txBody>
        </p:sp>
        <p:sp>
          <p:nvSpPr>
            <p:cNvPr id="186" name="Shape 186"/>
            <p:cNvSpPr txBox="1"/>
            <p:nvPr/>
          </p:nvSpPr>
          <p:spPr>
            <a:xfrm>
              <a:off x="788840" y="3213966"/>
              <a:ext cx="2641200" cy="4034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" sz="1800"/>
                <a:t>Static Chambers</a:t>
              </a:r>
            </a:p>
          </p:txBody>
        </p:sp>
        <p:sp>
          <p:nvSpPr>
            <p:cNvPr id="187" name="Shape 187"/>
            <p:cNvSpPr txBox="1"/>
            <p:nvPr/>
          </p:nvSpPr>
          <p:spPr>
            <a:xfrm>
              <a:off x="789250" y="3603003"/>
              <a:ext cx="2243399" cy="11495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"/>
                <a:t>Soil Gas Flux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b="1" lang="en"/>
                <a:t>Soil Temperature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b="1" lang="en"/>
                <a:t>Soil Moisture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i="1" lang="en"/>
                <a:t>* sampled ~once a week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rPr i="1" lang="en"/>
                <a:t>June - October 2015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6308900" y="2005850"/>
              <a:ext cx="2129099" cy="467700"/>
            </a:xfrm>
            <a:prstGeom prst="rect">
              <a:avLst/>
            </a:prstGeom>
            <a:solidFill>
              <a:srgbClr val="6D9EEB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9" name="Shape 189"/>
            <p:cNvSpPr txBox="1"/>
            <p:nvPr/>
          </p:nvSpPr>
          <p:spPr>
            <a:xfrm>
              <a:off x="6169150" y="1378325"/>
              <a:ext cx="2420999" cy="654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1800"/>
                <a:t>Field 2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b="1" lang="en" sz="1800"/>
                <a:t>Aerated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b="1" lang="en"/>
                <a:t>“Best Management Practice (BMP)”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t/>
              </a:r>
              <a:endParaRPr b="1"/>
            </a:p>
          </p:txBody>
        </p:sp>
      </p:grpSp>
      <p:sp>
        <p:nvSpPr>
          <p:cNvPr id="190" name="Shape 190"/>
          <p:cNvSpPr txBox="1"/>
          <p:nvPr/>
        </p:nvSpPr>
        <p:spPr>
          <a:xfrm>
            <a:off x="86750" y="51550"/>
            <a:ext cx="8981100" cy="106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000"/>
              <a:t>The Data:</a:t>
            </a:r>
            <a:br>
              <a:rPr b="1" lang="en" sz="3000"/>
            </a:br>
            <a:r>
              <a:rPr b="1" lang="en" sz="3000"/>
              <a:t>Monitoring of Two Hay Fields, Shelburne Farms 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8761D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/>
        </p:nvSpPr>
        <p:spPr>
          <a:xfrm>
            <a:off x="162950" y="122209"/>
            <a:ext cx="8799900" cy="4888800"/>
          </a:xfrm>
          <a:prstGeom prst="rect">
            <a:avLst/>
          </a:prstGeom>
          <a:solidFill>
            <a:srgbClr val="FFF2CC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6169140" y="1378325"/>
            <a:ext cx="2374499" cy="3447000"/>
          </a:xfrm>
          <a:prstGeom prst="rect">
            <a:avLst/>
          </a:prstGeom>
          <a:solidFill>
            <a:srgbClr val="B6D7A8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7" name="Shape 197"/>
          <p:cNvSpPr/>
          <p:nvPr/>
        </p:nvSpPr>
        <p:spPr>
          <a:xfrm>
            <a:off x="3425650" y="1378325"/>
            <a:ext cx="2374499" cy="3447000"/>
          </a:xfrm>
          <a:prstGeom prst="rect">
            <a:avLst/>
          </a:prstGeom>
          <a:solidFill>
            <a:srgbClr val="CCCCCC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8" name="Shape 198"/>
          <p:cNvSpPr txBox="1"/>
          <p:nvPr/>
        </p:nvSpPr>
        <p:spPr>
          <a:xfrm>
            <a:off x="3425650" y="1378325"/>
            <a:ext cx="2331900" cy="699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Field 1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Non Aerated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“Conventional”</a:t>
            </a:r>
          </a:p>
        </p:txBody>
      </p:sp>
      <p:sp>
        <p:nvSpPr>
          <p:cNvPr id="199" name="Shape 199"/>
          <p:cNvSpPr txBox="1"/>
          <p:nvPr/>
        </p:nvSpPr>
        <p:spPr>
          <a:xfrm>
            <a:off x="399250" y="127750"/>
            <a:ext cx="8427299" cy="106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000"/>
              <a:t>Hay Fields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/>
              <a:t>(Shelburne Farms)</a:t>
            </a:r>
          </a:p>
        </p:txBody>
      </p:sp>
      <p:sp>
        <p:nvSpPr>
          <p:cNvPr id="200" name="Shape 200"/>
          <p:cNvSpPr txBox="1"/>
          <p:nvPr/>
        </p:nvSpPr>
        <p:spPr>
          <a:xfrm>
            <a:off x="862875" y="1856886"/>
            <a:ext cx="2490299" cy="8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Air Temperature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Precipitation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Water quality and field runoff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/>
              <a:t>* sampled every 15 minutes</a:t>
            </a:r>
          </a:p>
        </p:txBody>
      </p:sp>
      <p:sp>
        <p:nvSpPr>
          <p:cNvPr id="201" name="Shape 201"/>
          <p:cNvSpPr/>
          <p:nvPr/>
        </p:nvSpPr>
        <p:spPr>
          <a:xfrm>
            <a:off x="4262705" y="4614605"/>
            <a:ext cx="605100" cy="204000"/>
          </a:xfrm>
          <a:prstGeom prst="rect">
            <a:avLst/>
          </a:prstGeom>
          <a:solidFill>
            <a:srgbClr val="0000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2" name="Shape 202"/>
          <p:cNvSpPr/>
          <p:nvPr/>
        </p:nvSpPr>
        <p:spPr>
          <a:xfrm>
            <a:off x="7070156" y="4614605"/>
            <a:ext cx="605100" cy="204000"/>
          </a:xfrm>
          <a:prstGeom prst="rect">
            <a:avLst/>
          </a:prstGeom>
          <a:solidFill>
            <a:srgbClr val="0000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3" name="Shape 203"/>
          <p:cNvSpPr/>
          <p:nvPr/>
        </p:nvSpPr>
        <p:spPr>
          <a:xfrm>
            <a:off x="263795" y="1500486"/>
            <a:ext cx="605100" cy="204000"/>
          </a:xfrm>
          <a:prstGeom prst="rect">
            <a:avLst/>
          </a:prstGeom>
          <a:solidFill>
            <a:srgbClr val="0000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4" name="Shape 204"/>
          <p:cNvSpPr txBox="1"/>
          <p:nvPr/>
        </p:nvSpPr>
        <p:spPr>
          <a:xfrm>
            <a:off x="874123" y="1378325"/>
            <a:ext cx="2618700" cy="403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/>
              <a:t>Edge of Field Station</a:t>
            </a:r>
          </a:p>
        </p:txBody>
      </p:sp>
      <p:sp>
        <p:nvSpPr>
          <p:cNvPr id="205" name="Shape 205"/>
          <p:cNvSpPr/>
          <p:nvPr/>
        </p:nvSpPr>
        <p:spPr>
          <a:xfrm>
            <a:off x="6308900" y="2005850"/>
            <a:ext cx="2129099" cy="638699"/>
          </a:xfrm>
          <a:prstGeom prst="rect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6" name="Shape 206"/>
          <p:cNvSpPr/>
          <p:nvPr/>
        </p:nvSpPr>
        <p:spPr>
          <a:xfrm>
            <a:off x="5284700" y="2610975"/>
            <a:ext cx="145799" cy="145799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7" name="Shape 207"/>
          <p:cNvSpPr/>
          <p:nvPr/>
        </p:nvSpPr>
        <p:spPr>
          <a:xfrm>
            <a:off x="4502500" y="2980775"/>
            <a:ext cx="145799" cy="145799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/>
          <p:nvPr/>
        </p:nvSpPr>
        <p:spPr>
          <a:xfrm>
            <a:off x="4190975" y="3610550"/>
            <a:ext cx="145799" cy="145799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9" name="Shape 209"/>
          <p:cNvSpPr/>
          <p:nvPr/>
        </p:nvSpPr>
        <p:spPr>
          <a:xfrm>
            <a:off x="5138900" y="4031900"/>
            <a:ext cx="145799" cy="145799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0" name="Shape 210"/>
          <p:cNvSpPr/>
          <p:nvPr/>
        </p:nvSpPr>
        <p:spPr>
          <a:xfrm>
            <a:off x="7897900" y="3068175"/>
            <a:ext cx="145799" cy="145799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1" name="Shape 211"/>
          <p:cNvSpPr/>
          <p:nvPr/>
        </p:nvSpPr>
        <p:spPr>
          <a:xfrm>
            <a:off x="7039500" y="2752175"/>
            <a:ext cx="145799" cy="145799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7185175" y="3762950"/>
            <a:ext cx="145799" cy="145799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8133100" y="3955700"/>
            <a:ext cx="145799" cy="145799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399250" y="3342836"/>
            <a:ext cx="145799" cy="145799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 b="1"/>
          </a:p>
        </p:txBody>
      </p:sp>
      <p:sp>
        <p:nvSpPr>
          <p:cNvPr id="215" name="Shape 215"/>
          <p:cNvSpPr txBox="1"/>
          <p:nvPr/>
        </p:nvSpPr>
        <p:spPr>
          <a:xfrm>
            <a:off x="788840" y="3213966"/>
            <a:ext cx="2641200" cy="403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/>
              <a:t>Static Chambers</a:t>
            </a:r>
          </a:p>
        </p:txBody>
      </p:sp>
      <p:sp>
        <p:nvSpPr>
          <p:cNvPr id="216" name="Shape 216"/>
          <p:cNvSpPr txBox="1"/>
          <p:nvPr/>
        </p:nvSpPr>
        <p:spPr>
          <a:xfrm>
            <a:off x="789250" y="3603003"/>
            <a:ext cx="2243399" cy="11495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Soil Gas Flux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Soil Temperature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Soil Moisture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/>
              <a:t>* sampled ~once a week</a:t>
            </a:r>
          </a:p>
          <a:p>
            <a:pPr lvl="0" rtl="0">
              <a:spcBef>
                <a:spcPts val="0"/>
              </a:spcBef>
              <a:buNone/>
            </a:pPr>
            <a:r>
              <a:rPr i="1" lang="en"/>
              <a:t>June - October 2015</a:t>
            </a:r>
          </a:p>
        </p:txBody>
      </p:sp>
      <p:sp>
        <p:nvSpPr>
          <p:cNvPr id="217" name="Shape 217"/>
          <p:cNvSpPr/>
          <p:nvPr/>
        </p:nvSpPr>
        <p:spPr>
          <a:xfrm>
            <a:off x="6308900" y="2005850"/>
            <a:ext cx="2129099" cy="638699"/>
          </a:xfrm>
          <a:prstGeom prst="rect">
            <a:avLst/>
          </a:prstGeom>
          <a:solidFill>
            <a:srgbClr val="6D9EEB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8" name="Shape 218"/>
          <p:cNvSpPr txBox="1"/>
          <p:nvPr/>
        </p:nvSpPr>
        <p:spPr>
          <a:xfrm>
            <a:off x="6169150" y="1378325"/>
            <a:ext cx="2420999" cy="6542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Field 2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Aerated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“Best Management Practice (BMP)”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</p:txBody>
      </p:sp>
      <p:sp>
        <p:nvSpPr>
          <p:cNvPr id="219" name="Shape 219"/>
          <p:cNvSpPr txBox="1"/>
          <p:nvPr/>
        </p:nvSpPr>
        <p:spPr>
          <a:xfrm>
            <a:off x="86750" y="51550"/>
            <a:ext cx="8981100" cy="106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000"/>
              <a:t>The Data:</a:t>
            </a:r>
            <a:br>
              <a:rPr b="1" lang="en" sz="3000"/>
            </a:br>
            <a:r>
              <a:rPr b="1" lang="en" sz="3000"/>
              <a:t>Monitoring of Two Hay Fields, Shelburne Farms </a:t>
            </a:r>
          </a:p>
        </p:txBody>
      </p:sp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3175" y="48100"/>
            <a:ext cx="5190475" cy="5042674"/>
          </a:xfrm>
          <a:prstGeom prst="rect">
            <a:avLst/>
          </a:prstGeom>
          <a:noFill/>
          <a:ln cap="flat" cmpd="sng" w="1524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sp>
        <p:nvSpPr>
          <p:cNvPr id="221" name="Shape 221"/>
          <p:cNvSpPr/>
          <p:nvPr/>
        </p:nvSpPr>
        <p:spPr>
          <a:xfrm>
            <a:off x="387300" y="1244775"/>
            <a:ext cx="2618700" cy="35325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2" name="Shape 222"/>
          <p:cNvSpPr txBox="1"/>
          <p:nvPr/>
        </p:nvSpPr>
        <p:spPr>
          <a:xfrm>
            <a:off x="394725" y="1244775"/>
            <a:ext cx="2618700" cy="559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/>
              <a:t>Unmanned Aerial Systems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395325" y="2041800"/>
            <a:ext cx="2618700" cy="21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Two flight days = 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8 mosaiced images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True Color Imagery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Near Infrared Composite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Point Cloud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b="1" lang="en"/>
              <a:t>Digital Surface Models (DSM)</a:t>
            </a:r>
          </a:p>
          <a:p>
            <a:pPr indent="-228600" lvl="0" marL="457200" rtl="0">
              <a:spcBef>
                <a:spcPts val="0"/>
              </a:spcBef>
              <a:buChar char="●"/>
            </a:pPr>
            <a:r>
              <a:rPr b="1" lang="en"/>
              <a:t>Normalized Difference Vegetation Index (NDVI) 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hape 228"/>
          <p:cNvPicPr preferRelativeResize="0"/>
          <p:nvPr/>
        </p:nvPicPr>
        <p:blipFill rotWithShape="1">
          <a:blip r:embed="rId3">
            <a:alphaModFix/>
          </a:blip>
          <a:srcRect b="0" l="32888" r="25948" t="0"/>
          <a:stretch/>
        </p:blipFill>
        <p:spPr>
          <a:xfrm>
            <a:off x="5596500" y="198550"/>
            <a:ext cx="3367324" cy="4777225"/>
          </a:xfrm>
          <a:prstGeom prst="rect">
            <a:avLst/>
          </a:prstGeom>
          <a:noFill/>
          <a:ln cap="flat" cmpd="sng" w="1524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229" name="Shape 229"/>
          <p:cNvPicPr preferRelativeResize="0"/>
          <p:nvPr/>
        </p:nvPicPr>
        <p:blipFill rotWithShape="1">
          <a:blip r:embed="rId4">
            <a:alphaModFix/>
          </a:blip>
          <a:srcRect b="0" l="27922" r="0" t="8525"/>
          <a:stretch/>
        </p:blipFill>
        <p:spPr>
          <a:xfrm>
            <a:off x="203825" y="198550"/>
            <a:ext cx="5293399" cy="3960974"/>
          </a:xfrm>
          <a:prstGeom prst="rect">
            <a:avLst/>
          </a:prstGeom>
          <a:noFill/>
          <a:ln cap="flat" cmpd="sng" w="1524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sp>
        <p:nvSpPr>
          <p:cNvPr id="230" name="Shape 230"/>
          <p:cNvSpPr txBox="1"/>
          <p:nvPr/>
        </p:nvSpPr>
        <p:spPr>
          <a:xfrm>
            <a:off x="284500" y="4450175"/>
            <a:ext cx="5031899" cy="5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All Day Sampling Is Fun… but...</a:t>
            </a:r>
          </a:p>
        </p:txBody>
      </p:sp>
      <p:sp>
        <p:nvSpPr>
          <p:cNvPr id="231" name="Shape 231"/>
          <p:cNvSpPr/>
          <p:nvPr/>
        </p:nvSpPr>
        <p:spPr>
          <a:xfrm>
            <a:off x="450475" y="542525"/>
            <a:ext cx="224099" cy="215789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Shape 236"/>
          <p:cNvPicPr preferRelativeResize="0"/>
          <p:nvPr/>
        </p:nvPicPr>
        <p:blipFill rotWithShape="1">
          <a:blip r:embed="rId3">
            <a:alphaModFix/>
          </a:blip>
          <a:srcRect b="0" l="32888" r="25948" t="0"/>
          <a:stretch/>
        </p:blipFill>
        <p:spPr>
          <a:xfrm>
            <a:off x="5596500" y="198550"/>
            <a:ext cx="3367324" cy="4777225"/>
          </a:xfrm>
          <a:prstGeom prst="rect">
            <a:avLst/>
          </a:prstGeom>
          <a:noFill/>
          <a:ln cap="flat" cmpd="sng" w="1524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pic>
        <p:nvPicPr>
          <p:cNvPr id="237" name="Shape 237"/>
          <p:cNvPicPr preferRelativeResize="0"/>
          <p:nvPr/>
        </p:nvPicPr>
        <p:blipFill rotWithShape="1">
          <a:blip r:embed="rId4">
            <a:alphaModFix/>
          </a:blip>
          <a:srcRect b="0" l="27922" r="0" t="8525"/>
          <a:stretch/>
        </p:blipFill>
        <p:spPr>
          <a:xfrm>
            <a:off x="203825" y="198550"/>
            <a:ext cx="5293399" cy="3960974"/>
          </a:xfrm>
          <a:prstGeom prst="rect">
            <a:avLst/>
          </a:prstGeom>
          <a:noFill/>
          <a:ln cap="flat" cmpd="sng" w="152400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pic>
      <p:sp>
        <p:nvSpPr>
          <p:cNvPr id="238" name="Shape 238"/>
          <p:cNvSpPr txBox="1"/>
          <p:nvPr/>
        </p:nvSpPr>
        <p:spPr>
          <a:xfrm>
            <a:off x="284500" y="4450175"/>
            <a:ext cx="5031899" cy="5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All Day Sampling Is Fun… but...</a:t>
            </a:r>
          </a:p>
        </p:txBody>
      </p:sp>
      <p:sp>
        <p:nvSpPr>
          <p:cNvPr id="239" name="Shape 239"/>
          <p:cNvSpPr/>
          <p:nvPr/>
        </p:nvSpPr>
        <p:spPr>
          <a:xfrm>
            <a:off x="450475" y="542525"/>
            <a:ext cx="224099" cy="2157899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0" name="Shape 240"/>
          <p:cNvSpPr txBox="1"/>
          <p:nvPr/>
        </p:nvSpPr>
        <p:spPr>
          <a:xfrm rot="-1253468">
            <a:off x="2050683" y="1158396"/>
            <a:ext cx="3608311" cy="141189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>
                <a:highlight>
                  <a:srgbClr val="FF0000"/>
                </a:highlight>
              </a:rPr>
              <a:t>EXPENSIVE</a:t>
            </a:r>
          </a:p>
        </p:txBody>
      </p:sp>
      <p:sp>
        <p:nvSpPr>
          <p:cNvPr id="241" name="Shape 241"/>
          <p:cNvSpPr txBox="1"/>
          <p:nvPr/>
        </p:nvSpPr>
        <p:spPr>
          <a:xfrm rot="-1253477">
            <a:off x="4779946" y="799712"/>
            <a:ext cx="4320858" cy="141189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>
                <a:highlight>
                  <a:srgbClr val="FF0000"/>
                </a:highlight>
              </a:rPr>
              <a:t>TIME CONSUMING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8761D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/>
        </p:nvSpPr>
        <p:spPr>
          <a:xfrm>
            <a:off x="162950" y="122209"/>
            <a:ext cx="8799900" cy="4888800"/>
          </a:xfrm>
          <a:prstGeom prst="rect">
            <a:avLst/>
          </a:prstGeom>
          <a:solidFill>
            <a:srgbClr val="FFF2CC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4858" y="294227"/>
            <a:ext cx="2471599" cy="223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Shape 2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2670" y="294249"/>
            <a:ext cx="2471599" cy="223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Shape 249"/>
          <p:cNvSpPr/>
          <p:nvPr/>
        </p:nvSpPr>
        <p:spPr>
          <a:xfrm rot="-5400000">
            <a:off x="1816529" y="1045939"/>
            <a:ext cx="1790699" cy="4389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/>
              <a:t>October 5th</a:t>
            </a:r>
          </a:p>
        </p:txBody>
      </p:sp>
      <p:sp>
        <p:nvSpPr>
          <p:cNvPr id="250" name="Shape 250"/>
          <p:cNvSpPr/>
          <p:nvPr/>
        </p:nvSpPr>
        <p:spPr>
          <a:xfrm rot="5400000">
            <a:off x="7692945" y="1123725"/>
            <a:ext cx="1796400" cy="4422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/>
              <a:t>October 15th</a:t>
            </a:r>
          </a:p>
        </p:txBody>
      </p:sp>
      <p:pic>
        <p:nvPicPr>
          <p:cNvPr id="251" name="Shape 25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4302" y="2685606"/>
            <a:ext cx="2471607" cy="2232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Shape 25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78350" y="2668042"/>
            <a:ext cx="2471599" cy="223289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/>
          <p:nvPr/>
        </p:nvSpPr>
        <p:spPr>
          <a:xfrm rot="-5400000">
            <a:off x="1848811" y="3513303"/>
            <a:ext cx="1761300" cy="4422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/>
              <a:t>October 21st</a:t>
            </a:r>
          </a:p>
        </p:txBody>
      </p:sp>
      <p:sp>
        <p:nvSpPr>
          <p:cNvPr id="254" name="Shape 254"/>
          <p:cNvSpPr/>
          <p:nvPr/>
        </p:nvSpPr>
        <p:spPr>
          <a:xfrm rot="5400000">
            <a:off x="7679145" y="3544751"/>
            <a:ext cx="1823999" cy="4422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/>
              <a:t>October 26th</a:t>
            </a:r>
          </a:p>
        </p:txBody>
      </p:sp>
      <p:sp>
        <p:nvSpPr>
          <p:cNvPr id="255" name="Shape 255"/>
          <p:cNvSpPr/>
          <p:nvPr/>
        </p:nvSpPr>
        <p:spPr>
          <a:xfrm>
            <a:off x="258345" y="341228"/>
            <a:ext cx="1950299" cy="33234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516675" y="1686569"/>
            <a:ext cx="176099" cy="167399"/>
          </a:xfrm>
          <a:prstGeom prst="ellipse">
            <a:avLst/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516675" y="2858013"/>
            <a:ext cx="176099" cy="167399"/>
          </a:xfrm>
          <a:prstGeom prst="ellipse">
            <a:avLst/>
          </a:prstGeom>
          <a:solidFill>
            <a:srgbClr val="E06666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8" name="Shape 258"/>
          <p:cNvSpPr txBox="1"/>
          <p:nvPr/>
        </p:nvSpPr>
        <p:spPr>
          <a:xfrm>
            <a:off x="305327" y="1240521"/>
            <a:ext cx="1749599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Field 2: Mitigation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293584" y="2353879"/>
            <a:ext cx="2078399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Field 1: Conventional</a:t>
            </a:r>
          </a:p>
        </p:txBody>
      </p:sp>
      <p:sp>
        <p:nvSpPr>
          <p:cNvPr id="260" name="Shape 260"/>
          <p:cNvSpPr txBox="1"/>
          <p:nvPr/>
        </p:nvSpPr>
        <p:spPr>
          <a:xfrm>
            <a:off x="745275" y="1531571"/>
            <a:ext cx="15852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CO2 Measurements</a:t>
            </a:r>
          </a:p>
        </p:txBody>
      </p:sp>
      <p:sp>
        <p:nvSpPr>
          <p:cNvPr id="261" name="Shape 261"/>
          <p:cNvSpPr txBox="1"/>
          <p:nvPr/>
        </p:nvSpPr>
        <p:spPr>
          <a:xfrm>
            <a:off x="692775" y="2765525"/>
            <a:ext cx="1585200" cy="3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CO2 Measurements</a:t>
            </a:r>
          </a:p>
        </p:txBody>
      </p:sp>
      <p:sp>
        <p:nvSpPr>
          <p:cNvPr id="262" name="Shape 262"/>
          <p:cNvSpPr txBox="1"/>
          <p:nvPr/>
        </p:nvSpPr>
        <p:spPr>
          <a:xfrm>
            <a:off x="305400" y="422753"/>
            <a:ext cx="1903200" cy="5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500"/>
              <a:t>Linear Regression with 95% CI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8761D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/>
        </p:nvSpPr>
        <p:spPr>
          <a:xfrm>
            <a:off x="162950" y="122209"/>
            <a:ext cx="8799900" cy="4888800"/>
          </a:xfrm>
          <a:prstGeom prst="rect">
            <a:avLst/>
          </a:prstGeom>
          <a:solidFill>
            <a:srgbClr val="FFF2CC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8" name="Shape 268"/>
          <p:cNvSpPr/>
          <p:nvPr/>
        </p:nvSpPr>
        <p:spPr>
          <a:xfrm>
            <a:off x="2395600" y="2618725"/>
            <a:ext cx="6494100" cy="2299800"/>
          </a:xfrm>
          <a:prstGeom prst="rect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69" name="Shape 2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4858" y="294227"/>
            <a:ext cx="2471599" cy="223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Shape 2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2670" y="294249"/>
            <a:ext cx="2471599" cy="2232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/>
          <p:nvPr/>
        </p:nvSpPr>
        <p:spPr>
          <a:xfrm rot="-5400000">
            <a:off x="1816529" y="1045939"/>
            <a:ext cx="1790699" cy="4389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/>
              <a:t>October 5th</a:t>
            </a:r>
          </a:p>
        </p:txBody>
      </p:sp>
      <p:sp>
        <p:nvSpPr>
          <p:cNvPr id="272" name="Shape 272"/>
          <p:cNvSpPr/>
          <p:nvPr/>
        </p:nvSpPr>
        <p:spPr>
          <a:xfrm rot="5400000">
            <a:off x="7692945" y="1123725"/>
            <a:ext cx="1796400" cy="4422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/>
              <a:t>October 15th</a:t>
            </a:r>
          </a:p>
        </p:txBody>
      </p:sp>
      <p:pic>
        <p:nvPicPr>
          <p:cNvPr id="273" name="Shape 2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4302" y="2685606"/>
            <a:ext cx="2471607" cy="2232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678350" y="2668042"/>
            <a:ext cx="2471599" cy="223289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/>
          <p:nvPr/>
        </p:nvSpPr>
        <p:spPr>
          <a:xfrm rot="-5400000">
            <a:off x="1848811" y="3513303"/>
            <a:ext cx="1761300" cy="4422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/>
              <a:t>October 21st</a:t>
            </a:r>
          </a:p>
        </p:txBody>
      </p:sp>
      <p:sp>
        <p:nvSpPr>
          <p:cNvPr id="276" name="Shape 276"/>
          <p:cNvSpPr/>
          <p:nvPr/>
        </p:nvSpPr>
        <p:spPr>
          <a:xfrm rot="5400000">
            <a:off x="7679145" y="3544751"/>
            <a:ext cx="1823999" cy="4422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/>
              <a:t>October 26th</a:t>
            </a:r>
          </a:p>
        </p:txBody>
      </p:sp>
      <p:grpSp>
        <p:nvGrpSpPr>
          <p:cNvPr id="277" name="Shape 277"/>
          <p:cNvGrpSpPr/>
          <p:nvPr/>
        </p:nvGrpSpPr>
        <p:grpSpPr>
          <a:xfrm>
            <a:off x="258345" y="341228"/>
            <a:ext cx="2113638" cy="3323400"/>
            <a:chOff x="258345" y="341228"/>
            <a:chExt cx="2113638" cy="3323400"/>
          </a:xfrm>
        </p:grpSpPr>
        <p:sp>
          <p:nvSpPr>
            <p:cNvPr id="278" name="Shape 278"/>
            <p:cNvSpPr/>
            <p:nvPr/>
          </p:nvSpPr>
          <p:spPr>
            <a:xfrm>
              <a:off x="258345" y="341228"/>
              <a:ext cx="1950299" cy="3323400"/>
            </a:xfrm>
            <a:prstGeom prst="rect">
              <a:avLst/>
            </a:prstGeom>
            <a:solidFill>
              <a:srgbClr val="D9D9D9"/>
            </a:solidFill>
            <a:ln cap="flat" cmpd="sng" w="952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9" name="Shape 279"/>
            <p:cNvSpPr/>
            <p:nvPr/>
          </p:nvSpPr>
          <p:spPr>
            <a:xfrm>
              <a:off x="516675" y="1686569"/>
              <a:ext cx="176099" cy="167399"/>
            </a:xfrm>
            <a:prstGeom prst="ellipse">
              <a:avLst/>
            </a:prstGeom>
            <a:solidFill>
              <a:srgbClr val="0000FF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80" name="Shape 280"/>
            <p:cNvSpPr/>
            <p:nvPr/>
          </p:nvSpPr>
          <p:spPr>
            <a:xfrm>
              <a:off x="516675" y="2858013"/>
              <a:ext cx="176099" cy="167399"/>
            </a:xfrm>
            <a:prstGeom prst="ellipse">
              <a:avLst/>
            </a:prstGeom>
            <a:solidFill>
              <a:srgbClr val="E06666"/>
            </a:solidFill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81" name="Shape 281"/>
            <p:cNvSpPr txBox="1"/>
            <p:nvPr/>
          </p:nvSpPr>
          <p:spPr>
            <a:xfrm>
              <a:off x="305327" y="1240521"/>
              <a:ext cx="1749599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Field 2: Mitigation</a:t>
              </a:r>
            </a:p>
          </p:txBody>
        </p:sp>
        <p:sp>
          <p:nvSpPr>
            <p:cNvPr id="282" name="Shape 282"/>
            <p:cNvSpPr txBox="1"/>
            <p:nvPr/>
          </p:nvSpPr>
          <p:spPr>
            <a:xfrm>
              <a:off x="293584" y="2353879"/>
              <a:ext cx="2078399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Field 1: Conventional</a:t>
              </a:r>
            </a:p>
          </p:txBody>
        </p:sp>
        <p:sp>
          <p:nvSpPr>
            <p:cNvPr id="283" name="Shape 283"/>
            <p:cNvSpPr txBox="1"/>
            <p:nvPr/>
          </p:nvSpPr>
          <p:spPr>
            <a:xfrm>
              <a:off x="745275" y="1531571"/>
              <a:ext cx="15852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CO2 Measurements</a:t>
              </a:r>
            </a:p>
          </p:txBody>
        </p:sp>
        <p:sp>
          <p:nvSpPr>
            <p:cNvPr id="284" name="Shape 284"/>
            <p:cNvSpPr txBox="1"/>
            <p:nvPr/>
          </p:nvSpPr>
          <p:spPr>
            <a:xfrm>
              <a:off x="692775" y="2765525"/>
              <a:ext cx="1585200" cy="30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/>
                <a:t>CO2 Measurements</a:t>
              </a:r>
            </a:p>
          </p:txBody>
        </p:sp>
        <p:sp>
          <p:nvSpPr>
            <p:cNvPr id="285" name="Shape 285"/>
            <p:cNvSpPr txBox="1"/>
            <p:nvPr/>
          </p:nvSpPr>
          <p:spPr>
            <a:xfrm>
              <a:off x="305400" y="422753"/>
              <a:ext cx="1903200" cy="563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1500"/>
                <a:t>Linear Regression with 95% CI</a:t>
              </a:r>
            </a:p>
          </p:txBody>
        </p:sp>
      </p:grpSp>
      <p:sp>
        <p:nvSpPr>
          <p:cNvPr id="286" name="Shape 286"/>
          <p:cNvSpPr txBox="1"/>
          <p:nvPr/>
        </p:nvSpPr>
        <p:spPr>
          <a:xfrm>
            <a:off x="305500" y="3933950"/>
            <a:ext cx="1903200" cy="680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Post Manure-Spreading</a:t>
            </a:r>
          </a:p>
        </p:txBody>
      </p:sp>
      <p:sp>
        <p:nvSpPr>
          <p:cNvPr id="287" name="Shape 287"/>
          <p:cNvSpPr/>
          <p:nvPr/>
        </p:nvSpPr>
        <p:spPr>
          <a:xfrm>
            <a:off x="1104125" y="4571100"/>
            <a:ext cx="716400" cy="1673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93C47D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8761D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/>
        </p:nvSpPr>
        <p:spPr>
          <a:xfrm>
            <a:off x="162950" y="122209"/>
            <a:ext cx="8799900" cy="4888800"/>
          </a:xfrm>
          <a:prstGeom prst="rect">
            <a:avLst/>
          </a:prstGeom>
          <a:solidFill>
            <a:srgbClr val="FFF2CC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3" name="Shape 293"/>
          <p:cNvSpPr/>
          <p:nvPr/>
        </p:nvSpPr>
        <p:spPr>
          <a:xfrm>
            <a:off x="1187817" y="504260"/>
            <a:ext cx="5703899" cy="381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94" name="Shape 2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6075" y="319650"/>
            <a:ext cx="3437023" cy="458635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95" name="Shape 2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4341" y="319650"/>
            <a:ext cx="3250284" cy="3071204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cxnSp>
        <p:nvCxnSpPr>
          <p:cNvPr id="296" name="Shape 296"/>
          <p:cNvCxnSpPr/>
          <p:nvPr/>
        </p:nvCxnSpPr>
        <p:spPr>
          <a:xfrm flipH="1" rot="10800000">
            <a:off x="2665044" y="324935"/>
            <a:ext cx="2155799" cy="414900"/>
          </a:xfrm>
          <a:prstGeom prst="straightConnector1">
            <a:avLst/>
          </a:prstGeom>
          <a:noFill/>
          <a:ln cap="flat" cmpd="sng" w="1143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297" name="Shape 297"/>
          <p:cNvCxnSpPr/>
          <p:nvPr/>
        </p:nvCxnSpPr>
        <p:spPr>
          <a:xfrm>
            <a:off x="2588136" y="958430"/>
            <a:ext cx="2215800" cy="2420400"/>
          </a:xfrm>
          <a:prstGeom prst="straightConnector1">
            <a:avLst/>
          </a:prstGeom>
          <a:noFill/>
          <a:ln cap="flat" cmpd="sng" w="114300">
            <a:solidFill>
              <a:srgbClr val="00000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8761D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/>
        </p:nvSpPr>
        <p:spPr>
          <a:xfrm>
            <a:off x="162950" y="122209"/>
            <a:ext cx="8799900" cy="4888800"/>
          </a:xfrm>
          <a:prstGeom prst="rect">
            <a:avLst/>
          </a:prstGeom>
          <a:solidFill>
            <a:srgbClr val="FFF2CC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3" name="Shape 303"/>
          <p:cNvSpPr/>
          <p:nvPr/>
        </p:nvSpPr>
        <p:spPr>
          <a:xfrm>
            <a:off x="1187817" y="504260"/>
            <a:ext cx="5703899" cy="381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04" name="Shape 304"/>
          <p:cNvPicPr preferRelativeResize="0"/>
          <p:nvPr/>
        </p:nvPicPr>
        <p:blipFill rotWithShape="1">
          <a:blip r:embed="rId3">
            <a:alphaModFix/>
          </a:blip>
          <a:srcRect b="0" l="0" r="0" t="15419"/>
          <a:stretch/>
        </p:blipFill>
        <p:spPr>
          <a:xfrm>
            <a:off x="333986" y="2679918"/>
            <a:ext cx="3264899" cy="17967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305" name="Shape 305"/>
          <p:cNvPicPr preferRelativeResize="0"/>
          <p:nvPr/>
        </p:nvPicPr>
        <p:blipFill rotWithShape="1">
          <a:blip r:embed="rId4">
            <a:alphaModFix/>
          </a:blip>
          <a:srcRect b="0" l="0" r="0" t="13494"/>
          <a:stretch/>
        </p:blipFill>
        <p:spPr>
          <a:xfrm>
            <a:off x="334899" y="580451"/>
            <a:ext cx="3264899" cy="18603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grpSp>
        <p:nvGrpSpPr>
          <p:cNvPr id="306" name="Shape 306"/>
          <p:cNvGrpSpPr/>
          <p:nvPr/>
        </p:nvGrpSpPr>
        <p:grpSpPr>
          <a:xfrm>
            <a:off x="4001410" y="728713"/>
            <a:ext cx="4829085" cy="3614701"/>
            <a:chOff x="26013787" y="12600427"/>
            <a:chExt cx="8080799" cy="4705416"/>
          </a:xfrm>
        </p:grpSpPr>
        <p:pic>
          <p:nvPicPr>
            <p:cNvPr id="307" name="Shape 30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6013787" y="12600427"/>
              <a:ext cx="8080799" cy="4705416"/>
            </a:xfrm>
            <a:prstGeom prst="rect">
              <a:avLst/>
            </a:prstGeom>
            <a:noFill/>
            <a:ln cap="flat" cmpd="sng" w="28575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sp>
          <p:nvSpPr>
            <p:cNvPr id="308" name="Shape 308"/>
            <p:cNvSpPr/>
            <p:nvPr/>
          </p:nvSpPr>
          <p:spPr>
            <a:xfrm>
              <a:off x="26787125" y="16932450"/>
              <a:ext cx="2122200" cy="31379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8761D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162950" y="122209"/>
            <a:ext cx="8799900" cy="4888800"/>
          </a:xfrm>
          <a:prstGeom prst="rect">
            <a:avLst/>
          </a:prstGeom>
          <a:solidFill>
            <a:srgbClr val="FFF2CC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7" name="Shape 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635" y="626918"/>
            <a:ext cx="7140644" cy="422258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/>
          <p:nvPr/>
        </p:nvSpPr>
        <p:spPr>
          <a:xfrm rot="-5400000">
            <a:off x="1789732" y="2353982"/>
            <a:ext cx="445499" cy="2176499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9" name="Shape 79"/>
          <p:cNvSpPr txBox="1"/>
          <p:nvPr/>
        </p:nvSpPr>
        <p:spPr>
          <a:xfrm>
            <a:off x="1521325" y="2846725"/>
            <a:ext cx="2176499" cy="694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/>
              <a:t>measured</a:t>
            </a:r>
          </a:p>
        </p:txBody>
      </p:sp>
      <p:sp>
        <p:nvSpPr>
          <p:cNvPr id="80" name="Shape 80"/>
          <p:cNvSpPr/>
          <p:nvPr/>
        </p:nvSpPr>
        <p:spPr>
          <a:xfrm>
            <a:off x="1187817" y="504260"/>
            <a:ext cx="5703899" cy="381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" name="Shape 81"/>
          <p:cNvSpPr txBox="1"/>
          <p:nvPr/>
        </p:nvSpPr>
        <p:spPr>
          <a:xfrm>
            <a:off x="458100" y="255500"/>
            <a:ext cx="8558099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/>
              <a:t>Atmospheric Carbon Dioxide Levels: Measured and Projected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8761D"/>
        </a:solidFill>
      </p:bgPr>
    </p:bg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/>
        </p:nvSpPr>
        <p:spPr>
          <a:xfrm>
            <a:off x="162950" y="122209"/>
            <a:ext cx="8799900" cy="4888800"/>
          </a:xfrm>
          <a:prstGeom prst="rect">
            <a:avLst/>
          </a:prstGeom>
          <a:solidFill>
            <a:srgbClr val="FFF2CC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4" name="Shape 314"/>
          <p:cNvSpPr/>
          <p:nvPr/>
        </p:nvSpPr>
        <p:spPr>
          <a:xfrm>
            <a:off x="1187817" y="504260"/>
            <a:ext cx="5703899" cy="381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5" name="Shape 315"/>
          <p:cNvSpPr/>
          <p:nvPr/>
        </p:nvSpPr>
        <p:spPr>
          <a:xfrm>
            <a:off x="879625" y="3038975"/>
            <a:ext cx="5631299" cy="517800"/>
          </a:xfrm>
          <a:prstGeom prst="rect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6" name="Shape 316"/>
          <p:cNvSpPr/>
          <p:nvPr/>
        </p:nvSpPr>
        <p:spPr>
          <a:xfrm>
            <a:off x="6490400" y="3038975"/>
            <a:ext cx="1760399" cy="517800"/>
          </a:xfrm>
          <a:prstGeom prst="rect">
            <a:avLst/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" name="Shape 317"/>
          <p:cNvSpPr/>
          <p:nvPr/>
        </p:nvSpPr>
        <p:spPr>
          <a:xfrm>
            <a:off x="5236875" y="2527550"/>
            <a:ext cx="1585799" cy="202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8" name="Shape 318"/>
          <p:cNvSpPr/>
          <p:nvPr/>
        </p:nvSpPr>
        <p:spPr>
          <a:xfrm rot="-5400000">
            <a:off x="1620974" y="2353974"/>
            <a:ext cx="971100" cy="202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9" name="Shape 319"/>
          <p:cNvSpPr/>
          <p:nvPr/>
        </p:nvSpPr>
        <p:spPr>
          <a:xfrm rot="-5400000">
            <a:off x="2593349" y="2353974"/>
            <a:ext cx="971100" cy="202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0" name="Shape 320"/>
          <p:cNvSpPr txBox="1"/>
          <p:nvPr/>
        </p:nvSpPr>
        <p:spPr>
          <a:xfrm>
            <a:off x="234875" y="636500"/>
            <a:ext cx="87279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000"/>
              <a:t>“Mitigation” Not Straightforward...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8761D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/>
          <p:nvPr/>
        </p:nvSpPr>
        <p:spPr>
          <a:xfrm>
            <a:off x="162950" y="122209"/>
            <a:ext cx="8799900" cy="4888800"/>
          </a:xfrm>
          <a:prstGeom prst="rect">
            <a:avLst/>
          </a:prstGeom>
          <a:solidFill>
            <a:srgbClr val="FFF2CC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6" name="Shape 326"/>
          <p:cNvSpPr/>
          <p:nvPr/>
        </p:nvSpPr>
        <p:spPr>
          <a:xfrm>
            <a:off x="1187817" y="504260"/>
            <a:ext cx="5703899" cy="381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7" name="Shape 327"/>
          <p:cNvSpPr/>
          <p:nvPr/>
        </p:nvSpPr>
        <p:spPr>
          <a:xfrm>
            <a:off x="879625" y="3038975"/>
            <a:ext cx="5631299" cy="517800"/>
          </a:xfrm>
          <a:prstGeom prst="rect">
            <a:avLst/>
          </a:prstGeom>
          <a:solidFill>
            <a:srgbClr val="6AA84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8" name="Shape 328"/>
          <p:cNvSpPr/>
          <p:nvPr/>
        </p:nvSpPr>
        <p:spPr>
          <a:xfrm>
            <a:off x="6490400" y="3038975"/>
            <a:ext cx="1760399" cy="517800"/>
          </a:xfrm>
          <a:prstGeom prst="rect">
            <a:avLst/>
          </a:prstGeom>
          <a:solidFill>
            <a:srgbClr val="3C78D8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9" name="Shape 329"/>
          <p:cNvSpPr/>
          <p:nvPr/>
        </p:nvSpPr>
        <p:spPr>
          <a:xfrm>
            <a:off x="5236875" y="2527550"/>
            <a:ext cx="1585799" cy="202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0" name="Shape 330"/>
          <p:cNvSpPr/>
          <p:nvPr/>
        </p:nvSpPr>
        <p:spPr>
          <a:xfrm rot="-5400000">
            <a:off x="1164975" y="1897975"/>
            <a:ext cx="1422899" cy="6626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1" name="Shape 331"/>
          <p:cNvSpPr/>
          <p:nvPr/>
        </p:nvSpPr>
        <p:spPr>
          <a:xfrm rot="-5400000">
            <a:off x="2593349" y="2353974"/>
            <a:ext cx="971100" cy="202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2" name="Shape 332"/>
          <p:cNvSpPr/>
          <p:nvPr/>
        </p:nvSpPr>
        <p:spPr>
          <a:xfrm>
            <a:off x="5678850" y="2005900"/>
            <a:ext cx="811500" cy="1138500"/>
          </a:xfrm>
          <a:prstGeom prst="mathMultiply">
            <a:avLst>
              <a:gd fmla="val 23520" name="adj1"/>
            </a:avLst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3" name="Shape 333"/>
          <p:cNvSpPr/>
          <p:nvPr/>
        </p:nvSpPr>
        <p:spPr>
          <a:xfrm rot="-5400000">
            <a:off x="2367450" y="1906408"/>
            <a:ext cx="1422899" cy="6626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4" name="Shape 334"/>
          <p:cNvSpPr txBox="1"/>
          <p:nvPr/>
        </p:nvSpPr>
        <p:spPr>
          <a:xfrm>
            <a:off x="234875" y="636500"/>
            <a:ext cx="8727900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000"/>
              <a:t>“Mitigation” Not Straightforward...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" name="Shape 339"/>
          <p:cNvGrpSpPr/>
          <p:nvPr/>
        </p:nvGrpSpPr>
        <p:grpSpPr>
          <a:xfrm>
            <a:off x="107700" y="392175"/>
            <a:ext cx="8825675" cy="4297900"/>
            <a:chOff x="107700" y="392175"/>
            <a:chExt cx="8825675" cy="4297900"/>
          </a:xfrm>
        </p:grpSpPr>
        <p:pic>
          <p:nvPicPr>
            <p:cNvPr id="340" name="Shape 3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7700" y="392175"/>
              <a:ext cx="4118924" cy="3834675"/>
            </a:xfrm>
            <a:prstGeom prst="rect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sp>
          <p:nvSpPr>
            <p:cNvPr id="341" name="Shape 341"/>
            <p:cNvSpPr/>
            <p:nvPr/>
          </p:nvSpPr>
          <p:spPr>
            <a:xfrm>
              <a:off x="2183927" y="2661458"/>
              <a:ext cx="186300" cy="160799"/>
            </a:xfrm>
            <a:prstGeom prst="rect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cxnSp>
          <p:nvCxnSpPr>
            <p:cNvPr id="342" name="Shape 342"/>
            <p:cNvCxnSpPr>
              <a:stCxn id="341" idx="2"/>
            </p:cNvCxnSpPr>
            <p:nvPr/>
          </p:nvCxnSpPr>
          <p:spPr>
            <a:xfrm>
              <a:off x="2277077" y="2822258"/>
              <a:ext cx="2262600" cy="18432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cxnSp>
          <p:nvCxnSpPr>
            <p:cNvPr id="343" name="Shape 343"/>
            <p:cNvCxnSpPr>
              <a:endCxn id="341" idx="0"/>
            </p:cNvCxnSpPr>
            <p:nvPr/>
          </p:nvCxnSpPr>
          <p:spPr>
            <a:xfrm flipH="1">
              <a:off x="2277077" y="696158"/>
              <a:ext cx="2262600" cy="1965300"/>
            </a:xfrm>
            <a:prstGeom prst="straightConnector1">
              <a:avLst/>
            </a:prstGeom>
            <a:noFill/>
            <a:ln cap="flat" cmpd="sng" w="28575">
              <a:solidFill>
                <a:srgbClr val="FF0000"/>
              </a:solidFill>
              <a:prstDash val="solid"/>
              <a:round/>
              <a:headEnd len="lg" w="lg" type="none"/>
              <a:tailEnd len="lg" w="lg" type="none"/>
            </a:ln>
          </p:spPr>
        </p:cxnSp>
        <p:pic>
          <p:nvPicPr>
            <p:cNvPr id="344" name="Shape 34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11950" y="526350"/>
              <a:ext cx="4421425" cy="4163725"/>
            </a:xfrm>
            <a:prstGeom prst="rect">
              <a:avLst/>
            </a:prstGeom>
            <a:noFill/>
            <a:ln cap="flat" cmpd="sng" w="38100">
              <a:solidFill>
                <a:srgbClr val="000000"/>
              </a:solidFill>
              <a:prstDash val="solid"/>
              <a:round/>
              <a:headEnd len="med" w="med" type="none"/>
              <a:tailEnd len="med" w="med" type="none"/>
            </a:ln>
          </p:spPr>
        </p:pic>
      </p:grpSp>
      <p:sp>
        <p:nvSpPr>
          <p:cNvPr id="345" name="Shape 345"/>
          <p:cNvSpPr txBox="1"/>
          <p:nvPr/>
        </p:nvSpPr>
        <p:spPr>
          <a:xfrm>
            <a:off x="123255" y="4415125"/>
            <a:ext cx="4237200" cy="593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400">
                <a:solidFill>
                  <a:srgbClr val="FFFFFF"/>
                </a:solidFill>
              </a:rPr>
              <a:t>20 Minutes per Chamber... 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/>
          <p:nvPr>
            <p:ph type="ctrTitle"/>
          </p:nvPr>
        </p:nvSpPr>
        <p:spPr>
          <a:xfrm>
            <a:off x="311708" y="744575"/>
            <a:ext cx="8520599" cy="20525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Ag</a:t>
            </a:r>
          </a:p>
        </p:txBody>
      </p:sp>
      <p:pic>
        <p:nvPicPr>
          <p:cNvPr id="351" name="Shape 351"/>
          <p:cNvPicPr preferRelativeResize="0"/>
          <p:nvPr/>
        </p:nvPicPr>
        <p:blipFill rotWithShape="1">
          <a:blip r:embed="rId3">
            <a:alphaModFix/>
          </a:blip>
          <a:srcRect b="25827" l="0" r="14449" t="0"/>
          <a:stretch/>
        </p:blipFill>
        <p:spPr>
          <a:xfrm>
            <a:off x="175425" y="0"/>
            <a:ext cx="7269160" cy="514349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352" name="Shape 352"/>
          <p:cNvSpPr/>
          <p:nvPr/>
        </p:nvSpPr>
        <p:spPr>
          <a:xfrm>
            <a:off x="6506925" y="1940850"/>
            <a:ext cx="2582699" cy="1261799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/>
              <a:t>Champlain Valley, Vermont &amp; New York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1800"/>
              <a:t>Landsat 2014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Shape 3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03" y="53775"/>
            <a:ext cx="4167925" cy="503595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358" name="Shape 3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6078" y="53762"/>
            <a:ext cx="4167925" cy="503595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359" name="Shape 359"/>
          <p:cNvSpPr/>
          <p:nvPr/>
        </p:nvSpPr>
        <p:spPr>
          <a:xfrm>
            <a:off x="5407174" y="820975"/>
            <a:ext cx="3305723" cy="3577683"/>
          </a:xfrm>
          <a:custGeom>
            <a:pathLst>
              <a:path extrusionOk="0" h="172211" w="170618">
                <a:moveTo>
                  <a:pt x="145993" y="1639"/>
                </a:moveTo>
                <a:cubicBezTo>
                  <a:pt x="123805" y="1863"/>
                  <a:pt x="33411" y="-2768"/>
                  <a:pt x="12867" y="2984"/>
                </a:cubicBezTo>
                <a:cubicBezTo>
                  <a:pt x="-7677" y="8736"/>
                  <a:pt x="242" y="29728"/>
                  <a:pt x="22729" y="36153"/>
                </a:cubicBezTo>
                <a:cubicBezTo>
                  <a:pt x="45215" y="42577"/>
                  <a:pt x="125972" y="32866"/>
                  <a:pt x="147786" y="41532"/>
                </a:cubicBezTo>
                <a:cubicBezTo>
                  <a:pt x="169600" y="50197"/>
                  <a:pt x="176995" y="80229"/>
                  <a:pt x="153613" y="88148"/>
                </a:cubicBezTo>
                <a:cubicBezTo>
                  <a:pt x="130230" y="96066"/>
                  <a:pt x="27136" y="81275"/>
                  <a:pt x="7489" y="89045"/>
                </a:cubicBezTo>
                <a:cubicBezTo>
                  <a:pt x="-12158" y="96814"/>
                  <a:pt x="10476" y="126472"/>
                  <a:pt x="35727" y="134765"/>
                </a:cubicBezTo>
                <a:cubicBezTo>
                  <a:pt x="60977" y="143057"/>
                  <a:pt x="140240" y="133046"/>
                  <a:pt x="158992" y="138799"/>
                </a:cubicBezTo>
                <a:cubicBezTo>
                  <a:pt x="177743" y="144551"/>
                  <a:pt x="173186" y="163900"/>
                  <a:pt x="148235" y="169279"/>
                </a:cubicBezTo>
                <a:cubicBezTo>
                  <a:pt x="123283" y="174657"/>
                  <a:pt x="32440" y="170773"/>
                  <a:pt x="9282" y="171072"/>
                </a:cubicBezTo>
              </a:path>
            </a:pathLst>
          </a:custGeom>
          <a:noFill/>
          <a:ln cap="flat" cmpd="sng" w="19050">
            <a:solidFill>
              <a:srgbClr val="FFFF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0" name="Shape 360"/>
          <p:cNvSpPr/>
          <p:nvPr/>
        </p:nvSpPr>
        <p:spPr>
          <a:xfrm flipH="1" rot="10800000">
            <a:off x="5407174" y="537965"/>
            <a:ext cx="3305723" cy="3577683"/>
          </a:xfrm>
          <a:custGeom>
            <a:pathLst>
              <a:path extrusionOk="0" h="172211" w="170618">
                <a:moveTo>
                  <a:pt x="145993" y="1639"/>
                </a:moveTo>
                <a:cubicBezTo>
                  <a:pt x="123805" y="1863"/>
                  <a:pt x="33411" y="-2768"/>
                  <a:pt x="12867" y="2984"/>
                </a:cubicBezTo>
                <a:cubicBezTo>
                  <a:pt x="-7677" y="8736"/>
                  <a:pt x="242" y="29728"/>
                  <a:pt x="22729" y="36153"/>
                </a:cubicBezTo>
                <a:cubicBezTo>
                  <a:pt x="45215" y="42577"/>
                  <a:pt x="125972" y="32866"/>
                  <a:pt x="147786" y="41532"/>
                </a:cubicBezTo>
                <a:cubicBezTo>
                  <a:pt x="169600" y="50197"/>
                  <a:pt x="176995" y="80229"/>
                  <a:pt x="153613" y="88148"/>
                </a:cubicBezTo>
                <a:cubicBezTo>
                  <a:pt x="130230" y="96066"/>
                  <a:pt x="27136" y="81275"/>
                  <a:pt x="7489" y="89045"/>
                </a:cubicBezTo>
                <a:cubicBezTo>
                  <a:pt x="-12158" y="96814"/>
                  <a:pt x="10476" y="126472"/>
                  <a:pt x="35727" y="134765"/>
                </a:cubicBezTo>
                <a:cubicBezTo>
                  <a:pt x="60977" y="143057"/>
                  <a:pt x="140240" y="133046"/>
                  <a:pt x="158992" y="138799"/>
                </a:cubicBezTo>
                <a:cubicBezTo>
                  <a:pt x="177743" y="144551"/>
                  <a:pt x="173186" y="163900"/>
                  <a:pt x="148235" y="169279"/>
                </a:cubicBezTo>
                <a:cubicBezTo>
                  <a:pt x="123283" y="174657"/>
                  <a:pt x="32440" y="170773"/>
                  <a:pt x="9282" y="171072"/>
                </a:cubicBezTo>
              </a:path>
            </a:pathLst>
          </a:custGeom>
          <a:noFill/>
          <a:ln cap="flat" cmpd="sng" w="19050">
            <a:solidFill>
              <a:srgbClr val="FFFF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1" name="Shape 361"/>
          <p:cNvSpPr/>
          <p:nvPr/>
        </p:nvSpPr>
        <p:spPr>
          <a:xfrm flipH="1" rot="-5400000">
            <a:off x="5407179" y="937156"/>
            <a:ext cx="3305723" cy="2958585"/>
          </a:xfrm>
          <a:custGeom>
            <a:pathLst>
              <a:path extrusionOk="0" h="172211" w="170618">
                <a:moveTo>
                  <a:pt x="145993" y="1639"/>
                </a:moveTo>
                <a:cubicBezTo>
                  <a:pt x="123805" y="1863"/>
                  <a:pt x="33411" y="-2768"/>
                  <a:pt x="12867" y="2984"/>
                </a:cubicBezTo>
                <a:cubicBezTo>
                  <a:pt x="-7677" y="8736"/>
                  <a:pt x="242" y="29728"/>
                  <a:pt x="22729" y="36153"/>
                </a:cubicBezTo>
                <a:cubicBezTo>
                  <a:pt x="45215" y="42577"/>
                  <a:pt x="125972" y="32866"/>
                  <a:pt x="147786" y="41532"/>
                </a:cubicBezTo>
                <a:cubicBezTo>
                  <a:pt x="169600" y="50197"/>
                  <a:pt x="176995" y="80229"/>
                  <a:pt x="153613" y="88148"/>
                </a:cubicBezTo>
                <a:cubicBezTo>
                  <a:pt x="130230" y="96066"/>
                  <a:pt x="27136" y="81275"/>
                  <a:pt x="7489" y="89045"/>
                </a:cubicBezTo>
                <a:cubicBezTo>
                  <a:pt x="-12158" y="96814"/>
                  <a:pt x="10476" y="126472"/>
                  <a:pt x="35727" y="134765"/>
                </a:cubicBezTo>
                <a:cubicBezTo>
                  <a:pt x="60977" y="143057"/>
                  <a:pt x="140240" y="133046"/>
                  <a:pt x="158992" y="138799"/>
                </a:cubicBezTo>
                <a:cubicBezTo>
                  <a:pt x="177743" y="144551"/>
                  <a:pt x="173186" y="163900"/>
                  <a:pt x="148235" y="169279"/>
                </a:cubicBezTo>
                <a:cubicBezTo>
                  <a:pt x="123283" y="174657"/>
                  <a:pt x="32440" y="170773"/>
                  <a:pt x="9282" y="171072"/>
                </a:cubicBezTo>
              </a:path>
            </a:pathLst>
          </a:custGeom>
          <a:noFill/>
          <a:ln cap="flat" cmpd="sng" w="19050">
            <a:solidFill>
              <a:srgbClr val="FFFF00"/>
            </a:solidFill>
            <a:prstDash val="solid"/>
            <a:round/>
            <a:headEnd len="lg" w="lg" type="none"/>
            <a:tailEnd len="lg" w="lg" type="none"/>
          </a:ln>
        </p:spPr>
      </p:sp>
      <p:sp>
        <p:nvSpPr>
          <p:cNvPr id="362" name="Shape 362"/>
          <p:cNvSpPr/>
          <p:nvPr/>
        </p:nvSpPr>
        <p:spPr>
          <a:xfrm>
            <a:off x="3989250" y="2347662"/>
            <a:ext cx="1165500" cy="448199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3" name="Shape 363"/>
          <p:cNvSpPr/>
          <p:nvPr/>
        </p:nvSpPr>
        <p:spPr>
          <a:xfrm>
            <a:off x="5924987" y="4641525"/>
            <a:ext cx="2270099" cy="448199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/>
              <a:t>Drone Flight Plan</a:t>
            </a: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Shape 3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3801" y="0"/>
            <a:ext cx="7716399" cy="5143501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369" name="Shape 369"/>
          <p:cNvSpPr txBox="1"/>
          <p:nvPr/>
        </p:nvSpPr>
        <p:spPr>
          <a:xfrm rot="-5400000">
            <a:off x="-1476710" y="2921043"/>
            <a:ext cx="3598199" cy="72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100">
                <a:solidFill>
                  <a:srgbClr val="FFFFFF"/>
                </a:solidFill>
              </a:rPr>
              <a:t>photography: Joshua Brown, UVM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Shape 3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7715243" cy="514349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375" name="Shape 375"/>
          <p:cNvSpPr txBox="1"/>
          <p:nvPr/>
        </p:nvSpPr>
        <p:spPr>
          <a:xfrm rot="-5400000">
            <a:off x="-1476710" y="2921043"/>
            <a:ext cx="3598199" cy="725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100">
                <a:solidFill>
                  <a:srgbClr val="FFFFFF"/>
                </a:solidFill>
              </a:rPr>
              <a:t>photography: Joshua Brown, UVM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Shape 3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8175" y="222550"/>
            <a:ext cx="3916724" cy="468809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381" name="Shape 38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899" y="227700"/>
            <a:ext cx="4290135" cy="4688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382" name="Shape 382"/>
          <p:cNvSpPr txBox="1"/>
          <p:nvPr/>
        </p:nvSpPr>
        <p:spPr>
          <a:xfrm>
            <a:off x="1075725" y="173200"/>
            <a:ext cx="21963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October 15th</a:t>
            </a:r>
          </a:p>
        </p:txBody>
      </p:sp>
      <p:sp>
        <p:nvSpPr>
          <p:cNvPr id="383" name="Shape 383"/>
          <p:cNvSpPr txBox="1"/>
          <p:nvPr/>
        </p:nvSpPr>
        <p:spPr>
          <a:xfrm>
            <a:off x="5738400" y="173200"/>
            <a:ext cx="21963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October 26th</a:t>
            </a:r>
          </a:p>
        </p:txBody>
      </p:sp>
      <p:pic>
        <p:nvPicPr>
          <p:cNvPr id="384" name="Shape 3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8175" y="222550"/>
            <a:ext cx="3916724" cy="4688099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385" name="Shape 3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899" y="227700"/>
            <a:ext cx="4290135" cy="46881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386" name="Shape 386"/>
          <p:cNvSpPr/>
          <p:nvPr/>
        </p:nvSpPr>
        <p:spPr>
          <a:xfrm>
            <a:off x="1075750" y="122200"/>
            <a:ext cx="2196300" cy="5337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/>
              <a:t>October 15th</a:t>
            </a:r>
          </a:p>
        </p:txBody>
      </p:sp>
      <p:sp>
        <p:nvSpPr>
          <p:cNvPr id="387" name="Shape 387"/>
          <p:cNvSpPr/>
          <p:nvPr/>
        </p:nvSpPr>
        <p:spPr>
          <a:xfrm>
            <a:off x="5738387" y="122200"/>
            <a:ext cx="2196300" cy="5337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/>
              <a:t>October 26th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8761D"/>
        </a:solidFill>
      </p:bgPr>
    </p:bg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/>
        </p:nvSpPr>
        <p:spPr>
          <a:xfrm>
            <a:off x="162950" y="122200"/>
            <a:ext cx="8799900" cy="4909199"/>
          </a:xfrm>
          <a:prstGeom prst="rect">
            <a:avLst/>
          </a:prstGeom>
          <a:solidFill>
            <a:srgbClr val="FFF2CC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93" name="Shape 3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8175" y="222550"/>
            <a:ext cx="3916724" cy="468809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394" name="Shape 3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899" y="227700"/>
            <a:ext cx="4290135" cy="4688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395" name="Shape 395"/>
          <p:cNvSpPr/>
          <p:nvPr/>
        </p:nvSpPr>
        <p:spPr>
          <a:xfrm>
            <a:off x="1075750" y="122200"/>
            <a:ext cx="2196300" cy="5337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6" name="Shape 396"/>
          <p:cNvSpPr/>
          <p:nvPr/>
        </p:nvSpPr>
        <p:spPr>
          <a:xfrm>
            <a:off x="5738387" y="122200"/>
            <a:ext cx="2196300" cy="533700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7" name="Shape 397"/>
          <p:cNvSpPr txBox="1"/>
          <p:nvPr/>
        </p:nvSpPr>
        <p:spPr>
          <a:xfrm>
            <a:off x="1075725" y="173200"/>
            <a:ext cx="21963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October 15th</a:t>
            </a:r>
          </a:p>
        </p:txBody>
      </p:sp>
      <p:sp>
        <p:nvSpPr>
          <p:cNvPr id="398" name="Shape 398"/>
          <p:cNvSpPr txBox="1"/>
          <p:nvPr/>
        </p:nvSpPr>
        <p:spPr>
          <a:xfrm>
            <a:off x="5738400" y="173200"/>
            <a:ext cx="21963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October 26th</a:t>
            </a:r>
          </a:p>
        </p:txBody>
      </p:sp>
      <p:sp>
        <p:nvSpPr>
          <p:cNvPr id="399" name="Shape 399"/>
          <p:cNvSpPr/>
          <p:nvPr/>
        </p:nvSpPr>
        <p:spPr>
          <a:xfrm>
            <a:off x="2895500" y="3686850"/>
            <a:ext cx="152399" cy="125999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0" name="Shape 400"/>
          <p:cNvSpPr/>
          <p:nvPr/>
        </p:nvSpPr>
        <p:spPr>
          <a:xfrm>
            <a:off x="2831700" y="3345450"/>
            <a:ext cx="152399" cy="125999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1" name="Shape 401"/>
          <p:cNvSpPr/>
          <p:nvPr/>
        </p:nvSpPr>
        <p:spPr>
          <a:xfrm>
            <a:off x="3172725" y="3930350"/>
            <a:ext cx="152399" cy="125999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2" name="Shape 402"/>
          <p:cNvSpPr/>
          <p:nvPr/>
        </p:nvSpPr>
        <p:spPr>
          <a:xfrm>
            <a:off x="3544100" y="3820850"/>
            <a:ext cx="152399" cy="125999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3" name="Shape 403"/>
          <p:cNvSpPr/>
          <p:nvPr/>
        </p:nvSpPr>
        <p:spPr>
          <a:xfrm>
            <a:off x="7535875" y="3799650"/>
            <a:ext cx="152399" cy="125999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4" name="Shape 404"/>
          <p:cNvSpPr/>
          <p:nvPr/>
        </p:nvSpPr>
        <p:spPr>
          <a:xfrm>
            <a:off x="7472075" y="3458250"/>
            <a:ext cx="152399" cy="125999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5" name="Shape 405"/>
          <p:cNvSpPr/>
          <p:nvPr/>
        </p:nvSpPr>
        <p:spPr>
          <a:xfrm>
            <a:off x="7813100" y="4043150"/>
            <a:ext cx="152399" cy="125999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6" name="Shape 406"/>
          <p:cNvSpPr/>
          <p:nvPr/>
        </p:nvSpPr>
        <p:spPr>
          <a:xfrm>
            <a:off x="8184475" y="3933650"/>
            <a:ext cx="152399" cy="125999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Shape 4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8175" y="222550"/>
            <a:ext cx="3916724" cy="468809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412" name="Shape 4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899" y="227700"/>
            <a:ext cx="4290135" cy="4688100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413" name="Shape 413"/>
          <p:cNvSpPr txBox="1"/>
          <p:nvPr/>
        </p:nvSpPr>
        <p:spPr>
          <a:xfrm>
            <a:off x="1075725" y="173200"/>
            <a:ext cx="21963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October 15th</a:t>
            </a:r>
          </a:p>
        </p:txBody>
      </p:sp>
      <p:sp>
        <p:nvSpPr>
          <p:cNvPr id="414" name="Shape 414"/>
          <p:cNvSpPr txBox="1"/>
          <p:nvPr/>
        </p:nvSpPr>
        <p:spPr>
          <a:xfrm>
            <a:off x="5738400" y="173200"/>
            <a:ext cx="2196300" cy="4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October 26th</a:t>
            </a:r>
          </a:p>
        </p:txBody>
      </p:sp>
      <p:pic>
        <p:nvPicPr>
          <p:cNvPr id="415" name="Shape 415"/>
          <p:cNvPicPr preferRelativeResize="0"/>
          <p:nvPr/>
        </p:nvPicPr>
        <p:blipFill rotWithShape="1">
          <a:blip r:embed="rId5">
            <a:alphaModFix/>
          </a:blip>
          <a:srcRect b="7155" l="0" r="0" t="7147"/>
          <a:stretch/>
        </p:blipFill>
        <p:spPr>
          <a:xfrm>
            <a:off x="4878175" y="222550"/>
            <a:ext cx="3916724" cy="46881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416" name="Shape 416"/>
          <p:cNvPicPr preferRelativeResize="0"/>
          <p:nvPr/>
        </p:nvPicPr>
        <p:blipFill rotWithShape="1">
          <a:blip r:embed="rId6">
            <a:alphaModFix/>
          </a:blip>
          <a:srcRect b="11215" l="0" r="0" t="11223"/>
          <a:stretch/>
        </p:blipFill>
        <p:spPr>
          <a:xfrm>
            <a:off x="332899" y="227700"/>
            <a:ext cx="4290134" cy="4688101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417" name="Shape 417"/>
          <p:cNvSpPr/>
          <p:nvPr/>
        </p:nvSpPr>
        <p:spPr>
          <a:xfrm>
            <a:off x="1075750" y="122200"/>
            <a:ext cx="2196300" cy="5337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/>
              <a:t>October 15th</a:t>
            </a:r>
          </a:p>
        </p:txBody>
      </p:sp>
      <p:sp>
        <p:nvSpPr>
          <p:cNvPr id="418" name="Shape 418"/>
          <p:cNvSpPr/>
          <p:nvPr/>
        </p:nvSpPr>
        <p:spPr>
          <a:xfrm>
            <a:off x="5738387" y="122200"/>
            <a:ext cx="2196300" cy="5337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/>
              <a:t>October 26th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8761D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/>
          <p:nvPr/>
        </p:nvSpPr>
        <p:spPr>
          <a:xfrm>
            <a:off x="162950" y="122209"/>
            <a:ext cx="8799900" cy="4888800"/>
          </a:xfrm>
          <a:prstGeom prst="rect">
            <a:avLst/>
          </a:prstGeom>
          <a:solidFill>
            <a:srgbClr val="FFF2CC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635" y="626918"/>
            <a:ext cx="7140644" cy="422258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/>
          <p:nvPr/>
        </p:nvSpPr>
        <p:spPr>
          <a:xfrm>
            <a:off x="7359667" y="1118881"/>
            <a:ext cx="543299" cy="2654699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" name="Shape 89"/>
          <p:cNvSpPr/>
          <p:nvPr/>
        </p:nvSpPr>
        <p:spPr>
          <a:xfrm rot="-5400000">
            <a:off x="1789732" y="2353982"/>
            <a:ext cx="445499" cy="2176499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" name="Shape 90"/>
          <p:cNvSpPr txBox="1"/>
          <p:nvPr/>
        </p:nvSpPr>
        <p:spPr>
          <a:xfrm>
            <a:off x="1521325" y="2846725"/>
            <a:ext cx="2176499" cy="694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/>
              <a:t>measured</a:t>
            </a:r>
          </a:p>
        </p:txBody>
      </p:sp>
      <p:sp>
        <p:nvSpPr>
          <p:cNvPr id="91" name="Shape 91"/>
          <p:cNvSpPr/>
          <p:nvPr/>
        </p:nvSpPr>
        <p:spPr>
          <a:xfrm>
            <a:off x="1187817" y="504260"/>
            <a:ext cx="5703899" cy="381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2" name="Shape 92"/>
          <p:cNvSpPr txBox="1"/>
          <p:nvPr/>
        </p:nvSpPr>
        <p:spPr>
          <a:xfrm>
            <a:off x="458100" y="255500"/>
            <a:ext cx="8558099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/>
              <a:t>Atmospheric Carbon Dioxide Levels: Measured and Projected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8761D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/>
        </p:nvSpPr>
        <p:spPr>
          <a:xfrm>
            <a:off x="162950" y="122200"/>
            <a:ext cx="8799900" cy="4909199"/>
          </a:xfrm>
          <a:prstGeom prst="rect">
            <a:avLst/>
          </a:prstGeom>
          <a:solidFill>
            <a:srgbClr val="FFF2CC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24" name="Shape 4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161" y="124112"/>
            <a:ext cx="3516845" cy="2540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Shape 4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0913" y="117705"/>
            <a:ext cx="3527468" cy="2567916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Shape 426"/>
          <p:cNvSpPr/>
          <p:nvPr/>
        </p:nvSpPr>
        <p:spPr>
          <a:xfrm>
            <a:off x="442700" y="2498919"/>
            <a:ext cx="3676800" cy="89699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27" name="Shape 4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7366" y="2498925"/>
            <a:ext cx="3516849" cy="2540475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Shape 428"/>
          <p:cNvSpPr/>
          <p:nvPr/>
        </p:nvSpPr>
        <p:spPr>
          <a:xfrm>
            <a:off x="5804650" y="2498921"/>
            <a:ext cx="1748100" cy="123299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29" name="Shape 4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89981" y="2485927"/>
            <a:ext cx="3536607" cy="2567916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Shape 430"/>
          <p:cNvSpPr/>
          <p:nvPr/>
        </p:nvSpPr>
        <p:spPr>
          <a:xfrm>
            <a:off x="2756625" y="918879"/>
            <a:ext cx="1198799" cy="757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1" name="Shape 431"/>
          <p:cNvSpPr/>
          <p:nvPr/>
        </p:nvSpPr>
        <p:spPr>
          <a:xfrm>
            <a:off x="6931945" y="1119825"/>
            <a:ext cx="1198799" cy="5489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2" name="Shape 432"/>
          <p:cNvSpPr/>
          <p:nvPr/>
        </p:nvSpPr>
        <p:spPr>
          <a:xfrm>
            <a:off x="2756625" y="3688812"/>
            <a:ext cx="1198799" cy="5489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3" name="Shape 433"/>
          <p:cNvSpPr/>
          <p:nvPr/>
        </p:nvSpPr>
        <p:spPr>
          <a:xfrm>
            <a:off x="6965575" y="3688812"/>
            <a:ext cx="1198799" cy="548999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4" name="Shape 434"/>
          <p:cNvSpPr txBox="1"/>
          <p:nvPr/>
        </p:nvSpPr>
        <p:spPr>
          <a:xfrm>
            <a:off x="2779150" y="952510"/>
            <a:ext cx="1198799" cy="7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200"/>
              <a:t>KS Test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/>
              <a:t>P Value: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/>
              <a:t>0.0</a:t>
            </a:r>
          </a:p>
        </p:txBody>
      </p:sp>
      <p:sp>
        <p:nvSpPr>
          <p:cNvPr id="435" name="Shape 435"/>
          <p:cNvSpPr/>
          <p:nvPr/>
        </p:nvSpPr>
        <p:spPr>
          <a:xfrm>
            <a:off x="6931893" y="970426"/>
            <a:ext cx="1198799" cy="757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6" name="Shape 436"/>
          <p:cNvSpPr txBox="1"/>
          <p:nvPr/>
        </p:nvSpPr>
        <p:spPr>
          <a:xfrm>
            <a:off x="7122421" y="936813"/>
            <a:ext cx="1030800" cy="4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/>
              <a:t>KS Test:</a:t>
            </a:r>
          </a:p>
        </p:txBody>
      </p:sp>
      <p:sp>
        <p:nvSpPr>
          <p:cNvPr id="437" name="Shape 437"/>
          <p:cNvSpPr/>
          <p:nvPr/>
        </p:nvSpPr>
        <p:spPr>
          <a:xfrm>
            <a:off x="6931843" y="965299"/>
            <a:ext cx="1198799" cy="757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8" name="Shape 438"/>
          <p:cNvSpPr txBox="1"/>
          <p:nvPr/>
        </p:nvSpPr>
        <p:spPr>
          <a:xfrm>
            <a:off x="6954368" y="998930"/>
            <a:ext cx="1198799" cy="7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200"/>
              <a:t>KS Test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/>
              <a:t>P Value: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/>
              <a:t>0.0</a:t>
            </a:r>
          </a:p>
        </p:txBody>
      </p:sp>
      <p:sp>
        <p:nvSpPr>
          <p:cNvPr id="439" name="Shape 439"/>
          <p:cNvSpPr/>
          <p:nvPr/>
        </p:nvSpPr>
        <p:spPr>
          <a:xfrm>
            <a:off x="2756555" y="3567917"/>
            <a:ext cx="1198799" cy="757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0" name="Shape 440"/>
          <p:cNvSpPr txBox="1"/>
          <p:nvPr/>
        </p:nvSpPr>
        <p:spPr>
          <a:xfrm>
            <a:off x="2779080" y="3489489"/>
            <a:ext cx="1198799" cy="7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200"/>
              <a:t>KS Test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/>
              <a:t>P Value: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/>
              <a:t>2.8946314925221446e-117</a:t>
            </a:r>
          </a:p>
        </p:txBody>
      </p:sp>
      <p:sp>
        <p:nvSpPr>
          <p:cNvPr id="441" name="Shape 441"/>
          <p:cNvSpPr/>
          <p:nvPr/>
        </p:nvSpPr>
        <p:spPr>
          <a:xfrm>
            <a:off x="6965506" y="3584742"/>
            <a:ext cx="1198799" cy="757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2" name="Shape 442"/>
          <p:cNvSpPr txBox="1"/>
          <p:nvPr/>
        </p:nvSpPr>
        <p:spPr>
          <a:xfrm>
            <a:off x="6988031" y="3618372"/>
            <a:ext cx="1198799" cy="7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200"/>
              <a:t>KS Test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/>
              <a:t>P Value: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200"/>
              <a:t>0.0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Shape 4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399" y="50424"/>
            <a:ext cx="8765198" cy="504265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Shape 4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963" y="113149"/>
            <a:ext cx="7404074" cy="491719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Shape 4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550"/>
            <a:ext cx="9143999" cy="50924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458" name="Shape 458"/>
          <p:cNvSpPr txBox="1"/>
          <p:nvPr/>
        </p:nvSpPr>
        <p:spPr>
          <a:xfrm rot="-1490678">
            <a:off x="1779936" y="1032732"/>
            <a:ext cx="3092400" cy="68440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200">
                <a:solidFill>
                  <a:srgbClr val="FFFFFF"/>
                </a:solidFill>
              </a:rPr>
              <a:t>Neighborhoods</a:t>
            </a:r>
          </a:p>
        </p:txBody>
      </p:sp>
      <p:sp>
        <p:nvSpPr>
          <p:cNvPr id="459" name="Shape 459"/>
          <p:cNvSpPr txBox="1"/>
          <p:nvPr/>
        </p:nvSpPr>
        <p:spPr>
          <a:xfrm rot="-1855480">
            <a:off x="4331190" y="3663282"/>
            <a:ext cx="3092171" cy="68422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200">
                <a:solidFill>
                  <a:srgbClr val="FFFFFF"/>
                </a:solidFill>
              </a:rPr>
              <a:t>Agricultural Fields</a:t>
            </a:r>
          </a:p>
        </p:txBody>
      </p:sp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Shape 464"/>
          <p:cNvPicPr preferRelativeResize="0"/>
          <p:nvPr/>
        </p:nvPicPr>
        <p:blipFill rotWithShape="1">
          <a:blip r:embed="rId3">
            <a:alphaModFix/>
          </a:blip>
          <a:srcRect b="0" l="-953" r="45199" t="0"/>
          <a:stretch/>
        </p:blipFill>
        <p:spPr>
          <a:xfrm>
            <a:off x="31235" y="533426"/>
            <a:ext cx="4455716" cy="4354591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465" name="Shape 465"/>
          <p:cNvPicPr preferRelativeResize="0"/>
          <p:nvPr/>
        </p:nvPicPr>
        <p:blipFill rotWithShape="1">
          <a:blip r:embed="rId4">
            <a:alphaModFix/>
          </a:blip>
          <a:srcRect b="0" l="0" r="43939" t="0"/>
          <a:stretch/>
        </p:blipFill>
        <p:spPr>
          <a:xfrm>
            <a:off x="4591257" y="533395"/>
            <a:ext cx="4455718" cy="4354654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466" name="Shape 466"/>
          <p:cNvSpPr/>
          <p:nvPr/>
        </p:nvSpPr>
        <p:spPr>
          <a:xfrm>
            <a:off x="1160925" y="47231"/>
            <a:ext cx="2196300" cy="5337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/>
              <a:t>3D Model</a:t>
            </a:r>
          </a:p>
        </p:txBody>
      </p:sp>
      <p:sp>
        <p:nvSpPr>
          <p:cNvPr id="467" name="Shape 467"/>
          <p:cNvSpPr/>
          <p:nvPr/>
        </p:nvSpPr>
        <p:spPr>
          <a:xfrm>
            <a:off x="5720950" y="47225"/>
            <a:ext cx="2196300" cy="5337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/>
              <a:t>Flood Analysis</a:t>
            </a:r>
          </a:p>
        </p:txBody>
      </p:sp>
      <p:sp>
        <p:nvSpPr>
          <p:cNvPr id="468" name="Shape 468"/>
          <p:cNvSpPr txBox="1"/>
          <p:nvPr/>
        </p:nvSpPr>
        <p:spPr>
          <a:xfrm rot="-1357459">
            <a:off x="161100" y="1041983"/>
            <a:ext cx="1780407" cy="5262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Agricultural Fields</a:t>
            </a:r>
          </a:p>
        </p:txBody>
      </p:sp>
      <p:sp>
        <p:nvSpPr>
          <p:cNvPr id="469" name="Shape 469"/>
          <p:cNvSpPr txBox="1"/>
          <p:nvPr/>
        </p:nvSpPr>
        <p:spPr>
          <a:xfrm rot="546789">
            <a:off x="3084922" y="958630"/>
            <a:ext cx="1780474" cy="52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Neighborhoods</a:t>
            </a:r>
          </a:p>
        </p:txBody>
      </p:sp>
      <p:sp>
        <p:nvSpPr>
          <p:cNvPr id="470" name="Shape 470"/>
          <p:cNvSpPr txBox="1"/>
          <p:nvPr/>
        </p:nvSpPr>
        <p:spPr>
          <a:xfrm rot="-1357459">
            <a:off x="4637850" y="1041983"/>
            <a:ext cx="1780407" cy="5262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Agricultural Fields</a:t>
            </a:r>
          </a:p>
        </p:txBody>
      </p:sp>
      <p:sp>
        <p:nvSpPr>
          <p:cNvPr id="471" name="Shape 471"/>
          <p:cNvSpPr txBox="1"/>
          <p:nvPr/>
        </p:nvSpPr>
        <p:spPr>
          <a:xfrm rot="546789">
            <a:off x="7561672" y="958630"/>
            <a:ext cx="1780474" cy="5262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Neighborhoods</a:t>
            </a:r>
          </a:p>
        </p:txBody>
      </p:sp>
      <p:sp>
        <p:nvSpPr>
          <p:cNvPr id="472" name="Shape 472"/>
          <p:cNvSpPr/>
          <p:nvPr/>
        </p:nvSpPr>
        <p:spPr>
          <a:xfrm>
            <a:off x="2963900" y="3955775"/>
            <a:ext cx="3325199" cy="1098600"/>
          </a:xfrm>
          <a:prstGeom prst="rect">
            <a:avLst/>
          </a:prstGeom>
          <a:solidFill>
            <a:srgbClr val="F1C232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3" name="Shape 473"/>
          <p:cNvSpPr txBox="1"/>
          <p:nvPr/>
        </p:nvSpPr>
        <p:spPr>
          <a:xfrm>
            <a:off x="3164000" y="3971674"/>
            <a:ext cx="2925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>
                <a:solidFill>
                  <a:srgbClr val="000000"/>
                </a:solidFill>
              </a:rPr>
              <a:t>Flood Analysis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Simulating a Otter Creek flood of maximum from 1927: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>
                <a:solidFill>
                  <a:srgbClr val="000000"/>
                </a:solidFill>
              </a:rPr>
              <a:t>13,600 cfs, 14ft stage area</a:t>
            </a: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Shape 4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6325" y="63561"/>
            <a:ext cx="2707051" cy="5016363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479" name="Shape 4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0101" y="63586"/>
            <a:ext cx="2518140" cy="5016375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480" name="Shape 480"/>
          <p:cNvSpPr/>
          <p:nvPr/>
        </p:nvSpPr>
        <p:spPr>
          <a:xfrm>
            <a:off x="66350" y="63575"/>
            <a:ext cx="1403100" cy="5337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/>
              <a:t>September</a:t>
            </a:r>
          </a:p>
        </p:txBody>
      </p:sp>
      <p:sp>
        <p:nvSpPr>
          <p:cNvPr id="481" name="Shape 481"/>
          <p:cNvSpPr/>
          <p:nvPr/>
        </p:nvSpPr>
        <p:spPr>
          <a:xfrm>
            <a:off x="7555694" y="63575"/>
            <a:ext cx="1299299" cy="533700"/>
          </a:xfrm>
          <a:prstGeom prst="rect">
            <a:avLst/>
          </a:prstGeom>
          <a:solidFill>
            <a:srgbClr val="FFFF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1800"/>
              <a:t>October</a:t>
            </a: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/>
          <p:nvPr/>
        </p:nvSpPr>
        <p:spPr>
          <a:xfrm>
            <a:off x="162950" y="122200"/>
            <a:ext cx="8799900" cy="4909199"/>
          </a:xfrm>
          <a:prstGeom prst="rect">
            <a:avLst/>
          </a:prstGeom>
          <a:solidFill>
            <a:srgbClr val="FFF2CC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7" name="Shape 487"/>
          <p:cNvSpPr/>
          <p:nvPr/>
        </p:nvSpPr>
        <p:spPr>
          <a:xfrm>
            <a:off x="88798" y="4328658"/>
            <a:ext cx="1770900" cy="7455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88" name="Shape 4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50" y="3242337"/>
            <a:ext cx="993599" cy="993599"/>
          </a:xfrm>
          <a:prstGeom prst="rect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489" name="Shape 4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060" y="4371072"/>
            <a:ext cx="1770899" cy="668518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Shape 490"/>
          <p:cNvSpPr txBox="1"/>
          <p:nvPr/>
        </p:nvSpPr>
        <p:spPr>
          <a:xfrm>
            <a:off x="237125" y="513525"/>
            <a:ext cx="8670000" cy="38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800"/>
              <a:t>Lindsay Barbieri</a:t>
            </a:r>
          </a:p>
          <a:p>
            <a:pPr lvl="0" rtl="0" algn="ctr">
              <a:spcBef>
                <a:spcPts val="0"/>
              </a:spcBef>
              <a:buClr>
                <a:srgbClr val="000000"/>
              </a:buClr>
              <a:buSzPct val="50000"/>
              <a:buFont typeface="Arial"/>
              <a:buNone/>
            </a:pPr>
            <a:r>
              <a:rPr b="1" lang="en" sz="2200">
                <a:solidFill>
                  <a:srgbClr val="000000"/>
                </a:solidFill>
              </a:rPr>
              <a:t> </a:t>
            </a:r>
            <a:r>
              <a:rPr lang="en" sz="2200">
                <a:solidFill>
                  <a:srgbClr val="000000"/>
                </a:solidFill>
              </a:rPr>
              <a:t>@barbieriiv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 algn="ctr">
              <a:spcBef>
                <a:spcPts val="0"/>
              </a:spcBef>
              <a:buNone/>
            </a:pPr>
            <a:r>
              <a:rPr lang="en" sz="2400"/>
              <a:t>The University of Vermont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/>
              <a:t>Rubenstein School of Environment and Natural Resources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/>
              <a:t>Gund Institute for Ecological Economics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1800"/>
              <a:t>Spatial Analysis Lab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 algn="ctr">
              <a:spcBef>
                <a:spcPts val="0"/>
              </a:spcBef>
              <a:buNone/>
            </a:pPr>
            <a:r>
              <a:rPr b="1" lang="en" sz="2400"/>
              <a:t>ESIP Student Fellow: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/>
              <a:t>Agriculture and Climate Cluster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2400"/>
              <a:t>Data Analytics Cluster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38761D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/>
        </p:nvSpPr>
        <p:spPr>
          <a:xfrm>
            <a:off x="162950" y="122209"/>
            <a:ext cx="8799900" cy="4888800"/>
          </a:xfrm>
          <a:prstGeom prst="rect">
            <a:avLst/>
          </a:prstGeom>
          <a:solidFill>
            <a:srgbClr val="FFF2CC"/>
          </a:solidFill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635" y="626918"/>
            <a:ext cx="7140644" cy="422258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/>
          <p:nvPr/>
        </p:nvSpPr>
        <p:spPr>
          <a:xfrm>
            <a:off x="7860189" y="2136461"/>
            <a:ext cx="1315200" cy="818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Mitigation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Strategies!</a:t>
            </a:r>
          </a:p>
        </p:txBody>
      </p:sp>
      <p:sp>
        <p:nvSpPr>
          <p:cNvPr id="100" name="Shape 100"/>
          <p:cNvSpPr/>
          <p:nvPr/>
        </p:nvSpPr>
        <p:spPr>
          <a:xfrm>
            <a:off x="7359667" y="1118881"/>
            <a:ext cx="543299" cy="2654699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" name="Shape 101"/>
          <p:cNvSpPr/>
          <p:nvPr/>
        </p:nvSpPr>
        <p:spPr>
          <a:xfrm rot="-5400000">
            <a:off x="1789732" y="2353982"/>
            <a:ext cx="445499" cy="2176499"/>
          </a:xfrm>
          <a:prstGeom prst="rightBrace">
            <a:avLst>
              <a:gd fmla="val 8333" name="adj1"/>
              <a:gd fmla="val 50000" name="adj2"/>
            </a:avLst>
          </a:prstGeom>
          <a:noFill/>
          <a:ln cap="flat" cmpd="sng" w="28575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2" name="Shape 102"/>
          <p:cNvSpPr txBox="1"/>
          <p:nvPr/>
        </p:nvSpPr>
        <p:spPr>
          <a:xfrm>
            <a:off x="1521325" y="2846725"/>
            <a:ext cx="2176499" cy="694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i="1" lang="en"/>
              <a:t>measured</a:t>
            </a:r>
          </a:p>
        </p:txBody>
      </p:sp>
      <p:sp>
        <p:nvSpPr>
          <p:cNvPr id="103" name="Shape 103"/>
          <p:cNvSpPr/>
          <p:nvPr/>
        </p:nvSpPr>
        <p:spPr>
          <a:xfrm>
            <a:off x="1187817" y="504260"/>
            <a:ext cx="5703899" cy="381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4" name="Shape 104"/>
          <p:cNvSpPr txBox="1"/>
          <p:nvPr/>
        </p:nvSpPr>
        <p:spPr>
          <a:xfrm>
            <a:off x="458100" y="255500"/>
            <a:ext cx="8558099" cy="51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2000"/>
              <a:t>Atmospheric Carbon Dioxide Levels: Measured and Projected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b="0" l="0" r="0" t="32418"/>
          <a:stretch/>
        </p:blipFill>
        <p:spPr>
          <a:xfrm>
            <a:off x="1739575" y="141712"/>
            <a:ext cx="2171825" cy="4860075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 b="42574" l="0" r="0" t="0"/>
          <a:stretch/>
        </p:blipFill>
        <p:spPr>
          <a:xfrm>
            <a:off x="5049427" y="186174"/>
            <a:ext cx="2470247" cy="4696950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/>
        </p:nvSpPr>
        <p:spPr>
          <a:xfrm>
            <a:off x="160725" y="220675"/>
            <a:ext cx="8784600" cy="196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agricultural activity   x   emissions factor =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lang="en" sz="3000">
                <a:solidFill>
                  <a:srgbClr val="FFFFFF"/>
                </a:solidFill>
              </a:rPr>
              <a:t>greenhouse gas estimations!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3000">
              <a:solidFill>
                <a:srgbClr val="FFFFFF"/>
              </a:solidFill>
            </a:endParaRPr>
          </a:p>
        </p:txBody>
      </p:sp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5687" y="1666622"/>
            <a:ext cx="4512625" cy="328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ctrTitle"/>
          </p:nvPr>
        </p:nvSpPr>
        <p:spPr>
          <a:xfrm>
            <a:off x="299700" y="1544150"/>
            <a:ext cx="8544600" cy="33293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Global Challenges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6000"/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6000"/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6000"/>
          </a:p>
          <a:p>
            <a:pPr lvl="0" rtl="0">
              <a:spcBef>
                <a:spcPts val="0"/>
              </a:spcBef>
              <a:buNone/>
            </a:pPr>
            <a:r>
              <a:rPr lang="en" sz="6000"/>
              <a:t>Field Level Knowledge</a:t>
            </a:r>
          </a:p>
        </p:txBody>
      </p:sp>
      <p:sp>
        <p:nvSpPr>
          <p:cNvPr id="122" name="Shape 122"/>
          <p:cNvSpPr/>
          <p:nvPr/>
        </p:nvSpPr>
        <p:spPr>
          <a:xfrm>
            <a:off x="4459954" y="1154210"/>
            <a:ext cx="224099" cy="2577299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3720300" y="1961024"/>
            <a:ext cx="1703399" cy="94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4" name="Shape 124"/>
          <p:cNvSpPr txBox="1"/>
          <p:nvPr/>
        </p:nvSpPr>
        <p:spPr>
          <a:xfrm>
            <a:off x="4605625" y="2610975"/>
            <a:ext cx="6454499" cy="752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type="ctrTitle"/>
          </p:nvPr>
        </p:nvSpPr>
        <p:spPr>
          <a:xfrm>
            <a:off x="299700" y="1544150"/>
            <a:ext cx="8544600" cy="33293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6000"/>
              <a:t>Global Challenges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6000"/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6000"/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sz="6000"/>
          </a:p>
          <a:p>
            <a:pPr lvl="0" rtl="0">
              <a:spcBef>
                <a:spcPts val="0"/>
              </a:spcBef>
              <a:buNone/>
            </a:pPr>
            <a:r>
              <a:rPr lang="en" sz="6000"/>
              <a:t>Field Level Knowledge</a:t>
            </a:r>
          </a:p>
        </p:txBody>
      </p:sp>
      <p:sp>
        <p:nvSpPr>
          <p:cNvPr id="130" name="Shape 130"/>
          <p:cNvSpPr/>
          <p:nvPr/>
        </p:nvSpPr>
        <p:spPr>
          <a:xfrm>
            <a:off x="4459954" y="1154210"/>
            <a:ext cx="224099" cy="2577299"/>
          </a:xfrm>
          <a:prstGeom prst="upDown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1" name="Shape 131"/>
          <p:cNvSpPr/>
          <p:nvPr/>
        </p:nvSpPr>
        <p:spPr>
          <a:xfrm>
            <a:off x="3720300" y="1961024"/>
            <a:ext cx="1703399" cy="941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" name="Shape 132"/>
          <p:cNvSpPr txBox="1"/>
          <p:nvPr/>
        </p:nvSpPr>
        <p:spPr>
          <a:xfrm>
            <a:off x="4605625" y="2610975"/>
            <a:ext cx="6454499" cy="752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3" name="Shape 133"/>
          <p:cNvSpPr/>
          <p:nvPr/>
        </p:nvSpPr>
        <p:spPr>
          <a:xfrm>
            <a:off x="2246850" y="1793025"/>
            <a:ext cx="4650299" cy="1154100"/>
          </a:xfrm>
          <a:prstGeom prst="rect">
            <a:avLst/>
          </a:prstGeom>
          <a:solidFill>
            <a:srgbClr val="FF0000"/>
          </a:solidFill>
          <a:ln cap="flat" cmpd="sng" w="1905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4" name="Shape 134"/>
          <p:cNvSpPr txBox="1"/>
          <p:nvPr/>
        </p:nvSpPr>
        <p:spPr>
          <a:xfrm>
            <a:off x="3109650" y="1854675"/>
            <a:ext cx="2924700" cy="10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" sz="5000">
                <a:solidFill>
                  <a:srgbClr val="FFFFFF"/>
                </a:solidFill>
              </a:rPr>
              <a:t>DRONES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Shape 1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427" y="66399"/>
            <a:ext cx="7529146" cy="5010701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theme/theme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.xml><?xml version="1.0" encoding="utf-8"?>
<a:theme xmlns:a="http://schemas.openxmlformats.org/drawingml/2006/main" xmlns:r="http://schemas.openxmlformats.org/officeDocument/2006/relationships" name="simple-dark-2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