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Default Extension="wmf" ContentType="image/x-wmf"/>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0"/>
  </p:notesMasterIdLst>
  <p:sldIdLst>
    <p:sldId id="256" r:id="rId20"/>
    <p:sldId id="290" r:id="rId21"/>
    <p:sldId id="267" r:id="rId22"/>
    <p:sldId id="297" r:id="rId23"/>
    <p:sldId id="294" r:id="rId24"/>
    <p:sldId id="296" r:id="rId25"/>
    <p:sldId id="293" r:id="rId26"/>
    <p:sldId id="295" r:id="rId27"/>
    <p:sldId id="292" r:id="rId28"/>
    <p:sldId id="298" r:id="rId29"/>
  </p:sldIdLst>
  <p:sldSz cx="13004800" cy="9753600"/>
  <p:notesSz cx="7102475" cy="9388475"/>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606060"/>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531" autoAdjust="0"/>
    <p:restoredTop sz="70038" autoAdjust="0"/>
  </p:normalViewPr>
  <p:slideViewPr>
    <p:cSldViewPr>
      <p:cViewPr>
        <p:scale>
          <a:sx n="52" d="100"/>
          <a:sy n="52" d="100"/>
        </p:scale>
        <p:origin x="-1088" y="-72"/>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C978F5A4-8F60-4057-AF99-EE2A68116338}" type="datetime1">
              <a:rPr lang="en-US"/>
              <a:pPr>
                <a:defRPr/>
              </a:pPr>
              <a:t>3/5/13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smtClean="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20064773-47AC-4810-8321-A5DCF2A8A3F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49978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Introduction:  Slide 1</a:t>
            </a:r>
          </a:p>
          <a:p>
            <a:r>
              <a:rPr lang="en-US" sz="1200" kern="1200" dirty="0" smtClean="0">
                <a:solidFill>
                  <a:schemeClr val="tx1"/>
                </a:solidFill>
                <a:effectLst/>
                <a:latin typeface="+mn-lt"/>
                <a:ea typeface="MS PGothic" pitchFamily="34" charset="-128"/>
                <a:cs typeface="ＭＳ Ｐゴシック" charset="-128"/>
              </a:rPr>
              <a:t>This is the Federation of Earth Science Information Partners Data Management for Scientists Short Course, Section:  The Case for Data Stewardship – Agency Requirements;   Module:  NOAA Administrative Order 212-15:  Management of Environmental and Geospatial Data and Information.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training module is part of the Federation of Earth Science Information Partners (or ESIP Federation's) Data Management for Scientists Short Course.  The subject of this module is " NOAA Administrative Order 212-15:  Management of Environmental and Geospatial Data and Information".  The module was authored by Jeff </a:t>
            </a:r>
            <a:r>
              <a:rPr lang="en-US" sz="1200" kern="1200" dirty="0" err="1" smtClean="0">
                <a:solidFill>
                  <a:schemeClr val="tx1"/>
                </a:solidFill>
                <a:effectLst/>
                <a:latin typeface="+mn-lt"/>
                <a:ea typeface="MS PGothic" pitchFamily="34" charset="-128"/>
                <a:cs typeface="ＭＳ Ｐゴシック" charset="-128"/>
              </a:rPr>
              <a:t>Arnfield</a:t>
            </a:r>
            <a:r>
              <a:rPr lang="en-US" sz="1200" kern="1200" dirty="0" smtClean="0">
                <a:solidFill>
                  <a:schemeClr val="tx1"/>
                </a:solidFill>
                <a:effectLst/>
                <a:latin typeface="+mn-lt"/>
                <a:ea typeface="MS PGothic" pitchFamily="34" charset="-128"/>
                <a:cs typeface="ＭＳ Ｐゴシック" charset="-128"/>
              </a:rPr>
              <a:t> from NOAA’s National Climatic Data Center.  Besides the ESIP Federation, sponsors of this Data Management for Scientists Short Course are the Data Conservancy and the United States National Oceanic and Atmospheric Administration (NOAA).</a:t>
            </a:r>
            <a:endParaRPr lang="en-US" sz="1200" kern="1200" dirty="0">
              <a:solidFill>
                <a:schemeClr val="tx1"/>
              </a:solidFill>
              <a:effectLst/>
              <a:latin typeface="+mn-lt"/>
              <a:ea typeface="MS PGothic" pitchFamily="34" charset="-128"/>
              <a:cs typeface="ＭＳ Ｐゴシック"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765B9DDD-20B1-4342-9AF3-BDE0EC7C51DD}"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
            </a:r>
            <a:r>
              <a:rPr lang="en-US" dirty="0" smtClean="0"/>
              <a:t>10:  </a:t>
            </a:r>
            <a:r>
              <a:rPr lang="en-US" dirty="0"/>
              <a:t>Recommended Citation</a:t>
            </a:r>
          </a:p>
          <a:p>
            <a:r>
              <a:rPr lang="en-US" dirty="0"/>
              <a:t>This module is available under a Creative Commons Attribution 3.0 license that allows you to share and adapt the work as long as you cite the work according to the citation provided.  </a:t>
            </a:r>
          </a:p>
          <a:p>
            <a:endParaRPr lang="en-US" dirty="0"/>
          </a:p>
          <a:p>
            <a:r>
              <a:rPr lang="en-US" dirty="0"/>
              <a:t>Thank you very much for your interest in the ESIP Federation’s Data Management for Scientists Short Course. </a:t>
            </a:r>
          </a:p>
        </p:txBody>
      </p:sp>
      <p:sp>
        <p:nvSpPr>
          <p:cNvPr id="4" name="Slide Number Placeholder 3"/>
          <p:cNvSpPr>
            <a:spLocks noGrp="1"/>
          </p:cNvSpPr>
          <p:nvPr>
            <p:ph type="sldNum" sz="quarter" idx="10"/>
          </p:nvPr>
        </p:nvSpPr>
        <p:spPr>
          <a:xfrm>
            <a:off x="4023092" y="8917422"/>
            <a:ext cx="3077739" cy="469424"/>
          </a:xfrm>
          <a:prstGeom prst="rect">
            <a:avLst/>
          </a:prstGeom>
        </p:spPr>
        <p:txBody>
          <a:bodyPr/>
          <a:lstStyle/>
          <a:p>
            <a:pPr>
              <a:defRPr/>
            </a:pPr>
            <a:fld id="{F1F369DB-28C7-4D85-A99D-5EDF772F125C}"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2:  Data Management:   the NOAA approach</a:t>
            </a:r>
          </a:p>
          <a:p>
            <a:r>
              <a:rPr lang="en-US" sz="1200" kern="1200" dirty="0" smtClean="0">
                <a:solidFill>
                  <a:schemeClr val="tx1"/>
                </a:solidFill>
                <a:effectLst/>
                <a:latin typeface="+mn-lt"/>
                <a:ea typeface="MS PGothic" pitchFamily="34" charset="-128"/>
                <a:cs typeface="ＭＳ Ｐゴシック" charset="-128"/>
              </a:rPr>
              <a:t>NOAA, like many other agencies, has its own set of requirements and directives that augment broader Federal level data management mandates.  Ah, but how to achieve compliance?</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As with most orders, there is the inevitable “stick:”  anyone receiving NOAA funding -- its own offices and employees as well as contractors, partners and outside researchers – must manage resulting environmental data in compliance with NOAA’s requirements and directives.</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To assist data managers in understanding and meeting those requirements, there is also a bit of carrot: NOAA’s Environmental Data Management Committee, or EDMC, provides access to the directives and various supporting resources, including implementation guidance.  NOAA’s National Data Centers provide additional guidance for data submitted for archiving.</a:t>
            </a:r>
            <a:endParaRPr lang="en-US" sz="1200" kern="1200" dirty="0">
              <a:solidFill>
                <a:schemeClr val="tx1"/>
              </a:solidFill>
              <a:effectLst/>
              <a:latin typeface="+mn-lt"/>
              <a:ea typeface="MS PGothic" pitchFamily="34" charset="-128"/>
              <a:cs typeface="ＭＳ Ｐゴシック"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0CBCA96-2E85-412B-A2CD-A175666D445C}" type="slidenum">
              <a:rPr lang="en-US" sz="1200" smtClean="0"/>
              <a:pPr eaLnBrk="1" hangingPunct="1"/>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3:  NOAA Administrative Order 212-15</a:t>
            </a:r>
            <a:br>
              <a:rPr lang="en-US" sz="1200" kern="1200" dirty="0" smtClean="0">
                <a:solidFill>
                  <a:schemeClr val="tx1"/>
                </a:solidFill>
                <a:effectLst/>
                <a:latin typeface="+mn-lt"/>
                <a:ea typeface="MS PGothic" pitchFamily="34" charset="-128"/>
                <a:cs typeface="ＭＳ Ｐゴシック" charset="-128"/>
              </a:rPr>
            </a:br>
            <a:r>
              <a:rPr lang="en-US" sz="1200" kern="1200" dirty="0" smtClean="0">
                <a:solidFill>
                  <a:schemeClr val="tx1"/>
                </a:solidFill>
                <a:effectLst/>
                <a:latin typeface="+mn-lt"/>
                <a:ea typeface="MS PGothic" pitchFamily="34" charset="-128"/>
                <a:cs typeface="ＭＳ Ｐゴシック" charset="-128"/>
              </a:rPr>
              <a:t>NOAA’s high-level Environmental Data Management (EDM) requirements are laid out in NOAA Administrative Order 212-15, entitled “Management of Environmental and Geospatial Data and Information .“  Because details often change as standards and technologies evolve, 212-15 ensures long-term relevance by focusing on the big picture.  Rather than delving deeply into details, it instead uses broad brush strokes to define a simple, comprehensive, holistic and extensible vision for effective environmental data and information management.</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Simple?  Well, “Environmental data will be visible, accessible and independently understandable to users” is brief, concise and clearly conveys the goals.  Think of it as NOAA’s Prime Directive for managing its environmental 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Sometimes it is unclear exactly to whom a requirement applies.  The phrase “applies to all NOAA environmental data and to the personnel and organizations that manage these data” makes it quite clear that this means you!</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“Management of NOAA environmental data will be based upon an end-to-end data management lifecycle” makes it clear that data management is not merely a box to check off, but rather a process spanning the entire project or program.</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By delegating specific implementation standards and details to separate Procedural Directives, NOAA 212-15 ensures that specific requirements and guidelines can be modified as needed, with no need to change the Prime Directive!</a:t>
            </a:r>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a:p>
            <a:endParaRPr lang="en-US" dirty="0" smtClean="0">
              <a:solidFill>
                <a:srgbClr val="0070C0"/>
              </a:solidFill>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0F0AA901-8504-4DD0-8640-8EC272A315A0}"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4:  Directives dealing with devilish details</a:t>
            </a:r>
          </a:p>
          <a:p>
            <a:r>
              <a:rPr lang="en-US" sz="1200" kern="1200" dirty="0" smtClean="0">
                <a:solidFill>
                  <a:schemeClr val="tx1"/>
                </a:solidFill>
                <a:effectLst/>
                <a:latin typeface="+mn-lt"/>
                <a:ea typeface="MS PGothic" pitchFamily="34" charset="-128"/>
                <a:cs typeface="ＭＳ Ｐゴシック" charset="-128"/>
              </a:rPr>
              <a:t>There are more specific directives to help you with other questions that you might have.   For instance, you might ask:  Who should have access to my data?  To answer that question, you can go to the NOAA Data Sharing Policy for Grants and Cooperative Agreements.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The NOAA Data Management Planning Directive can provide guidance on whether your data management plan is adequate.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The NOAA Documentation Directive can tell you what documentation is necessary for your project.</a:t>
            </a:r>
            <a:endParaRPr lang="en-US" dirty="0" smtClean="0"/>
          </a:p>
          <a:p>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62FB847-85D1-4252-BB04-A08223F2754C}"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5:  Do my data need to be archived?</a:t>
            </a:r>
          </a:p>
          <a:p>
            <a:r>
              <a:rPr lang="en-US" sz="1200" kern="1200" dirty="0" smtClean="0">
                <a:solidFill>
                  <a:schemeClr val="tx1"/>
                </a:solidFill>
                <a:effectLst/>
                <a:latin typeface="+mn-lt"/>
                <a:ea typeface="MS PGothic" pitchFamily="34" charset="-128"/>
                <a:cs typeface="ＭＳ Ｐゴシック" charset="-128"/>
              </a:rPr>
              <a:t>Obviously, data management principles apply to all data.  NOAA has a separate guide to help determine whether your data should reside in a formal archive, such as one of its National Data Centers.  It’s called the NOAA Procedure for Scientific Records Appraisal and Archive Approval:  Guide for Data Managers.  The guidelines in this Procedure apply to scientific records, and define processes for evaluating and archiving those records.  </a:t>
            </a:r>
            <a:endParaRPr lang="en-US" sz="1200" kern="1200" dirty="0">
              <a:solidFill>
                <a:schemeClr val="tx1"/>
              </a:solidFill>
              <a:effectLst/>
              <a:latin typeface="+mn-lt"/>
              <a:ea typeface="MS PGothic" pitchFamily="34" charset="-128"/>
              <a:cs typeface="ＭＳ Ｐゴシック"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725F4708-5FCC-4054-B29A-846F5FE76E64}"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6:  Environmental Data Management Committee</a:t>
            </a:r>
          </a:p>
          <a:p>
            <a:r>
              <a:rPr lang="en-US" sz="1200" kern="1200" dirty="0" smtClean="0">
                <a:solidFill>
                  <a:schemeClr val="tx1"/>
                </a:solidFill>
                <a:effectLst/>
                <a:latin typeface="+mn-lt"/>
                <a:ea typeface="MS PGothic" pitchFamily="34" charset="-128"/>
                <a:cs typeface="ＭＳ Ｐゴシック" charset="-128"/>
              </a:rPr>
              <a:t>As is probably clear by now, environmental data management is an end-to-end process that includes acquisition, quality control, validation, reprocessing, storage, retrieval, dissemination and long-term preservation activities. The EDMC’s goal is to enable NOAA to maximize the value of its environmental data assets through sound and coordinated data management practices. To guide and support data managers in their tasks, NOAA’s EDM wiki provides links to NOAA’s approved procedural directives and to additional information and resources.</a:t>
            </a:r>
            <a:endParaRPr lang="en-US" dirty="0" smtClean="0"/>
          </a:p>
          <a:p>
            <a:endParaRPr lang="en-US" dirty="0" smtClean="0"/>
          </a:p>
          <a:p>
            <a:endParaRPr lang="en-US" dirty="0" smtClean="0"/>
          </a:p>
          <a:p>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7C4DA83-8F55-4C59-A073-528E68E8621D}"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7:  Resources</a:t>
            </a:r>
          </a:p>
          <a:p>
            <a:r>
              <a:rPr lang="en-US" sz="1200" kern="1200" dirty="0" smtClean="0">
                <a:solidFill>
                  <a:schemeClr val="tx1"/>
                </a:solidFill>
                <a:effectLst/>
                <a:latin typeface="+mn-lt"/>
                <a:ea typeface="MS PGothic" pitchFamily="34" charset="-128"/>
                <a:cs typeface="ＭＳ Ｐゴシック" charset="-128"/>
              </a:rPr>
              <a:t>We’ve included some additional resources that you might find helpful should you need more information about some of the topics we’ve covered in this module.  </a:t>
            </a:r>
          </a:p>
        </p:txBody>
      </p:sp>
      <p:sp>
        <p:nvSpPr>
          <p:cNvPr id="4" name="Slide Number Placeholder 3"/>
          <p:cNvSpPr>
            <a:spLocks noGrp="1"/>
          </p:cNvSpPr>
          <p:nvPr>
            <p:ph type="sldNum" sz="quarter" idx="10"/>
          </p:nvPr>
        </p:nvSpPr>
        <p:spPr/>
        <p:txBody>
          <a:bodyPr/>
          <a:lstStyle/>
          <a:p>
            <a:pPr>
              <a:defRPr/>
            </a:pPr>
            <a:fld id="{20064773-47AC-4810-8321-A5DCF2A8A3F7}"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912032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8:  References</a:t>
            </a:r>
          </a:p>
          <a:p>
            <a:r>
              <a:rPr lang="en-US" sz="1200" kern="1200" dirty="0" smtClean="0">
                <a:solidFill>
                  <a:schemeClr val="tx1"/>
                </a:solidFill>
                <a:effectLst/>
                <a:latin typeface="+mn-lt"/>
                <a:ea typeface="MS PGothic" pitchFamily="34" charset="-128"/>
                <a:cs typeface="ＭＳ Ｐゴシック" charset="-128"/>
              </a:rPr>
              <a:t>Within this module, we've made reference to published sources that we think you may want to review when you want more information about NOAA’s policies and guidelines related to data management. </a:t>
            </a:r>
          </a:p>
        </p:txBody>
      </p:sp>
      <p:sp>
        <p:nvSpPr>
          <p:cNvPr id="4" name="Slide Number Placeholder 3"/>
          <p:cNvSpPr>
            <a:spLocks noGrp="1"/>
          </p:cNvSpPr>
          <p:nvPr>
            <p:ph type="sldNum" sz="quarter" idx="10"/>
          </p:nvPr>
        </p:nvSpPr>
        <p:spPr/>
        <p:txBody>
          <a:bodyPr/>
          <a:lstStyle/>
          <a:p>
            <a:pPr>
              <a:defRPr/>
            </a:pPr>
            <a:fld id="{20064773-47AC-4810-8321-A5DCF2A8A3F7}"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05306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Other Relevant Modules </a:t>
            </a:r>
          </a:p>
          <a:p>
            <a:r>
              <a:rPr lang="en-US" sz="1200" kern="1200" dirty="0" smtClean="0">
                <a:solidFill>
                  <a:schemeClr val="tx1"/>
                </a:solidFill>
                <a:effectLst/>
                <a:latin typeface="+mn-lt"/>
                <a:ea typeface="MS PGothic" pitchFamily="34" charset="-128"/>
                <a:cs typeface="ＭＳ Ｐゴシック" charset="-128"/>
              </a:rPr>
              <a:t>The modules of the ESIP Data Management for Scientists Short Course have been designed to complement and supplement each other.  In light of this plan, we think you may find the following modules relevant as you seek to gain a better understanding of the topics covered in this module:</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For both a broader view and more specifics on agency requirements for managing your data, see:</a:t>
            </a:r>
          </a:p>
          <a:p>
            <a:r>
              <a:rPr lang="en-US" sz="1200" kern="1200" dirty="0" smtClean="0">
                <a:solidFill>
                  <a:schemeClr val="tx1"/>
                </a:solidFill>
                <a:effectLst/>
                <a:latin typeface="+mn-lt"/>
                <a:ea typeface="MS PGothic" pitchFamily="34" charset="-128"/>
                <a:cs typeface="ＭＳ Ｐゴシック" charset="-128"/>
              </a:rPr>
              <a:t> </a:t>
            </a:r>
          </a:p>
          <a:p>
            <a:r>
              <a:rPr lang="en-US" sz="1200" i="1" kern="1200" dirty="0" smtClean="0">
                <a:solidFill>
                  <a:schemeClr val="tx1"/>
                </a:solidFill>
                <a:effectLst/>
                <a:latin typeface="+mn-lt"/>
                <a:ea typeface="MS PGothic" pitchFamily="34" charset="-128"/>
                <a:cs typeface="ＭＳ Ｐゴシック" charset="-128"/>
              </a:rPr>
              <a:t>The Case for Data Stewardship:  Agency Requirements</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The Case for Data Stewardship --  Agency Requirements:  NSF Data Management Plans</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The Case for Data Stewardship --  Agency Requirements:  NASA Science Data Policy</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Local Data Management – Advertising Your Data:  Agency Requirements for Submitting Metadata</a:t>
            </a:r>
            <a:endParaRPr lang="en-US" sz="1200" kern="1200" dirty="0" smtClean="0">
              <a:solidFill>
                <a:schemeClr val="tx1"/>
              </a:solidFill>
              <a:effectLst/>
              <a:latin typeface="+mn-lt"/>
              <a:ea typeface="MS PGothic" pitchFamily="34" charset="-128"/>
              <a:cs typeface="ＭＳ Ｐゴシック" charset="-128"/>
            </a:endParaRPr>
          </a:p>
          <a:p>
            <a:r>
              <a:rPr lang="en-US" sz="1200" i="1" kern="1200" dirty="0" smtClean="0">
                <a:solidFill>
                  <a:schemeClr val="tx1"/>
                </a:solidFill>
                <a:effectLst/>
                <a:latin typeface="+mn-lt"/>
                <a:ea typeface="MS PGothic" pitchFamily="34" charset="-128"/>
                <a:cs typeface="ＭＳ Ｐゴシック" charset="-128"/>
              </a:rPr>
              <a:t>Data Management Plans: Elements of a Data Management Plan.</a:t>
            </a:r>
            <a:endParaRPr lang="en-US" sz="1200" kern="1200" dirty="0" smtClean="0">
              <a:solidFill>
                <a:schemeClr val="tx1"/>
              </a:solidFill>
              <a:effectLst/>
              <a:latin typeface="+mn-lt"/>
              <a:ea typeface="MS PGothic" pitchFamily="34"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0064773-47AC-4810-8321-A5DCF2A8A3F7}"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652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0897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097353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23203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666201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60553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196647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514346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826071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85364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39310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18872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0958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704124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202796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14899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191826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33657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13648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975746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354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56293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324499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0633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858237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94129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77803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97912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286712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367663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044675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61162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52463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9617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66210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55986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042378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732869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794735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91747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56998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159772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236627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683557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832602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20127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418258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729186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02751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8533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187137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9909073"/>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34412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437024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95052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73375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62041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415088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63643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89083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305199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72712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26828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226835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42407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272824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773993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846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567890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59271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124710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11855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01993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421940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20461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50581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89492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01758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7185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518501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14807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5728726"/>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321271"/>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220979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586349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532109"/>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1160407"/>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00008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846057"/>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40767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862016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32856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011408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905432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829929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7503404"/>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60631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029416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62604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4314577"/>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7640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9076032"/>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7837127"/>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136090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16007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461033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391580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38249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866902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81253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78548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8133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9797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4647796"/>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13293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206019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14593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4254918"/>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054396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782520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869687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09812"/>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326388"/>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67531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91764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92741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01151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8656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0619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030100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1961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920151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16075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9107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1544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52177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64286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9948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9937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3570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70300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793444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9948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8870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98664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64883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300872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76386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471644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874425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80495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75008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965526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09682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82550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28672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76865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83758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22258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980309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31268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98525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8063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725449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00320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22499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574091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104640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127404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578107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41956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34559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581494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94489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7870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32922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81552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617490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618686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999200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513053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01197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682928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83141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706409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489975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520263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67089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244027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48720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67792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470632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59173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237719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45641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88231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439250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907836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0323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084868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38925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38065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246338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85041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714141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752759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081224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97741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220389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534553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6387"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6388"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7411"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userDrawn="1"/>
        </p:nvSpPr>
        <p:spPr bwMode="auto">
          <a:xfrm>
            <a:off x="558800" y="300038"/>
            <a:ext cx="8660704"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eaLnBrk="1" hangingPunct="1">
              <a:defRPr/>
            </a:pPr>
            <a:r>
              <a:rPr lang="en-US" sz="1200" b="1" dirty="0" smtClean="0"/>
              <a:t>The Case for Data Stewardship -  Agency Requirements:</a:t>
            </a:r>
            <a:r>
              <a:rPr lang="en-US" sz="1200" dirty="0" smtClean="0"/>
              <a:t> NOAA Administrative Order 212-15; Version 1.0, February 2013</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w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nosc.noaa.gov/EDMC/" TargetMode="External"/><Relationship Id="rId4" Type="http://schemas.openxmlformats.org/officeDocument/2006/relationships/hyperlink" Target="https://geo-ide.noaa.gov/wiki/index.php?title=Main_Page" TargetMode="External"/><Relationship Id="rId5" Type="http://schemas.openxmlformats.org/officeDocument/2006/relationships/hyperlink" Target="http://www.corporateservices.noaa.gov/audit/records_management/"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cio.noaa.gov/Policy_Programs/IQ_Guidelines_110606.html" TargetMode="External"/><Relationship Id="rId4" Type="http://schemas.openxmlformats.org/officeDocument/2006/relationships/hyperlink" Target="http://www.corporateservices.noaa.gov/ames/administrative_orders/chapter_212/212-15.html" TargetMode="External"/><Relationship Id="rId5" Type="http://schemas.openxmlformats.org/officeDocument/2006/relationships/hyperlink" Target="https://www.nosc.noaa.gov/EDMC/PD.DSP.php" TargetMode="External"/><Relationship Id="rId6" Type="http://schemas.openxmlformats.org/officeDocument/2006/relationships/hyperlink" Target="https://www.nosc.noaa.gov/EDMC/PD.DMP.php" TargetMode="External"/><Relationship Id="rId7" Type="http://schemas.openxmlformats.org/officeDocument/2006/relationships/hyperlink" Target="https://www.nosc.noaa.gov/EDMC/PD.DD.php" TargetMode="External"/><Relationship Id="rId8" Type="http://schemas.openxmlformats.org/officeDocument/2006/relationships/hyperlink" Target="https://www.nosc.noaa.gov/EDMC/documents/NOAA_Procedure_document_final_12-16-1.pdf"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596900" y="1371600"/>
            <a:ext cx="11861800" cy="3175000"/>
          </a:xfrm>
        </p:spPr>
        <p:txBody>
          <a:bodyPr/>
          <a:lstStyle/>
          <a:p>
            <a:pPr eaLnBrk="1" hangingPunct="1"/>
            <a:r>
              <a:rPr lang="en-US" sz="4800" dirty="0" smtClean="0"/>
              <a:t/>
            </a:r>
            <a:br>
              <a:rPr lang="en-US" sz="4800" dirty="0" smtClean="0"/>
            </a:br>
            <a:r>
              <a:rPr lang="en-US" sz="4800" b="1" dirty="0" smtClean="0"/>
              <a:t>NOAA Administrative Order 212-15:</a:t>
            </a:r>
            <a:br>
              <a:rPr lang="en-US" sz="4800" b="1" dirty="0" smtClean="0"/>
            </a:br>
            <a:r>
              <a:rPr lang="en-US" sz="4000" b="1" dirty="0" smtClean="0"/>
              <a:t>Management of Environmental and </a:t>
            </a:r>
            <a:br>
              <a:rPr lang="en-US" sz="4000" b="1" dirty="0" smtClean="0"/>
            </a:br>
            <a:r>
              <a:rPr lang="en-US" sz="4000" b="1" dirty="0" smtClean="0"/>
              <a:t>Geospatial Data and Information</a:t>
            </a:r>
            <a:endParaRPr lang="en-US" b="1" dirty="0" smtClean="0"/>
          </a:p>
        </p:txBody>
      </p:sp>
      <p:sp>
        <p:nvSpPr>
          <p:cNvPr id="19459" name="Rectangle 2"/>
          <p:cNvSpPr>
            <a:spLocks noGrp="1" noChangeArrowheads="1"/>
          </p:cNvSpPr>
          <p:nvPr>
            <p:ph type="body" idx="1"/>
          </p:nvPr>
        </p:nvSpPr>
        <p:spPr>
          <a:xfrm>
            <a:off x="558800" y="4902200"/>
            <a:ext cx="5638800" cy="1346200"/>
          </a:xfrm>
        </p:spPr>
        <p:txBody>
          <a:bodyPr/>
          <a:lstStyle/>
          <a:p>
            <a:pPr marL="0" indent="0" eaLnBrk="1" hangingPunct="1"/>
            <a:r>
              <a:rPr lang="en-US" sz="2400" dirty="0" smtClean="0"/>
              <a:t>Jeff </a:t>
            </a:r>
            <a:r>
              <a:rPr lang="en-US" sz="2400" dirty="0" err="1" smtClean="0"/>
              <a:t>Arnfield</a:t>
            </a:r>
            <a:endParaRPr lang="en-US" sz="2400" dirty="0" smtClean="0"/>
          </a:p>
          <a:p>
            <a:pPr marL="0" indent="0" eaLnBrk="1" hangingPunct="1"/>
            <a:r>
              <a:rPr lang="en-US" sz="2400" dirty="0" smtClean="0"/>
              <a:t>NOAA’s National Climatic Data Center</a:t>
            </a:r>
          </a:p>
        </p:txBody>
      </p:sp>
      <p:pic>
        <p:nvPicPr>
          <p:cNvPr id="19460"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800" y="7772400"/>
            <a:ext cx="1657350" cy="165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9461" name="Rectangle 2"/>
          <p:cNvSpPr txBox="1">
            <a:spLocks noChangeArrowheads="1"/>
          </p:cNvSpPr>
          <p:nvPr/>
        </p:nvSpPr>
        <p:spPr bwMode="auto">
          <a:xfrm>
            <a:off x="8102600" y="4953000"/>
            <a:ext cx="4470400" cy="1295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50800" tIns="50800" rIns="50800" bIns="50800"/>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r>
              <a:rPr lang="en-US" sz="2400" dirty="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February 2013</a:t>
            </a:r>
            <a:endParaRPr lang="en-US" sz="2400" dirty="0">
              <a:solidFill>
                <a:srgbClr val="606060"/>
              </a:solidFill>
              <a:latin typeface="Helvetica Neue" charset="0"/>
              <a:sym typeface="Helvetica Neue" charset="0"/>
            </a:endParaRPr>
          </a:p>
        </p:txBody>
      </p:sp>
      <p:pic>
        <p:nvPicPr>
          <p:cNvPr id="19462" name="Picture 6"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363788" y="807720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Rectangle 8"/>
          <p:cNvSpPr>
            <a:spLocks noChangeArrowheads="1"/>
          </p:cNvSpPr>
          <p:nvPr/>
        </p:nvSpPr>
        <p:spPr bwMode="auto">
          <a:xfrm>
            <a:off x="635000" y="533400"/>
            <a:ext cx="7836441"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l"/>
            <a:r>
              <a:rPr lang="en-US" sz="2400" dirty="0" smtClean="0"/>
              <a:t>The Case for Data Stewardship – Agency Requirements</a:t>
            </a:r>
            <a:endParaRPr lang="en-US" sz="2400" dirty="0"/>
          </a:p>
        </p:txBody>
      </p:sp>
      <p:sp>
        <p:nvSpPr>
          <p:cNvPr id="8" name="TextBox 7"/>
          <p:cNvSpPr txBox="1">
            <a:spLocks noChangeArrowheads="1"/>
          </p:cNvSpPr>
          <p:nvPr/>
        </p:nvSpPr>
        <p:spPr bwMode="auto">
          <a:xfrm>
            <a:off x="7340600" y="8829675"/>
            <a:ext cx="38862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a:t>
            </a:r>
            <a:r>
              <a:rPr lang="en-US" sz="1800" dirty="0" smtClean="0"/>
              <a:t>2013 Jeff </a:t>
            </a:r>
            <a:r>
              <a:rPr lang="en-US" sz="1800" dirty="0" err="1" smtClean="0"/>
              <a:t>Arnfield</a:t>
            </a:r>
            <a:endParaRPr lang="en-US" sz="1200" dirty="0"/>
          </a:p>
        </p:txBody>
      </p:sp>
      <p:pic>
        <p:nvPicPr>
          <p:cNvPr id="9" name="Content Placeholder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772525"/>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469868"/>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defTabSz="914400" eaLnBrk="1" hangingPunct="1"/>
            <a:r>
              <a:rPr lang="en-US" sz="1800" dirty="0"/>
              <a:t>Copyright </a:t>
            </a:r>
            <a:r>
              <a:rPr lang="en-US" sz="1800" dirty="0" smtClean="0"/>
              <a:t>2013 Jeff </a:t>
            </a:r>
            <a:r>
              <a:rPr lang="en-US" sz="1800" dirty="0" err="1" smtClean="0"/>
              <a:t>Arnfield</a:t>
            </a:r>
            <a:endParaRPr lang="en-US" sz="1200" dirty="0"/>
          </a:p>
        </p:txBody>
      </p:sp>
      <p:sp>
        <p:nvSpPr>
          <p:cNvPr id="7" name="TextBox 6"/>
          <p:cNvSpPr txBox="1"/>
          <p:nvPr/>
        </p:nvSpPr>
        <p:spPr>
          <a:xfrm>
            <a:off x="635000" y="2590800"/>
            <a:ext cx="9753600" cy="2308324"/>
          </a:xfrm>
          <a:prstGeom prst="rect">
            <a:avLst/>
          </a:prstGeom>
          <a:noFill/>
        </p:spPr>
        <p:txBody>
          <a:bodyPr wrap="square" rtlCol="0">
            <a:spAutoFit/>
          </a:bodyPr>
          <a:lstStyle/>
          <a:p>
            <a:pPr algn="l" defTabSz="914400" hangingPunct="1"/>
            <a:r>
              <a:rPr lang="en-US" sz="2400" dirty="0" err="1" smtClean="0">
                <a:latin typeface="Helvetica Neue Light" charset="0"/>
                <a:sym typeface="Helvetica Neue Light" charset="0"/>
              </a:rPr>
              <a:t>Arnfield</a:t>
            </a:r>
            <a:r>
              <a:rPr lang="en-US" sz="2400" dirty="0" smtClean="0">
                <a:latin typeface="Helvetica Neue Light" charset="0"/>
                <a:sym typeface="Helvetica Neue Light" charset="0"/>
              </a:rPr>
              <a:t>, J. 2013.  “The Case for Data Stewardship – Agency Requirements;  NOAA Administrative Order 212-15: </a:t>
            </a:r>
            <a:r>
              <a:rPr lang="en-US" sz="2400" dirty="0"/>
              <a:t>Management of Environmental and </a:t>
            </a:r>
            <a:r>
              <a:rPr lang="en-US" sz="2400" dirty="0" smtClean="0"/>
              <a:t>Geospatial </a:t>
            </a:r>
            <a:r>
              <a:rPr lang="en-US" sz="2400" dirty="0"/>
              <a:t>Data and </a:t>
            </a:r>
            <a:r>
              <a:rPr lang="en-US" sz="2400" dirty="0" smtClean="0"/>
              <a:t>Information.”</a:t>
            </a:r>
            <a:r>
              <a:rPr lang="en-US" sz="2400" dirty="0" smtClean="0">
                <a:latin typeface="Helvetica Neue Light" charset="0"/>
                <a:sym typeface="Helvetica Neue Light" charset="0"/>
              </a:rPr>
              <a:t> </a:t>
            </a:r>
            <a:r>
              <a:rPr lang="en-US" sz="2400" dirty="0">
                <a:latin typeface="Helvetica Neue Light" charset="0"/>
                <a:sym typeface="Helvetica Neue Light" charset="0"/>
              </a:rPr>
              <a:t>In Data </a:t>
            </a:r>
            <a:r>
              <a:rPr lang="en-US" sz="2400" dirty="0" smtClean="0">
                <a:latin typeface="Helvetica Neue Light" charset="0"/>
                <a:sym typeface="Helvetica Neue Light" charset="0"/>
              </a:rPr>
              <a:t>Management </a:t>
            </a:r>
            <a:r>
              <a:rPr lang="en-US" sz="2400" dirty="0">
                <a:latin typeface="Helvetica Neue Light" charset="0"/>
                <a:sym typeface="Helvetica Neue Light" charset="0"/>
              </a:rPr>
              <a:t>for Scientists Short Course, edited by  Ruth Duerr and </a:t>
            </a:r>
            <a:r>
              <a:rPr lang="en-US" sz="2400" dirty="0" smtClean="0">
                <a:latin typeface="Helvetica Neue Light" charset="0"/>
                <a:sym typeface="Helvetica Neue Light" charset="0"/>
              </a:rPr>
              <a:t>Nancy </a:t>
            </a:r>
            <a:r>
              <a:rPr lang="en-US" sz="2400" dirty="0">
                <a:latin typeface="Helvetica Neue Light" charset="0"/>
                <a:sym typeface="Helvetica Neue Light" charset="0"/>
              </a:rPr>
              <a:t>J. Hoebelheinrich, Federation of Earth Science Information </a:t>
            </a:r>
            <a:r>
              <a:rPr lang="en-US" sz="2400" dirty="0" smtClean="0">
                <a:latin typeface="Helvetica Neue Light" charset="0"/>
                <a:sym typeface="Helvetica Neue Light" charset="0"/>
              </a:rPr>
              <a:t>Partners</a:t>
            </a:r>
            <a:r>
              <a:rPr lang="en-US" sz="2400" dirty="0">
                <a:latin typeface="Helvetica Neue Light" charset="0"/>
                <a:sym typeface="Helvetica Neue Light" charset="0"/>
              </a:rPr>
              <a:t>:  ESIP Commons.</a:t>
            </a:r>
            <a:r>
              <a:rPr lang="en-US" sz="2400" dirty="0" smtClean="0"/>
              <a:t> </a:t>
            </a:r>
            <a:r>
              <a:rPr lang="en-US" sz="2400" smtClean="0"/>
              <a:t>doi:10.7269/P3KK98PW</a:t>
            </a:r>
            <a:endParaRPr lang="en-US" sz="2400" dirty="0">
              <a:latin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9116835"/>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Data Management: the NOAA approach</a:t>
            </a:r>
          </a:p>
        </p:txBody>
      </p:sp>
      <p:sp>
        <p:nvSpPr>
          <p:cNvPr id="20483" name="Content Placeholder 2"/>
          <p:cNvSpPr>
            <a:spLocks noGrp="1"/>
          </p:cNvSpPr>
          <p:nvPr>
            <p:ph idx="1"/>
          </p:nvPr>
        </p:nvSpPr>
        <p:spPr>
          <a:xfrm>
            <a:off x="558800" y="2209800"/>
            <a:ext cx="11887200" cy="6743700"/>
          </a:xfrm>
        </p:spPr>
        <p:txBody>
          <a:bodyPr/>
          <a:lstStyle/>
          <a:p>
            <a:pPr marL="1827213">
              <a:defRPr/>
            </a:pPr>
            <a:r>
              <a:rPr lang="en-US" dirty="0" smtClean="0"/>
              <a:t>NOAA, like many other agencies, has its own requirements and directives that augment higher level data management mandates</a:t>
            </a:r>
          </a:p>
          <a:p>
            <a:pPr>
              <a:defRPr/>
            </a:pPr>
            <a:endParaRPr lang="en-US" sz="1000" dirty="0" smtClean="0"/>
          </a:p>
          <a:p>
            <a:pPr>
              <a:defRPr/>
            </a:pPr>
            <a:endParaRPr lang="en-US" sz="1000" dirty="0" smtClean="0"/>
          </a:p>
          <a:p>
            <a:pPr>
              <a:defRPr/>
            </a:pPr>
            <a:r>
              <a:rPr lang="en-US" dirty="0" smtClean="0"/>
              <a:t>NOAA offices, contractors, partners and researchers receiving NOAA funding must manage environmental </a:t>
            </a:r>
          </a:p>
          <a:p>
            <a:pPr marL="284163" indent="0">
              <a:buFont typeface="Helvetica Neue" charset="0"/>
              <a:buNone/>
              <a:defRPr/>
            </a:pPr>
            <a:r>
              <a:rPr lang="en-US" dirty="0" smtClean="0"/>
              <a:t>data in compliance with NOAA’s requirements and directives</a:t>
            </a:r>
          </a:p>
          <a:p>
            <a:pPr>
              <a:defRPr/>
            </a:pPr>
            <a:endParaRPr lang="en-US" sz="1000" dirty="0" smtClean="0"/>
          </a:p>
          <a:p>
            <a:pPr marL="1763713">
              <a:defRPr/>
            </a:pPr>
            <a:r>
              <a:rPr lang="en-US" dirty="0" smtClean="0"/>
              <a:t>NOAA’s Environmental Data Management Committee (EDMC) provides implementation guidance for NOAA's environmental data management strategy, access to directives and other resources</a:t>
            </a:r>
          </a:p>
          <a:p>
            <a:pPr marL="0" indent="0">
              <a:buFont typeface="Helvetica Neue" charset="0"/>
              <a:buNone/>
              <a:defRPr/>
            </a:pPr>
            <a:endParaRPr lang="en-US" dirty="0" smtClean="0"/>
          </a:p>
        </p:txBody>
      </p:sp>
      <p:pic>
        <p:nvPicPr>
          <p:cNvPr id="20484" name="Picture 7" descr="C:\Users\Jeff.Arnfield.NCDC\AppData\Local\Microsoft\Windows\Temporary Internet Files\Content.IE5\E9B16XPO\MC900383798[1].wm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800" y="2476500"/>
            <a:ext cx="1447800" cy="1447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490" name="Picture 10" descr="H:\Data\StockGraphics\20121130_204624_04-stick-cropped.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4876801"/>
            <a:ext cx="3124200" cy="772336"/>
          </a:xfrm>
          <a:prstGeom prst="rect">
            <a:avLst/>
          </a:prstGeom>
          <a:noFill/>
          <a:scene3d>
            <a:camera prst="orthographicFront">
              <a:rot lat="0" lon="0" rev="3600000"/>
            </a:camera>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491" name="Picture 11" descr="C:\Users\Jeff.Arnfield.NCDC\Documents\WorkOffline-Mods\StockGraphics\20121129_172528_184-carrot-cropped.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7414" y="6934200"/>
            <a:ext cx="1611586" cy="2352850"/>
          </a:xfrm>
          <a:prstGeom prst="rect">
            <a:avLst/>
          </a:prstGeom>
          <a:noFill/>
          <a:scene3d>
            <a:camera prst="orthographicFront">
              <a:rot lat="0" lon="0" rev="0"/>
            </a:camera>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r>
              <a:rPr lang="en-US" smtClean="0"/>
              <a:t>NOAA Administrative Order 212-15</a:t>
            </a:r>
          </a:p>
        </p:txBody>
      </p:sp>
      <p:sp>
        <p:nvSpPr>
          <p:cNvPr id="32770" name="Rectangle 2"/>
          <p:cNvSpPr>
            <a:spLocks noGrp="1" noChangeArrowheads="1"/>
          </p:cNvSpPr>
          <p:nvPr>
            <p:ph type="body" idx="1"/>
          </p:nvPr>
        </p:nvSpPr>
        <p:spPr/>
        <p:txBody>
          <a:bodyPr/>
          <a:lstStyle/>
          <a:p>
            <a:pPr marL="0" indent="0">
              <a:buFont typeface="Helvetica Neue" charset="0"/>
              <a:buNone/>
              <a:defRPr/>
            </a:pPr>
            <a:r>
              <a:rPr lang="en-US" dirty="0" smtClean="0">
                <a:solidFill>
                  <a:srgbClr val="0070C0"/>
                </a:solidFill>
              </a:rPr>
              <a:t>Management of Environmental and Geospatial Data and Information (NAO 212-15)</a:t>
            </a:r>
          </a:p>
          <a:p>
            <a:pPr lvl="1">
              <a:defRPr/>
            </a:pPr>
            <a:r>
              <a:rPr lang="en-US" dirty="0" smtClean="0"/>
              <a:t>“…provides high-level direction that guides… environmental data and information management throughout NOAA.”</a:t>
            </a:r>
          </a:p>
          <a:p>
            <a:pPr lvl="1">
              <a:defRPr/>
            </a:pPr>
            <a:r>
              <a:rPr lang="en-US" b="1" dirty="0" smtClean="0"/>
              <a:t>Simple</a:t>
            </a:r>
            <a:r>
              <a:rPr lang="en-US" b="1" dirty="0"/>
              <a:t>:</a:t>
            </a:r>
            <a:r>
              <a:rPr lang="en-US" dirty="0"/>
              <a:t> “Environmental data will be visible, accessible and independently understandable to users…”</a:t>
            </a:r>
          </a:p>
          <a:p>
            <a:pPr lvl="1">
              <a:defRPr/>
            </a:pPr>
            <a:r>
              <a:rPr lang="en-US" b="1" dirty="0" smtClean="0"/>
              <a:t>Comprehensive:</a:t>
            </a:r>
            <a:r>
              <a:rPr lang="en-US" dirty="0" smtClean="0"/>
              <a:t> “… applies to all NOAA environmental data and to the personnel and organizations that manage these data…”</a:t>
            </a:r>
          </a:p>
          <a:p>
            <a:pPr lvl="1">
              <a:defRPr/>
            </a:pPr>
            <a:r>
              <a:rPr lang="en-US" b="1" dirty="0" smtClean="0"/>
              <a:t>Holistic:</a:t>
            </a:r>
            <a:r>
              <a:rPr lang="en-US" dirty="0" smtClean="0"/>
              <a:t> “Management of NOAA environmental data will be based upon an end-to-end data management lifecycle”</a:t>
            </a:r>
          </a:p>
          <a:p>
            <a:pPr lvl="1">
              <a:defRPr/>
            </a:pPr>
            <a:r>
              <a:rPr lang="en-US" b="1" dirty="0" smtClean="0"/>
              <a:t>Extensible</a:t>
            </a:r>
            <a:r>
              <a:rPr lang="en-US" b="1" dirty="0"/>
              <a:t>:</a:t>
            </a:r>
            <a:r>
              <a:rPr lang="en-US" dirty="0"/>
              <a:t> Procedural </a:t>
            </a:r>
            <a:r>
              <a:rPr lang="en-US" dirty="0" smtClean="0"/>
              <a:t>directives </a:t>
            </a:r>
            <a:r>
              <a:rPr lang="en-US" dirty="0"/>
              <a:t>will provide further </a:t>
            </a:r>
            <a:r>
              <a:rPr lang="en-US" dirty="0" smtClean="0"/>
              <a:t>guidance, and “approved </a:t>
            </a:r>
            <a:r>
              <a:rPr lang="en-US" dirty="0"/>
              <a:t>Procedural Directives inherit the requirements and authority of this </a:t>
            </a:r>
            <a:r>
              <a:rPr lang="en-US" dirty="0" smtClean="0"/>
              <a:t>policy.”</a:t>
            </a:r>
            <a:endParaRPr lang="en-US" dirty="0"/>
          </a:p>
          <a:p>
            <a:pPr eaLnBrk="1" hangingPunct="1">
              <a:defRPr/>
            </a:pP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Directives dealing with devilish details</a:t>
            </a:r>
          </a:p>
        </p:txBody>
      </p:sp>
      <p:sp>
        <p:nvSpPr>
          <p:cNvPr id="3" name="Content Placeholder 2"/>
          <p:cNvSpPr>
            <a:spLocks noGrp="1"/>
          </p:cNvSpPr>
          <p:nvPr>
            <p:ph idx="1"/>
          </p:nvPr>
        </p:nvSpPr>
        <p:spPr>
          <a:xfrm>
            <a:off x="571500" y="2324100"/>
            <a:ext cx="11798300" cy="7124700"/>
          </a:xfrm>
        </p:spPr>
        <p:txBody>
          <a:bodyPr/>
          <a:lstStyle/>
          <a:p>
            <a:pPr marL="2743200" indent="0">
              <a:buFont typeface="Helvetica Neue" charset="0"/>
              <a:buNone/>
              <a:defRPr/>
            </a:pPr>
            <a:r>
              <a:rPr lang="en-US" dirty="0" smtClean="0">
                <a:solidFill>
                  <a:srgbClr val="0070C0"/>
                </a:solidFill>
              </a:rPr>
              <a:t>Do my data need to be archived?		</a:t>
            </a:r>
          </a:p>
          <a:p>
            <a:pPr marL="3200400" lvl="1" indent="-457200">
              <a:defRPr/>
            </a:pPr>
            <a:r>
              <a:rPr lang="en-US" dirty="0" smtClean="0"/>
              <a:t>NOAA Procedure For Scientific Records Appraisal</a:t>
            </a:r>
          </a:p>
          <a:p>
            <a:pPr marL="3657600" lvl="1" indent="-400050">
              <a:buFont typeface="Helvetica Neue" charset="0"/>
              <a:buNone/>
              <a:defRPr/>
            </a:pPr>
            <a:r>
              <a:rPr lang="en-US" dirty="0" smtClean="0"/>
              <a:t>and Archive Approval: Guide for Data Managers</a:t>
            </a:r>
          </a:p>
          <a:p>
            <a:pPr marL="393700" lvl="1" indent="0">
              <a:buFont typeface="Helvetica Neue" charset="0"/>
              <a:buNone/>
              <a:defRPr/>
            </a:pPr>
            <a:endParaRPr lang="en-US" sz="1000" dirty="0" smtClean="0"/>
          </a:p>
          <a:p>
            <a:pPr marL="342900" indent="-342900">
              <a:buFont typeface="Helvetica Neue" charset="0"/>
              <a:buNone/>
              <a:defRPr/>
            </a:pPr>
            <a:r>
              <a:rPr lang="en-US" dirty="0">
                <a:solidFill>
                  <a:srgbClr val="0070C0"/>
                </a:solidFill>
              </a:rPr>
              <a:t>Who should have access to my data?</a:t>
            </a:r>
          </a:p>
          <a:p>
            <a:pPr marL="342900" lvl="1" indent="-342900">
              <a:defRPr/>
            </a:pPr>
            <a:r>
              <a:rPr lang="en-US" dirty="0"/>
              <a:t>NOAA Data Sharing Policy for Grants and </a:t>
            </a:r>
            <a:endParaRPr lang="en-US" dirty="0" smtClean="0"/>
          </a:p>
          <a:p>
            <a:pPr marL="342900" lvl="1" indent="0">
              <a:buFont typeface="Helvetica Neue" charset="0"/>
              <a:buNone/>
              <a:defRPr/>
            </a:pPr>
            <a:r>
              <a:rPr lang="en-US" dirty="0" smtClean="0"/>
              <a:t>Cooperative </a:t>
            </a:r>
            <a:r>
              <a:rPr lang="en-US" dirty="0"/>
              <a:t>Agreements</a:t>
            </a:r>
          </a:p>
          <a:p>
            <a:pPr marL="393700" lvl="1" indent="0">
              <a:buFont typeface="Helvetica Neue" charset="0"/>
              <a:buNone/>
              <a:defRPr/>
            </a:pPr>
            <a:endParaRPr lang="en-US" sz="1000" dirty="0"/>
          </a:p>
          <a:p>
            <a:pPr marL="2743200" indent="0">
              <a:buFont typeface="Helvetica Neue" charset="0"/>
              <a:buNone/>
              <a:defRPr/>
            </a:pPr>
            <a:r>
              <a:rPr lang="en-US" dirty="0" smtClean="0">
                <a:solidFill>
                  <a:srgbClr val="0070C0"/>
                </a:solidFill>
              </a:rPr>
              <a:t>Is my data management plan adequate?</a:t>
            </a:r>
            <a:endParaRPr lang="en-US" dirty="0">
              <a:solidFill>
                <a:srgbClr val="0070C0"/>
              </a:solidFill>
            </a:endParaRPr>
          </a:p>
          <a:p>
            <a:pPr marL="3086100" lvl="1" indent="-342900">
              <a:defRPr/>
            </a:pPr>
            <a:r>
              <a:rPr lang="en-US" dirty="0" smtClean="0"/>
              <a:t>NOAA Data Management Planning Directive</a:t>
            </a:r>
          </a:p>
          <a:p>
            <a:pPr marL="2743200" lvl="1" indent="0">
              <a:buFont typeface="Helvetica Neue" charset="0"/>
              <a:buNone/>
              <a:defRPr/>
            </a:pPr>
            <a:endParaRPr lang="en-US" sz="1050" dirty="0" smtClean="0"/>
          </a:p>
          <a:p>
            <a:pPr marL="2743200" indent="0">
              <a:buFont typeface="Helvetica Neue" charset="0"/>
              <a:buNone/>
              <a:defRPr/>
            </a:pPr>
            <a:r>
              <a:rPr lang="en-US" dirty="0" smtClean="0">
                <a:solidFill>
                  <a:srgbClr val="0070C0"/>
                </a:solidFill>
              </a:rPr>
              <a:t>What documentation is necessary?</a:t>
            </a:r>
          </a:p>
          <a:p>
            <a:pPr marL="3086100" lvl="1" indent="-342900">
              <a:defRPr/>
            </a:pPr>
            <a:r>
              <a:rPr lang="en-US" dirty="0" smtClean="0"/>
              <a:t>NOAA Documentation Directive</a:t>
            </a:r>
          </a:p>
          <a:p>
            <a:pPr marL="393700" lvl="1" indent="0">
              <a:buFont typeface="Helvetica Neue" charset="0"/>
              <a:buNone/>
              <a:defRPr/>
            </a:pPr>
            <a:endParaRPr lang="en-US" sz="2400" dirty="0" smtClean="0"/>
          </a:p>
        </p:txBody>
      </p:sp>
      <p:pic>
        <p:nvPicPr>
          <p:cNvPr id="22532" name="Picture 6" descr="C:\Users\Jeff.Arnfield.NCDC\AppData\Local\Microsoft\Windows\Temporary Internet Files\Content.IE5\E9B16XPO\MP900433057[1].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88400" y="4157663"/>
            <a:ext cx="2971800" cy="152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2533"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33488" y="2043113"/>
            <a:ext cx="1371600" cy="1914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2534" name="Picture 7" descr="C:\Users\Jeff.Arnfield.NCDC\AppData\Local\Microsoft\Windows\Temporary Internet Files\Content.IE5\SPYRZ9IN\MC900048423[1].wmf"/>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200" y="6096000"/>
            <a:ext cx="2416175" cy="3038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r>
              <a:rPr lang="en-US" smtClean="0"/>
              <a:t>Do my data need to be archived?</a:t>
            </a:r>
          </a:p>
        </p:txBody>
      </p:sp>
      <p:sp>
        <p:nvSpPr>
          <p:cNvPr id="32770" name="Rectangle 2"/>
          <p:cNvSpPr>
            <a:spLocks noGrp="1" noChangeArrowheads="1"/>
          </p:cNvSpPr>
          <p:nvPr>
            <p:ph type="body" idx="1"/>
          </p:nvPr>
        </p:nvSpPr>
        <p:spPr>
          <a:xfrm>
            <a:off x="571500" y="2324100"/>
            <a:ext cx="11798300" cy="4533900"/>
          </a:xfrm>
        </p:spPr>
        <p:txBody>
          <a:bodyPr/>
          <a:lstStyle/>
          <a:p>
            <a:r>
              <a:rPr lang="en-US" sz="3600" smtClean="0">
                <a:solidFill>
                  <a:srgbClr val="0070C0"/>
                </a:solidFill>
              </a:rPr>
              <a:t>NOAA Procedure For Scientific Records Appraisal and Archive Approval: Guide for Data Managers </a:t>
            </a:r>
            <a:r>
              <a:rPr lang="en-US" sz="3600" smtClean="0"/>
              <a:t>(Sept 2008)</a:t>
            </a:r>
          </a:p>
          <a:p>
            <a:pPr lvl="1"/>
            <a:r>
              <a:rPr lang="en-US" sz="3000" smtClean="0"/>
              <a:t>Applies to scientific records defined in </a:t>
            </a:r>
            <a:r>
              <a:rPr lang="en-US" sz="3000" i="1" smtClean="0"/>
              <a:t>NOAA Information Quality Guidelines (2006)</a:t>
            </a:r>
            <a:r>
              <a:rPr lang="en-US" sz="3000" smtClean="0"/>
              <a:t> :</a:t>
            </a:r>
          </a:p>
          <a:p>
            <a:pPr lvl="2"/>
            <a:r>
              <a:rPr lang="en-US" smtClean="0"/>
              <a:t>Original Data</a:t>
            </a:r>
          </a:p>
          <a:p>
            <a:pPr lvl="2"/>
            <a:r>
              <a:rPr lang="en-US" smtClean="0"/>
              <a:t>Synthesized Products</a:t>
            </a:r>
          </a:p>
          <a:p>
            <a:pPr lvl="2"/>
            <a:r>
              <a:rPr lang="en-US" smtClean="0"/>
              <a:t>Warnings, Forecasts, and Advisories</a:t>
            </a:r>
          </a:p>
          <a:p>
            <a:pPr lvl="2"/>
            <a:r>
              <a:rPr lang="en-US" smtClean="0"/>
              <a:t>Experimental Products</a:t>
            </a:r>
          </a:p>
        </p:txBody>
      </p:sp>
      <p:sp>
        <p:nvSpPr>
          <p:cNvPr id="7" name="Rectangle 2"/>
          <p:cNvSpPr txBox="1">
            <a:spLocks noChangeArrowheads="1"/>
          </p:cNvSpPr>
          <p:nvPr/>
        </p:nvSpPr>
        <p:spPr bwMode="auto">
          <a:xfrm>
            <a:off x="558800" y="6324600"/>
            <a:ext cx="6781800" cy="281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50800" tIns="50800" rIns="50800" bIns="50800"/>
          <a:lstStyle>
            <a:lvl1pPr marL="342900" indent="-342900" eaLnBrk="0" hangingPunct="0">
              <a:defRPr sz="4200">
                <a:solidFill>
                  <a:srgbClr val="000000"/>
                </a:solidFill>
                <a:latin typeface="Helvetica Neue Light" charset="0"/>
                <a:ea typeface="ヒラギノ角ゴ ProN W3" charset="-128"/>
                <a:sym typeface="Helvetica Neue Light" charset="0"/>
              </a:defRPr>
            </a:lvl1pPr>
            <a:lvl2pPr marL="660400" indent="-266700" eaLnBrk="0" hangingPunct="0">
              <a:defRPr sz="4200">
                <a:solidFill>
                  <a:srgbClr val="000000"/>
                </a:solidFill>
                <a:latin typeface="Helvetica Neue Light" charset="0"/>
                <a:ea typeface="ヒラギノ角ゴ ProN W3" charset="-128"/>
                <a:sym typeface="Helvetica Neue Light" charset="0"/>
              </a:defRPr>
            </a:lvl2pPr>
            <a:lvl3pPr marL="1104900" indent="-2667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lvl="1" algn="l">
              <a:spcBef>
                <a:spcPts val="600"/>
              </a:spcBef>
              <a:buClr>
                <a:srgbClr val="606060"/>
              </a:buClr>
              <a:buSzPct val="100000"/>
              <a:buFont typeface="Helvetica Neue" charset="0"/>
              <a:buChar char="•"/>
            </a:pPr>
            <a:r>
              <a:rPr lang="en-US" sz="3000">
                <a:solidFill>
                  <a:srgbClr val="606060"/>
                </a:solidFill>
                <a:latin typeface="Helvetica Neue" charset="0"/>
                <a:sym typeface="Helvetica Neue" charset="0"/>
              </a:rPr>
              <a:t>Defines processes for evaluating and archiving scientific records</a:t>
            </a:r>
          </a:p>
          <a:p>
            <a:pPr lvl="2" algn="l">
              <a:spcBef>
                <a:spcPts val="600"/>
              </a:spcBef>
              <a:buClr>
                <a:srgbClr val="606060"/>
              </a:buClr>
              <a:buSzPct val="100000"/>
              <a:buFont typeface="Helvetica Neue" charset="0"/>
              <a:buChar char="•"/>
            </a:pPr>
            <a:r>
              <a:rPr lang="en-US" sz="2400">
                <a:solidFill>
                  <a:srgbClr val="606060"/>
                </a:solidFill>
                <a:latin typeface="Helvetica Neue" charset="0"/>
                <a:sym typeface="Helvetica Neue" charset="0"/>
              </a:rPr>
              <a:t>Identify</a:t>
            </a:r>
          </a:p>
          <a:p>
            <a:pPr lvl="2" algn="l">
              <a:spcBef>
                <a:spcPts val="600"/>
              </a:spcBef>
              <a:buClr>
                <a:srgbClr val="606060"/>
              </a:buClr>
              <a:buSzPct val="100000"/>
              <a:buFont typeface="Helvetica Neue" charset="0"/>
              <a:buChar char="•"/>
            </a:pPr>
            <a:r>
              <a:rPr lang="en-US" sz="2400">
                <a:solidFill>
                  <a:srgbClr val="606060"/>
                </a:solidFill>
                <a:latin typeface="Helvetica Neue" charset="0"/>
                <a:sym typeface="Helvetica Neue" charset="0"/>
              </a:rPr>
              <a:t>Appraise</a:t>
            </a:r>
          </a:p>
          <a:p>
            <a:pPr lvl="2" algn="l">
              <a:spcBef>
                <a:spcPts val="600"/>
              </a:spcBef>
              <a:buClr>
                <a:srgbClr val="606060"/>
              </a:buClr>
              <a:buSzPct val="100000"/>
              <a:buFont typeface="Helvetica Neue" charset="0"/>
              <a:buChar char="•"/>
            </a:pPr>
            <a:r>
              <a:rPr lang="en-US" sz="2400">
                <a:solidFill>
                  <a:srgbClr val="606060"/>
                </a:solidFill>
                <a:latin typeface="Helvetica Neue" charset="0"/>
                <a:sym typeface="Helvetica Neue" charset="0"/>
              </a:rPr>
              <a:t>Decide</a:t>
            </a:r>
          </a:p>
          <a:p>
            <a:pPr lvl="2" algn="l">
              <a:spcBef>
                <a:spcPts val="600"/>
              </a:spcBef>
              <a:buClr>
                <a:srgbClr val="606060"/>
              </a:buClr>
              <a:buSzPct val="100000"/>
              <a:buFont typeface="Helvetica Neue" charset="0"/>
              <a:buChar char="•"/>
            </a:pPr>
            <a:r>
              <a:rPr lang="en-US" sz="2400">
                <a:solidFill>
                  <a:srgbClr val="606060"/>
                </a:solidFill>
                <a:latin typeface="Helvetica Neue" charset="0"/>
                <a:sym typeface="Helvetica Neue" charset="0"/>
              </a:rPr>
              <a:t>Implement</a:t>
            </a:r>
          </a:p>
        </p:txBody>
      </p:sp>
      <p:pic>
        <p:nvPicPr>
          <p:cNvPr id="23557" name="Picture 5" descr="H:\Data\StockGraphics\Background_CycloneBookCDBitStream.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40600" y="4505325"/>
            <a:ext cx="4876800" cy="4610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7"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Environmental Data Management Committee</a:t>
            </a:r>
          </a:p>
        </p:txBody>
      </p:sp>
      <p:sp>
        <p:nvSpPr>
          <p:cNvPr id="24579" name="Content Placeholder 2"/>
          <p:cNvSpPr>
            <a:spLocks noGrp="1"/>
          </p:cNvSpPr>
          <p:nvPr>
            <p:ph idx="1"/>
          </p:nvPr>
        </p:nvSpPr>
        <p:spPr>
          <a:xfrm>
            <a:off x="647700" y="2286000"/>
            <a:ext cx="5092700" cy="3962400"/>
          </a:xfrm>
        </p:spPr>
        <p:txBody>
          <a:bodyPr/>
          <a:lstStyle/>
          <a:p>
            <a:r>
              <a:rPr lang="en-US" smtClean="0"/>
              <a:t>The EDMC’s goal is to enable NOAA to maximize the value of its environmental data assets through sound and coordinated data management practices</a:t>
            </a:r>
          </a:p>
        </p:txBody>
      </p:sp>
      <p:pic>
        <p:nvPicPr>
          <p:cNvPr id="24580"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92800" y="2433638"/>
            <a:ext cx="6105525" cy="3509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4581" name="Picture 8"/>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3600" y="6248400"/>
            <a:ext cx="6324600" cy="304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4582" name="Content Placeholder 2"/>
          <p:cNvSpPr txBox="1">
            <a:spLocks/>
          </p:cNvSpPr>
          <p:nvPr/>
        </p:nvSpPr>
        <p:spPr bwMode="auto">
          <a:xfrm>
            <a:off x="7454900" y="6705600"/>
            <a:ext cx="4762500" cy="2209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50800" tIns="50800" rIns="50800" bIns="50800"/>
          <a:lstStyle>
            <a:lvl1pPr marL="266700" indent="-266700"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l">
              <a:spcBef>
                <a:spcPts val="600"/>
              </a:spcBef>
              <a:buClr>
                <a:srgbClr val="606060"/>
              </a:buClr>
              <a:buSzPct val="100000"/>
              <a:buFont typeface="Helvetica Neue" charset="0"/>
              <a:buChar char="•"/>
            </a:pPr>
            <a:r>
              <a:rPr lang="en-US" sz="3400">
                <a:solidFill>
                  <a:srgbClr val="606060"/>
                </a:solidFill>
                <a:latin typeface="Helvetica Neue" charset="0"/>
                <a:sym typeface="Helvetica Neue" charset="0"/>
              </a:rPr>
              <a:t>NOAA’s EDM wiki provides access to NOAA directives and supporting resources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US" smtClean="0"/>
              <a:t>Resources</a:t>
            </a:r>
          </a:p>
        </p:txBody>
      </p:sp>
      <p:sp>
        <p:nvSpPr>
          <p:cNvPr id="32770" name="Rectangle 2"/>
          <p:cNvSpPr>
            <a:spLocks noGrp="1" noChangeArrowheads="1"/>
          </p:cNvSpPr>
          <p:nvPr>
            <p:ph type="body" idx="1"/>
          </p:nvPr>
        </p:nvSpPr>
        <p:spPr/>
        <p:txBody>
          <a:bodyPr/>
          <a:lstStyle/>
          <a:p>
            <a:r>
              <a:rPr lang="en-US" smtClean="0"/>
              <a:t>NOAA Environmental Data Management Committee site</a:t>
            </a:r>
          </a:p>
          <a:p>
            <a:pPr marL="393700" lvl="1" indent="0">
              <a:buFont typeface="Helvetica Neue" charset="0"/>
              <a:buNone/>
            </a:pPr>
            <a:r>
              <a:rPr lang="en-US" smtClean="0">
                <a:hlinkClick r:id="rId3"/>
              </a:rPr>
              <a:t>https://www.nosc.noaa.gov/EDMC/</a:t>
            </a:r>
            <a:r>
              <a:rPr lang="en-US" smtClean="0"/>
              <a:t> </a:t>
            </a:r>
          </a:p>
          <a:p>
            <a:pPr marL="393700" lvl="1" indent="0">
              <a:buFont typeface="Helvetica Neue" charset="0"/>
              <a:buNone/>
            </a:pPr>
            <a:endParaRPr lang="en-US" smtClean="0"/>
          </a:p>
          <a:p>
            <a:r>
              <a:rPr lang="en-US" smtClean="0"/>
              <a:t>NOAA Environmental Data Management (EDM) wiki </a:t>
            </a:r>
          </a:p>
          <a:p>
            <a:pPr marL="393700" lvl="1" indent="0">
              <a:buFont typeface="Helvetica Neue" charset="0"/>
              <a:buNone/>
            </a:pPr>
            <a:r>
              <a:rPr lang="en-US" smtClean="0">
                <a:hlinkClick r:id="rId4"/>
              </a:rPr>
              <a:t>https://geo-ide.noaa.gov/wiki/index.php?title=Main_Page</a:t>
            </a:r>
            <a:endParaRPr lang="en-US" smtClean="0"/>
          </a:p>
          <a:p>
            <a:pPr marL="393700" lvl="1" indent="0">
              <a:buFont typeface="Helvetica Neue" charset="0"/>
              <a:buNone/>
            </a:pPr>
            <a:endParaRPr lang="en-US" smtClean="0"/>
          </a:p>
          <a:p>
            <a:r>
              <a:rPr lang="en-US" smtClean="0"/>
              <a:t>NOAA records management site</a:t>
            </a:r>
          </a:p>
          <a:p>
            <a:pPr marL="393700" lvl="1" indent="0">
              <a:buFont typeface="Helvetica Neue" charset="0"/>
              <a:buNone/>
            </a:pPr>
            <a:r>
              <a:rPr lang="en-US" smtClean="0">
                <a:hlinkClick r:id="rId5"/>
              </a:rPr>
              <a:t>http://www.corporateservices.noaa.gov/audit/records_management/</a:t>
            </a:r>
            <a:r>
              <a:rPr lang="en-US"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r>
              <a:rPr lang="en-US" smtClean="0"/>
              <a:t>References</a:t>
            </a:r>
          </a:p>
        </p:txBody>
      </p:sp>
      <p:sp>
        <p:nvSpPr>
          <p:cNvPr id="32770" name="Rectangle 2"/>
          <p:cNvSpPr>
            <a:spLocks noGrp="1" noChangeArrowheads="1"/>
          </p:cNvSpPr>
          <p:nvPr>
            <p:ph type="body" idx="1"/>
          </p:nvPr>
        </p:nvSpPr>
        <p:spPr/>
        <p:txBody>
          <a:bodyPr/>
          <a:lstStyle/>
          <a:p>
            <a:r>
              <a:rPr lang="en-US" sz="3200" smtClean="0"/>
              <a:t>NOAA Information Quality Guidelines </a:t>
            </a:r>
            <a:r>
              <a:rPr lang="en-US" sz="2400" smtClean="0">
                <a:hlinkClick r:id="rId3"/>
              </a:rPr>
              <a:t>http://www.cio.noaa.gov/Policy_Programs/IQ_Guidelines_110606.html</a:t>
            </a:r>
            <a:endParaRPr lang="en-US" sz="2400" smtClean="0"/>
          </a:p>
          <a:p>
            <a:r>
              <a:rPr lang="en-US" sz="3200" smtClean="0"/>
              <a:t>NOAA Administrative Order 212-15 </a:t>
            </a:r>
            <a:r>
              <a:rPr lang="en-US" sz="2400" smtClean="0">
                <a:hlinkClick r:id="rId4"/>
              </a:rPr>
              <a:t>http://www.corporateservices.noaa.gov/ames/administrative_orders/chapter_212/212-15.html</a:t>
            </a:r>
            <a:endParaRPr lang="en-US" sz="2400" smtClean="0"/>
          </a:p>
          <a:p>
            <a:r>
              <a:rPr lang="en-US" sz="3200" smtClean="0"/>
              <a:t>NOAA Data Sharing Policy for Grants and Cooperative Agreements </a:t>
            </a:r>
            <a:r>
              <a:rPr lang="en-US" sz="2400" smtClean="0">
                <a:hlinkClick r:id="rId5"/>
              </a:rPr>
              <a:t>https://www.nosc.noaa.gov/EDMC/PD.DSP.php</a:t>
            </a:r>
            <a:endParaRPr lang="en-US" sz="3200" smtClean="0"/>
          </a:p>
          <a:p>
            <a:r>
              <a:rPr lang="en-US" sz="3200" smtClean="0"/>
              <a:t>NOAA Data Management Planning Directive </a:t>
            </a:r>
            <a:r>
              <a:rPr lang="en-US" sz="2400" smtClean="0">
                <a:hlinkClick r:id="rId6"/>
              </a:rPr>
              <a:t>https://www.nosc.noaa.gov/EDMC/PD.DMP.php</a:t>
            </a:r>
            <a:endParaRPr lang="en-US" sz="3200" smtClean="0"/>
          </a:p>
          <a:p>
            <a:r>
              <a:rPr lang="en-US" sz="3200" smtClean="0"/>
              <a:t>NOAA Data Documentation Directive </a:t>
            </a:r>
            <a:r>
              <a:rPr lang="en-US" sz="2400" smtClean="0">
                <a:hlinkClick r:id="rId7"/>
              </a:rPr>
              <a:t>https://www.nosc.noaa.gov/EDMC/PD.DD.php</a:t>
            </a:r>
            <a:endParaRPr lang="en-US" sz="3200" smtClean="0"/>
          </a:p>
          <a:p>
            <a:r>
              <a:rPr lang="en-US" sz="3200" smtClean="0"/>
              <a:t>NOAA Procedure For Scientific Records Appraisal and Archive Approval: Guide for Data Managers </a:t>
            </a:r>
            <a:r>
              <a:rPr lang="en-US" sz="2400" smtClean="0">
                <a:hlinkClick r:id="rId8"/>
              </a:rPr>
              <a:t>https://www.nosc.noaa.gov/EDMC/documents/NOAA_Procedure_document_final_12-16-1.pdf</a:t>
            </a:r>
            <a:endParaRPr lang="en-US" sz="2000" smtClean="0"/>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hangingPunct="1"/>
            <a:r>
              <a:rPr lang="en-US" smtClean="0"/>
              <a:t>Other Relevant Modules</a:t>
            </a:r>
          </a:p>
        </p:txBody>
      </p:sp>
      <p:sp>
        <p:nvSpPr>
          <p:cNvPr id="32770" name="Rectangle 2"/>
          <p:cNvSpPr>
            <a:spLocks noGrp="1" noChangeArrowheads="1"/>
          </p:cNvSpPr>
          <p:nvPr>
            <p:ph type="body" idx="1"/>
          </p:nvPr>
        </p:nvSpPr>
        <p:spPr/>
        <p:txBody>
          <a:bodyPr/>
          <a:lstStyle/>
          <a:p>
            <a:pPr eaLnBrk="1" hangingPunct="1"/>
            <a:r>
              <a:rPr lang="en-US" i="1" dirty="0" smtClean="0"/>
              <a:t>The Case for Data Stewardship:  Agency Requirements</a:t>
            </a:r>
          </a:p>
          <a:p>
            <a:pPr eaLnBrk="1" hangingPunct="1"/>
            <a:endParaRPr lang="en-US" sz="1200" dirty="0" smtClean="0"/>
          </a:p>
          <a:p>
            <a:pPr eaLnBrk="1" hangingPunct="1"/>
            <a:r>
              <a:rPr lang="en-US" i="1" dirty="0"/>
              <a:t>The Case for Data </a:t>
            </a:r>
            <a:r>
              <a:rPr lang="en-US" i="1" dirty="0" smtClean="0"/>
              <a:t>Stewardship - Agency Requirements:  NSF Data Management Plans</a:t>
            </a:r>
          </a:p>
          <a:p>
            <a:pPr eaLnBrk="1" hangingPunct="1"/>
            <a:endParaRPr lang="en-US" sz="1200" dirty="0" smtClean="0"/>
          </a:p>
          <a:p>
            <a:pPr eaLnBrk="1" hangingPunct="1"/>
            <a:r>
              <a:rPr lang="en-US" i="1" dirty="0"/>
              <a:t>The Case for Data Stewardship - Agency Requirements: </a:t>
            </a:r>
            <a:r>
              <a:rPr lang="en-US" i="1" dirty="0" smtClean="0"/>
              <a:t>NASA Science Data Policy</a:t>
            </a:r>
          </a:p>
          <a:p>
            <a:pPr eaLnBrk="1" hangingPunct="1"/>
            <a:endParaRPr lang="en-US" sz="1200" dirty="0" smtClean="0"/>
          </a:p>
          <a:p>
            <a:pPr eaLnBrk="1" hangingPunct="1"/>
            <a:r>
              <a:rPr lang="en-US" i="1" dirty="0" smtClean="0"/>
              <a:t>Local Data Management – Advertising Your Data:  Agency Requirements for Submitting Metadata</a:t>
            </a:r>
          </a:p>
          <a:p>
            <a:pPr eaLnBrk="1" hangingPunct="1"/>
            <a:endParaRPr lang="en-US" sz="1200" i="1" dirty="0" smtClean="0"/>
          </a:p>
          <a:p>
            <a:pPr eaLnBrk="1" hangingPunct="1"/>
            <a:r>
              <a:rPr lang="en-US" i="1" dirty="0" smtClean="0"/>
              <a:t>Data Management Plans: Elements of a Data Management Plan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12310</TotalTime>
  <Pages>0</Pages>
  <Words>1812</Words>
  <Characters>0</Characters>
  <Application>Microsoft Macintosh PowerPoint</Application>
  <PresentationFormat>Custom</PresentationFormat>
  <Lines>0</Lines>
  <Paragraphs>139</Paragraphs>
  <Slides>10</Slides>
  <Notes>10</Notes>
  <HiddenSlides>0</HiddenSlides>
  <MMClips>0</MMClips>
  <ScaleCrop>false</ScaleCrop>
  <HeadingPairs>
    <vt:vector size="4" baseType="variant">
      <vt:variant>
        <vt:lpstr>Design Template</vt:lpstr>
      </vt:variant>
      <vt:variant>
        <vt:i4>19</vt:i4>
      </vt:variant>
      <vt:variant>
        <vt:lpstr>Slide Titles</vt:lpstr>
      </vt:variant>
      <vt:variant>
        <vt:i4>10</vt:i4>
      </vt:variant>
    </vt:vector>
  </HeadingPairs>
  <TitlesOfParts>
    <vt:vector size="29"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 NOAA Administrative Order 212-15: Management of Environmental and  Geospatial Data and Information</vt:lpstr>
      <vt:lpstr>Data Management: the NOAA approach</vt:lpstr>
      <vt:lpstr>NOAA Administrative Order 212-15</vt:lpstr>
      <vt:lpstr>Directives dealing with devilish details</vt:lpstr>
      <vt:lpstr>Do my data need to be archived?</vt:lpstr>
      <vt:lpstr>Environmental Data Management Committee</vt:lpstr>
      <vt:lpstr>Resources</vt:lpstr>
      <vt:lpstr>References</vt:lpstr>
      <vt:lpstr>Other Relevant Modules</vt:lpstr>
      <vt:lpstr>Recommended 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Jeff Arnfield</dc:creator>
  <cp:lastModifiedBy>Erin Robinson</cp:lastModifiedBy>
  <cp:revision>110</cp:revision>
  <dcterms:created xsi:type="dcterms:W3CDTF">2013-03-05T20:56:40Z</dcterms:created>
  <dcterms:modified xsi:type="dcterms:W3CDTF">2013-03-05T21:09:17Z</dcterms:modified>
</cp:coreProperties>
</file>