
<file path=[Content_Types].xml><?xml version="1.0" encoding="utf-8"?>
<Types xmlns="http://schemas.openxmlformats.org/package/2006/content-types">
  <Override PartName="/ppt/slideLayouts/slideLayout149.xml" ContentType="application/vnd.openxmlformats-officedocument.presentationml.slideLayout+xml"/>
  <Override PartName="/ppt/slideLayouts/slideLayout162.xml" ContentType="application/vnd.openxmlformats-officedocument.presentationml.slideLayout+xml"/>
  <Override PartName="/ppt/slideLayouts/slideLayout41.xml" ContentType="application/vnd.openxmlformats-officedocument.presentationml.slideLayout+xml"/>
  <Override PartName="/ppt/slideLayouts/slideLayout99.xml" ContentType="application/vnd.openxmlformats-officedocument.presentationml.slideLayout+xml"/>
  <Override PartName="/ppt/theme/theme18.xml" ContentType="application/vnd.openxmlformats-officedocument.theme+xml"/>
  <Override PartName="/ppt/slideLayouts/slideLayout35.xml" ContentType="application/vnd.openxmlformats-officedocument.presentationml.slideLayout+xml"/>
  <Override PartName="/ppt/slideMasters/slideMaster9.xml" ContentType="application/vnd.openxmlformats-officedocument.presentationml.slideMaster+xml"/>
  <Override PartName="/ppt/slideLayouts/slideLayout127.xml" ContentType="application/vnd.openxmlformats-officedocument.presentationml.slideLayout+xml"/>
  <Override PartName="/ppt/slideLayouts/slideLayout140.xml" ContentType="application/vnd.openxmlformats-officedocument.presentationml.slideLayout+xml"/>
  <Override PartName="/ppt/slideLayouts/slideLayout77.xml" ContentType="application/vnd.openxmlformats-officedocument.presentationml.slideLayout+xml"/>
  <Override PartName="/ppt/slideLayouts/slideLayout13.xml" ContentType="application/vnd.openxmlformats-officedocument.presentationml.slideLayout+xml"/>
  <Override PartName="/ppt/slideLayouts/slideLayout182.xml" ContentType="application/vnd.openxmlformats-officedocument.presentationml.slideLayout+xml"/>
  <Override PartName="/ppt/slideLayouts/slideLayout105.xml" ContentType="application/vnd.openxmlformats-officedocument.presentationml.slideLayout+xml"/>
  <Override PartName="/ppt/slideLayouts/slideLayout55.xml" ContentType="application/vnd.openxmlformats-officedocument.presentationml.slideLayout+xml"/>
  <Override PartName="/ppt/theme/theme16.xml" ContentType="application/vnd.openxmlformats-officedocument.theme+xml"/>
  <Override PartName="/ppt/slideLayouts/slideLayout160.xml" ContentType="application/vnd.openxmlformats-officedocument.presentationml.slideLayout+xml"/>
  <Override PartName="/ppt/slideLayouts/slideLayout97.xml" ContentType="application/vnd.openxmlformats-officedocument.presentationml.slideLayout+xml"/>
  <Override PartName="/ppt/slideLayouts/slideLayout33.xml" ContentType="application/vnd.openxmlformats-officedocument.presentationml.slideLayout+xml"/>
  <Override PartName="/ppt/slideMasters/slideMaster7.xml" ContentType="application/vnd.openxmlformats-officedocument.presentationml.slideMaster+xml"/>
  <Override PartName="/ppt/slideLayouts/slideLayout125.xml" ContentType="application/vnd.openxmlformats-officedocument.presentationml.slideLayout+xml"/>
  <Override PartName="/ppt/slideLayouts/slideLayout75.xml" ContentType="application/vnd.openxmlformats-officedocument.presentationml.slideLayout+xml"/>
  <Default Extension="xml" ContentType="application/xml"/>
  <Override PartName="/ppt/slideLayouts/slideLayout119.xml" ContentType="application/vnd.openxmlformats-officedocument.presentationml.slideLayout+xml"/>
  <Override PartName="/ppt/slideLayouts/slideLayout11.xml" ContentType="application/vnd.openxmlformats-officedocument.presentationml.slideLayout+xml"/>
  <Override PartName="/ppt/slideLayouts/slideLayout180.xml" ContentType="application/vnd.openxmlformats-officedocument.presentationml.slideLayout+xml"/>
  <Override PartName="/ppt/slideLayouts/slideLayout103.xml" ContentType="application/vnd.openxmlformats-officedocument.presentationml.slideLayout+xml"/>
  <Override PartName="/ppt/slideLayouts/slideLayout53.xml" ContentType="application/vnd.openxmlformats-officedocument.presentationml.slideLayout+xml"/>
  <Override PartName="/ppt/theme/theme20.xml" ContentType="application/vnd.openxmlformats-officedocument.theme+xml"/>
  <Override PartName="/ppt/theme/theme14.xml" ContentType="application/vnd.openxmlformats-officedocument.theme+xml"/>
  <Override PartName="/ppt/slideLayouts/slideLayout95.xml" ContentType="application/vnd.openxmlformats-officedocument.presentationml.slideLayout+xml"/>
  <Override PartName="/ppt/slideLayouts/slideLayout139.xml" ContentType="application/vnd.openxmlformats-officedocument.presentationml.slideLayout+xml"/>
  <Override PartName="/ppt/slideLayouts/slideLayout31.xml" ContentType="application/vnd.openxmlformats-officedocument.presentationml.slideLayout+xml"/>
  <Override PartName="/ppt/slideMasters/slideMaster5.xml" ContentType="application/vnd.openxmlformats-officedocument.presentationml.slideMaster+xml"/>
  <Override PartName="/ppt/slideMasters/slideMaster18.xml" ContentType="application/vnd.openxmlformats-officedocument.presentationml.slideMaster+xml"/>
  <Override PartName="/ppt/slideLayouts/slideLayout73.xml" ContentType="application/vnd.openxmlformats-officedocument.presentationml.slideLayout+xml"/>
  <Override PartName="/ppt/slideLayouts/slideLayout117.xml" ContentType="application/vnd.openxmlformats-officedocument.presentationml.slideLayout+xml"/>
  <Override PartName="/ppt/notesSlides/notesSlide7.xml" ContentType="application/vnd.openxmlformats-officedocument.presentationml.notesSlide+xml"/>
  <Override PartName="/ppt/slideLayouts/slideLayout101.xml" ContentType="application/vnd.openxmlformats-officedocument.presentationml.slideLayout+xml"/>
  <Override PartName="/ppt/slides/slide9.xml" ContentType="application/vnd.openxmlformats-officedocument.presentationml.slide+xml"/>
  <Override PartName="/ppt/slideLayouts/slideLayout159.xml" ContentType="application/vnd.openxmlformats-officedocument.presentationml.slideLayout+xml"/>
  <Override PartName="/ppt/slideLayouts/slideLayout51.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137.xml" ContentType="application/vnd.openxmlformats-officedocument.presentationml.slideLayout+xml"/>
  <Override PartName="/ppt/slideLayouts/slideLayout87.xml" ContentType="application/vnd.openxmlformats-officedocument.presentationml.slideLayout+xml"/>
  <Override PartName="/docProps/app.xml" ContentType="application/vnd.openxmlformats-officedocument.extended-properties+xml"/>
  <Override PartName="/ppt/slideMasters/slideMaster3.xml" ContentType="application/vnd.openxmlformats-officedocument.presentationml.slideMaster+xml"/>
  <Override PartName="/ppt/slideLayouts/slideLayout179.xml" ContentType="application/vnd.openxmlformats-officedocument.presentationml.slideLayout+xml"/>
  <Override PartName="/ppt/slideMasters/slideMaster16.xml" ContentType="application/vnd.openxmlformats-officedocument.presentationml.slideMaster+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115.xml" ContentType="application/vnd.openxmlformats-officedocument.presentationml.slideLayout+xml"/>
  <Override PartName="/ppt/slideLayouts/slideLayout209.xml" ContentType="application/vnd.openxmlformats-officedocument.presentationml.slideLayout+xml"/>
  <Override PartName="/ppt/notesSlides/notesSlide5.xml" ContentType="application/vnd.openxmlformats-officedocument.presentationml.notesSlide+xml"/>
  <Override PartName="/ppt/slides/slide7.xml" ContentType="application/vnd.openxmlformats-officedocument.presentationml.slide+xml"/>
  <Override PartName="/ppt/slideLayouts/slideLayout157.xml" ContentType="application/vnd.openxmlformats-officedocument.presentationml.slideLayout+xml"/>
  <Override PartName="/ppt/theme/theme10.xml" ContentType="application/vnd.openxmlformats-officedocument.theme+xml"/>
  <Override PartName="/ppt/slideLayouts/slideLayout199.xml" ContentType="application/vnd.openxmlformats-officedocument.presentationml.slideLayout+xml"/>
  <Override PartName="/ppt/slideLayouts/slideLayout91.xml" ContentType="application/vnd.openxmlformats-officedocument.presentationml.slideLayout+xml"/>
  <Override PartName="/ppt/slideLayouts/slideLayout135.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Masters/slideMaster1.xml" ContentType="application/vnd.openxmlformats-officedocument.presentationml.slideMaster+xml"/>
  <Override PartName="/ppt/slideLayouts/slideLayout177.xml" ContentType="application/vnd.openxmlformats-officedocument.presentationml.slideLayout+xml"/>
  <Override PartName="/ppt/slideMasters/slideMaster14.xml" ContentType="application/vnd.openxmlformats-officedocument.presentationml.slideMaster+xml"/>
  <Override PartName="/ppt/slideLayouts/slideLayout6.xml" ContentType="application/vnd.openxmlformats-officedocument.presentationml.slideLayout+xml"/>
  <Override PartName="/ppt/slideLayouts/slideLayout207.xml" ContentType="application/vnd.openxmlformats-officedocument.presentationml.slideLayout+xml"/>
  <Override PartName="/ppt/slideLayouts/slideLayout113.xml" ContentType="application/vnd.openxmlformats-officedocument.presentationml.slideLayout+xml"/>
  <Override PartName="/ppt/slideLayouts/slideLayout63.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slideLayouts/slideLayout155.xml" ContentType="application/vnd.openxmlformats-officedocument.presentationml.slideLayout+xml"/>
  <Override PartName="/ppt/slideLayouts/slideLayout28.xml" ContentType="application/vnd.openxmlformats-officedocument.presentationml.slideLayout+xml"/>
  <Override PartName="/ppt/slideLayouts/slideLayout197.xml" ContentType="application/vnd.openxmlformats-officedocument.presentationml.slideLayout+xml"/>
  <Override PartName="/ppt/slideLayouts/slideLayout133.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175.xml" ContentType="application/vnd.openxmlformats-officedocument.presentationml.slideLayout+xml"/>
  <Override PartName="/ppt/slideLayouts/slideLayout4.xml" ContentType="application/vnd.openxmlformats-officedocument.presentationml.slideLayout+xml"/>
  <Override PartName="/ppt/slideMasters/slideMaster12.xml" ContentType="application/vnd.openxmlformats-officedocument.presentationml.slideMaster+xml"/>
  <Override PartName="/ppt/slideLayouts/slideLayout205.xml" ContentType="application/vnd.openxmlformats-officedocument.presentationml.slideLayout+xml"/>
  <Override PartName="/ppt/slideLayouts/slideLayout111.xml" ContentType="application/vnd.openxmlformats-officedocument.presentationml.slideLayout+xml"/>
  <Override PartName="/ppt/slideLayouts/slideLayout169.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notesSlides/notesSlide1.xml" ContentType="application/vnd.openxmlformats-officedocument.presentationml.notesSlide+xml"/>
  <Override PartName="/ppt/slideLayouts/slideLayout153.xml" ContentType="application/vnd.openxmlformats-officedocument.presentationml.slideLayout+xml"/>
  <Override PartName="/ppt/slides/slide3.xml" ContentType="application/vnd.openxmlformats-officedocument.presentationml.slide+xml"/>
  <Override PartName="/ppt/slideLayouts/slideLayout147.xml" ContentType="application/vnd.openxmlformats-officedocument.presentationml.slideLayout+xml"/>
  <Override PartName="/ppt/slideLayouts/slideLayout26.xml" ContentType="application/vnd.openxmlformats-officedocument.presentationml.slideLayout+xml"/>
  <Override PartName="/ppt/slideLayouts/slideLayout195.xml" ContentType="application/vnd.openxmlformats-officedocument.presentationml.slideLayout+xml"/>
  <Override PartName="/ppt/slideLayouts/slideLayout131.xml" ContentType="application/vnd.openxmlformats-officedocument.presentationml.slideLayout+xml"/>
  <Override PartName="/ppt/slideLayouts/slideLayout189.xml" ContentType="application/vnd.openxmlformats-officedocument.presentationml.slideLayout+xml"/>
  <Override PartName="/ppt/slideLayouts/slideLayout68.xml" ContentType="application/vnd.openxmlformats-officedocument.presentationml.slideLayout+xml"/>
  <Override PartName="/ppt/slideLayouts/slideLayout81.xml" ContentType="application/vnd.openxmlformats-officedocument.presentationml.slideLayout+xml"/>
  <Override PartName="/ppt/notesSlides/notesSlide8.xml" ContentType="application/vnd.openxmlformats-officedocument.presentationml.notesSlide+xml"/>
  <Override PartName="/ppt/theme/theme5.xml" ContentType="application/vnd.openxmlformats-officedocument.theme+xml"/>
  <Override PartName="/ppt/slideLayouts/slideLayout173.xml" ContentType="application/vnd.openxmlformats-officedocument.presentationml.slideLayout+xml"/>
  <Override PartName="/ppt/slideMasters/slideMaster10.xml" ContentType="application/vnd.openxmlformats-officedocument.presentationml.slideMaster+xml"/>
  <Override PartName="/ppt/slideLayouts/slideLayout2.xml" ContentType="application/vnd.openxmlformats-officedocument.presentationml.slideLayout+xml"/>
  <Override PartName="/ppt/slideLayouts/slideLayout203.xml" ContentType="application/vnd.openxmlformats-officedocument.presentationml.slideLayout+xml"/>
  <Override PartName="/ppt/slideLayouts/slideLayout167.xml" ContentType="application/vnd.openxmlformats-officedocument.presentationml.slideLayout+xml"/>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151.xml" ContentType="application/vnd.openxmlformats-officedocument.presentationml.slideLayout+xml"/>
  <Override PartName="/ppt/slideLayouts/slideLayout145.xml" ContentType="application/vnd.openxmlformats-officedocument.presentationml.slideLayout+xml"/>
  <Override PartName="/ppt/slideLayouts/slideLayout24.xml" ContentType="application/vnd.openxmlformats-officedocument.presentationml.slideLayout+xml"/>
  <Override PartName="/ppt/slideLayouts/slideLayout193.xml" ContentType="application/vnd.openxmlformats-officedocument.presentationml.slideLayout+xml"/>
  <Override PartName="/ppt/slideLayouts/slideLayout18.xml" ContentType="application/vnd.openxmlformats-officedocument.presentationml.slideLayout+xml"/>
  <Override PartName="/ppt/slideLayouts/slideLayout187.xml" ContentType="application/vnd.openxmlformats-officedocument.presentationml.slideLayout+xml"/>
  <Override PartName="/ppt/slideLayouts/slideLayout66.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slideLayouts/slideLayout171.xml" ContentType="application/vnd.openxmlformats-officedocument.presentationml.slideLayout+xml"/>
  <Override PartName="/ppt/slideLayouts/slideLayout201.xml" ContentType="application/vnd.openxmlformats-officedocument.presentationml.slideLayout+xml"/>
  <Override PartName="/ppt/viewProps.xml" ContentType="application/vnd.openxmlformats-officedocument.presentationml.viewProps+xml"/>
  <Override PartName="/ppt/slideLayouts/slideLayout165.xml" ContentType="application/vnd.openxmlformats-officedocument.presentationml.slideLayout+xml"/>
  <Override PartName="/ppt/slideLayouts/slideLayout44.xml" ContentType="application/vnd.openxmlformats-officedocument.presentationml.slideLayout+xml"/>
  <Override PartName="/docProps/core.xml" ContentType="application/vnd.openxmlformats-package.core-properties+xml"/>
  <Override PartName="/ppt/slideLayouts/slideLayout38.xml" ContentType="application/vnd.openxmlformats-officedocument.presentationml.slideLayout+xml"/>
  <Override PartName="/ppt/slideLayouts/slideLayout143.xml" ContentType="application/vnd.openxmlformats-officedocument.presentationml.slideLayout+xml"/>
  <Override PartName="/ppt/slideLayouts/slideLayout22.xml" ContentType="application/vnd.openxmlformats-officedocument.presentationml.slideLayout+xml"/>
  <Override PartName="/ppt/slideLayouts/slideLayout191.xml" ContentType="application/vnd.openxmlformats-officedocument.presentationml.slideLayout+xml"/>
  <Override PartName="/ppt/slideLayouts/slideLayout16.xml" ContentType="application/vnd.openxmlformats-officedocument.presentationml.slideLayout+xml"/>
  <Override PartName="/ppt/slideLayouts/slideLayout185.xml" ContentType="application/vnd.openxmlformats-officedocument.presentationml.slideLayout+xml"/>
  <Override PartName="/ppt/slideLayouts/slideLayout108.xml" ContentType="application/vnd.openxmlformats-officedocument.presentationml.slideLayout+xml"/>
  <Override PartName="/ppt/slideLayouts/slideLayout121.xml" ContentType="application/vnd.openxmlformats-officedocument.presentationml.slideLayout+xml"/>
  <Override PartName="/ppt/theme/theme1.xml" ContentType="application/vnd.openxmlformats-officedocument.theme+xml"/>
  <Override PartName="/ppt/slideLayouts/slideLayout58.xml" ContentType="application/vnd.openxmlformats-officedocument.presentationml.slideLayout+xml"/>
  <Override PartName="/ppt/theme/theme19.xml" ContentType="application/vnd.openxmlformats-officedocument.theme+xml"/>
  <Override PartName="/ppt/slideLayouts/slideLayout163.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128.xml" ContentType="application/vnd.openxmlformats-officedocument.presentationml.slideLayout+xml"/>
  <Override PartName="/ppt/slideLayouts/slideLayout141.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Layouts/slideLayout14.xml" ContentType="application/vnd.openxmlformats-officedocument.presentationml.slideLayout+xml"/>
  <Override PartName="/ppt/slideLayouts/slideLayout183.xml" ContentType="application/vnd.openxmlformats-officedocument.presentationml.slideLayout+xml"/>
  <Override PartName="/ppt/slideLayouts/slideLayout106.xml" ContentType="application/vnd.openxmlformats-officedocument.presentationml.slideLayout+xml"/>
  <Override PartName="/ppt/slideLayouts/slideLayout56.xml" ContentType="application/vnd.openxmlformats-officedocument.presentationml.slideLayout+xml"/>
  <Override PartName="/ppt/theme/theme17.xml" ContentType="application/vnd.openxmlformats-officedocument.theme+xml"/>
  <Override PartName="/ppt/slideLayouts/slideLayout161.xml" ContentType="application/vnd.openxmlformats-officedocument.presentationml.slideLayout+xml"/>
  <Override PartName="/ppt/slideLayouts/slideLayout40.xml" ContentType="application/vnd.openxmlformats-officedocument.presentationml.slideLayout+xml"/>
  <Override PartName="/ppt/slideLayouts/slideLayout98.xml" ContentType="application/vnd.openxmlformats-officedocument.presentationml.slideLayout+xml"/>
  <Override PartName="/ppt/slideLayouts/slideLayout34.xml" ContentType="application/vnd.openxmlformats-officedocument.presentationml.slideLayout+xml"/>
  <Override PartName="/ppt/slideMasters/slideMaster8.xml" ContentType="application/vnd.openxmlformats-officedocument.presentationml.slideMaster+xml"/>
  <Override PartName="/ppt/slideLayouts/slideLayout126.xml" ContentType="application/vnd.openxmlformats-officedocument.presentationml.slideLayout+xml"/>
  <Override PartName="/ppt/slideLayouts/slideLayout76.xml" ContentType="application/vnd.openxmlformats-officedocument.presentationml.slideLayout+xml"/>
  <Override PartName="/ppt/slideLayouts/slideLayout12.xml" ContentType="application/vnd.openxmlformats-officedocument.presentationml.slideLayout+xml"/>
  <Override PartName="/ppt/slideLayouts/slideLayout181.xml" ContentType="application/vnd.openxmlformats-officedocument.presentationml.slideLayout+xml"/>
  <Override PartName="/ppt/slideLayouts/slideLayout104.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slideMasters/slideMaster6.xml" ContentType="application/vnd.openxmlformats-officedocument.presentationml.slideMaster+xml"/>
  <Override PartName="/ppt/slideMasters/slideMaster19.xml" ContentType="application/vnd.openxmlformats-officedocument.presentationml.slideMaster+xml"/>
  <Override PartName="/ppt/slideLayouts/slideLayout74.xml" ContentType="application/vnd.openxmlformats-officedocument.presentationml.slideLayout+xml"/>
  <Override PartName="/ppt/slideLayouts/slideLayout118.xml" ContentType="application/vnd.openxmlformats-officedocument.presentationml.slideLayout+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102.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138.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slideMasters/slideMaster4.xml" ContentType="application/vnd.openxmlformats-officedocument.presentationml.slideMaster+xml"/>
  <Override PartName="/ppt/slideMasters/slideMaster17.xml" ContentType="application/vnd.openxmlformats-officedocument.presentationml.slideMaster+xml"/>
  <Override PartName="/ppt/slideLayouts/slideLayout72.xml" ContentType="application/vnd.openxmlformats-officedocument.presentationml.slideLayout+xml"/>
  <Override PartName="/ppt/slideLayouts/slideLayout9.xml" ContentType="application/vnd.openxmlformats-officedocument.presentationml.slideLayout+xml"/>
  <Override PartName="/ppt/slideLayouts/slideLayout116.xml" ContentType="application/vnd.openxmlformats-officedocument.presentationml.slideLayout+xml"/>
  <Override PartName="/ppt/notesSlides/notesSlide6.xml" ContentType="application/vnd.openxmlformats-officedocument.presentationml.notesSlide+xml"/>
  <Override PartName="/ppt/slideLayouts/slideLayout100.xml" ContentType="application/vnd.openxmlformats-officedocument.presentationml.slideLayout+xml"/>
  <Override PartName="/ppt/slides/slide8.xml" ContentType="application/vnd.openxmlformats-officedocument.presentationml.slide+xml"/>
  <Override PartName="/ppt/slideLayouts/slideLayout158.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136.xml" ContentType="application/vnd.openxmlformats-officedocument.presentationml.slideLayout+xml"/>
  <Override PartName="/ppt/slideLayouts/slideLayout86.xml" ContentType="application/vnd.openxmlformats-officedocument.presentationml.slideLayout+xml"/>
  <Override PartName="/ppt/slideMasters/slideMaster2.xml" ContentType="application/vnd.openxmlformats-officedocument.presentationml.slideMaster+xml"/>
  <Override PartName="/ppt/slideLayouts/slideLayout178.xml" ContentType="application/vnd.openxmlformats-officedocument.presentationml.slideLayout+xml"/>
  <Override PartName="/ppt/slideMasters/slideMaster15.xml" ContentType="application/vnd.openxmlformats-officedocument.presentationml.slideMaster+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208.xml" ContentType="application/vnd.openxmlformats-officedocument.presentationml.slideLayout+xml"/>
  <Override PartName="/ppt/slideLayouts/slideLayout64.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Layouts/slideLayout156.xml" ContentType="application/vnd.openxmlformats-officedocument.presentationml.slideLayout+xml"/>
  <Override PartName="/ppt/slideLayouts/slideLayout29.xml" ContentType="application/vnd.openxmlformats-officedocument.presentationml.slideLayout+xml"/>
  <Override PartName="/ppt/slideLayouts/slideLayout198.xml" ContentType="application/vnd.openxmlformats-officedocument.presentationml.slideLayout+xml"/>
  <Override PartName="/ppt/slideLayouts/slideLayout90.xml" ContentType="application/vnd.openxmlformats-officedocument.presentationml.slideLayout+xml"/>
  <Override PartName="/ppt/slideLayouts/slideLayout134.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bleStyles.xml" ContentType="application/vnd.openxmlformats-officedocument.presentationml.tableStyles+xml"/>
  <Override PartName="/ppt/slideLayouts/slideLayout176.xml" ContentType="application/vnd.openxmlformats-officedocument.presentationml.slideLayout+xml"/>
  <Override PartName="/ppt/slideMasters/slideMaster13.xml" ContentType="application/vnd.openxmlformats-officedocument.presentationml.slideMaster+xml"/>
  <Override PartName="/ppt/slideLayouts/slideLayout5.xml" ContentType="application/vnd.openxmlformats-officedocument.presentationml.slideLayout+xml"/>
  <Override PartName="/ppt/slideLayouts/slideLayout206.xml" ContentType="application/vnd.openxmlformats-officedocument.presentationml.slideLayout+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154.xml" ContentType="application/vnd.openxmlformats-officedocument.presentationml.slideLayout+xml"/>
  <Override PartName="/ppt/notesSlides/notesSlide10.xml" ContentType="application/vnd.openxmlformats-officedocument.presentationml.notesSlide+xml"/>
  <Override PartName="/ppt/slideLayouts/slideLayout148.xml" ContentType="application/vnd.openxmlformats-officedocument.presentationml.slideLayout+xml"/>
  <Override PartName="/ppt/slideLayouts/slideLayout27.xml" ContentType="application/vnd.openxmlformats-officedocument.presentationml.slideLayout+xml"/>
  <Override PartName="/ppt/slideLayouts/slideLayout196.xml" ContentType="application/vnd.openxmlformats-officedocument.presentationml.slideLayout+xml"/>
  <Override PartName="/ppt/slideLayouts/slideLayout132.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notesSlides/notesSlide9.xml" ContentType="application/vnd.openxmlformats-officedocument.presentationml.notesSlide+xml"/>
  <Override PartName="/ppt/theme/theme6.xml" ContentType="application/vnd.openxmlformats-officedocument.theme+xml"/>
  <Override PartName="/ppt/slideLayouts/slideLayout174.xml" ContentType="application/vnd.openxmlformats-officedocument.presentationml.slideLayout+xml"/>
  <Override PartName="/ppt/slideMasters/slideMaster11.xml" ContentType="application/vnd.openxmlformats-officedocument.presentationml.slideMaster+xml"/>
  <Override PartName="/ppt/slideLayouts/slideLayout3.xml" ContentType="application/vnd.openxmlformats-officedocument.presentationml.slideLayout+xml"/>
  <Override PartName="/ppt/slideLayouts/slideLayout204.xml" ContentType="application/vnd.openxmlformats-officedocument.presentationml.slideLayout+xml"/>
  <Override PartName="/ppt/slideLayouts/slideLayout110.xml" ContentType="application/vnd.openxmlformats-officedocument.presentationml.slideLayout+xml"/>
  <Override PartName="/ppt/slideLayouts/slideLayout168.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s/slide2.xml" ContentType="application/vnd.openxmlformats-officedocument.presentationml.slide+xml"/>
  <Override PartName="/ppt/slideLayouts/slideLayout152.xml" ContentType="application/vnd.openxmlformats-officedocument.presentationml.slideLayout+xml"/>
  <Override PartName="/ppt/slideLayouts/slideLayout89.xml" ContentType="application/vnd.openxmlformats-officedocument.presentationml.slideLayout+xml"/>
  <Override PartName="/ppt/slideLayouts/slideLayout146.xml" ContentType="application/vnd.openxmlformats-officedocument.presentationml.slideLayout+xml"/>
  <Override PartName="/ppt/slideLayouts/slideLayout25.xml" ContentType="application/vnd.openxmlformats-officedocument.presentationml.slideLayout+xml"/>
  <Override PartName="/ppt/slideLayouts/slideLayout194.xml" ContentType="application/vnd.openxmlformats-officedocument.presentationml.slideLayout+xml"/>
  <Override PartName="/ppt/slideLayouts/slideLayout19.xml" ContentType="application/vnd.openxmlformats-officedocument.presentationml.slideLayout+xml"/>
  <Override PartName="/ppt/slideLayouts/slideLayout130.xml" ContentType="application/vnd.openxmlformats-officedocument.presentationml.slideLayout+xml"/>
  <Override PartName="/ppt/slideLayouts/slideLayout188.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slideLayouts/slideLayout172.xml" ContentType="application/vnd.openxmlformats-officedocument.presentationml.slideLayout+xml"/>
  <Override PartName="/ppt/slideLayouts/slideLayout1.xml" ContentType="application/vnd.openxmlformats-officedocument.presentationml.slideLayout+xml"/>
  <Override PartName="/ppt/slideLayouts/slideLayout202.xml" ContentType="application/vnd.openxmlformats-officedocument.presentationml.slideLayout+xml"/>
  <Override PartName="/ppt/slideLayouts/slideLayout16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150.xml" ContentType="application/vnd.openxmlformats-officedocument.presentationml.slideLayout+xml"/>
  <Default Extension="png" ContentType="image/png"/>
  <Override PartName="/ppt/slideLayouts/slideLayout144.xml" ContentType="application/vnd.openxmlformats-officedocument.presentationml.slideLayout+xml"/>
  <Override PartName="/ppt/slideLayouts/slideLayout23.xml" ContentType="application/vnd.openxmlformats-officedocument.presentationml.slideLayout+xml"/>
  <Override PartName="/ppt/slideLayouts/slideLayout192.xml" ContentType="application/vnd.openxmlformats-officedocument.presentationml.slideLayout+xml"/>
  <Default Extension="rels" ContentType="application/vnd.openxmlformats-package.relationships+xml"/>
  <Override PartName="/ppt/slideLayouts/slideLayout17.xml" ContentType="application/vnd.openxmlformats-officedocument.presentationml.slideLayout+xml"/>
  <Override PartName="/ppt/slideLayouts/slideLayout186.xml" ContentType="application/vnd.openxmlformats-officedocument.presentationml.slideLayout+xml"/>
  <Override PartName="/ppt/slideLayouts/slideLayout65.xml" ContentType="application/vnd.openxmlformats-officedocument.presentationml.slideLayout+xml"/>
  <Override PartName="/ppt/slideLayouts/slideLayout109.xml" ContentType="application/vnd.openxmlformats-officedocument.presentationml.slideLayout+xml"/>
  <Override PartName="/ppt/slideLayouts/slideLayout122.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170.xml" ContentType="application/vnd.openxmlformats-officedocument.presentationml.slideLayout+xml"/>
  <Override PartName="/ppt/slideLayouts/slideLayout200.xml" ContentType="application/vnd.openxmlformats-officedocument.presentationml.slideLayout+xml"/>
  <Override PartName="/ppt/slideLayouts/slideLayout164.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s/slide10.xml" ContentType="application/vnd.openxmlformats-officedocument.presentationml.slide+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slideLayouts/slideLayout190.xml" ContentType="application/vnd.openxmlformats-officedocument.presentationml.slideLayout+xml"/>
  <Override PartName="/ppt/slideLayouts/slideLayout15.xml" ContentType="application/vnd.openxmlformats-officedocument.presentationml.slideLayout+xml"/>
  <Override PartName="/ppt/slideLayouts/slideLayout184.xml" ContentType="application/vnd.openxmlformats-officedocument.presentationml.slideLayout+xml"/>
  <Override PartName="/ppt/presProps.xml" ContentType="application/vnd.openxmlformats-officedocument.presentationml.presProps+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57.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Lst>
  <p:notesMasterIdLst>
    <p:notesMasterId r:id="rId30"/>
  </p:notesMasterIdLst>
  <p:sldIdLst>
    <p:sldId id="256" r:id="rId20"/>
    <p:sldId id="290" r:id="rId21"/>
    <p:sldId id="294" r:id="rId22"/>
    <p:sldId id="295" r:id="rId23"/>
    <p:sldId id="291" r:id="rId24"/>
    <p:sldId id="293" r:id="rId25"/>
    <p:sldId id="296" r:id="rId26"/>
    <p:sldId id="267" r:id="rId27"/>
    <p:sldId id="292" r:id="rId28"/>
    <p:sldId id="297" r:id="rId29"/>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Helvetica Neue Light" charset="0"/>
        <a:ea typeface="ヒラギノ角ゴ ProN W3" charset="0"/>
        <a:cs typeface="ヒラギノ角ゴ ProN W3" charset="0"/>
        <a:sym typeface="Helvetica Neue Light" charset="0"/>
      </a:defRPr>
    </a:lvl1pPr>
    <a:lvl2pPr marL="457200" algn="ctr" rtl="0" fontAlgn="base">
      <a:spcBef>
        <a:spcPct val="0"/>
      </a:spcBef>
      <a:spcAft>
        <a:spcPct val="0"/>
      </a:spcAft>
      <a:defRPr sz="4200" kern="1200">
        <a:solidFill>
          <a:srgbClr val="000000"/>
        </a:solidFill>
        <a:latin typeface="Helvetica Neue Light" charset="0"/>
        <a:ea typeface="ヒラギノ角ゴ ProN W3" charset="0"/>
        <a:cs typeface="ヒラギノ角ゴ ProN W3" charset="0"/>
        <a:sym typeface="Helvetica Neue Light" charset="0"/>
      </a:defRPr>
    </a:lvl2pPr>
    <a:lvl3pPr marL="914400" algn="ctr" rtl="0" fontAlgn="base">
      <a:spcBef>
        <a:spcPct val="0"/>
      </a:spcBef>
      <a:spcAft>
        <a:spcPct val="0"/>
      </a:spcAft>
      <a:defRPr sz="4200" kern="1200">
        <a:solidFill>
          <a:srgbClr val="000000"/>
        </a:solidFill>
        <a:latin typeface="Helvetica Neue Light" charset="0"/>
        <a:ea typeface="ヒラギノ角ゴ ProN W3" charset="0"/>
        <a:cs typeface="ヒラギノ角ゴ ProN W3" charset="0"/>
        <a:sym typeface="Helvetica Neue Light" charset="0"/>
      </a:defRPr>
    </a:lvl3pPr>
    <a:lvl4pPr marL="1371600" algn="ctr" rtl="0" fontAlgn="base">
      <a:spcBef>
        <a:spcPct val="0"/>
      </a:spcBef>
      <a:spcAft>
        <a:spcPct val="0"/>
      </a:spcAft>
      <a:defRPr sz="4200" kern="1200">
        <a:solidFill>
          <a:srgbClr val="000000"/>
        </a:solidFill>
        <a:latin typeface="Helvetica Neue Light" charset="0"/>
        <a:ea typeface="ヒラギノ角ゴ ProN W3" charset="0"/>
        <a:cs typeface="ヒラギノ角ゴ ProN W3" charset="0"/>
        <a:sym typeface="Helvetica Neue Light" charset="0"/>
      </a:defRPr>
    </a:lvl4pPr>
    <a:lvl5pPr marL="1828800" algn="ctr" rtl="0" fontAlgn="base">
      <a:spcBef>
        <a:spcPct val="0"/>
      </a:spcBef>
      <a:spcAft>
        <a:spcPct val="0"/>
      </a:spcAft>
      <a:defRPr sz="4200" kern="1200">
        <a:solidFill>
          <a:srgbClr val="000000"/>
        </a:solidFill>
        <a:latin typeface="Helvetica Neue Light" charset="0"/>
        <a:ea typeface="ヒラギノ角ゴ ProN W3" charset="0"/>
        <a:cs typeface="ヒラギノ角ゴ ProN W3" charset="0"/>
        <a:sym typeface="Helvetica Neue Light" charset="0"/>
      </a:defRPr>
    </a:lvl5pPr>
    <a:lvl6pPr marL="2286000" algn="l" defTabSz="457200" rtl="0" eaLnBrk="1" latinLnBrk="0" hangingPunct="1">
      <a:defRPr sz="4200" kern="1200">
        <a:solidFill>
          <a:srgbClr val="000000"/>
        </a:solidFill>
        <a:latin typeface="Helvetica Neue Light" charset="0"/>
        <a:ea typeface="ヒラギノ角ゴ ProN W3" charset="0"/>
        <a:cs typeface="ヒラギノ角ゴ ProN W3" charset="0"/>
        <a:sym typeface="Helvetica Neue Light" charset="0"/>
      </a:defRPr>
    </a:lvl6pPr>
    <a:lvl7pPr marL="2743200" algn="l" defTabSz="457200" rtl="0" eaLnBrk="1" latinLnBrk="0" hangingPunct="1">
      <a:defRPr sz="4200" kern="1200">
        <a:solidFill>
          <a:srgbClr val="000000"/>
        </a:solidFill>
        <a:latin typeface="Helvetica Neue Light" charset="0"/>
        <a:ea typeface="ヒラギノ角ゴ ProN W3" charset="0"/>
        <a:cs typeface="ヒラギノ角ゴ ProN W3" charset="0"/>
        <a:sym typeface="Helvetica Neue Light" charset="0"/>
      </a:defRPr>
    </a:lvl7pPr>
    <a:lvl8pPr marL="3200400" algn="l" defTabSz="457200" rtl="0" eaLnBrk="1" latinLnBrk="0" hangingPunct="1">
      <a:defRPr sz="4200" kern="1200">
        <a:solidFill>
          <a:srgbClr val="000000"/>
        </a:solidFill>
        <a:latin typeface="Helvetica Neue Light" charset="0"/>
        <a:ea typeface="ヒラギノ角ゴ ProN W3" charset="0"/>
        <a:cs typeface="ヒラギノ角ゴ ProN W3" charset="0"/>
        <a:sym typeface="Helvetica Neue Light" charset="0"/>
      </a:defRPr>
    </a:lvl8pPr>
    <a:lvl9pPr marL="3657600" algn="l" defTabSz="457200" rtl="0" eaLnBrk="1" latinLnBrk="0" hangingPunct="1">
      <a:defRPr sz="4200" kern="1200">
        <a:solidFill>
          <a:srgbClr val="000000"/>
        </a:solidFill>
        <a:latin typeface="Helvetica Neue Light" charset="0"/>
        <a:ea typeface="ヒラギノ角ゴ ProN W3" charset="0"/>
        <a:cs typeface="ヒラギノ角ゴ ProN W3" charset="0"/>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45F6"/>
    <a:srgbClr val="13F84F"/>
    <a:srgbClr val="02FEFE"/>
    <a:srgbClr val="83E3C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62" d="100"/>
          <a:sy n="62" d="100"/>
        </p:scale>
        <p:origin x="-928" y="-11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5" d="100"/>
        <a:sy n="115"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5DE468F-C7A2-F14A-85E1-F3D7CB5B5625}" type="datetime1">
              <a:rPr lang="en-US"/>
              <a:pPr>
                <a:defRPr/>
              </a:pPr>
              <a:t>12/1/12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568932A-D9A4-3A48-95C6-7A8BA54F1BA2}"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22042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Slide 1: Introduction:  </a:t>
            </a:r>
          </a:p>
          <a:p>
            <a:r>
              <a:rPr lang="en-US" sz="1200" kern="1200" dirty="0" smtClean="0">
                <a:solidFill>
                  <a:schemeClr val="tx1"/>
                </a:solidFill>
                <a:effectLst/>
                <a:latin typeface="+mn-lt"/>
                <a:ea typeface="ＭＳ Ｐゴシック" charset="-128"/>
                <a:cs typeface="ＭＳ Ｐゴシック" charset="-128"/>
              </a:rPr>
              <a:t>This is the Federation of Earth Science Information Partners Data Management for Scientists Short Course, Section:  The Case for Data Stewardship – Agency Requirements; Module:  NSF Data Management Plans.</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This training module is part of the Federation of Earth Science Information Partners (or ESIP Federation's) Data Management for Scientists Short Course.  The subject of this module is "NSF Data Management Plans".  The module was authored by Ruth Duerr from the National Snow and Ice Data Center in Boulder, Colorado.  Besides the ESIP Federation, sponsors of this Data Management for Scientists Short Course are the Data Conservancy and the United States National Oceanic and Atmospheric Administration (NOAA).</a:t>
            </a:r>
            <a:endParaRPr lang="en-US" sz="1200" kern="1200" dirty="0">
              <a:solidFill>
                <a:schemeClr val="tx1"/>
              </a:solidFill>
              <a:effectLst/>
              <a:latin typeface="+mn-lt"/>
              <a:ea typeface="ＭＳ Ｐゴシック" charset="-128"/>
              <a:cs typeface="ＭＳ Ｐゴシック" charset="-128"/>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A25E7A1B-BA0E-F44E-B0E2-1F5F306ED414}"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10:  Recommended Citation</a:t>
            </a:r>
          </a:p>
          <a:p>
            <a:r>
              <a:rPr lang="en-US" sz="1200" kern="1200" dirty="0" smtClean="0">
                <a:solidFill>
                  <a:schemeClr val="tx1"/>
                </a:solidFill>
                <a:effectLst/>
                <a:latin typeface="+mn-lt"/>
                <a:ea typeface="MS PGothic" pitchFamily="34" charset="-128"/>
                <a:cs typeface="ＭＳ Ｐゴシック" charset="-128"/>
              </a:rPr>
              <a:t>This module is available under a Creative Commons Attribution 3.0 license that allows you to share and adapt the work as long as you cite the work according to the citation provided.  </a:t>
            </a:r>
          </a:p>
          <a:p>
            <a:endParaRPr lang="en-US" sz="1200" kern="1200" dirty="0" smtClean="0">
              <a:solidFill>
                <a:schemeClr val="tx1"/>
              </a:solidFill>
              <a:effectLst/>
              <a:latin typeface="+mn-lt"/>
              <a:ea typeface="MS PGothic" pitchFamily="34" charset="-128"/>
              <a:cs typeface="ＭＳ Ｐゴシック" charset="-128"/>
            </a:endParaRPr>
          </a:p>
          <a:p>
            <a:r>
              <a:rPr lang="en-US" sz="1200" kern="1200" dirty="0" smtClean="0">
                <a:solidFill>
                  <a:schemeClr val="tx1"/>
                </a:solidFill>
                <a:effectLst/>
                <a:latin typeface="+mn-lt"/>
                <a:ea typeface="MS PGothic" pitchFamily="34" charset="-128"/>
                <a:cs typeface="ＭＳ Ｐゴシック" charset="-128"/>
              </a:rPr>
              <a:t>Thank you very much for your interest in the ESIP Federation’s Data Management for Scientists Short Course. </a:t>
            </a:r>
          </a:p>
        </p:txBody>
      </p:sp>
      <p:sp>
        <p:nvSpPr>
          <p:cNvPr id="4" name="Slide Number Placeholder 3"/>
          <p:cNvSpPr>
            <a:spLocks noGrp="1"/>
          </p:cNvSpPr>
          <p:nvPr>
            <p:ph type="sldNum" sz="quarter" idx="10"/>
          </p:nvPr>
        </p:nvSpPr>
        <p:spPr/>
        <p:txBody>
          <a:bodyPr/>
          <a:lstStyle/>
          <a:p>
            <a:pPr>
              <a:defRPr/>
            </a:pPr>
            <a:fld id="{F1F369DB-28C7-4D85-A99D-5EDF772F125C}" type="slidenum">
              <a:rPr lang="en-US" smtClean="0"/>
              <a:pPr>
                <a:defRPr/>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351790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2:  Overview</a:t>
            </a:r>
          </a:p>
          <a:p>
            <a:r>
              <a:rPr lang="en-US" sz="1200" kern="1200" dirty="0" smtClean="0">
                <a:solidFill>
                  <a:schemeClr val="tx1"/>
                </a:solidFill>
                <a:effectLst/>
                <a:latin typeface="+mn-lt"/>
                <a:ea typeface="ＭＳ Ｐゴシック" charset="-128"/>
                <a:cs typeface="ＭＳ Ｐゴシック" charset="-128"/>
              </a:rPr>
              <a:t>If you’ve done any proposal writing for the National Science Foundation (NSF), you know that NSF now requires that all proposals be accompanied by a data management plan that can be no longer than two pages.   The data management plans are expected to respond to NSF’s existing policy on the dissemination and sharing of research results.  You can find a description of this policy in the NSF Award and Administration Guide to which we provide a link later in this module. In addition, we should note that the NSF’s proposal submission system, </a:t>
            </a:r>
            <a:r>
              <a:rPr lang="en-US" sz="1200" kern="1200" dirty="0" err="1" smtClean="0">
                <a:solidFill>
                  <a:schemeClr val="tx1"/>
                </a:solidFill>
                <a:effectLst/>
                <a:latin typeface="+mn-lt"/>
                <a:ea typeface="ＭＳ Ｐゴシック" charset="-128"/>
                <a:cs typeface="ＭＳ Ｐゴシック" charset="-128"/>
              </a:rPr>
              <a:t>Fastlane</a:t>
            </a:r>
            <a:r>
              <a:rPr lang="en-US" sz="1200" kern="1200" dirty="0" smtClean="0">
                <a:solidFill>
                  <a:schemeClr val="tx1"/>
                </a:solidFill>
                <a:effectLst/>
                <a:latin typeface="+mn-lt"/>
                <a:ea typeface="ＭＳ Ｐゴシック" charset="-128"/>
                <a:cs typeface="ＭＳ Ｐゴシック" charset="-128"/>
              </a:rPr>
              <a:t>, will not accept a proposal that does not have a data management plan attached as a supplementary document.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Individual directorates may have specific guidance for data management plans. For example, the Ocean Sciences Division specifies that data be available within two years after acquisition. Specifications for some individual directorates may provide a list of places where you must archive your data and what you should do </a:t>
            </a:r>
            <a:r>
              <a:rPr lang="en-US" sz="1200" u="sng" kern="1200" dirty="0" smtClean="0">
                <a:solidFill>
                  <a:schemeClr val="tx1"/>
                </a:solidFill>
                <a:effectLst/>
                <a:latin typeface="+mn-lt"/>
                <a:ea typeface="ＭＳ Ｐゴシック" charset="-128"/>
                <a:cs typeface="ＭＳ Ｐゴシック" charset="-128"/>
              </a:rPr>
              <a:t>if</a:t>
            </a:r>
            <a:r>
              <a:rPr lang="en-US" sz="1200" kern="1200" dirty="0" smtClean="0">
                <a:solidFill>
                  <a:schemeClr val="tx1"/>
                </a:solidFill>
                <a:effectLst/>
                <a:latin typeface="+mn-lt"/>
                <a:ea typeface="ＭＳ Ｐゴシック" charset="-128"/>
                <a:cs typeface="ＭＳ Ｐゴシック" charset="-128"/>
              </a:rPr>
              <a:t> none of the archives in the list can take your data. They may also have additional requirements for both annual and final reporting beyond the general case requirements from NSF.  In addition, individual solicitations may have program specific guidelines to which you need to pay attention. </a:t>
            </a:r>
          </a:p>
        </p:txBody>
      </p:sp>
      <p:sp>
        <p:nvSpPr>
          <p:cNvPr id="4" name="Slide Number Placeholder 3"/>
          <p:cNvSpPr>
            <a:spLocks noGrp="1"/>
          </p:cNvSpPr>
          <p:nvPr>
            <p:ph type="sldNum" sz="quarter" idx="10"/>
          </p:nvPr>
        </p:nvSpPr>
        <p:spPr/>
        <p:txBody>
          <a:bodyPr/>
          <a:lstStyle/>
          <a:p>
            <a:pPr>
              <a:defRPr/>
            </a:pPr>
            <a:fld id="{6568932A-D9A4-3A48-95C6-7A8BA54F1BA2}" type="slidenum">
              <a:rPr lang="en-US" smtClean="0"/>
              <a:pPr>
                <a:defRPr/>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853287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3:  NSF’s Definition of Data (What is Obviously Data)</a:t>
            </a:r>
          </a:p>
          <a:p>
            <a:r>
              <a:rPr lang="en-US" sz="1200" kern="1200" dirty="0" smtClean="0">
                <a:solidFill>
                  <a:schemeClr val="tx1"/>
                </a:solidFill>
                <a:effectLst/>
                <a:latin typeface="+mn-lt"/>
                <a:ea typeface="ＭＳ Ｐゴシック" charset="-128"/>
                <a:cs typeface="ＭＳ Ｐゴシック" charset="-128"/>
              </a:rPr>
              <a:t>NSF’s definition of data is very, very broad; you might be surprised at what is included.  Some formats are straight forward. For example, computer models that produce data as an output are obviously data.  A prediction of temperature rise due to global warming is considered data, as is field instrumentation or any sort of in-situ data gathering.  Also obvious are lab descriptions about how snow crystals are made, for example.  Collections of physical objects in the field such as ice cores, biological samples, geological samples, or water samples are considered data as well as remote sensing data such as the imagery and other data from the Advanced Very High Resolution Radiometer or A-V-H-R-R instrument on board several space crafts.  All of these examples are obviously data and should be covered by the data management plans that NSF requires.    </a:t>
            </a:r>
          </a:p>
        </p:txBody>
      </p:sp>
      <p:sp>
        <p:nvSpPr>
          <p:cNvPr id="4" name="Slide Number Placeholder 3"/>
          <p:cNvSpPr>
            <a:spLocks noGrp="1"/>
          </p:cNvSpPr>
          <p:nvPr>
            <p:ph type="sldNum" sz="quarter" idx="10"/>
          </p:nvPr>
        </p:nvSpPr>
        <p:spPr/>
        <p:txBody>
          <a:bodyPr/>
          <a:lstStyle/>
          <a:p>
            <a:pPr>
              <a:defRPr/>
            </a:pPr>
            <a:fld id="{6568932A-D9A4-3A48-95C6-7A8BA54F1BA2}" type="slidenum">
              <a:rPr lang="en-US" smtClean="0"/>
              <a:pPr>
                <a:defRPr/>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048210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4:  NSF’s Definition of Data (what is not so obviously Data??) </a:t>
            </a:r>
          </a:p>
          <a:p>
            <a:r>
              <a:rPr lang="en-US" sz="1200" kern="1200" dirty="0" smtClean="0">
                <a:solidFill>
                  <a:schemeClr val="tx1"/>
                </a:solidFill>
                <a:effectLst/>
                <a:latin typeface="+mn-lt"/>
                <a:ea typeface="ＭＳ Ｐゴシック" charset="-128"/>
                <a:cs typeface="ＭＳ Ｐゴシック" charset="-128"/>
              </a:rPr>
              <a:t>Other kinds of research outputs might be considered data too.  For example, if you are building a facility or an instrument, you may very well be expected to provide access to the blueprints and plans that you use while building that facility or instrument. Course or curricula materials might also be considered data such as training documents, videos, </a:t>
            </a:r>
            <a:r>
              <a:rPr lang="en-US" sz="1200" kern="1200" dirty="0" err="1" smtClean="0">
                <a:solidFill>
                  <a:schemeClr val="tx1"/>
                </a:solidFill>
                <a:effectLst/>
                <a:latin typeface="+mn-lt"/>
                <a:ea typeface="ＭＳ Ｐゴシック" charset="-128"/>
                <a:cs typeface="ＭＳ Ｐゴシック" charset="-128"/>
              </a:rPr>
              <a:t>Powerpoint</a:t>
            </a:r>
            <a:r>
              <a:rPr lang="en-US" sz="1200" kern="1200" dirty="0" smtClean="0">
                <a:solidFill>
                  <a:schemeClr val="tx1"/>
                </a:solidFill>
                <a:effectLst/>
                <a:latin typeface="+mn-lt"/>
                <a:ea typeface="ＭＳ Ｐゴシック" charset="-128"/>
                <a:cs typeface="ＭＳ Ｐゴシック" charset="-128"/>
              </a:rPr>
              <a:t> presentations, or white papers. If you are creating software as an output of research that is being done, there may be a requirement to make the software publicly available, just as more traditional research results might be.  The example on this slide shows a screen shot of software that provides a web form for an investigator to fill out.  From the information on the form, investigators can easily advertise the existence of their data sets in a machine discoverable way by placing links on their website.  The software that was created for this task needed to be made publicly available and was placed on </a:t>
            </a:r>
            <a:r>
              <a:rPr lang="en-US" sz="1200" kern="1200" dirty="0" err="1" smtClean="0">
                <a:solidFill>
                  <a:schemeClr val="tx1"/>
                </a:solidFill>
                <a:effectLst/>
                <a:latin typeface="+mn-lt"/>
                <a:ea typeface="ＭＳ Ｐゴシック" charset="-128"/>
                <a:cs typeface="ＭＳ Ｐゴシック" charset="-128"/>
              </a:rPr>
              <a:t>github</a:t>
            </a:r>
            <a:r>
              <a:rPr lang="en-US" sz="1200" kern="1200" dirty="0" smtClean="0">
                <a:solidFill>
                  <a:schemeClr val="tx1"/>
                </a:solidFill>
                <a:effectLst/>
                <a:latin typeface="+mn-lt"/>
                <a:ea typeface="ＭＳ Ｐゴシック" charset="-128"/>
                <a:cs typeface="ＭＳ Ｐゴシック" charset="-128"/>
              </a:rPr>
              <a:t>.</a:t>
            </a:r>
          </a:p>
        </p:txBody>
      </p:sp>
      <p:sp>
        <p:nvSpPr>
          <p:cNvPr id="4" name="Slide Number Placeholder 3"/>
          <p:cNvSpPr>
            <a:spLocks noGrp="1"/>
          </p:cNvSpPr>
          <p:nvPr>
            <p:ph type="sldNum" sz="quarter" idx="10"/>
          </p:nvPr>
        </p:nvSpPr>
        <p:spPr/>
        <p:txBody>
          <a:bodyPr/>
          <a:lstStyle/>
          <a:p>
            <a:pPr>
              <a:defRPr/>
            </a:pPr>
            <a:fld id="{6568932A-D9A4-3A48-95C6-7A8BA54F1BA2}" type="slidenum">
              <a:rPr lang="en-US" smtClean="0"/>
              <a:pPr>
                <a:defRPr/>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628997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5:  NSF policy on dissemination and sharing</a:t>
            </a:r>
          </a:p>
          <a:p>
            <a:r>
              <a:rPr lang="en-US" sz="1200" kern="1200" dirty="0" smtClean="0">
                <a:solidFill>
                  <a:schemeClr val="tx1"/>
                </a:solidFill>
                <a:effectLst/>
                <a:latin typeface="+mn-lt"/>
                <a:ea typeface="ＭＳ Ｐゴシック" charset="-128"/>
                <a:cs typeface="ＭＳ Ｐゴシック" charset="-128"/>
              </a:rPr>
              <a:t>The NSF policy on dissemination and sharing has been in place for many years but in many cases has not been consistently enforced.  The new requirement for a data management plan is probably the first step along the path toward enforcement. In any case, the policy calls for investigators to </a:t>
            </a:r>
            <a:r>
              <a:rPr lang="en-US" sz="1200" b="1" i="1" kern="1200" dirty="0" smtClean="0">
                <a:solidFill>
                  <a:schemeClr val="tx1"/>
                </a:solidFill>
                <a:effectLst/>
                <a:latin typeface="+mn-lt"/>
                <a:ea typeface="ＭＳ Ｐゴシック" charset="-128"/>
                <a:cs typeface="ＭＳ Ｐゴシック" charset="-128"/>
              </a:rPr>
              <a:t>promptly</a:t>
            </a:r>
            <a:r>
              <a:rPr lang="en-US" sz="1200" kern="1200" dirty="0" smtClean="0">
                <a:solidFill>
                  <a:schemeClr val="tx1"/>
                </a:solidFill>
                <a:effectLst/>
                <a:latin typeface="+mn-lt"/>
                <a:ea typeface="ＭＳ Ｐゴシック" charset="-128"/>
                <a:cs typeface="ＭＳ Ｐゴシック" charset="-128"/>
              </a:rPr>
              <a:t> publish all significant findings. What “promptly” means varies by discipline as you might expect, but typically is within a year or two.  What you are expected to share are your primary data and any samples created or gathered as we discussed previously. NSF does understand that ethical or legal reasons may prohibit you from fully sharing everything that you are producing. For these situations, a mechanism exists to grant exceptions to open sharing, i.e., a request to your program officer.  As we mentioned, you are typically expected to share software or other inventions that you create and in some cases, the expectation may be a requirement. </a:t>
            </a:r>
          </a:p>
        </p:txBody>
      </p:sp>
      <p:sp>
        <p:nvSpPr>
          <p:cNvPr id="4" name="Slide Number Placeholder 3"/>
          <p:cNvSpPr>
            <a:spLocks noGrp="1"/>
          </p:cNvSpPr>
          <p:nvPr>
            <p:ph type="sldNum" sz="quarter" idx="10"/>
          </p:nvPr>
        </p:nvSpPr>
        <p:spPr/>
        <p:txBody>
          <a:bodyPr/>
          <a:lstStyle/>
          <a:p>
            <a:pPr>
              <a:defRPr/>
            </a:pPr>
            <a:fld id="{6568932A-D9A4-3A48-95C6-7A8BA54F1BA2}" type="slidenum">
              <a:rPr lang="en-US" smtClean="0"/>
              <a:pPr>
                <a:defRPr/>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2285790"/>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6:  General guidance from NSF on plan content</a:t>
            </a:r>
          </a:p>
          <a:p>
            <a:r>
              <a:rPr lang="en-US" sz="1200" kern="1200" dirty="0" smtClean="0">
                <a:solidFill>
                  <a:schemeClr val="tx1"/>
                </a:solidFill>
                <a:effectLst/>
                <a:latin typeface="+mn-lt"/>
                <a:ea typeface="ＭＳ Ｐゴシック" charset="-128"/>
                <a:cs typeface="ＭＳ Ｐゴシック" charset="-128"/>
              </a:rPr>
              <a:t>So what should be in this data management plan? Basically, the data management plan should describe the who, what, when, where, and why of your project. In other words, you should answer questions like the following:  What materials are you producing and how are you creating them?  In what format are the data going to be stored?  What standards are you using for the data itself and for the metadata associated with that data?  How are you planning to share your data and allow others to access them? If others will be reusing your data, what are your policies related to that reuse? Are they allowed to redistribute the data? Can they create derived products?  What are the policies you want to establish for those activities?  Finally, how are you planning to make your data available </a:t>
            </a:r>
            <a:r>
              <a:rPr lang="en-US" sz="1200" u="sng" kern="1200" dirty="0" smtClean="0">
                <a:solidFill>
                  <a:schemeClr val="tx1"/>
                </a:solidFill>
                <a:effectLst/>
                <a:latin typeface="+mn-lt"/>
                <a:ea typeface="ＭＳ Ｐゴシック" charset="-128"/>
                <a:cs typeface="ＭＳ Ｐゴシック" charset="-128"/>
              </a:rPr>
              <a:t>after</a:t>
            </a:r>
            <a:r>
              <a:rPr lang="en-US" sz="1200" kern="1200" dirty="0" smtClean="0">
                <a:solidFill>
                  <a:schemeClr val="tx1"/>
                </a:solidFill>
                <a:effectLst/>
                <a:latin typeface="+mn-lt"/>
                <a:ea typeface="ＭＳ Ｐゴシック" charset="-128"/>
                <a:cs typeface="ＭＳ Ｐゴシック" charset="-128"/>
              </a:rPr>
              <a:t> your project is finished?  In other words, what data are going to be preserved, by what means, and how are people going to access them after the project is completed?  </a:t>
            </a:r>
          </a:p>
        </p:txBody>
      </p:sp>
      <p:sp>
        <p:nvSpPr>
          <p:cNvPr id="4" name="Slide Number Placeholder 3"/>
          <p:cNvSpPr>
            <a:spLocks noGrp="1"/>
          </p:cNvSpPr>
          <p:nvPr>
            <p:ph type="sldNum" sz="quarter" idx="10"/>
          </p:nvPr>
        </p:nvSpPr>
        <p:spPr/>
        <p:txBody>
          <a:bodyPr/>
          <a:lstStyle/>
          <a:p>
            <a:pPr>
              <a:defRPr/>
            </a:pPr>
            <a:fld id="{6568932A-D9A4-3A48-95C6-7A8BA54F1BA2}" type="slidenum">
              <a:rPr lang="en-US" smtClean="0"/>
              <a:pPr>
                <a:defRPr/>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325460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7:  Resources</a:t>
            </a:r>
          </a:p>
          <a:p>
            <a:r>
              <a:rPr lang="en-US" sz="1200" kern="1200" dirty="0" smtClean="0">
                <a:solidFill>
                  <a:schemeClr val="tx1"/>
                </a:solidFill>
                <a:effectLst/>
                <a:latin typeface="+mn-lt"/>
                <a:ea typeface="ＭＳ Ｐゴシック" charset="-128"/>
                <a:cs typeface="ＭＳ Ｐゴシック" charset="-128"/>
              </a:rPr>
              <a:t>On the next two slides, you will find a linked listing of some additional resources you might find helpful should you need more information about </a:t>
            </a:r>
          </a:p>
          <a:p>
            <a:r>
              <a:rPr lang="en-US" sz="1200" kern="1200" dirty="0" smtClean="0">
                <a:solidFill>
                  <a:schemeClr val="tx1"/>
                </a:solidFill>
                <a:effectLst/>
                <a:latin typeface="+mn-lt"/>
                <a:ea typeface="ＭＳ Ｐゴシック" charset="-128"/>
                <a:cs typeface="ＭＳ Ｐゴシック" charset="-128"/>
              </a:rPr>
              <a:t>NSF data management planning requirements, including links to the official NSF documentation on this slide. </a:t>
            </a:r>
          </a:p>
        </p:txBody>
      </p:sp>
      <p:sp>
        <p:nvSpPr>
          <p:cNvPr id="4" name="Slide Number Placeholder 3"/>
          <p:cNvSpPr>
            <a:spLocks noGrp="1"/>
          </p:cNvSpPr>
          <p:nvPr>
            <p:ph type="sldNum" sz="quarter" idx="10"/>
          </p:nvPr>
        </p:nvSpPr>
        <p:spPr/>
        <p:txBody>
          <a:bodyPr/>
          <a:lstStyle/>
          <a:p>
            <a:pPr>
              <a:defRPr/>
            </a:pPr>
            <a:fld id="{6568932A-D9A4-3A48-95C6-7A8BA54F1BA2}" type="slidenum">
              <a:rPr lang="en-US" smtClean="0"/>
              <a:pPr>
                <a:defRPr/>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932279"/>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8:  Additional Resources</a:t>
            </a:r>
          </a:p>
          <a:p>
            <a:r>
              <a:rPr lang="en-US" sz="1200" kern="1200" dirty="0" smtClean="0">
                <a:solidFill>
                  <a:schemeClr val="tx1"/>
                </a:solidFill>
                <a:effectLst/>
                <a:latin typeface="+mn-lt"/>
                <a:ea typeface="ＭＳ Ｐゴシック" charset="-128"/>
                <a:cs typeface="ＭＳ Ｐゴシック" charset="-128"/>
              </a:rPr>
              <a:t>A wide variety of universities and other organizations have materials that can help you figure how to write a data management plan. For example, the California Digital Library has an online data management planning tool that you can use with some institution-specific requirements for data management. The Data Conservancy has a questionnaire that is a useful guide for generating a data management plan. The NSF funded </a:t>
            </a:r>
            <a:r>
              <a:rPr lang="en-US" sz="1200" kern="1200" dirty="0" err="1" smtClean="0">
                <a:solidFill>
                  <a:schemeClr val="tx1"/>
                </a:solidFill>
                <a:effectLst/>
                <a:latin typeface="+mn-lt"/>
                <a:ea typeface="ＭＳ Ｐゴシック" charset="-128"/>
                <a:cs typeface="ＭＳ Ｐゴシック" charset="-128"/>
              </a:rPr>
              <a:t>DataONE</a:t>
            </a:r>
            <a:r>
              <a:rPr lang="en-US" sz="1200" kern="1200" dirty="0" smtClean="0">
                <a:solidFill>
                  <a:schemeClr val="tx1"/>
                </a:solidFill>
                <a:effectLst/>
                <a:latin typeface="+mn-lt"/>
                <a:ea typeface="ＭＳ Ｐゴシック" charset="-128"/>
                <a:cs typeface="ＭＳ Ｐゴシック" charset="-128"/>
              </a:rPr>
              <a:t> project has a database of data management best practices for your use. In the United Kingdom, the Digital Curation Centre also has a wealth of material on data management.  </a:t>
            </a:r>
          </a:p>
        </p:txBody>
      </p:sp>
      <p:sp>
        <p:nvSpPr>
          <p:cNvPr id="4" name="Slide Number Placeholder 3"/>
          <p:cNvSpPr>
            <a:spLocks noGrp="1"/>
          </p:cNvSpPr>
          <p:nvPr>
            <p:ph type="sldNum" sz="quarter" idx="10"/>
          </p:nvPr>
        </p:nvSpPr>
        <p:spPr/>
        <p:txBody>
          <a:bodyPr/>
          <a:lstStyle/>
          <a:p>
            <a:pPr>
              <a:defRPr/>
            </a:pPr>
            <a:fld id="{6568932A-D9A4-3A48-95C6-7A8BA54F1BA2}" type="slidenum">
              <a:rPr lang="en-US" smtClean="0"/>
              <a:pPr>
                <a:defRPr/>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5847696"/>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9:  Other Relevant Modules     </a:t>
            </a:r>
          </a:p>
          <a:p>
            <a:r>
              <a:rPr lang="en-US" sz="1200" kern="1200" dirty="0" smtClean="0">
                <a:solidFill>
                  <a:schemeClr val="tx1"/>
                </a:solidFill>
                <a:effectLst/>
                <a:latin typeface="+mn-lt"/>
                <a:ea typeface="ＭＳ Ｐゴシック" charset="-128"/>
                <a:cs typeface="ＭＳ Ｐゴシック" charset="-128"/>
              </a:rPr>
              <a:t>The modules of the ESIP Data Management for Scientists Short Course have been designed to complement and supplement each other.  In light of this plan, we think you may find the following modules relevant to you as you seek to gain a better understanding of how to generate data management plans: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For more information about why data management planning can, in general, help you become a more effective and efficient researcher, see the module called </a:t>
            </a:r>
            <a:r>
              <a:rPr lang="en-US" sz="1200" i="1" kern="1200" dirty="0" smtClean="0">
                <a:solidFill>
                  <a:schemeClr val="tx1"/>
                </a:solidFill>
                <a:effectLst/>
                <a:latin typeface="+mn-lt"/>
                <a:ea typeface="ＭＳ Ｐゴシック" charset="-128"/>
                <a:cs typeface="ＭＳ Ｐゴシック" charset="-128"/>
              </a:rPr>
              <a:t>Data Management Plans:  Why Do a Data Management Plan?</a:t>
            </a:r>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See </a:t>
            </a:r>
            <a:r>
              <a:rPr lang="en-US" sz="1200" i="1" kern="1200" dirty="0" smtClean="0">
                <a:solidFill>
                  <a:schemeClr val="tx1"/>
                </a:solidFill>
                <a:effectLst/>
                <a:latin typeface="+mn-lt"/>
                <a:ea typeface="ＭＳ Ｐゴシック" charset="-128"/>
                <a:cs typeface="ＭＳ Ｐゴシック" charset="-128"/>
              </a:rPr>
              <a:t>Data Management Plans: Elements of a Data Management Plan</a:t>
            </a:r>
            <a:r>
              <a:rPr lang="en-US" sz="1200" kern="1200" dirty="0" smtClean="0">
                <a:solidFill>
                  <a:schemeClr val="tx1"/>
                </a:solidFill>
                <a:effectLst/>
                <a:latin typeface="+mn-lt"/>
                <a:ea typeface="ＭＳ Ｐゴシック" charset="-128"/>
                <a:cs typeface="ＭＳ Ｐゴシック" charset="-128"/>
              </a:rPr>
              <a:t> for more information about what to include in your plan.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The </a:t>
            </a:r>
            <a:r>
              <a:rPr lang="en-US" sz="1200" i="1" kern="1200" dirty="0" smtClean="0">
                <a:solidFill>
                  <a:schemeClr val="tx1"/>
                </a:solidFill>
                <a:effectLst/>
                <a:latin typeface="+mn-lt"/>
                <a:ea typeface="ＭＳ Ｐゴシック" charset="-128"/>
                <a:cs typeface="ＭＳ Ｐゴシック" charset="-128"/>
              </a:rPr>
              <a:t>Local Data Management – Advertising Your Data:  Agency Requirements </a:t>
            </a:r>
            <a:r>
              <a:rPr lang="en-US" sz="1200" kern="1200" dirty="0" smtClean="0">
                <a:solidFill>
                  <a:schemeClr val="tx1"/>
                </a:solidFill>
                <a:effectLst/>
                <a:latin typeface="+mn-lt"/>
                <a:ea typeface="ＭＳ Ｐゴシック" charset="-128"/>
                <a:cs typeface="ＭＳ Ｐゴシック" charset="-128"/>
              </a:rPr>
              <a:t>module</a:t>
            </a:r>
            <a:r>
              <a:rPr lang="en-US" sz="1200" i="1" kern="120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will give you more information about what some U.S. Federal agencies are requiring for submitting metadata about your data. </a:t>
            </a:r>
          </a:p>
        </p:txBody>
      </p:sp>
      <p:sp>
        <p:nvSpPr>
          <p:cNvPr id="4" name="Slide Number Placeholder 3"/>
          <p:cNvSpPr>
            <a:spLocks noGrp="1"/>
          </p:cNvSpPr>
          <p:nvPr>
            <p:ph type="sldNum" sz="quarter" idx="10"/>
          </p:nvPr>
        </p:nvSpPr>
        <p:spPr/>
        <p:txBody>
          <a:bodyPr/>
          <a:lstStyle/>
          <a:p>
            <a:pPr>
              <a:defRPr/>
            </a:pPr>
            <a:fld id="{6568932A-D9A4-3A48-95C6-7A8BA54F1BA2}" type="slidenum">
              <a:rPr lang="en-US" smtClean="0"/>
              <a:pPr>
                <a:defRPr/>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2988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569874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9057168"/>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271235"/>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10178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4471352"/>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288205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793135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559829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3725884"/>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596345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362523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258911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737394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1183107"/>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4763241"/>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4801780"/>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0104664"/>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0093043"/>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1904780"/>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223666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5958337"/>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064492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88347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871143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4587154"/>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780953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3282554"/>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5232510"/>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8230715"/>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93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4824913"/>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5940420"/>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901124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7675535"/>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149143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2984813"/>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193938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4228229"/>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0644050"/>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670460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3926911"/>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357000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715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624196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933123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7040162"/>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76449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2538296"/>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6969175"/>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1161554"/>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9711471"/>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90525"/>
            <a:ext cx="2965450" cy="8499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90525"/>
            <a:ext cx="8743950" cy="849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3298764"/>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8810110"/>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8610369"/>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199879"/>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1381348"/>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9650408"/>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182613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0645408"/>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104526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5069557"/>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8066266"/>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5047994"/>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38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382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6898862"/>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3965211"/>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3156623"/>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1013890"/>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4713424"/>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012057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977278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5282132"/>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1901889"/>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3371149"/>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3601226"/>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9203754"/>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7008853"/>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4955718"/>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2457901"/>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6850843"/>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55166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5127747"/>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5767437"/>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5172042"/>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3687662"/>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8875666"/>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2361846"/>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3285015"/>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6440586"/>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5974451"/>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4500130"/>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632156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4599460"/>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9053689"/>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1407482"/>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1379986"/>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2787991"/>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3858434"/>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1736081"/>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9932593"/>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1320800"/>
            <a:ext cx="127000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365760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0213771"/>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058403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10703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3772440"/>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4549225"/>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486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8815860"/>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0505889"/>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7915244"/>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8083650"/>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8460045"/>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4011376"/>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9794665"/>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3625" y="7785100"/>
            <a:ext cx="2847975" cy="170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9700" y="7785100"/>
            <a:ext cx="8391525" cy="170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931000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69509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86471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656667"/>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0090836"/>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5763622"/>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3123972"/>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115443"/>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543776"/>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7901167"/>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9871971"/>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0821590"/>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907984"/>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2276475"/>
            <a:ext cx="29654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2276475"/>
            <a:ext cx="87439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546211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266967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53813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839722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175374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588222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16488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077621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230827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0876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293137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971712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468828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636071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919267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42231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135445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769659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861829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418396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85185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487020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302044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541255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921189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787715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418684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128044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201945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344672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070409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53374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044260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006248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567915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576632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87842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382210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751877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7817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738925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360274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90320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1696726"/>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029955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440339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889000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905515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426370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633122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787264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390228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127799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653609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422854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413843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527455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873479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232160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722149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614319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818572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056611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237093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61320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1071076"/>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246303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906214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527622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0702942"/>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00100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638778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421756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398421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327984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57617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937493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6814913"/>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918675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300175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210496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3651401"/>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309703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53025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993064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740534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330200"/>
            <a:ext cx="127000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365760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2240718"/>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pic>
        <p:nvPicPr>
          <p:cNvPr id="1029" name="Picture 4" descr="Logo300dpi %281%29.png"/>
          <p:cNvPicPr>
            <a:picLocks noChangeAspect="1"/>
          </p:cNvPicPr>
          <p:nvPr userDrawn="1"/>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0243" name="Line 2"/>
          <p:cNvSpPr>
            <a:spLocks noChangeShapeType="1"/>
          </p:cNvSpPr>
          <p:nvPr/>
        </p:nvSpPr>
        <p:spPr bwMode="auto">
          <a:xfrm flipH="1">
            <a:off x="64881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244" name="Line 3"/>
          <p:cNvSpPr>
            <a:spLocks noChangeShapeType="1"/>
          </p:cNvSpPr>
          <p:nvPr/>
        </p:nvSpPr>
        <p:spPr bwMode="auto">
          <a:xfrm>
            <a:off x="6488113" y="4476750"/>
            <a:ext cx="59959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1267"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
        <p:nvSpPr>
          <p:cNvPr id="11268"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8369300" y="2324100"/>
            <a:ext cx="4064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2291"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
        <p:nvSpPr>
          <p:cNvPr id="12292"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571500" y="863600"/>
            <a:ext cx="11861800" cy="8026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
        <p:nvSpPr>
          <p:cNvPr id="14339"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5363"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
        <p:nvSpPr>
          <p:cNvPr id="15364"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body" idx="1"/>
          </p:nvPr>
        </p:nvSpPr>
        <p:spPr bwMode="auto">
          <a:xfrm>
            <a:off x="571500" y="5016500"/>
            <a:ext cx="50800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7411" name="Line 2"/>
          <p:cNvSpPr>
            <a:spLocks noChangeShapeType="1"/>
          </p:cNvSpPr>
          <p:nvPr/>
        </p:nvSpPr>
        <p:spPr bwMode="auto">
          <a:xfrm>
            <a:off x="647700" y="4749800"/>
            <a:ext cx="4881563"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7412" name="Rectangle 3"/>
          <p:cNvSpPr>
            <a:spLocks noGrp="1" noChangeArrowheads="1"/>
          </p:cNvSpPr>
          <p:nvPr>
            <p:ph type="title"/>
          </p:nvPr>
        </p:nvSpPr>
        <p:spPr bwMode="auto">
          <a:xfrm>
            <a:off x="571500" y="1320800"/>
            <a:ext cx="50800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1409700" y="7785100"/>
            <a:ext cx="5791200" cy="170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
        <p:nvSpPr>
          <p:cNvPr id="18435" name="Line 2"/>
          <p:cNvSpPr>
            <a:spLocks noChangeShapeType="1"/>
          </p:cNvSpPr>
          <p:nvPr/>
        </p:nvSpPr>
        <p:spPr bwMode="auto">
          <a:xfrm flipH="1">
            <a:off x="7543800" y="7975600"/>
            <a:ext cx="0" cy="142240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8436" name="Rectangle 3"/>
          <p:cNvSpPr>
            <a:spLocks noGrp="1" noChangeArrowheads="1"/>
          </p:cNvSpPr>
          <p:nvPr>
            <p:ph type="body" idx="1"/>
          </p:nvPr>
        </p:nvSpPr>
        <p:spPr bwMode="auto">
          <a:xfrm>
            <a:off x="7848600" y="8470900"/>
            <a:ext cx="4953000" cy="50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txStyles>
    <p:titleStyle>
      <a:lvl1pPr algn="r"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999999"/>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999999"/>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5pPr>
      <a:lvl6pPr marL="457200" algn="l" rtl="0" fontAlgn="base">
        <a:spcBef>
          <a:spcPct val="0"/>
        </a:spcBef>
        <a:spcAft>
          <a:spcPct val="0"/>
        </a:spcAft>
        <a:defRPr sz="2600">
          <a:solidFill>
            <a:srgbClr val="999999"/>
          </a:solidFill>
          <a:latin typeface="+mn-lt"/>
          <a:ea typeface="+mn-ea"/>
          <a:cs typeface="+mn-cs"/>
          <a:sym typeface="Helvetica Neue" charset="0"/>
        </a:defRPr>
      </a:lvl6pPr>
      <a:lvl7pPr marL="914400" algn="l" rtl="0" fontAlgn="base">
        <a:spcBef>
          <a:spcPct val="0"/>
        </a:spcBef>
        <a:spcAft>
          <a:spcPct val="0"/>
        </a:spcAft>
        <a:defRPr sz="2600">
          <a:solidFill>
            <a:srgbClr val="999999"/>
          </a:solidFill>
          <a:latin typeface="+mn-lt"/>
          <a:ea typeface="+mn-ea"/>
          <a:cs typeface="+mn-cs"/>
          <a:sym typeface="Helvetica Neue" charset="0"/>
        </a:defRPr>
      </a:lvl7pPr>
      <a:lvl8pPr marL="1371600" algn="l" rtl="0" fontAlgn="base">
        <a:spcBef>
          <a:spcPct val="0"/>
        </a:spcBef>
        <a:spcAft>
          <a:spcPct val="0"/>
        </a:spcAft>
        <a:defRPr sz="2600">
          <a:solidFill>
            <a:srgbClr val="999999"/>
          </a:solidFill>
          <a:latin typeface="+mn-lt"/>
          <a:ea typeface="+mn-ea"/>
          <a:cs typeface="+mn-cs"/>
          <a:sym typeface="Helvetica Neue" charset="0"/>
        </a:defRPr>
      </a:lvl8pPr>
      <a:lvl9pPr marL="1828800" algn="l" rtl="0" fontAlgn="base">
        <a:spcBef>
          <a:spcPct val="0"/>
        </a:spcBef>
        <a:spcAft>
          <a:spcPct val="0"/>
        </a:spcAft>
        <a:defRPr sz="2600">
          <a:solidFill>
            <a:srgbClr val="999999"/>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bwMode="auto">
          <a:xfrm>
            <a:off x="571500" y="3708400"/>
            <a:ext cx="11861800" cy="233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dirty="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dirty="0">
                <a:sym typeface="Helvetica Neue" charset="0"/>
              </a:rPr>
              <a:t>Click to edit Master text styles</a:t>
            </a:r>
          </a:p>
          <a:p>
            <a:pPr lvl="1"/>
            <a:r>
              <a:rPr lang="en-US" dirty="0">
                <a:sym typeface="Helvetica Neue" charset="0"/>
              </a:rPr>
              <a:t>Second level</a:t>
            </a:r>
          </a:p>
          <a:p>
            <a:pPr lvl="2"/>
            <a:r>
              <a:rPr lang="en-US" dirty="0">
                <a:sym typeface="Helvetica Neue" charset="0"/>
              </a:rPr>
              <a:t>Third level</a:t>
            </a:r>
          </a:p>
          <a:p>
            <a:pPr lvl="3"/>
            <a:r>
              <a:rPr lang="en-US" dirty="0">
                <a:sym typeface="Helvetica Neue" charset="0"/>
              </a:rPr>
              <a:t>Fourth level</a:t>
            </a:r>
          </a:p>
          <a:p>
            <a:pPr lvl="4"/>
            <a:r>
              <a:rPr lang="en-US" dirty="0">
                <a:sym typeface="Helvetica Neue" charset="0"/>
              </a:rPr>
              <a:t>Fifth level</a:t>
            </a:r>
          </a:p>
        </p:txBody>
      </p:sp>
      <p:pic>
        <p:nvPicPr>
          <p:cNvPr id="2053" name="Picture 5" descr="Logo300dpi %281%29.png"/>
          <p:cNvPicPr>
            <a:picLocks noChangeAspect="1"/>
          </p:cNvPicPr>
          <p:nvPr userDrawn="1"/>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54" name="TextBox 5"/>
          <p:cNvSpPr txBox="1">
            <a:spLocks noChangeArrowheads="1"/>
          </p:cNvSpPr>
          <p:nvPr userDrawn="1"/>
        </p:nvSpPr>
        <p:spPr bwMode="auto">
          <a:xfrm>
            <a:off x="558800" y="300038"/>
            <a:ext cx="8120236"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1200" b="0" dirty="0" smtClean="0"/>
              <a:t>The Case for Data Stewardship -  Agency Requirements</a:t>
            </a:r>
            <a:r>
              <a:rPr lang="en-US" sz="1200" dirty="0" smtClean="0"/>
              <a:t>: NSF Data Management Plans; Version 1.0, November 2012</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3075" name="Line 2"/>
          <p:cNvSpPr>
            <a:spLocks noChangeShapeType="1"/>
          </p:cNvSpPr>
          <p:nvPr/>
        </p:nvSpPr>
        <p:spPr bwMode="auto">
          <a:xfrm flipH="1">
            <a:off x="90662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3076" name="Line 3"/>
          <p:cNvSpPr>
            <a:spLocks noChangeShapeType="1"/>
          </p:cNvSpPr>
          <p:nvPr/>
        </p:nvSpPr>
        <p:spPr bwMode="auto">
          <a:xfrm>
            <a:off x="9066213" y="3092450"/>
            <a:ext cx="34305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3077" name="Line 4"/>
          <p:cNvSpPr>
            <a:spLocks noChangeShapeType="1"/>
          </p:cNvSpPr>
          <p:nvPr/>
        </p:nvSpPr>
        <p:spPr bwMode="auto">
          <a:xfrm>
            <a:off x="9066213" y="5873750"/>
            <a:ext cx="34305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4099" name="Line 2"/>
          <p:cNvSpPr>
            <a:spLocks noChangeShapeType="1"/>
          </p:cNvSpPr>
          <p:nvPr/>
        </p:nvSpPr>
        <p:spPr bwMode="auto">
          <a:xfrm flipH="1">
            <a:off x="6502400" y="1803400"/>
            <a:ext cx="0" cy="43180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5123" name="Line 2"/>
          <p:cNvSpPr>
            <a:spLocks noChangeShapeType="1"/>
          </p:cNvSpPr>
          <p:nvPr/>
        </p:nvSpPr>
        <p:spPr bwMode="auto">
          <a:xfrm flipH="1">
            <a:off x="4430713" y="1778000"/>
            <a:ext cx="1587" cy="50546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6147" name="Line 2"/>
          <p:cNvSpPr>
            <a:spLocks noChangeShapeType="1"/>
          </p:cNvSpPr>
          <p:nvPr/>
        </p:nvSpPr>
        <p:spPr bwMode="auto">
          <a:xfrm flipH="1">
            <a:off x="6488113" y="508000"/>
            <a:ext cx="1587" cy="80137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7171" name="Line 2"/>
          <p:cNvSpPr>
            <a:spLocks noChangeShapeType="1"/>
          </p:cNvSpPr>
          <p:nvPr/>
        </p:nvSpPr>
        <p:spPr bwMode="auto">
          <a:xfrm flipH="1">
            <a:off x="44434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172" name="Line 3"/>
          <p:cNvSpPr>
            <a:spLocks noChangeShapeType="1"/>
          </p:cNvSpPr>
          <p:nvPr/>
        </p:nvSpPr>
        <p:spPr bwMode="auto">
          <a:xfrm flipH="1">
            <a:off x="85455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9219" name="Line 2"/>
          <p:cNvSpPr>
            <a:spLocks noChangeShapeType="1"/>
          </p:cNvSpPr>
          <p:nvPr/>
        </p:nvSpPr>
        <p:spPr bwMode="auto">
          <a:xfrm>
            <a:off x="647700" y="1968500"/>
            <a:ext cx="48768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220" name="Rectangle 3"/>
          <p:cNvSpPr>
            <a:spLocks noGrp="1" noChangeArrowheads="1"/>
          </p:cNvSpPr>
          <p:nvPr>
            <p:ph type="title"/>
          </p:nvPr>
        </p:nvSpPr>
        <p:spPr bwMode="auto">
          <a:xfrm>
            <a:off x="571500" y="330200"/>
            <a:ext cx="50800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creativecommons.org/licenses/by/3.0/" TargetMode="External"/><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nsf.gov/pubs/policydocs/pappguide/nsf11001/aag_6.jsp" TargetMode="External"/><Relationship Id="rId4" Type="http://schemas.openxmlformats.org/officeDocument/2006/relationships/hyperlink" Target="http://www.nsf.gov/pubs/policydocs/pappguide/nsf13001/gpg_2.jsp" TargetMode="External"/><Relationship Id="rId5" Type="http://schemas.openxmlformats.org/officeDocument/2006/relationships/hyperlink" Target="http://www.nsf.gov/bfa/dias/policy/dmp.jsp"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dmp.cdlib.org" TargetMode="External"/><Relationship Id="rId4" Type="http://schemas.openxmlformats.org/officeDocument/2006/relationships/hyperlink" Target="http://dataconservancy.org/education/data-management-planning/" TargetMode="External"/><Relationship Id="rId5" Type="http://schemas.openxmlformats.org/officeDocument/2006/relationships/hyperlink" Target="http://www.dataone.org/best-practices" TargetMode="External"/><Relationship Id="rId6" Type="http://schemas.openxmlformats.org/officeDocument/2006/relationships/hyperlink" Target="http://www.dcc.ac.uk/resources" TargetMode="Externa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71500" y="1371600"/>
            <a:ext cx="11861800" cy="3175000"/>
          </a:xfrm>
        </p:spPr>
        <p:txBody>
          <a:bodyPr/>
          <a:lstStyle/>
          <a:p>
            <a:pPr eaLnBrk="1" hangingPunct="1"/>
            <a:r>
              <a:rPr lang="en-US" sz="4800" b="1" dirty="0">
                <a:latin typeface="Helvetica Neue Light" charset="0"/>
                <a:ea typeface="ヒラギノ角ゴ ProN W3" charset="0"/>
                <a:cs typeface="ヒラギノ角ゴ ProN W3" charset="0"/>
              </a:rPr>
              <a:t>Agency Requirements: </a:t>
            </a:r>
            <a:r>
              <a:rPr lang="en-US" sz="4800" dirty="0">
                <a:latin typeface="Helvetica Neue Light" charset="0"/>
                <a:ea typeface="ヒラギノ角ゴ ProN W3" charset="0"/>
                <a:cs typeface="ヒラギノ角ゴ ProN W3" charset="0"/>
              </a:rPr>
              <a:t/>
            </a:r>
            <a:br>
              <a:rPr lang="en-US" sz="4800" dirty="0">
                <a:latin typeface="Helvetica Neue Light" charset="0"/>
                <a:ea typeface="ヒラギノ角ゴ ProN W3" charset="0"/>
                <a:cs typeface="ヒラギノ角ゴ ProN W3" charset="0"/>
              </a:rPr>
            </a:br>
            <a:r>
              <a:rPr lang="en-US" sz="4800" dirty="0">
                <a:latin typeface="Helvetica Neue Light" charset="0"/>
                <a:ea typeface="ヒラギノ角ゴ ProN W3" charset="0"/>
                <a:cs typeface="ヒラギノ角ゴ ProN W3" charset="0"/>
              </a:rPr>
              <a:t>NSF Data Management Plans</a:t>
            </a:r>
            <a:endParaRPr lang="en-US" dirty="0">
              <a:latin typeface="Helvetica Neue Light" charset="0"/>
              <a:ea typeface="ヒラギノ角ゴ ProN W3" charset="0"/>
              <a:cs typeface="ヒラギノ角ゴ ProN W3" charset="0"/>
            </a:endParaRPr>
          </a:p>
        </p:txBody>
      </p:sp>
      <p:sp>
        <p:nvSpPr>
          <p:cNvPr id="21506" name="Rectangle 2"/>
          <p:cNvSpPr>
            <a:spLocks noGrp="1" noChangeArrowheads="1"/>
          </p:cNvSpPr>
          <p:nvPr>
            <p:ph type="body" idx="1"/>
          </p:nvPr>
        </p:nvSpPr>
        <p:spPr>
          <a:xfrm>
            <a:off x="584200" y="4953000"/>
            <a:ext cx="5918200" cy="3175000"/>
          </a:xfrm>
        </p:spPr>
        <p:txBody>
          <a:bodyPr/>
          <a:lstStyle/>
          <a:p>
            <a:pPr marL="0" indent="0" eaLnBrk="1" hangingPunct="1"/>
            <a:r>
              <a:rPr lang="en-US" sz="2400" dirty="0">
                <a:latin typeface="Helvetica Neue" charset="0"/>
                <a:ea typeface="ヒラギノ角ゴ ProN W3" charset="0"/>
                <a:cs typeface="ヒラギノ角ゴ ProN W3" charset="0"/>
              </a:rPr>
              <a:t>Ruth Duerr</a:t>
            </a:r>
          </a:p>
          <a:p>
            <a:pPr marL="0" indent="0" eaLnBrk="1" hangingPunct="1"/>
            <a:r>
              <a:rPr lang="en-US" sz="2400" dirty="0">
                <a:latin typeface="Helvetica Neue" charset="0"/>
                <a:ea typeface="ヒラギノ角ゴ ProN W3" charset="0"/>
                <a:cs typeface="ヒラギノ角ゴ ProN W3" charset="0"/>
              </a:rPr>
              <a:t>National Snow and Ice Data Center</a:t>
            </a:r>
          </a:p>
        </p:txBody>
      </p:sp>
      <p:pic>
        <p:nvPicPr>
          <p:cNvPr id="21508" name="Picture 6"/>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7850" y="7696200"/>
            <a:ext cx="1657350" cy="1657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1509" name="Rectangle 2"/>
          <p:cNvSpPr txBox="1">
            <a:spLocks noChangeArrowheads="1"/>
          </p:cNvSpPr>
          <p:nvPr/>
        </p:nvSpPr>
        <p:spPr bwMode="auto">
          <a:xfrm>
            <a:off x="10007600" y="4953000"/>
            <a:ext cx="2565400" cy="106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50800" tIns="50800" rIns="50800" bIns="50800"/>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r" eaLnBrk="1" hangingPunct="1"/>
            <a:r>
              <a:rPr lang="en-US" sz="2400" dirty="0">
                <a:solidFill>
                  <a:srgbClr val="606060"/>
                </a:solidFill>
                <a:latin typeface="Helvetica Neue" charset="0"/>
                <a:sym typeface="Helvetica Neue" charset="0"/>
              </a:rPr>
              <a:t>Version 1.0</a:t>
            </a:r>
          </a:p>
          <a:p>
            <a:pPr algn="r" eaLnBrk="1" hangingPunct="1"/>
            <a:r>
              <a:rPr lang="en-US" sz="2400" dirty="0" smtClean="0">
                <a:solidFill>
                  <a:srgbClr val="606060"/>
                </a:solidFill>
                <a:latin typeface="Helvetica Neue" charset="0"/>
                <a:sym typeface="Helvetica Neue" charset="0"/>
              </a:rPr>
              <a:t>November 2012</a:t>
            </a:r>
            <a:endParaRPr lang="en-US" sz="2400" dirty="0">
              <a:solidFill>
                <a:srgbClr val="606060"/>
              </a:solidFill>
              <a:latin typeface="Helvetica Neue" charset="0"/>
              <a:sym typeface="Helvetica Neue" charset="0"/>
            </a:endParaRPr>
          </a:p>
        </p:txBody>
      </p:sp>
      <p:sp>
        <p:nvSpPr>
          <p:cNvPr id="2" name="TextBox 1"/>
          <p:cNvSpPr txBox="1"/>
          <p:nvPr/>
        </p:nvSpPr>
        <p:spPr>
          <a:xfrm>
            <a:off x="558800" y="381000"/>
            <a:ext cx="4480714" cy="461665"/>
          </a:xfrm>
          <a:prstGeom prst="rect">
            <a:avLst/>
          </a:prstGeom>
          <a:noFill/>
        </p:spPr>
        <p:txBody>
          <a:bodyPr wrap="none" rtlCol="0">
            <a:spAutoFit/>
          </a:bodyPr>
          <a:lstStyle/>
          <a:p>
            <a:r>
              <a:rPr lang="en-US" sz="2400" dirty="0" smtClean="0"/>
              <a:t>The Case for Data Stewardship</a:t>
            </a:r>
            <a:endParaRPr lang="en-US" sz="2400" dirty="0"/>
          </a:p>
        </p:txBody>
      </p:sp>
      <p:pic>
        <p:nvPicPr>
          <p:cNvPr id="8" name="Picture 1" descr="DC-FullColor-01.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297" t="37932" r="12846" b="44067"/>
          <a:stretch>
            <a:fillRect/>
          </a:stretch>
        </p:blipFill>
        <p:spPr bwMode="auto">
          <a:xfrm>
            <a:off x="2592388" y="7940675"/>
            <a:ext cx="4672012"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 name="TextBox 9"/>
          <p:cNvSpPr txBox="1">
            <a:spLocks noChangeArrowheads="1"/>
          </p:cNvSpPr>
          <p:nvPr/>
        </p:nvSpPr>
        <p:spPr bwMode="auto">
          <a:xfrm>
            <a:off x="8937955" y="9220200"/>
            <a:ext cx="2060179"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a:ea typeface="ヒラギノ角ゴ ProN W3"/>
                <a:cs typeface="ヒラギノ角ゴ ProN W3"/>
                <a:sym typeface="Helvetica Neue Light"/>
              </a:defRPr>
            </a:lvl1pPr>
            <a:lvl2pPr marL="742950" indent="-285750" eaLnBrk="0" hangingPunct="0">
              <a:defRPr sz="4200">
                <a:solidFill>
                  <a:srgbClr val="000000"/>
                </a:solidFill>
                <a:latin typeface="Helvetica Neue Light"/>
                <a:ea typeface="ヒラギノ角ゴ ProN W3"/>
                <a:cs typeface="ヒラギノ角ゴ ProN W3"/>
                <a:sym typeface="Helvetica Neue Light"/>
              </a:defRPr>
            </a:lvl2pPr>
            <a:lvl3pPr marL="1143000" indent="-228600" eaLnBrk="0" hangingPunct="0">
              <a:defRPr sz="4200">
                <a:solidFill>
                  <a:srgbClr val="000000"/>
                </a:solidFill>
                <a:latin typeface="Helvetica Neue Light"/>
                <a:ea typeface="ヒラギノ角ゴ ProN W3"/>
                <a:cs typeface="ヒラギノ角ゴ ProN W3"/>
                <a:sym typeface="Helvetica Neue Light"/>
              </a:defRPr>
            </a:lvl3pPr>
            <a:lvl4pPr marL="1600200" indent="-228600" eaLnBrk="0" hangingPunct="0">
              <a:defRPr sz="4200">
                <a:solidFill>
                  <a:srgbClr val="000000"/>
                </a:solidFill>
                <a:latin typeface="Helvetica Neue Light"/>
                <a:ea typeface="ヒラギノ角ゴ ProN W3"/>
                <a:cs typeface="ヒラギノ角ゴ ProN W3"/>
                <a:sym typeface="Helvetica Neue Light"/>
              </a:defRPr>
            </a:lvl4pPr>
            <a:lvl5pPr marL="2057400" indent="-228600" eaLnBrk="0" hangingPunct="0">
              <a:defRPr sz="4200">
                <a:solidFill>
                  <a:srgbClr val="000000"/>
                </a:solidFill>
                <a:latin typeface="Helvetica Neue Light"/>
                <a:ea typeface="ヒラギノ角ゴ ProN W3"/>
                <a:cs typeface="ヒラギノ角ゴ ProN W3"/>
                <a:sym typeface="Helvetica Neue Light"/>
              </a:defRPr>
            </a:lvl5pPr>
            <a:lvl6pPr marL="2514600" indent="-228600" eaLnBrk="0" fontAlgn="base" hangingPunct="0">
              <a:spcBef>
                <a:spcPct val="0"/>
              </a:spcBef>
              <a:spcAft>
                <a:spcPct val="0"/>
              </a:spcAft>
              <a:defRPr sz="4200">
                <a:solidFill>
                  <a:srgbClr val="000000"/>
                </a:solidFill>
                <a:latin typeface="Helvetica Neue Light"/>
                <a:ea typeface="ヒラギノ角ゴ ProN W3"/>
                <a:cs typeface="ヒラギノ角ゴ ProN W3"/>
                <a:sym typeface="Helvetica Neue Light"/>
              </a:defRPr>
            </a:lvl6pPr>
            <a:lvl7pPr marL="2971800" indent="-228600" eaLnBrk="0" fontAlgn="base" hangingPunct="0">
              <a:spcBef>
                <a:spcPct val="0"/>
              </a:spcBef>
              <a:spcAft>
                <a:spcPct val="0"/>
              </a:spcAft>
              <a:defRPr sz="4200">
                <a:solidFill>
                  <a:srgbClr val="000000"/>
                </a:solidFill>
                <a:latin typeface="Helvetica Neue Light"/>
                <a:ea typeface="ヒラギノ角ゴ ProN W3"/>
                <a:cs typeface="ヒラギノ角ゴ ProN W3"/>
                <a:sym typeface="Helvetica Neue Light"/>
              </a:defRPr>
            </a:lvl7pPr>
            <a:lvl8pPr marL="3429000" indent="-228600" eaLnBrk="0" fontAlgn="base" hangingPunct="0">
              <a:spcBef>
                <a:spcPct val="0"/>
              </a:spcBef>
              <a:spcAft>
                <a:spcPct val="0"/>
              </a:spcAft>
              <a:defRPr sz="4200">
                <a:solidFill>
                  <a:srgbClr val="000000"/>
                </a:solidFill>
                <a:latin typeface="Helvetica Neue Light"/>
                <a:ea typeface="ヒラギノ角ゴ ProN W3"/>
                <a:cs typeface="ヒラギノ角ゴ ProN W3"/>
                <a:sym typeface="Helvetica Neue Light"/>
              </a:defRPr>
            </a:lvl8pPr>
            <a:lvl9pPr marL="3886200" indent="-228600" eaLnBrk="0" fontAlgn="base" hangingPunct="0">
              <a:spcBef>
                <a:spcPct val="0"/>
              </a:spcBef>
              <a:spcAft>
                <a:spcPct val="0"/>
              </a:spcAft>
              <a:defRPr sz="4200">
                <a:solidFill>
                  <a:srgbClr val="000000"/>
                </a:solidFill>
                <a:latin typeface="Helvetica Neue Light"/>
                <a:ea typeface="ヒラギノ角ゴ ProN W3"/>
                <a:cs typeface="ヒラギノ角ゴ ProN W3"/>
                <a:sym typeface="Helvetica Neue Light"/>
              </a:defRPr>
            </a:lvl9pPr>
          </a:lstStyle>
          <a:p>
            <a:pPr eaLnBrk="1" hangingPunct="1"/>
            <a:r>
              <a:rPr lang="en-US" sz="1200" dirty="0"/>
              <a:t>Copyright 2012 </a:t>
            </a:r>
            <a:r>
              <a:rPr lang="en-US" sz="1200" dirty="0" smtClean="0"/>
              <a:t> Ruth Duerr</a:t>
            </a:r>
            <a:endParaRPr lang="en-US" sz="1200" dirty="0"/>
          </a:p>
        </p:txBody>
      </p:sp>
      <p:pic>
        <p:nvPicPr>
          <p:cNvPr id="10" name="Content Placeholder 4">
            <a:hlinkClick r:id="rId5"/>
          </p:cNvPr>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31600" y="9153525"/>
            <a:ext cx="838200" cy="295275"/>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smtClean="0"/>
              <a:t>Recommended Citations</a:t>
            </a:r>
            <a:endParaRPr lang="en-US" dirty="0"/>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31600" y="8534400"/>
            <a:ext cx="838200" cy="295275"/>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
        <p:nvSpPr>
          <p:cNvPr id="6" name="TextBox 5"/>
          <p:cNvSpPr txBox="1">
            <a:spLocks noChangeArrowheads="1"/>
          </p:cNvSpPr>
          <p:nvPr/>
        </p:nvSpPr>
        <p:spPr bwMode="auto">
          <a:xfrm>
            <a:off x="594360" y="8469868"/>
            <a:ext cx="4953000"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800" dirty="0"/>
              <a:t>Copyright 2012 </a:t>
            </a:r>
            <a:r>
              <a:rPr lang="en-US" sz="1800" dirty="0" smtClean="0"/>
              <a:t>Ruth Duerr</a:t>
            </a:r>
            <a:r>
              <a:rPr lang="en-US" sz="1200" dirty="0" smtClean="0"/>
              <a:t>.</a:t>
            </a:r>
            <a:endParaRPr lang="en-US" sz="1200" dirty="0"/>
          </a:p>
        </p:txBody>
      </p:sp>
      <p:sp>
        <p:nvSpPr>
          <p:cNvPr id="7" name="TextBox 6"/>
          <p:cNvSpPr txBox="1"/>
          <p:nvPr/>
        </p:nvSpPr>
        <p:spPr>
          <a:xfrm>
            <a:off x="635000" y="2590800"/>
            <a:ext cx="9753600" cy="1938992"/>
          </a:xfrm>
          <a:prstGeom prst="rect">
            <a:avLst/>
          </a:prstGeom>
          <a:noFill/>
        </p:spPr>
        <p:txBody>
          <a:bodyPr wrap="square" rtlCol="0">
            <a:spAutoFit/>
          </a:bodyPr>
          <a:lstStyle/>
          <a:p>
            <a:pPr algn="l"/>
            <a:r>
              <a:rPr lang="en-US" sz="2400" dirty="0" smtClean="0"/>
              <a:t>Duerr R. 2012.  “The Case for Data Stewardship –  Agency Requirements:  NSF Data Management Plans.” </a:t>
            </a:r>
            <a:r>
              <a:rPr lang="en-US" sz="2400" dirty="0"/>
              <a:t>In Data </a:t>
            </a:r>
            <a:r>
              <a:rPr lang="en-US" sz="2400" dirty="0" smtClean="0"/>
              <a:t>Management </a:t>
            </a:r>
            <a:r>
              <a:rPr lang="en-US" sz="2400" dirty="0"/>
              <a:t>for Scientists Short Course, edited by  Ruth Duerr and </a:t>
            </a:r>
            <a:r>
              <a:rPr lang="en-US" sz="2400" dirty="0" smtClean="0"/>
              <a:t>Nancy </a:t>
            </a:r>
            <a:r>
              <a:rPr lang="en-US" sz="2400" dirty="0"/>
              <a:t>J. Hoebelheinrich, Federation of Earth Science Information </a:t>
            </a:r>
            <a:r>
              <a:rPr lang="en-US" sz="2400" dirty="0" smtClean="0"/>
              <a:t>Partners</a:t>
            </a:r>
            <a:r>
              <a:rPr lang="en-US" sz="2400" dirty="0"/>
              <a:t>:  ESIP Commons.</a:t>
            </a:r>
            <a:r>
              <a:rPr lang="en-US" sz="2400" dirty="0" smtClean="0"/>
              <a:t> </a:t>
            </a:r>
            <a:r>
              <a:rPr lang="en-US" sz="2400" smtClean="0"/>
              <a:t>doi:10.7269/P3GT5K3Z</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6006236"/>
      </p:ext>
    </p:extLst>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atin typeface="Helvetica Neue Light" charset="0"/>
                <a:ea typeface="ヒラギノ角ゴ ProN W3" charset="0"/>
                <a:cs typeface="ヒラギノ角ゴ ProN W3" charset="0"/>
              </a:rPr>
              <a:t>Overview</a:t>
            </a:r>
          </a:p>
        </p:txBody>
      </p:sp>
      <p:sp>
        <p:nvSpPr>
          <p:cNvPr id="23554" name="Content Placeholder 2"/>
          <p:cNvSpPr>
            <a:spLocks noGrp="1"/>
          </p:cNvSpPr>
          <p:nvPr>
            <p:ph idx="1"/>
          </p:nvPr>
        </p:nvSpPr>
        <p:spPr/>
        <p:txBody>
          <a:bodyPr/>
          <a:lstStyle/>
          <a:p>
            <a:r>
              <a:rPr lang="en-US" dirty="0">
                <a:latin typeface="Helvetica Neue" charset="0"/>
                <a:ea typeface="ヒラギノ角ゴ ProN W3" charset="0"/>
                <a:cs typeface="ヒラギノ角ゴ ProN W3" charset="0"/>
              </a:rPr>
              <a:t>All proposals to NSF must be accompanied by a data management plan</a:t>
            </a:r>
          </a:p>
          <a:p>
            <a:pPr marL="742950" lvl="1" indent="-285750"/>
            <a:r>
              <a:rPr lang="en-US" dirty="0">
                <a:latin typeface="Helvetica Neue" charset="0"/>
                <a:ea typeface="ヒラギノ角ゴ ProN W3" charset="0"/>
                <a:cs typeface="ヒラギノ角ゴ ProN W3" charset="0"/>
              </a:rPr>
              <a:t>Plans must be no longer than 2 pages</a:t>
            </a:r>
          </a:p>
          <a:p>
            <a:pPr marL="742950" lvl="1" indent="-285750"/>
            <a:r>
              <a:rPr lang="en-US" dirty="0">
                <a:latin typeface="Helvetica Neue" charset="0"/>
                <a:ea typeface="ヒラギノ角ゴ ProN W3" charset="0"/>
                <a:cs typeface="ヒラギノ角ゴ ProN W3" charset="0"/>
              </a:rPr>
              <a:t>Plans should be responsive to NSF</a:t>
            </a:r>
            <a:r>
              <a:rPr lang="ja-JP" altLang="en-US" dirty="0">
                <a:latin typeface="Helvetica Neue" charset="0"/>
                <a:ea typeface="ヒラギノ角ゴ ProN W3" charset="0"/>
                <a:cs typeface="ヒラギノ角ゴ ProN W3" charset="0"/>
              </a:rPr>
              <a:t>’</a:t>
            </a:r>
            <a:r>
              <a:rPr lang="en-US" altLang="ja-JP" dirty="0">
                <a:latin typeface="Helvetica Neue" charset="0"/>
                <a:ea typeface="ヒラギノ角ゴ ProN W3" charset="0"/>
                <a:cs typeface="ヒラギノ角ゴ ProN W3" charset="0"/>
              </a:rPr>
              <a:t>s policy on the dissemination and sharing of research results (see NSF Award and Administration Guide)</a:t>
            </a:r>
          </a:p>
          <a:p>
            <a:pPr marL="742950" lvl="1" indent="-285750"/>
            <a:r>
              <a:rPr lang="en-US" dirty="0" smtClean="0">
                <a:latin typeface="Helvetica Neue" charset="0"/>
                <a:ea typeface="ヒラギノ角ゴ ProN W3" charset="0"/>
                <a:cs typeface="ヒラギノ角ゴ ProN W3" charset="0"/>
              </a:rPr>
              <a:t>NSF’s </a:t>
            </a:r>
            <a:r>
              <a:rPr lang="en-US" dirty="0" err="1" smtClean="0">
                <a:latin typeface="Helvetica Neue" charset="0"/>
                <a:ea typeface="ヒラギノ角ゴ ProN W3" charset="0"/>
                <a:cs typeface="ヒラギノ角ゴ ProN W3" charset="0"/>
              </a:rPr>
              <a:t>Fastlane</a:t>
            </a:r>
            <a:r>
              <a:rPr lang="en-US" dirty="0" smtClean="0">
                <a:latin typeface="Helvetica Neue" charset="0"/>
                <a:ea typeface="ヒラギノ角ゴ ProN W3" charset="0"/>
                <a:cs typeface="ヒラギノ角ゴ ProN W3" charset="0"/>
              </a:rPr>
              <a:t> system will </a:t>
            </a:r>
            <a:r>
              <a:rPr lang="en-US" dirty="0">
                <a:latin typeface="Helvetica Neue" charset="0"/>
                <a:ea typeface="ヒラギノ角ゴ ProN W3" charset="0"/>
                <a:cs typeface="ヒラギノ角ゴ ProN W3" charset="0"/>
              </a:rPr>
              <a:t>not accept proposals without this supplementary document</a:t>
            </a:r>
          </a:p>
          <a:p>
            <a:r>
              <a:rPr lang="en-US" dirty="0">
                <a:latin typeface="Helvetica Neue" charset="0"/>
                <a:ea typeface="ヒラギノ角ゴ ProN W3" charset="0"/>
                <a:cs typeface="ヒラギノ角ゴ ProN W3" charset="0"/>
              </a:rPr>
              <a:t>Individual directorates may have directorate specific guidance</a:t>
            </a:r>
          </a:p>
          <a:p>
            <a:r>
              <a:rPr lang="en-US" dirty="0">
                <a:latin typeface="Helvetica Neue" charset="0"/>
                <a:ea typeface="ヒラギノ角ゴ ProN W3" charset="0"/>
                <a:cs typeface="ヒラギノ角ゴ ProN W3" charset="0"/>
              </a:rPr>
              <a:t>Individual solicitations may have program specific </a:t>
            </a:r>
            <a:r>
              <a:rPr lang="en-US" dirty="0" smtClean="0">
                <a:latin typeface="Helvetica Neue" charset="0"/>
                <a:ea typeface="ヒラギノ角ゴ ProN W3" charset="0"/>
                <a:cs typeface="ヒラギノ角ゴ ProN W3" charset="0"/>
              </a:rPr>
              <a:t>guidance</a:t>
            </a:r>
            <a:endParaRPr lang="en-US" dirty="0">
              <a:latin typeface="Helvetica Neue" charset="0"/>
              <a:ea typeface="ヒラギノ角ゴ ProN W3" charset="0"/>
              <a:cs typeface="ヒラギノ角ゴ ProN W3"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smtClean="0">
                <a:latin typeface="Helvetica Neue Light" charset="0"/>
                <a:ea typeface="ヒラギノ角ゴ ProN W3" charset="0"/>
                <a:cs typeface="ヒラギノ角ゴ ProN W3" charset="0"/>
              </a:rPr>
              <a:t>NSF’s Definition of Data</a:t>
            </a:r>
            <a:endParaRPr lang="en-US" dirty="0">
              <a:latin typeface="Helvetica Neue Light" charset="0"/>
              <a:ea typeface="ヒラギノ角ゴ ProN W3" charset="0"/>
              <a:cs typeface="ヒラギノ角ゴ ProN W3" charset="0"/>
            </a:endParaRPr>
          </a:p>
        </p:txBody>
      </p:sp>
      <p:sp>
        <p:nvSpPr>
          <p:cNvPr id="23554" name="Content Placeholder 2"/>
          <p:cNvSpPr>
            <a:spLocks noGrp="1"/>
          </p:cNvSpPr>
          <p:nvPr>
            <p:ph idx="1"/>
          </p:nvPr>
        </p:nvSpPr>
        <p:spPr>
          <a:xfrm>
            <a:off x="571500" y="2324100"/>
            <a:ext cx="11861800" cy="1257300"/>
          </a:xfrm>
        </p:spPr>
        <p:txBody>
          <a:bodyPr/>
          <a:lstStyle/>
          <a:p>
            <a:r>
              <a:rPr lang="en-US" dirty="0" smtClean="0">
                <a:latin typeface="Helvetica Neue" charset="0"/>
                <a:ea typeface="ヒラギノ角ゴ ProN W3" charset="0"/>
                <a:cs typeface="ヒラギノ角ゴ ProN W3" charset="0"/>
              </a:rPr>
              <a:t>The </a:t>
            </a:r>
            <a:r>
              <a:rPr lang="en-US" dirty="0">
                <a:latin typeface="Helvetica Neue" charset="0"/>
                <a:ea typeface="ヒラギノ角ゴ ProN W3" charset="0"/>
                <a:cs typeface="ヒラギノ角ゴ ProN W3" charset="0"/>
              </a:rPr>
              <a:t>NSF definition of data is very broad - you may be surprised at what is included!</a:t>
            </a:r>
          </a:p>
        </p:txBody>
      </p:sp>
      <p:grpSp>
        <p:nvGrpSpPr>
          <p:cNvPr id="5" name="Group 4"/>
          <p:cNvGrpSpPr/>
          <p:nvPr/>
        </p:nvGrpSpPr>
        <p:grpSpPr>
          <a:xfrm>
            <a:off x="635000" y="6934200"/>
            <a:ext cx="4221430" cy="2730720"/>
            <a:chOff x="635000" y="6934200"/>
            <a:chExt cx="4221430" cy="2730720"/>
          </a:xfrm>
        </p:grpSpPr>
        <p:pic>
          <p:nvPicPr>
            <p:cNvPr id="8" name="Picture 9"/>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33559" r="36000"/>
            <a:stretch>
              <a:fillRect/>
            </a:stretch>
          </p:blipFill>
          <p:spPr bwMode="auto">
            <a:xfrm>
              <a:off x="635000" y="6934200"/>
              <a:ext cx="4114800" cy="1869270"/>
            </a:xfrm>
            <a:prstGeom prst="rect">
              <a:avLst/>
            </a:prstGeom>
            <a:noFill/>
            <a:ln w="12700">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9" name="Text Box 10"/>
            <p:cNvSpPr txBox="1">
              <a:spLocks/>
            </p:cNvSpPr>
            <p:nvPr/>
          </p:nvSpPr>
          <p:spPr bwMode="auto">
            <a:xfrm>
              <a:off x="1168400" y="8991600"/>
              <a:ext cx="3050893" cy="6733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a:spAutoFit/>
            </a:bodyPr>
            <a:lstStyle>
              <a:lvl1pPr eaLnBrk="0" hangingPunct="0">
                <a:defRPr sz="4400">
                  <a:solidFill>
                    <a:srgbClr val="FD8F35"/>
                  </a:solidFill>
                  <a:latin typeface="Times New Roman" charset="0"/>
                  <a:ea typeface="ＭＳ Ｐゴシック" charset="0"/>
                  <a:cs typeface="ＭＳ Ｐゴシック" charset="0"/>
                </a:defRPr>
              </a:lvl1pPr>
              <a:lvl2pPr marL="37931725" indent="-37474525" eaLnBrk="0" hangingPunct="0">
                <a:defRPr sz="4400">
                  <a:solidFill>
                    <a:srgbClr val="FD8F35"/>
                  </a:solidFill>
                  <a:latin typeface="Times New Roman" charset="0"/>
                  <a:ea typeface="ＭＳ Ｐゴシック" charset="0"/>
                </a:defRPr>
              </a:lvl2pPr>
              <a:lvl3pPr eaLnBrk="0" hangingPunct="0">
                <a:defRPr sz="4400">
                  <a:solidFill>
                    <a:srgbClr val="FD8F35"/>
                  </a:solidFill>
                  <a:latin typeface="Times New Roman" charset="0"/>
                  <a:ea typeface="ＭＳ Ｐゴシック" charset="0"/>
                </a:defRPr>
              </a:lvl3pPr>
              <a:lvl4pPr eaLnBrk="0" hangingPunct="0">
                <a:defRPr sz="4400">
                  <a:solidFill>
                    <a:srgbClr val="FD8F35"/>
                  </a:solidFill>
                  <a:latin typeface="Times New Roman" charset="0"/>
                  <a:ea typeface="ＭＳ Ｐゴシック" charset="0"/>
                </a:defRPr>
              </a:lvl4pPr>
              <a:lvl5pPr eaLnBrk="0" hangingPunct="0">
                <a:defRPr sz="4400">
                  <a:solidFill>
                    <a:srgbClr val="FD8F35"/>
                  </a:solidFill>
                  <a:latin typeface="Times New Roman" charset="0"/>
                  <a:ea typeface="ＭＳ Ｐゴシック" charset="0"/>
                </a:defRPr>
              </a:lvl5pPr>
              <a:lvl6pPr marL="457200" eaLnBrk="0" fontAlgn="base" hangingPunct="0">
                <a:spcBef>
                  <a:spcPct val="0"/>
                </a:spcBef>
                <a:spcAft>
                  <a:spcPct val="0"/>
                </a:spcAft>
                <a:defRPr sz="4400">
                  <a:solidFill>
                    <a:srgbClr val="FD8F35"/>
                  </a:solidFill>
                  <a:latin typeface="Times New Roman" charset="0"/>
                  <a:ea typeface="ＭＳ Ｐゴシック" charset="0"/>
                </a:defRPr>
              </a:lvl6pPr>
              <a:lvl7pPr marL="914400" eaLnBrk="0" fontAlgn="base" hangingPunct="0">
                <a:spcBef>
                  <a:spcPct val="0"/>
                </a:spcBef>
                <a:spcAft>
                  <a:spcPct val="0"/>
                </a:spcAft>
                <a:defRPr sz="4400">
                  <a:solidFill>
                    <a:srgbClr val="FD8F35"/>
                  </a:solidFill>
                  <a:latin typeface="Times New Roman" charset="0"/>
                  <a:ea typeface="ＭＳ Ｐゴシック" charset="0"/>
                </a:defRPr>
              </a:lvl7pPr>
              <a:lvl8pPr marL="1371600" eaLnBrk="0" fontAlgn="base" hangingPunct="0">
                <a:spcBef>
                  <a:spcPct val="0"/>
                </a:spcBef>
                <a:spcAft>
                  <a:spcPct val="0"/>
                </a:spcAft>
                <a:defRPr sz="4400">
                  <a:solidFill>
                    <a:srgbClr val="FD8F35"/>
                  </a:solidFill>
                  <a:latin typeface="Times New Roman" charset="0"/>
                  <a:ea typeface="ＭＳ Ｐゴシック" charset="0"/>
                </a:defRPr>
              </a:lvl8pPr>
              <a:lvl9pPr marL="1828800" eaLnBrk="0" fontAlgn="base" hangingPunct="0">
                <a:spcBef>
                  <a:spcPct val="0"/>
                </a:spcBef>
                <a:spcAft>
                  <a:spcPct val="0"/>
                </a:spcAft>
                <a:defRPr sz="4400">
                  <a:solidFill>
                    <a:srgbClr val="FD8F35"/>
                  </a:solidFill>
                  <a:latin typeface="Times New Roman" charset="0"/>
                  <a:ea typeface="ＭＳ Ｐゴシック" charset="0"/>
                </a:defRPr>
              </a:lvl9pPr>
            </a:lstStyle>
            <a:p>
              <a:pPr algn="ctr" eaLnBrk="1" hangingPunct="1"/>
              <a:r>
                <a:rPr lang="ja-JP" altLang="en-US" sz="2800" dirty="0">
                  <a:solidFill>
                    <a:schemeClr val="tx1"/>
                  </a:solidFill>
                  <a:ea typeface="ヒラギノ明朝 ProN W3" charset="0"/>
                  <a:cs typeface="ヒラギノ明朝 ProN W3" charset="0"/>
                  <a:sym typeface="Times" charset="0"/>
                </a:rPr>
                <a:t>“</a:t>
              </a:r>
              <a:r>
                <a:rPr lang="en-US" sz="2800" dirty="0">
                  <a:solidFill>
                    <a:schemeClr val="tx1"/>
                  </a:solidFill>
                  <a:ea typeface="ヒラギノ明朝 ProN W3" charset="0"/>
                  <a:cs typeface="ヒラギノ明朝 ProN W3" charset="0"/>
                  <a:sym typeface="Times" charset="0"/>
                </a:rPr>
                <a:t>in-situ</a:t>
              </a:r>
              <a:r>
                <a:rPr lang="ja-JP" altLang="en-US" sz="2800" dirty="0">
                  <a:solidFill>
                    <a:schemeClr val="tx1"/>
                  </a:solidFill>
                  <a:ea typeface="ヒラギノ明朝 ProN W3" charset="0"/>
                  <a:cs typeface="ヒラギノ明朝 ProN W3" charset="0"/>
                  <a:sym typeface="Times" charset="0"/>
                </a:rPr>
                <a:t>”</a:t>
              </a:r>
              <a:r>
                <a:rPr lang="en-US" sz="2800" dirty="0">
                  <a:solidFill>
                    <a:schemeClr val="tx1"/>
                  </a:solidFill>
                  <a:ea typeface="ヒラギノ明朝 ProN W3" charset="0"/>
                  <a:cs typeface="ヒラギノ明朝 ProN W3" charset="0"/>
                  <a:sym typeface="Times" charset="0"/>
                </a:rPr>
                <a:t> data</a:t>
              </a:r>
            </a:p>
          </p:txBody>
        </p:sp>
        <p:sp>
          <p:nvSpPr>
            <p:cNvPr id="3" name="TextBox 2"/>
            <p:cNvSpPr txBox="1"/>
            <p:nvPr/>
          </p:nvSpPr>
          <p:spPr>
            <a:xfrm>
              <a:off x="2235200" y="8763000"/>
              <a:ext cx="2621230" cy="215444"/>
            </a:xfrm>
            <a:prstGeom prst="rect">
              <a:avLst/>
            </a:prstGeom>
            <a:noFill/>
          </p:spPr>
          <p:txBody>
            <a:bodyPr wrap="none" rtlCol="0">
              <a:spAutoFit/>
            </a:bodyPr>
            <a:lstStyle/>
            <a:p>
              <a:r>
                <a:rPr lang="en-US" sz="800" dirty="0" smtClean="0"/>
                <a:t>Photo credit: National Snow and Ice Data Center, 2006</a:t>
              </a:r>
              <a:endParaRPr lang="en-US" sz="800" dirty="0"/>
            </a:p>
          </p:txBody>
        </p:sp>
      </p:grpSp>
      <p:grpSp>
        <p:nvGrpSpPr>
          <p:cNvPr id="6" name="Group 5"/>
          <p:cNvGrpSpPr/>
          <p:nvPr/>
        </p:nvGrpSpPr>
        <p:grpSpPr>
          <a:xfrm>
            <a:off x="4975507" y="5953780"/>
            <a:ext cx="3050893" cy="2580620"/>
            <a:chOff x="4975507" y="5953780"/>
            <a:chExt cx="3050893" cy="2580620"/>
          </a:xfrm>
        </p:grpSpPr>
        <p:pic>
          <p:nvPicPr>
            <p:cNvPr id="2" name="Picture 1"/>
            <p:cNvPicPr>
              <a:picLocks noChangeAspect="1"/>
            </p:cNvPicPr>
            <p:nvPr/>
          </p:nvPicPr>
          <p:blipFill>
            <a:blip r:embed="rId4"/>
            <a:stretch>
              <a:fillRect/>
            </a:stretch>
          </p:blipFill>
          <p:spPr>
            <a:xfrm>
              <a:off x="5283200" y="5953780"/>
              <a:ext cx="2438400" cy="1828800"/>
            </a:xfrm>
            <a:prstGeom prst="rect">
              <a:avLst/>
            </a:prstGeom>
            <a:ln>
              <a:solidFill>
                <a:schemeClr val="tx1"/>
              </a:solidFill>
            </a:ln>
            <a:effectLst>
              <a:outerShdw blurRad="50800" dist="38100" dir="2700000" algn="tl" rotWithShape="0">
                <a:srgbClr val="000000">
                  <a:alpha val="43000"/>
                </a:srgbClr>
              </a:outerShdw>
            </a:effectLst>
          </p:spPr>
        </p:pic>
        <p:sp>
          <p:nvSpPr>
            <p:cNvPr id="24" name="TextBox 23"/>
            <p:cNvSpPr txBox="1"/>
            <p:nvPr/>
          </p:nvSpPr>
          <p:spPr>
            <a:xfrm>
              <a:off x="5588000" y="7782580"/>
              <a:ext cx="2262158" cy="215444"/>
            </a:xfrm>
            <a:prstGeom prst="rect">
              <a:avLst/>
            </a:prstGeom>
            <a:noFill/>
          </p:spPr>
          <p:txBody>
            <a:bodyPr wrap="none" rtlCol="0">
              <a:spAutoFit/>
            </a:bodyPr>
            <a:lstStyle/>
            <a:p>
              <a:r>
                <a:rPr lang="en-US" sz="800" dirty="0" smtClean="0"/>
                <a:t>Photo credit: </a:t>
              </a:r>
              <a:r>
                <a:rPr lang="en-US" sz="800" dirty="0" err="1" smtClean="0"/>
                <a:t>DynV</a:t>
              </a:r>
              <a:r>
                <a:rPr lang="en-US" sz="800" dirty="0" smtClean="0"/>
                <a:t>, Open Clip Art Library, 2006</a:t>
              </a:r>
              <a:endParaRPr lang="en-US" sz="800" dirty="0"/>
            </a:p>
          </p:txBody>
        </p:sp>
        <p:sp>
          <p:nvSpPr>
            <p:cNvPr id="25" name="Text Box 10"/>
            <p:cNvSpPr txBox="1">
              <a:spLocks/>
            </p:cNvSpPr>
            <p:nvPr/>
          </p:nvSpPr>
          <p:spPr bwMode="auto">
            <a:xfrm>
              <a:off x="4975507" y="8011180"/>
              <a:ext cx="3050893"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a:spAutoFit/>
            </a:bodyPr>
            <a:lstStyle>
              <a:lvl1pPr eaLnBrk="0" hangingPunct="0">
                <a:defRPr sz="4400">
                  <a:solidFill>
                    <a:srgbClr val="FD8F35"/>
                  </a:solidFill>
                  <a:latin typeface="Times New Roman" charset="0"/>
                  <a:ea typeface="ＭＳ Ｐゴシック" charset="0"/>
                  <a:cs typeface="ＭＳ Ｐゴシック" charset="0"/>
                </a:defRPr>
              </a:lvl1pPr>
              <a:lvl2pPr marL="37931725" indent="-37474525" eaLnBrk="0" hangingPunct="0">
                <a:defRPr sz="4400">
                  <a:solidFill>
                    <a:srgbClr val="FD8F35"/>
                  </a:solidFill>
                  <a:latin typeface="Times New Roman" charset="0"/>
                  <a:ea typeface="ＭＳ Ｐゴシック" charset="0"/>
                </a:defRPr>
              </a:lvl2pPr>
              <a:lvl3pPr eaLnBrk="0" hangingPunct="0">
                <a:defRPr sz="4400">
                  <a:solidFill>
                    <a:srgbClr val="FD8F35"/>
                  </a:solidFill>
                  <a:latin typeface="Times New Roman" charset="0"/>
                  <a:ea typeface="ＭＳ Ｐゴシック" charset="0"/>
                </a:defRPr>
              </a:lvl3pPr>
              <a:lvl4pPr eaLnBrk="0" hangingPunct="0">
                <a:defRPr sz="4400">
                  <a:solidFill>
                    <a:srgbClr val="FD8F35"/>
                  </a:solidFill>
                  <a:latin typeface="Times New Roman" charset="0"/>
                  <a:ea typeface="ＭＳ Ｐゴシック" charset="0"/>
                </a:defRPr>
              </a:lvl4pPr>
              <a:lvl5pPr eaLnBrk="0" hangingPunct="0">
                <a:defRPr sz="4400">
                  <a:solidFill>
                    <a:srgbClr val="FD8F35"/>
                  </a:solidFill>
                  <a:latin typeface="Times New Roman" charset="0"/>
                  <a:ea typeface="ＭＳ Ｐゴシック" charset="0"/>
                </a:defRPr>
              </a:lvl5pPr>
              <a:lvl6pPr marL="457200" eaLnBrk="0" fontAlgn="base" hangingPunct="0">
                <a:spcBef>
                  <a:spcPct val="0"/>
                </a:spcBef>
                <a:spcAft>
                  <a:spcPct val="0"/>
                </a:spcAft>
                <a:defRPr sz="4400">
                  <a:solidFill>
                    <a:srgbClr val="FD8F35"/>
                  </a:solidFill>
                  <a:latin typeface="Times New Roman" charset="0"/>
                  <a:ea typeface="ＭＳ Ｐゴシック" charset="0"/>
                </a:defRPr>
              </a:lvl6pPr>
              <a:lvl7pPr marL="914400" eaLnBrk="0" fontAlgn="base" hangingPunct="0">
                <a:spcBef>
                  <a:spcPct val="0"/>
                </a:spcBef>
                <a:spcAft>
                  <a:spcPct val="0"/>
                </a:spcAft>
                <a:defRPr sz="4400">
                  <a:solidFill>
                    <a:srgbClr val="FD8F35"/>
                  </a:solidFill>
                  <a:latin typeface="Times New Roman" charset="0"/>
                  <a:ea typeface="ＭＳ Ｐゴシック" charset="0"/>
                </a:defRPr>
              </a:lvl7pPr>
              <a:lvl8pPr marL="1371600" eaLnBrk="0" fontAlgn="base" hangingPunct="0">
                <a:spcBef>
                  <a:spcPct val="0"/>
                </a:spcBef>
                <a:spcAft>
                  <a:spcPct val="0"/>
                </a:spcAft>
                <a:defRPr sz="4400">
                  <a:solidFill>
                    <a:srgbClr val="FD8F35"/>
                  </a:solidFill>
                  <a:latin typeface="Times New Roman" charset="0"/>
                  <a:ea typeface="ＭＳ Ｐゴシック" charset="0"/>
                </a:defRPr>
              </a:lvl8pPr>
              <a:lvl9pPr marL="1828800" eaLnBrk="0" fontAlgn="base" hangingPunct="0">
                <a:spcBef>
                  <a:spcPct val="0"/>
                </a:spcBef>
                <a:spcAft>
                  <a:spcPct val="0"/>
                </a:spcAft>
                <a:defRPr sz="4400">
                  <a:solidFill>
                    <a:srgbClr val="FD8F35"/>
                  </a:solidFill>
                  <a:latin typeface="Times New Roman" charset="0"/>
                  <a:ea typeface="ＭＳ Ｐゴシック" charset="0"/>
                </a:defRPr>
              </a:lvl9pPr>
            </a:lstStyle>
            <a:p>
              <a:pPr algn="ctr" eaLnBrk="1" hangingPunct="1"/>
              <a:r>
                <a:rPr lang="en-US" altLang="ja-JP" sz="2800" dirty="0">
                  <a:solidFill>
                    <a:schemeClr val="tx1"/>
                  </a:solidFill>
                  <a:ea typeface="ヒラギノ明朝 ProN W3" charset="0"/>
                  <a:cs typeface="ヒラギノ明朝 ProN W3" charset="0"/>
                  <a:sym typeface="Times" charset="0"/>
                </a:rPr>
                <a:t>e</a:t>
              </a:r>
              <a:r>
                <a:rPr lang="en-US" altLang="ja-JP" sz="2800" dirty="0" smtClean="0">
                  <a:solidFill>
                    <a:schemeClr val="tx1"/>
                  </a:solidFill>
                  <a:ea typeface="ヒラギノ明朝 ProN W3" charset="0"/>
                  <a:cs typeface="ヒラギノ明朝 ProN W3" charset="0"/>
                  <a:sym typeface="Times" charset="0"/>
                </a:rPr>
                <a:t>xperiment</a:t>
              </a:r>
              <a:r>
                <a:rPr lang="en-US" sz="2800" dirty="0" smtClean="0">
                  <a:solidFill>
                    <a:schemeClr val="tx1"/>
                  </a:solidFill>
                  <a:ea typeface="ヒラギノ明朝 ProN W3" charset="0"/>
                  <a:cs typeface="ヒラギノ明朝 ProN W3" charset="0"/>
                  <a:sym typeface="Times" charset="0"/>
                </a:rPr>
                <a:t> </a:t>
              </a:r>
              <a:r>
                <a:rPr lang="en-US" sz="2800" dirty="0">
                  <a:solidFill>
                    <a:schemeClr val="tx1"/>
                  </a:solidFill>
                  <a:ea typeface="ヒラギノ明朝 ProN W3" charset="0"/>
                  <a:cs typeface="ヒラギノ明朝 ProN W3" charset="0"/>
                  <a:sym typeface="Times" charset="0"/>
                </a:rPr>
                <a:t>data</a:t>
              </a:r>
            </a:p>
          </p:txBody>
        </p:sp>
      </p:grpSp>
      <p:grpSp>
        <p:nvGrpSpPr>
          <p:cNvPr id="10" name="Group 9"/>
          <p:cNvGrpSpPr/>
          <p:nvPr/>
        </p:nvGrpSpPr>
        <p:grpSpPr>
          <a:xfrm>
            <a:off x="8255000" y="6553200"/>
            <a:ext cx="4163590" cy="2971800"/>
            <a:chOff x="8255000" y="6553200"/>
            <a:chExt cx="4163590" cy="2971800"/>
          </a:xfrm>
        </p:grpSpPr>
        <p:sp>
          <p:nvSpPr>
            <p:cNvPr id="14" name="Text Box 12"/>
            <p:cNvSpPr txBox="1">
              <a:spLocks/>
            </p:cNvSpPr>
            <p:nvPr/>
          </p:nvSpPr>
          <p:spPr bwMode="auto">
            <a:xfrm>
              <a:off x="8255000" y="9001780"/>
              <a:ext cx="4114800"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square">
              <a:spAutoFit/>
            </a:bodyPr>
            <a:lstStyle>
              <a:lvl1pPr eaLnBrk="0" hangingPunct="0">
                <a:defRPr sz="4400">
                  <a:solidFill>
                    <a:srgbClr val="FD8F35"/>
                  </a:solidFill>
                  <a:latin typeface="Times New Roman" charset="0"/>
                  <a:ea typeface="ＭＳ Ｐゴシック" charset="0"/>
                  <a:cs typeface="ＭＳ Ｐゴシック" charset="0"/>
                </a:defRPr>
              </a:lvl1pPr>
              <a:lvl2pPr marL="37931725" indent="-37474525" eaLnBrk="0" hangingPunct="0">
                <a:defRPr sz="4400">
                  <a:solidFill>
                    <a:srgbClr val="FD8F35"/>
                  </a:solidFill>
                  <a:latin typeface="Times New Roman" charset="0"/>
                  <a:ea typeface="ＭＳ Ｐゴシック" charset="0"/>
                </a:defRPr>
              </a:lvl2pPr>
              <a:lvl3pPr eaLnBrk="0" hangingPunct="0">
                <a:defRPr sz="4400">
                  <a:solidFill>
                    <a:srgbClr val="FD8F35"/>
                  </a:solidFill>
                  <a:latin typeface="Times New Roman" charset="0"/>
                  <a:ea typeface="ＭＳ Ｐゴシック" charset="0"/>
                </a:defRPr>
              </a:lvl3pPr>
              <a:lvl4pPr eaLnBrk="0" hangingPunct="0">
                <a:defRPr sz="4400">
                  <a:solidFill>
                    <a:srgbClr val="FD8F35"/>
                  </a:solidFill>
                  <a:latin typeface="Times New Roman" charset="0"/>
                  <a:ea typeface="ＭＳ Ｐゴシック" charset="0"/>
                </a:defRPr>
              </a:lvl4pPr>
              <a:lvl5pPr eaLnBrk="0" hangingPunct="0">
                <a:defRPr sz="4400">
                  <a:solidFill>
                    <a:srgbClr val="FD8F35"/>
                  </a:solidFill>
                  <a:latin typeface="Times New Roman" charset="0"/>
                  <a:ea typeface="ＭＳ Ｐゴシック" charset="0"/>
                </a:defRPr>
              </a:lvl5pPr>
              <a:lvl6pPr marL="457200" eaLnBrk="0" fontAlgn="base" hangingPunct="0">
                <a:spcBef>
                  <a:spcPct val="0"/>
                </a:spcBef>
                <a:spcAft>
                  <a:spcPct val="0"/>
                </a:spcAft>
                <a:defRPr sz="4400">
                  <a:solidFill>
                    <a:srgbClr val="FD8F35"/>
                  </a:solidFill>
                  <a:latin typeface="Times New Roman" charset="0"/>
                  <a:ea typeface="ＭＳ Ｐゴシック" charset="0"/>
                </a:defRPr>
              </a:lvl6pPr>
              <a:lvl7pPr marL="914400" eaLnBrk="0" fontAlgn="base" hangingPunct="0">
                <a:spcBef>
                  <a:spcPct val="0"/>
                </a:spcBef>
                <a:spcAft>
                  <a:spcPct val="0"/>
                </a:spcAft>
                <a:defRPr sz="4400">
                  <a:solidFill>
                    <a:srgbClr val="FD8F35"/>
                  </a:solidFill>
                  <a:latin typeface="Times New Roman" charset="0"/>
                  <a:ea typeface="ＭＳ Ｐゴシック" charset="0"/>
                </a:defRPr>
              </a:lvl7pPr>
              <a:lvl8pPr marL="1371600" eaLnBrk="0" fontAlgn="base" hangingPunct="0">
                <a:spcBef>
                  <a:spcPct val="0"/>
                </a:spcBef>
                <a:spcAft>
                  <a:spcPct val="0"/>
                </a:spcAft>
                <a:defRPr sz="4400">
                  <a:solidFill>
                    <a:srgbClr val="FD8F35"/>
                  </a:solidFill>
                  <a:latin typeface="Times New Roman" charset="0"/>
                  <a:ea typeface="ＭＳ Ｐゴシック" charset="0"/>
                </a:defRPr>
              </a:lvl8pPr>
              <a:lvl9pPr marL="1828800" eaLnBrk="0" fontAlgn="base" hangingPunct="0">
                <a:spcBef>
                  <a:spcPct val="0"/>
                </a:spcBef>
                <a:spcAft>
                  <a:spcPct val="0"/>
                </a:spcAft>
                <a:defRPr sz="4400">
                  <a:solidFill>
                    <a:srgbClr val="FD8F35"/>
                  </a:solidFill>
                  <a:latin typeface="Times New Roman" charset="0"/>
                  <a:ea typeface="ＭＳ Ｐゴシック" charset="0"/>
                </a:defRPr>
              </a:lvl9pPr>
            </a:lstStyle>
            <a:p>
              <a:pPr algn="ctr" eaLnBrk="1" hangingPunct="1"/>
              <a:r>
                <a:rPr lang="en-US" sz="2800" dirty="0">
                  <a:solidFill>
                    <a:srgbClr val="000000"/>
                  </a:solidFill>
                  <a:ea typeface="ヒラギノ明朝 ProN W3" charset="0"/>
                  <a:cs typeface="ヒラギノ明朝 ProN W3" charset="0"/>
                  <a:sym typeface="Times" charset="0"/>
                </a:rPr>
                <a:t>remote </a:t>
              </a:r>
              <a:r>
                <a:rPr lang="en-US" sz="2800" dirty="0" smtClean="0">
                  <a:solidFill>
                    <a:srgbClr val="000000"/>
                  </a:solidFill>
                  <a:ea typeface="ヒラギノ明朝 ProN W3" charset="0"/>
                  <a:cs typeface="ヒラギノ明朝 ProN W3" charset="0"/>
                  <a:sym typeface="Times" charset="0"/>
                </a:rPr>
                <a:t>sensing data</a:t>
              </a:r>
              <a:endParaRPr lang="en-US" sz="2800" dirty="0">
                <a:solidFill>
                  <a:srgbClr val="000000"/>
                </a:solidFill>
                <a:ea typeface="ヒラギノ明朝 ProN W3" charset="0"/>
                <a:cs typeface="ヒラギノ明朝 ProN W3" charset="0"/>
                <a:sym typeface="Times" charset="0"/>
              </a:endParaRPr>
            </a:p>
          </p:txBody>
        </p:sp>
        <p:pic>
          <p:nvPicPr>
            <p:cNvPr id="22" name="Picture 21"/>
            <p:cNvPicPr>
              <a:picLocks noChangeAspect="1"/>
            </p:cNvPicPr>
            <p:nvPr/>
          </p:nvPicPr>
          <p:blipFill>
            <a:blip r:embed="rId5"/>
            <a:stretch>
              <a:fillRect/>
            </a:stretch>
          </p:blipFill>
          <p:spPr>
            <a:xfrm>
              <a:off x="8331200" y="6553200"/>
              <a:ext cx="4087390" cy="2438400"/>
            </a:xfrm>
            <a:prstGeom prst="rect">
              <a:avLst/>
            </a:prstGeom>
            <a:effectLst>
              <a:outerShdw blurRad="50800" dist="38100" dir="2700000" algn="tl" rotWithShape="0">
                <a:srgbClr val="000000">
                  <a:alpha val="43000"/>
                </a:srgbClr>
              </a:outerShdw>
            </a:effectLst>
          </p:spPr>
        </p:pic>
      </p:grpSp>
      <p:grpSp>
        <p:nvGrpSpPr>
          <p:cNvPr id="7" name="Group 6"/>
          <p:cNvGrpSpPr/>
          <p:nvPr/>
        </p:nvGrpSpPr>
        <p:grpSpPr>
          <a:xfrm>
            <a:off x="8559800" y="3124200"/>
            <a:ext cx="3733800" cy="3429000"/>
            <a:chOff x="8559800" y="3124200"/>
            <a:chExt cx="3733800" cy="3429000"/>
          </a:xfrm>
        </p:grpSpPr>
        <p:sp>
          <p:nvSpPr>
            <p:cNvPr id="11" name="Text Box 11"/>
            <p:cNvSpPr txBox="1">
              <a:spLocks/>
            </p:cNvSpPr>
            <p:nvPr/>
          </p:nvSpPr>
          <p:spPr bwMode="auto">
            <a:xfrm>
              <a:off x="8969560" y="5871171"/>
              <a:ext cx="2693618" cy="68202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a:spAutoFit/>
            </a:bodyPr>
            <a:lstStyle>
              <a:lvl1pPr eaLnBrk="0" hangingPunct="0">
                <a:defRPr sz="4400">
                  <a:solidFill>
                    <a:srgbClr val="FD8F35"/>
                  </a:solidFill>
                  <a:latin typeface="Times New Roman" charset="0"/>
                  <a:ea typeface="ＭＳ Ｐゴシック" charset="0"/>
                  <a:cs typeface="ＭＳ Ｐゴシック" charset="0"/>
                </a:defRPr>
              </a:lvl1pPr>
              <a:lvl2pPr marL="37931725" indent="-37474525" eaLnBrk="0" hangingPunct="0">
                <a:defRPr sz="4400">
                  <a:solidFill>
                    <a:srgbClr val="FD8F35"/>
                  </a:solidFill>
                  <a:latin typeface="Times New Roman" charset="0"/>
                  <a:ea typeface="ＭＳ Ｐゴシック" charset="0"/>
                </a:defRPr>
              </a:lvl2pPr>
              <a:lvl3pPr eaLnBrk="0" hangingPunct="0">
                <a:defRPr sz="4400">
                  <a:solidFill>
                    <a:srgbClr val="FD8F35"/>
                  </a:solidFill>
                  <a:latin typeface="Times New Roman" charset="0"/>
                  <a:ea typeface="ＭＳ Ｐゴシック" charset="0"/>
                </a:defRPr>
              </a:lvl3pPr>
              <a:lvl4pPr eaLnBrk="0" hangingPunct="0">
                <a:defRPr sz="4400">
                  <a:solidFill>
                    <a:srgbClr val="FD8F35"/>
                  </a:solidFill>
                  <a:latin typeface="Times New Roman" charset="0"/>
                  <a:ea typeface="ＭＳ Ｐゴシック" charset="0"/>
                </a:defRPr>
              </a:lvl4pPr>
              <a:lvl5pPr eaLnBrk="0" hangingPunct="0">
                <a:defRPr sz="4400">
                  <a:solidFill>
                    <a:srgbClr val="FD8F35"/>
                  </a:solidFill>
                  <a:latin typeface="Times New Roman" charset="0"/>
                  <a:ea typeface="ＭＳ Ｐゴシック" charset="0"/>
                </a:defRPr>
              </a:lvl5pPr>
              <a:lvl6pPr marL="457200" eaLnBrk="0" fontAlgn="base" hangingPunct="0">
                <a:spcBef>
                  <a:spcPct val="0"/>
                </a:spcBef>
                <a:spcAft>
                  <a:spcPct val="0"/>
                </a:spcAft>
                <a:defRPr sz="4400">
                  <a:solidFill>
                    <a:srgbClr val="FD8F35"/>
                  </a:solidFill>
                  <a:latin typeface="Times New Roman" charset="0"/>
                  <a:ea typeface="ＭＳ Ｐゴシック" charset="0"/>
                </a:defRPr>
              </a:lvl6pPr>
              <a:lvl7pPr marL="914400" eaLnBrk="0" fontAlgn="base" hangingPunct="0">
                <a:spcBef>
                  <a:spcPct val="0"/>
                </a:spcBef>
                <a:spcAft>
                  <a:spcPct val="0"/>
                </a:spcAft>
                <a:defRPr sz="4400">
                  <a:solidFill>
                    <a:srgbClr val="FD8F35"/>
                  </a:solidFill>
                  <a:latin typeface="Times New Roman" charset="0"/>
                  <a:ea typeface="ＭＳ Ｐゴシック" charset="0"/>
                </a:defRPr>
              </a:lvl7pPr>
              <a:lvl8pPr marL="1371600" eaLnBrk="0" fontAlgn="base" hangingPunct="0">
                <a:spcBef>
                  <a:spcPct val="0"/>
                </a:spcBef>
                <a:spcAft>
                  <a:spcPct val="0"/>
                </a:spcAft>
                <a:defRPr sz="4400">
                  <a:solidFill>
                    <a:srgbClr val="FD8F35"/>
                  </a:solidFill>
                  <a:latin typeface="Times New Roman" charset="0"/>
                  <a:ea typeface="ＭＳ Ｐゴシック" charset="0"/>
                </a:defRPr>
              </a:lvl8pPr>
              <a:lvl9pPr marL="1828800" eaLnBrk="0" fontAlgn="base" hangingPunct="0">
                <a:spcBef>
                  <a:spcPct val="0"/>
                </a:spcBef>
                <a:spcAft>
                  <a:spcPct val="0"/>
                </a:spcAft>
                <a:defRPr sz="4400">
                  <a:solidFill>
                    <a:srgbClr val="FD8F35"/>
                  </a:solidFill>
                  <a:latin typeface="Times New Roman" charset="0"/>
                  <a:ea typeface="ＭＳ Ｐゴシック" charset="0"/>
                </a:defRPr>
              </a:lvl9pPr>
            </a:lstStyle>
            <a:p>
              <a:pPr algn="ctr" eaLnBrk="1" hangingPunct="1"/>
              <a:r>
                <a:rPr lang="en-US" sz="2800" dirty="0">
                  <a:solidFill>
                    <a:srgbClr val="000000"/>
                  </a:solidFill>
                  <a:ea typeface="ヒラギノ明朝 ProN W3" charset="0"/>
                  <a:cs typeface="ヒラギノ明朝 ProN W3" charset="0"/>
                  <a:sym typeface="Times" charset="0"/>
                </a:rPr>
                <a:t>samples</a:t>
              </a:r>
            </a:p>
          </p:txBody>
        </p:sp>
        <p:pic>
          <p:nvPicPr>
            <p:cNvPr id="26" name="Picture 25"/>
            <p:cNvPicPr>
              <a:picLocks noChangeAspect="1"/>
            </p:cNvPicPr>
            <p:nvPr/>
          </p:nvPicPr>
          <p:blipFill>
            <a:blip r:embed="rId6"/>
            <a:stretch>
              <a:fillRect/>
            </a:stretch>
          </p:blipFill>
          <p:spPr>
            <a:xfrm>
              <a:off x="8559800" y="3124200"/>
              <a:ext cx="3632200" cy="2724150"/>
            </a:xfrm>
            <a:prstGeom prst="rect">
              <a:avLst/>
            </a:prstGeom>
            <a:ln>
              <a:solidFill>
                <a:schemeClr val="tx1"/>
              </a:solidFill>
            </a:ln>
            <a:effectLst>
              <a:outerShdw blurRad="50800" dist="38100" dir="2700000" algn="tl" rotWithShape="0">
                <a:srgbClr val="000000">
                  <a:alpha val="43000"/>
                </a:srgbClr>
              </a:outerShdw>
            </a:effectLst>
          </p:spPr>
        </p:pic>
        <p:sp>
          <p:nvSpPr>
            <p:cNvPr id="29" name="TextBox 28"/>
            <p:cNvSpPr txBox="1"/>
            <p:nvPr/>
          </p:nvSpPr>
          <p:spPr>
            <a:xfrm>
              <a:off x="9351769" y="5848350"/>
              <a:ext cx="2941831" cy="215444"/>
            </a:xfrm>
            <a:prstGeom prst="rect">
              <a:avLst/>
            </a:prstGeom>
            <a:noFill/>
          </p:spPr>
          <p:txBody>
            <a:bodyPr wrap="none" rtlCol="0">
              <a:spAutoFit/>
            </a:bodyPr>
            <a:lstStyle/>
            <a:p>
              <a:r>
                <a:rPr lang="en-US" sz="800" dirty="0" smtClean="0"/>
                <a:t>Photo credit: Erik Cravens, National Ice Core Laboratory, 2006</a:t>
              </a:r>
              <a:endParaRPr lang="en-US" sz="800" dirty="0"/>
            </a:p>
          </p:txBody>
        </p:sp>
      </p:grpSp>
      <p:grpSp>
        <p:nvGrpSpPr>
          <p:cNvPr id="4" name="Group 3"/>
          <p:cNvGrpSpPr/>
          <p:nvPr/>
        </p:nvGrpSpPr>
        <p:grpSpPr>
          <a:xfrm>
            <a:off x="635000" y="3581400"/>
            <a:ext cx="4114800" cy="3266420"/>
            <a:chOff x="635000" y="3581400"/>
            <a:chExt cx="4114800" cy="3266420"/>
          </a:xfrm>
        </p:grpSpPr>
        <p:pic>
          <p:nvPicPr>
            <p:cNvPr id="27" name="Picture 26"/>
            <p:cNvPicPr>
              <a:picLocks noChangeAspect="1"/>
            </p:cNvPicPr>
            <p:nvPr/>
          </p:nvPicPr>
          <p:blipFill rotWithShape="1">
            <a:blip r:embed="rId7"/>
            <a:srcRect t="9258" b="1352"/>
            <a:stretch/>
          </p:blipFill>
          <p:spPr>
            <a:xfrm>
              <a:off x="635000" y="3581400"/>
              <a:ext cx="4041330" cy="2636724"/>
            </a:xfrm>
            <a:prstGeom prst="rect">
              <a:avLst/>
            </a:prstGeom>
            <a:ln>
              <a:solidFill>
                <a:schemeClr val="tx1"/>
              </a:solidFill>
            </a:ln>
            <a:effectLst>
              <a:outerShdw blurRad="50800" dist="38100" dir="2700000" algn="tl" rotWithShape="0">
                <a:srgbClr val="000000">
                  <a:alpha val="43000"/>
                </a:srgbClr>
              </a:outerShdw>
            </a:effectLst>
          </p:spPr>
        </p:pic>
        <p:sp>
          <p:nvSpPr>
            <p:cNvPr id="31" name="TextBox 30"/>
            <p:cNvSpPr txBox="1"/>
            <p:nvPr/>
          </p:nvSpPr>
          <p:spPr>
            <a:xfrm>
              <a:off x="2025901" y="6185356"/>
              <a:ext cx="2723899" cy="215444"/>
            </a:xfrm>
            <a:prstGeom prst="rect">
              <a:avLst/>
            </a:prstGeom>
            <a:noFill/>
          </p:spPr>
          <p:txBody>
            <a:bodyPr wrap="none" rtlCol="0">
              <a:spAutoFit/>
            </a:bodyPr>
            <a:lstStyle/>
            <a:p>
              <a:r>
                <a:rPr lang="en-US" sz="800" dirty="0" smtClean="0"/>
                <a:t>Photo credit: Robert A. Rohde, Global Warming Art, 2007</a:t>
              </a:r>
              <a:endParaRPr lang="en-US" sz="800" dirty="0"/>
            </a:p>
          </p:txBody>
        </p:sp>
        <p:sp>
          <p:nvSpPr>
            <p:cNvPr id="32" name="Text Box 10"/>
            <p:cNvSpPr txBox="1">
              <a:spLocks/>
            </p:cNvSpPr>
            <p:nvPr/>
          </p:nvSpPr>
          <p:spPr bwMode="auto">
            <a:xfrm>
              <a:off x="1092200" y="6324600"/>
              <a:ext cx="3050893"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a:spAutoFit/>
            </a:bodyPr>
            <a:lstStyle>
              <a:lvl1pPr eaLnBrk="0" hangingPunct="0">
                <a:defRPr sz="4400">
                  <a:solidFill>
                    <a:srgbClr val="FD8F35"/>
                  </a:solidFill>
                  <a:latin typeface="Times New Roman" charset="0"/>
                  <a:ea typeface="ＭＳ Ｐゴシック" charset="0"/>
                  <a:cs typeface="ＭＳ Ｐゴシック" charset="0"/>
                </a:defRPr>
              </a:lvl1pPr>
              <a:lvl2pPr marL="37931725" indent="-37474525" eaLnBrk="0" hangingPunct="0">
                <a:defRPr sz="4400">
                  <a:solidFill>
                    <a:srgbClr val="FD8F35"/>
                  </a:solidFill>
                  <a:latin typeface="Times New Roman" charset="0"/>
                  <a:ea typeface="ＭＳ Ｐゴシック" charset="0"/>
                </a:defRPr>
              </a:lvl2pPr>
              <a:lvl3pPr eaLnBrk="0" hangingPunct="0">
                <a:defRPr sz="4400">
                  <a:solidFill>
                    <a:srgbClr val="FD8F35"/>
                  </a:solidFill>
                  <a:latin typeface="Times New Roman" charset="0"/>
                  <a:ea typeface="ＭＳ Ｐゴシック" charset="0"/>
                </a:defRPr>
              </a:lvl3pPr>
              <a:lvl4pPr eaLnBrk="0" hangingPunct="0">
                <a:defRPr sz="4400">
                  <a:solidFill>
                    <a:srgbClr val="FD8F35"/>
                  </a:solidFill>
                  <a:latin typeface="Times New Roman" charset="0"/>
                  <a:ea typeface="ＭＳ Ｐゴシック" charset="0"/>
                </a:defRPr>
              </a:lvl4pPr>
              <a:lvl5pPr eaLnBrk="0" hangingPunct="0">
                <a:defRPr sz="4400">
                  <a:solidFill>
                    <a:srgbClr val="FD8F35"/>
                  </a:solidFill>
                  <a:latin typeface="Times New Roman" charset="0"/>
                  <a:ea typeface="ＭＳ Ｐゴシック" charset="0"/>
                </a:defRPr>
              </a:lvl5pPr>
              <a:lvl6pPr marL="457200" eaLnBrk="0" fontAlgn="base" hangingPunct="0">
                <a:spcBef>
                  <a:spcPct val="0"/>
                </a:spcBef>
                <a:spcAft>
                  <a:spcPct val="0"/>
                </a:spcAft>
                <a:defRPr sz="4400">
                  <a:solidFill>
                    <a:srgbClr val="FD8F35"/>
                  </a:solidFill>
                  <a:latin typeface="Times New Roman" charset="0"/>
                  <a:ea typeface="ＭＳ Ｐゴシック" charset="0"/>
                </a:defRPr>
              </a:lvl6pPr>
              <a:lvl7pPr marL="914400" eaLnBrk="0" fontAlgn="base" hangingPunct="0">
                <a:spcBef>
                  <a:spcPct val="0"/>
                </a:spcBef>
                <a:spcAft>
                  <a:spcPct val="0"/>
                </a:spcAft>
                <a:defRPr sz="4400">
                  <a:solidFill>
                    <a:srgbClr val="FD8F35"/>
                  </a:solidFill>
                  <a:latin typeface="Times New Roman" charset="0"/>
                  <a:ea typeface="ＭＳ Ｐゴシック" charset="0"/>
                </a:defRPr>
              </a:lvl7pPr>
              <a:lvl8pPr marL="1371600" eaLnBrk="0" fontAlgn="base" hangingPunct="0">
                <a:spcBef>
                  <a:spcPct val="0"/>
                </a:spcBef>
                <a:spcAft>
                  <a:spcPct val="0"/>
                </a:spcAft>
                <a:defRPr sz="4400">
                  <a:solidFill>
                    <a:srgbClr val="FD8F35"/>
                  </a:solidFill>
                  <a:latin typeface="Times New Roman" charset="0"/>
                  <a:ea typeface="ＭＳ Ｐゴシック" charset="0"/>
                </a:defRPr>
              </a:lvl8pPr>
              <a:lvl9pPr marL="1828800" eaLnBrk="0" fontAlgn="base" hangingPunct="0">
                <a:spcBef>
                  <a:spcPct val="0"/>
                </a:spcBef>
                <a:spcAft>
                  <a:spcPct val="0"/>
                </a:spcAft>
                <a:defRPr sz="4400">
                  <a:solidFill>
                    <a:srgbClr val="FD8F35"/>
                  </a:solidFill>
                  <a:latin typeface="Times New Roman" charset="0"/>
                  <a:ea typeface="ＭＳ Ｐゴシック" charset="0"/>
                </a:defRPr>
              </a:lvl9pPr>
            </a:lstStyle>
            <a:p>
              <a:pPr algn="ctr" eaLnBrk="1" hangingPunct="1"/>
              <a:r>
                <a:rPr lang="en-US" altLang="ja-JP" sz="2800" dirty="0" smtClean="0">
                  <a:solidFill>
                    <a:schemeClr val="tx1"/>
                  </a:solidFill>
                  <a:ea typeface="ヒラギノ明朝 ProN W3" charset="0"/>
                  <a:cs typeface="ヒラギノ明朝 ProN W3" charset="0"/>
                  <a:sym typeface="Times" charset="0"/>
                </a:rPr>
                <a:t>Model output</a:t>
              </a:r>
              <a:endParaRPr lang="en-US" sz="2800" dirty="0">
                <a:solidFill>
                  <a:schemeClr val="tx1"/>
                </a:solidFill>
                <a:ea typeface="ヒラギノ明朝 ProN W3" charset="0"/>
                <a:cs typeface="ヒラギノ明朝 ProN W3" charset="0"/>
                <a:sym typeface="Times" charset="0"/>
              </a:endParaRPr>
            </a:p>
          </p:txBody>
        </p:sp>
      </p:grpSp>
      <p:sp>
        <p:nvSpPr>
          <p:cNvPr id="28" name="TextBox 27"/>
          <p:cNvSpPr txBox="1"/>
          <p:nvPr/>
        </p:nvSpPr>
        <p:spPr>
          <a:xfrm>
            <a:off x="5032388" y="3962400"/>
            <a:ext cx="3095719" cy="1754327"/>
          </a:xfrm>
          <a:prstGeom prst="rect">
            <a:avLst/>
          </a:prstGeom>
          <a:noFill/>
        </p:spPr>
        <p:txBody>
          <a:bodyPr wrap="none" rtlCol="0">
            <a:spAutoFit/>
            <a:scene3d>
              <a:camera prst="perspectiveContrastingRightFacing"/>
              <a:lightRig rig="threePt" dir="t"/>
            </a:scene3d>
          </a:bodyPr>
          <a:lstStyle/>
          <a:p>
            <a:r>
              <a:rPr lang="en-US" sz="5400" b="1" dirty="0" smtClean="0">
                <a:solidFill>
                  <a:schemeClr val="accent2">
                    <a:lumMod val="60000"/>
                    <a:lumOff val="40000"/>
                  </a:schemeClr>
                </a:solidFill>
              </a:rPr>
              <a:t>Obviously </a:t>
            </a:r>
          </a:p>
          <a:p>
            <a:r>
              <a:rPr lang="en-US" sz="5400" b="1" dirty="0" smtClean="0">
                <a:solidFill>
                  <a:schemeClr val="accent2">
                    <a:lumMod val="60000"/>
                    <a:lumOff val="40000"/>
                  </a:schemeClr>
                </a:solidFill>
              </a:rPr>
              <a:t>Data!</a:t>
            </a:r>
            <a:endParaRPr lang="en-US" sz="5400" b="1" dirty="0">
              <a:solidFill>
                <a:schemeClr val="accent2">
                  <a:lumMod val="60000"/>
                  <a:lumOff val="4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5073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smtClean="0">
                <a:latin typeface="Helvetica Neue Light" charset="0"/>
                <a:ea typeface="ヒラギノ角ゴ ProN W3" charset="0"/>
                <a:cs typeface="ヒラギノ角ゴ ProN W3" charset="0"/>
              </a:rPr>
              <a:t>NSF’s Definition of Data</a:t>
            </a:r>
            <a:endParaRPr lang="en-US" dirty="0">
              <a:latin typeface="Helvetica Neue Light" charset="0"/>
              <a:ea typeface="ヒラギノ角ゴ ProN W3" charset="0"/>
              <a:cs typeface="ヒラギノ角ゴ ProN W3" charset="0"/>
            </a:endParaRPr>
          </a:p>
        </p:txBody>
      </p:sp>
      <p:sp>
        <p:nvSpPr>
          <p:cNvPr id="28" name="TextBox 27"/>
          <p:cNvSpPr txBox="1"/>
          <p:nvPr/>
        </p:nvSpPr>
        <p:spPr>
          <a:xfrm>
            <a:off x="5287521" y="2062877"/>
            <a:ext cx="2967479" cy="2585323"/>
          </a:xfrm>
          <a:prstGeom prst="rect">
            <a:avLst/>
          </a:prstGeom>
          <a:noFill/>
        </p:spPr>
        <p:txBody>
          <a:bodyPr wrap="none" rtlCol="0">
            <a:spAutoFit/>
            <a:scene3d>
              <a:camera prst="perspectiveContrastingRightFacing"/>
              <a:lightRig rig="threePt" dir="t"/>
            </a:scene3d>
          </a:bodyPr>
          <a:lstStyle/>
          <a:p>
            <a:r>
              <a:rPr lang="en-US" sz="5400" b="1" dirty="0" smtClean="0">
                <a:solidFill>
                  <a:schemeClr val="accent2">
                    <a:lumMod val="60000"/>
                    <a:lumOff val="40000"/>
                  </a:schemeClr>
                </a:solidFill>
              </a:rPr>
              <a:t>Not so </a:t>
            </a:r>
          </a:p>
          <a:p>
            <a:r>
              <a:rPr lang="en-US" sz="5400" b="1" dirty="0" smtClean="0">
                <a:solidFill>
                  <a:schemeClr val="accent2">
                    <a:lumMod val="60000"/>
                    <a:lumOff val="40000"/>
                  </a:schemeClr>
                </a:solidFill>
              </a:rPr>
              <a:t>obviously </a:t>
            </a:r>
          </a:p>
          <a:p>
            <a:r>
              <a:rPr lang="en-US" sz="5400" b="1" dirty="0" smtClean="0">
                <a:solidFill>
                  <a:schemeClr val="accent2">
                    <a:lumMod val="60000"/>
                    <a:lumOff val="40000"/>
                  </a:schemeClr>
                </a:solidFill>
              </a:rPr>
              <a:t>Data??</a:t>
            </a:r>
            <a:endParaRPr lang="en-US" sz="5400" b="1" dirty="0">
              <a:solidFill>
                <a:schemeClr val="accent2">
                  <a:lumMod val="60000"/>
                  <a:lumOff val="40000"/>
                </a:schemeClr>
              </a:solidFill>
            </a:endParaRPr>
          </a:p>
        </p:txBody>
      </p:sp>
      <p:grpSp>
        <p:nvGrpSpPr>
          <p:cNvPr id="5" name="Group 4"/>
          <p:cNvGrpSpPr/>
          <p:nvPr/>
        </p:nvGrpSpPr>
        <p:grpSpPr>
          <a:xfrm>
            <a:off x="6959600" y="2438400"/>
            <a:ext cx="5791200" cy="7392787"/>
            <a:chOff x="6959600" y="2438400"/>
            <a:chExt cx="5791200" cy="7392787"/>
          </a:xfrm>
        </p:grpSpPr>
        <p:sp>
          <p:nvSpPr>
            <p:cNvPr id="30" name="Text Box 18"/>
            <p:cNvSpPr txBox="1">
              <a:spLocks/>
            </p:cNvSpPr>
            <p:nvPr/>
          </p:nvSpPr>
          <p:spPr bwMode="auto">
            <a:xfrm>
              <a:off x="7658538" y="9067800"/>
              <a:ext cx="4093779" cy="763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a:spAutoFit/>
            </a:bodyPr>
            <a:lstStyle>
              <a:lvl1pPr eaLnBrk="0" hangingPunct="0">
                <a:defRPr sz="4400">
                  <a:solidFill>
                    <a:srgbClr val="FD8F35"/>
                  </a:solidFill>
                  <a:latin typeface="Times New Roman" charset="0"/>
                  <a:ea typeface="ＭＳ Ｐゴシック" charset="0"/>
                  <a:cs typeface="ＭＳ Ｐゴシック" charset="0"/>
                </a:defRPr>
              </a:lvl1pPr>
              <a:lvl2pPr marL="37931725" indent="-37474525" eaLnBrk="0" hangingPunct="0">
                <a:defRPr sz="4400">
                  <a:solidFill>
                    <a:srgbClr val="FD8F35"/>
                  </a:solidFill>
                  <a:latin typeface="Times New Roman" charset="0"/>
                  <a:ea typeface="ＭＳ Ｐゴシック" charset="0"/>
                </a:defRPr>
              </a:lvl2pPr>
              <a:lvl3pPr eaLnBrk="0" hangingPunct="0">
                <a:defRPr sz="4400">
                  <a:solidFill>
                    <a:srgbClr val="FD8F35"/>
                  </a:solidFill>
                  <a:latin typeface="Times New Roman" charset="0"/>
                  <a:ea typeface="ＭＳ Ｐゴシック" charset="0"/>
                </a:defRPr>
              </a:lvl3pPr>
              <a:lvl4pPr eaLnBrk="0" hangingPunct="0">
                <a:defRPr sz="4400">
                  <a:solidFill>
                    <a:srgbClr val="FD8F35"/>
                  </a:solidFill>
                  <a:latin typeface="Times New Roman" charset="0"/>
                  <a:ea typeface="ＭＳ Ｐゴシック" charset="0"/>
                </a:defRPr>
              </a:lvl4pPr>
              <a:lvl5pPr eaLnBrk="0" hangingPunct="0">
                <a:defRPr sz="4400">
                  <a:solidFill>
                    <a:srgbClr val="FD8F35"/>
                  </a:solidFill>
                  <a:latin typeface="Times New Roman" charset="0"/>
                  <a:ea typeface="ＭＳ Ｐゴシック" charset="0"/>
                </a:defRPr>
              </a:lvl5pPr>
              <a:lvl6pPr marL="457200" eaLnBrk="0" fontAlgn="base" hangingPunct="0">
                <a:spcBef>
                  <a:spcPct val="0"/>
                </a:spcBef>
                <a:spcAft>
                  <a:spcPct val="0"/>
                </a:spcAft>
                <a:defRPr sz="4400">
                  <a:solidFill>
                    <a:srgbClr val="FD8F35"/>
                  </a:solidFill>
                  <a:latin typeface="Times New Roman" charset="0"/>
                  <a:ea typeface="ＭＳ Ｐゴシック" charset="0"/>
                </a:defRPr>
              </a:lvl6pPr>
              <a:lvl7pPr marL="914400" eaLnBrk="0" fontAlgn="base" hangingPunct="0">
                <a:spcBef>
                  <a:spcPct val="0"/>
                </a:spcBef>
                <a:spcAft>
                  <a:spcPct val="0"/>
                </a:spcAft>
                <a:defRPr sz="4400">
                  <a:solidFill>
                    <a:srgbClr val="FD8F35"/>
                  </a:solidFill>
                  <a:latin typeface="Times New Roman" charset="0"/>
                  <a:ea typeface="ＭＳ Ｐゴシック" charset="0"/>
                </a:defRPr>
              </a:lvl7pPr>
              <a:lvl8pPr marL="1371600" eaLnBrk="0" fontAlgn="base" hangingPunct="0">
                <a:spcBef>
                  <a:spcPct val="0"/>
                </a:spcBef>
                <a:spcAft>
                  <a:spcPct val="0"/>
                </a:spcAft>
                <a:defRPr sz="4400">
                  <a:solidFill>
                    <a:srgbClr val="FD8F35"/>
                  </a:solidFill>
                  <a:latin typeface="Times New Roman" charset="0"/>
                  <a:ea typeface="ＭＳ Ｐゴシック" charset="0"/>
                </a:defRPr>
              </a:lvl8pPr>
              <a:lvl9pPr marL="1828800" eaLnBrk="0" fontAlgn="base" hangingPunct="0">
                <a:spcBef>
                  <a:spcPct val="0"/>
                </a:spcBef>
                <a:spcAft>
                  <a:spcPct val="0"/>
                </a:spcAft>
                <a:defRPr sz="4400">
                  <a:solidFill>
                    <a:srgbClr val="FD8F35"/>
                  </a:solidFill>
                  <a:latin typeface="Times New Roman" charset="0"/>
                  <a:ea typeface="ＭＳ Ｐゴシック" charset="0"/>
                </a:defRPr>
              </a:lvl9pPr>
            </a:lstStyle>
            <a:p>
              <a:pPr algn="ctr" eaLnBrk="1" hangingPunct="1"/>
              <a:r>
                <a:rPr lang="en-US" sz="2800" dirty="0">
                  <a:solidFill>
                    <a:srgbClr val="000000"/>
                  </a:solidFill>
                  <a:ea typeface="ヒラギノ明朝 ProN W3" charset="0"/>
                  <a:cs typeface="ヒラギノ明朝 ProN W3" charset="0"/>
                  <a:sym typeface="Times" charset="0"/>
                </a:rPr>
                <a:t>Course Materials</a:t>
              </a:r>
            </a:p>
          </p:txBody>
        </p:sp>
        <p:pic>
          <p:nvPicPr>
            <p:cNvPr id="33" name="Picture 12" descr="Cliff Jacobs.wmv.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178800" y="2438400"/>
              <a:ext cx="4293476" cy="281212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4" name="Picture 32" descr="Microsoft Word.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59600" y="4760626"/>
              <a:ext cx="4306100" cy="4002374"/>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5" name="Picture 33" descr="Microsoft PowerPoint.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557172" y="5560479"/>
              <a:ext cx="4193628" cy="3507321"/>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grpSp>
        <p:nvGrpSpPr>
          <p:cNvPr id="2" name="Group 1"/>
          <p:cNvGrpSpPr/>
          <p:nvPr/>
        </p:nvGrpSpPr>
        <p:grpSpPr>
          <a:xfrm>
            <a:off x="457201" y="2179320"/>
            <a:ext cx="4871568" cy="3449300"/>
            <a:chOff x="457201" y="2179320"/>
            <a:chExt cx="4871568" cy="3449300"/>
          </a:xfrm>
        </p:grpSpPr>
        <p:pic>
          <p:nvPicPr>
            <p:cNvPr id="4" name="Picture 3"/>
            <p:cNvPicPr>
              <a:picLocks noChangeAspect="1"/>
            </p:cNvPicPr>
            <p:nvPr/>
          </p:nvPicPr>
          <p:blipFill>
            <a:blip r:embed="rId6"/>
            <a:stretch>
              <a:fillRect/>
            </a:stretch>
          </p:blipFill>
          <p:spPr>
            <a:xfrm>
              <a:off x="635000" y="2179320"/>
              <a:ext cx="4572000" cy="3002280"/>
            </a:xfrm>
            <a:prstGeom prst="rect">
              <a:avLst/>
            </a:prstGeom>
            <a:ln>
              <a:solidFill>
                <a:schemeClr val="tx1"/>
              </a:solidFill>
            </a:ln>
            <a:effectLst>
              <a:outerShdw blurRad="50800" dist="38100" dir="2700000" algn="tl" rotWithShape="0">
                <a:srgbClr val="000000">
                  <a:alpha val="43000"/>
                </a:srgbClr>
              </a:outerShdw>
            </a:effectLst>
          </p:spPr>
        </p:pic>
        <p:sp>
          <p:nvSpPr>
            <p:cNvPr id="37" name="Text Box 18"/>
            <p:cNvSpPr txBox="1">
              <a:spLocks/>
            </p:cNvSpPr>
            <p:nvPr/>
          </p:nvSpPr>
          <p:spPr bwMode="auto">
            <a:xfrm>
              <a:off x="457201" y="5105400"/>
              <a:ext cx="1777999"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square">
              <a:spAutoFit/>
            </a:bodyPr>
            <a:lstStyle>
              <a:lvl1pPr eaLnBrk="0" hangingPunct="0">
                <a:defRPr sz="4400">
                  <a:solidFill>
                    <a:srgbClr val="FD8F35"/>
                  </a:solidFill>
                  <a:latin typeface="Times New Roman" charset="0"/>
                  <a:ea typeface="ＭＳ Ｐゴシック" charset="0"/>
                  <a:cs typeface="ＭＳ Ｐゴシック" charset="0"/>
                </a:defRPr>
              </a:lvl1pPr>
              <a:lvl2pPr marL="37931725" indent="-37474525" eaLnBrk="0" hangingPunct="0">
                <a:defRPr sz="4400">
                  <a:solidFill>
                    <a:srgbClr val="FD8F35"/>
                  </a:solidFill>
                  <a:latin typeface="Times New Roman" charset="0"/>
                  <a:ea typeface="ＭＳ Ｐゴシック" charset="0"/>
                </a:defRPr>
              </a:lvl2pPr>
              <a:lvl3pPr eaLnBrk="0" hangingPunct="0">
                <a:defRPr sz="4400">
                  <a:solidFill>
                    <a:srgbClr val="FD8F35"/>
                  </a:solidFill>
                  <a:latin typeface="Times New Roman" charset="0"/>
                  <a:ea typeface="ＭＳ Ｐゴシック" charset="0"/>
                </a:defRPr>
              </a:lvl3pPr>
              <a:lvl4pPr eaLnBrk="0" hangingPunct="0">
                <a:defRPr sz="4400">
                  <a:solidFill>
                    <a:srgbClr val="FD8F35"/>
                  </a:solidFill>
                  <a:latin typeface="Times New Roman" charset="0"/>
                  <a:ea typeface="ＭＳ Ｐゴシック" charset="0"/>
                </a:defRPr>
              </a:lvl4pPr>
              <a:lvl5pPr eaLnBrk="0" hangingPunct="0">
                <a:defRPr sz="4400">
                  <a:solidFill>
                    <a:srgbClr val="FD8F35"/>
                  </a:solidFill>
                  <a:latin typeface="Times New Roman" charset="0"/>
                  <a:ea typeface="ＭＳ Ｐゴシック" charset="0"/>
                </a:defRPr>
              </a:lvl5pPr>
              <a:lvl6pPr marL="457200" eaLnBrk="0" fontAlgn="base" hangingPunct="0">
                <a:spcBef>
                  <a:spcPct val="0"/>
                </a:spcBef>
                <a:spcAft>
                  <a:spcPct val="0"/>
                </a:spcAft>
                <a:defRPr sz="4400">
                  <a:solidFill>
                    <a:srgbClr val="FD8F35"/>
                  </a:solidFill>
                  <a:latin typeface="Times New Roman" charset="0"/>
                  <a:ea typeface="ＭＳ Ｐゴシック" charset="0"/>
                </a:defRPr>
              </a:lvl6pPr>
              <a:lvl7pPr marL="914400" eaLnBrk="0" fontAlgn="base" hangingPunct="0">
                <a:spcBef>
                  <a:spcPct val="0"/>
                </a:spcBef>
                <a:spcAft>
                  <a:spcPct val="0"/>
                </a:spcAft>
                <a:defRPr sz="4400">
                  <a:solidFill>
                    <a:srgbClr val="FD8F35"/>
                  </a:solidFill>
                  <a:latin typeface="Times New Roman" charset="0"/>
                  <a:ea typeface="ＭＳ Ｐゴシック" charset="0"/>
                </a:defRPr>
              </a:lvl7pPr>
              <a:lvl8pPr marL="1371600" eaLnBrk="0" fontAlgn="base" hangingPunct="0">
                <a:spcBef>
                  <a:spcPct val="0"/>
                </a:spcBef>
                <a:spcAft>
                  <a:spcPct val="0"/>
                </a:spcAft>
                <a:defRPr sz="4400">
                  <a:solidFill>
                    <a:srgbClr val="FD8F35"/>
                  </a:solidFill>
                  <a:latin typeface="Times New Roman" charset="0"/>
                  <a:ea typeface="ＭＳ Ｐゴシック" charset="0"/>
                </a:defRPr>
              </a:lvl8pPr>
              <a:lvl9pPr marL="1828800" eaLnBrk="0" fontAlgn="base" hangingPunct="0">
                <a:spcBef>
                  <a:spcPct val="0"/>
                </a:spcBef>
                <a:spcAft>
                  <a:spcPct val="0"/>
                </a:spcAft>
                <a:defRPr sz="4400">
                  <a:solidFill>
                    <a:srgbClr val="FD8F35"/>
                  </a:solidFill>
                  <a:latin typeface="Times New Roman" charset="0"/>
                  <a:ea typeface="ＭＳ Ｐゴシック" charset="0"/>
                </a:defRPr>
              </a:lvl9pPr>
            </a:lstStyle>
            <a:p>
              <a:pPr algn="ctr" eaLnBrk="1" hangingPunct="1"/>
              <a:r>
                <a:rPr lang="en-US" sz="2800" dirty="0" smtClean="0">
                  <a:solidFill>
                    <a:srgbClr val="000000"/>
                  </a:solidFill>
                  <a:ea typeface="ヒラギノ明朝 ProN W3" charset="0"/>
                  <a:cs typeface="ヒラギノ明朝 ProN W3" charset="0"/>
                  <a:sym typeface="Times" charset="0"/>
                </a:rPr>
                <a:t>Blueprints</a:t>
              </a:r>
              <a:endParaRPr lang="en-US" sz="2800" dirty="0">
                <a:solidFill>
                  <a:srgbClr val="000000"/>
                </a:solidFill>
                <a:ea typeface="ヒラギノ明朝 ProN W3" charset="0"/>
                <a:cs typeface="ヒラギノ明朝 ProN W3" charset="0"/>
                <a:sym typeface="Times" charset="0"/>
              </a:endParaRPr>
            </a:p>
          </p:txBody>
        </p:sp>
        <p:sp>
          <p:nvSpPr>
            <p:cNvPr id="38" name="TextBox 37"/>
            <p:cNvSpPr txBox="1"/>
            <p:nvPr/>
          </p:nvSpPr>
          <p:spPr>
            <a:xfrm>
              <a:off x="2627542" y="5194756"/>
              <a:ext cx="2701227" cy="215444"/>
            </a:xfrm>
            <a:prstGeom prst="rect">
              <a:avLst/>
            </a:prstGeom>
            <a:noFill/>
          </p:spPr>
          <p:txBody>
            <a:bodyPr wrap="none" rtlCol="0">
              <a:spAutoFit/>
            </a:bodyPr>
            <a:lstStyle/>
            <a:p>
              <a:r>
                <a:rPr lang="en-US" sz="800" dirty="0" smtClean="0"/>
                <a:t>Photo credit: Franklin Jones, Wikimedia Commons, 2005</a:t>
              </a:r>
              <a:endParaRPr lang="en-US" sz="800" dirty="0"/>
            </a:p>
          </p:txBody>
        </p:sp>
      </p:grpSp>
      <p:grpSp>
        <p:nvGrpSpPr>
          <p:cNvPr id="3" name="Group 2"/>
          <p:cNvGrpSpPr/>
          <p:nvPr/>
        </p:nvGrpSpPr>
        <p:grpSpPr>
          <a:xfrm>
            <a:off x="1930401" y="5465233"/>
            <a:ext cx="4572000" cy="4288367"/>
            <a:chOff x="1930401" y="5465233"/>
            <a:chExt cx="4572000" cy="4288367"/>
          </a:xfrm>
        </p:grpSpPr>
        <p:pic>
          <p:nvPicPr>
            <p:cNvPr id="20" name="Picture 19" descr="Screen shot 2010-12-09 at 3.35.47 PM.pn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30401" y="5465233"/>
              <a:ext cx="4572000" cy="402166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6" name="Text Box 18"/>
            <p:cNvSpPr txBox="1">
              <a:spLocks/>
            </p:cNvSpPr>
            <p:nvPr/>
          </p:nvSpPr>
          <p:spPr bwMode="auto">
            <a:xfrm>
              <a:off x="3225800" y="9230380"/>
              <a:ext cx="1777999"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square">
              <a:spAutoFit/>
            </a:bodyPr>
            <a:lstStyle>
              <a:lvl1pPr eaLnBrk="0" hangingPunct="0">
                <a:defRPr sz="4400">
                  <a:solidFill>
                    <a:srgbClr val="FD8F35"/>
                  </a:solidFill>
                  <a:latin typeface="Times New Roman" charset="0"/>
                  <a:ea typeface="ＭＳ Ｐゴシック" charset="0"/>
                  <a:cs typeface="ＭＳ Ｐゴシック" charset="0"/>
                </a:defRPr>
              </a:lvl1pPr>
              <a:lvl2pPr marL="37931725" indent="-37474525" eaLnBrk="0" hangingPunct="0">
                <a:defRPr sz="4400">
                  <a:solidFill>
                    <a:srgbClr val="FD8F35"/>
                  </a:solidFill>
                  <a:latin typeface="Times New Roman" charset="0"/>
                  <a:ea typeface="ＭＳ Ｐゴシック" charset="0"/>
                </a:defRPr>
              </a:lvl2pPr>
              <a:lvl3pPr eaLnBrk="0" hangingPunct="0">
                <a:defRPr sz="4400">
                  <a:solidFill>
                    <a:srgbClr val="FD8F35"/>
                  </a:solidFill>
                  <a:latin typeface="Times New Roman" charset="0"/>
                  <a:ea typeface="ＭＳ Ｐゴシック" charset="0"/>
                </a:defRPr>
              </a:lvl3pPr>
              <a:lvl4pPr eaLnBrk="0" hangingPunct="0">
                <a:defRPr sz="4400">
                  <a:solidFill>
                    <a:srgbClr val="FD8F35"/>
                  </a:solidFill>
                  <a:latin typeface="Times New Roman" charset="0"/>
                  <a:ea typeface="ＭＳ Ｐゴシック" charset="0"/>
                </a:defRPr>
              </a:lvl4pPr>
              <a:lvl5pPr eaLnBrk="0" hangingPunct="0">
                <a:defRPr sz="4400">
                  <a:solidFill>
                    <a:srgbClr val="FD8F35"/>
                  </a:solidFill>
                  <a:latin typeface="Times New Roman" charset="0"/>
                  <a:ea typeface="ＭＳ Ｐゴシック" charset="0"/>
                </a:defRPr>
              </a:lvl5pPr>
              <a:lvl6pPr marL="457200" eaLnBrk="0" fontAlgn="base" hangingPunct="0">
                <a:spcBef>
                  <a:spcPct val="0"/>
                </a:spcBef>
                <a:spcAft>
                  <a:spcPct val="0"/>
                </a:spcAft>
                <a:defRPr sz="4400">
                  <a:solidFill>
                    <a:srgbClr val="FD8F35"/>
                  </a:solidFill>
                  <a:latin typeface="Times New Roman" charset="0"/>
                  <a:ea typeface="ＭＳ Ｐゴシック" charset="0"/>
                </a:defRPr>
              </a:lvl6pPr>
              <a:lvl7pPr marL="914400" eaLnBrk="0" fontAlgn="base" hangingPunct="0">
                <a:spcBef>
                  <a:spcPct val="0"/>
                </a:spcBef>
                <a:spcAft>
                  <a:spcPct val="0"/>
                </a:spcAft>
                <a:defRPr sz="4400">
                  <a:solidFill>
                    <a:srgbClr val="FD8F35"/>
                  </a:solidFill>
                  <a:latin typeface="Times New Roman" charset="0"/>
                  <a:ea typeface="ＭＳ Ｐゴシック" charset="0"/>
                </a:defRPr>
              </a:lvl7pPr>
              <a:lvl8pPr marL="1371600" eaLnBrk="0" fontAlgn="base" hangingPunct="0">
                <a:spcBef>
                  <a:spcPct val="0"/>
                </a:spcBef>
                <a:spcAft>
                  <a:spcPct val="0"/>
                </a:spcAft>
                <a:defRPr sz="4400">
                  <a:solidFill>
                    <a:srgbClr val="FD8F35"/>
                  </a:solidFill>
                  <a:latin typeface="Times New Roman" charset="0"/>
                  <a:ea typeface="ＭＳ Ｐゴシック" charset="0"/>
                </a:defRPr>
              </a:lvl8pPr>
              <a:lvl9pPr marL="1828800" eaLnBrk="0" fontAlgn="base" hangingPunct="0">
                <a:spcBef>
                  <a:spcPct val="0"/>
                </a:spcBef>
                <a:spcAft>
                  <a:spcPct val="0"/>
                </a:spcAft>
                <a:defRPr sz="4400">
                  <a:solidFill>
                    <a:srgbClr val="FD8F35"/>
                  </a:solidFill>
                  <a:latin typeface="Times New Roman" charset="0"/>
                  <a:ea typeface="ＭＳ Ｐゴシック" charset="0"/>
                </a:defRPr>
              </a:lvl9pPr>
            </a:lstStyle>
            <a:p>
              <a:pPr algn="ctr" eaLnBrk="1" hangingPunct="1"/>
              <a:r>
                <a:rPr lang="en-US" sz="2800" dirty="0" smtClean="0">
                  <a:solidFill>
                    <a:srgbClr val="000000"/>
                  </a:solidFill>
                  <a:ea typeface="ヒラギノ明朝 ProN W3" charset="0"/>
                  <a:cs typeface="ヒラギノ明朝 ProN W3" charset="0"/>
                  <a:sym typeface="Times" charset="0"/>
                </a:rPr>
                <a:t>Software</a:t>
              </a:r>
              <a:endParaRPr lang="en-US" sz="2800" dirty="0">
                <a:solidFill>
                  <a:srgbClr val="000000"/>
                </a:solidFill>
                <a:ea typeface="ヒラギノ明朝 ProN W3" charset="0"/>
                <a:cs typeface="ヒラギノ明朝 ProN W3" charset="0"/>
                <a:sym typeface="Times" charset="0"/>
              </a:endParaRPr>
            </a:p>
          </p:txBody>
        </p:sp>
        <p:sp>
          <p:nvSpPr>
            <p:cNvPr id="39" name="TextBox 38"/>
            <p:cNvSpPr txBox="1"/>
            <p:nvPr/>
          </p:nvSpPr>
          <p:spPr>
            <a:xfrm>
              <a:off x="3841005" y="9220200"/>
              <a:ext cx="2610022" cy="215444"/>
            </a:xfrm>
            <a:prstGeom prst="rect">
              <a:avLst/>
            </a:prstGeom>
            <a:noFill/>
          </p:spPr>
          <p:txBody>
            <a:bodyPr wrap="none" rtlCol="0">
              <a:spAutoFit/>
            </a:bodyPr>
            <a:lstStyle/>
            <a:p>
              <a:r>
                <a:rPr lang="en-US" sz="800" dirty="0" smtClean="0"/>
                <a:t>Photo credit: National Snow and Ice Data Center, 2012</a:t>
              </a:r>
              <a:endParaRPr lang="en-US" sz="800" dirty="0"/>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8310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685800"/>
            <a:ext cx="11811000" cy="1397000"/>
          </a:xfrm>
        </p:spPr>
        <p:txBody>
          <a:bodyPr/>
          <a:lstStyle/>
          <a:p>
            <a:r>
              <a:rPr lang="en-US" sz="4000">
                <a:latin typeface="Helvetica Neue Light" charset="0"/>
                <a:ea typeface="ヒラギノ角ゴ ProN W3" charset="0"/>
                <a:cs typeface="ヒラギノ角ゴ ProN W3" charset="0"/>
              </a:rPr>
              <a:t>NSF policy on dissemination and sharing</a:t>
            </a:r>
          </a:p>
        </p:txBody>
      </p:sp>
      <p:sp>
        <p:nvSpPr>
          <p:cNvPr id="24578" name="Content Placeholder 2"/>
          <p:cNvSpPr>
            <a:spLocks noGrp="1"/>
          </p:cNvSpPr>
          <p:nvPr>
            <p:ph idx="1"/>
          </p:nvPr>
        </p:nvSpPr>
        <p:spPr/>
        <p:txBody>
          <a:bodyPr/>
          <a:lstStyle/>
          <a:p>
            <a:r>
              <a:rPr lang="en-US" dirty="0">
                <a:latin typeface="Helvetica Neue" charset="0"/>
                <a:ea typeface="ヒラギノ角ゴ ProN W3" charset="0"/>
                <a:cs typeface="ヒラギノ角ゴ ProN W3" charset="0"/>
              </a:rPr>
              <a:t>Investigators must promptly publish all significant findings </a:t>
            </a:r>
          </a:p>
          <a:p>
            <a:r>
              <a:rPr lang="en-US" dirty="0">
                <a:latin typeface="Helvetica Neue" charset="0"/>
                <a:ea typeface="ヒラギノ角ゴ ProN W3" charset="0"/>
                <a:cs typeface="ヒラギノ角ゴ ProN W3" charset="0"/>
              </a:rPr>
              <a:t>Investigators are expected to share primary data, samples, etc. created or gathered</a:t>
            </a:r>
          </a:p>
          <a:p>
            <a:pPr marL="742950" lvl="1" indent="-285750"/>
            <a:r>
              <a:rPr lang="en-US" dirty="0">
                <a:latin typeface="Helvetica Neue" charset="0"/>
                <a:ea typeface="ヒラギノ角ゴ ProN W3" charset="0"/>
                <a:cs typeface="ヒラギノ角ゴ ProN W3" charset="0"/>
              </a:rPr>
              <a:t>Privacy or sensitive information concerns need to be taken into account</a:t>
            </a:r>
          </a:p>
          <a:p>
            <a:pPr marL="742950" lvl="1" indent="-285750"/>
            <a:r>
              <a:rPr lang="en-US" dirty="0">
                <a:latin typeface="Helvetica Neue" charset="0"/>
                <a:ea typeface="ヒラギノ角ゴ ProN W3" charset="0"/>
                <a:cs typeface="ヒラギノ角ゴ ProN W3" charset="0"/>
              </a:rPr>
              <a:t>Exceptions to open sharing may be granted on request to your program officer</a:t>
            </a:r>
          </a:p>
          <a:p>
            <a:r>
              <a:rPr lang="en-US" dirty="0">
                <a:latin typeface="Helvetica Neue" charset="0"/>
                <a:ea typeface="ヒラギノ角ゴ ProN W3" charset="0"/>
                <a:cs typeface="ヒラギノ角ゴ ProN W3" charset="0"/>
              </a:rPr>
              <a:t>Sharing of software or other inventions created as a result of your research is </a:t>
            </a:r>
            <a:r>
              <a:rPr lang="en-US" dirty="0" smtClean="0">
                <a:latin typeface="Helvetica Neue" charset="0"/>
                <a:ea typeface="ヒラギノ角ゴ ProN W3" charset="0"/>
                <a:cs typeface="ヒラギノ角ゴ ProN W3" charset="0"/>
              </a:rPr>
              <a:t>encouraged and some programs may require it</a:t>
            </a:r>
            <a:endParaRPr lang="en-US" dirty="0">
              <a:latin typeface="Helvetica Neue" charset="0"/>
              <a:ea typeface="ヒラギノ角ゴ ProN W3" charset="0"/>
              <a:cs typeface="ヒラギノ角ゴ ProN W3"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609600" y="685800"/>
            <a:ext cx="11811000" cy="1397000"/>
          </a:xfrm>
        </p:spPr>
        <p:txBody>
          <a:bodyPr/>
          <a:lstStyle/>
          <a:p>
            <a:r>
              <a:rPr lang="en-US" sz="4000" dirty="0">
                <a:latin typeface="Helvetica Neue Light" charset="0"/>
                <a:ea typeface="ヒラギノ角ゴ ProN W3" charset="0"/>
                <a:cs typeface="ヒラギノ角ゴ ProN W3" charset="0"/>
              </a:rPr>
              <a:t>General guidance </a:t>
            </a:r>
            <a:r>
              <a:rPr lang="en-US" sz="4000" dirty="0" smtClean="0">
                <a:latin typeface="Helvetica Neue Light" charset="0"/>
                <a:ea typeface="ヒラギノ角ゴ ProN W3" charset="0"/>
                <a:cs typeface="ヒラギノ角ゴ ProN W3" charset="0"/>
              </a:rPr>
              <a:t>from NSF on </a:t>
            </a:r>
            <a:r>
              <a:rPr lang="en-US" sz="4000" dirty="0">
                <a:latin typeface="Helvetica Neue Light" charset="0"/>
                <a:ea typeface="ヒラギノ角ゴ ProN W3" charset="0"/>
                <a:cs typeface="ヒラギノ角ゴ ProN W3" charset="0"/>
              </a:rPr>
              <a:t>plan content</a:t>
            </a:r>
          </a:p>
        </p:txBody>
      </p:sp>
      <p:sp>
        <p:nvSpPr>
          <p:cNvPr id="25602" name="Content Placeholder 2"/>
          <p:cNvSpPr>
            <a:spLocks noGrp="1"/>
          </p:cNvSpPr>
          <p:nvPr>
            <p:ph idx="4294967295"/>
          </p:nvPr>
        </p:nvSpPr>
        <p:spPr/>
        <p:txBody>
          <a:bodyPr/>
          <a:lstStyle/>
          <a:p>
            <a:r>
              <a:rPr lang="en-US">
                <a:latin typeface="Helvetica Neue" charset="0"/>
                <a:ea typeface="ヒラギノ角ゴ ProN W3" charset="0"/>
                <a:cs typeface="ヒラギノ角ゴ ProN W3" charset="0"/>
              </a:rPr>
              <a:t>Description of materials produced as a part of the project </a:t>
            </a:r>
          </a:p>
          <a:p>
            <a:r>
              <a:rPr lang="en-US">
                <a:latin typeface="Helvetica Neue" charset="0"/>
                <a:ea typeface="ヒラギノ角ゴ ProN W3" charset="0"/>
                <a:cs typeface="ヒラギノ角ゴ ProN W3" charset="0"/>
              </a:rPr>
              <a:t>Metadata and data standards and formats to be used </a:t>
            </a:r>
          </a:p>
          <a:p>
            <a:r>
              <a:rPr lang="en-US">
                <a:latin typeface="Helvetica Neue" charset="0"/>
                <a:ea typeface="ヒラギノ角ゴ ProN W3" charset="0"/>
                <a:cs typeface="ヒラギノ角ゴ ProN W3" charset="0"/>
              </a:rPr>
              <a:t>Access and sharing policies </a:t>
            </a:r>
          </a:p>
          <a:p>
            <a:r>
              <a:rPr lang="en-US">
                <a:latin typeface="Helvetica Neue" charset="0"/>
                <a:ea typeface="ヒラギノ角ゴ ProN W3" charset="0"/>
                <a:cs typeface="ヒラギノ角ゴ ProN W3" charset="0"/>
              </a:rPr>
              <a:t>Policies for re-use, re-distribution, and creation of derived products</a:t>
            </a:r>
          </a:p>
          <a:p>
            <a:r>
              <a:rPr lang="en-US">
                <a:latin typeface="Helvetica Neue" charset="0"/>
                <a:ea typeface="ヒラギノ角ゴ ProN W3" charset="0"/>
                <a:cs typeface="ヒラギノ角ゴ ProN W3" charset="0"/>
              </a:rPr>
              <a:t>Plan for preserving materials and access to them</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pPr eaLnBrk="1" hangingPunct="1"/>
            <a:r>
              <a:rPr lang="en-US" dirty="0">
                <a:latin typeface="Helvetica Neue Light" charset="0"/>
                <a:ea typeface="ヒラギノ角ゴ ProN W3" charset="0"/>
                <a:cs typeface="ヒラギノ角ゴ ProN W3" charset="0"/>
              </a:rPr>
              <a:t>Resources</a:t>
            </a:r>
          </a:p>
        </p:txBody>
      </p:sp>
      <p:sp>
        <p:nvSpPr>
          <p:cNvPr id="32770" name="Rectangle 2"/>
          <p:cNvSpPr>
            <a:spLocks noGrp="1" noChangeArrowheads="1"/>
          </p:cNvSpPr>
          <p:nvPr>
            <p:ph type="body" idx="1"/>
          </p:nvPr>
        </p:nvSpPr>
        <p:spPr/>
        <p:txBody>
          <a:bodyPr/>
          <a:lstStyle/>
          <a:p>
            <a:pPr eaLnBrk="1" hangingPunct="1"/>
            <a:r>
              <a:rPr lang="en-US" dirty="0">
                <a:solidFill>
                  <a:schemeClr val="tx1">
                    <a:lumMod val="65000"/>
                    <a:lumOff val="35000"/>
                  </a:schemeClr>
                </a:solidFill>
                <a:latin typeface="Helvetica Neue" charset="0"/>
                <a:ea typeface="ヒラギノ角ゴ ProN W3" charset="0"/>
                <a:cs typeface="ヒラギノ角ゴ ProN W3" charset="0"/>
              </a:rPr>
              <a:t>NSF Data Policy</a:t>
            </a:r>
          </a:p>
          <a:p>
            <a:pPr marL="742950" lvl="1" indent="-285750" eaLnBrk="1" hangingPunct="1">
              <a:buFont typeface="Helvetica Neue" charset="0"/>
              <a:buNone/>
            </a:pPr>
            <a:r>
              <a:rPr lang="en-US" dirty="0">
                <a:solidFill>
                  <a:schemeClr val="tx1">
                    <a:lumMod val="65000"/>
                    <a:lumOff val="35000"/>
                  </a:schemeClr>
                </a:solidFill>
                <a:latin typeface="Helvetica Neue" charset="0"/>
                <a:ea typeface="ヒラギノ角ゴ ProN W3" charset="0"/>
                <a:cs typeface="ヒラギノ角ゴ ProN W3" charset="0"/>
              </a:rPr>
              <a:t>NSF. 2011. </a:t>
            </a:r>
            <a:r>
              <a:rPr lang="ja-JP" altLang="en-US" dirty="0">
                <a:solidFill>
                  <a:schemeClr val="tx1">
                    <a:lumMod val="65000"/>
                    <a:lumOff val="35000"/>
                  </a:schemeClr>
                </a:solidFill>
                <a:latin typeface="Helvetica Neue" charset="0"/>
                <a:ea typeface="ヒラギノ角ゴ ProN W3" charset="0"/>
                <a:cs typeface="ヒラギノ角ゴ ProN W3" charset="0"/>
              </a:rPr>
              <a:t>“</a:t>
            </a:r>
            <a:r>
              <a:rPr lang="en-US" altLang="ja-JP" dirty="0">
                <a:solidFill>
                  <a:schemeClr val="tx1">
                    <a:lumMod val="65000"/>
                    <a:lumOff val="35000"/>
                  </a:schemeClr>
                </a:solidFill>
                <a:latin typeface="Helvetica Neue" charset="0"/>
                <a:ea typeface="ヒラギノ角ゴ ProN W3" charset="0"/>
                <a:cs typeface="ヒラギノ角ゴ ProN W3" charset="0"/>
              </a:rPr>
              <a:t>Award and Administration Guide.</a:t>
            </a:r>
            <a:r>
              <a:rPr lang="ja-JP" altLang="en-US" dirty="0">
                <a:solidFill>
                  <a:schemeClr val="tx1">
                    <a:lumMod val="65000"/>
                    <a:lumOff val="35000"/>
                  </a:schemeClr>
                </a:solidFill>
                <a:latin typeface="Helvetica Neue" charset="0"/>
                <a:ea typeface="ヒラギノ角ゴ ProN W3" charset="0"/>
                <a:cs typeface="ヒラギノ角ゴ ProN W3" charset="0"/>
              </a:rPr>
              <a:t>”</a:t>
            </a:r>
            <a:r>
              <a:rPr lang="en-US" altLang="ja-JP" dirty="0">
                <a:solidFill>
                  <a:schemeClr val="tx1">
                    <a:lumMod val="65000"/>
                    <a:lumOff val="35000"/>
                  </a:schemeClr>
                </a:solidFill>
                <a:latin typeface="Helvetica Neue" charset="0"/>
                <a:ea typeface="ヒラギノ角ゴ ProN W3" charset="0"/>
                <a:cs typeface="ヒラギノ角ゴ ProN W3" charset="0"/>
              </a:rPr>
              <a:t> </a:t>
            </a:r>
            <a:r>
              <a:rPr lang="en-US" altLang="ja-JP" dirty="0">
                <a:latin typeface="Helvetica Neue" charset="0"/>
                <a:ea typeface="ヒラギノ角ゴ ProN W3" charset="0"/>
                <a:cs typeface="ヒラギノ角ゴ ProN W3" charset="0"/>
                <a:hlinkClick r:id="rId3"/>
              </a:rPr>
              <a:t>http://www.nsf.gov/pubs/policydocs/pappguide/nsf11001/aag_6.jsp#VID4</a:t>
            </a:r>
            <a:r>
              <a:rPr lang="en-US" altLang="ja-JP" dirty="0">
                <a:latin typeface="Helvetica Neue" charset="0"/>
                <a:ea typeface="ヒラギノ角ゴ ProN W3" charset="0"/>
                <a:cs typeface="ヒラギノ角ゴ ProN W3" charset="0"/>
              </a:rPr>
              <a:t>.</a:t>
            </a:r>
          </a:p>
          <a:p>
            <a:pPr eaLnBrk="1" hangingPunct="1"/>
            <a:r>
              <a:rPr lang="en-US" dirty="0">
                <a:latin typeface="Helvetica Neue" charset="0"/>
                <a:ea typeface="ヒラギノ角ゴ ProN W3" charset="0"/>
                <a:cs typeface="ヒラギノ角ゴ ProN W3" charset="0"/>
              </a:rPr>
              <a:t>NSF Data Management Plan Requirement</a:t>
            </a:r>
          </a:p>
          <a:p>
            <a:pPr marL="742950" lvl="1" indent="-285750" eaLnBrk="1" hangingPunct="1">
              <a:buNone/>
            </a:pPr>
            <a:r>
              <a:rPr lang="en-US" dirty="0">
                <a:latin typeface="Helvetica Neue" charset="0"/>
                <a:ea typeface="ヒラギノ角ゴ ProN W3" charset="0"/>
                <a:cs typeface="ヒラギノ角ゴ ProN W3" charset="0"/>
              </a:rPr>
              <a:t>NSF. </a:t>
            </a:r>
            <a:r>
              <a:rPr lang="en-US" dirty="0" smtClean="0">
                <a:latin typeface="Helvetica Neue" charset="0"/>
                <a:ea typeface="ヒラギノ角ゴ ProN W3" charset="0"/>
                <a:cs typeface="ヒラギノ角ゴ ProN W3" charset="0"/>
              </a:rPr>
              <a:t>2013. </a:t>
            </a:r>
            <a:r>
              <a:rPr lang="ja-JP" altLang="en-US" dirty="0">
                <a:latin typeface="Helvetica Neue" charset="0"/>
                <a:ea typeface="ヒラギノ角ゴ ProN W3" charset="0"/>
                <a:cs typeface="ヒラギノ角ゴ ProN W3" charset="0"/>
              </a:rPr>
              <a:t>“</a:t>
            </a:r>
            <a:r>
              <a:rPr lang="en-US" altLang="ja-JP" dirty="0">
                <a:latin typeface="Helvetica Neue" charset="0"/>
                <a:ea typeface="ヒラギノ角ゴ ProN W3" charset="0"/>
                <a:cs typeface="ヒラギノ角ゴ ProN W3" charset="0"/>
              </a:rPr>
              <a:t>Grant Proposal Guide, Chapter II.C.2.j.</a:t>
            </a:r>
            <a:r>
              <a:rPr lang="ja-JP" altLang="en-US" dirty="0">
                <a:latin typeface="Helvetica Neue" charset="0"/>
                <a:ea typeface="ヒラギノ角ゴ ProN W3" charset="0"/>
                <a:cs typeface="ヒラギノ角ゴ ProN W3" charset="0"/>
              </a:rPr>
              <a:t>”</a:t>
            </a:r>
            <a:r>
              <a:rPr lang="en-US" altLang="ja-JP" dirty="0">
                <a:latin typeface="Helvetica Neue" charset="0"/>
                <a:ea typeface="ヒラギノ角ゴ ProN W3" charset="0"/>
                <a:cs typeface="ヒラギノ角ゴ ProN W3" charset="0"/>
              </a:rPr>
              <a:t> </a:t>
            </a:r>
            <a:r>
              <a:rPr lang="en-US" altLang="ja-JP" dirty="0" smtClean="0">
                <a:latin typeface="Helvetica Neue" charset="0"/>
                <a:ea typeface="ヒラギノ角ゴ ProN W3" charset="0"/>
                <a:cs typeface="ヒラギノ角ゴ ProN W3" charset="0"/>
                <a:hlinkClick r:id="rId4"/>
              </a:rPr>
              <a:t>http://www.nsf.gov/pubs/policydocs/pappguide/nsf13001/gpg_2.jsp</a:t>
            </a:r>
            <a:r>
              <a:rPr lang="en-US" altLang="ja-JP" dirty="0">
                <a:latin typeface="Helvetica Neue" charset="0"/>
                <a:ea typeface="ヒラギノ角ゴ ProN W3" charset="0"/>
                <a:cs typeface="ヒラギノ角ゴ ProN W3" charset="0"/>
                <a:hlinkClick r:id="rId4"/>
              </a:rPr>
              <a:t>#IIC2j</a:t>
            </a:r>
            <a:r>
              <a:rPr lang="en-US" altLang="ja-JP" dirty="0">
                <a:latin typeface="Helvetica Neue" charset="0"/>
                <a:ea typeface="ヒラギノ角ゴ ProN W3" charset="0"/>
                <a:cs typeface="ヒラギノ角ゴ ProN W3" charset="0"/>
              </a:rPr>
              <a:t>.</a:t>
            </a:r>
          </a:p>
          <a:p>
            <a:pPr eaLnBrk="1" hangingPunct="1"/>
            <a:r>
              <a:rPr lang="en-US" dirty="0">
                <a:latin typeface="Helvetica Neue" charset="0"/>
                <a:ea typeface="ヒラギノ角ゴ ProN W3" charset="0"/>
                <a:cs typeface="ヒラギノ角ゴ ProN W3" charset="0"/>
              </a:rPr>
              <a:t>NSF Directorates with specific guidance</a:t>
            </a:r>
          </a:p>
          <a:p>
            <a:pPr marL="742950" lvl="1" indent="-285750" eaLnBrk="1" hangingPunct="1">
              <a:buNone/>
            </a:pPr>
            <a:r>
              <a:rPr lang="en-US" dirty="0">
                <a:latin typeface="Helvetica Neue" charset="0"/>
                <a:ea typeface="ヒラギノ角ゴ ProN W3" charset="0"/>
                <a:cs typeface="ヒラギノ角ゴ ProN W3" charset="0"/>
              </a:rPr>
              <a:t>NSF. 2011. </a:t>
            </a:r>
            <a:r>
              <a:rPr lang="ja-JP" altLang="en-US" dirty="0">
                <a:latin typeface="Helvetica Neue" charset="0"/>
                <a:ea typeface="ヒラギノ角ゴ ProN W3" charset="0"/>
                <a:cs typeface="ヒラギノ角ゴ ProN W3" charset="0"/>
              </a:rPr>
              <a:t>“</a:t>
            </a:r>
            <a:r>
              <a:rPr lang="en-US" altLang="ja-JP" dirty="0">
                <a:latin typeface="Helvetica Neue" charset="0"/>
                <a:ea typeface="ヒラギノ角ゴ ProN W3" charset="0"/>
                <a:cs typeface="ヒラギノ角ゴ ProN W3" charset="0"/>
              </a:rPr>
              <a:t>Dissemination and Sharing of Research Results.</a:t>
            </a:r>
            <a:r>
              <a:rPr lang="ja-JP" altLang="en-US" dirty="0">
                <a:latin typeface="Helvetica Neue" charset="0"/>
                <a:ea typeface="ヒラギノ角ゴ ProN W3" charset="0"/>
                <a:cs typeface="ヒラギノ角ゴ ProN W3" charset="0"/>
              </a:rPr>
              <a:t>”</a:t>
            </a:r>
            <a:r>
              <a:rPr lang="en-US" altLang="ja-JP" dirty="0">
                <a:latin typeface="Helvetica Neue" charset="0"/>
                <a:ea typeface="ヒラギノ角ゴ ProN W3" charset="0"/>
                <a:cs typeface="ヒラギノ角ゴ ProN W3" charset="0"/>
              </a:rPr>
              <a:t> </a:t>
            </a:r>
            <a:r>
              <a:rPr lang="en-US" altLang="ja-JP" dirty="0">
                <a:latin typeface="Helvetica Neue" charset="0"/>
                <a:ea typeface="ヒラギノ角ゴ ProN W3" charset="0"/>
                <a:cs typeface="ヒラギノ角ゴ ProN W3" charset="0"/>
                <a:hlinkClick r:id="rId5"/>
              </a:rPr>
              <a:t>http://www.nsf.gov/bfa/dias/policy/dmp.jsp</a:t>
            </a:r>
            <a:r>
              <a:rPr lang="en-US" altLang="ja-JP" dirty="0" smtClean="0">
                <a:latin typeface="Helvetica Neue" charset="0"/>
                <a:ea typeface="ヒラギノ角ゴ ProN W3" charset="0"/>
                <a:cs typeface="ヒラギノ角ゴ ProN W3" charset="0"/>
              </a:rPr>
              <a:t>.</a:t>
            </a:r>
            <a:endParaRPr lang="en-US" dirty="0">
              <a:latin typeface="Helvetica Neue" charset="0"/>
              <a:ea typeface="ヒラギノ角ゴ ProN W3" charset="0"/>
              <a:cs typeface="ヒラギノ角ゴ ProN W3"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87507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pPr eaLnBrk="1" hangingPunct="1"/>
            <a:r>
              <a:rPr lang="en-US" dirty="0" smtClean="0">
                <a:latin typeface="Helvetica Neue Light" charset="0"/>
                <a:ea typeface="ヒラギノ角ゴ ProN W3" charset="0"/>
                <a:cs typeface="ヒラギノ角ゴ ProN W3" charset="0"/>
              </a:rPr>
              <a:t>Additional Resources </a:t>
            </a:r>
            <a:endParaRPr lang="en-US" dirty="0">
              <a:latin typeface="Helvetica Neue Light" charset="0"/>
              <a:ea typeface="ヒラギノ角ゴ ProN W3" charset="0"/>
              <a:cs typeface="ヒラギノ角ゴ ProN W3" charset="0"/>
            </a:endParaRPr>
          </a:p>
        </p:txBody>
      </p:sp>
      <p:sp>
        <p:nvSpPr>
          <p:cNvPr id="32770" name="Rectangle 2"/>
          <p:cNvSpPr>
            <a:spLocks noGrp="1" noChangeArrowheads="1"/>
          </p:cNvSpPr>
          <p:nvPr>
            <p:ph type="body" idx="1"/>
          </p:nvPr>
        </p:nvSpPr>
        <p:spPr/>
        <p:txBody>
          <a:bodyPr/>
          <a:lstStyle/>
          <a:p>
            <a:pPr eaLnBrk="1" hangingPunct="1"/>
            <a:r>
              <a:rPr lang="en-US" dirty="0" smtClean="0">
                <a:solidFill>
                  <a:schemeClr val="tx1">
                    <a:lumMod val="65000"/>
                    <a:lumOff val="35000"/>
                  </a:schemeClr>
                </a:solidFill>
                <a:latin typeface="Helvetica Neue" charset="0"/>
                <a:ea typeface="ヒラギノ角ゴ ProN W3" charset="0"/>
                <a:cs typeface="ヒラギノ角ゴ ProN W3" charset="0"/>
              </a:rPr>
              <a:t>The California Digital Library in conjunction with a number of partners maintains an on-line Data Management Plan creation tool</a:t>
            </a:r>
            <a:endParaRPr lang="en-US" dirty="0">
              <a:solidFill>
                <a:schemeClr val="tx1">
                  <a:lumMod val="65000"/>
                  <a:lumOff val="35000"/>
                </a:schemeClr>
              </a:solidFill>
              <a:latin typeface="Helvetica Neue" charset="0"/>
              <a:ea typeface="ヒラギノ角ゴ ProN W3" charset="0"/>
              <a:cs typeface="ヒラギノ角ゴ ProN W3" charset="0"/>
            </a:endParaRPr>
          </a:p>
          <a:p>
            <a:pPr marL="742950" lvl="1" indent="-285750" eaLnBrk="1" hangingPunct="1">
              <a:buNone/>
            </a:pPr>
            <a:r>
              <a:rPr lang="en-US" dirty="0" err="1" smtClean="0">
                <a:solidFill>
                  <a:schemeClr val="tx1">
                    <a:lumMod val="65000"/>
                    <a:lumOff val="35000"/>
                  </a:schemeClr>
                </a:solidFill>
                <a:latin typeface="Helvetica Neue" charset="0"/>
                <a:ea typeface="ヒラギノ角ゴ ProN W3" charset="0"/>
                <a:cs typeface="ヒラギノ角ゴ ProN W3" charset="0"/>
              </a:rPr>
              <a:t>DMPTool</a:t>
            </a:r>
            <a:r>
              <a:rPr lang="en-US" dirty="0" smtClean="0">
                <a:solidFill>
                  <a:schemeClr val="tx1">
                    <a:lumMod val="65000"/>
                    <a:lumOff val="35000"/>
                  </a:schemeClr>
                </a:solidFill>
                <a:latin typeface="Helvetica Neue" charset="0"/>
                <a:ea typeface="ヒラギノ角ゴ ProN W3" charset="0"/>
                <a:cs typeface="ヒラギノ角ゴ ProN W3" charset="0"/>
              </a:rPr>
              <a:t>: </a:t>
            </a:r>
            <a:r>
              <a:rPr lang="en-US" dirty="0" smtClean="0">
                <a:solidFill>
                  <a:schemeClr val="tx1">
                    <a:lumMod val="65000"/>
                    <a:lumOff val="35000"/>
                  </a:schemeClr>
                </a:solidFill>
                <a:latin typeface="Helvetica Neue" charset="0"/>
                <a:ea typeface="ヒラギノ角ゴ ProN W3" charset="0"/>
                <a:cs typeface="ヒラギノ角ゴ ProN W3" charset="0"/>
                <a:hlinkClick r:id="rId3"/>
              </a:rPr>
              <a:t>https</a:t>
            </a:r>
            <a:r>
              <a:rPr lang="en-US" dirty="0">
                <a:solidFill>
                  <a:schemeClr val="tx1">
                    <a:lumMod val="65000"/>
                    <a:lumOff val="35000"/>
                  </a:schemeClr>
                </a:solidFill>
                <a:latin typeface="Helvetica Neue" charset="0"/>
                <a:ea typeface="ヒラギノ角ゴ ProN W3" charset="0"/>
                <a:cs typeface="ヒラギノ角ゴ ProN W3" charset="0"/>
                <a:hlinkClick r:id="rId3"/>
              </a:rPr>
              <a:t>://</a:t>
            </a:r>
            <a:r>
              <a:rPr lang="en-US" dirty="0" err="1">
                <a:solidFill>
                  <a:schemeClr val="tx1">
                    <a:lumMod val="65000"/>
                    <a:lumOff val="35000"/>
                  </a:schemeClr>
                </a:solidFill>
                <a:latin typeface="Helvetica Neue" charset="0"/>
                <a:ea typeface="ヒラギノ角ゴ ProN W3" charset="0"/>
                <a:cs typeface="ヒラギノ角ゴ ProN W3" charset="0"/>
                <a:hlinkClick r:id="rId3"/>
              </a:rPr>
              <a:t>dmp.cdlib.org</a:t>
            </a:r>
            <a:r>
              <a:rPr lang="en-US" altLang="ja-JP" dirty="0" smtClean="0">
                <a:latin typeface="Helvetica Neue" charset="0"/>
                <a:ea typeface="ヒラギノ角ゴ ProN W3" charset="0"/>
                <a:cs typeface="ヒラギノ角ゴ ProN W3" charset="0"/>
              </a:rPr>
              <a:t>.</a:t>
            </a:r>
            <a:endParaRPr lang="en-US" altLang="ja-JP" dirty="0">
              <a:latin typeface="Helvetica Neue" charset="0"/>
              <a:ea typeface="ヒラギノ角ゴ ProN W3" charset="0"/>
              <a:cs typeface="ヒラギノ角ゴ ProN W3" charset="0"/>
            </a:endParaRPr>
          </a:p>
          <a:p>
            <a:pPr eaLnBrk="1" hangingPunct="1"/>
            <a:r>
              <a:rPr lang="en-US" dirty="0" smtClean="0">
                <a:latin typeface="Helvetica Neue" charset="0"/>
                <a:ea typeface="ヒラギノ角ゴ ProN W3" charset="0"/>
                <a:cs typeface="ヒラギノ角ゴ ProN W3" charset="0"/>
              </a:rPr>
              <a:t>The Data Conservancy has a questionnaire that is a useful guide for generating an data management plan at</a:t>
            </a:r>
            <a:endParaRPr lang="en-US" dirty="0">
              <a:latin typeface="Helvetica Neue" charset="0"/>
              <a:ea typeface="ヒラギノ角ゴ ProN W3" charset="0"/>
              <a:cs typeface="ヒラギノ角ゴ ProN W3" charset="0"/>
            </a:endParaRPr>
          </a:p>
          <a:p>
            <a:pPr marL="742950" lvl="1" indent="-285750" eaLnBrk="1" hangingPunct="1">
              <a:buNone/>
            </a:pPr>
            <a:r>
              <a:rPr lang="en-US" dirty="0">
                <a:latin typeface="Helvetica Neue" charset="0"/>
                <a:ea typeface="ヒラギノ角ゴ ProN W3" charset="0"/>
                <a:cs typeface="ヒラギノ角ゴ ProN W3" charset="0"/>
                <a:hlinkClick r:id="rId4"/>
              </a:rPr>
              <a:t>http://</a:t>
            </a:r>
            <a:r>
              <a:rPr lang="en-US" dirty="0" err="1">
                <a:latin typeface="Helvetica Neue" charset="0"/>
                <a:ea typeface="ヒラギノ角ゴ ProN W3" charset="0"/>
                <a:cs typeface="ヒラギノ角ゴ ProN W3" charset="0"/>
                <a:hlinkClick r:id="rId4"/>
              </a:rPr>
              <a:t>dataconservancy.org</a:t>
            </a:r>
            <a:r>
              <a:rPr lang="en-US" dirty="0">
                <a:latin typeface="Helvetica Neue" charset="0"/>
                <a:ea typeface="ヒラギノ角ゴ ProN W3" charset="0"/>
                <a:cs typeface="ヒラギノ角ゴ ProN W3" charset="0"/>
                <a:hlinkClick r:id="rId4"/>
              </a:rPr>
              <a:t>/education/data-management-planning/</a:t>
            </a:r>
            <a:r>
              <a:rPr lang="en-US" altLang="ja-JP" dirty="0" smtClean="0">
                <a:latin typeface="Helvetica Neue" charset="0"/>
                <a:ea typeface="ヒラギノ角ゴ ProN W3" charset="0"/>
                <a:cs typeface="ヒラギノ角ゴ ProN W3" charset="0"/>
              </a:rPr>
              <a:t>.</a:t>
            </a:r>
            <a:endParaRPr lang="en-US" altLang="ja-JP" dirty="0">
              <a:latin typeface="Helvetica Neue" charset="0"/>
              <a:ea typeface="ヒラギノ角ゴ ProN W3" charset="0"/>
              <a:cs typeface="ヒラギノ角ゴ ProN W3" charset="0"/>
            </a:endParaRPr>
          </a:p>
          <a:p>
            <a:pPr eaLnBrk="1" hangingPunct="1"/>
            <a:r>
              <a:rPr lang="en-US" dirty="0">
                <a:latin typeface="Helvetica Neue" charset="0"/>
                <a:ea typeface="ヒラギノ角ゴ ProN W3" charset="0"/>
                <a:cs typeface="ヒラギノ角ゴ ProN W3" charset="0"/>
              </a:rPr>
              <a:t>The NSF funded </a:t>
            </a:r>
            <a:r>
              <a:rPr lang="en-US" dirty="0" err="1">
                <a:latin typeface="Helvetica Neue" charset="0"/>
                <a:ea typeface="ヒラギノ角ゴ ProN W3" charset="0"/>
                <a:cs typeface="ヒラギノ角ゴ ProN W3" charset="0"/>
              </a:rPr>
              <a:t>DataOne</a:t>
            </a:r>
            <a:r>
              <a:rPr lang="en-US" dirty="0">
                <a:latin typeface="Helvetica Neue" charset="0"/>
                <a:ea typeface="ヒラギノ角ゴ ProN W3" charset="0"/>
                <a:cs typeface="ヒラギノ角ゴ ProN W3" charset="0"/>
              </a:rPr>
              <a:t> project has a data base of data management best practices at</a:t>
            </a:r>
          </a:p>
          <a:p>
            <a:pPr marL="742950" lvl="1" indent="-285750" eaLnBrk="1" hangingPunct="1">
              <a:buNone/>
            </a:pPr>
            <a:r>
              <a:rPr lang="en-US" dirty="0">
                <a:latin typeface="Helvetica Neue" charset="0"/>
                <a:ea typeface="ヒラギノ角ゴ ProN W3" charset="0"/>
                <a:cs typeface="ヒラギノ角ゴ ProN W3" charset="0"/>
                <a:hlinkClick r:id="rId5"/>
              </a:rPr>
              <a:t>http://www.dataone.org/best-practices</a:t>
            </a:r>
            <a:r>
              <a:rPr lang="en-US" altLang="ja-JP" dirty="0">
                <a:latin typeface="Helvetica Neue" charset="0"/>
                <a:ea typeface="ヒラギノ角ゴ ProN W3" charset="0"/>
                <a:cs typeface="ヒラギノ角ゴ ProN W3" charset="0"/>
              </a:rPr>
              <a:t>.</a:t>
            </a:r>
          </a:p>
          <a:p>
            <a:pPr eaLnBrk="1" hangingPunct="1"/>
            <a:r>
              <a:rPr lang="en-US" dirty="0" smtClean="0">
                <a:latin typeface="Helvetica Neue" charset="0"/>
                <a:ea typeface="ヒラギノ角ゴ ProN W3" charset="0"/>
                <a:cs typeface="ヒラギノ角ゴ ProN W3" charset="0"/>
              </a:rPr>
              <a:t>The UK Digital </a:t>
            </a:r>
            <a:r>
              <a:rPr lang="en-US" dirty="0" err="1" smtClean="0">
                <a:latin typeface="Helvetica Neue" charset="0"/>
                <a:ea typeface="ヒラギノ角ゴ ProN W3" charset="0"/>
                <a:cs typeface="ヒラギノ角ゴ ProN W3" charset="0"/>
              </a:rPr>
              <a:t>Curation</a:t>
            </a:r>
            <a:r>
              <a:rPr lang="en-US" dirty="0" smtClean="0">
                <a:latin typeface="Helvetica Neue" charset="0"/>
                <a:ea typeface="ヒラギノ角ゴ ProN W3" charset="0"/>
                <a:cs typeface="ヒラギノ角ゴ ProN W3" charset="0"/>
              </a:rPr>
              <a:t> Centre houses a wealth of material on data management at</a:t>
            </a:r>
          </a:p>
          <a:p>
            <a:pPr marL="393700" lvl="1" indent="0" eaLnBrk="1" hangingPunct="1">
              <a:buNone/>
            </a:pPr>
            <a:r>
              <a:rPr lang="en-US" dirty="0">
                <a:latin typeface="Helvetica Neue" charset="0"/>
                <a:ea typeface="ヒラギノ角ゴ ProN W3" charset="0"/>
                <a:cs typeface="ヒラギノ角ゴ ProN W3" charset="0"/>
                <a:hlinkClick r:id="rId6"/>
              </a:rPr>
              <a:t>http://</a:t>
            </a:r>
            <a:r>
              <a:rPr lang="en-US" dirty="0" err="1">
                <a:latin typeface="Helvetica Neue" charset="0"/>
                <a:ea typeface="ヒラギノ角ゴ ProN W3" charset="0"/>
                <a:cs typeface="ヒラギノ角ゴ ProN W3" charset="0"/>
                <a:hlinkClick r:id="rId6"/>
              </a:rPr>
              <a:t>www.dcc.ac.uk</a:t>
            </a:r>
            <a:r>
              <a:rPr lang="en-US" dirty="0">
                <a:latin typeface="Helvetica Neue" charset="0"/>
                <a:ea typeface="ヒラギノ角ゴ ProN W3" charset="0"/>
                <a:cs typeface="ヒラギノ角ゴ ProN W3" charset="0"/>
                <a:hlinkClick r:id="rId6"/>
              </a:rPr>
              <a:t>/resources</a:t>
            </a:r>
            <a:endParaRPr lang="en-US" dirty="0">
              <a:latin typeface="Helvetica Neue" charset="0"/>
              <a:ea typeface="ヒラギノ角ゴ ProN W3" charset="0"/>
              <a:cs typeface="ヒラギノ角ゴ ProN W3" charset="0"/>
            </a:endParaRPr>
          </a:p>
          <a:p>
            <a:pPr eaLnBrk="1" hangingPunct="1"/>
            <a:endParaRPr lang="en-US" dirty="0" smtClean="0">
              <a:latin typeface="Helvetica Neue" charset="0"/>
              <a:ea typeface="ヒラギノ角ゴ ProN W3" charset="0"/>
              <a:cs typeface="ヒラギノ角ゴ ProN W3" charset="0"/>
            </a:endParaRPr>
          </a:p>
          <a:p>
            <a:pPr marL="742950" lvl="1" indent="-285750" eaLnBrk="1" hangingPunct="1">
              <a:buNone/>
            </a:pPr>
            <a:endParaRPr lang="en-US" dirty="0">
              <a:latin typeface="Helvetica Neue" charset="0"/>
              <a:ea typeface="ヒラギノ角ゴ ProN W3" charset="0"/>
              <a:cs typeface="ヒラギノ角ゴ ProN W3"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r>
              <a:rPr lang="en-US" dirty="0">
                <a:latin typeface="Helvetica Neue Light" charset="0"/>
                <a:ea typeface="ヒラギノ角ゴ ProN W3" charset="0"/>
                <a:cs typeface="ヒラギノ角ゴ ProN W3" charset="0"/>
              </a:rPr>
              <a:t>Other Relevant Modules</a:t>
            </a:r>
          </a:p>
        </p:txBody>
      </p:sp>
      <p:sp>
        <p:nvSpPr>
          <p:cNvPr id="32770" name="Rectangle 2"/>
          <p:cNvSpPr>
            <a:spLocks noGrp="1" noChangeArrowheads="1"/>
          </p:cNvSpPr>
          <p:nvPr>
            <p:ph type="body" idx="1"/>
          </p:nvPr>
        </p:nvSpPr>
        <p:spPr>
          <a:xfrm>
            <a:off x="571500" y="2057400"/>
            <a:ext cx="11861800" cy="6565900"/>
          </a:xfrm>
        </p:spPr>
        <p:txBody>
          <a:bodyPr/>
          <a:lstStyle/>
          <a:p>
            <a:pPr eaLnBrk="1" hangingPunct="1"/>
            <a:r>
              <a:rPr lang="en-US" dirty="0" smtClean="0">
                <a:solidFill>
                  <a:schemeClr val="tx1"/>
                </a:solidFill>
                <a:latin typeface="Helvetica Neue" charset="0"/>
                <a:ea typeface="ヒラギノ角ゴ ProN W3" charset="0"/>
                <a:cs typeface="ヒラギノ角ゴ ProN W3" charset="0"/>
              </a:rPr>
              <a:t>For more information about how data management planning can help you, see</a:t>
            </a:r>
          </a:p>
          <a:p>
            <a:pPr lvl="1" eaLnBrk="1" hangingPunct="1"/>
            <a:r>
              <a:rPr lang="en-US" i="1" dirty="0" smtClean="0">
                <a:solidFill>
                  <a:schemeClr val="tx1"/>
                </a:solidFill>
                <a:latin typeface="Helvetica Neue" charset="0"/>
                <a:ea typeface="ヒラギノ角ゴ ProN W3" charset="0"/>
                <a:cs typeface="ヒラギノ角ゴ ProN W3" charset="0"/>
              </a:rPr>
              <a:t>Data Management Plans: Why Do a Data Management Plan</a:t>
            </a:r>
            <a:r>
              <a:rPr lang="en-US" dirty="0" smtClean="0">
                <a:solidFill>
                  <a:schemeClr val="tx1"/>
                </a:solidFill>
                <a:latin typeface="Helvetica Neue" charset="0"/>
                <a:ea typeface="ヒラギノ角ゴ ProN W3" charset="0"/>
                <a:cs typeface="ヒラギノ角ゴ ProN W3" charset="0"/>
              </a:rPr>
              <a:t>?</a:t>
            </a:r>
            <a:endParaRPr lang="en-US" dirty="0">
              <a:solidFill>
                <a:schemeClr val="tx1"/>
              </a:solidFill>
              <a:latin typeface="Helvetica Neue" charset="0"/>
              <a:ea typeface="ヒラギノ角ゴ ProN W3" charset="0"/>
              <a:cs typeface="ヒラギノ角ゴ ProN W3" charset="0"/>
            </a:endParaRPr>
          </a:p>
          <a:p>
            <a:pPr eaLnBrk="1" hangingPunct="1"/>
            <a:r>
              <a:rPr lang="en-US" dirty="0" smtClean="0">
                <a:solidFill>
                  <a:schemeClr val="tx1"/>
                </a:solidFill>
                <a:latin typeface="Helvetica Neue" charset="0"/>
                <a:ea typeface="ヒラギノ角ゴ ProN W3" charset="0"/>
                <a:cs typeface="ヒラギノ角ゴ ProN W3" charset="0"/>
              </a:rPr>
              <a:t>For more information about what to put in your data management plan, see</a:t>
            </a:r>
          </a:p>
          <a:p>
            <a:pPr lvl="1" eaLnBrk="1" hangingPunct="1"/>
            <a:r>
              <a:rPr lang="en-US" i="1" dirty="0" smtClean="0">
                <a:solidFill>
                  <a:schemeClr val="tx1"/>
                </a:solidFill>
                <a:latin typeface="Helvetica Neue" charset="0"/>
                <a:ea typeface="ヒラギノ角ゴ ProN W3" charset="0"/>
                <a:cs typeface="ヒラギノ角ゴ ProN W3" charset="0"/>
              </a:rPr>
              <a:t>Data Management Plans: Elements </a:t>
            </a:r>
            <a:r>
              <a:rPr lang="en-US" i="1" dirty="0">
                <a:solidFill>
                  <a:schemeClr val="tx1"/>
                </a:solidFill>
                <a:latin typeface="Helvetica Neue" charset="0"/>
                <a:ea typeface="ヒラギノ角ゴ ProN W3" charset="0"/>
                <a:cs typeface="ヒラギノ角ゴ ProN W3" charset="0"/>
              </a:rPr>
              <a:t>of a </a:t>
            </a:r>
            <a:r>
              <a:rPr lang="en-US" i="1" dirty="0" smtClean="0">
                <a:solidFill>
                  <a:schemeClr val="tx1"/>
                </a:solidFill>
                <a:latin typeface="Helvetica Neue" charset="0"/>
                <a:ea typeface="ヒラギノ角ゴ ProN W3" charset="0"/>
                <a:cs typeface="ヒラギノ角ゴ ProN W3" charset="0"/>
              </a:rPr>
              <a:t>Data Management Plan</a:t>
            </a:r>
            <a:endParaRPr lang="en-US" i="1" dirty="0">
              <a:solidFill>
                <a:schemeClr val="tx1"/>
              </a:solidFill>
              <a:latin typeface="Helvetica Neue" charset="0"/>
              <a:ea typeface="ヒラギノ角ゴ ProN W3" charset="0"/>
              <a:cs typeface="ヒラギノ角ゴ ProN W3" charset="0"/>
            </a:endParaRPr>
          </a:p>
          <a:p>
            <a:pPr eaLnBrk="1" hangingPunct="1"/>
            <a:r>
              <a:rPr lang="en-US" dirty="0" smtClean="0">
                <a:solidFill>
                  <a:schemeClr val="tx1"/>
                </a:solidFill>
                <a:latin typeface="Helvetica Neue" charset="0"/>
                <a:ea typeface="ヒラギノ角ゴ ProN W3" charset="0"/>
                <a:cs typeface="ヒラギノ角ゴ ProN W3" charset="0"/>
              </a:rPr>
              <a:t>For a discussion of agency requirements for publishing metadata about your data, see</a:t>
            </a:r>
          </a:p>
          <a:p>
            <a:pPr lvl="1" eaLnBrk="1" hangingPunct="1"/>
            <a:r>
              <a:rPr lang="en-US" i="1" dirty="0" smtClean="0">
                <a:solidFill>
                  <a:schemeClr val="tx1"/>
                </a:solidFill>
                <a:latin typeface="Helvetica Neue" charset="0"/>
                <a:ea typeface="ヒラギノ角ゴ ProN W3" charset="0"/>
                <a:cs typeface="ヒラギノ角ゴ ProN W3" charset="0"/>
              </a:rPr>
              <a:t>Local Data Management - Advertising Your Data: Agency Requirements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3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 To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Vertic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Vertic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Horizont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 Center">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 4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2 U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2 Up Portrait &am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2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3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Big">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Big">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6748</TotalTime>
  <Pages>0</Pages>
  <Words>2193</Words>
  <Characters>0</Characters>
  <Application>Microsoft Macintosh PowerPoint</Application>
  <PresentationFormat>Custom</PresentationFormat>
  <Lines>0</Lines>
  <Paragraphs>117</Paragraphs>
  <Slides>10</Slides>
  <Notes>10</Notes>
  <HiddenSlides>0</HiddenSlides>
  <MMClips>0</MMClips>
  <ScaleCrop>false</ScaleCrop>
  <HeadingPairs>
    <vt:vector size="4" baseType="variant">
      <vt:variant>
        <vt:lpstr>Design Template</vt:lpstr>
      </vt:variant>
      <vt:variant>
        <vt:i4>19</vt:i4>
      </vt:variant>
      <vt:variant>
        <vt:lpstr>Slide Titles</vt:lpstr>
      </vt:variant>
      <vt:variant>
        <vt:i4>10</vt:i4>
      </vt:variant>
    </vt:vector>
  </HeadingPairs>
  <TitlesOfParts>
    <vt:vector size="29" baseType="lpstr">
      <vt:lpstr>Title &amp; Subtitle</vt:lpstr>
      <vt:lpstr>Title &amp; Bullets</vt:lpstr>
      <vt:lpstr>Photo - 4 Up</vt:lpstr>
      <vt:lpstr>Photo - 2 Up Landscape</vt:lpstr>
      <vt:lpstr>Photo - 2 Up Portrait &amp; Landscape</vt:lpstr>
      <vt:lpstr>Photo - 2 Up Portrait</vt:lpstr>
      <vt:lpstr>Photo - 3 Up Portrait</vt:lpstr>
      <vt:lpstr>Photo - Big</vt:lpstr>
      <vt:lpstr>Title, Bullets &amp; Photo</vt:lpstr>
      <vt:lpstr>Photo - 3 Up</vt:lpstr>
      <vt:lpstr>Title &amp; Bullets - Left</vt:lpstr>
      <vt:lpstr>Title &amp; Bullets - Right</vt:lpstr>
      <vt:lpstr>Bullets</vt:lpstr>
      <vt:lpstr>Title - Top</vt:lpstr>
      <vt:lpstr>Title &amp; Bullets - 2 Column</vt:lpstr>
      <vt:lpstr>Blank</vt:lpstr>
      <vt:lpstr>Photo - Vertical</vt:lpstr>
      <vt:lpstr>Photo - Horizontal</vt:lpstr>
      <vt:lpstr>Title - Center</vt:lpstr>
      <vt:lpstr>Agency Requirements:  NSF Data Management Plans</vt:lpstr>
      <vt:lpstr>Overview</vt:lpstr>
      <vt:lpstr>NSF’s Definition of Data</vt:lpstr>
      <vt:lpstr>NSF’s Definition of Data</vt:lpstr>
      <vt:lpstr>NSF policy on dissemination and sharing</vt:lpstr>
      <vt:lpstr>General guidance from NSF on plan content</vt:lpstr>
      <vt:lpstr>Resources</vt:lpstr>
      <vt:lpstr>Additional Resources </vt:lpstr>
      <vt:lpstr>Other Relevant Modules</vt:lpstr>
      <vt:lpstr>Recommended Citations</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nhoebel</dc:creator>
  <cp:lastModifiedBy>Erin Robinson</cp:lastModifiedBy>
  <cp:revision>66</cp:revision>
  <dcterms:created xsi:type="dcterms:W3CDTF">2012-12-01T21:31:01Z</dcterms:created>
  <dcterms:modified xsi:type="dcterms:W3CDTF">2012-12-01T21:36:01Z</dcterms:modified>
</cp:coreProperties>
</file>