
<file path=[Content_Types].xml><?xml version="1.0" encoding="utf-8"?>
<Types xmlns="http://schemas.openxmlformats.org/package/2006/content-types">
  <Override PartName="/ppt/slideLayouts/slideLayout149.xml" ContentType="application/vnd.openxmlformats-officedocument.presentationml.slideLayout+xml"/>
  <Override PartName="/ppt/slideLayouts/slideLayout162.xml" ContentType="application/vnd.openxmlformats-officedocument.presentationml.slideLayout+xml"/>
  <Override PartName="/ppt/slideLayouts/slideLayout41.xml" ContentType="application/vnd.openxmlformats-officedocument.presentationml.slideLayout+xml"/>
  <Override PartName="/ppt/slideLayouts/slideLayout99.xml" ContentType="application/vnd.openxmlformats-officedocument.presentationml.slideLayout+xml"/>
  <Override PartName="/ppt/theme/theme18.xml" ContentType="application/vnd.openxmlformats-officedocument.theme+xml"/>
  <Override PartName="/ppt/slideLayouts/slideLayout35.xml" ContentType="application/vnd.openxmlformats-officedocument.presentationml.slideLayout+xml"/>
  <Override PartName="/ppt/slideMasters/slideMaster9.xml" ContentType="application/vnd.openxmlformats-officedocument.presentationml.slideMaster+xml"/>
  <Override PartName="/ppt/slideLayouts/slideLayout127.xml" ContentType="application/vnd.openxmlformats-officedocument.presentationml.slideLayout+xml"/>
  <Override PartName="/ppt/slideLayouts/slideLayout140.xml" ContentType="application/vnd.openxmlformats-officedocument.presentationml.slideLayout+xml"/>
  <Override PartName="/ppt/slideLayouts/slideLayout77.xml" ContentType="application/vnd.openxmlformats-officedocument.presentationml.slideLayout+xml"/>
  <Override PartName="/ppt/slideLayouts/slideLayout13.xml" ContentType="application/vnd.openxmlformats-officedocument.presentationml.slideLayout+xml"/>
  <Override PartName="/ppt/slideLayouts/slideLayout182.xml" ContentType="application/vnd.openxmlformats-officedocument.presentationml.slideLayout+xml"/>
  <Override PartName="/ppt/slideLayouts/slideLayout105.xml" ContentType="application/vnd.openxmlformats-officedocument.presentationml.slideLayout+xml"/>
  <Override PartName="/ppt/slideLayouts/slideLayout55.xml" ContentType="application/vnd.openxmlformats-officedocument.presentationml.slideLayout+xml"/>
  <Override PartName="/ppt/theme/theme16.xml" ContentType="application/vnd.openxmlformats-officedocument.theme+xml"/>
  <Override PartName="/ppt/slideLayouts/slideLayout160.xml" ContentType="application/vnd.openxmlformats-officedocument.presentationml.slideLayout+xml"/>
  <Override PartName="/ppt/slideLayouts/slideLayout97.xml" ContentType="application/vnd.openxmlformats-officedocument.presentationml.slideLayout+xml"/>
  <Override PartName="/ppt/slideLayouts/slideLayout33.xml" ContentType="application/vnd.openxmlformats-officedocument.presentationml.slideLayout+xml"/>
  <Override PartName="/ppt/slideMasters/slideMaster7.xml" ContentType="application/vnd.openxmlformats-officedocument.presentationml.slideMaster+xml"/>
  <Override PartName="/ppt/slideLayouts/slideLayout125.xml" ContentType="application/vnd.openxmlformats-officedocument.presentationml.slideLayout+xml"/>
  <Override PartName="/ppt/slideLayouts/slideLayout75.xml" ContentType="application/vnd.openxmlformats-officedocument.presentationml.slideLayout+xml"/>
  <Default Extension="xml" ContentType="application/xml"/>
  <Override PartName="/ppt/slideLayouts/slideLayout119.xml" ContentType="application/vnd.openxmlformats-officedocument.presentationml.slideLayout+xml"/>
  <Override PartName="/ppt/slideLayouts/slideLayout11.xml" ContentType="application/vnd.openxmlformats-officedocument.presentationml.slideLayout+xml"/>
  <Override PartName="/ppt/slideLayouts/slideLayout180.xml" ContentType="application/vnd.openxmlformats-officedocument.presentationml.slideLayout+xml"/>
  <Override PartName="/ppt/slideLayouts/slideLayout103.xml" ContentType="application/vnd.openxmlformats-officedocument.presentationml.slideLayout+xml"/>
  <Override PartName="/ppt/slideLayouts/slideLayout53.xml" ContentType="application/vnd.openxmlformats-officedocument.presentationml.slideLayout+xml"/>
  <Override PartName="/ppt/theme/theme20.xml" ContentType="application/vnd.openxmlformats-officedocument.theme+xml"/>
  <Override PartName="/ppt/theme/theme14.xml" ContentType="application/vnd.openxmlformats-officedocument.theme+xml"/>
  <Override PartName="/ppt/slideLayouts/slideLayout95.xml" ContentType="application/vnd.openxmlformats-officedocument.presentationml.slideLayout+xml"/>
  <Override PartName="/ppt/slideLayouts/slideLayout139.xml" ContentType="application/vnd.openxmlformats-officedocument.presentationml.slideLayout+xml"/>
  <Override PartName="/ppt/slideLayouts/slideLayout31.xml" ContentType="application/vnd.openxmlformats-officedocument.presentationml.slideLayout+xml"/>
  <Override PartName="/ppt/slideMasters/slideMaster5.xml" ContentType="application/vnd.openxmlformats-officedocument.presentationml.slideMaster+xml"/>
  <Override PartName="/ppt/slideMasters/slideMaster18.xml" ContentType="application/vnd.openxmlformats-officedocument.presentationml.slideMaster+xml"/>
  <Override PartName="/ppt/slideLayouts/slideLayout73.xml" ContentType="application/vnd.openxmlformats-officedocument.presentationml.slideLayout+xml"/>
  <Override PartName="/ppt/slideLayouts/slideLayout117.xml" ContentType="application/vnd.openxmlformats-officedocument.presentationml.slideLayout+xml"/>
  <Override PartName="/ppt/notesSlides/notesSlide7.xml" ContentType="application/vnd.openxmlformats-officedocument.presentationml.notesSlide+xml"/>
  <Override PartName="/ppt/slideLayouts/slideLayout101.xml" ContentType="application/vnd.openxmlformats-officedocument.presentationml.slideLayout+xml"/>
  <Override PartName="/ppt/slides/slide9.xml" ContentType="application/vnd.openxmlformats-officedocument.presentationml.slide+xml"/>
  <Override PartName="/ppt/slideLayouts/slideLayout159.xml" ContentType="application/vnd.openxmlformats-officedocument.presentationml.slideLayout+xml"/>
  <Override PartName="/ppt/slideLayouts/slideLayout51.xml" ContentType="application/vnd.openxmlformats-officedocument.presentationml.slideLayout+xml"/>
  <Default Extension="jpeg" ContentType="image/jpeg"/>
  <Override PartName="/ppt/theme/theme12.xml" ContentType="application/vnd.openxmlformats-officedocument.theme+xml"/>
  <Override PartName="/ppt/slideLayouts/slideLayout93.xml" ContentType="application/vnd.openxmlformats-officedocument.presentationml.slideLayout+xml"/>
  <Override PartName="/ppt/slideLayouts/slideLayout137.xml" ContentType="application/vnd.openxmlformats-officedocument.presentationml.slideLayout+xml"/>
  <Override PartName="/ppt/slideLayouts/slideLayout87.xml" ContentType="application/vnd.openxmlformats-officedocument.presentationml.slideLayout+xml"/>
  <Override PartName="/docProps/app.xml" ContentType="application/vnd.openxmlformats-officedocument.extended-properties+xml"/>
  <Override PartName="/ppt/slideMasters/slideMaster3.xml" ContentType="application/vnd.openxmlformats-officedocument.presentationml.slideMaster+xml"/>
  <Override PartName="/ppt/slideLayouts/slideLayout179.xml" ContentType="application/vnd.openxmlformats-officedocument.presentationml.slideLayout+xml"/>
  <Override PartName="/ppt/slideMasters/slideMaster16.xml" ContentType="application/vnd.openxmlformats-officedocument.presentationml.slideMaster+xml"/>
  <Override PartName="/ppt/slideLayouts/slideLayout8.xml" ContentType="application/vnd.openxmlformats-officedocument.presentationml.slideLayout+xml"/>
  <Override PartName="/ppt/slideLayouts/slideLayout71.xml" ContentType="application/vnd.openxmlformats-officedocument.presentationml.slideLayout+xml"/>
  <Override PartName="/ppt/slideLayouts/slideLayout115.xml" ContentType="application/vnd.openxmlformats-officedocument.presentationml.slideLayout+xml"/>
  <Override PartName="/ppt/slideLayouts/slideLayout209.xml" ContentType="application/vnd.openxmlformats-officedocument.presentationml.slideLayout+xml"/>
  <Override PartName="/ppt/notesSlides/notesSlide5.xml" ContentType="application/vnd.openxmlformats-officedocument.presentationml.notesSlide+xml"/>
  <Override PartName="/ppt/slides/slide7.xml" ContentType="application/vnd.openxmlformats-officedocument.presentationml.slide+xml"/>
  <Override PartName="/ppt/slideLayouts/slideLayout157.xml" ContentType="application/vnd.openxmlformats-officedocument.presentationml.slideLayout+xml"/>
  <Override PartName="/ppt/theme/theme10.xml" ContentType="application/vnd.openxmlformats-officedocument.theme+xml"/>
  <Override PartName="/ppt/slideLayouts/slideLayout199.xml" ContentType="application/vnd.openxmlformats-officedocument.presentationml.slideLayout+xml"/>
  <Override PartName="/ppt/slideLayouts/slideLayout91.xml" ContentType="application/vnd.openxmlformats-officedocument.presentationml.slideLayout+xml"/>
  <Override PartName="/ppt/slideLayouts/slideLayout135.xml" ContentType="application/vnd.openxmlformats-officedocument.presentationml.slideLayout+xml"/>
  <Override PartName="/ppt/slideLayouts/slideLayout85.xml" ContentType="application/vnd.openxmlformats-officedocument.presentationml.slideLayout+xml"/>
  <Override PartName="/ppt/theme/theme9.xml" ContentType="application/vnd.openxmlformats-officedocument.theme+xml"/>
  <Override PartName="/ppt/slideMasters/slideMaster1.xml" ContentType="application/vnd.openxmlformats-officedocument.presentationml.slideMaster+xml"/>
  <Override PartName="/ppt/slideLayouts/slideLayout177.xml" ContentType="application/vnd.openxmlformats-officedocument.presentationml.slideLayout+xml"/>
  <Override PartName="/ppt/slideMasters/slideMaster14.xml" ContentType="application/vnd.openxmlformats-officedocument.presentationml.slideMaster+xml"/>
  <Override PartName="/ppt/slideLayouts/slideLayout6.xml" ContentType="application/vnd.openxmlformats-officedocument.presentationml.slideLayout+xml"/>
  <Override PartName="/ppt/slideLayouts/slideLayout207.xml" ContentType="application/vnd.openxmlformats-officedocument.presentationml.slideLayout+xml"/>
  <Override PartName="/ppt/slideLayouts/slideLayout113.xml" ContentType="application/vnd.openxmlformats-officedocument.presentationml.slideLayout+xml"/>
  <Override PartName="/ppt/slideLayouts/slideLayout63.xml" ContentType="application/vnd.openxmlformats-officedocument.presentationml.slideLayout+xml"/>
  <Override PartName="/ppt/notesSlides/notesSlide3.xml" ContentType="application/vnd.openxmlformats-officedocument.presentationml.notesSlide+xml"/>
  <Override PartName="/ppt/slides/slide5.xml" ContentType="application/vnd.openxmlformats-officedocument.presentationml.slide+xml"/>
  <Override PartName="/ppt/slideLayouts/slideLayout155.xml" ContentType="application/vnd.openxmlformats-officedocument.presentationml.slideLayout+xml"/>
  <Override PartName="/ppt/slideLayouts/slideLayout28.xml" ContentType="application/vnd.openxmlformats-officedocument.presentationml.slideLayout+xml"/>
  <Override PartName="/ppt/slideLayouts/slideLayout197.xml" ContentType="application/vnd.openxmlformats-officedocument.presentationml.slideLayout+xml"/>
  <Override PartName="/ppt/slideLayouts/slideLayout133.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175.xml" ContentType="application/vnd.openxmlformats-officedocument.presentationml.slideLayout+xml"/>
  <Override PartName="/ppt/slideLayouts/slideLayout4.xml" ContentType="application/vnd.openxmlformats-officedocument.presentationml.slideLayout+xml"/>
  <Override PartName="/ppt/slideMasters/slideMaster12.xml" ContentType="application/vnd.openxmlformats-officedocument.presentationml.slideMaster+xml"/>
  <Override PartName="/ppt/slideLayouts/slideLayout205.xml" ContentType="application/vnd.openxmlformats-officedocument.presentationml.slideLayout+xml"/>
  <Override PartName="/ppt/slideLayouts/slideLayout111.xml" ContentType="application/vnd.openxmlformats-officedocument.presentationml.slideLayout+xml"/>
  <Override PartName="/ppt/slideLayouts/slideLayout169.xml" ContentType="application/vnd.openxmlformats-officedocument.presentationml.slideLayout+xml"/>
  <Override PartName="/ppt/slideLayouts/slideLayout48.xml" ContentType="application/vnd.openxmlformats-officedocument.presentationml.slideLayout+xml"/>
  <Override PartName="/ppt/slideLayouts/slideLayout61.xml" ContentType="application/vnd.openxmlformats-officedocument.presentationml.slideLayout+xml"/>
  <Override PartName="/ppt/notesSlides/notesSlide1.xml" ContentType="application/vnd.openxmlformats-officedocument.presentationml.notesSlide+xml"/>
  <Override PartName="/ppt/slideLayouts/slideLayout153.xml" ContentType="application/vnd.openxmlformats-officedocument.presentationml.slideLayout+xml"/>
  <Override PartName="/ppt/slides/slide3.xml" ContentType="application/vnd.openxmlformats-officedocument.presentationml.slide+xml"/>
  <Override PartName="/ppt/slideLayouts/slideLayout147.xml" ContentType="application/vnd.openxmlformats-officedocument.presentationml.slideLayout+xml"/>
  <Override PartName="/ppt/slideLayouts/slideLayout26.xml" ContentType="application/vnd.openxmlformats-officedocument.presentationml.slideLayout+xml"/>
  <Override PartName="/ppt/slideLayouts/slideLayout195.xml" ContentType="application/vnd.openxmlformats-officedocument.presentationml.slideLayout+xml"/>
  <Override PartName="/ppt/slideLayouts/slideLayout131.xml" ContentType="application/vnd.openxmlformats-officedocument.presentationml.slideLayout+xml"/>
  <Override PartName="/ppt/slideLayouts/slideLayout189.xml" ContentType="application/vnd.openxmlformats-officedocument.presentationml.slideLayout+xml"/>
  <Override PartName="/ppt/slideLayouts/slideLayout68.xml" ContentType="application/vnd.openxmlformats-officedocument.presentationml.slideLayout+xml"/>
  <Override PartName="/ppt/slideLayouts/slideLayout81.xml" ContentType="application/vnd.openxmlformats-officedocument.presentationml.slideLayout+xml"/>
  <Override PartName="/ppt/notesSlides/notesSlide8.xml" ContentType="application/vnd.openxmlformats-officedocument.presentationml.notesSlide+xml"/>
  <Override PartName="/ppt/theme/theme5.xml" ContentType="application/vnd.openxmlformats-officedocument.theme+xml"/>
  <Override PartName="/ppt/slideLayouts/slideLayout173.xml" ContentType="application/vnd.openxmlformats-officedocument.presentationml.slideLayout+xml"/>
  <Override PartName="/ppt/slideMasters/slideMaster10.xml" ContentType="application/vnd.openxmlformats-officedocument.presentationml.slideMaster+xml"/>
  <Override PartName="/ppt/slideLayouts/slideLayout2.xml" ContentType="application/vnd.openxmlformats-officedocument.presentationml.slideLayout+xml"/>
  <Override PartName="/ppt/slideLayouts/slideLayout203.xml" ContentType="application/vnd.openxmlformats-officedocument.presentationml.slideLayout+xml"/>
  <Override PartName="/ppt/slideLayouts/slideLayout167.xml" ContentType="application/vnd.openxmlformats-officedocument.presentationml.slideLayout+xml"/>
  <Override PartName="/ppt/slideLayouts/slideLayout46.xml" ContentType="application/vnd.openxmlformats-officedocument.presentationml.slideLayout+xml"/>
  <Override PartName="/ppt/slides/slide1.xml" ContentType="application/vnd.openxmlformats-officedocument.presentationml.slide+xml"/>
  <Override PartName="/ppt/slideLayouts/slideLayout151.xml" ContentType="application/vnd.openxmlformats-officedocument.presentationml.slideLayout+xml"/>
  <Override PartName="/ppt/slideLayouts/slideLayout145.xml" ContentType="application/vnd.openxmlformats-officedocument.presentationml.slideLayout+xml"/>
  <Override PartName="/ppt/slideLayouts/slideLayout24.xml" ContentType="application/vnd.openxmlformats-officedocument.presentationml.slideLayout+xml"/>
  <Override PartName="/ppt/slideLayouts/slideLayout193.xml" ContentType="application/vnd.openxmlformats-officedocument.presentationml.slideLayout+xml"/>
  <Override PartName="/ppt/slideLayouts/slideLayout18.xml" ContentType="application/vnd.openxmlformats-officedocument.presentationml.slideLayout+xml"/>
  <Override PartName="/ppt/slideLayouts/slideLayout187.xml" ContentType="application/vnd.openxmlformats-officedocument.presentationml.slideLayout+xml"/>
  <Override PartName="/ppt/slideLayouts/slideLayout66.xml" ContentType="application/vnd.openxmlformats-officedocument.presentationml.slideLayout+xml"/>
  <Override PartName="/ppt/slideLayouts/slideLayout123.xml" ContentType="application/vnd.openxmlformats-officedocument.presentationml.slideLayout+xml"/>
  <Override PartName="/ppt/theme/theme3.xml" ContentType="application/vnd.openxmlformats-officedocument.theme+xml"/>
  <Override PartName="/ppt/slideLayouts/slideLayout171.xml" ContentType="application/vnd.openxmlformats-officedocument.presentationml.slideLayout+xml"/>
  <Override PartName="/ppt/slideLayouts/slideLayout201.xml" ContentType="application/vnd.openxmlformats-officedocument.presentationml.slideLayout+xml"/>
  <Override PartName="/ppt/viewProps.xml" ContentType="application/vnd.openxmlformats-officedocument.presentationml.viewProps+xml"/>
  <Override PartName="/ppt/slideLayouts/slideLayout165.xml" ContentType="application/vnd.openxmlformats-officedocument.presentationml.slideLayout+xml"/>
  <Override PartName="/ppt/slideLayouts/slideLayout44.xml" ContentType="application/vnd.openxmlformats-officedocument.presentationml.slideLayout+xml"/>
  <Override PartName="/docProps/core.xml" ContentType="application/vnd.openxmlformats-package.core-properties+xml"/>
  <Override PartName="/ppt/slideLayouts/slideLayout38.xml" ContentType="application/vnd.openxmlformats-officedocument.presentationml.slideLayout+xml"/>
  <Override PartName="/ppt/slides/slide11.xml" ContentType="application/vnd.openxmlformats-officedocument.presentationml.slide+xml"/>
  <Override PartName="/ppt/slideLayouts/slideLayout143.xml" ContentType="application/vnd.openxmlformats-officedocument.presentationml.slideLayout+xml"/>
  <Override PartName="/ppt/slideLayouts/slideLayout22.xml" ContentType="application/vnd.openxmlformats-officedocument.presentationml.slideLayout+xml"/>
  <Override PartName="/ppt/slideLayouts/slideLayout191.xml" ContentType="application/vnd.openxmlformats-officedocument.presentationml.slideLayout+xml"/>
  <Override PartName="/ppt/slideLayouts/slideLayout16.xml" ContentType="application/vnd.openxmlformats-officedocument.presentationml.slideLayout+xml"/>
  <Override PartName="/ppt/slideLayouts/slideLayout185.xml" ContentType="application/vnd.openxmlformats-officedocument.presentationml.slideLayout+xml"/>
  <Override PartName="/ppt/slideLayouts/slideLayout108.xml" ContentType="application/vnd.openxmlformats-officedocument.presentationml.slideLayout+xml"/>
  <Override PartName="/ppt/slideLayouts/slideLayout121.xml" ContentType="application/vnd.openxmlformats-officedocument.presentationml.slideLayout+xml"/>
  <Override PartName="/ppt/theme/theme1.xml" ContentType="application/vnd.openxmlformats-officedocument.theme+xml"/>
  <Override PartName="/ppt/slideLayouts/slideLayout58.xml" ContentType="application/vnd.openxmlformats-officedocument.presentationml.slideLayout+xml"/>
  <Override PartName="/ppt/theme/theme19.xml" ContentType="application/vnd.openxmlformats-officedocument.theme+xml"/>
  <Override PartName="/ppt/slideLayouts/slideLayout163.xml" ContentType="application/vnd.openxmlformats-officedocument.presentationml.slideLayout+xml"/>
  <Override PartName="/ppt/slideLayouts/slideLayout42.xml" ContentType="application/vnd.openxmlformats-officedocument.presentationml.slideLayout+xml"/>
  <Override PartName="/ppt/slideLayouts/slideLayout36.xml" ContentType="application/vnd.openxmlformats-officedocument.presentationml.slideLayout+xml"/>
  <Override PartName="/ppt/slideLayouts/slideLayout128.xml" ContentType="application/vnd.openxmlformats-officedocument.presentationml.slideLayout+xml"/>
  <Override PartName="/ppt/slideLayouts/slideLayout141.xml" ContentType="application/vnd.openxmlformats-officedocument.presentationml.slideLayout+xml"/>
  <Override PartName="/ppt/slideLayouts/slideLayout20.xml" ContentType="application/vnd.openxmlformats-officedocument.presentationml.slideLayout+xml"/>
  <Override PartName="/ppt/slideLayouts/slideLayout78.xml" ContentType="application/vnd.openxmlformats-officedocument.presentationml.slideLayout+xml"/>
  <Override PartName="/ppt/slideLayouts/slideLayout14.xml" ContentType="application/vnd.openxmlformats-officedocument.presentationml.slideLayout+xml"/>
  <Override PartName="/ppt/slideLayouts/slideLayout183.xml" ContentType="application/vnd.openxmlformats-officedocument.presentationml.slideLayout+xml"/>
  <Override PartName="/ppt/slideLayouts/slideLayout106.xml" ContentType="application/vnd.openxmlformats-officedocument.presentationml.slideLayout+xml"/>
  <Override PartName="/ppt/slideLayouts/slideLayout56.xml" ContentType="application/vnd.openxmlformats-officedocument.presentationml.slideLayout+xml"/>
  <Override PartName="/ppt/theme/theme17.xml" ContentType="application/vnd.openxmlformats-officedocument.theme+xml"/>
  <Override PartName="/ppt/slideLayouts/slideLayout161.xml" ContentType="application/vnd.openxmlformats-officedocument.presentationml.slideLayout+xml"/>
  <Override PartName="/ppt/slideLayouts/slideLayout40.xml" ContentType="application/vnd.openxmlformats-officedocument.presentationml.slideLayout+xml"/>
  <Override PartName="/ppt/slideLayouts/slideLayout98.xml" ContentType="application/vnd.openxmlformats-officedocument.presentationml.slideLayout+xml"/>
  <Override PartName="/ppt/slideLayouts/slideLayout34.xml" ContentType="application/vnd.openxmlformats-officedocument.presentationml.slideLayout+xml"/>
  <Override PartName="/ppt/slideMasters/slideMaster8.xml" ContentType="application/vnd.openxmlformats-officedocument.presentationml.slideMaster+xml"/>
  <Override PartName="/ppt/slideLayouts/slideLayout126.xml" ContentType="application/vnd.openxmlformats-officedocument.presentationml.slideLayout+xml"/>
  <Override PartName="/ppt/slideLayouts/slideLayout76.xml" ContentType="application/vnd.openxmlformats-officedocument.presentationml.slideLayout+xml"/>
  <Override PartName="/ppt/slideLayouts/slideLayout12.xml" ContentType="application/vnd.openxmlformats-officedocument.presentationml.slideLayout+xml"/>
  <Override PartName="/ppt/slideLayouts/slideLayout181.xml" ContentType="application/vnd.openxmlformats-officedocument.presentationml.slideLayout+xml"/>
  <Override PartName="/ppt/slideLayouts/slideLayout104.xml" ContentType="application/vnd.openxmlformats-officedocument.presentationml.slideLayout+xml"/>
  <Override PartName="/ppt/slideLayouts/slideLayout54.xml" ContentType="application/vnd.openxmlformats-officedocument.presentationml.slideLayout+xml"/>
  <Override PartName="/ppt/theme/theme15.xml" ContentType="application/vnd.openxmlformats-officedocument.theme+xml"/>
  <Override PartName="/ppt/slideLayouts/slideLayout96.xml" ContentType="application/vnd.openxmlformats-officedocument.presentationml.slideLayout+xml"/>
  <Override PartName="/ppt/slideLayouts/slideLayout32.xml" ContentType="application/vnd.openxmlformats-officedocument.presentationml.slideLayout+xml"/>
  <Override PartName="/ppt/notesMasters/notesMaster1.xml" ContentType="application/vnd.openxmlformats-officedocument.presentationml.notesMaster+xml"/>
  <Override PartName="/ppt/slideMasters/slideMaster6.xml" ContentType="application/vnd.openxmlformats-officedocument.presentationml.slideMaster+xml"/>
  <Override PartName="/ppt/slideMasters/slideMaster19.xml" ContentType="application/vnd.openxmlformats-officedocument.presentationml.slideMaster+xml"/>
  <Override PartName="/ppt/slideLayouts/slideLayout74.xml" ContentType="application/vnd.openxmlformats-officedocument.presentationml.slideLayout+xml"/>
  <Override PartName="/ppt/slideLayouts/slideLayout118.xml" ContentType="application/vnd.openxmlformats-officedocument.presentationml.slideLayout+xml"/>
  <Override PartName="/ppt/slideLayouts/slideLayout10.xml" ContentType="application/vnd.openxmlformats-officedocument.presentationml.slideLayout+xml"/>
  <Override PartName="/ppt/presentation.xml" ContentType="application/vnd.openxmlformats-officedocument.presentationml.presentation.main+xml"/>
  <Override PartName="/ppt/slideLayouts/slideLayout102.xml" ContentType="application/vnd.openxmlformats-officedocument.presentationml.slideLayout+xml"/>
  <Override PartName="/ppt/slideLayouts/slideLayout52.xml" ContentType="application/vnd.openxmlformats-officedocument.presentationml.slideLayout+xml"/>
  <Override PartName="/ppt/theme/theme13.xml" ContentType="application/vnd.openxmlformats-officedocument.theme+xml"/>
  <Override PartName="/ppt/slideLayouts/slideLayout94.xml" ContentType="application/vnd.openxmlformats-officedocument.presentationml.slideLayout+xml"/>
  <Override PartName="/ppt/slideLayouts/slideLayout138.xml" ContentType="application/vnd.openxmlformats-officedocument.presentationml.slideLayout+xml"/>
  <Override PartName="/ppt/slideLayouts/slideLayout30.xml" ContentType="application/vnd.openxmlformats-officedocument.presentationml.slideLayout+xml"/>
  <Override PartName="/ppt/slideLayouts/slideLayout88.xml" ContentType="application/vnd.openxmlformats-officedocument.presentationml.slideLayout+xml"/>
  <Override PartName="/ppt/slideMasters/slideMaster4.xml" ContentType="application/vnd.openxmlformats-officedocument.presentationml.slideMaster+xml"/>
  <Override PartName="/ppt/slideMasters/slideMaster17.xml" ContentType="application/vnd.openxmlformats-officedocument.presentationml.slideMaster+xml"/>
  <Override PartName="/ppt/slideLayouts/slideLayout72.xml" ContentType="application/vnd.openxmlformats-officedocument.presentationml.slideLayout+xml"/>
  <Override PartName="/ppt/slideLayouts/slideLayout9.xml" ContentType="application/vnd.openxmlformats-officedocument.presentationml.slideLayout+xml"/>
  <Override PartName="/ppt/slideLayouts/slideLayout116.xml" ContentType="application/vnd.openxmlformats-officedocument.presentationml.slideLayout+xml"/>
  <Override PartName="/ppt/notesSlides/notesSlide6.xml" ContentType="application/vnd.openxmlformats-officedocument.presentationml.notesSlide+xml"/>
  <Override PartName="/ppt/slideLayouts/slideLayout100.xml" ContentType="application/vnd.openxmlformats-officedocument.presentationml.slideLayout+xml"/>
  <Override PartName="/ppt/slides/slide8.xml" ContentType="application/vnd.openxmlformats-officedocument.presentationml.slide+xml"/>
  <Override PartName="/ppt/slideLayouts/slideLayout158.xml" ContentType="application/vnd.openxmlformats-officedocument.presentationml.slideLayout+xml"/>
  <Override PartName="/ppt/slideLayouts/slideLayout50.xml" ContentType="application/vnd.openxmlformats-officedocument.presentationml.slideLayout+xml"/>
  <Override PartName="/ppt/theme/theme11.xml" ContentType="application/vnd.openxmlformats-officedocument.theme+xml"/>
  <Override PartName="/ppt/slideLayouts/slideLayout92.xml" ContentType="application/vnd.openxmlformats-officedocument.presentationml.slideLayout+xml"/>
  <Override PartName="/ppt/slideLayouts/slideLayout136.xml" ContentType="application/vnd.openxmlformats-officedocument.presentationml.slideLayout+xml"/>
  <Override PartName="/ppt/slideLayouts/slideLayout86.xml" ContentType="application/vnd.openxmlformats-officedocument.presentationml.slideLayout+xml"/>
  <Override PartName="/ppt/slideMasters/slideMaster2.xml" ContentType="application/vnd.openxmlformats-officedocument.presentationml.slideMaster+xml"/>
  <Override PartName="/ppt/slideLayouts/slideLayout178.xml" ContentType="application/vnd.openxmlformats-officedocument.presentationml.slideLayout+xml"/>
  <Override PartName="/ppt/slideMasters/slideMaster15.xml" ContentType="application/vnd.openxmlformats-officedocument.presentationml.slideMaster+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114.xml" ContentType="application/vnd.openxmlformats-officedocument.presentationml.slideLayout+xml"/>
  <Override PartName="/ppt/slideLayouts/slideLayout208.xml" ContentType="application/vnd.openxmlformats-officedocument.presentationml.slideLayout+xml"/>
  <Override PartName="/ppt/slideLayouts/slideLayout64.xml" ContentType="application/vnd.openxmlformats-officedocument.presentationml.slideLayout+xml"/>
  <Override PartName="/ppt/notesSlides/notesSlide4.xml" ContentType="application/vnd.openxmlformats-officedocument.presentationml.notesSlide+xml"/>
  <Override PartName="/ppt/slides/slide6.xml" ContentType="application/vnd.openxmlformats-officedocument.presentationml.slide+xml"/>
  <Override PartName="/ppt/slideLayouts/slideLayout156.xml" ContentType="application/vnd.openxmlformats-officedocument.presentationml.slideLayout+xml"/>
  <Override PartName="/ppt/slideLayouts/slideLayout29.xml" ContentType="application/vnd.openxmlformats-officedocument.presentationml.slideLayout+xml"/>
  <Override PartName="/ppt/slideLayouts/slideLayout198.xml" ContentType="application/vnd.openxmlformats-officedocument.presentationml.slideLayout+xml"/>
  <Override PartName="/ppt/slideLayouts/slideLayout90.xml" ContentType="application/vnd.openxmlformats-officedocument.presentationml.slideLayout+xml"/>
  <Override PartName="/ppt/slideLayouts/slideLayout134.xml" ContentType="application/vnd.openxmlformats-officedocument.presentationml.slideLayout+xml"/>
  <Override PartName="/ppt/slideLayouts/slideLayout84.xml" ContentType="application/vnd.openxmlformats-officedocument.presentationml.slideLayout+xml"/>
  <Override PartName="/ppt/theme/theme8.xml" ContentType="application/vnd.openxmlformats-officedocument.theme+xml"/>
  <Override PartName="/ppt/tableStyles.xml" ContentType="application/vnd.openxmlformats-officedocument.presentationml.tableStyles+xml"/>
  <Override PartName="/ppt/slideLayouts/slideLayout176.xml" ContentType="application/vnd.openxmlformats-officedocument.presentationml.slideLayout+xml"/>
  <Override PartName="/ppt/slideMasters/slideMaster13.xml" ContentType="application/vnd.openxmlformats-officedocument.presentationml.slideMaster+xml"/>
  <Override PartName="/ppt/slideLayouts/slideLayout5.xml" ContentType="application/vnd.openxmlformats-officedocument.presentationml.slideLayout+xml"/>
  <Override PartName="/ppt/slideLayouts/slideLayout206.xml" ContentType="application/vnd.openxmlformats-officedocument.presentationml.slideLayout+xml"/>
  <Override PartName="/ppt/slideLayouts/slideLayout112.xml" ContentType="application/vnd.openxmlformats-officedocument.presentationml.slideLayout+xml"/>
  <Override PartName="/ppt/slideLayouts/slideLayout49.xml" ContentType="application/vnd.openxmlformats-officedocument.presentationml.slideLayout+xml"/>
  <Override PartName="/ppt/slideLayouts/slideLayout62.xml" ContentType="application/vnd.openxmlformats-officedocument.presentationml.slideLayout+xml"/>
  <Default Extension="bin" ContentType="application/vnd.openxmlformats-officedocument.presentationml.printerSettings"/>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154.xml" ContentType="application/vnd.openxmlformats-officedocument.presentationml.slideLayout+xml"/>
  <Override PartName="/ppt/notesSlides/notesSlide10.xml" ContentType="application/vnd.openxmlformats-officedocument.presentationml.notesSlide+xml"/>
  <Override PartName="/ppt/slideLayouts/slideLayout148.xml" ContentType="application/vnd.openxmlformats-officedocument.presentationml.slideLayout+xml"/>
  <Override PartName="/ppt/slideLayouts/slideLayout27.xml" ContentType="application/vnd.openxmlformats-officedocument.presentationml.slideLayout+xml"/>
  <Override PartName="/ppt/slideLayouts/slideLayout196.xml" ContentType="application/vnd.openxmlformats-officedocument.presentationml.slideLayout+xml"/>
  <Override PartName="/ppt/slideLayouts/slideLayout132.xml" ContentType="application/vnd.openxmlformats-officedocument.presentationml.slideLayout+xml"/>
  <Override PartName="/ppt/slideLayouts/slideLayout69.xml" ContentType="application/vnd.openxmlformats-officedocument.presentationml.slideLayout+xml"/>
  <Override PartName="/ppt/slideLayouts/slideLayout82.xml" ContentType="application/vnd.openxmlformats-officedocument.presentationml.slideLayout+xml"/>
  <Override PartName="/ppt/notesSlides/notesSlide9.xml" ContentType="application/vnd.openxmlformats-officedocument.presentationml.notesSlide+xml"/>
  <Override PartName="/ppt/theme/theme6.xml" ContentType="application/vnd.openxmlformats-officedocument.theme+xml"/>
  <Override PartName="/ppt/slideLayouts/slideLayout174.xml" ContentType="application/vnd.openxmlformats-officedocument.presentationml.slideLayout+xml"/>
  <Override PartName="/ppt/slideMasters/slideMaster11.xml" ContentType="application/vnd.openxmlformats-officedocument.presentationml.slideMaster+xml"/>
  <Override PartName="/ppt/slideLayouts/slideLayout3.xml" ContentType="application/vnd.openxmlformats-officedocument.presentationml.slideLayout+xml"/>
  <Override PartName="/ppt/slideLayouts/slideLayout204.xml" ContentType="application/vnd.openxmlformats-officedocument.presentationml.slideLayout+xml"/>
  <Override PartName="/ppt/slideLayouts/slideLayout110.xml" ContentType="application/vnd.openxmlformats-officedocument.presentationml.slideLayout+xml"/>
  <Override PartName="/ppt/slideLayouts/slideLayout168.xml" ContentType="application/vnd.openxmlformats-officedocument.presentationml.slideLayout+xml"/>
  <Override PartName="/ppt/slideLayouts/slideLayout47.xml" ContentType="application/vnd.openxmlformats-officedocument.presentationml.slideLayout+xml"/>
  <Override PartName="/ppt/slideLayouts/slideLayout60.xml" ContentType="application/vnd.openxmlformats-officedocument.presentationml.slideLayout+xml"/>
  <Override PartName="/ppt/slides/slide2.xml" ContentType="application/vnd.openxmlformats-officedocument.presentationml.slide+xml"/>
  <Override PartName="/ppt/slideLayouts/slideLayout152.xml" ContentType="application/vnd.openxmlformats-officedocument.presentationml.slideLayout+xml"/>
  <Override PartName="/ppt/slideLayouts/slideLayout89.xml" ContentType="application/vnd.openxmlformats-officedocument.presentationml.slideLayout+xml"/>
  <Override PartName="/ppt/slideLayouts/slideLayout146.xml" ContentType="application/vnd.openxmlformats-officedocument.presentationml.slideLayout+xml"/>
  <Override PartName="/ppt/slideLayouts/slideLayout25.xml" ContentType="application/vnd.openxmlformats-officedocument.presentationml.slideLayout+xml"/>
  <Override PartName="/ppt/slideLayouts/slideLayout194.xml" ContentType="application/vnd.openxmlformats-officedocument.presentationml.slideLayout+xml"/>
  <Override PartName="/ppt/slideLayouts/slideLayout19.xml" ContentType="application/vnd.openxmlformats-officedocument.presentationml.slideLayout+xml"/>
  <Override PartName="/ppt/slideLayouts/slideLayout130.xml" ContentType="application/vnd.openxmlformats-officedocument.presentationml.slideLayout+xml"/>
  <Override PartName="/ppt/slideLayouts/slideLayout188.xml" ContentType="application/vnd.openxmlformats-officedocument.presentationml.slideLayout+xml"/>
  <Override PartName="/ppt/slideLayouts/slideLayout67.xml" ContentType="application/vnd.openxmlformats-officedocument.presentationml.slideLayout+xml"/>
  <Override PartName="/ppt/slideLayouts/slideLayout80.xml" ContentType="application/vnd.openxmlformats-officedocument.presentationml.slideLayout+xml"/>
  <Override PartName="/ppt/slideLayouts/slideLayout124.xml" ContentType="application/vnd.openxmlformats-officedocument.presentationml.slideLayout+xml"/>
  <Override PartName="/ppt/theme/theme4.xml" ContentType="application/vnd.openxmlformats-officedocument.theme+xml"/>
  <Override PartName="/ppt/slideLayouts/slideLayout172.xml" ContentType="application/vnd.openxmlformats-officedocument.presentationml.slideLayout+xml"/>
  <Override PartName="/ppt/slideLayouts/slideLayout1.xml" ContentType="application/vnd.openxmlformats-officedocument.presentationml.slideLayout+xml"/>
  <Override PartName="/ppt/slideLayouts/slideLayout202.xml" ContentType="application/vnd.openxmlformats-officedocument.presentationml.slideLayout+xml"/>
  <Override PartName="/ppt/slideLayouts/slideLayout16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150.xml" ContentType="application/vnd.openxmlformats-officedocument.presentationml.slideLayout+xml"/>
  <Default Extension="png" ContentType="image/png"/>
  <Override PartName="/ppt/slideLayouts/slideLayout144.xml" ContentType="application/vnd.openxmlformats-officedocument.presentationml.slideLayout+xml"/>
  <Override PartName="/ppt/slideLayouts/slideLayout23.xml" ContentType="application/vnd.openxmlformats-officedocument.presentationml.slideLayout+xml"/>
  <Override PartName="/ppt/slideLayouts/slideLayout192.xml" ContentType="application/vnd.openxmlformats-officedocument.presentationml.slideLayout+xml"/>
  <Default Extension="rels" ContentType="application/vnd.openxmlformats-package.relationships+xml"/>
  <Override PartName="/ppt/slideLayouts/slideLayout17.xml" ContentType="application/vnd.openxmlformats-officedocument.presentationml.slideLayout+xml"/>
  <Override PartName="/ppt/slideLayouts/slideLayout186.xml" ContentType="application/vnd.openxmlformats-officedocument.presentationml.slideLayout+xml"/>
  <Override PartName="/ppt/slideLayouts/slideLayout65.xml" ContentType="application/vnd.openxmlformats-officedocument.presentationml.slideLayout+xml"/>
  <Override PartName="/ppt/slideLayouts/slideLayout109.xml" ContentType="application/vnd.openxmlformats-officedocument.presentationml.slideLayout+xml"/>
  <Override PartName="/ppt/slideLayouts/slideLayout122.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slideLayouts/slideLayout170.xml" ContentType="application/vnd.openxmlformats-officedocument.presentationml.slideLayout+xml"/>
  <Override PartName="/ppt/slideLayouts/slideLayout200.xml" ContentType="application/vnd.openxmlformats-officedocument.presentationml.slideLayout+xml"/>
  <Override PartName="/ppt/slideLayouts/slideLayout164.xml" ContentType="application/vnd.openxmlformats-officedocument.presentationml.slideLayout+xml"/>
  <Override PartName="/ppt/slideLayouts/slideLayout43.xml" ContentType="application/vnd.openxmlformats-officedocument.presentationml.slideLayout+xml"/>
  <Override PartName="/ppt/slideLayouts/slideLayout37.xml" ContentType="application/vnd.openxmlformats-officedocument.presentationml.slideLayout+xml"/>
  <Override PartName="/ppt/slides/slide10.xml" ContentType="application/vnd.openxmlformats-officedocument.presentationml.slide+xml"/>
  <Override PartName="/ppt/slideLayouts/slideLayout129.xml" ContentType="application/vnd.openxmlformats-officedocument.presentationml.slideLayout+xml"/>
  <Override PartName="/ppt/slideLayouts/slideLayout142.xml" ContentType="application/vnd.openxmlformats-officedocument.presentationml.slideLayout+xml"/>
  <Override PartName="/ppt/slideLayouts/slideLayout21.xml" ContentType="application/vnd.openxmlformats-officedocument.presentationml.slideLayout+xml"/>
  <Override PartName="/ppt/slideLayouts/slideLayout79.xml" ContentType="application/vnd.openxmlformats-officedocument.presentationml.slideLayout+xml"/>
  <Override PartName="/ppt/slideLayouts/slideLayout190.xml" ContentType="application/vnd.openxmlformats-officedocument.presentationml.slideLayout+xml"/>
  <Override PartName="/ppt/slideLayouts/slideLayout15.xml" ContentType="application/vnd.openxmlformats-officedocument.presentationml.slideLayout+xml"/>
  <Override PartName="/ppt/slideLayouts/slideLayout184.xml" ContentType="application/vnd.openxmlformats-officedocument.presentationml.slideLayout+xml"/>
  <Override PartName="/ppt/presProps.xml" ContentType="application/vnd.openxmlformats-officedocument.presentationml.presProps+xml"/>
  <Override PartName="/ppt/slideLayouts/slideLayout107.xml" ContentType="application/vnd.openxmlformats-officedocument.presentationml.slideLayout+xml"/>
  <Override PartName="/ppt/slideLayouts/slideLayout120.xml" ContentType="application/vnd.openxmlformats-officedocument.presentationml.slideLayout+xml"/>
  <Override PartName="/ppt/slideLayouts/slideLayout57.xml" ContentType="application/vnd.openxmlformats-officedocument.presentationml.slideLayou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56" r:id="rId20"/>
    <p:sldId id="291" r:id="rId21"/>
    <p:sldId id="294" r:id="rId22"/>
    <p:sldId id="296" r:id="rId23"/>
    <p:sldId id="298" r:id="rId24"/>
    <p:sldId id="297" r:id="rId25"/>
    <p:sldId id="293" r:id="rId26"/>
    <p:sldId id="267" r:id="rId27"/>
    <p:sldId id="299" r:id="rId28"/>
    <p:sldId id="292" r:id="rId29"/>
    <p:sldId id="300" r:id="rId30"/>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F45F6"/>
    <a:srgbClr val="13F84F"/>
    <a:srgbClr val="02FEFE"/>
    <a:srgbClr val="83E3CD"/>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72" d="100"/>
          <a:sy n="72" d="100"/>
        </p:scale>
        <p:origin x="-520" y="-7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xml"/><Relationship Id="rId21" Type="http://schemas.openxmlformats.org/officeDocument/2006/relationships/slide" Target="slides/slide2.xml"/><Relationship Id="rId22" Type="http://schemas.openxmlformats.org/officeDocument/2006/relationships/slide" Target="slides/slide3.xml"/><Relationship Id="rId23" Type="http://schemas.openxmlformats.org/officeDocument/2006/relationships/slide" Target="slides/slide4.xml"/><Relationship Id="rId24" Type="http://schemas.openxmlformats.org/officeDocument/2006/relationships/slide" Target="slides/slide5.xml"/><Relationship Id="rId25" Type="http://schemas.openxmlformats.org/officeDocument/2006/relationships/slide" Target="slides/slide6.xml"/><Relationship Id="rId26" Type="http://schemas.openxmlformats.org/officeDocument/2006/relationships/slide" Target="slides/slide7.xml"/><Relationship Id="rId27" Type="http://schemas.openxmlformats.org/officeDocument/2006/relationships/slide" Target="slides/slide8.xml"/><Relationship Id="rId28" Type="http://schemas.openxmlformats.org/officeDocument/2006/relationships/slide" Target="slides/slide9.xml"/><Relationship Id="rId29" Type="http://schemas.openxmlformats.org/officeDocument/2006/relationships/slide" Target="slides/slide10.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1.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Master" Target="slideMasters/slideMaster16.xml"/><Relationship Id="rId17" Type="http://schemas.openxmlformats.org/officeDocument/2006/relationships/slideMaster" Target="slideMasters/slideMaster17.xml"/><Relationship Id="rId18" Type="http://schemas.openxmlformats.org/officeDocument/2006/relationships/slideMaster" Target="slideMasters/slideMaster18.xml"/><Relationship Id="rId19" Type="http://schemas.openxmlformats.org/officeDocument/2006/relationships/slideMaster" Target="slideMasters/slideMaster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B089109-5F58-4CBD-BA53-5B04B6D6A60D}" type="datetime1">
              <a:rPr lang="en-US"/>
              <a:pPr>
                <a:defRPr/>
              </a:pPr>
              <a:t>11/7/12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1F369DB-28C7-4D85-A99D-5EDF772F125C}"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022050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Introduction:  </a:t>
            </a:r>
          </a:p>
          <a:p>
            <a:r>
              <a:rPr lang="en-US" sz="1200" kern="1200" dirty="0" smtClean="0">
                <a:solidFill>
                  <a:schemeClr val="tx1"/>
                </a:solidFill>
                <a:effectLst/>
                <a:latin typeface="+mn-lt"/>
                <a:ea typeface="MS PGothic" pitchFamily="34" charset="-128"/>
                <a:cs typeface="ＭＳ Ｐゴシック" charset="-128"/>
              </a:rPr>
              <a:t>This is the Federation of Earth Science Information Partners Data Management for Scientists Short Course, Section:  The Case for Data Stewardship, Module:  Preserving the scientific record.</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Slide 1: Title:  The Case for Data Stewardship:  Preserving the scientific record.</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This training module is part of the Federation of Earth Science Information Partners (or ESIP Federation's) Data Management for Scientists Short Course.  The subject of this module is "Preserving the scientific record".  The module was authored by Matthew Mayernik from the National Center for Atmospheric Research.  Besides the ESIP Federation, sponsors of this Data Management for Scientists Short Course are the Data Conservancy and the United States National Oceanic and Atmospheric Administration (NOAA).</a:t>
            </a:r>
            <a:endParaRPr lang="en-US" sz="1200" kern="1200" dirty="0">
              <a:solidFill>
                <a:schemeClr val="tx1"/>
              </a:solidFill>
              <a:effectLst/>
              <a:latin typeface="+mn-lt"/>
              <a:ea typeface="MS PGothic" pitchFamily="34" charset="-128"/>
              <a:cs typeface="ＭＳ Ｐゴシック" charset="-128"/>
            </a:endParaRPr>
          </a:p>
        </p:txBody>
      </p:sp>
      <p:sp>
        <p:nvSpPr>
          <p:cNvPr id="30724"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fld id="{9066A0FD-6745-4D28-AD03-3DFD0F5C7A5D}"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effectLst/>
                <a:latin typeface="+mn-lt"/>
                <a:ea typeface="MS PGothic" pitchFamily="34" charset="-128"/>
                <a:cs typeface="ＭＳ Ｐゴシック" charset="-128"/>
              </a:rPr>
              <a:t>Slide 10:  Other Relevant Modules. </a:t>
            </a:r>
          </a:p>
          <a:p>
            <a:r>
              <a:rPr lang="en-US" sz="1200" kern="1200" dirty="0" smtClean="0">
                <a:solidFill>
                  <a:schemeClr val="tx1"/>
                </a:solidFill>
                <a:effectLst/>
                <a:latin typeface="+mn-lt"/>
                <a:ea typeface="MS PGothic" pitchFamily="34" charset="-128"/>
                <a:cs typeface="ＭＳ Ｐゴシック" charset="-128"/>
              </a:rPr>
              <a:t>The modules of the ESIP Data Management for Scientists Short Course have been designed to complement and supplement each other.  In light of this plan, we think you might find the following, related modules relevant to you as you gain a better understanding of data management: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For more information about the data management plans that are used to document your efforts to preserve the scientific record, see </a:t>
            </a:r>
            <a:r>
              <a:rPr lang="en-US" sz="1200" i="1" kern="1200" dirty="0" smtClean="0">
                <a:solidFill>
                  <a:schemeClr val="tx1"/>
                </a:solidFill>
                <a:effectLst/>
                <a:latin typeface="+mn-lt"/>
                <a:ea typeface="MS PGothic" pitchFamily="34" charset="-128"/>
                <a:cs typeface="ＭＳ Ｐゴシック" charset="-128"/>
              </a:rPr>
              <a:t>Data Management Plans:  Why Do a Data Management Plan, </a:t>
            </a:r>
            <a:r>
              <a:rPr lang="en-US" sz="1200" kern="1200" dirty="0" smtClean="0">
                <a:solidFill>
                  <a:schemeClr val="tx1"/>
                </a:solidFill>
                <a:effectLst/>
                <a:latin typeface="+mn-lt"/>
                <a:ea typeface="MS PGothic" pitchFamily="34" charset="-128"/>
                <a:cs typeface="ＭＳ Ｐゴシック" charset="-128"/>
              </a:rPr>
              <a:t>and </a:t>
            </a:r>
            <a:r>
              <a:rPr lang="en-US" sz="1200" i="1" kern="1200" dirty="0" smtClean="0">
                <a:solidFill>
                  <a:schemeClr val="tx1"/>
                </a:solidFill>
                <a:effectLst/>
                <a:latin typeface="+mn-lt"/>
                <a:ea typeface="MS PGothic" pitchFamily="34" charset="-128"/>
                <a:cs typeface="ＭＳ Ｐゴシック" charset="-128"/>
              </a:rPr>
              <a:t>Data Management Plans: Elements of a Plan.</a:t>
            </a:r>
            <a:endParaRPr lang="en-US" sz="1200" kern="1200" dirty="0" smtClean="0">
              <a:solidFill>
                <a:schemeClr val="tx1"/>
              </a:solidFill>
              <a:effectLst/>
              <a:latin typeface="+mn-lt"/>
              <a:ea typeface="MS PGothic" pitchFamily="34" charset="-128"/>
              <a:cs typeface="ＭＳ Ｐゴシック" charset="-128"/>
            </a:endParaRPr>
          </a:p>
          <a:p>
            <a:r>
              <a:rPr lang="en-US" sz="1200" i="1" kern="1200" dirty="0" smtClean="0">
                <a:solidFill>
                  <a:schemeClr val="tx1"/>
                </a:solidFill>
                <a:effectLst/>
                <a:latin typeface="+mn-lt"/>
                <a:ea typeface="MS PGothic" pitchFamily="34" charset="-128"/>
                <a:cs typeface="ＭＳ Ｐゴシック" charset="-128"/>
              </a:rPr>
              <a:t> </a:t>
            </a:r>
            <a:endParaRPr lang="en-US" sz="1200" kern="1200" dirty="0" smtClean="0">
              <a:solidFill>
                <a:schemeClr val="tx1"/>
              </a:solidFill>
              <a:effectLst/>
              <a:latin typeface="+mn-lt"/>
              <a:ea typeface="MS PGothic" pitchFamily="34" charset="-128"/>
              <a:cs typeface="ＭＳ Ｐゴシック" charset="-128"/>
            </a:endParaRPr>
          </a:p>
          <a:p>
            <a:r>
              <a:rPr lang="en-US" sz="1200" kern="1200" dirty="0" smtClean="0">
                <a:solidFill>
                  <a:schemeClr val="tx1"/>
                </a:solidFill>
                <a:effectLst/>
                <a:latin typeface="+mn-lt"/>
                <a:ea typeface="MS PGothic" pitchFamily="34" charset="-128"/>
                <a:cs typeface="ＭＳ Ｐゴシック" charset="-128"/>
              </a:rPr>
              <a:t>More information about documentation and metadata about your data can be found in the modules entitled </a:t>
            </a:r>
            <a:r>
              <a:rPr lang="en-US" sz="1200" i="1" kern="1200" dirty="0" smtClean="0">
                <a:solidFill>
                  <a:schemeClr val="tx1"/>
                </a:solidFill>
                <a:effectLst/>
                <a:latin typeface="+mn-lt"/>
                <a:ea typeface="MS PGothic" pitchFamily="34" charset="-128"/>
                <a:cs typeface="ＭＳ Ｐゴシック" charset="-128"/>
              </a:rPr>
              <a:t>Local Data Management: Introduction to Metadata and Metadata Standards, </a:t>
            </a:r>
            <a:r>
              <a:rPr lang="en-US" sz="1200" kern="1200" dirty="0" smtClean="0">
                <a:solidFill>
                  <a:schemeClr val="tx1"/>
                </a:solidFill>
                <a:effectLst/>
                <a:latin typeface="+mn-lt"/>
                <a:ea typeface="MS PGothic" pitchFamily="34" charset="-128"/>
                <a:cs typeface="ＭＳ Ｐゴシック" charset="-128"/>
              </a:rPr>
              <a:t>and </a:t>
            </a:r>
            <a:r>
              <a:rPr lang="en-US" sz="1200" i="1" kern="1200" dirty="0" smtClean="0">
                <a:solidFill>
                  <a:schemeClr val="tx1"/>
                </a:solidFill>
                <a:effectLst/>
                <a:latin typeface="+mn-lt"/>
                <a:ea typeface="MS PGothic" pitchFamily="34" charset="-128"/>
                <a:cs typeface="ＭＳ Ｐゴシック" charset="-128"/>
              </a:rPr>
              <a:t>Local Data Management: Recording Provenance and Context.  </a:t>
            </a:r>
            <a:endParaRPr lang="en-US" sz="1200" kern="1200" dirty="0" smtClean="0">
              <a:solidFill>
                <a:schemeClr val="tx1"/>
              </a:solidFill>
              <a:effectLst/>
              <a:latin typeface="+mn-lt"/>
              <a:ea typeface="MS PGothic" pitchFamily="34" charset="-128"/>
              <a:cs typeface="ＭＳ Ｐゴシック" charset="-128"/>
            </a:endParaRPr>
          </a:p>
          <a:p>
            <a:r>
              <a:rPr lang="en-US" sz="1200" i="1" kern="1200" dirty="0" smtClean="0">
                <a:solidFill>
                  <a:schemeClr val="tx1"/>
                </a:solidFill>
                <a:effectLst/>
                <a:latin typeface="+mn-lt"/>
                <a:ea typeface="MS PGothic" pitchFamily="34" charset="-128"/>
                <a:cs typeface="ＭＳ Ｐゴシック" charset="-128"/>
              </a:rPr>
              <a:t> </a:t>
            </a:r>
            <a:endParaRPr lang="en-US" sz="1200" kern="1200" dirty="0" smtClean="0">
              <a:solidFill>
                <a:schemeClr val="tx1"/>
              </a:solidFill>
              <a:effectLst/>
              <a:latin typeface="+mn-lt"/>
              <a:ea typeface="MS PGothic" pitchFamily="34" charset="-128"/>
              <a:cs typeface="ＭＳ Ｐゴシック" charset="-128"/>
            </a:endParaRPr>
          </a:p>
          <a:p>
            <a:r>
              <a:rPr lang="en-US" sz="1200" kern="1200" dirty="0" smtClean="0">
                <a:solidFill>
                  <a:schemeClr val="tx1"/>
                </a:solidFill>
                <a:effectLst/>
                <a:latin typeface="+mn-lt"/>
                <a:ea typeface="MS PGothic" pitchFamily="34" charset="-128"/>
                <a:cs typeface="ＭＳ Ｐゴシック" charset="-128"/>
              </a:rPr>
              <a:t>If you want to know more about preservation strategies for your data, see the </a:t>
            </a:r>
            <a:r>
              <a:rPr lang="en-US" sz="1200" i="1" kern="1200" dirty="0" smtClean="0">
                <a:solidFill>
                  <a:schemeClr val="tx1"/>
                </a:solidFill>
                <a:effectLst/>
                <a:latin typeface="+mn-lt"/>
                <a:ea typeface="MS PGothic" pitchFamily="34" charset="-128"/>
                <a:cs typeface="ＭＳ Ｐゴシック" charset="-128"/>
              </a:rPr>
              <a:t>Preservation Strategies:  Options for Archiving Your Data, </a:t>
            </a:r>
            <a:r>
              <a:rPr lang="en-US" sz="1200" kern="1200" dirty="0" smtClean="0">
                <a:solidFill>
                  <a:schemeClr val="tx1"/>
                </a:solidFill>
                <a:effectLst/>
                <a:latin typeface="+mn-lt"/>
                <a:ea typeface="MS PGothic" pitchFamily="34" charset="-128"/>
                <a:cs typeface="ＭＳ Ｐゴシック" charset="-128"/>
              </a:rPr>
              <a:t>and </a:t>
            </a:r>
            <a:r>
              <a:rPr lang="en-US" sz="1200" i="1" kern="1200" dirty="0" smtClean="0">
                <a:solidFill>
                  <a:schemeClr val="tx1"/>
                </a:solidFill>
                <a:effectLst/>
                <a:latin typeface="+mn-lt"/>
                <a:ea typeface="MS PGothic" pitchFamily="34" charset="-128"/>
                <a:cs typeface="ＭＳ Ｐゴシック" charset="-128"/>
              </a:rPr>
              <a:t>Preservation Strategies:  Emerging Standards for Preservation </a:t>
            </a:r>
            <a:r>
              <a:rPr lang="en-US" sz="1200" kern="1200" dirty="0" smtClean="0">
                <a:solidFill>
                  <a:schemeClr val="tx1"/>
                </a:solidFill>
                <a:effectLst/>
                <a:latin typeface="+mn-lt"/>
                <a:ea typeface="MS PGothic" pitchFamily="34" charset="-128"/>
                <a:cs typeface="ＭＳ Ｐゴシック" charset="-128"/>
              </a:rPr>
              <a:t>modules.</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Finally, as previously mentioned, the modules within the </a:t>
            </a:r>
            <a:r>
              <a:rPr lang="en-US" sz="1200" i="1" kern="1200" dirty="0" smtClean="0">
                <a:solidFill>
                  <a:schemeClr val="tx1"/>
                </a:solidFill>
                <a:effectLst/>
                <a:latin typeface="+mn-lt"/>
                <a:ea typeface="MS PGothic" pitchFamily="34" charset="-128"/>
                <a:cs typeface="ＭＳ Ｐゴシック" charset="-128"/>
              </a:rPr>
              <a:t>Case for Data Stewardship – Preserving the Scientific Record</a:t>
            </a:r>
            <a:r>
              <a:rPr lang="en-US" sz="1200" kern="1200" dirty="0" smtClean="0">
                <a:solidFill>
                  <a:schemeClr val="tx1"/>
                </a:solidFill>
                <a:effectLst/>
                <a:latin typeface="+mn-lt"/>
                <a:ea typeface="MS PGothic" pitchFamily="34" charset="-128"/>
                <a:cs typeface="ＭＳ Ｐゴシック" charset="-128"/>
              </a:rPr>
              <a:t> section will more fully discuss the concepts touched upon in this module.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1555010"/>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ＭＳ Ｐゴシック" charset="-128"/>
              </a:rPr>
              <a:t>Slide 11:  Recommended Citation</a:t>
            </a:r>
          </a:p>
          <a:p>
            <a:r>
              <a:rPr lang="en-US" sz="1200" kern="1200" dirty="0" smtClean="0">
                <a:solidFill>
                  <a:schemeClr val="tx1"/>
                </a:solidFill>
                <a:effectLst/>
                <a:latin typeface="+mn-lt"/>
                <a:ea typeface="MS PGothic" pitchFamily="34" charset="-128"/>
                <a:cs typeface="ＭＳ Ｐゴシック" charset="-128"/>
              </a:rPr>
              <a:t>This module is available under a Creative Commons Attribution 3.0 license that allows you to share and adapt the work as long as you cite the work according to the citation provided.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smtClean="0">
                <a:solidFill>
                  <a:schemeClr val="tx1"/>
                </a:solidFill>
                <a:effectLst/>
                <a:latin typeface="+mn-lt"/>
                <a:ea typeface="MS PGothic" pitchFamily="34" charset="-128"/>
                <a:cs typeface="ＭＳ Ｐゴシック" charset="-128"/>
              </a:rPr>
              <a:t>Thank you very much for your interest in the ESIP Federation’s Data Management for Scientists Short Course.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11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351790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2: The Scientific Record </a:t>
            </a:r>
          </a:p>
          <a:p>
            <a:r>
              <a:rPr lang="en-US" sz="1200" kern="1200" dirty="0" smtClean="0">
                <a:solidFill>
                  <a:schemeClr val="tx1"/>
                </a:solidFill>
                <a:effectLst/>
                <a:latin typeface="+mn-lt"/>
                <a:ea typeface="MS PGothic" pitchFamily="34" charset="-128"/>
                <a:cs typeface="ＭＳ Ｐゴシック" charset="-128"/>
              </a:rPr>
              <a:t>In this module, we will be talking about what the scientific record is, why it’s important, and why and how preservation of this kind of data is important.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So, what is a “scientific record”?  A scientific record is an aggregation of lots of different types of research products that includes scientific journals, conference presentations and proceedings, other grey literature like technical reports and pre-prints, and also the underlying data software and other research products that support all of the published findings.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As you might imagine, the types of materials listed are widely distributed across a number of different information and data curation institutions.  These institutions (including libraries and archives) typically manage published literature, personal papers and other resources.  Others such as museums manage specimens and other physical objects, while data centers hold data. Academic publishers for the most part, archive articles since libraries now, often lease the articles rather than purchase them in physical journals.  Investigative or research project websites are also considered to contain pertinent parts of the scientific record. </a:t>
            </a:r>
          </a:p>
        </p:txBody>
      </p:sp>
      <p:sp>
        <p:nvSpPr>
          <p:cNvPr id="31748"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fld id="{B4CC1B82-9BDF-4FA4-82EA-CA04237EE6A9}" type="slidenum">
              <a:rPr lang="en-US" sz="1200" smtClean="0"/>
              <a:pPr eaLnBrk="1" hangingPunct="1"/>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S PGothic" pitchFamily="34" charset="-128"/>
                <a:cs typeface="ＭＳ Ｐゴシック" charset="-128"/>
              </a:rPr>
              <a:t>Slide 3:  Purpose of the Scientific Record</a:t>
            </a:r>
          </a:p>
          <a:p>
            <a:r>
              <a:rPr lang="en-US" sz="1200" kern="1200" dirty="0" smtClean="0">
                <a:solidFill>
                  <a:schemeClr val="tx1"/>
                </a:solidFill>
                <a:effectLst/>
                <a:latin typeface="+mn-lt"/>
                <a:ea typeface="MS PGothic" pitchFamily="34" charset="-128"/>
                <a:cs typeface="ＭＳ Ｐゴシック" charset="-128"/>
              </a:rPr>
              <a:t>The purposes of the scientific record are multiple.</a:t>
            </a:r>
          </a:p>
          <a:p>
            <a:r>
              <a:rPr lang="en-US" sz="1200" kern="1200" dirty="0" smtClean="0">
                <a:solidFill>
                  <a:schemeClr val="tx1"/>
                </a:solidFill>
                <a:effectLst/>
                <a:latin typeface="+mn-lt"/>
                <a:ea typeface="MS PGothic" pitchFamily="34" charset="-128"/>
                <a:cs typeface="ＭＳ Ｐゴシック" charset="-128"/>
              </a:rPr>
              <a:t> - First, the scientific record can facilitate the communication of findings, hypotheses and insights from one person to another across space and time. As an example, think about the fact that we can go back to articles that were written 100 or more years ago to see how particular people thought about scientific issues at that time. </a:t>
            </a:r>
          </a:p>
          <a:p>
            <a:r>
              <a:rPr lang="en-US" sz="1200" kern="1200" dirty="0" smtClean="0">
                <a:solidFill>
                  <a:schemeClr val="tx1"/>
                </a:solidFill>
                <a:effectLst/>
                <a:latin typeface="+mn-lt"/>
                <a:ea typeface="MS PGothic" pitchFamily="34" charset="-128"/>
                <a:cs typeface="ＭＳ Ｐゴシック" charset="-128"/>
              </a:rPr>
              <a:t> - A second purpose for a scientific record is organizing scientific communities. By means of the scientific record, communities establish common nomenclature and terminologies. By looking back at the scientific record, you can see how particular terms and methods grow in importance over time. Another way in which the scientific record organizes communities is by making connections among related works.  Most visibly, connections are made by means of the bibliographic citation mechanism, but textual references and other kinds of links also connect related works.  As nomenclature is established and related work is connected, scientific disciplines develop over time.   In this way, the scientific record is a strong indicator for and a documentation of the development of a discipline.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 A third purpose is for documenting, managing and resolving controversies and disagreements. The record of discussion is how particular ideas or methods become accepted as the correct or the most appropriate way of explaining something or studying something. A standard part of scientific discourse includes disagreements about explanations for a particular phenomenon or controversial explanations for how some particular phenomena happen. The scientific record documents these controversies and how they were ultimately resolved.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 A fourth purpose is establishing precedence for ideas and results.  The establishment of who was responsible for ultimately resolving a particular controversy by proposing a method or by producing a very significant finding is a very important contribution of the scientific record.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 - A fifth &amp; final purpose for the scientific record is to offer evidence for the quality and significance of scientific work.  By means of </a:t>
            </a:r>
            <a:r>
              <a:rPr lang="en-US" sz="1200" kern="1200" dirty="0" err="1" smtClean="0">
                <a:solidFill>
                  <a:schemeClr val="tx1"/>
                </a:solidFill>
                <a:effectLst/>
                <a:latin typeface="+mn-lt"/>
                <a:ea typeface="MS PGothic" pitchFamily="34" charset="-128"/>
                <a:cs typeface="ＭＳ Ｐゴシック" charset="-128"/>
              </a:rPr>
              <a:t>bibliometric</a:t>
            </a:r>
            <a:r>
              <a:rPr lang="en-US" sz="1200" kern="1200" dirty="0" smtClean="0">
                <a:solidFill>
                  <a:schemeClr val="tx1"/>
                </a:solidFill>
                <a:effectLst/>
                <a:latin typeface="+mn-lt"/>
                <a:ea typeface="MS PGothic" pitchFamily="34" charset="-128"/>
                <a:cs typeface="ＭＳ Ｐゴシック" charset="-128"/>
              </a:rPr>
              <a:t> studies, citations are counted and analyzed to understand how the number of citations for a particular work grows over time. Other evidence of quality &amp; significance of scientific work is found by network analysis of authorship and co-authorship and the ways that authorship impacts or is impacted by other people’s work.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63630521"/>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MS PGothic" pitchFamily="34" charset="-128"/>
                <a:cs typeface="ＭＳ Ｐゴシック" charset="-128"/>
              </a:rPr>
              <a:t>Slide 4:  Challenges to the Scientific Record – 1 </a:t>
            </a:r>
          </a:p>
          <a:p>
            <a:r>
              <a:rPr lang="en-US" sz="1200" kern="1200" dirty="0" smtClean="0">
                <a:solidFill>
                  <a:schemeClr val="tx1"/>
                </a:solidFill>
                <a:effectLst/>
                <a:latin typeface="+mn-lt"/>
                <a:ea typeface="MS PGothic" pitchFamily="34" charset="-128"/>
                <a:cs typeface="ＭＳ Ｐゴシック" charset="-128"/>
              </a:rPr>
              <a:t>Now that scientific work is very well established in the digital world, there are some factors about it that are becoming more important because they challenge the way that the scientific record is preserved.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The first challenge is the increasing complexity of experiments and data as a result of the use of digital tools.  The increased complexity causes the linkages between evidence and writing to become more complex, elusive and difficult to track.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A couple of examples can illustrate this point:</a:t>
            </a:r>
          </a:p>
          <a:p>
            <a:r>
              <a:rPr lang="en-US" sz="1200" kern="1200" dirty="0" smtClean="0">
                <a:solidFill>
                  <a:schemeClr val="tx1"/>
                </a:solidFill>
                <a:effectLst/>
                <a:latin typeface="+mn-lt"/>
                <a:ea typeface="MS PGothic" pitchFamily="34" charset="-128"/>
                <a:cs typeface="ＭＳ Ｐゴシック" charset="-128"/>
              </a:rPr>
              <a:t> - First, data sets, particularly digital data sets are often extractions or compilations of other data sets. Data sets are combined from multiple sources.  Or, one large data set may be distributed in various ways, so that people can pull up particular parts of it and do analyses on that.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With digital resources this practice is very common, but it presents a real challenge to data preservation.  Tracking how extractions, compilations, filters and processes all work together is very difficult. Currently, there are a number of initiatives to develop models for tracking provenance or lineage of digital resources, but those are still in the beginning stages and have not yet been widely deployed in a standardized way.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In the computation based research that we’ve been discussing, there are other aspects that are important to consider. Data are often accessed, analyzed, deposited, formatted, compiled or filtered through computational methods. In many cases, all these different processes use different software packages or different custom built code. One analysis could go through many steps, may involve many types of software, and result in many different data sets that are derived in different ways.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In addition to the data and the software themselves, the metadata required to document all of the software might include the libraries of codes, compilers and in some cases even the operating system or hardware description itself.  The size of this metadata might actually be larger than the software that is used for a particular process, thus adding to the complexity of what needs to be preserved.  This is very important, particularly in climate modeling, where the codes are very complex and also have very tight dependencies on hardware and operating system details.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2558669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S PGothic" pitchFamily="34" charset="-128"/>
                <a:cs typeface="ＭＳ Ｐゴシック" charset="-128"/>
              </a:rPr>
              <a:t>Slide 5:  Challenges to the Scientific Record – 2 </a:t>
            </a:r>
          </a:p>
          <a:p>
            <a:r>
              <a:rPr lang="en-US" sz="1200" kern="1200" dirty="0" smtClean="0">
                <a:solidFill>
                  <a:schemeClr val="tx1"/>
                </a:solidFill>
                <a:effectLst/>
                <a:latin typeface="+mn-lt"/>
                <a:ea typeface="MS PGothic" pitchFamily="34" charset="-128"/>
                <a:cs typeface="ＭＳ Ｐゴシック" charset="-128"/>
              </a:rPr>
              <a:t>The second challenge to the scientific record is the rate at which  collections of literature and data are growing, i.e., an ever increasing rate.  This rate of growth is manifested in a number of different ways.  One is the way that scientific disciplines have branched and evolved continuously into sub-specialties.  For example, there used to be many schools of meteorology around the United States, but in the past few decades many of them have been renamed.  Now there are only a couple of schools of meteorology in the US, but a lot of other schools that are related but also totally different, such as Atmospheric and Ocean Sciences.  This phenomenon indicates how different priorities have taken root in different communities, and is reflected in the way that particular areas of literature are put together and evolve over time.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The second component to this challenge is the lack of tools and practices that can help manage data.  Within the analog literature world, for papers and conference proceedings for example, there are many tools and practices that libraries and other organizations have developed to help manage all those resources and keep them together.  In the case of digital data, those tools and practices don’t relate or are really just starting to be developed. For example, specialized data journals and even citations for data are just now taking off.  Indices of both data journals and citations to data are at the very beginning stages of existence.  There are many controlled vocabularies and taxonomies for data sets, but they are often separate from each other and not well connected.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5</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29104088"/>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S PGothic" pitchFamily="34" charset="-128"/>
                <a:cs typeface="ＭＳ Ｐゴシック" charset="-128"/>
              </a:rPr>
              <a:t>Slide 6:  Preservation of the Scientific Record </a:t>
            </a:r>
          </a:p>
          <a:p>
            <a:r>
              <a:rPr lang="en-US" sz="1200" kern="1200" dirty="0" smtClean="0">
                <a:solidFill>
                  <a:schemeClr val="tx1"/>
                </a:solidFill>
                <a:effectLst/>
                <a:latin typeface="+mn-lt"/>
                <a:ea typeface="MS PGothic" pitchFamily="34" charset="-128"/>
                <a:cs typeface="ＭＳ Ｐゴシック" charset="-128"/>
              </a:rPr>
              <a:t>As we explained, in conclusion, preservation of the scientific record is very important and very challenging.  There are a couple of tenets of particular importance to keep in mind about preserving the scientific record.  </a:t>
            </a:r>
          </a:p>
          <a:p>
            <a:r>
              <a:rPr lang="en-US" sz="1200" kern="1200" dirty="0" smtClean="0">
                <a:solidFill>
                  <a:schemeClr val="tx1"/>
                </a:solidFill>
                <a:effectLst/>
                <a:latin typeface="+mn-lt"/>
                <a:ea typeface="MS PGothic" pitchFamily="34" charset="-128"/>
                <a:cs typeface="ＭＳ Ｐゴシック" charset="-128"/>
              </a:rPr>
              <a:t> - First, that scientific products are preserved in such a way that the data are trustworthy, and </a:t>
            </a:r>
          </a:p>
          <a:p>
            <a:r>
              <a:rPr lang="en-US" sz="1200" kern="1200" dirty="0" smtClean="0">
                <a:solidFill>
                  <a:schemeClr val="tx1"/>
                </a:solidFill>
                <a:effectLst/>
                <a:latin typeface="+mn-lt"/>
                <a:ea typeface="MS PGothic" pitchFamily="34" charset="-128"/>
                <a:cs typeface="ＭＳ Ｐゴシック" charset="-128"/>
              </a:rPr>
              <a:t> - Second, that the products enable the research results to be reproducible </a:t>
            </a:r>
            <a:r>
              <a:rPr lang="en-US" sz="1200" u="sng" kern="1200" dirty="0" smtClean="0">
                <a:solidFill>
                  <a:schemeClr val="tx1"/>
                </a:solidFill>
                <a:effectLst/>
                <a:latin typeface="+mn-lt"/>
                <a:ea typeface="MS PGothic" pitchFamily="34" charset="-128"/>
                <a:cs typeface="ＭＳ Ｐゴシック" charset="-128"/>
              </a:rPr>
              <a:t>and/or</a:t>
            </a:r>
            <a:r>
              <a:rPr lang="en-US" sz="1200" kern="1200" dirty="0" smtClean="0">
                <a:solidFill>
                  <a:schemeClr val="tx1"/>
                </a:solidFill>
                <a:effectLst/>
                <a:latin typeface="+mn-lt"/>
                <a:ea typeface="MS PGothic" pitchFamily="34" charset="-128"/>
                <a:cs typeface="ＭＳ Ｐゴシック" charset="-128"/>
              </a:rPr>
              <a:t> transparent. It’s important to say</a:t>
            </a:r>
            <a:r>
              <a:rPr lang="en-US" sz="1200" b="1" kern="1200" dirty="0" smtClean="0">
                <a:solidFill>
                  <a:schemeClr val="tx1"/>
                </a:solidFill>
                <a:effectLst/>
                <a:latin typeface="+mn-lt"/>
                <a:ea typeface="MS PGothic" pitchFamily="34" charset="-128"/>
                <a:cs typeface="ＭＳ Ｐゴシック" charset="-128"/>
              </a:rPr>
              <a:t> AND  -  OR</a:t>
            </a:r>
            <a:r>
              <a:rPr lang="en-US" sz="1200" kern="1200" dirty="0" smtClean="0">
                <a:solidFill>
                  <a:schemeClr val="tx1"/>
                </a:solidFill>
                <a:effectLst/>
                <a:latin typeface="+mn-lt"/>
                <a:ea typeface="MS PGothic" pitchFamily="34" charset="-128"/>
                <a:cs typeface="ＭＳ Ｐゴシック" charset="-128"/>
              </a:rPr>
              <a:t> transparent because not all scientific studies are reproducible. For example, observational data that were collected at a particular time and place cannot be truly reproduced. You cannot go back and re-collect data from last year.  You can use the same methods and you can go to the same place, but you obviously cannot go back to what you observed last year. So the important thing for observational data is to have a </a:t>
            </a:r>
            <a:r>
              <a:rPr lang="en-US" sz="1200" b="1" i="1" kern="1200" dirty="0" smtClean="0">
                <a:solidFill>
                  <a:schemeClr val="tx1"/>
                </a:solidFill>
                <a:effectLst/>
                <a:latin typeface="+mn-lt"/>
                <a:ea typeface="MS PGothic" pitchFamily="34" charset="-128"/>
                <a:cs typeface="ＭＳ Ｐゴシック" charset="-128"/>
              </a:rPr>
              <a:t>transparent</a:t>
            </a:r>
            <a:r>
              <a:rPr lang="en-US" sz="1200" kern="1200" dirty="0" smtClean="0">
                <a:solidFill>
                  <a:schemeClr val="tx1"/>
                </a:solidFill>
                <a:effectLst/>
                <a:latin typeface="+mn-lt"/>
                <a:ea typeface="MS PGothic" pitchFamily="34" charset="-128"/>
                <a:cs typeface="ＭＳ Ｐゴシック" charset="-128"/>
              </a:rPr>
              <a:t> data set that indicates </a:t>
            </a:r>
            <a:r>
              <a:rPr lang="en-US" sz="1200" b="1" i="1" kern="1200" dirty="0" smtClean="0">
                <a:solidFill>
                  <a:schemeClr val="tx1"/>
                </a:solidFill>
                <a:effectLst/>
                <a:latin typeface="+mn-lt"/>
                <a:ea typeface="MS PGothic" pitchFamily="34" charset="-128"/>
                <a:cs typeface="ＭＳ Ｐゴシック" charset="-128"/>
              </a:rPr>
              <a:t>how</a:t>
            </a:r>
            <a:r>
              <a:rPr lang="en-US" sz="1200" kern="1200" dirty="0" smtClean="0">
                <a:solidFill>
                  <a:schemeClr val="tx1"/>
                </a:solidFill>
                <a:effectLst/>
                <a:latin typeface="+mn-lt"/>
                <a:ea typeface="MS PGothic" pitchFamily="34" charset="-128"/>
                <a:cs typeface="ＭＳ Ｐゴシック" charset="-128"/>
              </a:rPr>
              <a:t>, </a:t>
            </a:r>
            <a:r>
              <a:rPr lang="en-US" sz="1200" b="1" i="1" kern="1200" dirty="0" smtClean="0">
                <a:solidFill>
                  <a:schemeClr val="tx1"/>
                </a:solidFill>
                <a:effectLst/>
                <a:latin typeface="+mn-lt"/>
                <a:ea typeface="MS PGothic" pitchFamily="34" charset="-128"/>
                <a:cs typeface="ＭＳ Ｐゴシック" charset="-128"/>
              </a:rPr>
              <a:t>where</a:t>
            </a:r>
            <a:r>
              <a:rPr lang="en-US" sz="1200" kern="1200" dirty="0" smtClean="0">
                <a:solidFill>
                  <a:schemeClr val="tx1"/>
                </a:solidFill>
                <a:effectLst/>
                <a:latin typeface="+mn-lt"/>
                <a:ea typeface="MS PGothic" pitchFamily="34" charset="-128"/>
                <a:cs typeface="ＭＳ Ｐゴシック" charset="-128"/>
              </a:rPr>
              <a:t> and </a:t>
            </a:r>
            <a:r>
              <a:rPr lang="en-US" sz="1200" b="1" i="1" kern="1200" dirty="0" smtClean="0">
                <a:solidFill>
                  <a:schemeClr val="tx1"/>
                </a:solidFill>
                <a:effectLst/>
                <a:latin typeface="+mn-lt"/>
                <a:ea typeface="MS PGothic" pitchFamily="34" charset="-128"/>
                <a:cs typeface="ＭＳ Ｐゴシック" charset="-128"/>
              </a:rPr>
              <a:t>through what processes</a:t>
            </a:r>
            <a:r>
              <a:rPr lang="en-US" sz="1200" kern="1200" dirty="0" smtClean="0">
                <a:solidFill>
                  <a:schemeClr val="tx1"/>
                </a:solidFill>
                <a:effectLst/>
                <a:latin typeface="+mn-lt"/>
                <a:ea typeface="MS PGothic" pitchFamily="34" charset="-128"/>
                <a:cs typeface="ＭＳ Ｐゴシック" charset="-128"/>
              </a:rPr>
              <a:t> the data were collected.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A couple of considerations related to preservation of your data then are:</a:t>
            </a:r>
          </a:p>
          <a:p>
            <a:r>
              <a:rPr lang="en-US" sz="1200" kern="1200" dirty="0" smtClean="0">
                <a:solidFill>
                  <a:schemeClr val="tx1"/>
                </a:solidFill>
                <a:effectLst/>
                <a:latin typeface="+mn-lt"/>
                <a:ea typeface="MS PGothic" pitchFamily="34" charset="-128"/>
                <a:cs typeface="ＭＳ Ｐゴシック" charset="-128"/>
              </a:rPr>
              <a:t> - Are your data stored in a trustworthy institutional setting?  It’s important for data to be supported by institutions and organizations, not just by an individual.  Individuals have many other responsibilities and can’t be trusted to make sure that data continues to live over time. </a:t>
            </a:r>
          </a:p>
          <a:p>
            <a:r>
              <a:rPr lang="en-US" sz="1200" kern="1200" dirty="0" smtClean="0">
                <a:solidFill>
                  <a:schemeClr val="tx1"/>
                </a:solidFill>
                <a:effectLst/>
                <a:latin typeface="+mn-lt"/>
                <a:ea typeface="MS PGothic" pitchFamily="34" charset="-128"/>
                <a:cs typeface="ＭＳ Ｐゴシック" charset="-128"/>
              </a:rPr>
              <a:t> - Is there good documentation that ensures understandability, reproducibility and transparency over time? From the point of fact that preserving the Scientific Record is potentially a multi-century process, there has to be documentation ensuring that multiple generations of people can understand a data product.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6</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641478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ＭＳ Ｐゴシック" charset="-128"/>
              </a:rPr>
              <a:t>Slide 7:  Other Preservation Modules</a:t>
            </a:r>
          </a:p>
          <a:p>
            <a:r>
              <a:rPr lang="en-US" sz="1200" kern="1200" dirty="0" smtClean="0">
                <a:solidFill>
                  <a:schemeClr val="tx1"/>
                </a:solidFill>
                <a:effectLst/>
                <a:latin typeface="+mn-lt"/>
                <a:ea typeface="MS PGothic" pitchFamily="34" charset="-128"/>
                <a:cs typeface="ＭＳ Ｐゴシック" charset="-128"/>
              </a:rPr>
              <a:t>There are a few other modules in the ESIP Federation Data Management for Scientists Short Course that are relevant for the concepts we’ve discussed briefly in the module that talk about how to establish relationships with archives, why and how preserving a record of environmental change is important, and a couple of case studies looking at management of glacier photos, and of Arctic temperature variability data.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7</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11525895"/>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ＭＳ Ｐゴシック" charset="-128"/>
              </a:rPr>
              <a:t>Slide 8:  References</a:t>
            </a:r>
          </a:p>
          <a:p>
            <a:r>
              <a:rPr lang="en-US" sz="1200" kern="1200" dirty="0" smtClean="0">
                <a:solidFill>
                  <a:schemeClr val="tx1"/>
                </a:solidFill>
                <a:effectLst/>
                <a:latin typeface="+mn-lt"/>
                <a:ea typeface="MS PGothic" pitchFamily="34" charset="-128"/>
                <a:cs typeface="ＭＳ Ｐゴシック" charset="-128"/>
              </a:rPr>
              <a:t>Within this module, we've made reference to a number of published information sources that we think you may want to review when you want more in-depth information. The most relevant references are listed here.</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682696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ＭＳ Ｐゴシック" charset="-128"/>
              </a:rPr>
              <a:t>Slide 9: Resources </a:t>
            </a:r>
          </a:p>
          <a:p>
            <a:r>
              <a:rPr lang="en-US" sz="1200" kern="1200" dirty="0" smtClean="0">
                <a:solidFill>
                  <a:schemeClr val="tx1"/>
                </a:solidFill>
                <a:effectLst/>
                <a:latin typeface="+mn-lt"/>
                <a:ea typeface="MS PGothic" pitchFamily="34" charset="-128"/>
                <a:cs typeface="ＭＳ Ｐゴシック" charset="-128"/>
              </a:rPr>
              <a:t>On this slide, you will find a linked listing of some additional resources you might find helpful should you need more information about some of the areas we’ve covered briefly in this module. For example, there are some data journals that are now starting to come online such as Earth System Science Data which has been around for a few years.  Geosciences Data Journal is starting up in late 2012. Guidelines for the creation of data citations are starting to come out.  In addition, there are many controlled vocabularies and taxonomies relevant to Earth Science communities that may be useful for different purposes.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7141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56277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58732431"/>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70655610"/>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94401909"/>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1271076"/>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4892357"/>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5022332"/>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8234289"/>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00803425"/>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885641"/>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5732500"/>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4160420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80748068"/>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6418759"/>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27960386"/>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6732496"/>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2239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9484441"/>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05887975"/>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4857588"/>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18732545"/>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95809842"/>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928028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63407796"/>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4031675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95892788"/>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1035801"/>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88622321"/>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64955433"/>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4253024"/>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2248634"/>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5172654"/>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44853712"/>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9832827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5704135"/>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65982969"/>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21356711"/>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1645138"/>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7454586"/>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6317568"/>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24908066"/>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5869047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22017093"/>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1741555"/>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8015302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1035666"/>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61678465"/>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02195556"/>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64451577"/>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0922318"/>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25397546"/>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75815968"/>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5170838"/>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5870223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11643293"/>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3211560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90716799"/>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11239066"/>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71279735"/>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60122160"/>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24495373"/>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9146142"/>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8034252"/>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33333365"/>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6168489"/>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4067349"/>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085061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46856643"/>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84921604"/>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5095917"/>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28627066"/>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2418684"/>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85682464"/>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52279388"/>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91102500"/>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9469766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368813"/>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039070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221815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78572444"/>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2570043"/>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9864549"/>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93939704"/>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608707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3073448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1346143"/>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8990801"/>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17578825"/>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465117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49648701"/>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4475148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07859131"/>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101151"/>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86648267"/>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0242660"/>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5145607"/>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07707534"/>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93835687"/>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41991225"/>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522397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6802315"/>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244816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65970179"/>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06248655"/>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66885911"/>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66958011"/>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67709195"/>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7456350"/>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12313673"/>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271950"/>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05326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05873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76083422"/>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89864382"/>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65734039"/>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7601263"/>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93821702"/>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683519"/>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44943586"/>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0613945"/>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85775476"/>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1505868"/>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7839739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901789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2757475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731008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7136572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6271099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746844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901353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169291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40495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65386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231911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9529673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37641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9544341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8853799"/>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767476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4470595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2578423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93231953"/>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18303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4779461"/>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8496634"/>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26195421"/>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9816746"/>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4254818"/>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3053484"/>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73651739"/>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2949896"/>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5192234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72839431"/>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341191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7208993"/>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395926"/>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65328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38694936"/>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5177797"/>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618913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61325689"/>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3942698"/>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9840561"/>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714874"/>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5440960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8949017"/>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8223531"/>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7392150"/>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5254352"/>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03817408"/>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68181831"/>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9880762"/>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97282992"/>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81813847"/>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56611327"/>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71200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25016642"/>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11569063"/>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54703199"/>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3028632"/>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197255"/>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4825980"/>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78941292"/>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89738013"/>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31120832"/>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8224061"/>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128885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0797755"/>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27825420"/>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1642483"/>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535894"/>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592223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31551133"/>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75433410"/>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585385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646503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8313410"/>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934175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07025858"/>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8764292"/>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46169091"/>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3795872"/>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7996409"/>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2464548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49416699"/>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4978122"/>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09120747"/>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20899954"/>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20421898"/>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11" Type="http://schemas.openxmlformats.org/officeDocument/2006/relationships/slideLayout" Target="../slideLayouts/slideLayout165.xml"/><Relationship Id="rId12" Type="http://schemas.openxmlformats.org/officeDocument/2006/relationships/theme" Target="../theme/theme15.xml"/><Relationship Id="rId1" Type="http://schemas.openxmlformats.org/officeDocument/2006/relationships/slideLayout" Target="../slideLayouts/slideLayout155.xml"/><Relationship Id="rId2" Type="http://schemas.openxmlformats.org/officeDocument/2006/relationships/slideLayout" Target="../slideLayouts/slideLayout156.xml"/><Relationship Id="rId3" Type="http://schemas.openxmlformats.org/officeDocument/2006/relationships/slideLayout" Target="../slideLayouts/slideLayout157.xml"/><Relationship Id="rId4" Type="http://schemas.openxmlformats.org/officeDocument/2006/relationships/slideLayout" Target="../slideLayouts/slideLayout158.xml"/><Relationship Id="rId5" Type="http://schemas.openxmlformats.org/officeDocument/2006/relationships/slideLayout" Target="../slideLayouts/slideLayout159.xml"/><Relationship Id="rId6" Type="http://schemas.openxmlformats.org/officeDocument/2006/relationships/slideLayout" Target="../slideLayouts/slideLayout160.xml"/><Relationship Id="rId7" Type="http://schemas.openxmlformats.org/officeDocument/2006/relationships/slideLayout" Target="../slideLayouts/slideLayout161.xml"/><Relationship Id="rId8" Type="http://schemas.openxmlformats.org/officeDocument/2006/relationships/slideLayout" Target="../slideLayouts/slideLayout162.xml"/><Relationship Id="rId9" Type="http://schemas.openxmlformats.org/officeDocument/2006/relationships/slideLayout" Target="../slideLayouts/slideLayout163.xml"/><Relationship Id="rId10"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11" Type="http://schemas.openxmlformats.org/officeDocument/2006/relationships/slideLayout" Target="../slideLayouts/slideLayout176.xml"/><Relationship Id="rId12" Type="http://schemas.openxmlformats.org/officeDocument/2006/relationships/theme" Target="../theme/theme16.xml"/><Relationship Id="rId1" Type="http://schemas.openxmlformats.org/officeDocument/2006/relationships/slideLayout" Target="../slideLayouts/slideLayout166.xml"/><Relationship Id="rId2" Type="http://schemas.openxmlformats.org/officeDocument/2006/relationships/slideLayout" Target="../slideLayouts/slideLayout167.xml"/><Relationship Id="rId3" Type="http://schemas.openxmlformats.org/officeDocument/2006/relationships/slideLayout" Target="../slideLayouts/slideLayout168.xml"/><Relationship Id="rId4" Type="http://schemas.openxmlformats.org/officeDocument/2006/relationships/slideLayout" Target="../slideLayouts/slideLayout169.xml"/><Relationship Id="rId5" Type="http://schemas.openxmlformats.org/officeDocument/2006/relationships/slideLayout" Target="../slideLayouts/slideLayout170.xml"/><Relationship Id="rId6" Type="http://schemas.openxmlformats.org/officeDocument/2006/relationships/slideLayout" Target="../slideLayouts/slideLayout171.xml"/><Relationship Id="rId7" Type="http://schemas.openxmlformats.org/officeDocument/2006/relationships/slideLayout" Target="../slideLayouts/slideLayout172.xml"/><Relationship Id="rId8" Type="http://schemas.openxmlformats.org/officeDocument/2006/relationships/slideLayout" Target="../slideLayouts/slideLayout173.xml"/><Relationship Id="rId9" Type="http://schemas.openxmlformats.org/officeDocument/2006/relationships/slideLayout" Target="../slideLayouts/slideLayout174.xml"/><Relationship Id="rId10" Type="http://schemas.openxmlformats.org/officeDocument/2006/relationships/slideLayout" Target="../slideLayouts/slideLayout175.xml"/></Relationships>
</file>

<file path=ppt/slideMasters/_rels/slideMaster17.xml.rels><?xml version="1.0" encoding="UTF-8" standalone="yes"?>
<Relationships xmlns="http://schemas.openxmlformats.org/package/2006/relationships"><Relationship Id="rId11" Type="http://schemas.openxmlformats.org/officeDocument/2006/relationships/slideLayout" Target="../slideLayouts/slideLayout187.xml"/><Relationship Id="rId12" Type="http://schemas.openxmlformats.org/officeDocument/2006/relationships/theme" Target="../theme/theme17.xml"/><Relationship Id="rId1" Type="http://schemas.openxmlformats.org/officeDocument/2006/relationships/slideLayout" Target="../slideLayouts/slideLayout177.xml"/><Relationship Id="rId2" Type="http://schemas.openxmlformats.org/officeDocument/2006/relationships/slideLayout" Target="../slideLayouts/slideLayout178.xml"/><Relationship Id="rId3" Type="http://schemas.openxmlformats.org/officeDocument/2006/relationships/slideLayout" Target="../slideLayouts/slideLayout179.xml"/><Relationship Id="rId4" Type="http://schemas.openxmlformats.org/officeDocument/2006/relationships/slideLayout" Target="../slideLayouts/slideLayout180.xml"/><Relationship Id="rId5" Type="http://schemas.openxmlformats.org/officeDocument/2006/relationships/slideLayout" Target="../slideLayouts/slideLayout181.xml"/><Relationship Id="rId6" Type="http://schemas.openxmlformats.org/officeDocument/2006/relationships/slideLayout" Target="../slideLayouts/slideLayout182.xml"/><Relationship Id="rId7" Type="http://schemas.openxmlformats.org/officeDocument/2006/relationships/slideLayout" Target="../slideLayouts/slideLayout183.xml"/><Relationship Id="rId8" Type="http://schemas.openxmlformats.org/officeDocument/2006/relationships/slideLayout" Target="../slideLayouts/slideLayout184.xml"/><Relationship Id="rId9" Type="http://schemas.openxmlformats.org/officeDocument/2006/relationships/slideLayout" Target="../slideLayouts/slideLayout185.xml"/><Relationship Id="rId10" Type="http://schemas.openxmlformats.org/officeDocument/2006/relationships/slideLayout" Target="../slideLayouts/slideLayout186.xml"/></Relationships>
</file>

<file path=ppt/slideMasters/_rels/slideMaster18.xml.rels><?xml version="1.0" encoding="UTF-8" standalone="yes"?>
<Relationships xmlns="http://schemas.openxmlformats.org/package/2006/relationships"><Relationship Id="rId11" Type="http://schemas.openxmlformats.org/officeDocument/2006/relationships/slideLayout" Target="../slideLayouts/slideLayout198.xml"/><Relationship Id="rId12" Type="http://schemas.openxmlformats.org/officeDocument/2006/relationships/theme" Target="../theme/theme18.xml"/><Relationship Id="rId1" Type="http://schemas.openxmlformats.org/officeDocument/2006/relationships/slideLayout" Target="../slideLayouts/slideLayout188.xml"/><Relationship Id="rId2" Type="http://schemas.openxmlformats.org/officeDocument/2006/relationships/slideLayout" Target="../slideLayouts/slideLayout189.xml"/><Relationship Id="rId3" Type="http://schemas.openxmlformats.org/officeDocument/2006/relationships/slideLayout" Target="../slideLayouts/slideLayout190.xml"/><Relationship Id="rId4" Type="http://schemas.openxmlformats.org/officeDocument/2006/relationships/slideLayout" Target="../slideLayouts/slideLayout191.xml"/><Relationship Id="rId5" Type="http://schemas.openxmlformats.org/officeDocument/2006/relationships/slideLayout" Target="../slideLayouts/slideLayout192.xml"/><Relationship Id="rId6" Type="http://schemas.openxmlformats.org/officeDocument/2006/relationships/slideLayout" Target="../slideLayouts/slideLayout193.xml"/><Relationship Id="rId7" Type="http://schemas.openxmlformats.org/officeDocument/2006/relationships/slideLayout" Target="../slideLayouts/slideLayout194.xml"/><Relationship Id="rId8" Type="http://schemas.openxmlformats.org/officeDocument/2006/relationships/slideLayout" Target="../slideLayouts/slideLayout195.xml"/><Relationship Id="rId9" Type="http://schemas.openxmlformats.org/officeDocument/2006/relationships/slideLayout" Target="../slideLayouts/slideLayout196.xml"/><Relationship Id="rId10" Type="http://schemas.openxmlformats.org/officeDocument/2006/relationships/slideLayout" Target="../slideLayouts/slideLayout197.xml"/></Relationships>
</file>

<file path=ppt/slideMasters/_rels/slideMaster19.xml.rels><?xml version="1.0" encoding="UTF-8" standalone="yes"?>
<Relationships xmlns="http://schemas.openxmlformats.org/package/2006/relationships"><Relationship Id="rId11" Type="http://schemas.openxmlformats.org/officeDocument/2006/relationships/slideLayout" Target="../slideLayouts/slideLayout209.xml"/><Relationship Id="rId12" Type="http://schemas.openxmlformats.org/officeDocument/2006/relationships/theme" Target="../theme/theme19.xml"/><Relationship Id="rId1" Type="http://schemas.openxmlformats.org/officeDocument/2006/relationships/slideLayout" Target="../slideLayouts/slideLayout199.xml"/><Relationship Id="rId2" Type="http://schemas.openxmlformats.org/officeDocument/2006/relationships/slideLayout" Target="../slideLayouts/slideLayout200.xml"/><Relationship Id="rId3" Type="http://schemas.openxmlformats.org/officeDocument/2006/relationships/slideLayout" Target="../slideLayouts/slideLayout201.xml"/><Relationship Id="rId4" Type="http://schemas.openxmlformats.org/officeDocument/2006/relationships/slideLayout" Target="../slideLayouts/slideLayout202.xml"/><Relationship Id="rId5" Type="http://schemas.openxmlformats.org/officeDocument/2006/relationships/slideLayout" Target="../slideLayouts/slideLayout203.xml"/><Relationship Id="rId6" Type="http://schemas.openxmlformats.org/officeDocument/2006/relationships/slideLayout" Target="../slideLayouts/slideLayout204.xml"/><Relationship Id="rId7" Type="http://schemas.openxmlformats.org/officeDocument/2006/relationships/slideLayout" Target="../slideLayouts/slideLayout205.xml"/><Relationship Id="rId8" Type="http://schemas.openxmlformats.org/officeDocument/2006/relationships/slideLayout" Target="../slideLayouts/slideLayout206.xml"/><Relationship Id="rId9" Type="http://schemas.openxmlformats.org/officeDocument/2006/relationships/slideLayout" Target="../slideLayouts/slideLayout207.xml"/><Relationship Id="rId10" Type="http://schemas.openxmlformats.org/officeDocument/2006/relationships/slideLayout" Target="../slideLayouts/slideLayout20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083800" y="381000"/>
            <a:ext cx="2286000" cy="1358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6387"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16388"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7411"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17412"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dirty="0"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dirty="0" smtClean="0">
                <a:sym typeface="Helvetica Neue" charset="0"/>
              </a:rPr>
              <a:t>Click to edit Master text styles</a:t>
            </a:r>
          </a:p>
          <a:p>
            <a:pPr lvl="1"/>
            <a:r>
              <a:rPr lang="en-US" dirty="0" smtClean="0">
                <a:sym typeface="Helvetica Neue" charset="0"/>
              </a:rPr>
              <a:t>Second level</a:t>
            </a:r>
          </a:p>
          <a:p>
            <a:pPr lvl="2"/>
            <a:r>
              <a:rPr lang="en-US" dirty="0" smtClean="0">
                <a:sym typeface="Helvetica Neue" charset="0"/>
              </a:rPr>
              <a:t>Third level</a:t>
            </a:r>
          </a:p>
          <a:p>
            <a:pPr lvl="3"/>
            <a:r>
              <a:rPr lang="en-US" dirty="0" smtClean="0">
                <a:sym typeface="Helvetica Neue" charset="0"/>
              </a:rPr>
              <a:t>Fourth level</a:t>
            </a:r>
          </a:p>
          <a:p>
            <a:pPr lvl="4"/>
            <a:r>
              <a:rPr lang="en-US" dirty="0" smtClean="0">
                <a:sym typeface="Helvetica Neue" charset="0"/>
              </a:rPr>
              <a:t>Fifth level</a:t>
            </a:r>
          </a:p>
        </p:txBody>
      </p:sp>
      <p:pic>
        <p:nvPicPr>
          <p:cNvPr id="2053" name="Picture 5" descr="Logo300dpi %281%29.png"/>
          <p:cNvPicPr>
            <a:picLocks noChangeAspect="1"/>
          </p:cNvPicPr>
          <p:nvPr userDrawn="1"/>
        </p:nvPicPr>
        <p:blipFill>
          <a:blip r:embed="rId1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083800" y="381000"/>
            <a:ext cx="2286000" cy="1358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054" name="TextBox 5"/>
          <p:cNvSpPr txBox="1">
            <a:spLocks noChangeArrowheads="1"/>
          </p:cNvSpPr>
          <p:nvPr userDrawn="1"/>
        </p:nvSpPr>
        <p:spPr bwMode="auto">
          <a:xfrm>
            <a:off x="558800" y="300038"/>
            <a:ext cx="6466386" cy="27699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algn="l" eaLnBrk="1" hangingPunct="1">
              <a:defRPr/>
            </a:pPr>
            <a:r>
              <a:rPr lang="en-US" sz="1200" b="0" dirty="0" smtClean="0"/>
              <a:t>The Case for Data Stewardship</a:t>
            </a:r>
            <a:r>
              <a:rPr lang="en-US" sz="1200" dirty="0" smtClean="0"/>
              <a:t>: Preserving the Scientific Record; Version 1.0, October 2012</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creativecommons.org/licenses/by/3.0/" TargetMode="External"/><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nsidc.org/cgi-bin/gpd_deliver_jpg.pl?columbia1931090612" TargetMode="External"/><Relationship Id="rId4" Type="http://schemas.openxmlformats.org/officeDocument/2006/relationships/hyperlink" Target="http://www.ncdc.noaa.gov/paleo/about-collage.html" TargetMode="External"/><Relationship Id="rId5" Type="http://schemas.openxmlformats.org/officeDocument/2006/relationships/image" Target="../media/image9.jpeg"/><Relationship Id="rId6" Type="http://schemas.openxmlformats.org/officeDocument/2006/relationships/image" Target="../media/image10.jpeg"/><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1126/science.1203354" TargetMode="External"/><Relationship Id="rId4" Type="http://schemas.openxmlformats.org/officeDocument/2006/relationships/hyperlink" Target="http://research.microsoft.com/en-us/collaboration/fourthparadigm/4th_paradigm_book_part4_lynch.pdf" TargetMode="External"/><Relationship Id="rId5" Type="http://schemas.openxmlformats.org/officeDocument/2006/relationships/hyperlink" Target="http://www.unidata.ucar.edu/events/2012UsersWorkshop/" TargetMode="External"/><Relationship Id="rId6" Type="http://schemas.openxmlformats.org/officeDocument/2006/relationships/hyperlink" Target="http://doi.ieeecomputersociety.org/10.1109/MCSE.2012.38" TargetMode="External"/><Relationship Id="rId7" Type="http://schemas.openxmlformats.org/officeDocument/2006/relationships/hyperlink" Target="https://www.jstage.jst.go.jp/article/dsj/6/0/6_0_OD36/_pdf" TargetMode="External"/><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earth-system-science-data.net/" TargetMode="External"/><Relationship Id="rId4" Type="http://schemas.openxmlformats.org/officeDocument/2006/relationships/hyperlink" Target="http://www.geosciencedata.com/" TargetMode="External"/><Relationship Id="rId5" Type="http://schemas.openxmlformats.org/officeDocument/2006/relationships/hyperlink" Target="http://wiki.esipfed.org/index.php/Interagency_Data_Stewardship/Citations/provider_guidelines" TargetMode="External"/><Relationship Id="rId6" Type="http://schemas.openxmlformats.org/officeDocument/2006/relationships/hyperlink" Target="http://datacite.org/" TargetMode="External"/><Relationship Id="rId7" Type="http://schemas.openxmlformats.org/officeDocument/2006/relationships/hyperlink" Target="http://thomsonreuters.com/content/press_room/science/686112" TargetMode="External"/><Relationship Id="rId8" Type="http://schemas.openxmlformats.org/officeDocument/2006/relationships/hyperlink" Target="http://gcmd.nasa.gov/" TargetMode="External"/><Relationship Id="rId9" Type="http://schemas.openxmlformats.org/officeDocument/2006/relationships/hyperlink" Target="http://cf-pcmdi.llnl.gov/" TargetMode="External"/><Relationship Id="rId10" Type="http://schemas.openxmlformats.org/officeDocument/2006/relationships/hyperlink" Target="http://www.opengeospatial.org/standards/om" TargetMode="External"/><Relationship Id="rId11" Type="http://schemas.openxmlformats.org/officeDocument/2006/relationships/hyperlink" Target="http://sweet.jpl.nasa.gov/ontology/" TargetMode="External"/><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b="1" dirty="0" smtClean="0"/>
              <a:t>The Case for Data Stewardship: </a:t>
            </a:r>
            <a:r>
              <a:rPr lang="en-US" sz="4800" dirty="0" smtClean="0"/>
              <a:t/>
            </a:r>
            <a:br>
              <a:rPr lang="en-US" sz="4800" dirty="0" smtClean="0"/>
            </a:br>
            <a:r>
              <a:rPr lang="en-US" sz="4800" dirty="0" smtClean="0"/>
              <a:t>Preserving the Scientific Record</a:t>
            </a:r>
            <a:endParaRPr lang="en-US" dirty="0" smtClean="0"/>
          </a:p>
        </p:txBody>
      </p:sp>
      <p:sp>
        <p:nvSpPr>
          <p:cNvPr id="19459" name="Rectangle 2"/>
          <p:cNvSpPr>
            <a:spLocks noGrp="1" noChangeArrowheads="1"/>
          </p:cNvSpPr>
          <p:nvPr>
            <p:ph type="body" idx="1"/>
          </p:nvPr>
        </p:nvSpPr>
        <p:spPr>
          <a:xfrm>
            <a:off x="584200" y="5016500"/>
            <a:ext cx="6627812" cy="1536700"/>
          </a:xfrm>
        </p:spPr>
        <p:txBody>
          <a:bodyPr/>
          <a:lstStyle/>
          <a:p>
            <a:pPr marL="0" indent="0" eaLnBrk="1" hangingPunct="1"/>
            <a:r>
              <a:rPr lang="en-US" sz="2400" dirty="0" smtClean="0"/>
              <a:t>Matthew Mayernik	</a:t>
            </a:r>
          </a:p>
          <a:p>
            <a:pPr marL="0" indent="0" eaLnBrk="1" hangingPunct="1"/>
            <a:r>
              <a:rPr lang="en-US" sz="2400" dirty="0" smtClean="0"/>
              <a:t>National Center for Atmospheric Research</a:t>
            </a:r>
          </a:p>
        </p:txBody>
      </p:sp>
      <p:pic>
        <p:nvPicPr>
          <p:cNvPr id="19461" name="Picture 6"/>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54050" y="7620000"/>
            <a:ext cx="1657350" cy="16573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7" name="Rectangle 2"/>
          <p:cNvSpPr txBox="1">
            <a:spLocks noChangeArrowheads="1"/>
          </p:cNvSpPr>
          <p:nvPr/>
        </p:nvSpPr>
        <p:spPr bwMode="auto">
          <a:xfrm>
            <a:off x="298450" y="152400"/>
            <a:ext cx="4679950" cy="1066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a:lstStyle>
          <a:p>
            <a:pPr marL="0" indent="0" eaLnBrk="1" hangingPunct="1"/>
            <a:r>
              <a:rPr lang="en-US" sz="2400" dirty="0" smtClean="0"/>
              <a:t>Section:  </a:t>
            </a:r>
          </a:p>
          <a:p>
            <a:pPr marL="0" indent="0" eaLnBrk="1" hangingPunct="1"/>
            <a:r>
              <a:rPr lang="en-US" sz="2400" dirty="0" smtClean="0"/>
              <a:t>The Case for Data Stewardship</a:t>
            </a:r>
          </a:p>
        </p:txBody>
      </p:sp>
      <p:pic>
        <p:nvPicPr>
          <p:cNvPr id="8" name="Picture 1" descr="DC-FullColor-01.png"/>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14297" t="37932" r="12846" b="44067"/>
          <a:stretch>
            <a:fillRect/>
          </a:stretch>
        </p:blipFill>
        <p:spPr bwMode="auto">
          <a:xfrm>
            <a:off x="2540000" y="8229600"/>
            <a:ext cx="4672012" cy="8223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9" name="TextBox 8"/>
          <p:cNvSpPr txBox="1">
            <a:spLocks noChangeArrowheads="1"/>
          </p:cNvSpPr>
          <p:nvPr/>
        </p:nvSpPr>
        <p:spPr bwMode="auto">
          <a:xfrm>
            <a:off x="8653649" y="8714601"/>
            <a:ext cx="2555508" cy="27699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200" dirty="0"/>
              <a:t>Copyright 2012 </a:t>
            </a:r>
            <a:r>
              <a:rPr lang="en-US" sz="1200" dirty="0" smtClean="0"/>
              <a:t>Matthew Mayernik.</a:t>
            </a:r>
            <a:endParaRPr lang="en-US" sz="1200" dirty="0"/>
          </a:p>
        </p:txBody>
      </p:sp>
      <p:pic>
        <p:nvPicPr>
          <p:cNvPr id="10" name="Picture 4">
            <a:hlinkClick r:id="rId5"/>
          </p:cNvPr>
          <p:cNvPicPr>
            <a:picLocks noChangeAspect="1"/>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1523329" y="8698030"/>
            <a:ext cx="1049671" cy="369770"/>
          </a:xfrm>
          <a:prstGeom prst="rect">
            <a:avLst/>
          </a:prstGeom>
          <a:noFill/>
          <a:ln>
            <a:noFill/>
          </a:ln>
          <a:effectLst>
            <a:glow rad="457200">
              <a:srgbClr val="0070C0">
                <a:alpha val="40000"/>
              </a:srgbClr>
            </a:glow>
            <a:outerShdw dist="35921" dir="2700000" algn="ctr" rotWithShape="0">
              <a:schemeClr val="bg2"/>
            </a:outerShdw>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BFBFB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5400">
                <a:solidFill>
                  <a:srgbClr val="000000"/>
                </a:solidFill>
                <a:miter lim="800000"/>
                <a:headEnd/>
                <a:tailEnd/>
              </a14:hiddenLine>
            </a:ext>
          </a:extLst>
        </p:spPr>
      </p:pic>
      <p:sp>
        <p:nvSpPr>
          <p:cNvPr id="11" name="Rectangle 10"/>
          <p:cNvSpPr/>
          <p:nvPr/>
        </p:nvSpPr>
        <p:spPr>
          <a:xfrm>
            <a:off x="9931400" y="4876800"/>
            <a:ext cx="2921000" cy="830997"/>
          </a:xfrm>
          <a:prstGeom prst="rect">
            <a:avLst/>
          </a:prstGeom>
        </p:spPr>
        <p:txBody>
          <a:bodyPr wrap="square">
            <a:spAutoFit/>
          </a:bodyPr>
          <a:lstStyle/>
          <a:p>
            <a:pPr algn="r" eaLnBrk="1" hangingPunct="1"/>
            <a:r>
              <a:rPr lang="en-US" sz="2400" dirty="0" smtClean="0">
                <a:solidFill>
                  <a:srgbClr val="606060"/>
                </a:solidFill>
                <a:latin typeface="Helvetica Neue" charset="0"/>
                <a:sym typeface="Helvetica Neue" charset="0"/>
              </a:rPr>
              <a:t>Version 1.0</a:t>
            </a:r>
          </a:p>
          <a:p>
            <a:pPr algn="r" eaLnBrk="1" hangingPunct="1"/>
            <a:r>
              <a:rPr lang="en-US" sz="2400" dirty="0" smtClean="0">
                <a:solidFill>
                  <a:srgbClr val="606060"/>
                </a:solidFill>
                <a:latin typeface="Helvetica Neue" charset="0"/>
                <a:sym typeface="Helvetica Neue" charset="0"/>
              </a:rPr>
              <a:t>September 2012</a:t>
            </a:r>
            <a:endParaRPr lang="en-US" sz="2400" dirty="0">
              <a:solidFill>
                <a:srgbClr val="606060"/>
              </a:solidFill>
              <a:latin typeface="Helvetica Neue" charset="0"/>
              <a:sym typeface="Helvetica Neue"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p:txBody>
          <a:bodyPr/>
          <a:lstStyle/>
          <a:p>
            <a:pPr eaLnBrk="1" hangingPunct="1"/>
            <a:r>
              <a:rPr lang="en-US" dirty="0" smtClean="0"/>
              <a:t>Other Relevant Modules</a:t>
            </a:r>
          </a:p>
        </p:txBody>
      </p:sp>
      <p:sp>
        <p:nvSpPr>
          <p:cNvPr id="28675" name="Rectangle 2"/>
          <p:cNvSpPr>
            <a:spLocks noGrp="1" noChangeArrowheads="1"/>
          </p:cNvSpPr>
          <p:nvPr>
            <p:ph type="body" idx="1"/>
          </p:nvPr>
        </p:nvSpPr>
        <p:spPr/>
        <p:txBody>
          <a:bodyPr/>
          <a:lstStyle/>
          <a:p>
            <a:pPr eaLnBrk="1" hangingPunct="1"/>
            <a:r>
              <a:rPr lang="en-US" sz="3200" dirty="0" smtClean="0"/>
              <a:t>Modules about data management plans</a:t>
            </a:r>
          </a:p>
          <a:p>
            <a:pPr lvl="1" eaLnBrk="1" hangingPunct="1"/>
            <a:r>
              <a:rPr lang="en-US" sz="2400" i="1" dirty="0" smtClean="0"/>
              <a:t>Data Management Plans: Why Do a Data Management Plan</a:t>
            </a:r>
          </a:p>
          <a:p>
            <a:pPr lvl="1" eaLnBrk="1" hangingPunct="1"/>
            <a:r>
              <a:rPr lang="en-US" sz="2400" i="1" dirty="0" smtClean="0"/>
              <a:t>Data Management Plans: Elements of a Plan</a:t>
            </a:r>
          </a:p>
          <a:p>
            <a:pPr eaLnBrk="1" hangingPunct="1"/>
            <a:r>
              <a:rPr lang="en-US" sz="3200" dirty="0" smtClean="0"/>
              <a:t>Modules about documentation and metadata</a:t>
            </a:r>
          </a:p>
          <a:p>
            <a:pPr lvl="1" eaLnBrk="1" hangingPunct="1"/>
            <a:r>
              <a:rPr lang="en-US" sz="2400" i="1" dirty="0" smtClean="0"/>
              <a:t>Local Data Management: Introduction to Metadata and Metadata standards</a:t>
            </a:r>
          </a:p>
          <a:p>
            <a:pPr lvl="1" eaLnBrk="1" hangingPunct="1"/>
            <a:r>
              <a:rPr lang="en-US" sz="2400" i="1" dirty="0" smtClean="0"/>
              <a:t>Local Data Management: Recording Provenance and Context</a:t>
            </a:r>
          </a:p>
          <a:p>
            <a:pPr eaLnBrk="1" hangingPunct="1"/>
            <a:r>
              <a:rPr lang="en-US" sz="3200" dirty="0" smtClean="0"/>
              <a:t>Modules about preservation strategies</a:t>
            </a:r>
          </a:p>
          <a:p>
            <a:pPr lvl="1" eaLnBrk="1" hangingPunct="1"/>
            <a:r>
              <a:rPr lang="en-US" sz="2400" i="1" dirty="0" smtClean="0"/>
              <a:t>Preservation Strategies: Options for Archiving Your Data</a:t>
            </a:r>
          </a:p>
          <a:p>
            <a:pPr lvl="1" eaLnBrk="1" hangingPunct="1"/>
            <a:r>
              <a:rPr lang="en-US" sz="2400" i="1" dirty="0" smtClean="0"/>
              <a:t>Preservation Strategies: Emerging Standards For Preservation</a:t>
            </a:r>
          </a:p>
          <a:p>
            <a:pPr eaLnBrk="1" hangingPunct="1"/>
            <a:r>
              <a:rPr lang="en-US" sz="3200" i="1" dirty="0" smtClean="0"/>
              <a:t>Case for Data Stewardship – Preserving the Scientific Record </a:t>
            </a:r>
          </a:p>
          <a:p>
            <a:pPr lvl="1" eaLnBrk="1" hangingPunct="1"/>
            <a:r>
              <a:rPr lang="en-US" sz="2400" i="1" dirty="0" smtClean="0"/>
              <a:t>Establishing Relationships with Archives	</a:t>
            </a:r>
          </a:p>
          <a:p>
            <a:pPr lvl="1" eaLnBrk="1" hangingPunct="1"/>
            <a:r>
              <a:rPr lang="en-US" sz="2400" i="1" dirty="0" smtClean="0"/>
              <a:t>Preserving a Record of Environmental Change</a:t>
            </a:r>
          </a:p>
          <a:p>
            <a:pPr lvl="1" eaLnBrk="1" hangingPunct="1"/>
            <a:r>
              <a:rPr lang="en-US" sz="2400" i="1" dirty="0" smtClean="0"/>
              <a:t>Case Study 1 – NSIDC Glacier Photos</a:t>
            </a:r>
          </a:p>
          <a:p>
            <a:pPr lvl="1" eaLnBrk="1" hangingPunct="1"/>
            <a:r>
              <a:rPr lang="en-US" sz="2400" i="1" dirty="0" smtClean="0"/>
              <a:t>Case Study 2 – Arctic Temperature Variability Data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smtClean="0"/>
              <a:t>Recommended Citations</a:t>
            </a:r>
            <a:endParaRPr lang="en-US" dirty="0"/>
          </a:p>
        </p:txBody>
      </p:sp>
      <p:pic>
        <p:nvPicPr>
          <p:cNvPr id="5" name="Content Placeholder 4">
            <a:hlinkClick r:id="rId3"/>
          </p:cNvPr>
          <p:cNvPicPr>
            <a:picLocks noGrp="1" noChangeAspect="1"/>
          </p:cNvPicPr>
          <p:nvPr>
            <p:ph idx="1"/>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1531600" y="8534400"/>
            <a:ext cx="838200" cy="295275"/>
          </a:xfrm>
          <a:prstGeom prst="rect">
            <a:avLst/>
          </a:prstGeom>
          <a:noFill/>
          <a:ln>
            <a:noFill/>
          </a:ln>
          <a:effectLst>
            <a:glow rad="457200">
              <a:srgbClr val="0070C0">
                <a:alpha val="40000"/>
              </a:srgbClr>
            </a:glow>
            <a:outerShdw dist="35921" dir="2700000" algn="ctr" rotWithShape="0">
              <a:schemeClr val="bg2"/>
            </a:outerShdw>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BFBFB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5400">
                <a:solidFill>
                  <a:srgbClr val="000000"/>
                </a:solidFill>
                <a:miter lim="800000"/>
                <a:headEnd/>
                <a:tailEnd/>
              </a14:hiddenLine>
            </a:ext>
          </a:extLst>
        </p:spPr>
      </p:pic>
      <p:sp>
        <p:nvSpPr>
          <p:cNvPr id="6" name="TextBox 5"/>
          <p:cNvSpPr txBox="1">
            <a:spLocks noChangeArrowheads="1"/>
          </p:cNvSpPr>
          <p:nvPr/>
        </p:nvSpPr>
        <p:spPr bwMode="auto">
          <a:xfrm>
            <a:off x="594360" y="8229600"/>
            <a:ext cx="4953000" cy="36933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800" dirty="0"/>
              <a:t>Copyright 2012 </a:t>
            </a:r>
            <a:r>
              <a:rPr lang="en-US" sz="1800" dirty="0" smtClean="0"/>
              <a:t>Matthew Mayernik</a:t>
            </a:r>
            <a:r>
              <a:rPr lang="en-US" sz="1200" dirty="0" smtClean="0"/>
              <a:t>.</a:t>
            </a:r>
            <a:endParaRPr lang="en-US" sz="1200" dirty="0"/>
          </a:p>
        </p:txBody>
      </p:sp>
      <p:sp>
        <p:nvSpPr>
          <p:cNvPr id="7" name="TextBox 6"/>
          <p:cNvSpPr txBox="1"/>
          <p:nvPr/>
        </p:nvSpPr>
        <p:spPr>
          <a:xfrm>
            <a:off x="635000" y="2590800"/>
            <a:ext cx="9753600" cy="1569660"/>
          </a:xfrm>
          <a:prstGeom prst="rect">
            <a:avLst/>
          </a:prstGeom>
          <a:noFill/>
        </p:spPr>
        <p:txBody>
          <a:bodyPr wrap="square" rtlCol="0">
            <a:spAutoFit/>
          </a:bodyPr>
          <a:lstStyle/>
          <a:p>
            <a:pPr algn="l"/>
            <a:r>
              <a:rPr lang="en-US" sz="2400" dirty="0" smtClean="0"/>
              <a:t>Mayernik, M. 2012.  “The Case for Data Stewardship: Preserving the Scientific Record</a:t>
            </a:r>
            <a:r>
              <a:rPr lang="en-US" sz="2400" dirty="0"/>
              <a:t>.” In Data </a:t>
            </a:r>
            <a:r>
              <a:rPr lang="en-US" sz="2400" dirty="0" smtClean="0"/>
              <a:t>Management </a:t>
            </a:r>
            <a:r>
              <a:rPr lang="en-US" sz="2400" dirty="0"/>
              <a:t>for Scientists Short Course, edited by  Ruth Duerr and </a:t>
            </a:r>
            <a:r>
              <a:rPr lang="en-US" sz="2400" dirty="0" smtClean="0"/>
              <a:t>Nancy </a:t>
            </a:r>
            <a:r>
              <a:rPr lang="en-US" sz="2400" dirty="0"/>
              <a:t>J. Hoebelheinrich, Federation of Earth Science Information </a:t>
            </a:r>
            <a:r>
              <a:rPr lang="en-US" sz="2400" dirty="0" smtClean="0"/>
              <a:t>Partners</a:t>
            </a:r>
            <a:r>
              <a:rPr lang="en-US" sz="2400" dirty="0"/>
              <a:t>:  ESIP Commons.</a:t>
            </a:r>
            <a:r>
              <a:rPr lang="en-US" sz="2400" dirty="0" smtClean="0"/>
              <a:t> </a:t>
            </a:r>
            <a:r>
              <a:rPr lang="en-US" sz="2400" smtClean="0"/>
              <a:t>doi:10.7269/P3PK0D3F</a:t>
            </a:r>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7513863"/>
      </p:ext>
    </p:extLst>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2" name="Picture 3" descr="Jgrbcover.jpe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273800" y="6553200"/>
            <a:ext cx="2387600" cy="32004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20483" name="Picture 8"/>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8407400" y="6096000"/>
            <a:ext cx="2505075" cy="3228975"/>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BFBFB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5400">
                <a:solidFill>
                  <a:srgbClr val="000000"/>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
        <p:nvSpPr>
          <p:cNvPr id="20484" name="Title 1"/>
          <p:cNvSpPr>
            <a:spLocks noGrp="1"/>
          </p:cNvSpPr>
          <p:nvPr>
            <p:ph type="title"/>
          </p:nvPr>
        </p:nvSpPr>
        <p:spPr/>
        <p:txBody>
          <a:bodyPr/>
          <a:lstStyle/>
          <a:p>
            <a:r>
              <a:rPr lang="en-US" smtClean="0"/>
              <a:t>The Scientific Record	</a:t>
            </a:r>
          </a:p>
        </p:txBody>
      </p:sp>
      <p:sp>
        <p:nvSpPr>
          <p:cNvPr id="20485" name="Content Placeholder 2"/>
          <p:cNvSpPr>
            <a:spLocks noGrp="1"/>
          </p:cNvSpPr>
          <p:nvPr>
            <p:ph idx="1"/>
          </p:nvPr>
        </p:nvSpPr>
        <p:spPr>
          <a:xfrm>
            <a:off x="571500" y="2286000"/>
            <a:ext cx="11861800" cy="6565900"/>
          </a:xfrm>
        </p:spPr>
        <p:txBody>
          <a:bodyPr/>
          <a:lstStyle/>
          <a:p>
            <a:r>
              <a:rPr lang="en-US" sz="3200" smtClean="0"/>
              <a:t>The scientific record is an aggregation of</a:t>
            </a:r>
          </a:p>
          <a:p>
            <a:pPr lvl="1"/>
            <a:r>
              <a:rPr lang="en-US" smtClean="0"/>
              <a:t>scientific journals</a:t>
            </a:r>
          </a:p>
          <a:p>
            <a:pPr lvl="1"/>
            <a:r>
              <a:rPr lang="en-US" smtClean="0"/>
              <a:t>conference presentations and proceedings</a:t>
            </a:r>
          </a:p>
          <a:p>
            <a:pPr lvl="1"/>
            <a:r>
              <a:rPr lang="en-US" smtClean="0"/>
              <a:t>technical reports and pre-prints</a:t>
            </a:r>
          </a:p>
          <a:p>
            <a:pPr lvl="1"/>
            <a:r>
              <a:rPr lang="en-US" smtClean="0"/>
              <a:t>the underlying data, software, and other evidence to support published findings </a:t>
            </a:r>
          </a:p>
          <a:p>
            <a:r>
              <a:rPr lang="en-US" sz="3200" smtClean="0"/>
              <a:t>This aggregation is highly distributed across</a:t>
            </a:r>
          </a:p>
          <a:p>
            <a:pPr lvl="1"/>
            <a:r>
              <a:rPr lang="en-US" smtClean="0"/>
              <a:t>Libraries</a:t>
            </a:r>
          </a:p>
          <a:p>
            <a:pPr lvl="1"/>
            <a:r>
              <a:rPr lang="en-US" smtClean="0"/>
              <a:t>Archives</a:t>
            </a:r>
          </a:p>
          <a:p>
            <a:pPr lvl="1"/>
            <a:r>
              <a:rPr lang="en-US" smtClean="0"/>
              <a:t>Museums</a:t>
            </a:r>
          </a:p>
          <a:p>
            <a:pPr lvl="1"/>
            <a:r>
              <a:rPr lang="en-US" smtClean="0"/>
              <a:t>Data Centers</a:t>
            </a:r>
          </a:p>
          <a:p>
            <a:pPr lvl="1"/>
            <a:r>
              <a:rPr lang="en-US" smtClean="0"/>
              <a:t>Academic publishers</a:t>
            </a:r>
          </a:p>
          <a:p>
            <a:pPr lvl="1"/>
            <a:r>
              <a:rPr lang="en-US" smtClean="0"/>
              <a:t>Investigator web sites</a:t>
            </a:r>
          </a:p>
        </p:txBody>
      </p:sp>
      <p:pic>
        <p:nvPicPr>
          <p:cNvPr id="20486" name="Picture 6" descr="AMS_image_mini.png"/>
          <p:cNvPicPr>
            <a:picLocks noChangeAspect="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464800" y="7086600"/>
            <a:ext cx="2743200" cy="2743200"/>
          </a:xfrm>
          <a:prstGeom prst="rect">
            <a:avLst/>
          </a:prstGeom>
          <a:noFill/>
          <a:ln w="9525">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20487" name="Picture 7" descr="temps1.tif"/>
          <p:cNvPicPr>
            <a:picLocks noChangeAspect="1"/>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007600" y="4953000"/>
            <a:ext cx="2957513" cy="2286000"/>
          </a:xfrm>
          <a:prstGeom prst="rect">
            <a:avLst/>
          </a:prstGeom>
          <a:noFill/>
          <a:ln w="9525">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Purpose of the Scientific Record	</a:t>
            </a:r>
          </a:p>
        </p:txBody>
      </p:sp>
      <p:sp>
        <p:nvSpPr>
          <p:cNvPr id="21507" name="Content Placeholder 2"/>
          <p:cNvSpPr>
            <a:spLocks noGrp="1"/>
          </p:cNvSpPr>
          <p:nvPr>
            <p:ph idx="1"/>
          </p:nvPr>
        </p:nvSpPr>
        <p:spPr/>
        <p:txBody>
          <a:bodyPr/>
          <a:lstStyle/>
          <a:p>
            <a:r>
              <a:rPr lang="en-US" sz="3200" i="1" smtClean="0"/>
              <a:t>Communicating findings, hypotheses, and insights </a:t>
            </a:r>
            <a:r>
              <a:rPr lang="en-US" sz="3200" smtClean="0"/>
              <a:t>from one person to another, across space and time</a:t>
            </a:r>
          </a:p>
          <a:p>
            <a:r>
              <a:rPr lang="en-US" sz="3200" i="1" smtClean="0"/>
              <a:t>Organizing scientific communities</a:t>
            </a:r>
          </a:p>
          <a:p>
            <a:pPr lvl="1"/>
            <a:r>
              <a:rPr lang="en-US" smtClean="0"/>
              <a:t>establishing common nomenclature and terminology </a:t>
            </a:r>
          </a:p>
          <a:p>
            <a:pPr lvl="1"/>
            <a:r>
              <a:rPr lang="en-US" smtClean="0"/>
              <a:t>connecting related work</a:t>
            </a:r>
          </a:p>
          <a:p>
            <a:pPr lvl="1"/>
            <a:r>
              <a:rPr lang="en-US" smtClean="0"/>
              <a:t>developing disciplines </a:t>
            </a:r>
          </a:p>
          <a:p>
            <a:r>
              <a:rPr lang="en-US" sz="3200" i="1" smtClean="0"/>
              <a:t>Documenting, managing, </a:t>
            </a:r>
            <a:r>
              <a:rPr lang="en-US" sz="3200" smtClean="0"/>
              <a:t>and</a:t>
            </a:r>
            <a:r>
              <a:rPr lang="en-US" sz="3200" i="1" smtClean="0"/>
              <a:t> resolving </a:t>
            </a:r>
            <a:r>
              <a:rPr lang="en-US" sz="3200" smtClean="0"/>
              <a:t>controversies and disagreements </a:t>
            </a:r>
          </a:p>
          <a:p>
            <a:r>
              <a:rPr lang="en-US" sz="3200" i="1" smtClean="0"/>
              <a:t>Establishing precedence </a:t>
            </a:r>
            <a:r>
              <a:rPr lang="en-US" sz="3200" smtClean="0"/>
              <a:t>for ideas and results</a:t>
            </a:r>
          </a:p>
          <a:p>
            <a:r>
              <a:rPr lang="en-US" sz="3200" i="1" smtClean="0"/>
              <a:t>Offering evidence for the quality and significance </a:t>
            </a:r>
            <a:r>
              <a:rPr lang="en-US" sz="3200" smtClean="0"/>
              <a:t>of scientific work through bibliometrics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Challenges to the Scientific Record - 1	</a:t>
            </a:r>
          </a:p>
        </p:txBody>
      </p:sp>
      <p:sp>
        <p:nvSpPr>
          <p:cNvPr id="22531" name="Content Placeholder 2"/>
          <p:cNvSpPr>
            <a:spLocks noGrp="1"/>
          </p:cNvSpPr>
          <p:nvPr>
            <p:ph idx="1"/>
          </p:nvPr>
        </p:nvSpPr>
        <p:spPr/>
        <p:txBody>
          <a:bodyPr/>
          <a:lstStyle/>
          <a:p>
            <a:r>
              <a:rPr lang="en-US" sz="3200" smtClean="0"/>
              <a:t>Increasing complexity of experiments and data cause the linkages between evidence and writings to become more complex and elusive</a:t>
            </a:r>
            <a:endParaRPr lang="en-US" sz="2600" smtClean="0"/>
          </a:p>
          <a:p>
            <a:pPr lvl="1"/>
            <a:r>
              <a:rPr lang="en-US" sz="2600" smtClean="0"/>
              <a:t>Data sets are often extractions or compilations of other data sets</a:t>
            </a:r>
          </a:p>
          <a:p>
            <a:pPr lvl="1"/>
            <a:r>
              <a:rPr lang="en-US" sz="2600" smtClean="0"/>
              <a:t>Tracking the provenance of digital resources is very difficult</a:t>
            </a:r>
          </a:p>
          <a:p>
            <a:pPr lvl="1"/>
            <a:r>
              <a:rPr lang="en-US" sz="2600" smtClean="0"/>
              <a:t>Example* – computation-based scientific research</a:t>
            </a:r>
          </a:p>
          <a:p>
            <a:pPr lvl="2"/>
            <a:r>
              <a:rPr lang="en-US" sz="2200" smtClean="0"/>
              <a:t>Many data sets are now created through computational methods</a:t>
            </a:r>
          </a:p>
          <a:p>
            <a:pPr lvl="2"/>
            <a:r>
              <a:rPr lang="en-US" sz="2200" smtClean="0"/>
              <a:t>Different software packages (or custom-built code) might also be used to access, analyze, deposit, format, compile, and/or filter data.</a:t>
            </a:r>
          </a:p>
          <a:p>
            <a:pPr lvl="2"/>
            <a:r>
              <a:rPr lang="en-US" sz="2200" smtClean="0"/>
              <a:t>Metadata required to execute scientific software, including the libraries, compilers, operating system, and hardware description, might be orders of magnitude larger than the software itself.</a:t>
            </a:r>
            <a:endParaRPr lang="en-US" sz="2600" smtClean="0"/>
          </a:p>
          <a:p>
            <a:pPr lvl="2">
              <a:buFont typeface="Helvetica Neue" charset="0"/>
              <a:buNone/>
            </a:pPr>
            <a:endParaRPr lang="en-US" sz="2600" smtClean="0"/>
          </a:p>
          <a:p>
            <a:endParaRPr lang="en-US" smtClean="0"/>
          </a:p>
        </p:txBody>
      </p:sp>
      <p:sp>
        <p:nvSpPr>
          <p:cNvPr id="22532" name="TextBox 3"/>
          <p:cNvSpPr txBox="1">
            <a:spLocks noChangeArrowheads="1"/>
          </p:cNvSpPr>
          <p:nvPr/>
        </p:nvSpPr>
        <p:spPr bwMode="auto">
          <a:xfrm>
            <a:off x="7659688" y="9415463"/>
            <a:ext cx="5395912" cy="3381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600"/>
              <a:t>* Example based on Stodden, Mitchell, &amp; LeVeque, 2012.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Challenges to the Scientific Record - 2 	</a:t>
            </a:r>
          </a:p>
        </p:txBody>
      </p:sp>
      <p:sp>
        <p:nvSpPr>
          <p:cNvPr id="23555" name="Content Placeholder 2"/>
          <p:cNvSpPr>
            <a:spLocks noGrp="1"/>
          </p:cNvSpPr>
          <p:nvPr>
            <p:ph idx="1"/>
          </p:nvPr>
        </p:nvSpPr>
        <p:spPr/>
        <p:txBody>
          <a:bodyPr/>
          <a:lstStyle/>
          <a:p>
            <a:r>
              <a:rPr lang="en-US" sz="3200" smtClean="0"/>
              <a:t>Increasing rate of the growth of the literature and data</a:t>
            </a:r>
          </a:p>
          <a:p>
            <a:pPr lvl="1"/>
            <a:r>
              <a:rPr lang="en-US" smtClean="0"/>
              <a:t>Disciplines and sub-specialties branch and evolve continuously</a:t>
            </a:r>
          </a:p>
          <a:p>
            <a:pPr lvl="2"/>
            <a:r>
              <a:rPr lang="en-US" smtClean="0"/>
              <a:t>Example* – Most schools of Meteorology have been renamed in the past few decades. New names include:</a:t>
            </a:r>
          </a:p>
          <a:p>
            <a:pPr lvl="3"/>
            <a:r>
              <a:rPr lang="en-US" smtClean="0"/>
              <a:t>Atmospheric and Ocean Sciences</a:t>
            </a:r>
          </a:p>
          <a:p>
            <a:pPr lvl="3"/>
            <a:r>
              <a:rPr lang="en-US" smtClean="0"/>
              <a:t>Earth and Atmospheric Sciences</a:t>
            </a:r>
          </a:p>
          <a:p>
            <a:pPr lvl="3"/>
            <a:r>
              <a:rPr lang="en-US" smtClean="0"/>
              <a:t>Geological and Atmospheric Sciences</a:t>
            </a:r>
          </a:p>
          <a:p>
            <a:pPr lvl="3"/>
            <a:r>
              <a:rPr lang="en-US" smtClean="0"/>
              <a:t>Earth, Ocean, and Atmospheric Sciences</a:t>
            </a:r>
          </a:p>
          <a:p>
            <a:pPr lvl="3"/>
            <a:r>
              <a:rPr lang="en-US" smtClean="0"/>
              <a:t>Environmental Sciences</a:t>
            </a:r>
          </a:p>
          <a:p>
            <a:pPr lvl="3"/>
            <a:r>
              <a:rPr lang="en-US" smtClean="0"/>
              <a:t>Earth, Atmospheric, and Planetary Sciences</a:t>
            </a:r>
          </a:p>
          <a:p>
            <a:pPr lvl="1"/>
            <a:r>
              <a:rPr lang="en-US" smtClean="0"/>
              <a:t>Tools and practices that help manage literature are either non-existent or just beginning for data</a:t>
            </a:r>
          </a:p>
          <a:p>
            <a:pPr lvl="2"/>
            <a:r>
              <a:rPr lang="en-US" smtClean="0"/>
              <a:t>Specialized journals</a:t>
            </a:r>
          </a:p>
          <a:p>
            <a:pPr lvl="2"/>
            <a:r>
              <a:rPr lang="en-US" smtClean="0"/>
              <a:t>Citations </a:t>
            </a:r>
          </a:p>
          <a:p>
            <a:pPr lvl="2"/>
            <a:r>
              <a:rPr lang="en-US" smtClean="0"/>
              <a:t>Indices</a:t>
            </a:r>
          </a:p>
          <a:p>
            <a:pPr lvl="2"/>
            <a:r>
              <a:rPr lang="en-US" smtClean="0"/>
              <a:t>Controlled vocabularies and taxonomies</a:t>
            </a:r>
            <a:endParaRPr lang="en-US" sz="2600" smtClean="0"/>
          </a:p>
          <a:p>
            <a:endParaRPr lang="en-US" smtClean="0"/>
          </a:p>
        </p:txBody>
      </p:sp>
      <p:sp>
        <p:nvSpPr>
          <p:cNvPr id="23556" name="TextBox 4"/>
          <p:cNvSpPr txBox="1">
            <a:spLocks noChangeArrowheads="1"/>
          </p:cNvSpPr>
          <p:nvPr/>
        </p:nvSpPr>
        <p:spPr bwMode="auto">
          <a:xfrm>
            <a:off x="9620250" y="9415463"/>
            <a:ext cx="3435350" cy="3381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600"/>
              <a:t>* Example from Ramamurthy, 2012.</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Preservation of the Scientific Record	</a:t>
            </a:r>
          </a:p>
        </p:txBody>
      </p:sp>
      <p:sp>
        <p:nvSpPr>
          <p:cNvPr id="24579" name="Content Placeholder 2"/>
          <p:cNvSpPr>
            <a:spLocks noGrp="1"/>
          </p:cNvSpPr>
          <p:nvPr>
            <p:ph idx="1"/>
          </p:nvPr>
        </p:nvSpPr>
        <p:spPr/>
        <p:txBody>
          <a:bodyPr/>
          <a:lstStyle/>
          <a:p>
            <a:r>
              <a:rPr lang="en-US" sz="3600" smtClean="0"/>
              <a:t>Tenets of the scientific record</a:t>
            </a:r>
          </a:p>
          <a:p>
            <a:pPr lvl="1"/>
            <a:r>
              <a:rPr lang="en-US" sz="3000" smtClean="0"/>
              <a:t>That scientific products are trustworthy</a:t>
            </a:r>
          </a:p>
          <a:p>
            <a:pPr lvl="1"/>
            <a:r>
              <a:rPr lang="en-US" sz="3000" smtClean="0"/>
              <a:t>That scientific products enable results to be reproducible and/or transparent</a:t>
            </a:r>
          </a:p>
          <a:p>
            <a:r>
              <a:rPr lang="en-US" sz="3600" smtClean="0"/>
              <a:t>Preserving the scientific record: Data considerations</a:t>
            </a:r>
          </a:p>
          <a:p>
            <a:pPr lvl="1"/>
            <a:r>
              <a:rPr lang="en-US" sz="3000" smtClean="0"/>
              <a:t>Are data stored in a trustworthy institutional setting?</a:t>
            </a:r>
          </a:p>
          <a:p>
            <a:pPr lvl="1"/>
            <a:r>
              <a:rPr lang="en-US" sz="3000" smtClean="0"/>
              <a:t>Are data documented in a way that ensures understandability, reproducibility, and transparency over time?</a:t>
            </a:r>
            <a:endParaRPr lang="en-US" sz="2200" smtClean="0"/>
          </a:p>
          <a:p>
            <a:pPr lvl="1"/>
            <a:endParaRPr lang="en-US" sz="3000" smtClean="0"/>
          </a:p>
          <a:p>
            <a:endParaRPr lang="en-US" sz="3600" smtClean="0"/>
          </a:p>
          <a:p>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Other Preservation Modules</a:t>
            </a:r>
          </a:p>
        </p:txBody>
      </p:sp>
      <p:sp>
        <p:nvSpPr>
          <p:cNvPr id="25603" name="Content Placeholder 2"/>
          <p:cNvSpPr>
            <a:spLocks noGrp="1"/>
          </p:cNvSpPr>
          <p:nvPr>
            <p:ph idx="1"/>
          </p:nvPr>
        </p:nvSpPr>
        <p:spPr/>
        <p:txBody>
          <a:bodyPr/>
          <a:lstStyle/>
          <a:p>
            <a:r>
              <a:rPr lang="en-US" smtClean="0"/>
              <a:t>Establishing relationships with archives</a:t>
            </a:r>
          </a:p>
          <a:p>
            <a:r>
              <a:rPr lang="en-US" smtClean="0"/>
              <a:t>Preserving a record of environmental change</a:t>
            </a:r>
          </a:p>
          <a:p>
            <a:r>
              <a:rPr lang="en-US" smtClean="0"/>
              <a:t>Case studies</a:t>
            </a:r>
          </a:p>
          <a:p>
            <a:pPr lvl="1"/>
            <a:r>
              <a:rPr lang="en-US" smtClean="0"/>
              <a:t>National Snow &amp; Ice Data Center Glacier Photos</a:t>
            </a:r>
          </a:p>
          <a:p>
            <a:pPr lvl="1"/>
            <a:r>
              <a:rPr lang="en-US" smtClean="0"/>
              <a:t>Arctic Temperature Variability Data</a:t>
            </a:r>
          </a:p>
          <a:p>
            <a:pPr lvl="1"/>
            <a:endParaRPr lang="en-US" smtClean="0"/>
          </a:p>
          <a:p>
            <a:pPr lvl="1"/>
            <a:endParaRPr lang="en-US" smtClean="0"/>
          </a:p>
          <a:p>
            <a:pPr lvl="1"/>
            <a:endParaRPr lang="en-US" smtClean="0"/>
          </a:p>
          <a:p>
            <a:pPr lvl="1"/>
            <a:endParaRPr lang="en-US" smtClean="0"/>
          </a:p>
        </p:txBody>
      </p:sp>
      <p:sp>
        <p:nvSpPr>
          <p:cNvPr id="25604" name="TextBox 3"/>
          <p:cNvSpPr txBox="1">
            <a:spLocks noChangeArrowheads="1"/>
          </p:cNvSpPr>
          <p:nvPr/>
        </p:nvSpPr>
        <p:spPr bwMode="auto">
          <a:xfrm>
            <a:off x="-50800" y="8812213"/>
            <a:ext cx="6629400" cy="95408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400"/>
              <a:t>Image: Field, William Osgood. 1931 Columbia Glacier: From the Glacier Photograph Collection. Boulder, Colorado USA: National Snow and Ice Data Center/World Data Center for Glaciology. Digital media. </a:t>
            </a:r>
          </a:p>
          <a:p>
            <a:pPr eaLnBrk="1" hangingPunct="1"/>
            <a:r>
              <a:rPr lang="en-US" sz="1400">
                <a:hlinkClick r:id="rId3"/>
              </a:rPr>
              <a:t>http://nsidc.org/cgi-bin/gpd_deliver_jpg.pl?columbia1931090612</a:t>
            </a:r>
            <a:r>
              <a:rPr lang="en-US" sz="1400"/>
              <a:t> </a:t>
            </a:r>
          </a:p>
        </p:txBody>
      </p:sp>
      <p:sp>
        <p:nvSpPr>
          <p:cNvPr id="25605" name="Rectangle 5"/>
          <p:cNvSpPr>
            <a:spLocks noChangeArrowheads="1"/>
          </p:cNvSpPr>
          <p:nvPr/>
        </p:nvSpPr>
        <p:spPr bwMode="auto">
          <a:xfrm>
            <a:off x="6731000" y="8839200"/>
            <a:ext cx="5791200" cy="3079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p>
            <a:r>
              <a:rPr lang="en-US" sz="1400"/>
              <a:t>Image from: </a:t>
            </a:r>
            <a:r>
              <a:rPr lang="en-US" sz="1400">
                <a:hlinkClick r:id="rId4"/>
              </a:rPr>
              <a:t>http://www.ncdc.noaa.gov/paleo/about-collage.html</a:t>
            </a:r>
            <a:r>
              <a:rPr lang="en-US" sz="1400"/>
              <a:t> </a:t>
            </a:r>
          </a:p>
        </p:txBody>
      </p:sp>
      <p:pic>
        <p:nvPicPr>
          <p:cNvPr id="25606" name="Picture 6"/>
          <p:cNvPicPr>
            <a:picLocks noChangeAspect="1"/>
          </p:cNvPicPr>
          <p:nvPr/>
        </p:nvPicPr>
        <p:blipFill>
          <a:blip r:embed="rId5">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168400" y="5410200"/>
            <a:ext cx="4719638" cy="3200400"/>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pic>
        <p:nvPicPr>
          <p:cNvPr id="25607" name="Picture 6" descr="icecore-measure-large.jpg"/>
          <p:cNvPicPr>
            <a:picLocks noChangeAspect="1"/>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207250" y="5410200"/>
            <a:ext cx="4838700" cy="32004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References</a:t>
            </a:r>
          </a:p>
        </p:txBody>
      </p:sp>
      <p:sp>
        <p:nvSpPr>
          <p:cNvPr id="26627" name="Rectangle 2"/>
          <p:cNvSpPr>
            <a:spLocks noGrp="1" noChangeArrowheads="1"/>
          </p:cNvSpPr>
          <p:nvPr>
            <p:ph type="body" idx="1"/>
          </p:nvPr>
        </p:nvSpPr>
        <p:spPr>
          <a:xfrm>
            <a:off x="571500" y="2324100"/>
            <a:ext cx="11861800" cy="7048500"/>
          </a:xfrm>
        </p:spPr>
        <p:txBody>
          <a:bodyPr/>
          <a:lstStyle/>
          <a:p>
            <a:r>
              <a:rPr lang="en-US" sz="2400" smtClean="0"/>
              <a:t>Hanson, B., A. Sugden, and B. Alberts. 2011. “Making data maximally available.” </a:t>
            </a:r>
            <a:r>
              <a:rPr lang="fr-FR" sz="2400" i="1" smtClean="0"/>
              <a:t>Science </a:t>
            </a:r>
            <a:r>
              <a:rPr lang="fr-FR" sz="2400" smtClean="0"/>
              <a:t>331(6018): 649. </a:t>
            </a:r>
            <a:r>
              <a:rPr lang="fr-FR" sz="2400" smtClean="0">
                <a:hlinkClick r:id="rId3"/>
              </a:rPr>
              <a:t>http://dx.doi.org/10.1126/science.1203354</a:t>
            </a:r>
            <a:r>
              <a:rPr lang="fr-FR" sz="2400" smtClean="0"/>
              <a:t>  </a:t>
            </a:r>
          </a:p>
          <a:p>
            <a:r>
              <a:rPr lang="en-US" sz="2400" smtClean="0"/>
              <a:t>Lynch, C. 2009. “Jim Gray’s Fourth Paradigm and the Construction of the Scientific Record.” In </a:t>
            </a:r>
            <a:r>
              <a:rPr lang="en-US" sz="2400" i="1" smtClean="0"/>
              <a:t>The Fourth Paradigm: Data-Intensive Scientific Discovery, </a:t>
            </a:r>
            <a:r>
              <a:rPr lang="en-US" sz="2400" smtClean="0"/>
              <a:t>edited by T. Hey, S. Tansley, &amp; K. Tolle,137-146</a:t>
            </a:r>
            <a:r>
              <a:rPr lang="en-US" sz="2400" i="1" smtClean="0"/>
              <a:t>. </a:t>
            </a:r>
            <a:r>
              <a:rPr lang="en-US" sz="2400" smtClean="0"/>
              <a:t>Redmond, WA: Microsoft</a:t>
            </a:r>
            <a:r>
              <a:rPr lang="en-US" sz="2400" i="1" smtClean="0"/>
              <a:t>. </a:t>
            </a:r>
            <a:r>
              <a:rPr lang="en-US" sz="2400" smtClean="0">
                <a:hlinkClick r:id="rId4"/>
              </a:rPr>
              <a:t>http://research.microsoft.com/en-us/collaboration/fourthparadigm/4th_paradigm_book_part4_lynch.pdf</a:t>
            </a:r>
            <a:r>
              <a:rPr lang="en-US" sz="2400" smtClean="0"/>
              <a:t> </a:t>
            </a:r>
          </a:p>
          <a:p>
            <a:r>
              <a:rPr lang="en-US" sz="2400" smtClean="0"/>
              <a:t>Ramamurthy, M. 2012. "Data Management: Progress, Opportunities and Challenges." Presentation at </a:t>
            </a:r>
            <a:r>
              <a:rPr lang="en-US" sz="2400" i="1" smtClean="0"/>
              <a:t>2012 Unidata Users Workshop</a:t>
            </a:r>
            <a:r>
              <a:rPr lang="en-US" sz="2400" smtClean="0"/>
              <a:t>, 12 June 2012, Boulder, CO. </a:t>
            </a:r>
            <a:r>
              <a:rPr lang="en-US" sz="2400" smtClean="0">
                <a:hlinkClick r:id="rId5"/>
              </a:rPr>
              <a:t>http://www.unidata.ucar.edu/events/2012UsersWorkshop/#schedule</a:t>
            </a:r>
            <a:r>
              <a:rPr lang="en-US" sz="2400" smtClean="0"/>
              <a:t> </a:t>
            </a:r>
          </a:p>
          <a:p>
            <a:r>
              <a:rPr lang="en-US" sz="2400" smtClean="0"/>
              <a:t>Stodden, V., I. Mitchell, R. LeVeque. 2012. "Reproducible Research for Scientific Computing: Tools and Strategies for Changing the Culture," </a:t>
            </a:r>
            <a:r>
              <a:rPr lang="en-US" sz="2400" i="1" smtClean="0"/>
              <a:t>Computing in Science and Engineering</a:t>
            </a:r>
            <a:r>
              <a:rPr lang="en-US" sz="2400" smtClean="0"/>
              <a:t> 14(4): 13-17. </a:t>
            </a:r>
            <a:r>
              <a:rPr lang="en-US" sz="2400" smtClean="0">
                <a:hlinkClick r:id="rId6"/>
              </a:rPr>
              <a:t>http://doi.ieeecomputersociety.org/10.1109/MCSE.2012.38</a:t>
            </a:r>
            <a:endParaRPr lang="en-US" sz="2400" smtClean="0"/>
          </a:p>
          <a:p>
            <a:r>
              <a:rPr lang="en-US" sz="2400" smtClean="0"/>
              <a:t>Uhlir, P.F. and P. Schröder. 2007. “Open data for global science.” </a:t>
            </a:r>
            <a:r>
              <a:rPr lang="en-US" sz="2400" i="1" smtClean="0"/>
              <a:t>Data Science Journal  </a:t>
            </a:r>
            <a:r>
              <a:rPr lang="en-US" sz="2400" smtClean="0"/>
              <a:t>6. </a:t>
            </a:r>
            <a:r>
              <a:rPr lang="en-US" sz="2400" smtClean="0">
                <a:hlinkClick r:id="rId7"/>
              </a:rPr>
              <a:t>https://www.jstage.jst.go.jp/article/dsj/6/0/6_0_OD36/_pdf</a:t>
            </a:r>
            <a:r>
              <a:rPr lang="en-US" sz="2400" smtClean="0"/>
              <a:t>   </a:t>
            </a:r>
          </a:p>
          <a:p>
            <a:pPr eaLnBrk="1" hangingPunct="1"/>
            <a:endParaRPr lang="en-US" sz="2400" smtClean="0"/>
          </a:p>
          <a:p>
            <a:pPr eaLnBrk="1" hangingPunct="1"/>
            <a:endParaRPr lang="en-US" sz="2400" smtClean="0">
              <a:solidFill>
                <a:schemeClr val="tx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p:txBody>
          <a:bodyPr/>
          <a:lstStyle/>
          <a:p>
            <a:pPr eaLnBrk="1" hangingPunct="1"/>
            <a:r>
              <a:rPr lang="en-US" smtClean="0"/>
              <a:t>Resources</a:t>
            </a:r>
          </a:p>
        </p:txBody>
      </p:sp>
      <p:sp>
        <p:nvSpPr>
          <p:cNvPr id="27651" name="Rectangle 2"/>
          <p:cNvSpPr>
            <a:spLocks noGrp="1" noChangeArrowheads="1"/>
          </p:cNvSpPr>
          <p:nvPr>
            <p:ph type="body" idx="1"/>
          </p:nvPr>
        </p:nvSpPr>
        <p:spPr>
          <a:xfrm>
            <a:off x="571500" y="1981200"/>
            <a:ext cx="11861800" cy="7391400"/>
          </a:xfrm>
        </p:spPr>
        <p:txBody>
          <a:bodyPr/>
          <a:lstStyle/>
          <a:p>
            <a:r>
              <a:rPr lang="en-US" sz="2800" dirty="0" smtClean="0"/>
              <a:t>Data Journals</a:t>
            </a:r>
          </a:p>
          <a:p>
            <a:pPr lvl="1"/>
            <a:r>
              <a:rPr lang="en-US" sz="2200" dirty="0" smtClean="0"/>
              <a:t>Earth System Science Data - </a:t>
            </a:r>
            <a:r>
              <a:rPr lang="en-US" sz="2200" dirty="0" smtClean="0">
                <a:hlinkClick r:id="rId3"/>
              </a:rPr>
              <a:t>http://www.earth-system-science-data.net/</a:t>
            </a:r>
            <a:r>
              <a:rPr lang="en-US" sz="2200" dirty="0" smtClean="0"/>
              <a:t> </a:t>
            </a:r>
          </a:p>
          <a:p>
            <a:pPr lvl="1"/>
            <a:r>
              <a:rPr lang="en-US" sz="2200" dirty="0" smtClean="0"/>
              <a:t>Geoscience Data Journal - </a:t>
            </a:r>
            <a:r>
              <a:rPr lang="en-US" sz="2200" dirty="0" smtClean="0">
                <a:hlinkClick r:id="rId4"/>
              </a:rPr>
              <a:t>http://www.geosciencedata.com</a:t>
            </a:r>
            <a:r>
              <a:rPr lang="en-US" sz="2200" dirty="0" smtClean="0"/>
              <a:t> </a:t>
            </a:r>
          </a:p>
          <a:p>
            <a:r>
              <a:rPr lang="en-US" sz="2800" dirty="0" smtClean="0"/>
              <a:t>Data Citations</a:t>
            </a:r>
          </a:p>
          <a:p>
            <a:pPr lvl="1"/>
            <a:r>
              <a:rPr lang="en-US" sz="2200" dirty="0" smtClean="0"/>
              <a:t>Earth Science Information Partners (ESIP) - Interagency Data Stewardship/Citations/provider guidelines </a:t>
            </a:r>
            <a:r>
              <a:rPr lang="en-US" sz="2200" dirty="0" smtClean="0">
                <a:hlinkClick r:id="rId5"/>
              </a:rPr>
              <a:t>http://wiki.esipfed.org/index.php/Interagency_Data_Stewardship/Citations/provider_guidelines</a:t>
            </a:r>
            <a:r>
              <a:rPr lang="en-US" sz="2200" dirty="0" smtClean="0"/>
              <a:t> </a:t>
            </a:r>
          </a:p>
          <a:p>
            <a:pPr lvl="1"/>
            <a:r>
              <a:rPr lang="en-US" sz="2200" dirty="0" err="1" smtClean="0"/>
              <a:t>DataCite</a:t>
            </a:r>
            <a:r>
              <a:rPr lang="en-US" sz="2200" dirty="0" smtClean="0"/>
              <a:t> – </a:t>
            </a:r>
            <a:r>
              <a:rPr lang="en-US" sz="2200" dirty="0" smtClean="0">
                <a:hlinkClick r:id="rId6"/>
              </a:rPr>
              <a:t>http://datacite.org</a:t>
            </a:r>
            <a:r>
              <a:rPr lang="en-US" sz="2200" dirty="0" smtClean="0"/>
              <a:t> </a:t>
            </a:r>
          </a:p>
          <a:p>
            <a:pPr lvl="1"/>
            <a:r>
              <a:rPr lang="en-US" sz="2200" dirty="0" smtClean="0"/>
              <a:t>Thomson Reuters Data Citation Index (announced) - </a:t>
            </a:r>
            <a:r>
              <a:rPr lang="en-US" sz="2200" dirty="0" smtClean="0">
                <a:hlinkClick r:id="rId7"/>
              </a:rPr>
              <a:t>http://thomsonreuters.com/content/press_room/science/686112</a:t>
            </a:r>
            <a:r>
              <a:rPr lang="en-US" sz="2200" dirty="0" smtClean="0"/>
              <a:t> </a:t>
            </a:r>
          </a:p>
          <a:p>
            <a:r>
              <a:rPr lang="en-US" sz="2800" dirty="0" smtClean="0"/>
              <a:t>Controlled vocabularies and taxonomies</a:t>
            </a:r>
          </a:p>
          <a:p>
            <a:pPr lvl="1" eaLnBrk="1" hangingPunct="1"/>
            <a:r>
              <a:rPr lang="en-US" sz="2200" dirty="0" smtClean="0"/>
              <a:t>Global Change Master Directory - </a:t>
            </a:r>
            <a:r>
              <a:rPr lang="en-US" sz="2200" dirty="0" smtClean="0">
                <a:hlinkClick r:id="rId8"/>
              </a:rPr>
              <a:t>http://gcmd.nasa.gov/</a:t>
            </a:r>
            <a:r>
              <a:rPr lang="en-US" sz="2200" dirty="0" smtClean="0"/>
              <a:t> </a:t>
            </a:r>
          </a:p>
          <a:p>
            <a:pPr lvl="1" eaLnBrk="1" hangingPunct="1"/>
            <a:r>
              <a:rPr lang="en-US" sz="2200" dirty="0" err="1" smtClean="0"/>
              <a:t>NetCDF</a:t>
            </a:r>
            <a:r>
              <a:rPr lang="en-US" sz="2200" dirty="0" smtClean="0"/>
              <a:t> Climate and Forecast (CF) Metadata Convention - </a:t>
            </a:r>
            <a:r>
              <a:rPr lang="en-US" sz="2200" dirty="0" smtClean="0">
                <a:hlinkClick r:id="rId9"/>
              </a:rPr>
              <a:t>http://cf-pcmdi.llnl.gov/</a:t>
            </a:r>
            <a:r>
              <a:rPr lang="en-US" sz="2200" dirty="0" smtClean="0"/>
              <a:t> </a:t>
            </a:r>
          </a:p>
          <a:p>
            <a:pPr lvl="1" eaLnBrk="1" hangingPunct="1"/>
            <a:r>
              <a:rPr lang="en-US" sz="2200" dirty="0" smtClean="0"/>
              <a:t>Open Geospatial </a:t>
            </a:r>
            <a:r>
              <a:rPr lang="en-US" sz="2200" dirty="0" err="1" smtClean="0"/>
              <a:t>Consorium</a:t>
            </a:r>
            <a:r>
              <a:rPr lang="en-US" sz="2200" dirty="0" smtClean="0"/>
              <a:t> - Observations and Measurements </a:t>
            </a:r>
            <a:r>
              <a:rPr lang="en-US" sz="2200" dirty="0" smtClean="0">
                <a:hlinkClick r:id="rId10"/>
              </a:rPr>
              <a:t>http://www.opengeospatial.org/standards/om</a:t>
            </a:r>
            <a:endParaRPr lang="en-US" sz="2200" dirty="0" smtClean="0"/>
          </a:p>
          <a:p>
            <a:pPr lvl="1" eaLnBrk="1" hangingPunct="1"/>
            <a:r>
              <a:rPr lang="en-US" sz="2200" dirty="0" smtClean="0"/>
              <a:t>Semantic Web for Earth and Environmental Terminology (SWEET)  </a:t>
            </a:r>
            <a:r>
              <a:rPr lang="en-US" sz="2200" dirty="0" smtClean="0">
                <a:hlinkClick r:id="rId11"/>
              </a:rPr>
              <a:t>http://sweet.jpl.nasa.gov/ontology/</a:t>
            </a:r>
            <a:r>
              <a:rPr lang="en-US" sz="2200" dirty="0" smtClean="0"/>
              <a:t> </a:t>
            </a:r>
          </a:p>
          <a:p>
            <a:pPr eaLnBrk="1" hangingPunct="1"/>
            <a:endParaRPr lang="en-US" sz="2800" dirty="0" smtClean="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9610</TotalTime>
  <Pages>0</Pages>
  <Words>3422</Words>
  <Characters>0</Characters>
  <Application>Microsoft Macintosh PowerPoint</Application>
  <PresentationFormat>Custom</PresentationFormat>
  <Lines>0</Lines>
  <Paragraphs>189</Paragraphs>
  <Slides>11</Slides>
  <Notes>11</Notes>
  <HiddenSlides>0</HiddenSlides>
  <MMClips>0</MMClips>
  <ScaleCrop>false</ScaleCrop>
  <HeadingPairs>
    <vt:vector size="4" baseType="variant">
      <vt:variant>
        <vt:lpstr>Design Template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The Case for Data Stewardship:  Preserving the Scientific Record</vt:lpstr>
      <vt:lpstr>The Scientific Record </vt:lpstr>
      <vt:lpstr>Purpose of the Scientific Record </vt:lpstr>
      <vt:lpstr>Challenges to the Scientific Record - 1 </vt:lpstr>
      <vt:lpstr>Challenges to the Scientific Record - 2  </vt:lpstr>
      <vt:lpstr>Preservation of the Scientific Record </vt:lpstr>
      <vt:lpstr>Other Preservation Modules</vt:lpstr>
      <vt:lpstr>References</vt:lpstr>
      <vt:lpstr>Resources</vt:lpstr>
      <vt:lpstr>Other Relevant Modules</vt:lpstr>
      <vt:lpstr>Recommended 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Matt</dc:creator>
  <cp:lastModifiedBy>Erin Robinson</cp:lastModifiedBy>
  <cp:revision>345</cp:revision>
  <dcterms:created xsi:type="dcterms:W3CDTF">2012-11-07T20:06:20Z</dcterms:created>
  <dcterms:modified xsi:type="dcterms:W3CDTF">2012-11-07T20:07:05Z</dcterms:modified>
</cp:coreProperties>
</file>