
<file path=[Content_Types].xml><?xml version="1.0" encoding="utf-8"?>
<Types xmlns="http://schemas.openxmlformats.org/package/2006/content-types">
  <Override PartName="/ppt/slides/slide14.xml" ContentType="application/vnd.openxmlformats-officedocument.presentationml.slide+xml"/>
  <Override PartName="/ppt/slideMasters/slideMaster2.xml" ContentType="application/vnd.openxmlformats-officedocument.presentationml.slideMaster+xml"/>
  <Override PartName="/ppt/slideLayouts/slideLayout50.xml" ContentType="application/vnd.openxmlformats-officedocument.presentationml.slideLayout+xml"/>
  <Default Extension="xml" ContentType="application/xml"/>
  <Override PartName="/ppt/tableStyles.xml" ContentType="application/vnd.openxmlformats-officedocument.presentationml.tableStyles+xml"/>
  <Override PartName="/ppt/slideLayouts/slideLayout49.xml" ContentType="application/vnd.openxmlformats-officedocument.presentationml.slideLayout+xml"/>
  <Override PartName="/ppt/slideLayouts/slideLayout33.xml" ContentType="application/vnd.openxmlformats-officedocument.presentationml.slideLayout+xml"/>
  <Override PartName="/ppt/notesSlides/notesSlide1.xml" ContentType="application/vnd.openxmlformats-officedocument.presentationml.notesSlide+xml"/>
  <Override PartName="/ppt/slideLayouts/slideLayout16.xml" ContentType="application/vnd.openxmlformats-officedocument.presentationml.slideLayout+xml"/>
  <Override PartName="/ppt/slideLayouts/slideLayout42.xml" ContentType="application/vnd.openxmlformats-officedocument.presentationml.slideLayout+xml"/>
  <Override PartName="/ppt/slideLayouts/slideLayout25.xml" ContentType="application/vnd.openxmlformats-officedocument.presentationml.slideLayout+xml"/>
  <Override PartName="/ppt/slides/slide5.xml" ContentType="application/vnd.openxmlformats-officedocument.presentationml.slide+xml"/>
  <Override PartName="/ppt/slideLayouts/slideLayout5.xml" ContentType="application/vnd.openxmlformats-officedocument.presentationml.slideLayout+xml"/>
  <Override PartName="/ppt/notesSlides/notesSlide9.xml" ContentType="application/vnd.openxmlformats-officedocument.presentationml.notesSlide+xml"/>
  <Override PartName="/ppt/slides/slide13.xml" ContentType="application/vnd.openxmlformats-officedocument.presentationml.slide+xml"/>
  <Override PartName="/ppt/slideMasters/slideMaster1.xml" ContentType="application/vnd.openxmlformats-officedocument.presentationml.slideMaster+xml"/>
  <Override PartName="/ppt/slideLayouts/slideLayout39.xml" ContentType="application/vnd.openxmlformats-officedocument.presentationml.slideLayout+xml"/>
  <Override PartName="/docProps/core.xml" ContentType="application/vnd.openxmlformats-package.core-properties+xml"/>
  <Override PartName="/ppt/notesSlides/notesSlide7.xml" ContentType="application/vnd.openxmlformats-officedocument.presentationml.notesSlide+xml"/>
  <Override PartName="/ppt/slideLayouts/slideLayout32.xml" ContentType="application/vnd.openxmlformats-officedocument.presentationml.slideLayout+xml"/>
  <Override PartName="/ppt/slideLayouts/slideLayout48.xml" ContentType="application/vnd.openxmlformats-officedocument.presentationml.slideLayout+xml"/>
  <Override PartName="/ppt/theme/theme6.xml" ContentType="application/vnd.openxmlformats-officedocument.theme+xml"/>
  <Override PartName="/ppt/slideLayouts/slideLayout15.xml" ContentType="application/vnd.openxmlformats-officedocument.presentationml.slideLayout+xml"/>
  <Override PartName="/ppt/slideLayouts/slideLayout41.xml" ContentType="application/vnd.openxmlformats-officedocument.presentationml.slideLayout+xml"/>
  <Override PartName="/ppt/slideLayouts/slideLayout24.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notesSlides/notesSlide8.xml" ContentType="application/vnd.openxmlformats-officedocument.presentationml.notesSlide+xml"/>
  <Default Extension="png" ContentType="image/png"/>
  <Override PartName="/ppt/slides/slide12.xml" ContentType="application/vnd.openxmlformats-officedocument.presentationml.slide+xml"/>
  <Override PartName="/ppt/slideLayouts/slideLayout55.xml" ContentType="application/vnd.openxmlformats-officedocument.presentationml.slideLayout+xml"/>
  <Override PartName="/ppt/notesSlides/notesSlide14.xml" ContentType="application/vnd.openxmlformats-officedocument.presentationml.notesSlide+xml"/>
  <Override PartName="/ppt/slideLayouts/slideLayout38.xml" ContentType="application/vnd.openxmlformats-officedocument.presentationml.slideLayout+xml"/>
  <Override PartName="/ppt/notesSlides/notesSlide6.xml" ContentType="application/vnd.openxmlformats-officedocument.presentationml.notesSlide+xml"/>
  <Override PartName="/ppt/presProps.xml" ContentType="application/vnd.openxmlformats-officedocument.presentationml.presProps+xml"/>
  <Override PartName="/ppt/slideLayouts/slideLayout31.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14.xml" ContentType="application/vnd.openxmlformats-officedocument.presentationml.slideLayout+xml"/>
  <Override PartName="/ppt/slideLayouts/slideLayout40.xml" ContentType="application/vnd.openxmlformats-officedocument.presentationml.slideLayout+xml"/>
  <Override PartName="/ppt/slideLayouts/slideLayout23.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slideLayouts/slideLayout54.xml" ContentType="application/vnd.openxmlformats-officedocument.presentationml.slideLayout+xml"/>
  <Override PartName="/ppt/notesSlides/notesSlide13.xml" ContentType="application/vnd.openxmlformats-officedocument.presentationml.notesSlide+xml"/>
  <Override PartName="/ppt/slideLayouts/slideLayout37.xml" ContentType="application/vnd.openxmlformats-officedocument.presentationml.slideLayout+xml"/>
  <Override PartName="/ppt/notesSlides/notesSlide5.xml" ContentType="application/vnd.openxmlformats-officedocument.presentationml.notesSlide+xml"/>
  <Override PartName="/ppt/slideLayouts/slideLayout30.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13.xml" ContentType="application/vnd.openxmlformats-officedocument.presentationml.slideLayout+xml"/>
  <Override PartName="/ppt/slideLayouts/slideLayout29.xml" ContentType="application/vnd.openxmlformats-officedocument.presentationml.slideLayout+xml"/>
  <Override PartName="/ppt/slides/slide9.xml" ContentType="application/vnd.openxmlformats-officedocument.presentationml.slide+xml"/>
  <Override PartName="/ppt/slideLayouts/slideLayout9.xml" ContentType="application/vnd.openxmlformats-officedocument.presentationml.slideLayout+xml"/>
  <Override PartName="/ppt/slideLayouts/slideLayout22.xml" ContentType="application/vnd.openxmlformats-officedocument.presentationml.slideLayout+xml"/>
  <Override PartName="/ppt/slides/slide2.xml" ContentType="application/vnd.openxmlformats-officedocument.presentationml.slide+xml"/>
  <Override PartName="/ppt/slideLayouts/slideLayout2.xml" ContentType="application/vnd.openxmlformats-officedocument.presentationml.slideLayout+xml"/>
  <Override PartName="/ppt/slideMasters/slideMaster5.xml" ContentType="application/vnd.openxmlformats-officedocument.presentationml.slideMaster+xml"/>
  <Override PartName="/ppt/slides/slide10.xml" ContentType="application/vnd.openxmlformats-officedocument.presentationml.slide+xml"/>
  <Override PartName="/ppt/slideLayouts/slideLayout53.xml" ContentType="application/vnd.openxmlformats-officedocument.presentationml.slideLayout+xml"/>
  <Override PartName="/ppt/notesSlides/notesSlide12.xml" ContentType="application/vnd.openxmlformats-officedocument.presentationml.notesSlide+xml"/>
  <Override PartName="/docProps/app.xml" ContentType="application/vnd.openxmlformats-officedocument.extended-properties+xml"/>
  <Override PartName="/ppt/slideLayouts/slideLayout36.xml" ContentType="application/vnd.openxmlformats-officedocument.presentationml.slideLayout+xml"/>
  <Override PartName="/ppt/notesSlides/notesSlide4.xml" ContentType="application/vnd.openxmlformats-officedocument.presentationml.notesSlide+xml"/>
  <Override PartName="/ppt/slideLayouts/slideLayout19.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12.xml" ContentType="application/vnd.openxmlformats-officedocument.presentationml.slideLayout+xml"/>
  <Override PartName="/ppt/slideLayouts/slideLayout28.xml" ContentType="application/vnd.openxmlformats-officedocument.presentationml.slideLayout+xml"/>
  <Override PartName="/ppt/notesSlides/notesSlide10.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Layouts/slideLayout21.xml" ContentType="application/vnd.openxmlformats-officedocument.presentationml.slideLayout+xml"/>
  <Override PartName="/ppt/slides/slide1.xml" ContentType="application/vnd.openxmlformats-officedocument.presentationml.slide+xml"/>
  <Override PartName="/ppt/slideLayouts/slideLayout1.xml" ContentType="application/vnd.openxmlformats-officedocument.presentationml.slideLayout+xml"/>
  <Override PartName="/ppt/slideMasters/slideMaster4.xml" ContentType="application/vnd.openxmlformats-officedocument.presentationml.slideMaster+xml"/>
  <Override PartName="/ppt/viewProps.xml" ContentType="application/vnd.openxmlformats-officedocument.presentationml.viewProps+xml"/>
  <Override PartName="/ppt/slideLayouts/slideLayout52.xml" ContentType="application/vnd.openxmlformats-officedocument.presentationml.slideLayout+xml"/>
  <Default Extension="jpeg" ContentType="image/jpeg"/>
  <Override PartName="/ppt/notesSlides/notesSlide11.xml" ContentType="application/vnd.openxmlformats-officedocument.presentationml.notesSlide+xml"/>
  <Override PartName="/ppt/slideLayouts/slideLayout35.xml" ContentType="application/vnd.openxmlformats-officedocument.presentationml.slideLayout+xml"/>
  <Override PartName="/ppt/notesSlides/notesSlide3.xml" ContentType="application/vnd.openxmlformats-officedocument.presentationml.notes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11.xml" ContentType="application/vnd.openxmlformats-officedocument.presentationml.slideLayout+xml"/>
  <Override PartName="/ppt/slideLayouts/slideLayout27.xml" ContentType="application/vnd.openxmlformats-officedocument.presentationml.slideLayout+xml"/>
  <Override PartName="/ppt/slides/slide7.xml" ContentType="application/vnd.openxmlformats-officedocument.presentationml.slide+xml"/>
  <Override PartName="/ppt/slideLayouts/slideLayout7.xml" ContentType="application/vnd.openxmlformats-officedocument.presentationml.slideLayout+xml"/>
  <Override PartName="/ppt/slideLayouts/slideLayout20.xml" ContentType="application/vnd.openxmlformats-officedocument.presentationml.slideLayout+xml"/>
  <Override PartName="/ppt/notesMasters/notesMaster1.xml" ContentType="application/vnd.openxmlformats-officedocument.presentationml.notesMaster+xml"/>
  <Override PartName="/ppt/slideMasters/slideMaster3.xml" ContentType="application/vnd.openxmlformats-officedocument.presentationml.slideMaster+xml"/>
  <Override PartName="/ppt/slideLayouts/slideLayout51.xml" ContentType="application/vnd.openxmlformats-officedocument.presentationml.slideLayout+xml"/>
  <Override PartName="/ppt/slideLayouts/slideLayout34.xml" ContentType="application/vnd.openxmlformats-officedocument.presentationml.slideLayout+xml"/>
  <Override PartName="/ppt/notesSlides/notesSlide2.xml" ContentType="application/vnd.openxmlformats-officedocument.presentationml.notesSlide+xml"/>
  <Override PartName="/ppt/slideLayouts/slideLayout17.xml" ContentType="application/vnd.openxmlformats-officedocument.presentationml.slideLayout+xml"/>
  <Override PartName="/ppt/slideLayouts/slideLayout43.xml" ContentType="application/vnd.openxmlformats-officedocument.presentationml.slideLayout+xml"/>
  <Override PartName="/ppt/theme/theme1.xml" ContentType="application/vnd.openxmlformats-officedocument.theme+xml"/>
  <Override PartName="/ppt/slideLayouts/slideLayout10.xml" ContentType="application/vnd.openxmlformats-officedocument.presentationml.slideLayout+xml"/>
  <Override PartName="/ppt/presentation.xml" ContentType="application/vnd.openxmlformats-officedocument.presentationml.presentation.main+xml"/>
  <Override PartName="/ppt/slideLayouts/slideLayout26.xml" ContentType="application/vnd.openxmlformats-officedocument.presentationml.slideLayout+xml"/>
  <Override PartName="/ppt/slides/slide6.xml" ContentType="application/vnd.openxmlformats-officedocument.presentationml.slide+xml"/>
  <Default Extension="bin" ContentType="application/vnd.openxmlformats-officedocument.presentationml.printerSettings"/>
  <Override PartName="/ppt/slideLayouts/slideLayout6.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erverZoom="100000" strictFirstAndLastChars="0" saveSubsetFonts="1" autoCompressPictures="0">
  <p:sldMasterIdLst>
    <p:sldMasterId id="2147483648" r:id="rId1"/>
    <p:sldMasterId id="2147483672" r:id="rId2"/>
    <p:sldMasterId id="2147483660" r:id="rId3"/>
    <p:sldMasterId id="2147483696" r:id="rId4"/>
    <p:sldMasterId id="2147483684" r:id="rId5"/>
  </p:sldMasterIdLst>
  <p:notesMasterIdLst>
    <p:notesMasterId r:id="rId20"/>
  </p:notesMasterIdLst>
  <p:sldIdLst>
    <p:sldId id="256" r:id="rId6"/>
    <p:sldId id="257" r:id="rId7"/>
    <p:sldId id="258" r:id="rId8"/>
    <p:sldId id="269" r:id="rId9"/>
    <p:sldId id="260" r:id="rId10"/>
    <p:sldId id="261" r:id="rId11"/>
    <p:sldId id="262" r:id="rId12"/>
    <p:sldId id="263" r:id="rId13"/>
    <p:sldId id="264" r:id="rId14"/>
    <p:sldId id="265" r:id="rId15"/>
    <p:sldId id="266" r:id="rId16"/>
    <p:sldId id="268" r:id="rId17"/>
    <p:sldId id="271" r:id="rId18"/>
    <p:sldId id="270" r:id="rId19"/>
  </p:sldIdLst>
  <p:sldSz cx="13004800" cy="9753600"/>
  <p:notesSz cx="6858000" cy="9144000"/>
  <p:defaultTextStyle>
    <a:defPPr>
      <a:defRPr lang="en-US"/>
    </a:defPPr>
    <a:lvl1pPr algn="ctr" defTabSz="584200" rtl="0" fontAlgn="base" hangingPunct="0">
      <a:spcBef>
        <a:spcPct val="0"/>
      </a:spcBef>
      <a:spcAft>
        <a:spcPct val="0"/>
      </a:spcAft>
      <a:defRPr sz="3600" kern="1200">
        <a:solidFill>
          <a:srgbClr val="000000"/>
        </a:solidFill>
        <a:latin typeface="Helvetica Light" charset="0"/>
        <a:ea typeface="ＭＳ Ｐゴシック" charset="0"/>
        <a:cs typeface="ＭＳ Ｐゴシック" charset="0"/>
        <a:sym typeface="Helvetica Light" charset="0"/>
      </a:defRPr>
    </a:lvl1pPr>
    <a:lvl2pPr marL="342900" indent="114300" algn="ctr" defTabSz="584200" rtl="0" fontAlgn="base" hangingPunct="0">
      <a:spcBef>
        <a:spcPct val="0"/>
      </a:spcBef>
      <a:spcAft>
        <a:spcPct val="0"/>
      </a:spcAft>
      <a:defRPr sz="3600" kern="1200">
        <a:solidFill>
          <a:srgbClr val="000000"/>
        </a:solidFill>
        <a:latin typeface="Helvetica Light" charset="0"/>
        <a:ea typeface="ＭＳ Ｐゴシック" charset="0"/>
        <a:cs typeface="ＭＳ Ｐゴシック" charset="0"/>
        <a:sym typeface="Helvetica Light" charset="0"/>
      </a:defRPr>
    </a:lvl2pPr>
    <a:lvl3pPr marL="685800" indent="228600" algn="ctr" defTabSz="584200" rtl="0" fontAlgn="base" hangingPunct="0">
      <a:spcBef>
        <a:spcPct val="0"/>
      </a:spcBef>
      <a:spcAft>
        <a:spcPct val="0"/>
      </a:spcAft>
      <a:defRPr sz="3600" kern="1200">
        <a:solidFill>
          <a:srgbClr val="000000"/>
        </a:solidFill>
        <a:latin typeface="Helvetica Light" charset="0"/>
        <a:ea typeface="ＭＳ Ｐゴシック" charset="0"/>
        <a:cs typeface="ＭＳ Ｐゴシック" charset="0"/>
        <a:sym typeface="Helvetica Light" charset="0"/>
      </a:defRPr>
    </a:lvl3pPr>
    <a:lvl4pPr marL="1028700" indent="342900" algn="ctr" defTabSz="584200" rtl="0" fontAlgn="base" hangingPunct="0">
      <a:spcBef>
        <a:spcPct val="0"/>
      </a:spcBef>
      <a:spcAft>
        <a:spcPct val="0"/>
      </a:spcAft>
      <a:defRPr sz="3600" kern="1200">
        <a:solidFill>
          <a:srgbClr val="000000"/>
        </a:solidFill>
        <a:latin typeface="Helvetica Light" charset="0"/>
        <a:ea typeface="ＭＳ Ｐゴシック" charset="0"/>
        <a:cs typeface="ＭＳ Ｐゴシック" charset="0"/>
        <a:sym typeface="Helvetica Light" charset="0"/>
      </a:defRPr>
    </a:lvl4pPr>
    <a:lvl5pPr marL="1371600" indent="457200" algn="ctr" defTabSz="584200" rtl="0" fontAlgn="base" hangingPunct="0">
      <a:spcBef>
        <a:spcPct val="0"/>
      </a:spcBef>
      <a:spcAft>
        <a:spcPct val="0"/>
      </a:spcAft>
      <a:defRPr sz="3600" kern="1200">
        <a:solidFill>
          <a:srgbClr val="000000"/>
        </a:solidFill>
        <a:latin typeface="Helvetica Light" charset="0"/>
        <a:ea typeface="ＭＳ Ｐゴシック" charset="0"/>
        <a:cs typeface="ＭＳ Ｐゴシック" charset="0"/>
        <a:sym typeface="Helvetica Light" charset="0"/>
      </a:defRPr>
    </a:lvl5pPr>
    <a:lvl6pPr marL="2286000" algn="l" defTabSz="457200" rtl="0" eaLnBrk="1" latinLnBrk="0" hangingPunct="1">
      <a:defRPr sz="3600" kern="1200">
        <a:solidFill>
          <a:srgbClr val="000000"/>
        </a:solidFill>
        <a:latin typeface="Helvetica Light" charset="0"/>
        <a:ea typeface="ＭＳ Ｐゴシック" charset="0"/>
        <a:cs typeface="ＭＳ Ｐゴシック" charset="0"/>
        <a:sym typeface="Helvetica Light" charset="0"/>
      </a:defRPr>
    </a:lvl6pPr>
    <a:lvl7pPr marL="2743200" algn="l" defTabSz="457200" rtl="0" eaLnBrk="1" latinLnBrk="0" hangingPunct="1">
      <a:defRPr sz="3600" kern="1200">
        <a:solidFill>
          <a:srgbClr val="000000"/>
        </a:solidFill>
        <a:latin typeface="Helvetica Light" charset="0"/>
        <a:ea typeface="ＭＳ Ｐゴシック" charset="0"/>
        <a:cs typeface="ＭＳ Ｐゴシック" charset="0"/>
        <a:sym typeface="Helvetica Light" charset="0"/>
      </a:defRPr>
    </a:lvl7pPr>
    <a:lvl8pPr marL="3200400" algn="l" defTabSz="457200" rtl="0" eaLnBrk="1" latinLnBrk="0" hangingPunct="1">
      <a:defRPr sz="3600" kern="1200">
        <a:solidFill>
          <a:srgbClr val="000000"/>
        </a:solidFill>
        <a:latin typeface="Helvetica Light" charset="0"/>
        <a:ea typeface="ＭＳ Ｐゴシック" charset="0"/>
        <a:cs typeface="ＭＳ Ｐゴシック" charset="0"/>
        <a:sym typeface="Helvetica Light" charset="0"/>
      </a:defRPr>
    </a:lvl8pPr>
    <a:lvl9pPr marL="3657600" algn="l" defTabSz="457200" rtl="0" eaLnBrk="1" latinLnBrk="0" hangingPunct="1">
      <a:defRPr sz="3600" kern="1200">
        <a:solidFill>
          <a:srgbClr val="000000"/>
        </a:solidFill>
        <a:latin typeface="Helvetica Light" charset="0"/>
        <a:ea typeface="ＭＳ Ｐゴシック" charset="0"/>
        <a:cs typeface="ＭＳ Ｐゴシック" charset="0"/>
        <a:sym typeface="Helvetica Light"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82695" autoAdjust="0"/>
  </p:normalViewPr>
  <p:slideViewPr>
    <p:cSldViewPr>
      <p:cViewPr varScale="1">
        <p:scale>
          <a:sx n="56" d="100"/>
          <a:sy n="56" d="100"/>
        </p:scale>
        <p:origin x="-1176" y="-112"/>
      </p:cViewPr>
      <p:guideLst>
        <p:guide orient="horz" pos="3072"/>
        <p:guide pos="4096"/>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noRot="1" noChangeAspect="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sp>
      <p:sp>
        <p:nvSpPr>
          <p:cNvPr id="2050" name="Rectangle 2"/>
          <p:cNvSpPr>
            <a:spLocks noGrp="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vert="horz" wrap="square" lIns="91440" tIns="45720" rIns="91440" bIns="45720" numCol="1" anchor="t" anchorCtr="0" compatLnSpc="1">
            <a:prstTxWarp prst="textNoShape">
              <a:avLst/>
            </a:prstTxWarp>
          </a:bodyPr>
          <a:lstStyle/>
          <a:p>
            <a:pPr lvl="0"/>
            <a:r>
              <a:rPr lang="en-US" noProof="0" smtClean="0">
                <a:sym typeface="Chalkboard SE" charset="0"/>
              </a:rPr>
              <a:t>Click to edit Master text styles</a:t>
            </a:r>
          </a:p>
          <a:p>
            <a:pPr lvl="1"/>
            <a:r>
              <a:rPr lang="en-US" noProof="0" smtClean="0">
                <a:sym typeface="Chalkboard SE" charset="0"/>
              </a:rPr>
              <a:t>Second level</a:t>
            </a:r>
          </a:p>
          <a:p>
            <a:pPr lvl="2"/>
            <a:r>
              <a:rPr lang="en-US" noProof="0" smtClean="0">
                <a:sym typeface="Chalkboard SE" charset="0"/>
              </a:rPr>
              <a:t>Third level</a:t>
            </a:r>
          </a:p>
          <a:p>
            <a:pPr lvl="3"/>
            <a:r>
              <a:rPr lang="en-US" noProof="0" smtClean="0">
                <a:sym typeface="Chalkboard SE" charset="0"/>
              </a:rPr>
              <a:t>Fourth level</a:t>
            </a:r>
          </a:p>
          <a:p>
            <a:pPr lvl="4"/>
            <a:r>
              <a:rPr lang="en-US" noProof="0" smtClean="0">
                <a:sym typeface="Chalkboard SE" charset="0"/>
              </a:rPr>
              <a:t>Fifth level</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43133847"/>
      </p:ext>
    </p:extLst>
  </p:cSld>
  <p:clrMap bg1="lt1" tx1="dk1" bg2="lt2" tx2="dk2" accent1="accent1" accent2="accent2" accent3="accent3" accent4="accent4" accent5="accent5" accent6="accent6" hlink="hlink" folHlink="folHlink"/>
  <p:notesStyle>
    <a:lvl1pPr algn="l" defTabSz="457200" rtl="0" eaLnBrk="0" fontAlgn="base" hangingPunct="0">
      <a:lnSpc>
        <a:spcPts val="3500"/>
      </a:lnSpc>
      <a:spcBef>
        <a:spcPct val="0"/>
      </a:spcBef>
      <a:spcAft>
        <a:spcPct val="0"/>
      </a:spcAft>
      <a:defRPr sz="2400" kern="1200">
        <a:solidFill>
          <a:srgbClr val="572E2D"/>
        </a:solidFill>
        <a:latin typeface="Chalkboard SE" charset="0"/>
        <a:ea typeface="ＭＳ Ｐゴシック" charset="0"/>
        <a:cs typeface="Chalkboard SE" charset="0"/>
        <a:sym typeface="Chalkboard SE" charset="0"/>
      </a:defRPr>
    </a:lvl1pPr>
    <a:lvl2pPr marL="342900" algn="l" defTabSz="457200" rtl="0" eaLnBrk="0" fontAlgn="base" hangingPunct="0">
      <a:lnSpc>
        <a:spcPts val="3500"/>
      </a:lnSpc>
      <a:spcBef>
        <a:spcPct val="0"/>
      </a:spcBef>
      <a:spcAft>
        <a:spcPct val="0"/>
      </a:spcAft>
      <a:defRPr sz="2400" kern="1200">
        <a:solidFill>
          <a:srgbClr val="572E2D"/>
        </a:solidFill>
        <a:latin typeface="Chalkboard SE" charset="0"/>
        <a:ea typeface="Chalkboard SE" charset="0"/>
        <a:cs typeface="Chalkboard SE" charset="0"/>
        <a:sym typeface="Chalkboard SE" charset="0"/>
      </a:defRPr>
    </a:lvl2pPr>
    <a:lvl3pPr marL="685800" algn="l" defTabSz="457200" rtl="0" eaLnBrk="0" fontAlgn="base" hangingPunct="0">
      <a:lnSpc>
        <a:spcPts val="3500"/>
      </a:lnSpc>
      <a:spcBef>
        <a:spcPct val="0"/>
      </a:spcBef>
      <a:spcAft>
        <a:spcPct val="0"/>
      </a:spcAft>
      <a:defRPr sz="2400" kern="1200">
        <a:solidFill>
          <a:srgbClr val="572E2D"/>
        </a:solidFill>
        <a:latin typeface="Chalkboard SE" charset="0"/>
        <a:ea typeface="Chalkboard SE" charset="0"/>
        <a:cs typeface="Chalkboard SE" charset="0"/>
        <a:sym typeface="Chalkboard SE" charset="0"/>
      </a:defRPr>
    </a:lvl3pPr>
    <a:lvl4pPr marL="1028700" algn="l" defTabSz="457200" rtl="0" eaLnBrk="0" fontAlgn="base" hangingPunct="0">
      <a:lnSpc>
        <a:spcPts val="3500"/>
      </a:lnSpc>
      <a:spcBef>
        <a:spcPct val="0"/>
      </a:spcBef>
      <a:spcAft>
        <a:spcPct val="0"/>
      </a:spcAft>
      <a:defRPr sz="2400" kern="1200">
        <a:solidFill>
          <a:srgbClr val="572E2D"/>
        </a:solidFill>
        <a:latin typeface="Chalkboard SE" charset="0"/>
        <a:ea typeface="Chalkboard SE" charset="0"/>
        <a:cs typeface="Chalkboard SE" charset="0"/>
        <a:sym typeface="Chalkboard SE" charset="0"/>
      </a:defRPr>
    </a:lvl4pPr>
    <a:lvl5pPr marL="1371600" algn="l" defTabSz="457200" rtl="0" eaLnBrk="0" fontAlgn="base" hangingPunct="0">
      <a:lnSpc>
        <a:spcPts val="3500"/>
      </a:lnSpc>
      <a:spcBef>
        <a:spcPct val="0"/>
      </a:spcBef>
      <a:spcAft>
        <a:spcPct val="0"/>
      </a:spcAft>
      <a:defRPr sz="2400" kern="1200">
        <a:solidFill>
          <a:srgbClr val="572E2D"/>
        </a:solidFill>
        <a:latin typeface="Chalkboard SE" charset="0"/>
        <a:ea typeface="Chalkboard SE" charset="0"/>
        <a:cs typeface="Chalkboard SE" charset="0"/>
        <a:sym typeface="Chalkboard SE"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7" name="Rectangle 1"/>
          <p:cNvSpPr>
            <a:spLocks noGrp="1" noRot="1" noChangeAspect="1" noChangeArrowheads="1"/>
          </p:cNvSpPr>
          <p:nvPr>
            <p:ph type="sldImg"/>
          </p:nvPr>
        </p:nvSpPr>
        <p:spPr/>
      </p:sp>
      <p:sp>
        <p:nvSpPr>
          <p:cNvPr id="4098" name="Rectangle 2"/>
          <p:cNvSpPr>
            <a:spLocks noGrp="1" noChangeArrowheads="1"/>
          </p:cNvSpPr>
          <p:nvPr>
            <p:ph type="body" idx="1"/>
          </p:nvPr>
        </p:nvSpPr>
        <p:spPr/>
        <p:txBody>
          <a:bodyPr/>
          <a:lstStyle/>
          <a:p>
            <a:r>
              <a:rPr lang="en-US" sz="2400" kern="1200" dirty="0" smtClean="0">
                <a:solidFill>
                  <a:srgbClr val="572E2D"/>
                </a:solidFill>
                <a:effectLst/>
                <a:latin typeface="Chalkboard SE" charset="0"/>
                <a:ea typeface="ＭＳ Ｐゴシック" charset="0"/>
                <a:cs typeface="Chalkboard SE" charset="0"/>
                <a:sym typeface="Chalkboard SE" charset="0"/>
              </a:rPr>
              <a:t>Introduction:  Slide 1</a:t>
            </a:r>
          </a:p>
          <a:p>
            <a:r>
              <a:rPr lang="en-US" sz="2400" kern="1200" dirty="0" smtClean="0">
                <a:solidFill>
                  <a:srgbClr val="572E2D"/>
                </a:solidFill>
                <a:effectLst/>
                <a:latin typeface="Chalkboard SE" charset="0"/>
                <a:ea typeface="ＭＳ Ｐゴシック" charset="0"/>
                <a:cs typeface="Chalkboard SE" charset="0"/>
                <a:sym typeface="Chalkboard SE" charset="0"/>
              </a:rPr>
              <a:t>This is the Federation of Earth Science Information Partners Data Management for Scientists Short Course, Section:  Data Management Plans;   Module:  Why Create a Data Management Plan?  </a:t>
            </a:r>
          </a:p>
          <a:p>
            <a:r>
              <a:rPr lang="en-US" sz="2400" kern="1200" dirty="0" smtClean="0">
                <a:solidFill>
                  <a:srgbClr val="572E2D"/>
                </a:solidFill>
                <a:effectLst/>
                <a:latin typeface="Chalkboard SE" charset="0"/>
                <a:ea typeface="ＭＳ Ｐゴシック" charset="0"/>
                <a:cs typeface="Chalkboard SE" charset="0"/>
                <a:sym typeface="Chalkboard SE" charset="0"/>
              </a:rPr>
              <a:t> </a:t>
            </a:r>
          </a:p>
          <a:p>
            <a:r>
              <a:rPr lang="en-US" sz="2400" kern="1200" dirty="0" smtClean="0">
                <a:solidFill>
                  <a:srgbClr val="572E2D"/>
                </a:solidFill>
                <a:effectLst/>
                <a:latin typeface="Chalkboard SE" charset="0"/>
                <a:ea typeface="ＭＳ Ｐゴシック" charset="0"/>
                <a:cs typeface="Chalkboard SE" charset="0"/>
                <a:sym typeface="Chalkboard SE" charset="0"/>
              </a:rPr>
              <a:t>This training module is part of the Federation of Earth Science Information Partners (or ESIP Federation's) Data Management for Scientists Short Course.  The subject of this module is "Why Create a Data Management Plan?"  The module was authored by Ruth Duerr from the National Snow and Ice Data Center at the University of Colorado in Boulder.  Besides the ESIP Federation, sponsors of this Data Management for Scientists Short Course are the Data Conservancy and the United States National Oceanic and Atmospheric Administration (NOAA).</a:t>
            </a:r>
            <a:endParaRPr lang="en-US" sz="2400" kern="1200" dirty="0">
              <a:solidFill>
                <a:srgbClr val="572E2D"/>
              </a:solidFill>
              <a:effectLst/>
              <a:latin typeface="Chalkboard SE" charset="0"/>
              <a:ea typeface="ＭＳ Ｐゴシック" charset="0"/>
              <a:cs typeface="Chalkboard SE" charset="0"/>
              <a:sym typeface="Chalkboard SE"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kern="1200" dirty="0" smtClean="0">
                <a:solidFill>
                  <a:srgbClr val="572E2D"/>
                </a:solidFill>
                <a:effectLst/>
                <a:latin typeface="Chalkboard SE" charset="0"/>
                <a:ea typeface="ＭＳ Ｐゴシック" charset="0"/>
                <a:cs typeface="Chalkboard SE" charset="0"/>
                <a:sym typeface="Chalkboard SE" charset="0"/>
              </a:rPr>
              <a:t>Slide 10:  Many funding agencies require data management plans</a:t>
            </a:r>
            <a:br>
              <a:rPr lang="en-US" sz="2400" kern="1200" dirty="0" smtClean="0">
                <a:solidFill>
                  <a:srgbClr val="572E2D"/>
                </a:solidFill>
                <a:effectLst/>
                <a:latin typeface="Chalkboard SE" charset="0"/>
                <a:ea typeface="ＭＳ Ｐゴシック" charset="0"/>
                <a:cs typeface="Chalkboard SE" charset="0"/>
                <a:sym typeface="Chalkboard SE" charset="0"/>
              </a:rPr>
            </a:br>
            <a:r>
              <a:rPr lang="en-US" sz="2400" kern="1200" dirty="0" smtClean="0">
                <a:solidFill>
                  <a:srgbClr val="572E2D"/>
                </a:solidFill>
                <a:effectLst/>
                <a:latin typeface="Chalkboard SE" charset="0"/>
                <a:ea typeface="ＭＳ Ｐゴシック" charset="0"/>
                <a:cs typeface="Chalkboard SE" charset="0"/>
                <a:sym typeface="Chalkboard SE" charset="0"/>
              </a:rPr>
              <a:t>If you’re still not convinced by either of those two arguments, keep in mind  that many, if not all, funding agencies now require you to create data management plans:</a:t>
            </a:r>
          </a:p>
          <a:p>
            <a:endParaRPr lang="en-US" sz="2400" kern="1200" dirty="0" smtClean="0">
              <a:solidFill>
                <a:srgbClr val="572E2D"/>
              </a:solidFill>
              <a:effectLst/>
              <a:latin typeface="Chalkboard SE" charset="0"/>
              <a:ea typeface="ＭＳ Ｐゴシック" charset="0"/>
              <a:cs typeface="Chalkboard SE" charset="0"/>
              <a:sym typeface="Chalkboard SE" charset="0"/>
            </a:endParaRPr>
          </a:p>
          <a:p>
            <a:pPr lvl="0"/>
            <a:r>
              <a:rPr lang="en-US" sz="2400" kern="1200" dirty="0" smtClean="0">
                <a:solidFill>
                  <a:srgbClr val="572E2D"/>
                </a:solidFill>
                <a:effectLst/>
                <a:latin typeface="Chalkboard SE" charset="0"/>
                <a:ea typeface="ＭＳ Ｐゴシック" charset="0"/>
                <a:cs typeface="Chalkboard SE" charset="0"/>
                <a:sym typeface="Chalkboard SE" charset="0"/>
              </a:rPr>
              <a:t>You probably know that the National Science Foundation, NSF, requires a 2 page data management plan to be included with every proposal.  As a matter of fact, the NSF </a:t>
            </a:r>
            <a:r>
              <a:rPr lang="en-US" sz="2400" kern="1200" dirty="0" err="1" smtClean="0">
                <a:solidFill>
                  <a:srgbClr val="572E2D"/>
                </a:solidFill>
                <a:effectLst/>
                <a:latin typeface="Chalkboard SE" charset="0"/>
                <a:ea typeface="ＭＳ Ｐゴシック" charset="0"/>
                <a:cs typeface="Chalkboard SE" charset="0"/>
                <a:sym typeface="Chalkboard SE" charset="0"/>
              </a:rPr>
              <a:t>FastLane</a:t>
            </a:r>
            <a:r>
              <a:rPr lang="en-US" sz="2400" kern="1200" dirty="0" smtClean="0">
                <a:solidFill>
                  <a:srgbClr val="572E2D"/>
                </a:solidFill>
                <a:effectLst/>
                <a:latin typeface="Chalkboard SE" charset="0"/>
                <a:ea typeface="ＭＳ Ｐゴシック" charset="0"/>
                <a:cs typeface="Chalkboard SE" charset="0"/>
                <a:sym typeface="Chalkboard SE" charset="0"/>
              </a:rPr>
              <a:t> system won’t even accept a proposal without one; but</a:t>
            </a:r>
          </a:p>
          <a:p>
            <a:pPr lvl="0"/>
            <a:endParaRPr lang="en-US" sz="2400" kern="1200" dirty="0" smtClean="0">
              <a:solidFill>
                <a:srgbClr val="572E2D"/>
              </a:solidFill>
              <a:effectLst/>
              <a:latin typeface="Chalkboard SE" charset="0"/>
              <a:ea typeface="ＭＳ Ｐゴシック" charset="0"/>
              <a:cs typeface="Chalkboard SE" charset="0"/>
              <a:sym typeface="Chalkboard SE" charset="0"/>
            </a:endParaRPr>
          </a:p>
          <a:p>
            <a:pPr lvl="0"/>
            <a:r>
              <a:rPr lang="en-US" sz="2400" kern="1200" dirty="0" smtClean="0">
                <a:solidFill>
                  <a:srgbClr val="572E2D"/>
                </a:solidFill>
                <a:effectLst/>
                <a:latin typeface="Chalkboard SE" charset="0"/>
                <a:ea typeface="ＭＳ Ｐゴシック" charset="0"/>
                <a:cs typeface="Chalkboard SE" charset="0"/>
                <a:sym typeface="Chalkboard SE" charset="0"/>
              </a:rPr>
              <a:t>You may not be aware that NASA, NOAA, and USGS all require data management plans for their grant funded work; and </a:t>
            </a:r>
          </a:p>
          <a:p>
            <a:pPr lvl="0"/>
            <a:endParaRPr lang="en-US" sz="2400" kern="1200" dirty="0" smtClean="0">
              <a:solidFill>
                <a:srgbClr val="572E2D"/>
              </a:solidFill>
              <a:effectLst/>
              <a:latin typeface="Chalkboard SE" charset="0"/>
              <a:ea typeface="ＭＳ Ｐゴシック" charset="0"/>
              <a:cs typeface="Chalkboard SE" charset="0"/>
              <a:sym typeface="Chalkboard SE" charset="0"/>
            </a:endParaRPr>
          </a:p>
          <a:p>
            <a:pPr lvl="0"/>
            <a:r>
              <a:rPr lang="en-US" sz="2400" kern="1200" dirty="0" smtClean="0">
                <a:solidFill>
                  <a:srgbClr val="572E2D"/>
                </a:solidFill>
                <a:effectLst/>
                <a:latin typeface="Chalkboard SE" charset="0"/>
                <a:ea typeface="ＭＳ Ｐゴシック" charset="0"/>
                <a:cs typeface="Chalkboard SE" charset="0"/>
                <a:sym typeface="Chalkboard SE" charset="0"/>
              </a:rPr>
              <a:t>Even the National Institutes of Health, NIH, requires that large projects produce a data sharing plan.</a:t>
            </a:r>
          </a:p>
          <a:p>
            <a:pPr lvl="0"/>
            <a:endParaRPr lang="en-US" sz="2400" kern="1200" dirty="0" smtClean="0">
              <a:solidFill>
                <a:srgbClr val="572E2D"/>
              </a:solidFill>
              <a:effectLst/>
              <a:latin typeface="Chalkboard SE" charset="0"/>
              <a:ea typeface="ＭＳ Ｐゴシック" charset="0"/>
              <a:cs typeface="Chalkboard SE" charset="0"/>
              <a:sym typeface="Chalkboard SE" charset="0"/>
            </a:endParaRPr>
          </a:p>
          <a:p>
            <a:r>
              <a:rPr lang="en-US" sz="2400" kern="1200" dirty="0" smtClean="0">
                <a:solidFill>
                  <a:srgbClr val="572E2D"/>
                </a:solidFill>
                <a:effectLst/>
                <a:latin typeface="Chalkboard SE" charset="0"/>
                <a:ea typeface="ＭＳ Ｐゴシック" charset="0"/>
                <a:cs typeface="Chalkboard SE" charset="0"/>
                <a:sym typeface="Chalkboard SE" charset="0"/>
              </a:rPr>
              <a:t>Hopefully, we’ve convinced you that data management planning can save you time and money and enhance your reputation in your field.   If not, odds are that you are going to have to do it anyway since most funding agencies require it.</a:t>
            </a:r>
            <a:endParaRPr lang="en-US" sz="2400" kern="1200" dirty="0">
              <a:solidFill>
                <a:srgbClr val="572E2D"/>
              </a:solidFill>
              <a:effectLst/>
              <a:latin typeface="Chalkboard SE" charset="0"/>
              <a:ea typeface="ＭＳ Ｐゴシック" charset="0"/>
              <a:cs typeface="Chalkboard SE" charset="0"/>
              <a:sym typeface="Chalkboard SE"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18664486"/>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kern="1200" dirty="0" smtClean="0">
                <a:solidFill>
                  <a:srgbClr val="572E2D"/>
                </a:solidFill>
                <a:effectLst/>
                <a:latin typeface="Chalkboard SE" charset="0"/>
                <a:ea typeface="ＭＳ Ｐゴシック" charset="0"/>
                <a:cs typeface="Chalkboard SE" charset="0"/>
                <a:sym typeface="Chalkboard SE" charset="0"/>
              </a:rPr>
              <a:t>Slide 11:  References </a:t>
            </a:r>
          </a:p>
          <a:p>
            <a:r>
              <a:rPr lang="en-US" sz="2400" kern="1200" dirty="0" smtClean="0">
                <a:solidFill>
                  <a:srgbClr val="572E2D"/>
                </a:solidFill>
                <a:effectLst/>
                <a:latin typeface="Chalkboard SE" charset="0"/>
                <a:ea typeface="ＭＳ Ｐゴシック" charset="0"/>
                <a:cs typeface="Chalkboard SE" charset="0"/>
                <a:sym typeface="Chalkboard SE" charset="0"/>
              </a:rPr>
              <a:t>Within this module, we've made reference to this published source that we think you may want to review when you want more information about the reasons to create data management plans. </a:t>
            </a:r>
            <a:endParaRPr lang="en-US" sz="2400" kern="1200" dirty="0">
              <a:solidFill>
                <a:srgbClr val="572E2D"/>
              </a:solidFill>
              <a:effectLst/>
              <a:latin typeface="Chalkboard SE" charset="0"/>
              <a:ea typeface="ＭＳ Ｐゴシック" charset="0"/>
              <a:cs typeface="Chalkboard SE" charset="0"/>
              <a:sym typeface="Chalkboard SE"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20426942"/>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kern="1200" dirty="0" smtClean="0">
                <a:solidFill>
                  <a:srgbClr val="572E2D"/>
                </a:solidFill>
                <a:effectLst/>
                <a:latin typeface="Chalkboard SE" charset="0"/>
                <a:ea typeface="ＭＳ Ｐゴシック" charset="0"/>
                <a:cs typeface="Chalkboard SE" charset="0"/>
                <a:sym typeface="Chalkboard SE" charset="0"/>
              </a:rPr>
              <a:t>Slide 12:  Resources</a:t>
            </a:r>
            <a:br>
              <a:rPr lang="en-US" sz="2400" kern="1200" dirty="0" smtClean="0">
                <a:solidFill>
                  <a:srgbClr val="572E2D"/>
                </a:solidFill>
                <a:effectLst/>
                <a:latin typeface="Chalkboard SE" charset="0"/>
                <a:ea typeface="ＭＳ Ｐゴシック" charset="0"/>
                <a:cs typeface="Chalkboard SE" charset="0"/>
                <a:sym typeface="Chalkboard SE" charset="0"/>
              </a:rPr>
            </a:br>
            <a:r>
              <a:rPr lang="en-US" sz="2400" kern="1200" dirty="0" smtClean="0">
                <a:solidFill>
                  <a:srgbClr val="572E2D"/>
                </a:solidFill>
                <a:effectLst/>
                <a:latin typeface="Chalkboard SE" charset="0"/>
                <a:ea typeface="ＭＳ Ｐゴシック" charset="0"/>
                <a:cs typeface="Chalkboard SE" charset="0"/>
                <a:sym typeface="Chalkboard SE" charset="0"/>
              </a:rPr>
              <a:t>We’ve included some additional resources that you might find helpful should you need more information about some of the topics we’ve covered in this module.</a:t>
            </a:r>
            <a:endParaRPr lang="en-US" sz="2400" kern="1200" dirty="0">
              <a:solidFill>
                <a:srgbClr val="572E2D"/>
              </a:solidFill>
              <a:effectLst/>
              <a:latin typeface="Chalkboard SE" charset="0"/>
              <a:ea typeface="ＭＳ Ｐゴシック" charset="0"/>
              <a:cs typeface="Chalkboard SE" charset="0"/>
              <a:sym typeface="Chalkboard SE"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17392988"/>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kern="1200" dirty="0" smtClean="0">
                <a:solidFill>
                  <a:srgbClr val="572E2D"/>
                </a:solidFill>
                <a:effectLst/>
                <a:latin typeface="Chalkboard SE" charset="0"/>
                <a:ea typeface="ＭＳ Ｐゴシック" charset="0"/>
                <a:cs typeface="Chalkboard SE" charset="0"/>
                <a:sym typeface="Chalkboard SE" charset="0"/>
              </a:rPr>
              <a:t>Slide 13:  Other Relevant Modules</a:t>
            </a:r>
            <a:br>
              <a:rPr lang="en-US" sz="2400" kern="1200" dirty="0" smtClean="0">
                <a:solidFill>
                  <a:srgbClr val="572E2D"/>
                </a:solidFill>
                <a:effectLst/>
                <a:latin typeface="Chalkboard SE" charset="0"/>
                <a:ea typeface="ＭＳ Ｐゴシック" charset="0"/>
                <a:cs typeface="Chalkboard SE" charset="0"/>
                <a:sym typeface="Chalkboard SE" charset="0"/>
              </a:rPr>
            </a:br>
            <a:r>
              <a:rPr lang="en-US" sz="2400" kern="1200" dirty="0" smtClean="0">
                <a:solidFill>
                  <a:srgbClr val="572E2D"/>
                </a:solidFill>
                <a:effectLst/>
                <a:latin typeface="Chalkboard SE" charset="0"/>
                <a:ea typeface="ＭＳ Ｐゴシック" charset="0"/>
                <a:cs typeface="Chalkboard SE" charset="0"/>
                <a:sym typeface="Chalkboard SE" charset="0"/>
              </a:rPr>
              <a:t>The modules of the ESIP Data Management for Scientists Short Course have been designed to complement and supplement each other.  In light of this plan, we think you may find the following modules relevant as you seek to gain a better understanding of what should be included in a data management plan: </a:t>
            </a:r>
          </a:p>
          <a:p>
            <a:r>
              <a:rPr lang="en-US" sz="2400" kern="1200" dirty="0" smtClean="0">
                <a:solidFill>
                  <a:srgbClr val="572E2D"/>
                </a:solidFill>
                <a:effectLst/>
                <a:latin typeface="Chalkboard SE" charset="0"/>
                <a:ea typeface="ＭＳ Ｐゴシック" charset="0"/>
                <a:cs typeface="Chalkboard SE" charset="0"/>
                <a:sym typeface="Chalkboard SE" charset="0"/>
              </a:rPr>
              <a:t> </a:t>
            </a:r>
          </a:p>
          <a:p>
            <a:r>
              <a:rPr lang="en-US" sz="2400" i="1" kern="1200" dirty="0" smtClean="0">
                <a:solidFill>
                  <a:srgbClr val="572E2D"/>
                </a:solidFill>
                <a:effectLst/>
                <a:latin typeface="Chalkboard SE" charset="0"/>
                <a:ea typeface="ＭＳ Ｐゴシック" charset="0"/>
                <a:cs typeface="Chalkboard SE" charset="0"/>
                <a:sym typeface="Chalkboard SE" charset="0"/>
              </a:rPr>
              <a:t>The Case for Data Stewardship </a:t>
            </a:r>
            <a:r>
              <a:rPr lang="en-US" sz="2400" kern="1200" dirty="0" smtClean="0">
                <a:solidFill>
                  <a:srgbClr val="572E2D"/>
                </a:solidFill>
                <a:effectLst/>
                <a:latin typeface="Chalkboard SE" charset="0"/>
                <a:ea typeface="ＭＳ Ｐゴシック" charset="0"/>
                <a:cs typeface="Chalkboard SE" charset="0"/>
                <a:sym typeface="Chalkboard SE" charset="0"/>
              </a:rPr>
              <a:t>section</a:t>
            </a:r>
          </a:p>
          <a:p>
            <a:r>
              <a:rPr lang="en-US" sz="2400" i="1" kern="1200" dirty="0" smtClean="0">
                <a:solidFill>
                  <a:srgbClr val="572E2D"/>
                </a:solidFill>
                <a:effectLst/>
                <a:latin typeface="Chalkboard SE" charset="0"/>
                <a:ea typeface="ＭＳ Ｐゴシック" charset="0"/>
                <a:cs typeface="Chalkboard SE" charset="0"/>
                <a:sym typeface="Chalkboard SE" charset="0"/>
              </a:rPr>
              <a:t>Data Management Plans: Elements of a Data Management Plan</a:t>
            </a:r>
            <a:r>
              <a:rPr lang="en-US" sz="2400" kern="1200" dirty="0" smtClean="0">
                <a:solidFill>
                  <a:srgbClr val="572E2D"/>
                </a:solidFill>
                <a:effectLst/>
                <a:latin typeface="Chalkboard SE" charset="0"/>
                <a:ea typeface="ＭＳ Ｐゴシック" charset="0"/>
                <a:cs typeface="Chalkboard SE" charset="0"/>
                <a:sym typeface="Chalkboard SE" charset="0"/>
              </a:rPr>
              <a:t> </a:t>
            </a:r>
          </a:p>
          <a:p>
            <a:r>
              <a:rPr lang="en-US" sz="2400" i="1" kern="1200" dirty="0" smtClean="0">
                <a:solidFill>
                  <a:srgbClr val="572E2D"/>
                </a:solidFill>
                <a:effectLst/>
                <a:latin typeface="Chalkboard SE" charset="0"/>
                <a:ea typeface="ＭＳ Ｐゴシック" charset="0"/>
                <a:cs typeface="Chalkboard SE" charset="0"/>
                <a:sym typeface="Chalkboard SE" charset="0"/>
              </a:rPr>
              <a:t>Data Management Plans -  Elements of a Data Management Plan</a:t>
            </a:r>
            <a:r>
              <a:rPr lang="en-US" sz="2400" kern="1200" dirty="0" smtClean="0">
                <a:solidFill>
                  <a:srgbClr val="572E2D"/>
                </a:solidFill>
                <a:effectLst/>
                <a:latin typeface="Chalkboard SE" charset="0"/>
                <a:ea typeface="ＭＳ Ｐゴシック" charset="0"/>
                <a:cs typeface="Chalkboard SE" charset="0"/>
                <a:sym typeface="Chalkboard SE" charset="0"/>
              </a:rPr>
              <a:t> </a:t>
            </a:r>
            <a:r>
              <a:rPr lang="en-US" sz="2400" i="1" kern="1200" dirty="0" smtClean="0">
                <a:solidFill>
                  <a:srgbClr val="572E2D"/>
                </a:solidFill>
                <a:effectLst/>
                <a:latin typeface="Chalkboard SE" charset="0"/>
                <a:ea typeface="ＭＳ Ｐゴシック" charset="0"/>
                <a:cs typeface="Chalkboard SE" charset="0"/>
                <a:sym typeface="Chalkboard SE" charset="0"/>
              </a:rPr>
              <a:t>:  Identifying Materials to be Created</a:t>
            </a:r>
            <a:endParaRPr lang="en-US" sz="2400" kern="1200" dirty="0" smtClean="0">
              <a:solidFill>
                <a:srgbClr val="572E2D"/>
              </a:solidFill>
              <a:effectLst/>
              <a:latin typeface="Chalkboard SE" charset="0"/>
              <a:ea typeface="ＭＳ Ｐゴシック" charset="0"/>
              <a:cs typeface="Chalkboard SE" charset="0"/>
              <a:sym typeface="Chalkboard SE" charset="0"/>
            </a:endParaRPr>
          </a:p>
          <a:p>
            <a:r>
              <a:rPr lang="en-US" sz="2400" i="1" kern="1200" dirty="0" smtClean="0">
                <a:solidFill>
                  <a:srgbClr val="572E2D"/>
                </a:solidFill>
                <a:effectLst/>
                <a:latin typeface="Chalkboard SE" charset="0"/>
                <a:ea typeface="ＭＳ Ｐゴシック" charset="0"/>
                <a:cs typeface="Chalkboard SE" charset="0"/>
                <a:sym typeface="Chalkboard SE" charset="0"/>
              </a:rPr>
              <a:t>Data Management Plans: Elements of a Data Management Plan:  Organization and Standards</a:t>
            </a:r>
            <a:r>
              <a:rPr lang="en-US" sz="2400" kern="1200" dirty="0" smtClean="0">
                <a:solidFill>
                  <a:srgbClr val="572E2D"/>
                </a:solidFill>
                <a:effectLst/>
                <a:latin typeface="Chalkboard SE" charset="0"/>
                <a:ea typeface="ＭＳ Ｐゴシック" charset="0"/>
                <a:cs typeface="Chalkboard SE" charset="0"/>
                <a:sym typeface="Chalkboard SE" charset="0"/>
              </a:rPr>
              <a:t> </a:t>
            </a:r>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3E7FCD30-D04E-9E4F-ACDD-F716429B0BC0}" type="slidenum">
              <a:rPr lang="en-US" smtClean="0"/>
              <a:pPr>
                <a:defRPr/>
              </a:pPr>
              <a:t>13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21555676"/>
      </p:ext>
    </p:extLst>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kern="1200" dirty="0" smtClean="0">
                <a:solidFill>
                  <a:srgbClr val="572E2D"/>
                </a:solidFill>
                <a:effectLst/>
                <a:latin typeface="Chalkboard SE" charset="0"/>
                <a:ea typeface="ＭＳ Ｐゴシック" charset="0"/>
                <a:cs typeface="Chalkboard SE" charset="0"/>
                <a:sym typeface="Chalkboard SE" charset="0"/>
              </a:rPr>
              <a:t>Slide 14:  Recommended Citation</a:t>
            </a:r>
            <a:br>
              <a:rPr lang="en-US" sz="2400" kern="1200" dirty="0" smtClean="0">
                <a:solidFill>
                  <a:srgbClr val="572E2D"/>
                </a:solidFill>
                <a:effectLst/>
                <a:latin typeface="Chalkboard SE" charset="0"/>
                <a:ea typeface="ＭＳ Ｐゴシック" charset="0"/>
                <a:cs typeface="Chalkboard SE" charset="0"/>
                <a:sym typeface="Chalkboard SE" charset="0"/>
              </a:rPr>
            </a:br>
            <a:r>
              <a:rPr lang="en-US" sz="2400" kern="1200" dirty="0" smtClean="0">
                <a:solidFill>
                  <a:srgbClr val="572E2D"/>
                </a:solidFill>
                <a:effectLst/>
                <a:latin typeface="Chalkboard SE" charset="0"/>
                <a:ea typeface="ＭＳ Ｐゴシック" charset="0"/>
                <a:cs typeface="Chalkboard SE" charset="0"/>
                <a:sym typeface="Chalkboard SE" charset="0"/>
              </a:rPr>
              <a:t>This module is available under a Creative Commons Attribution 3.0 license that allows you to share and adapt the work as long as you cite the work according to the citation provided.  </a:t>
            </a:r>
          </a:p>
          <a:p>
            <a:r>
              <a:rPr lang="en-US" sz="2400" kern="1200" dirty="0" smtClean="0">
                <a:solidFill>
                  <a:srgbClr val="572E2D"/>
                </a:solidFill>
                <a:effectLst/>
                <a:latin typeface="Chalkboard SE" charset="0"/>
                <a:ea typeface="ＭＳ Ｐゴシック" charset="0"/>
                <a:cs typeface="Chalkboard SE" charset="0"/>
                <a:sym typeface="Chalkboard SE" charset="0"/>
              </a:rPr>
              <a:t>Thank you very much for your interest in the ESIP Federation’s Data Management for Scientists Short Course. </a:t>
            </a:r>
            <a:endParaRPr lang="en-US" sz="2400" kern="1200" dirty="0">
              <a:solidFill>
                <a:srgbClr val="572E2D"/>
              </a:solidFill>
              <a:effectLst/>
              <a:latin typeface="Chalkboard SE" charset="0"/>
              <a:ea typeface="ＭＳ Ｐゴシック" charset="0"/>
              <a:cs typeface="Chalkboard SE" charset="0"/>
              <a:sym typeface="Chalkboard SE" charset="0"/>
            </a:endParaRP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F1F369DB-28C7-4D85-A99D-5EDF772F125C}" type="slidenum">
              <a:rPr lang="en-US" smtClean="0"/>
              <a:pPr>
                <a:defRPr/>
              </a:pPr>
              <a:t>14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73517902"/>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kern="1200" dirty="0" smtClean="0">
                <a:solidFill>
                  <a:srgbClr val="572E2D"/>
                </a:solidFill>
                <a:effectLst/>
                <a:latin typeface="Chalkboard SE" charset="0"/>
                <a:ea typeface="ＭＳ Ｐゴシック" charset="0"/>
                <a:cs typeface="Chalkboard SE" charset="0"/>
                <a:sym typeface="Chalkboard SE" charset="0"/>
              </a:rPr>
              <a:t>Slide 2:  Overview</a:t>
            </a:r>
          </a:p>
          <a:p>
            <a:r>
              <a:rPr lang="en-US" sz="2400" kern="1200" dirty="0" smtClean="0">
                <a:solidFill>
                  <a:srgbClr val="572E2D"/>
                </a:solidFill>
                <a:effectLst/>
                <a:latin typeface="Chalkboard SE" charset="0"/>
                <a:ea typeface="ＭＳ Ｐゴシック" charset="0"/>
                <a:cs typeface="Chalkboard SE" charset="0"/>
                <a:sym typeface="Chalkboard SE" charset="0"/>
              </a:rPr>
              <a:t>In this module, we’ll  very briefly review what a Data Management Plan is, followed by a discussion of our top three reasons for creating a data management plan.  These reasons are:   </a:t>
            </a:r>
          </a:p>
          <a:p>
            <a:pPr lvl="0"/>
            <a:r>
              <a:rPr lang="en-US" sz="2400" kern="1200" dirty="0" smtClean="0">
                <a:solidFill>
                  <a:srgbClr val="572E2D"/>
                </a:solidFill>
                <a:effectLst/>
                <a:latin typeface="Chalkboard SE" charset="0"/>
                <a:ea typeface="ＭＳ Ｐゴシック" charset="0"/>
                <a:cs typeface="Chalkboard SE" charset="0"/>
                <a:sym typeface="Chalkboard SE" charset="0"/>
              </a:rPr>
              <a:t>First, that proper data management planning should make your work easier and possibly even cheaper than if you had handled your data in an ad-hoc fashion throughout your project;</a:t>
            </a:r>
          </a:p>
          <a:p>
            <a:pPr lvl="0"/>
            <a:endParaRPr lang="en-US" sz="2400" kern="1200" dirty="0" smtClean="0">
              <a:solidFill>
                <a:srgbClr val="572E2D"/>
              </a:solidFill>
              <a:effectLst/>
              <a:latin typeface="Chalkboard SE" charset="0"/>
              <a:ea typeface="ＭＳ Ｐゴシック" charset="0"/>
              <a:cs typeface="Chalkboard SE" charset="0"/>
              <a:sym typeface="Chalkboard SE" charset="0"/>
            </a:endParaRPr>
          </a:p>
          <a:p>
            <a:pPr lvl="0"/>
            <a:r>
              <a:rPr lang="en-US" sz="2400" kern="1200" dirty="0" smtClean="0">
                <a:solidFill>
                  <a:srgbClr val="572E2D"/>
                </a:solidFill>
                <a:effectLst/>
                <a:latin typeface="Chalkboard SE" charset="0"/>
                <a:ea typeface="ＭＳ Ｐゴシック" charset="0"/>
                <a:cs typeface="Chalkboard SE" charset="0"/>
                <a:sym typeface="Chalkboard SE" charset="0"/>
              </a:rPr>
              <a:t>Second, handling your data properly and documenting them well, can actually improve your standing with your users and with your colleagues, most importantly,  and </a:t>
            </a:r>
          </a:p>
          <a:p>
            <a:pPr lvl="0"/>
            <a:endParaRPr lang="en-US" sz="2400" kern="1200" dirty="0" smtClean="0">
              <a:solidFill>
                <a:srgbClr val="572E2D"/>
              </a:solidFill>
              <a:effectLst/>
              <a:latin typeface="Chalkboard SE" charset="0"/>
              <a:ea typeface="ＭＳ Ｐゴシック" charset="0"/>
              <a:cs typeface="Chalkboard SE" charset="0"/>
              <a:sym typeface="Chalkboard SE" charset="0"/>
            </a:endParaRPr>
          </a:p>
          <a:p>
            <a:pPr lvl="0"/>
            <a:r>
              <a:rPr lang="en-US" sz="2400" kern="1200" dirty="0" smtClean="0">
                <a:solidFill>
                  <a:srgbClr val="572E2D"/>
                </a:solidFill>
                <a:effectLst/>
                <a:latin typeface="Chalkboard SE" charset="0"/>
                <a:ea typeface="ＭＳ Ｐゴシック" charset="0"/>
                <a:cs typeface="Chalkboard SE" charset="0"/>
                <a:sym typeface="Chalkboard SE" charset="0"/>
              </a:rPr>
              <a:t>Last and perhaps least, because your funding agency says that you must. </a:t>
            </a:r>
          </a:p>
          <a:p>
            <a:pPr lvl="0"/>
            <a:endParaRPr lang="en-US" sz="2400" kern="1200" dirty="0" smtClean="0">
              <a:solidFill>
                <a:srgbClr val="572E2D"/>
              </a:solidFill>
              <a:effectLst/>
              <a:latin typeface="Chalkboard SE" charset="0"/>
              <a:ea typeface="ＭＳ Ｐゴシック" charset="0"/>
              <a:cs typeface="Chalkboard SE" charset="0"/>
              <a:sym typeface="Chalkboard SE" charset="0"/>
            </a:endParaRPr>
          </a:p>
          <a:p>
            <a:r>
              <a:rPr lang="en-US" sz="2400" kern="1200" dirty="0" smtClean="0">
                <a:solidFill>
                  <a:srgbClr val="572E2D"/>
                </a:solidFill>
                <a:effectLst/>
                <a:latin typeface="Chalkboard SE" charset="0"/>
                <a:ea typeface="ＭＳ Ｐゴシック" charset="0"/>
                <a:cs typeface="Chalkboard SE" charset="0"/>
                <a:sym typeface="Chalkboard SE" charset="0"/>
              </a:rPr>
              <a:t>Hopefully, by the end of this module you will become convinced that while funding agency requirements may be the stick making you create data management plans now, creation of the plans has actually been in your best interest all along.</a:t>
            </a:r>
            <a:endParaRPr lang="en-US" dirty="0" smtClean="0"/>
          </a:p>
          <a:p>
            <a:pPr>
              <a:defRPr/>
            </a:pP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kern="1200" dirty="0" smtClean="0">
                <a:solidFill>
                  <a:srgbClr val="572E2D"/>
                </a:solidFill>
                <a:effectLst/>
                <a:latin typeface="Chalkboard SE" charset="0"/>
                <a:ea typeface="ＭＳ Ｐゴシック" charset="0"/>
                <a:cs typeface="Chalkboard SE" charset="0"/>
                <a:sym typeface="Chalkboard SE" charset="0"/>
              </a:rPr>
              <a:t>Slide 3:  What is a Data Management Plan?</a:t>
            </a:r>
            <a:br>
              <a:rPr lang="en-US" sz="2400" kern="1200" dirty="0" smtClean="0">
                <a:solidFill>
                  <a:srgbClr val="572E2D"/>
                </a:solidFill>
                <a:effectLst/>
                <a:latin typeface="Chalkboard SE" charset="0"/>
                <a:ea typeface="ＭＳ Ｐゴシック" charset="0"/>
                <a:cs typeface="Chalkboard SE" charset="0"/>
                <a:sym typeface="Chalkboard SE" charset="0"/>
              </a:rPr>
            </a:br>
            <a:r>
              <a:rPr lang="en-US" sz="2400" kern="1200" dirty="0" smtClean="0">
                <a:solidFill>
                  <a:srgbClr val="572E2D"/>
                </a:solidFill>
                <a:effectLst/>
                <a:latin typeface="Chalkboard SE" charset="0"/>
                <a:ea typeface="ＭＳ Ｐゴシック" charset="0"/>
                <a:cs typeface="Chalkboard SE" charset="0"/>
                <a:sym typeface="Chalkboard SE" charset="0"/>
              </a:rPr>
              <a:t>A Data Management Plan is simply a document describing what you are going to do with your data both during your project and after the project is over; hopefully, your document will be a bit more legible than the plan illustrated on this slide!  </a:t>
            </a:r>
          </a:p>
          <a:p>
            <a:r>
              <a:rPr lang="en-US" sz="2400" kern="1200" dirty="0" smtClean="0">
                <a:solidFill>
                  <a:srgbClr val="572E2D"/>
                </a:solidFill>
                <a:effectLst/>
                <a:latin typeface="Chalkboard SE" charset="0"/>
                <a:ea typeface="ＭＳ Ｐゴシック" charset="0"/>
                <a:cs typeface="Chalkboard SE" charset="0"/>
                <a:sym typeface="Chalkboard SE" charset="0"/>
              </a:rPr>
              <a:t> </a:t>
            </a:r>
          </a:p>
          <a:p>
            <a:r>
              <a:rPr lang="en-US" sz="2400" kern="1200" dirty="0" smtClean="0">
                <a:solidFill>
                  <a:srgbClr val="572E2D"/>
                </a:solidFill>
                <a:effectLst/>
                <a:latin typeface="Chalkboard SE" charset="0"/>
                <a:ea typeface="ＭＳ Ｐゴシック" charset="0"/>
                <a:cs typeface="Chalkboard SE" charset="0"/>
                <a:sym typeface="Chalkboard SE" charset="0"/>
              </a:rPr>
              <a:t>As with any planning activity, the important thing to remember is that plans can and should change over the course of a project as the situation changes.  A data management plan that exists solely at the time a proposal is written and is never updated will probably be worthless.  Certainly, it is unlikely to reflect reality.</a:t>
            </a:r>
            <a:endParaRPr lang="en-US" sz="2400" kern="1200" dirty="0">
              <a:solidFill>
                <a:srgbClr val="572E2D"/>
              </a:solidFill>
              <a:effectLst/>
              <a:latin typeface="Chalkboard SE" charset="0"/>
              <a:ea typeface="ＭＳ Ｐゴシック" charset="0"/>
              <a:cs typeface="Chalkboard SE" charset="0"/>
              <a:sym typeface="Chalkboard SE"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kern="1200" dirty="0" smtClean="0">
                <a:solidFill>
                  <a:srgbClr val="572E2D"/>
                </a:solidFill>
                <a:effectLst/>
                <a:latin typeface="Chalkboard SE" charset="0"/>
                <a:ea typeface="ＭＳ Ｐゴシック" charset="0"/>
                <a:cs typeface="Chalkboard SE" charset="0"/>
                <a:sym typeface="Chalkboard SE" charset="0"/>
              </a:rPr>
              <a:t>Slide 4:  Making Your Research Easier and Cheaper:  The 5 P’s Matter</a:t>
            </a:r>
          </a:p>
          <a:p>
            <a:r>
              <a:rPr lang="en-US" sz="2400" kern="1200" dirty="0" smtClean="0">
                <a:solidFill>
                  <a:srgbClr val="572E2D"/>
                </a:solidFill>
                <a:effectLst/>
                <a:latin typeface="Chalkboard SE" charset="0"/>
                <a:ea typeface="ＭＳ Ｐゴシック" charset="0"/>
                <a:cs typeface="Chalkboard SE" charset="0"/>
                <a:sym typeface="Chalkboard SE" charset="0"/>
              </a:rPr>
              <a:t>We hope to convince you that data management planning will make your research easier and cheaper.  But first, have you ever heard of the 5 P’s?  Perhaps you’ve heard of them as the 6 P’s or maybe 7?  In any large project, whether building a house, preparing for an extensive field campaign or nearly any kind of complex or time-consuming activity, the 5 P’s matter!  Simply put, Prior Planning Prevents Poor Performance!</a:t>
            </a:r>
            <a:endParaRPr lang="en-US" sz="2400" kern="1200" dirty="0">
              <a:solidFill>
                <a:srgbClr val="572E2D"/>
              </a:solidFill>
              <a:effectLst/>
              <a:latin typeface="Chalkboard SE" charset="0"/>
              <a:ea typeface="ＭＳ Ｐゴシック" charset="0"/>
              <a:cs typeface="Chalkboard SE" charset="0"/>
              <a:sym typeface="Chalkboard SE"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kern="1200" dirty="0" smtClean="0">
                <a:solidFill>
                  <a:srgbClr val="572E2D"/>
                </a:solidFill>
                <a:effectLst/>
                <a:latin typeface="Chalkboard SE" charset="0"/>
                <a:ea typeface="ＭＳ Ｐゴシック" charset="0"/>
                <a:cs typeface="Chalkboard SE" charset="0"/>
                <a:sym typeface="Chalkboard SE" charset="0"/>
              </a:rPr>
              <a:t>Slide 5:  Making Your Research Easier and Cheaper:   Accidents do happen!</a:t>
            </a:r>
            <a:br>
              <a:rPr lang="en-US" sz="2400" kern="1200" dirty="0" smtClean="0">
                <a:solidFill>
                  <a:srgbClr val="572E2D"/>
                </a:solidFill>
                <a:effectLst/>
                <a:latin typeface="Chalkboard SE" charset="0"/>
                <a:ea typeface="ＭＳ Ｐゴシック" charset="0"/>
                <a:cs typeface="Chalkboard SE" charset="0"/>
                <a:sym typeface="Chalkboard SE" charset="0"/>
              </a:rPr>
            </a:br>
            <a:r>
              <a:rPr lang="en-US" sz="2400" kern="1200" dirty="0" smtClean="0">
                <a:solidFill>
                  <a:srgbClr val="572E2D"/>
                </a:solidFill>
                <a:effectLst/>
                <a:latin typeface="Chalkboard SE" charset="0"/>
                <a:ea typeface="ＭＳ Ｐゴシック" charset="0"/>
                <a:cs typeface="Chalkboard SE" charset="0"/>
                <a:sym typeface="Chalkboard SE" charset="0"/>
              </a:rPr>
              <a:t>Accidents do happen:</a:t>
            </a:r>
          </a:p>
          <a:p>
            <a:pPr lvl="0"/>
            <a:r>
              <a:rPr lang="en-US" sz="2400" kern="1200" dirty="0" smtClean="0">
                <a:solidFill>
                  <a:srgbClr val="572E2D"/>
                </a:solidFill>
                <a:effectLst/>
                <a:latin typeface="Chalkboard SE" charset="0"/>
                <a:ea typeface="ＭＳ Ｐゴシック" charset="0"/>
                <a:cs typeface="Chalkboard SE" charset="0"/>
                <a:sym typeface="Chalkboard SE" charset="0"/>
              </a:rPr>
              <a:t>CD’s and DVD’s really can break</a:t>
            </a:r>
          </a:p>
          <a:p>
            <a:pPr lvl="0"/>
            <a:r>
              <a:rPr lang="en-US" sz="2400" kern="1200" dirty="0" smtClean="0">
                <a:solidFill>
                  <a:srgbClr val="572E2D"/>
                </a:solidFill>
                <a:effectLst/>
                <a:latin typeface="Chalkboard SE" charset="0"/>
                <a:ea typeface="ＭＳ Ｐゴシック" charset="0"/>
                <a:cs typeface="Chalkboard SE" charset="0"/>
                <a:sym typeface="Chalkboard SE" charset="0"/>
              </a:rPr>
              <a:t>Fire, floods, earthquakes, hurricanes or other natural disasters really can destroy your memory sticks or other hardware</a:t>
            </a:r>
          </a:p>
          <a:p>
            <a:pPr lvl="0"/>
            <a:r>
              <a:rPr lang="en-US" sz="2400" kern="1200" dirty="0" smtClean="0">
                <a:solidFill>
                  <a:srgbClr val="572E2D"/>
                </a:solidFill>
                <a:effectLst/>
                <a:latin typeface="Chalkboard SE" charset="0"/>
                <a:ea typeface="ＭＳ Ｐゴシック" charset="0"/>
                <a:cs typeface="Chalkboard SE" charset="0"/>
                <a:sym typeface="Chalkboard SE" charset="0"/>
              </a:rPr>
              <a:t>You really might drop that laptop on a field trip (in this case into a swamp)</a:t>
            </a:r>
          </a:p>
          <a:p>
            <a:pPr lvl="0"/>
            <a:r>
              <a:rPr lang="en-US" sz="2400" kern="1200" dirty="0" smtClean="0">
                <a:solidFill>
                  <a:srgbClr val="572E2D"/>
                </a:solidFill>
                <a:effectLst/>
                <a:latin typeface="Chalkboard SE" charset="0"/>
                <a:ea typeface="ＭＳ Ｐゴシック" charset="0"/>
                <a:cs typeface="Chalkboard SE" charset="0"/>
                <a:sym typeface="Chalkboard SE" charset="0"/>
              </a:rPr>
              <a:t>And who hasn’t had their personal computer decide to fry itself, often for no apparent reason?</a:t>
            </a:r>
          </a:p>
          <a:p>
            <a:r>
              <a:rPr lang="en-US" sz="2400" kern="1200" dirty="0" smtClean="0">
                <a:solidFill>
                  <a:srgbClr val="572E2D"/>
                </a:solidFill>
                <a:effectLst/>
                <a:latin typeface="Chalkboard SE" charset="0"/>
                <a:ea typeface="ＭＳ Ｐゴシック" charset="0"/>
                <a:cs typeface="Chalkboard SE" charset="0"/>
                <a:sym typeface="Chalkboard SE" charset="0"/>
              </a:rPr>
              <a:t> </a:t>
            </a:r>
          </a:p>
          <a:p>
            <a:r>
              <a:rPr lang="en-US" sz="2400" kern="1200" dirty="0" smtClean="0">
                <a:solidFill>
                  <a:srgbClr val="572E2D"/>
                </a:solidFill>
                <a:effectLst/>
                <a:latin typeface="Chalkboard SE" charset="0"/>
                <a:ea typeface="ＭＳ Ｐゴシック" charset="0"/>
                <a:cs typeface="Chalkboard SE" charset="0"/>
                <a:sym typeface="Chalkboard SE" charset="0"/>
              </a:rPr>
              <a:t>What would be the impact of an event like this on your project?</a:t>
            </a:r>
          </a:p>
          <a:p>
            <a:r>
              <a:rPr lang="en-US" sz="2400" kern="1200" dirty="0" smtClean="0">
                <a:solidFill>
                  <a:srgbClr val="572E2D"/>
                </a:solidFill>
                <a:effectLst/>
                <a:latin typeface="Chalkboard SE" charset="0"/>
                <a:ea typeface="ＭＳ Ｐゴシック" charset="0"/>
                <a:cs typeface="Chalkboard SE" charset="0"/>
                <a:sym typeface="Chalkboard SE" charset="0"/>
              </a:rPr>
              <a:t> </a:t>
            </a:r>
          </a:p>
          <a:p>
            <a:r>
              <a:rPr lang="en-US" sz="2400" kern="1200" dirty="0" smtClean="0">
                <a:solidFill>
                  <a:srgbClr val="572E2D"/>
                </a:solidFill>
                <a:effectLst/>
                <a:latin typeface="Chalkboard SE" charset="0"/>
                <a:ea typeface="ＭＳ Ｐゴシック" charset="0"/>
                <a:cs typeface="Chalkboard SE" charset="0"/>
                <a:sym typeface="Chalkboard SE" charset="0"/>
              </a:rPr>
              <a:t>There are companies out there that make good money recovering data from situations like these, but they aren’t cheap and they can’t always recover everything.  If you’ve thought about data protection in advance, or thought about having multiple copies of your data on different kinds of media in many places so that no single event can destroy your work, these kinds of events don’t have to be a tragedy.  </a:t>
            </a:r>
            <a:endParaRPr lang="en-US" sz="2400" kern="1200" dirty="0">
              <a:solidFill>
                <a:srgbClr val="572E2D"/>
              </a:solidFill>
              <a:effectLst/>
              <a:latin typeface="Chalkboard SE" charset="0"/>
              <a:ea typeface="ＭＳ Ｐゴシック" charset="0"/>
              <a:cs typeface="Chalkboard SE" charset="0"/>
              <a:sym typeface="Chalkboard SE"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kern="1200" dirty="0" smtClean="0">
                <a:solidFill>
                  <a:srgbClr val="572E2D"/>
                </a:solidFill>
                <a:effectLst/>
                <a:latin typeface="Chalkboard SE" charset="0"/>
                <a:ea typeface="ＭＳ Ｐゴシック" charset="0"/>
                <a:cs typeface="Chalkboard SE" charset="0"/>
                <a:sym typeface="Chalkboard SE" charset="0"/>
              </a:rPr>
              <a:t>Slide 6:  Don’t you think it would be more efficient</a:t>
            </a:r>
          </a:p>
          <a:p>
            <a:r>
              <a:rPr lang="en-US" sz="2400" kern="1200" dirty="0" smtClean="0">
                <a:solidFill>
                  <a:srgbClr val="572E2D"/>
                </a:solidFill>
                <a:effectLst/>
                <a:latin typeface="Chalkboard SE" charset="0"/>
                <a:ea typeface="ＭＳ Ｐゴシック" charset="0"/>
                <a:cs typeface="Chalkboard SE" charset="0"/>
                <a:sym typeface="Chalkboard SE" charset="0"/>
              </a:rPr>
              <a:t>On the topic of efficiency, don’t you think it would be more efficient if you didn’t have to remember:</a:t>
            </a:r>
          </a:p>
          <a:p>
            <a:pPr lvl="0"/>
            <a:r>
              <a:rPr lang="en-US" sz="2400" kern="1200" dirty="0" smtClean="0">
                <a:solidFill>
                  <a:srgbClr val="572E2D"/>
                </a:solidFill>
                <a:effectLst/>
                <a:latin typeface="Chalkboard SE" charset="0"/>
                <a:ea typeface="ＭＳ Ｐゴシック" charset="0"/>
                <a:cs typeface="Chalkboard SE" charset="0"/>
                <a:sym typeface="Chalkboard SE" charset="0"/>
              </a:rPr>
              <a:t>The name of that file, the one that had the correct calibration details, the one you based your conclusions on?</a:t>
            </a:r>
          </a:p>
          <a:p>
            <a:pPr lvl="0"/>
            <a:r>
              <a:rPr lang="en-US" sz="2400" kern="1200" dirty="0" smtClean="0">
                <a:solidFill>
                  <a:srgbClr val="572E2D"/>
                </a:solidFill>
                <a:effectLst/>
                <a:latin typeface="Chalkboard SE" charset="0"/>
                <a:ea typeface="ＭＳ Ｐゴシック" charset="0"/>
                <a:cs typeface="Chalkboard SE" charset="0"/>
                <a:sym typeface="Chalkboard SE" charset="0"/>
              </a:rPr>
              <a:t>Exactly where you put it?</a:t>
            </a:r>
          </a:p>
          <a:p>
            <a:pPr lvl="0"/>
            <a:r>
              <a:rPr lang="en-US" sz="2400" kern="1200" dirty="0" smtClean="0">
                <a:solidFill>
                  <a:srgbClr val="572E2D"/>
                </a:solidFill>
                <a:effectLst/>
                <a:latin typeface="Chalkboard SE" charset="0"/>
                <a:ea typeface="ＭＳ Ｐゴシック" charset="0"/>
                <a:cs typeface="Chalkboard SE" charset="0"/>
                <a:sym typeface="Chalkboard SE" charset="0"/>
              </a:rPr>
              <a:t>What units those measurements were in?</a:t>
            </a:r>
          </a:p>
          <a:p>
            <a:pPr lvl="0"/>
            <a:r>
              <a:rPr lang="en-US" sz="2400" kern="1200" dirty="0" smtClean="0">
                <a:solidFill>
                  <a:srgbClr val="572E2D"/>
                </a:solidFill>
                <a:effectLst/>
                <a:latin typeface="Chalkboard SE" charset="0"/>
                <a:ea typeface="ＭＳ Ｐゴシック" charset="0"/>
                <a:cs typeface="Chalkboard SE" charset="0"/>
                <a:sym typeface="Chalkboard SE" charset="0"/>
              </a:rPr>
              <a:t>Which sample site was which?</a:t>
            </a:r>
          </a:p>
          <a:p>
            <a:pPr lvl="0"/>
            <a:r>
              <a:rPr lang="en-US" sz="2400" kern="1200" dirty="0" smtClean="0">
                <a:solidFill>
                  <a:srgbClr val="572E2D"/>
                </a:solidFill>
                <a:effectLst/>
                <a:latin typeface="Chalkboard SE" charset="0"/>
                <a:ea typeface="ＭＳ Ｐゴシック" charset="0"/>
                <a:cs typeface="Chalkboard SE" charset="0"/>
                <a:sym typeface="Chalkboard SE" charset="0"/>
              </a:rPr>
              <a:t>Any of the myriad of details needed to really understand the meaning of your data?</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kern="1200" dirty="0" smtClean="0">
                <a:solidFill>
                  <a:srgbClr val="572E2D"/>
                </a:solidFill>
                <a:effectLst/>
                <a:latin typeface="Chalkboard SE" charset="0"/>
                <a:ea typeface="ＭＳ Ｐゴシック" charset="0"/>
                <a:cs typeface="Chalkboard SE" charset="0"/>
                <a:sym typeface="Chalkboard SE" charset="0"/>
              </a:rPr>
              <a:t>Slide 7:  Making Your Research Easier and Cheaper</a:t>
            </a:r>
          </a:p>
          <a:p>
            <a:r>
              <a:rPr lang="en-US" sz="2400" kern="1200" dirty="0" smtClean="0">
                <a:solidFill>
                  <a:srgbClr val="572E2D"/>
                </a:solidFill>
                <a:effectLst/>
                <a:latin typeface="Chalkboard SE" charset="0"/>
                <a:ea typeface="ＭＳ Ｐゴシック" charset="0"/>
                <a:cs typeface="Chalkboard SE" charset="0"/>
                <a:sym typeface="Chalkboard SE" charset="0"/>
              </a:rPr>
              <a:t>Do you have a perfect memory?  Who does?  Even if you remember something extremely well today,  odds are that in a few years you are not likely to remember the details of whatever project you were working on way back then.  But you probably are going to want to use and understand your data for many years.  So… if it is important, plan to… Write it down!</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64444737"/>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kern="1200" dirty="0" smtClean="0">
                <a:solidFill>
                  <a:srgbClr val="572E2D"/>
                </a:solidFill>
                <a:effectLst/>
                <a:latin typeface="Chalkboard SE" charset="0"/>
                <a:ea typeface="ＭＳ Ｐゴシック" charset="0"/>
                <a:cs typeface="Chalkboard SE" charset="0"/>
                <a:sym typeface="Chalkboard SE" charset="0"/>
              </a:rPr>
              <a:t>Slide 8:  Poor data practice results in loss of information</a:t>
            </a:r>
            <a:br>
              <a:rPr lang="en-US" sz="2400" kern="1200" dirty="0" smtClean="0">
                <a:solidFill>
                  <a:srgbClr val="572E2D"/>
                </a:solidFill>
                <a:effectLst/>
                <a:latin typeface="Chalkboard SE" charset="0"/>
                <a:ea typeface="ＭＳ Ｐゴシック" charset="0"/>
                <a:cs typeface="Chalkboard SE" charset="0"/>
                <a:sym typeface="Chalkboard SE" charset="0"/>
              </a:rPr>
            </a:br>
            <a:r>
              <a:rPr lang="en-US" sz="2400" kern="1200" dirty="0" smtClean="0">
                <a:solidFill>
                  <a:srgbClr val="572E2D"/>
                </a:solidFill>
                <a:effectLst/>
                <a:latin typeface="Chalkboard SE" charset="0"/>
                <a:ea typeface="ＭＳ Ｐゴシック" charset="0"/>
                <a:cs typeface="Chalkboard SE" charset="0"/>
                <a:sym typeface="Chalkboard SE" charset="0"/>
              </a:rPr>
              <a:t>The diagram on this slide comes from a paper by Bill Michener written in 1997.  The paper talks about the fact that the time at which you know and understand most about your project’s data is right at the time of publication.  Then slowly or more rapidly due to time and life events, what you know about the data declines to zero eventually.  </a:t>
            </a:r>
          </a:p>
          <a:p>
            <a:r>
              <a:rPr lang="en-US" sz="2400" kern="1200" dirty="0" smtClean="0">
                <a:solidFill>
                  <a:srgbClr val="572E2D"/>
                </a:solidFill>
                <a:effectLst/>
                <a:latin typeface="Chalkboard SE" charset="0"/>
                <a:ea typeface="ＭＳ Ｐゴシック" charset="0"/>
                <a:cs typeface="Chalkboard SE" charset="0"/>
                <a:sym typeface="Chalkboard SE" charset="0"/>
              </a:rPr>
              <a:t> </a:t>
            </a:r>
          </a:p>
          <a:p>
            <a:r>
              <a:rPr lang="en-US" sz="2400" kern="1200" dirty="0" smtClean="0">
                <a:solidFill>
                  <a:srgbClr val="572E2D"/>
                </a:solidFill>
                <a:effectLst/>
                <a:latin typeface="Chalkboard SE" charset="0"/>
                <a:ea typeface="ＭＳ Ｐゴシック" charset="0"/>
                <a:cs typeface="Chalkboard SE" charset="0"/>
                <a:sym typeface="Chalkboard SE" charset="0"/>
              </a:rPr>
              <a:t>That same diagram seems to hold true for details about any </a:t>
            </a:r>
            <a:r>
              <a:rPr lang="en-US" sz="2400" u="sng" kern="1200" dirty="0" smtClean="0">
                <a:solidFill>
                  <a:srgbClr val="572E2D"/>
                </a:solidFill>
                <a:effectLst/>
                <a:latin typeface="Chalkboard SE" charset="0"/>
                <a:ea typeface="ＭＳ Ｐゴシック" charset="0"/>
                <a:cs typeface="Chalkboard SE" charset="0"/>
                <a:sym typeface="Chalkboard SE" charset="0"/>
              </a:rPr>
              <a:t>proposed</a:t>
            </a:r>
            <a:r>
              <a:rPr lang="en-US" sz="2400" kern="1200" dirty="0" smtClean="0">
                <a:solidFill>
                  <a:srgbClr val="572E2D"/>
                </a:solidFill>
                <a:effectLst/>
                <a:latin typeface="Chalkboard SE" charset="0"/>
                <a:ea typeface="ＭＳ Ｐゴシック" charset="0"/>
                <a:cs typeface="Chalkboard SE" charset="0"/>
                <a:sym typeface="Chalkboard SE" charset="0"/>
              </a:rPr>
              <a:t> project.  You will have spent considerable time and energy thinking through the details when writing your proposal.  Doesn’t it just make sense to document those details thoroughly when writing your proposal?  If you had, you wouldn’t have to reinvent all of those details when the proposal is actually funded.  </a:t>
            </a:r>
          </a:p>
          <a:p>
            <a:r>
              <a:rPr lang="en-US" sz="2400" kern="1200" dirty="0" smtClean="0">
                <a:solidFill>
                  <a:srgbClr val="572E2D"/>
                </a:solidFill>
                <a:effectLst/>
                <a:latin typeface="Chalkboard SE" charset="0"/>
                <a:ea typeface="ＭＳ Ｐゴシック" charset="0"/>
                <a:cs typeface="Chalkboard SE" charset="0"/>
                <a:sym typeface="Chalkboard SE" charset="0"/>
              </a:rPr>
              <a:t> </a:t>
            </a:r>
          </a:p>
          <a:p>
            <a:r>
              <a:rPr lang="en-US" sz="2400" kern="1200" dirty="0" smtClean="0">
                <a:solidFill>
                  <a:srgbClr val="572E2D"/>
                </a:solidFill>
                <a:effectLst/>
                <a:latin typeface="Chalkboard SE" charset="0"/>
                <a:ea typeface="ＭＳ Ｐゴシック" charset="0"/>
                <a:cs typeface="Chalkboard SE" charset="0"/>
                <a:sym typeface="Chalkboard SE" charset="0"/>
              </a:rPr>
              <a:t>This fact also holds true </a:t>
            </a:r>
            <a:r>
              <a:rPr lang="en-US" sz="2400" u="sng" kern="1200" dirty="0" smtClean="0">
                <a:solidFill>
                  <a:srgbClr val="572E2D"/>
                </a:solidFill>
                <a:effectLst/>
                <a:latin typeface="Chalkboard SE" charset="0"/>
                <a:ea typeface="ＭＳ Ｐゴシック" charset="0"/>
                <a:cs typeface="Chalkboard SE" charset="0"/>
                <a:sym typeface="Chalkboard SE" charset="0"/>
              </a:rPr>
              <a:t>during</a:t>
            </a:r>
            <a:r>
              <a:rPr lang="en-US" sz="2400" kern="1200" dirty="0" smtClean="0">
                <a:solidFill>
                  <a:srgbClr val="572E2D"/>
                </a:solidFill>
                <a:effectLst/>
                <a:latin typeface="Chalkboard SE" charset="0"/>
                <a:ea typeface="ＭＳ Ｐゴシック" charset="0"/>
                <a:cs typeface="Chalkboard SE" charset="0"/>
                <a:sym typeface="Chalkboard SE" charset="0"/>
              </a:rPr>
              <a:t> your project.  For example, the Cold Land Processes Field Experiment, a very large multi-investigator, extended duration project, found a 15% improvement in the amount and quality of the data taken by simply having the data that was acquired daily checked daily for quality control by someone other than the person who took the measurements.  If they had waited even a few days after acquisition, the problems found and corrected right then, on-the-spot, may well have been impossible to correct.</a:t>
            </a: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76328565"/>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kern="1200" dirty="0" smtClean="0">
                <a:solidFill>
                  <a:srgbClr val="572E2D"/>
                </a:solidFill>
                <a:effectLst/>
                <a:latin typeface="Chalkboard SE" charset="0"/>
                <a:ea typeface="ＭＳ Ｐゴシック" charset="0"/>
                <a:cs typeface="Chalkboard SE" charset="0"/>
                <a:sym typeface="Chalkboard SE" charset="0"/>
              </a:rPr>
              <a:t>Slide 9:  Enhancing your reputation</a:t>
            </a:r>
            <a:br>
              <a:rPr lang="en-US" sz="2400" kern="1200" dirty="0" smtClean="0">
                <a:solidFill>
                  <a:srgbClr val="572E2D"/>
                </a:solidFill>
                <a:effectLst/>
                <a:latin typeface="Chalkboard SE" charset="0"/>
                <a:ea typeface="ＭＳ Ｐゴシック" charset="0"/>
                <a:cs typeface="Chalkboard SE" charset="0"/>
                <a:sym typeface="Chalkboard SE" charset="0"/>
              </a:rPr>
            </a:br>
            <a:r>
              <a:rPr lang="en-US" sz="2400" kern="1200" dirty="0" smtClean="0">
                <a:solidFill>
                  <a:srgbClr val="572E2D"/>
                </a:solidFill>
                <a:effectLst/>
                <a:latin typeface="Chalkboard SE" charset="0"/>
                <a:ea typeface="ＭＳ Ｐゴシック" charset="0"/>
                <a:cs typeface="Chalkboard SE" charset="0"/>
                <a:sym typeface="Chalkboard SE" charset="0"/>
              </a:rPr>
              <a:t>Another reason that data management planning is in your best interest is because it can enhance your reputation:</a:t>
            </a:r>
          </a:p>
          <a:p>
            <a:endParaRPr lang="en-US" sz="2400" kern="1200" dirty="0" smtClean="0">
              <a:solidFill>
                <a:srgbClr val="572E2D"/>
              </a:solidFill>
              <a:effectLst/>
              <a:latin typeface="Chalkboard SE" charset="0"/>
              <a:ea typeface="ＭＳ Ｐゴシック" charset="0"/>
              <a:cs typeface="Chalkboard SE" charset="0"/>
              <a:sym typeface="Chalkboard SE" charset="0"/>
            </a:endParaRPr>
          </a:p>
          <a:p>
            <a:pPr lvl="0"/>
            <a:r>
              <a:rPr lang="en-US" sz="2400" kern="1200" dirty="0" smtClean="0">
                <a:solidFill>
                  <a:srgbClr val="572E2D"/>
                </a:solidFill>
                <a:effectLst/>
                <a:latin typeface="Chalkboard SE" charset="0"/>
                <a:ea typeface="ＭＳ Ｐゴシック" charset="0"/>
                <a:cs typeface="Chalkboard SE" charset="0"/>
                <a:sym typeface="Chalkboard SE" charset="0"/>
              </a:rPr>
              <a:t>There are increasing calls these days for you to share your data.  The arguments for sharing include ethical arguments about publicly funded research needing to be available to those who funded it, studies that show economic benefits to open data, and arguments about the scientific process itself.  Yet sloppy, unorganized and undocumented data is hard to share.  Either you will have to answer lots of questions by any user, or the number of users will be small.  Also, there is always the risk of misuse.   By contrast, well-documented, clean and organized data may lead to new collaboration and funding opportunities.</a:t>
            </a:r>
          </a:p>
          <a:p>
            <a:pPr lvl="0"/>
            <a:endParaRPr lang="en-US" sz="2400" kern="1200" dirty="0" smtClean="0">
              <a:solidFill>
                <a:srgbClr val="572E2D"/>
              </a:solidFill>
              <a:effectLst/>
              <a:latin typeface="Chalkboard SE" charset="0"/>
              <a:ea typeface="ＭＳ Ｐゴシック" charset="0"/>
              <a:cs typeface="Chalkboard SE" charset="0"/>
              <a:sym typeface="Chalkboard SE" charset="0"/>
            </a:endParaRPr>
          </a:p>
          <a:p>
            <a:pPr lvl="0"/>
            <a:r>
              <a:rPr lang="en-US" sz="2400" kern="1200" dirty="0" smtClean="0">
                <a:solidFill>
                  <a:srgbClr val="572E2D"/>
                </a:solidFill>
                <a:effectLst/>
                <a:latin typeface="Chalkboard SE" charset="0"/>
                <a:ea typeface="ＭＳ Ｐゴシック" charset="0"/>
                <a:cs typeface="Chalkboard SE" charset="0"/>
                <a:sym typeface="Chalkboard SE" charset="0"/>
              </a:rPr>
              <a:t>On another note, what are people going to think about the rest of your work if your data are messy?  Is that good for your reputation?</a:t>
            </a:r>
          </a:p>
          <a:p>
            <a:pPr lvl="0"/>
            <a:endParaRPr lang="en-US" sz="2400" kern="1200" dirty="0" smtClean="0">
              <a:solidFill>
                <a:srgbClr val="572E2D"/>
              </a:solidFill>
              <a:effectLst/>
              <a:latin typeface="Chalkboard SE" charset="0"/>
              <a:ea typeface="ＭＳ Ｐゴシック" charset="0"/>
              <a:cs typeface="Chalkboard SE" charset="0"/>
              <a:sym typeface="Chalkboard SE" charset="0"/>
            </a:endParaRPr>
          </a:p>
          <a:p>
            <a:pPr lvl="0"/>
            <a:r>
              <a:rPr lang="en-US" sz="2400" kern="1200" dirty="0" smtClean="0">
                <a:solidFill>
                  <a:srgbClr val="572E2D"/>
                </a:solidFill>
                <a:effectLst/>
                <a:latin typeface="Chalkboard SE" charset="0"/>
                <a:ea typeface="ＭＳ Ｐゴシック" charset="0"/>
                <a:cs typeface="Chalkboard SE" charset="0"/>
                <a:sym typeface="Chalkboard SE" charset="0"/>
              </a:rPr>
              <a:t>Lastly, what if you get hit by a bus?  Particularly in the Earth sciences where data lost is often impossible to re-create, your data may well be your most important legacy!</a:t>
            </a:r>
            <a:endParaRPr lang="en-US" sz="2400" kern="1200" dirty="0">
              <a:solidFill>
                <a:srgbClr val="572E2D"/>
              </a:solidFill>
              <a:effectLst/>
              <a:latin typeface="Chalkboard SE" charset="0"/>
              <a:ea typeface="ＭＳ Ｐゴシック" charset="0"/>
              <a:cs typeface="Chalkboard SE" charset="0"/>
              <a:sym typeface="Chalkboard SE"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82702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05997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85323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29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254000"/>
            <a:ext cx="7696200" cy="822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86902697"/>
      </p:ext>
    </p:extLst>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E37AC11-1CFB-4E40-B2FA-E7CEB3A95A72}" type="datetimeFigureOut">
              <a:rPr lang="en-US" smtClean="0"/>
              <a:pPr/>
              <a:t>3/5/13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7B2710-A79F-4A71-9CAE-8D19AB0748D9}"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78829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37AC11-1CFB-4E40-B2FA-E7CEB3A95A72}" type="datetimeFigureOut">
              <a:rPr lang="en-US" smtClean="0"/>
              <a:pPr/>
              <a:t>3/5/13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7B2710-A79F-4A71-9CAE-8D19AB0748D9}"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93489053"/>
      </p:ext>
    </p:extLst>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37AC11-1CFB-4E40-B2FA-E7CEB3A95A72}" type="datetimeFigureOut">
              <a:rPr lang="en-US" smtClean="0"/>
              <a:pPr/>
              <a:t>3/5/13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7B2710-A79F-4A71-9CAE-8D19AB0748D9}"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36186054"/>
      </p:ext>
    </p:extLst>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37AC11-1CFB-4E40-B2FA-E7CEB3A95A72}" type="datetimeFigureOut">
              <a:rPr lang="en-US" smtClean="0"/>
              <a:pPr/>
              <a:t>3/5/13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7B2710-A79F-4A71-9CAE-8D19AB0748D9}"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28560243"/>
      </p:ext>
    </p:extLst>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E37AC11-1CFB-4E40-B2FA-E7CEB3A95A72}" type="datetimeFigureOut">
              <a:rPr lang="en-US" smtClean="0"/>
              <a:pPr/>
              <a:t>3/5/13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7B2710-A79F-4A71-9CAE-8D19AB0748D9}"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73435576"/>
      </p:ext>
    </p:extLst>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37AC11-1CFB-4E40-B2FA-E7CEB3A95A72}" type="datetimeFigureOut">
              <a:rPr lang="en-US" smtClean="0"/>
              <a:pPr/>
              <a:t>3/5/13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7B2710-A79F-4A71-9CAE-8D19AB0748D9}"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11344673"/>
      </p:ext>
    </p:extLst>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37AC11-1CFB-4E40-B2FA-E7CEB3A95A72}" type="datetimeFigureOut">
              <a:rPr lang="en-US" smtClean="0"/>
              <a:pPr/>
              <a:t>3/5/13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7B2710-A79F-4A71-9CAE-8D19AB0748D9}"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91363203"/>
      </p:ext>
    </p:extLst>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37AC11-1CFB-4E40-B2FA-E7CEB3A95A72}" type="datetimeFigureOut">
              <a:rPr lang="en-US" smtClean="0"/>
              <a:pPr/>
              <a:t>3/5/13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7B2710-A79F-4A71-9CAE-8D19AB0748D9}"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35331932"/>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92197411"/>
      </p:ext>
    </p:extLst>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37AC11-1CFB-4E40-B2FA-E7CEB3A95A72}" type="datetimeFigureOut">
              <a:rPr lang="en-US" smtClean="0"/>
              <a:pPr/>
              <a:t>3/5/13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7B2710-A79F-4A71-9CAE-8D19AB0748D9}"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06553341"/>
      </p:ext>
    </p:extLst>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37AC11-1CFB-4E40-B2FA-E7CEB3A95A72}" type="datetimeFigureOut">
              <a:rPr lang="en-US" smtClean="0"/>
              <a:pPr/>
              <a:t>3/5/13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7B2710-A79F-4A71-9CAE-8D19AB0748D9}"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56734843"/>
      </p:ext>
    </p:extLst>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37AC11-1CFB-4E40-B2FA-E7CEB3A95A72}" type="datetimeFigureOut">
              <a:rPr lang="en-US" smtClean="0"/>
              <a:pPr/>
              <a:t>3/5/13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7B2710-A79F-4A71-9CAE-8D19AB0748D9}"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96848392"/>
      </p:ext>
    </p:extLst>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01674208"/>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17352920"/>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79604885"/>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2324100"/>
            <a:ext cx="58547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324100"/>
            <a:ext cx="58547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85824075"/>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97906930"/>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77020177"/>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5268945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33915136"/>
      </p:ext>
    </p:extLst>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72471702"/>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46168975"/>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56468976"/>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330200"/>
            <a:ext cx="2965450" cy="855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330200"/>
            <a:ext cx="8743950" cy="855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32554942"/>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AC76FA0-A18A-43F4-B966-906387DF404B}" type="datetimeFigureOut">
              <a:rPr lang="en-US" smtClean="0"/>
              <a:pPr/>
              <a:t>3/5/13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23EB3-F870-4BE2-BA19-6424A4DEC6B0}"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02563118"/>
      </p:ext>
    </p:extLst>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C76FA0-A18A-43F4-B966-906387DF404B}" type="datetimeFigureOut">
              <a:rPr lang="en-US" smtClean="0"/>
              <a:pPr/>
              <a:t>3/5/13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23EB3-F870-4BE2-BA19-6424A4DEC6B0}"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76585536"/>
      </p:ext>
    </p:extLst>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C76FA0-A18A-43F4-B966-906387DF404B}" type="datetimeFigureOut">
              <a:rPr lang="en-US" smtClean="0"/>
              <a:pPr/>
              <a:t>3/5/13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23EB3-F870-4BE2-BA19-6424A4DEC6B0}"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92150588"/>
      </p:ext>
    </p:extLst>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C76FA0-A18A-43F4-B966-906387DF404B}" type="datetimeFigureOut">
              <a:rPr lang="en-US" smtClean="0"/>
              <a:pPr/>
              <a:t>3/5/13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823EB3-F870-4BE2-BA19-6424A4DEC6B0}"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58798131"/>
      </p:ext>
    </p:extLst>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C76FA0-A18A-43F4-B966-906387DF404B}" type="datetimeFigureOut">
              <a:rPr lang="en-US" smtClean="0"/>
              <a:pPr/>
              <a:t>3/5/13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823EB3-F870-4BE2-BA19-6424A4DEC6B0}"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08619773"/>
      </p:ext>
    </p:extLst>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C76FA0-A18A-43F4-B966-906387DF404B}" type="datetimeFigureOut">
              <a:rPr lang="en-US" smtClean="0"/>
              <a:pPr/>
              <a:t>3/5/13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823EB3-F870-4BE2-BA19-6424A4DEC6B0}"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91085552"/>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74701487"/>
      </p:ext>
    </p:extLst>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C76FA0-A18A-43F4-B966-906387DF404B}" type="datetimeFigureOut">
              <a:rPr lang="en-US" smtClean="0"/>
              <a:pPr/>
              <a:t>3/5/13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823EB3-F870-4BE2-BA19-6424A4DEC6B0}"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37787106"/>
      </p:ext>
    </p:extLst>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C76FA0-A18A-43F4-B966-906387DF404B}" type="datetimeFigureOut">
              <a:rPr lang="en-US" smtClean="0"/>
              <a:pPr/>
              <a:t>3/5/13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823EB3-F870-4BE2-BA19-6424A4DEC6B0}"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41889232"/>
      </p:ext>
    </p:extLst>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C76FA0-A18A-43F4-B966-906387DF404B}" type="datetimeFigureOut">
              <a:rPr lang="en-US" smtClean="0"/>
              <a:pPr/>
              <a:t>3/5/13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823EB3-F870-4BE2-BA19-6424A4DEC6B0}"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20877384"/>
      </p:ext>
    </p:extLst>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C76FA0-A18A-43F4-B966-906387DF404B}" type="datetimeFigureOut">
              <a:rPr lang="en-US" smtClean="0"/>
              <a:pPr/>
              <a:t>3/5/13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23EB3-F870-4BE2-BA19-6424A4DEC6B0}"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6002937"/>
      </p:ext>
    </p:extLst>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C76FA0-A18A-43F4-B966-906387DF404B}" type="datetimeFigureOut">
              <a:rPr lang="en-US" smtClean="0"/>
              <a:pPr/>
              <a:t>3/5/13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23EB3-F870-4BE2-BA19-6424A4DEC6B0}"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27690651"/>
      </p:ext>
    </p:extLst>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66B67B-FA85-499F-8DF9-EBE3BB293186}" type="datetimeFigureOut">
              <a:rPr lang="en-US" smtClean="0"/>
              <a:pPr/>
              <a:t>3/5/13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6F70F8-2930-4B81-843F-D5B73267F2A4}"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04670219"/>
      </p:ext>
    </p:extLst>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66B67B-FA85-499F-8DF9-EBE3BB293186}" type="datetimeFigureOut">
              <a:rPr lang="en-US" smtClean="0"/>
              <a:pPr/>
              <a:t>3/5/13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6F70F8-2930-4B81-843F-D5B73267F2A4}"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07397916"/>
      </p:ext>
    </p:extLst>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66B67B-FA85-499F-8DF9-EBE3BB293186}" type="datetimeFigureOut">
              <a:rPr lang="en-US" smtClean="0"/>
              <a:pPr/>
              <a:t>3/5/13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6F70F8-2930-4B81-843F-D5B73267F2A4}"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926585"/>
      </p:ext>
    </p:extLst>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66B67B-FA85-499F-8DF9-EBE3BB293186}" type="datetimeFigureOut">
              <a:rPr lang="en-US" smtClean="0"/>
              <a:pPr/>
              <a:t>3/5/13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6F70F8-2930-4B81-843F-D5B73267F2A4}"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67511428"/>
      </p:ext>
    </p:extLst>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66B67B-FA85-499F-8DF9-EBE3BB293186}" type="datetimeFigureOut">
              <a:rPr lang="en-US" smtClean="0"/>
              <a:pPr/>
              <a:t>3/5/13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6F70F8-2930-4B81-843F-D5B73267F2A4}"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72113376"/>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69880791"/>
      </p:ext>
    </p:extLst>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66B67B-FA85-499F-8DF9-EBE3BB293186}" type="datetimeFigureOut">
              <a:rPr lang="en-US" smtClean="0"/>
              <a:pPr/>
              <a:t>3/5/13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6F70F8-2930-4B81-843F-D5B73267F2A4}"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33773380"/>
      </p:ext>
    </p:extLst>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66B67B-FA85-499F-8DF9-EBE3BB293186}" type="datetimeFigureOut">
              <a:rPr lang="en-US" smtClean="0"/>
              <a:pPr/>
              <a:t>3/5/13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6F70F8-2930-4B81-843F-D5B73267F2A4}"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01008031"/>
      </p:ext>
    </p:extLst>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66B67B-FA85-499F-8DF9-EBE3BB293186}" type="datetimeFigureOut">
              <a:rPr lang="en-US" smtClean="0"/>
              <a:pPr/>
              <a:t>3/5/13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6F70F8-2930-4B81-843F-D5B73267F2A4}"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26110631"/>
      </p:ext>
    </p:extLst>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66B67B-FA85-499F-8DF9-EBE3BB293186}" type="datetimeFigureOut">
              <a:rPr lang="en-US" smtClean="0"/>
              <a:pPr/>
              <a:t>3/5/13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6F70F8-2930-4B81-843F-D5B73267F2A4}"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44475468"/>
      </p:ext>
    </p:extLst>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66B67B-FA85-499F-8DF9-EBE3BB293186}" type="datetimeFigureOut">
              <a:rPr lang="en-US" smtClean="0"/>
              <a:pPr/>
              <a:t>3/5/13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6F70F8-2930-4B81-843F-D5B73267F2A4}"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63897787"/>
      </p:ext>
    </p:extLst>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66B67B-FA85-499F-8DF9-EBE3BB293186}" type="datetimeFigureOut">
              <a:rPr lang="en-US" smtClean="0"/>
              <a:pPr/>
              <a:t>3/5/13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6F70F8-2930-4B81-843F-D5B73267F2A4}"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70853725"/>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58231942"/>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74216860"/>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63678899"/>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981602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1.pn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bwMode="auto">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p:cNvSpPr>
          <p:nvPr>
            <p:ph type="title"/>
          </p:nvPr>
        </p:nvSpPr>
        <p:spPr bwMode="auto">
          <a:xfrm>
            <a:off x="1270000" y="254000"/>
            <a:ext cx="10464800" cy="24384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cmpd="sng">
                <a:solidFill>
                  <a:srgbClr val="000000"/>
                </a:solidFill>
                <a:prstDash val="solid"/>
                <a:miter lim="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vert="horz" wrap="square" lIns="50800" tIns="50800" rIns="50800" bIns="50800" numCol="1" anchor="ctr" anchorCtr="0" compatLnSpc="1">
            <a:prstTxWarp prst="textNoShape">
              <a:avLst/>
            </a:prstTxWarp>
          </a:bodyPr>
          <a:lstStyle/>
          <a:p>
            <a:pPr lvl="0"/>
            <a:r>
              <a:rPr lang="en-US">
                <a:sym typeface="Helvetica Light" charset="0"/>
              </a:rPr>
              <a:t>Click to edit Master title style</a:t>
            </a:r>
          </a:p>
        </p:txBody>
      </p:sp>
      <p:sp>
        <p:nvSpPr>
          <p:cNvPr id="1026" name="Rectangle 2"/>
          <p:cNvSpPr>
            <a:spLocks noGrp="1"/>
          </p:cNvSpPr>
          <p:nvPr>
            <p:ph type="body" idx="1"/>
          </p:nvPr>
        </p:nvSpPr>
        <p:spPr bwMode="auto">
          <a:xfrm>
            <a:off x="1270000" y="2768600"/>
            <a:ext cx="10464800" cy="57150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cmpd="sng">
                <a:solidFill>
                  <a:srgbClr val="000000"/>
                </a:solidFill>
                <a:prstDash val="solid"/>
                <a:miter lim="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vert="horz" wrap="square" lIns="50800" tIns="50800" rIns="50800" bIns="50800" numCol="1" anchor="ctr" anchorCtr="0" compatLnSpc="1">
            <a:prstTxWarp prst="textNoShape">
              <a:avLst/>
            </a:prstTxWarp>
          </a:bodyPr>
          <a:lstStyle/>
          <a:p>
            <a:pPr lvl="0"/>
            <a:r>
              <a:rPr lang="en-US">
                <a:sym typeface="Helvetica Light" charset="0"/>
              </a:rPr>
              <a:t>Click to edit Master text styles</a:t>
            </a:r>
          </a:p>
          <a:p>
            <a:pPr lvl="1"/>
            <a:r>
              <a:rPr lang="en-US">
                <a:sym typeface="Helvetica Light" charset="0"/>
              </a:rPr>
              <a:t>Second level</a:t>
            </a:r>
          </a:p>
          <a:p>
            <a:pPr lvl="2"/>
            <a:r>
              <a:rPr lang="en-US">
                <a:sym typeface="Helvetica Light" charset="0"/>
              </a:rPr>
              <a:t>Third level</a:t>
            </a:r>
          </a:p>
          <a:p>
            <a:pPr lvl="3"/>
            <a:r>
              <a:rPr lang="en-US">
                <a:sym typeface="Helvetica Light" charset="0"/>
              </a:rPr>
              <a:t>Fourth level</a:t>
            </a:r>
          </a:p>
          <a:p>
            <a:pPr lvl="4"/>
            <a:r>
              <a:rPr lang="en-US">
                <a:sym typeface="Helvetica Light" charset="0"/>
              </a:rPr>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84200" rtl="0" eaLnBrk="0" fontAlgn="base" hangingPunct="0">
        <a:spcBef>
          <a:spcPct val="0"/>
        </a:spcBef>
        <a:spcAft>
          <a:spcPct val="0"/>
        </a:spcAft>
        <a:defRPr sz="8000">
          <a:solidFill>
            <a:srgbClr val="000000"/>
          </a:solidFill>
          <a:latin typeface="+mj-lt"/>
          <a:ea typeface="+mj-ea"/>
          <a:cs typeface="+mj-cs"/>
          <a:sym typeface="Helvetica Light" charset="0"/>
        </a:defRPr>
      </a:lvl1pPr>
      <a:lvl2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2pPr>
      <a:lvl3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3pPr>
      <a:lvl4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4pPr>
      <a:lvl5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5pPr>
      <a:lvl6pPr marL="4572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6pPr>
      <a:lvl7pPr marL="9144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7pPr>
      <a:lvl8pPr marL="13716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8pPr>
      <a:lvl9pPr marL="18288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9pPr>
    </p:titleStyle>
    <p:bodyStyle>
      <a:lvl1pPr marL="381000" indent="-381000" algn="l" defTabSz="584200" rtl="0" eaLnBrk="0" fontAlgn="base" hangingPunct="0">
        <a:spcBef>
          <a:spcPts val="4200"/>
        </a:spcBef>
        <a:spcAft>
          <a:spcPct val="0"/>
        </a:spcAft>
        <a:buSzPct val="100000"/>
        <a:buChar char="•"/>
        <a:defRPr sz="3800">
          <a:solidFill>
            <a:srgbClr val="000000"/>
          </a:solidFill>
          <a:latin typeface="+mn-lt"/>
          <a:ea typeface="+mn-ea"/>
          <a:cs typeface="+mn-cs"/>
          <a:sym typeface="Helvetica Light" charset="0"/>
        </a:defRPr>
      </a:lvl1pPr>
      <a:lvl2pPr marL="762000" indent="-381000" algn="l" defTabSz="584200" rtl="0" eaLnBrk="0" fontAlgn="base" hangingPunct="0">
        <a:spcBef>
          <a:spcPts val="4200"/>
        </a:spcBef>
        <a:spcAft>
          <a:spcPct val="0"/>
        </a:spcAft>
        <a:buSzPct val="100000"/>
        <a:buChar char="•"/>
        <a:defRPr sz="3800">
          <a:solidFill>
            <a:srgbClr val="000000"/>
          </a:solidFill>
          <a:latin typeface="+mn-lt"/>
          <a:ea typeface="Helvetica Light" charset="0"/>
          <a:cs typeface="+mn-cs"/>
          <a:sym typeface="Helvetica Light" charset="0"/>
        </a:defRPr>
      </a:lvl2pPr>
      <a:lvl3pPr marL="1143000" indent="-381000" algn="l" defTabSz="584200" rtl="0" eaLnBrk="0" fontAlgn="base" hangingPunct="0">
        <a:spcBef>
          <a:spcPts val="4200"/>
        </a:spcBef>
        <a:spcAft>
          <a:spcPct val="0"/>
        </a:spcAft>
        <a:buSzPct val="100000"/>
        <a:buChar char="•"/>
        <a:defRPr sz="3800">
          <a:solidFill>
            <a:srgbClr val="000000"/>
          </a:solidFill>
          <a:latin typeface="+mn-lt"/>
          <a:ea typeface="Helvetica Light" charset="0"/>
          <a:cs typeface="+mn-cs"/>
          <a:sym typeface="Helvetica Light" charset="0"/>
        </a:defRPr>
      </a:lvl3pPr>
      <a:lvl4pPr marL="1524000" indent="-381000" algn="l" defTabSz="584200" rtl="0" eaLnBrk="0" fontAlgn="base" hangingPunct="0">
        <a:spcBef>
          <a:spcPts val="4200"/>
        </a:spcBef>
        <a:spcAft>
          <a:spcPct val="0"/>
        </a:spcAft>
        <a:buSzPct val="100000"/>
        <a:buChar char="•"/>
        <a:defRPr sz="3800">
          <a:solidFill>
            <a:srgbClr val="000000"/>
          </a:solidFill>
          <a:latin typeface="+mn-lt"/>
          <a:ea typeface="Helvetica Light" charset="0"/>
          <a:cs typeface="+mn-cs"/>
          <a:sym typeface="Helvetica Light" charset="0"/>
        </a:defRPr>
      </a:lvl4pPr>
      <a:lvl5pPr marL="1905000" indent="-381000" algn="l" defTabSz="584200" rtl="0" eaLnBrk="0" fontAlgn="base" hangingPunct="0">
        <a:spcBef>
          <a:spcPts val="4200"/>
        </a:spcBef>
        <a:spcAft>
          <a:spcPct val="0"/>
        </a:spcAft>
        <a:buSzPct val="100000"/>
        <a:buChar char="•"/>
        <a:defRPr sz="3800">
          <a:solidFill>
            <a:srgbClr val="000000"/>
          </a:solidFill>
          <a:latin typeface="+mn-lt"/>
          <a:ea typeface="Helvetica Light" charset="0"/>
          <a:cs typeface="+mn-cs"/>
          <a:sym typeface="Helvetica Light" charset="0"/>
        </a:defRPr>
      </a:lvl5pPr>
      <a:lvl6pPr marL="2362200" indent="-381000" algn="l" defTabSz="584200" rtl="0" fontAlgn="base" hangingPunct="0">
        <a:spcBef>
          <a:spcPts val="4200"/>
        </a:spcBef>
        <a:spcAft>
          <a:spcPct val="0"/>
        </a:spcAft>
        <a:buSzPct val="100000"/>
        <a:buChar char="•"/>
        <a:defRPr sz="3800">
          <a:solidFill>
            <a:srgbClr val="000000"/>
          </a:solidFill>
          <a:latin typeface="+mn-lt"/>
          <a:ea typeface="Helvetica Light" charset="0"/>
          <a:cs typeface="+mn-cs"/>
          <a:sym typeface="Helvetica Light" charset="0"/>
        </a:defRPr>
      </a:lvl6pPr>
      <a:lvl7pPr marL="2819400" indent="-381000" algn="l" defTabSz="584200" rtl="0" fontAlgn="base" hangingPunct="0">
        <a:spcBef>
          <a:spcPts val="4200"/>
        </a:spcBef>
        <a:spcAft>
          <a:spcPct val="0"/>
        </a:spcAft>
        <a:buSzPct val="100000"/>
        <a:buChar char="•"/>
        <a:defRPr sz="3800">
          <a:solidFill>
            <a:srgbClr val="000000"/>
          </a:solidFill>
          <a:latin typeface="+mn-lt"/>
          <a:ea typeface="Helvetica Light" charset="0"/>
          <a:cs typeface="+mn-cs"/>
          <a:sym typeface="Helvetica Light" charset="0"/>
        </a:defRPr>
      </a:lvl7pPr>
      <a:lvl8pPr marL="3276600" indent="-381000" algn="l" defTabSz="584200" rtl="0" fontAlgn="base" hangingPunct="0">
        <a:spcBef>
          <a:spcPts val="4200"/>
        </a:spcBef>
        <a:spcAft>
          <a:spcPct val="0"/>
        </a:spcAft>
        <a:buSzPct val="100000"/>
        <a:buChar char="•"/>
        <a:defRPr sz="3800">
          <a:solidFill>
            <a:srgbClr val="000000"/>
          </a:solidFill>
          <a:latin typeface="+mn-lt"/>
          <a:ea typeface="Helvetica Light" charset="0"/>
          <a:cs typeface="+mn-cs"/>
          <a:sym typeface="Helvetica Light" charset="0"/>
        </a:defRPr>
      </a:lvl8pPr>
      <a:lvl9pPr marL="3733800" indent="-381000" algn="l" defTabSz="584200" rtl="0" fontAlgn="base" hangingPunct="0">
        <a:spcBef>
          <a:spcPts val="4200"/>
        </a:spcBef>
        <a:spcAft>
          <a:spcPct val="0"/>
        </a:spcAft>
        <a:buSzPct val="100000"/>
        <a:buChar char="•"/>
        <a:defRPr sz="3800">
          <a:solidFill>
            <a:srgbClr val="000000"/>
          </a:solidFill>
          <a:latin typeface="+mn-lt"/>
          <a:ea typeface="Helvetica Light" charset="0"/>
          <a:cs typeface="+mn-cs"/>
          <a:sym typeface="Helvetica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875" y="390525"/>
            <a:ext cx="11703050" cy="16256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50875" y="2276475"/>
            <a:ext cx="11703050" cy="64357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50875" y="9040813"/>
            <a:ext cx="3033713" cy="519112"/>
          </a:xfrm>
          <a:prstGeom prst="rect">
            <a:avLst/>
          </a:prstGeom>
        </p:spPr>
        <p:txBody>
          <a:bodyPr vert="horz" lIns="91440" tIns="45720" rIns="91440" bIns="45720" rtlCol="0" anchor="ctr"/>
          <a:lstStyle>
            <a:lvl1pPr algn="l">
              <a:defRPr sz="1200">
                <a:solidFill>
                  <a:schemeClr val="tx1">
                    <a:tint val="75000"/>
                  </a:schemeClr>
                </a:solidFill>
              </a:defRPr>
            </a:lvl1pPr>
          </a:lstStyle>
          <a:p>
            <a:fld id="{0E37AC11-1CFB-4E40-B2FA-E7CEB3A95A72}" type="datetimeFigureOut">
              <a:rPr lang="en-US" smtClean="0"/>
              <a:pPr/>
              <a:t>3/5/13</a:t>
            </a:fld>
            <a:endParaRPr lang="en-US"/>
          </a:p>
        </p:txBody>
      </p:sp>
      <p:sp>
        <p:nvSpPr>
          <p:cNvPr id="5" name="Footer Placeholder 4"/>
          <p:cNvSpPr>
            <a:spLocks noGrp="1"/>
          </p:cNvSpPr>
          <p:nvPr>
            <p:ph type="ftr" sz="quarter" idx="3"/>
          </p:nvPr>
        </p:nvSpPr>
        <p:spPr>
          <a:xfrm>
            <a:off x="4443413" y="9040813"/>
            <a:ext cx="4117975" cy="5191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320213" y="9040813"/>
            <a:ext cx="3033712" cy="519112"/>
          </a:xfrm>
          <a:prstGeom prst="rect">
            <a:avLst/>
          </a:prstGeom>
        </p:spPr>
        <p:txBody>
          <a:bodyPr vert="horz" lIns="91440" tIns="45720" rIns="91440" bIns="45720" rtlCol="0" anchor="ctr"/>
          <a:lstStyle>
            <a:lvl1pPr algn="r">
              <a:defRPr sz="1200">
                <a:solidFill>
                  <a:schemeClr val="tx1">
                    <a:tint val="75000"/>
                  </a:schemeClr>
                </a:solidFill>
              </a:defRPr>
            </a:lvl1pPr>
          </a:lstStyle>
          <a:p>
            <a:fld id="{357B2710-A79F-4A71-9CAE-8D19AB0748D9}"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782677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571500" y="584200"/>
            <a:ext cx="11861800" cy="1397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vert="horz" wrap="square" lIns="50800" tIns="50800" rIns="50800" bIns="50800" numCol="1" anchor="b" anchorCtr="0" compatLnSpc="1">
            <a:prstTxWarp prst="textNoShape">
              <a:avLst/>
            </a:prstTxWarp>
          </a:bodyPr>
          <a:lstStyle/>
          <a:p>
            <a:pPr lvl="0"/>
            <a:r>
              <a:rPr lang="en-US" dirty="0">
                <a:sym typeface="Helvetica Neue Light" charset="0"/>
              </a:rPr>
              <a:t>Click to edit Master title style</a:t>
            </a:r>
          </a:p>
        </p:txBody>
      </p:sp>
      <p:sp>
        <p:nvSpPr>
          <p:cNvPr id="2051" name="Line 2"/>
          <p:cNvSpPr>
            <a:spLocks noChangeShapeType="1"/>
          </p:cNvSpPr>
          <p:nvPr/>
        </p:nvSpPr>
        <p:spPr bwMode="auto">
          <a:xfrm>
            <a:off x="647700" y="1968500"/>
            <a:ext cx="11709400" cy="0"/>
          </a:xfrm>
          <a:prstGeom prst="line">
            <a:avLst/>
          </a:prstGeom>
          <a:noFill/>
          <a:ln w="12700">
            <a:solidFill>
              <a:srgbClr val="888888"/>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pPr defTabSz="914400" hangingPunct="1"/>
            <a:endParaRPr lang="en-US" sz="4200">
              <a:latin typeface="Helvetica Neue Light" charset="0"/>
              <a:sym typeface="Helvetica Neue Light" charset="0"/>
            </a:endParaRPr>
          </a:p>
        </p:txBody>
      </p:sp>
      <p:sp>
        <p:nvSpPr>
          <p:cNvPr id="2052" name="Rectangle 3"/>
          <p:cNvSpPr>
            <a:spLocks noGrp="1" noChangeArrowheads="1"/>
          </p:cNvSpPr>
          <p:nvPr>
            <p:ph type="body" idx="1"/>
          </p:nvPr>
        </p:nvSpPr>
        <p:spPr bwMode="auto">
          <a:xfrm>
            <a:off x="571500" y="2324100"/>
            <a:ext cx="11861800" cy="65659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vert="horz" wrap="square" lIns="50800" tIns="50800" rIns="50800" bIns="50800" numCol="1" anchor="t" anchorCtr="0" compatLnSpc="1">
            <a:prstTxWarp prst="textNoShape">
              <a:avLst/>
            </a:prstTxWarp>
          </a:bodyPr>
          <a:lstStyle/>
          <a:p>
            <a:pPr lvl="0"/>
            <a:r>
              <a:rPr lang="en-US" dirty="0">
                <a:sym typeface="Helvetica Neue" charset="0"/>
              </a:rPr>
              <a:t>Click to edit Master text styles</a:t>
            </a:r>
          </a:p>
          <a:p>
            <a:pPr lvl="1"/>
            <a:r>
              <a:rPr lang="en-US" dirty="0">
                <a:sym typeface="Helvetica Neue" charset="0"/>
              </a:rPr>
              <a:t>Second level</a:t>
            </a:r>
          </a:p>
          <a:p>
            <a:pPr lvl="2"/>
            <a:r>
              <a:rPr lang="en-US" dirty="0">
                <a:sym typeface="Helvetica Neue" charset="0"/>
              </a:rPr>
              <a:t>Third level</a:t>
            </a:r>
          </a:p>
          <a:p>
            <a:pPr lvl="3"/>
            <a:r>
              <a:rPr lang="en-US" dirty="0">
                <a:sym typeface="Helvetica Neue" charset="0"/>
              </a:rPr>
              <a:t>Fourth level</a:t>
            </a:r>
          </a:p>
          <a:p>
            <a:pPr lvl="4"/>
            <a:r>
              <a:rPr lang="en-US" dirty="0">
                <a:sym typeface="Helvetica Neue" charset="0"/>
              </a:rPr>
              <a:t>Fifth level</a:t>
            </a:r>
          </a:p>
        </p:txBody>
      </p:sp>
      <p:pic>
        <p:nvPicPr>
          <p:cNvPr id="2053" name="Picture 5" descr="Logo300dpi %281%29.png"/>
          <p:cNvPicPr>
            <a:picLocks noChangeAspect="1"/>
          </p:cNvPicPr>
          <p:nvPr userDrawn="1"/>
        </p:nvPicPr>
        <p:blipFill>
          <a:blip r:embed="rId1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0083800" y="381000"/>
            <a:ext cx="2286000" cy="13589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054" name="TextBox 5"/>
          <p:cNvSpPr txBox="1">
            <a:spLocks noChangeArrowheads="1"/>
          </p:cNvSpPr>
          <p:nvPr userDrawn="1"/>
        </p:nvSpPr>
        <p:spPr bwMode="auto">
          <a:xfrm>
            <a:off x="558800" y="300038"/>
            <a:ext cx="6575390" cy="276999"/>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algn="l" defTabSz="914400" eaLnBrk="1" hangingPunct="1">
              <a:defRPr/>
            </a:pPr>
            <a:r>
              <a:rPr lang="en-US" sz="1200" dirty="0" smtClean="0"/>
              <a:t>Data Management Plans: Why Create a Data Management Plan?; Version 1.0, February 2013</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976053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l" rtl="0" eaLnBrk="0" fontAlgn="base" hangingPunct="0">
        <a:spcBef>
          <a:spcPct val="0"/>
        </a:spcBef>
        <a:spcAft>
          <a:spcPct val="0"/>
        </a:spcAft>
        <a:defRPr sz="44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eaLnBrk="0" fontAlgn="base" hangingPunct="0">
        <a:spcBef>
          <a:spcPts val="600"/>
        </a:spcBef>
        <a:spcAft>
          <a:spcPct val="0"/>
        </a:spcAft>
        <a:buClr>
          <a:srgbClr val="606060"/>
        </a:buClr>
        <a:buSzPct val="100000"/>
        <a:buFont typeface="Helvetica Neue" charset="0"/>
        <a:buChar char="•"/>
        <a:defRPr sz="3400">
          <a:solidFill>
            <a:srgbClr val="606060"/>
          </a:solidFill>
          <a:latin typeface="+mn-lt"/>
          <a:ea typeface="+mn-ea"/>
          <a:cs typeface="+mn-cs"/>
          <a:sym typeface="Helvetica Neue" charset="0"/>
        </a:defRPr>
      </a:lvl1pPr>
      <a:lvl2pPr marL="660400" indent="-266700" algn="l" rtl="0" eaLnBrk="0" fontAlgn="base" hangingPunct="0">
        <a:spcBef>
          <a:spcPts val="600"/>
        </a:spcBef>
        <a:spcAft>
          <a:spcPct val="0"/>
        </a:spcAft>
        <a:buClr>
          <a:srgbClr val="606060"/>
        </a:buClr>
        <a:buSzPct val="100000"/>
        <a:buFont typeface="Helvetica Neue" charset="0"/>
        <a:buChar char="•"/>
        <a:defRPr sz="2800">
          <a:solidFill>
            <a:srgbClr val="606060"/>
          </a:solidFill>
          <a:latin typeface="+mn-lt"/>
          <a:ea typeface="+mn-ea"/>
          <a:cs typeface="+mn-cs"/>
          <a:sym typeface="Helvetica Neue" charset="0"/>
        </a:defRPr>
      </a:lvl2pPr>
      <a:lvl3pPr marL="1104900" indent="-266700" algn="l" rtl="0" eaLnBrk="0" fontAlgn="base" hangingPunct="0">
        <a:spcBef>
          <a:spcPts val="600"/>
        </a:spcBef>
        <a:spcAft>
          <a:spcPct val="0"/>
        </a:spcAft>
        <a:buClr>
          <a:srgbClr val="606060"/>
        </a:buClr>
        <a:buSzPct val="100000"/>
        <a:buFont typeface="Helvetica Neue" charset="0"/>
        <a:buChar char="•"/>
        <a:defRPr sz="2400">
          <a:solidFill>
            <a:srgbClr val="606060"/>
          </a:solidFill>
          <a:latin typeface="+mn-lt"/>
          <a:ea typeface="+mn-ea"/>
          <a:cs typeface="+mn-cs"/>
          <a:sym typeface="Helvetica Neue" charset="0"/>
        </a:defRPr>
      </a:lvl3pPr>
      <a:lvl4pPr marL="1549400" indent="-266700" algn="l" rtl="0" eaLnBrk="0" fontAlgn="base" hangingPunct="0">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4pPr>
      <a:lvl5pPr marL="1993900" indent="-266700" algn="l" rtl="0" eaLnBrk="0" fontAlgn="base" hangingPunct="0">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5pPr>
      <a:lvl6pPr marL="2451100" indent="-266700" algn="l" rtl="0" fontAlgn="base">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6pPr>
      <a:lvl7pPr marL="2908300" indent="-266700" algn="l" rtl="0" fontAlgn="base">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7pPr>
      <a:lvl8pPr marL="3365500" indent="-266700" algn="l" rtl="0" fontAlgn="base">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8pPr>
      <a:lvl9pPr marL="3822700" indent="-266700" algn="l" rtl="0" fontAlgn="base">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875" y="390525"/>
            <a:ext cx="11703050" cy="16256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50875" y="2276475"/>
            <a:ext cx="11703050" cy="64357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50875" y="9040813"/>
            <a:ext cx="3033713" cy="519112"/>
          </a:xfrm>
          <a:prstGeom prst="rect">
            <a:avLst/>
          </a:prstGeom>
        </p:spPr>
        <p:txBody>
          <a:bodyPr vert="horz" lIns="91440" tIns="45720" rIns="91440" bIns="45720" rtlCol="0" anchor="ctr"/>
          <a:lstStyle>
            <a:lvl1pPr algn="l">
              <a:defRPr sz="1200">
                <a:solidFill>
                  <a:schemeClr val="tx1">
                    <a:tint val="75000"/>
                  </a:schemeClr>
                </a:solidFill>
              </a:defRPr>
            </a:lvl1pPr>
          </a:lstStyle>
          <a:p>
            <a:fld id="{FAC76FA0-A18A-43F4-B966-906387DF404B}" type="datetimeFigureOut">
              <a:rPr lang="en-US" smtClean="0"/>
              <a:pPr/>
              <a:t>3/5/13</a:t>
            </a:fld>
            <a:endParaRPr lang="en-US"/>
          </a:p>
        </p:txBody>
      </p:sp>
      <p:sp>
        <p:nvSpPr>
          <p:cNvPr id="5" name="Footer Placeholder 4"/>
          <p:cNvSpPr>
            <a:spLocks noGrp="1"/>
          </p:cNvSpPr>
          <p:nvPr>
            <p:ph type="ftr" sz="quarter" idx="3"/>
          </p:nvPr>
        </p:nvSpPr>
        <p:spPr>
          <a:xfrm>
            <a:off x="4443413" y="9040813"/>
            <a:ext cx="4117975" cy="5191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320213" y="9040813"/>
            <a:ext cx="3033712" cy="519112"/>
          </a:xfrm>
          <a:prstGeom prst="rect">
            <a:avLst/>
          </a:prstGeom>
        </p:spPr>
        <p:txBody>
          <a:bodyPr vert="horz" lIns="91440" tIns="45720" rIns="91440" bIns="45720" rtlCol="0" anchor="ctr"/>
          <a:lstStyle>
            <a:lvl1pPr algn="r">
              <a:defRPr sz="1200">
                <a:solidFill>
                  <a:schemeClr val="tx1">
                    <a:tint val="75000"/>
                  </a:schemeClr>
                </a:solidFill>
              </a:defRPr>
            </a:lvl1pPr>
          </a:lstStyle>
          <a:p>
            <a:fld id="{B1823EB3-F870-4BE2-BA19-6424A4DEC6B0}"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7278839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875" y="390525"/>
            <a:ext cx="11703050" cy="16256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50875" y="2276475"/>
            <a:ext cx="11703050" cy="64357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50875" y="9040813"/>
            <a:ext cx="3033713" cy="519112"/>
          </a:xfrm>
          <a:prstGeom prst="rect">
            <a:avLst/>
          </a:prstGeom>
        </p:spPr>
        <p:txBody>
          <a:bodyPr vert="horz" lIns="91440" tIns="45720" rIns="91440" bIns="45720" rtlCol="0" anchor="ctr"/>
          <a:lstStyle>
            <a:lvl1pPr algn="l">
              <a:defRPr sz="1200">
                <a:solidFill>
                  <a:schemeClr val="tx1">
                    <a:tint val="75000"/>
                  </a:schemeClr>
                </a:solidFill>
              </a:defRPr>
            </a:lvl1pPr>
          </a:lstStyle>
          <a:p>
            <a:fld id="{A166B67B-FA85-499F-8DF9-EBE3BB293186}" type="datetimeFigureOut">
              <a:rPr lang="en-US" smtClean="0"/>
              <a:pPr/>
              <a:t>3/5/13</a:t>
            </a:fld>
            <a:endParaRPr lang="en-US"/>
          </a:p>
        </p:txBody>
      </p:sp>
      <p:sp>
        <p:nvSpPr>
          <p:cNvPr id="5" name="Footer Placeholder 4"/>
          <p:cNvSpPr>
            <a:spLocks noGrp="1"/>
          </p:cNvSpPr>
          <p:nvPr>
            <p:ph type="ftr" sz="quarter" idx="3"/>
          </p:nvPr>
        </p:nvSpPr>
        <p:spPr>
          <a:xfrm>
            <a:off x="4443413" y="9040813"/>
            <a:ext cx="4117975" cy="5191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320213" y="9040813"/>
            <a:ext cx="3033712" cy="519112"/>
          </a:xfrm>
          <a:prstGeom prst="rect">
            <a:avLst/>
          </a:prstGeom>
        </p:spPr>
        <p:txBody>
          <a:bodyPr vert="horz" lIns="91440" tIns="45720" rIns="91440" bIns="45720" rtlCol="0" anchor="ctr"/>
          <a:lstStyle>
            <a:lvl1pPr algn="r">
              <a:defRPr sz="1200">
                <a:solidFill>
                  <a:schemeClr val="tx1">
                    <a:tint val="75000"/>
                  </a:schemeClr>
                </a:solidFill>
              </a:defRPr>
            </a:lvl1pPr>
          </a:lstStyle>
          <a:p>
            <a:fld id="{A96F70F8-2930-4B81-843F-D5B73267F2A4}"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5004292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hyperlink" Target="http://creativecommons.org/licenses/by/3.0/" TargetMode="External"/><Relationship Id="rId7"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hyperlink" Target="http://www.nsf.gov/bfa/dias/policy/dmp.jsp" TargetMode="External"/><Relationship Id="rId5" Type="http://schemas.openxmlformats.org/officeDocument/2006/relationships/hyperlink" Target="http://science1.nasa.gov/earth-science/earth-science-data/data-information-policy/" TargetMode="External"/><Relationship Id="rId6" Type="http://schemas.openxmlformats.org/officeDocument/2006/relationships/hyperlink" Target="http://www.corporateservices.noaa.gov/ames/administrative_orders/chapter_212/212-15.html" TargetMode="External"/><Relationship Id="rId7" Type="http://schemas.openxmlformats.org/officeDocument/2006/relationships/hyperlink" Target="https://nccwsc.usgs.gov/?q=content/data-policies-and-guidance" TargetMode="External"/><Relationship Id="rId8" Type="http://schemas.openxmlformats.org/officeDocument/2006/relationships/hyperlink" Target="http://grants1.nih.gov/grants/policy/data_sharing/data_sharing_guidance.htm" TargetMode="Externa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4" Type="http://schemas.openxmlformats.org/officeDocument/2006/relationships/image" Target="../media/image4.png"/><Relationship Id="rId1" Type="http://schemas.openxmlformats.org/officeDocument/2006/relationships/slideLayout" Target="../slideLayouts/slideLayout24.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6.jpeg"/><Relationship Id="rId5" Type="http://schemas.openxmlformats.org/officeDocument/2006/relationships/image" Target="../media/image7.jpeg"/><Relationship Id="rId6" Type="http://schemas.openxmlformats.org/officeDocument/2006/relationships/image" Target="../media/image8.png"/><Relationship Id="rId7"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3" name="Line 1"/>
          <p:cNvSpPr>
            <a:spLocks noChangeShapeType="1"/>
          </p:cNvSpPr>
          <p:nvPr/>
        </p:nvSpPr>
        <p:spPr bwMode="auto">
          <a:xfrm>
            <a:off x="647700" y="4749800"/>
            <a:ext cx="11709400" cy="0"/>
          </a:xfrm>
          <a:prstGeom prst="line">
            <a:avLst/>
          </a:prstGeom>
          <a:noFill/>
          <a:ln w="12700" cap="flat" cmpd="sng">
            <a:solidFill>
              <a:srgbClr val="888888"/>
            </a:solidFill>
            <a:prstDash val="solid"/>
            <a:miter lim="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rgbClr val="000000">
                      <a:alpha val="74998"/>
                    </a:srgbClr>
                  </a:outerShdw>
                </a:effectLst>
              </a14:hiddenEffects>
            </a:ext>
          </a:extLst>
        </p:spPr>
        <p:txBody>
          <a:bodyPr/>
          <a:lstStyle/>
          <a:p>
            <a:pPr>
              <a:defRPr/>
            </a:pPr>
            <a:endParaRPr lang="en-US">
              <a:cs typeface="Helvetica Light" charset="0"/>
            </a:endParaRPr>
          </a:p>
        </p:txBody>
      </p:sp>
      <p:pic>
        <p:nvPicPr>
          <p:cNvPr id="3074" name="Picture 2" descr="Logo300dpi %281%29.p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0083800" y="381000"/>
            <a:ext cx="2286000" cy="13589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rgbClr val="000000">
                      <a:alpha val="74998"/>
                    </a:srgbClr>
                  </a:outerShdw>
                </a:effectLst>
              </a14:hiddenEffects>
            </a:ext>
          </a:extLst>
        </p:spPr>
      </p:pic>
      <p:sp>
        <p:nvSpPr>
          <p:cNvPr id="3075" name="Rectangle 3"/>
          <p:cNvSpPr>
            <a:spLocks noGrp="1" noChangeArrowheads="1"/>
          </p:cNvSpPr>
          <p:nvPr>
            <p:ph type="title"/>
          </p:nvPr>
        </p:nvSpPr>
        <p:spPr>
          <a:xfrm>
            <a:off x="571500" y="1346200"/>
            <a:ext cx="11861800" cy="3175000"/>
          </a:xfrm>
        </p:spPr>
        <p:txBody>
          <a:bodyPr lIns="0" tIns="0" rIns="0" bIns="0" anchor="b"/>
          <a:lstStyle/>
          <a:p>
            <a:pPr algn="l" defTabSz="914400" eaLnBrk="1">
              <a:defRPr/>
            </a:pPr>
            <a:r>
              <a:rPr lang="en-US" sz="4800" b="1" dirty="0" smtClean="0">
                <a:latin typeface="Helvetica Neue Light" charset="0"/>
                <a:cs typeface="Helvetica Neue Light" charset="0"/>
                <a:sym typeface="Helvetica Neue Light" charset="0"/>
              </a:rPr>
              <a:t>Why Create a Data Management Plan?</a:t>
            </a:r>
            <a:endParaRPr lang="en-US" b="1" dirty="0" smtClean="0"/>
          </a:p>
        </p:txBody>
      </p:sp>
      <p:sp>
        <p:nvSpPr>
          <p:cNvPr id="3076" name="Rectangle 4"/>
          <p:cNvSpPr>
            <a:spLocks noGrp="1" noChangeArrowheads="1"/>
          </p:cNvSpPr>
          <p:nvPr>
            <p:ph type="body" idx="1"/>
          </p:nvPr>
        </p:nvSpPr>
        <p:spPr>
          <a:xfrm>
            <a:off x="584200" y="4953000"/>
            <a:ext cx="5384800" cy="1587500"/>
          </a:xfrm>
        </p:spPr>
        <p:txBody>
          <a:bodyPr lIns="0" tIns="0" rIns="0" bIns="0" anchor="t"/>
          <a:lstStyle/>
          <a:p>
            <a:pPr marL="0" indent="0" defTabSz="914400" eaLnBrk="1">
              <a:spcBef>
                <a:spcPct val="0"/>
              </a:spcBef>
              <a:buSzTx/>
              <a:buFontTx/>
              <a:buNone/>
              <a:defRPr/>
            </a:pPr>
            <a:r>
              <a:rPr lang="en-US" sz="2400" dirty="0" smtClean="0">
                <a:solidFill>
                  <a:srgbClr val="606060"/>
                </a:solidFill>
                <a:latin typeface="Helvetica Neue" charset="0"/>
                <a:cs typeface="Helvetica Neue" charset="0"/>
                <a:sym typeface="Helvetica Neue" charset="0"/>
              </a:rPr>
              <a:t>Ruth Duerr</a:t>
            </a:r>
          </a:p>
          <a:p>
            <a:pPr marL="0" indent="0" defTabSz="914400" eaLnBrk="1">
              <a:spcBef>
                <a:spcPct val="0"/>
              </a:spcBef>
              <a:buSzTx/>
              <a:buFontTx/>
              <a:buNone/>
              <a:defRPr/>
            </a:pPr>
            <a:r>
              <a:rPr lang="en-US" sz="2400" dirty="0" smtClean="0">
                <a:solidFill>
                  <a:srgbClr val="606060"/>
                </a:solidFill>
                <a:latin typeface="Helvetica Neue" charset="0"/>
                <a:cs typeface="Helvetica Neue" charset="0"/>
                <a:sym typeface="Helvetica Neue" charset="0"/>
              </a:rPr>
              <a:t>National Snow and Ice Data Center</a:t>
            </a:r>
            <a:endParaRPr lang="en-US" dirty="0" smtClean="0"/>
          </a:p>
        </p:txBody>
      </p:sp>
      <p:pic>
        <p:nvPicPr>
          <p:cNvPr id="3078" name="Picture 6" descr="image.pn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35000" y="7772400"/>
            <a:ext cx="1657350" cy="16573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rgbClr val="000000">
                      <a:alpha val="74998"/>
                    </a:srgbClr>
                  </a:outerShdw>
                </a:effectLst>
              </a14:hiddenEffects>
            </a:ext>
          </a:extLst>
        </p:spPr>
      </p:pic>
      <p:sp>
        <p:nvSpPr>
          <p:cNvPr id="3079" name="Rectangle 7"/>
          <p:cNvSpPr>
            <a:spLocks/>
          </p:cNvSpPr>
          <p:nvPr/>
        </p:nvSpPr>
        <p:spPr bwMode="auto">
          <a:xfrm>
            <a:off x="8331200" y="4953000"/>
            <a:ext cx="4241800" cy="12954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cmpd="sng">
                <a:solidFill>
                  <a:srgbClr val="000000"/>
                </a:solidFill>
                <a:prstDash val="solid"/>
                <a:miter lim="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rgbClr val="000000">
                      <a:alpha val="74998"/>
                    </a:srgbClr>
                  </a:outerShdw>
                </a:effectLst>
              </a14:hiddenEffects>
            </a:ext>
          </a:extLst>
        </p:spPr>
        <p:txBody>
          <a:bodyPr lIns="0" tIns="0" rIns="0" bIns="0"/>
          <a:lstStyle/>
          <a:p>
            <a:pPr algn="r" defTabSz="457200">
              <a:defRPr/>
            </a:pPr>
            <a:r>
              <a:rPr lang="en-US" sz="2400" dirty="0">
                <a:solidFill>
                  <a:srgbClr val="606060"/>
                </a:solidFill>
                <a:latin typeface="Helvetica Neue" charset="0"/>
                <a:cs typeface="Helvetica Neue" charset="0"/>
                <a:sym typeface="Helvetica Neue" charset="0"/>
              </a:rPr>
              <a:t>Version 1.0</a:t>
            </a:r>
          </a:p>
          <a:p>
            <a:pPr algn="r" defTabSz="457200">
              <a:defRPr/>
            </a:pPr>
            <a:r>
              <a:rPr lang="en-US" sz="2400" dirty="0" smtClean="0">
                <a:solidFill>
                  <a:srgbClr val="606060"/>
                </a:solidFill>
                <a:latin typeface="Helvetica Neue" charset="0"/>
                <a:cs typeface="Helvetica Neue" charset="0"/>
                <a:sym typeface="Helvetica Neue" charset="0"/>
              </a:rPr>
              <a:t>February 2013</a:t>
            </a:r>
            <a:endParaRPr lang="en-US" dirty="0">
              <a:cs typeface="Helvetica Light" charset="0"/>
            </a:endParaRPr>
          </a:p>
        </p:txBody>
      </p:sp>
      <p:sp>
        <p:nvSpPr>
          <p:cNvPr id="2" name="Rectangle 8"/>
          <p:cNvSpPr>
            <a:spLocks noChangeArrowheads="1"/>
          </p:cNvSpPr>
          <p:nvPr/>
        </p:nvSpPr>
        <p:spPr bwMode="auto">
          <a:xfrm>
            <a:off x="635000" y="533400"/>
            <a:ext cx="3659976" cy="46166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p>
            <a:pPr algn="l"/>
            <a:r>
              <a:rPr lang="en-US" sz="2400" dirty="0" smtClean="0"/>
              <a:t>Data </a:t>
            </a:r>
            <a:r>
              <a:rPr lang="en-US" sz="2400" dirty="0"/>
              <a:t>Management Plans </a:t>
            </a:r>
          </a:p>
        </p:txBody>
      </p:sp>
      <p:pic>
        <p:nvPicPr>
          <p:cNvPr id="3080" name="Picture 1" descr="DC-FullColor-01.png"/>
          <p:cNvPicPr>
            <a:picLocks noChangeAspect="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4297" t="37932" r="12846" b="44067"/>
          <a:stretch>
            <a:fillRect/>
          </a:stretch>
        </p:blipFill>
        <p:spPr bwMode="auto">
          <a:xfrm>
            <a:off x="2439988" y="8077200"/>
            <a:ext cx="4672012" cy="8223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0" name="TextBox 9"/>
          <p:cNvSpPr txBox="1">
            <a:spLocks noChangeArrowheads="1"/>
          </p:cNvSpPr>
          <p:nvPr/>
        </p:nvSpPr>
        <p:spPr bwMode="auto">
          <a:xfrm>
            <a:off x="7340600" y="8829675"/>
            <a:ext cx="3886200" cy="36933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n-US" sz="1800" dirty="0"/>
              <a:t>Copyright </a:t>
            </a:r>
            <a:r>
              <a:rPr lang="en-US" sz="1800" dirty="0" smtClean="0"/>
              <a:t>2013 Ruth Duerr</a:t>
            </a:r>
            <a:endParaRPr lang="en-US" sz="1200" dirty="0"/>
          </a:p>
        </p:txBody>
      </p:sp>
      <p:pic>
        <p:nvPicPr>
          <p:cNvPr id="11" name="Content Placeholder 4">
            <a:hlinkClick r:id="rId6"/>
          </p:cNvPr>
          <p:cNvPicPr>
            <a:picLocks noChangeAspect="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1531600" y="8772525"/>
            <a:ext cx="838200" cy="295275"/>
          </a:xfrm>
          <a:prstGeom prst="rect">
            <a:avLst/>
          </a:prstGeom>
          <a:noFill/>
          <a:ln>
            <a:noFill/>
          </a:ln>
          <a:effectLst>
            <a:glow rad="457200">
              <a:srgbClr val="0070C0">
                <a:alpha val="40000"/>
              </a:srgbClr>
            </a:glow>
            <a:outerShdw dist="35921" dir="2700000" algn="ctr" rotWithShape="0">
              <a:schemeClr val="bg2"/>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BFBFB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25400">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3313" name="Line 1"/>
          <p:cNvSpPr>
            <a:spLocks noChangeShapeType="1"/>
          </p:cNvSpPr>
          <p:nvPr/>
        </p:nvSpPr>
        <p:spPr bwMode="auto">
          <a:xfrm>
            <a:off x="647700" y="1968500"/>
            <a:ext cx="11709400" cy="0"/>
          </a:xfrm>
          <a:prstGeom prst="line">
            <a:avLst/>
          </a:prstGeom>
          <a:noFill/>
          <a:ln w="12700" cap="flat" cmpd="sng">
            <a:solidFill>
              <a:srgbClr val="888888"/>
            </a:solidFill>
            <a:prstDash val="solid"/>
            <a:miter lim="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rgbClr val="000000">
                      <a:alpha val="74998"/>
                    </a:srgbClr>
                  </a:outerShdw>
                </a:effectLst>
              </a14:hiddenEffects>
            </a:ext>
          </a:extLst>
        </p:spPr>
        <p:txBody>
          <a:bodyPr/>
          <a:lstStyle/>
          <a:p>
            <a:pPr>
              <a:defRPr/>
            </a:pPr>
            <a:endParaRPr lang="en-US">
              <a:cs typeface="Helvetica Light" charset="0"/>
            </a:endParaRPr>
          </a:p>
        </p:txBody>
      </p:sp>
      <p:pic>
        <p:nvPicPr>
          <p:cNvPr id="13314" name="Picture 2" descr="Logo300dpi %281%29.p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0083800" y="381000"/>
            <a:ext cx="2286000" cy="13589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rgbClr val="000000">
                      <a:alpha val="74998"/>
                    </a:srgbClr>
                  </a:outerShdw>
                </a:effectLst>
              </a14:hiddenEffects>
            </a:ext>
          </a:extLst>
        </p:spPr>
      </p:pic>
      <p:sp>
        <p:nvSpPr>
          <p:cNvPr id="13316" name="Rectangle 4"/>
          <p:cNvSpPr>
            <a:spLocks noGrp="1" noChangeArrowheads="1"/>
          </p:cNvSpPr>
          <p:nvPr>
            <p:ph type="title"/>
          </p:nvPr>
        </p:nvSpPr>
        <p:spPr>
          <a:xfrm>
            <a:off x="571500" y="584200"/>
            <a:ext cx="9805988" cy="1397000"/>
          </a:xfrm>
        </p:spPr>
        <p:txBody>
          <a:bodyPr lIns="0" tIns="0" rIns="0" bIns="0" anchor="b"/>
          <a:lstStyle/>
          <a:p>
            <a:pPr algn="l" defTabSz="914400" eaLnBrk="1">
              <a:defRPr/>
            </a:pPr>
            <a:r>
              <a:rPr lang="en-US" sz="4200" smtClean="0">
                <a:latin typeface="Helvetica Neue Light" charset="0"/>
                <a:cs typeface="Helvetica Neue Light" charset="0"/>
                <a:sym typeface="Helvetica Neue Light" charset="0"/>
              </a:rPr>
              <a:t>Many funding agencies require data management plans</a:t>
            </a:r>
            <a:endParaRPr lang="en-US" smtClean="0"/>
          </a:p>
        </p:txBody>
      </p:sp>
      <p:sp>
        <p:nvSpPr>
          <p:cNvPr id="13317" name="Rectangle 5"/>
          <p:cNvSpPr>
            <a:spLocks noGrp="1" noChangeArrowheads="1"/>
          </p:cNvSpPr>
          <p:nvPr>
            <p:ph type="body" idx="1"/>
          </p:nvPr>
        </p:nvSpPr>
        <p:spPr>
          <a:xfrm>
            <a:off x="558800" y="2286000"/>
            <a:ext cx="11861800" cy="6292850"/>
          </a:xfrm>
        </p:spPr>
        <p:txBody>
          <a:bodyPr lIns="0" tIns="0" rIns="0" bIns="0" anchor="t"/>
          <a:lstStyle/>
          <a:p>
            <a:pPr marL="371475" indent="-371475" eaLnBrk="1">
              <a:defRPr/>
            </a:pPr>
            <a:r>
              <a:rPr lang="en-US" sz="3600" dirty="0" smtClean="0">
                <a:latin typeface="Helvetica Neue" charset="0"/>
                <a:cs typeface="Helvetica Neue" charset="0"/>
                <a:sym typeface="Helvetica Neue" charset="0"/>
              </a:rPr>
              <a:t>NSF now requires a two page data management plan submitted with every proposal</a:t>
            </a:r>
          </a:p>
          <a:p>
            <a:pPr marL="371475" indent="-371475" eaLnBrk="1">
              <a:defRPr/>
            </a:pPr>
            <a:r>
              <a:rPr lang="en-US" sz="3600" dirty="0" smtClean="0">
                <a:latin typeface="Helvetica Neue" charset="0"/>
                <a:cs typeface="Helvetica Neue" charset="0"/>
                <a:sym typeface="Helvetica Neue" charset="0"/>
              </a:rPr>
              <a:t>NASA Earth Sciences requires a data management plan for its Earth science missions, projects, grants and cooperative agreements.</a:t>
            </a:r>
          </a:p>
          <a:p>
            <a:pPr marL="371475" indent="-371475" eaLnBrk="1">
              <a:defRPr/>
            </a:pPr>
            <a:r>
              <a:rPr lang="en-US" sz="3600" dirty="0" smtClean="0">
                <a:latin typeface="Helvetica Neue" charset="0"/>
                <a:cs typeface="Helvetica Neue" charset="0"/>
                <a:sym typeface="Helvetica Neue" charset="0"/>
              </a:rPr>
              <a:t>NOAA and USGS also require data management plans. </a:t>
            </a:r>
          </a:p>
          <a:p>
            <a:pPr marL="371475" indent="-371475" eaLnBrk="1">
              <a:defRPr/>
            </a:pPr>
            <a:r>
              <a:rPr lang="en-US" sz="3600" dirty="0">
                <a:latin typeface="Helvetica Neue" charset="0"/>
                <a:cs typeface="Helvetica Neue" charset="0"/>
                <a:sym typeface="Helvetica Neue" charset="0"/>
              </a:rPr>
              <a:t>NIH requires that projects with budgets greater than $500k/</a:t>
            </a:r>
            <a:r>
              <a:rPr lang="en-US" sz="3600" dirty="0" err="1">
                <a:latin typeface="Helvetica Neue" charset="0"/>
                <a:cs typeface="Helvetica Neue" charset="0"/>
                <a:sym typeface="Helvetica Neue" charset="0"/>
              </a:rPr>
              <a:t>yr</a:t>
            </a:r>
            <a:r>
              <a:rPr lang="en-US" sz="3600" dirty="0">
                <a:latin typeface="Helvetica Neue" charset="0"/>
                <a:cs typeface="Helvetica Neue" charset="0"/>
                <a:sym typeface="Helvetica Neue" charset="0"/>
              </a:rPr>
              <a:t> include a data sharing plan in their proposals. </a:t>
            </a:r>
          </a:p>
          <a:p>
            <a:pPr marL="0" indent="0" eaLnBrk="1">
              <a:buFontTx/>
              <a:buNone/>
              <a:defRPr/>
            </a:pPr>
            <a:endParaRPr lang="en-US" sz="3600" dirty="0" smtClean="0"/>
          </a:p>
        </p:txBody>
      </p:sp>
      <p:sp>
        <p:nvSpPr>
          <p:cNvPr id="9" name="TextBox 5"/>
          <p:cNvSpPr txBox="1">
            <a:spLocks noChangeArrowheads="1"/>
          </p:cNvSpPr>
          <p:nvPr/>
        </p:nvSpPr>
        <p:spPr bwMode="auto">
          <a:xfrm>
            <a:off x="558800" y="300038"/>
            <a:ext cx="6575390" cy="276999"/>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algn="l" defTabSz="914400" eaLnBrk="1" hangingPunct="1">
              <a:defRPr/>
            </a:pPr>
            <a:r>
              <a:rPr lang="en-US" sz="1200" dirty="0" smtClean="0"/>
              <a:t>Data Management Plans: Why </a:t>
            </a:r>
            <a:r>
              <a:rPr lang="en-US" sz="1200" dirty="0"/>
              <a:t>Create </a:t>
            </a:r>
            <a:r>
              <a:rPr lang="en-US" sz="1200" dirty="0" smtClean="0"/>
              <a:t>a Data Management Plan?; Version 1.0, February 2013</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4337" name="Line 1"/>
          <p:cNvSpPr>
            <a:spLocks noChangeShapeType="1"/>
          </p:cNvSpPr>
          <p:nvPr/>
        </p:nvSpPr>
        <p:spPr bwMode="auto">
          <a:xfrm>
            <a:off x="647700" y="1968500"/>
            <a:ext cx="11709400" cy="0"/>
          </a:xfrm>
          <a:prstGeom prst="line">
            <a:avLst/>
          </a:prstGeom>
          <a:noFill/>
          <a:ln w="12700" cap="flat" cmpd="sng">
            <a:solidFill>
              <a:srgbClr val="888888"/>
            </a:solidFill>
            <a:prstDash val="solid"/>
            <a:miter lim="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rgbClr val="000000">
                      <a:alpha val="74998"/>
                    </a:srgbClr>
                  </a:outerShdw>
                </a:effectLst>
              </a14:hiddenEffects>
            </a:ext>
          </a:extLst>
        </p:spPr>
        <p:txBody>
          <a:bodyPr/>
          <a:lstStyle/>
          <a:p>
            <a:pPr>
              <a:defRPr/>
            </a:pPr>
            <a:endParaRPr lang="en-US">
              <a:cs typeface="Helvetica Light" charset="0"/>
            </a:endParaRPr>
          </a:p>
        </p:txBody>
      </p:sp>
      <p:pic>
        <p:nvPicPr>
          <p:cNvPr id="14338" name="Picture 2" descr="Logo300dpi %281%29.p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0083800" y="381000"/>
            <a:ext cx="2286000" cy="13589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rgbClr val="000000">
                      <a:alpha val="74998"/>
                    </a:srgbClr>
                  </a:outerShdw>
                </a:effectLst>
              </a14:hiddenEffects>
            </a:ext>
          </a:extLst>
        </p:spPr>
      </p:pic>
      <p:sp>
        <p:nvSpPr>
          <p:cNvPr id="14340" name="Rectangle 4"/>
          <p:cNvSpPr>
            <a:spLocks noGrp="1" noChangeArrowheads="1"/>
          </p:cNvSpPr>
          <p:nvPr>
            <p:ph type="title"/>
          </p:nvPr>
        </p:nvSpPr>
        <p:spPr>
          <a:xfrm>
            <a:off x="571500" y="584200"/>
            <a:ext cx="11861800" cy="1397000"/>
          </a:xfrm>
        </p:spPr>
        <p:txBody>
          <a:bodyPr lIns="0" tIns="0" rIns="0" bIns="0" anchor="b"/>
          <a:lstStyle/>
          <a:p>
            <a:pPr algn="l" defTabSz="914400" eaLnBrk="1">
              <a:defRPr/>
            </a:pPr>
            <a:r>
              <a:rPr lang="en-US" sz="4400" dirty="0" smtClean="0">
                <a:latin typeface="Helvetica Neue Light" charset="0"/>
                <a:cs typeface="Helvetica Neue Light" charset="0"/>
                <a:sym typeface="Helvetica Neue Light" charset="0"/>
              </a:rPr>
              <a:t>References</a:t>
            </a:r>
            <a:endParaRPr lang="en-US" dirty="0" smtClean="0"/>
          </a:p>
        </p:txBody>
      </p:sp>
      <p:sp>
        <p:nvSpPr>
          <p:cNvPr id="14341" name="Rectangle 5"/>
          <p:cNvSpPr>
            <a:spLocks noGrp="1" noChangeArrowheads="1"/>
          </p:cNvSpPr>
          <p:nvPr>
            <p:ph type="body" idx="1"/>
          </p:nvPr>
        </p:nvSpPr>
        <p:spPr>
          <a:xfrm>
            <a:off x="571500" y="2324100"/>
            <a:ext cx="11861800" cy="6565900"/>
          </a:xfrm>
        </p:spPr>
        <p:txBody>
          <a:bodyPr lIns="0" tIns="0" rIns="0" bIns="0" anchor="t"/>
          <a:lstStyle/>
          <a:p>
            <a:pPr eaLnBrk="1">
              <a:defRPr/>
            </a:pPr>
            <a:r>
              <a:rPr lang="en-US" dirty="0" smtClean="0"/>
              <a:t>Michener, W.K., J.W. Brunt, J.J. </a:t>
            </a:r>
            <a:r>
              <a:rPr lang="en-US" dirty="0" err="1" smtClean="0"/>
              <a:t>Helly</a:t>
            </a:r>
            <a:r>
              <a:rPr lang="en-US" dirty="0" smtClean="0"/>
              <a:t>, T.B. Kirchner, and S. G. Stafford. 1997. “</a:t>
            </a:r>
            <a:r>
              <a:rPr lang="en-US" dirty="0" err="1" smtClean="0"/>
              <a:t>Nongeospatial</a:t>
            </a:r>
            <a:r>
              <a:rPr lang="en-US" dirty="0" smtClean="0"/>
              <a:t> metadata for the ecological sciences.” </a:t>
            </a:r>
            <a:r>
              <a:rPr lang="en-US" i="1" dirty="0" smtClean="0"/>
              <a:t>Ecological Applications</a:t>
            </a:r>
            <a:r>
              <a:rPr lang="en-US" dirty="0" smtClean="0"/>
              <a:t> 7(1):330-342.</a:t>
            </a:r>
          </a:p>
        </p:txBody>
      </p:sp>
      <p:sp>
        <p:nvSpPr>
          <p:cNvPr id="8" name="TextBox 5"/>
          <p:cNvSpPr txBox="1">
            <a:spLocks noChangeArrowheads="1"/>
          </p:cNvSpPr>
          <p:nvPr/>
        </p:nvSpPr>
        <p:spPr bwMode="auto">
          <a:xfrm>
            <a:off x="558800" y="300038"/>
            <a:ext cx="6575390" cy="276999"/>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algn="l" defTabSz="914400" eaLnBrk="1" hangingPunct="1">
              <a:defRPr/>
            </a:pPr>
            <a:r>
              <a:rPr lang="en-US" sz="1200" dirty="0" smtClean="0"/>
              <a:t>Data Management Plans: Why </a:t>
            </a:r>
            <a:r>
              <a:rPr lang="en-US" sz="1200" dirty="0"/>
              <a:t>Create </a:t>
            </a:r>
            <a:r>
              <a:rPr lang="en-US" sz="1200" dirty="0" smtClean="0"/>
              <a:t>a Data Management Plan?; Version 1.0, February 2013</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3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autoUpdateAnimBg="0"/>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4337" name="Line 1"/>
          <p:cNvSpPr>
            <a:spLocks noChangeShapeType="1"/>
          </p:cNvSpPr>
          <p:nvPr/>
        </p:nvSpPr>
        <p:spPr bwMode="auto">
          <a:xfrm>
            <a:off x="647700" y="1968500"/>
            <a:ext cx="11709400" cy="0"/>
          </a:xfrm>
          <a:prstGeom prst="line">
            <a:avLst/>
          </a:prstGeom>
          <a:noFill/>
          <a:ln w="12700" cap="flat" cmpd="sng">
            <a:solidFill>
              <a:srgbClr val="888888"/>
            </a:solidFill>
            <a:prstDash val="solid"/>
            <a:miter lim="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rgbClr val="000000">
                      <a:alpha val="74998"/>
                    </a:srgbClr>
                  </a:outerShdw>
                </a:effectLst>
              </a14:hiddenEffects>
            </a:ext>
          </a:extLst>
        </p:spPr>
        <p:txBody>
          <a:bodyPr/>
          <a:lstStyle/>
          <a:p>
            <a:pPr>
              <a:defRPr/>
            </a:pPr>
            <a:endParaRPr lang="en-US">
              <a:cs typeface="Helvetica Light" charset="0"/>
            </a:endParaRPr>
          </a:p>
        </p:txBody>
      </p:sp>
      <p:pic>
        <p:nvPicPr>
          <p:cNvPr id="14338" name="Picture 2" descr="Logo300dpi %281%29.p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0083800" y="381000"/>
            <a:ext cx="2286000" cy="13589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rgbClr val="000000">
                      <a:alpha val="74998"/>
                    </a:srgbClr>
                  </a:outerShdw>
                </a:effectLst>
              </a14:hiddenEffects>
            </a:ext>
          </a:extLst>
        </p:spPr>
      </p:pic>
      <p:sp>
        <p:nvSpPr>
          <p:cNvPr id="14340" name="Rectangle 4"/>
          <p:cNvSpPr>
            <a:spLocks noGrp="1" noChangeArrowheads="1"/>
          </p:cNvSpPr>
          <p:nvPr>
            <p:ph type="title"/>
          </p:nvPr>
        </p:nvSpPr>
        <p:spPr>
          <a:xfrm>
            <a:off x="571500" y="584200"/>
            <a:ext cx="11861800" cy="1397000"/>
          </a:xfrm>
        </p:spPr>
        <p:txBody>
          <a:bodyPr lIns="0" tIns="0" rIns="0" bIns="0" anchor="b"/>
          <a:lstStyle/>
          <a:p>
            <a:pPr algn="l" defTabSz="914400" eaLnBrk="1">
              <a:defRPr/>
            </a:pPr>
            <a:r>
              <a:rPr lang="en-US" sz="4400" dirty="0" smtClean="0">
                <a:latin typeface="Helvetica Neue Light" charset="0"/>
                <a:cs typeface="Helvetica Neue Light" charset="0"/>
                <a:sym typeface="Helvetica Neue Light" charset="0"/>
              </a:rPr>
              <a:t>Resources</a:t>
            </a:r>
            <a:endParaRPr lang="en-US" dirty="0" smtClean="0"/>
          </a:p>
        </p:txBody>
      </p:sp>
      <p:sp>
        <p:nvSpPr>
          <p:cNvPr id="14341" name="Rectangle 5"/>
          <p:cNvSpPr>
            <a:spLocks noGrp="1" noChangeArrowheads="1"/>
          </p:cNvSpPr>
          <p:nvPr>
            <p:ph type="body" idx="1"/>
          </p:nvPr>
        </p:nvSpPr>
        <p:spPr>
          <a:xfrm>
            <a:off x="571500" y="2324100"/>
            <a:ext cx="11861800" cy="6565900"/>
          </a:xfrm>
        </p:spPr>
        <p:txBody>
          <a:bodyPr lIns="0" tIns="0" rIns="0" bIns="0" anchor="t"/>
          <a:lstStyle/>
          <a:p>
            <a:pPr eaLnBrk="1" hangingPunct="1">
              <a:spcBef>
                <a:spcPts val="2400"/>
              </a:spcBef>
              <a:defRPr/>
            </a:pPr>
            <a:r>
              <a:rPr lang="en-US" sz="2800" dirty="0" smtClean="0">
                <a:solidFill>
                  <a:schemeClr val="tx1"/>
                </a:solidFill>
                <a:latin typeface="Helvetica Neue" charset="0"/>
                <a:ea typeface="ヒラギノ角ゴ ProN W3" charset="0"/>
                <a:cs typeface="ヒラギノ角ゴ ProN W3" charset="0"/>
              </a:rPr>
              <a:t>NSF Guidance: </a:t>
            </a:r>
            <a:r>
              <a:rPr lang="en-US" sz="2800" dirty="0" smtClean="0">
                <a:solidFill>
                  <a:schemeClr val="tx1"/>
                </a:solidFill>
                <a:latin typeface="Helvetica Neue" charset="0"/>
                <a:ea typeface="ヒラギノ角ゴ ProN W3" charset="0"/>
                <a:cs typeface="ヒラギノ角ゴ ProN W3" charset="0"/>
                <a:hlinkClick r:id="rId4"/>
              </a:rPr>
              <a:t>http://www.nsf.gov/bfa/dias/policy/dmp.jsp</a:t>
            </a:r>
            <a:endParaRPr lang="en-US" sz="2800" dirty="0" smtClean="0">
              <a:solidFill>
                <a:schemeClr val="tx1"/>
              </a:solidFill>
              <a:latin typeface="Helvetica Neue" charset="0"/>
              <a:ea typeface="ヒラギノ角ゴ ProN W3" charset="0"/>
              <a:cs typeface="ヒラギノ角ゴ ProN W3" charset="0"/>
            </a:endParaRPr>
          </a:p>
          <a:p>
            <a:pPr eaLnBrk="1" hangingPunct="1">
              <a:spcBef>
                <a:spcPts val="2400"/>
              </a:spcBef>
              <a:defRPr/>
            </a:pPr>
            <a:r>
              <a:rPr lang="en-US" sz="2800" dirty="0" smtClean="0">
                <a:solidFill>
                  <a:schemeClr val="tx1"/>
                </a:solidFill>
                <a:latin typeface="Helvetica Neue" charset="0"/>
                <a:ea typeface="ヒラギノ角ゴ ProN W3" charset="0"/>
                <a:cs typeface="ヒラギノ角ゴ ProN W3" charset="0"/>
              </a:rPr>
              <a:t>NASA Data Policy: </a:t>
            </a:r>
            <a:r>
              <a:rPr lang="en-US" sz="2800" dirty="0" smtClean="0">
                <a:solidFill>
                  <a:schemeClr val="tx1"/>
                </a:solidFill>
                <a:latin typeface="Helvetica Neue" charset="0"/>
                <a:ea typeface="ヒラギノ角ゴ ProN W3" charset="0"/>
                <a:cs typeface="ヒラギノ角ゴ ProN W3" charset="0"/>
                <a:hlinkClick r:id="rId5"/>
              </a:rPr>
              <a:t>http://science1.nasa.gov/earth-science/earth-science-data/data-information-policy/</a:t>
            </a:r>
            <a:endParaRPr lang="en-US" sz="2800" dirty="0" smtClean="0">
              <a:solidFill>
                <a:schemeClr val="tx1"/>
              </a:solidFill>
              <a:latin typeface="Helvetica Neue" charset="0"/>
              <a:ea typeface="ヒラギノ角ゴ ProN W3" charset="0"/>
              <a:cs typeface="ヒラギノ角ゴ ProN W3" charset="0"/>
            </a:endParaRPr>
          </a:p>
          <a:p>
            <a:pPr eaLnBrk="1" hangingPunct="1">
              <a:spcBef>
                <a:spcPts val="2400"/>
              </a:spcBef>
              <a:defRPr/>
            </a:pPr>
            <a:r>
              <a:rPr lang="en-US" sz="2800" dirty="0" smtClean="0">
                <a:solidFill>
                  <a:schemeClr val="tx1"/>
                </a:solidFill>
                <a:latin typeface="Helvetica Neue" charset="0"/>
                <a:ea typeface="ヒラギノ角ゴ ProN W3" charset="0"/>
                <a:cs typeface="ヒラギノ角ゴ ProN W3" charset="0"/>
              </a:rPr>
              <a:t>NOAA Administrative Order 212-15: </a:t>
            </a:r>
            <a:r>
              <a:rPr lang="en-US" sz="2800" dirty="0" smtClean="0">
                <a:latin typeface="Helvetica Neue" charset="0"/>
                <a:ea typeface="ヒラギノ角ゴ ProN W3" charset="0"/>
                <a:cs typeface="ヒラギノ角ゴ ProN W3" charset="0"/>
                <a:hlinkClick r:id="rId6"/>
              </a:rPr>
              <a:t>http://www.corporateservices.noaa.gov/ames/administrative_orders/chapter_212/212-15.html</a:t>
            </a:r>
            <a:endParaRPr lang="en-US" sz="2800" dirty="0" smtClean="0">
              <a:solidFill>
                <a:schemeClr val="tx1"/>
              </a:solidFill>
              <a:latin typeface="Helvetica Neue" charset="0"/>
              <a:ea typeface="ヒラギノ角ゴ ProN W3" charset="0"/>
              <a:cs typeface="ヒラギノ角ゴ ProN W3" charset="0"/>
            </a:endParaRPr>
          </a:p>
          <a:p>
            <a:pPr eaLnBrk="1" hangingPunct="1">
              <a:spcBef>
                <a:spcPts val="2400"/>
              </a:spcBef>
              <a:defRPr/>
            </a:pPr>
            <a:r>
              <a:rPr lang="en-US" sz="2800" dirty="0" smtClean="0">
                <a:solidFill>
                  <a:schemeClr val="tx1"/>
                </a:solidFill>
                <a:latin typeface="Helvetica Neue" charset="0"/>
                <a:ea typeface="ヒラギノ角ゴ ProN W3" charset="0"/>
                <a:cs typeface="ヒラギノ角ゴ ProN W3" charset="0"/>
              </a:rPr>
              <a:t>USGS National Climate Change and Wildlife Science Center guidance: </a:t>
            </a:r>
            <a:r>
              <a:rPr lang="en-US" sz="2800" dirty="0" smtClean="0">
                <a:solidFill>
                  <a:schemeClr val="tx1"/>
                </a:solidFill>
                <a:latin typeface="Helvetica Neue" charset="0"/>
                <a:ea typeface="ヒラギノ角ゴ ProN W3" charset="0"/>
                <a:cs typeface="ヒラギノ角ゴ ProN W3" charset="0"/>
                <a:hlinkClick r:id="rId7"/>
              </a:rPr>
              <a:t>https://nccwsc.usgs.gov/?q=content/data-policies-and-guidance</a:t>
            </a:r>
            <a:endParaRPr lang="en-US" sz="2800" dirty="0" smtClean="0">
              <a:solidFill>
                <a:schemeClr val="tx1"/>
              </a:solidFill>
              <a:latin typeface="Helvetica Neue" charset="0"/>
              <a:ea typeface="ヒラギノ角ゴ ProN W3" charset="0"/>
              <a:cs typeface="ヒラギノ角ゴ ProN W3" charset="0"/>
            </a:endParaRPr>
          </a:p>
          <a:p>
            <a:pPr eaLnBrk="1" hangingPunct="1">
              <a:spcBef>
                <a:spcPts val="2400"/>
              </a:spcBef>
              <a:defRPr/>
            </a:pPr>
            <a:r>
              <a:rPr lang="en-US" sz="2800" dirty="0" smtClean="0">
                <a:solidFill>
                  <a:schemeClr val="tx1"/>
                </a:solidFill>
                <a:latin typeface="Helvetica Neue" charset="0"/>
                <a:ea typeface="ヒラギノ角ゴ ProN W3" charset="0"/>
                <a:cs typeface="ヒラギノ角ゴ ProN W3" charset="0"/>
              </a:rPr>
              <a:t>NIH Data Sharing Policy and Implementation Guidance:</a:t>
            </a:r>
            <a:br>
              <a:rPr lang="en-US" sz="2800" dirty="0" smtClean="0">
                <a:solidFill>
                  <a:schemeClr val="tx1"/>
                </a:solidFill>
                <a:latin typeface="Helvetica Neue" charset="0"/>
                <a:ea typeface="ヒラギノ角ゴ ProN W3" charset="0"/>
                <a:cs typeface="ヒラギノ角ゴ ProN W3" charset="0"/>
              </a:rPr>
            </a:br>
            <a:r>
              <a:rPr lang="en-US" sz="2800" dirty="0" smtClean="0">
                <a:solidFill>
                  <a:schemeClr val="tx1"/>
                </a:solidFill>
                <a:latin typeface="Helvetica Neue" charset="0"/>
                <a:ea typeface="ヒラギノ角ゴ ProN W3" charset="0"/>
                <a:cs typeface="ヒラギノ角ゴ ProN W3" charset="0"/>
                <a:hlinkClick r:id="rId8"/>
              </a:rPr>
              <a:t>http://grants1.nih.gov/grants/policy/</a:t>
            </a:r>
            <a:r>
              <a:rPr lang="en-US" sz="2800" dirty="0" err="1" smtClean="0">
                <a:solidFill>
                  <a:schemeClr val="tx1"/>
                </a:solidFill>
                <a:latin typeface="Helvetica Neue" charset="0"/>
                <a:ea typeface="ヒラギノ角ゴ ProN W3" charset="0"/>
                <a:cs typeface="ヒラギノ角ゴ ProN W3" charset="0"/>
                <a:hlinkClick r:id="rId8"/>
              </a:rPr>
              <a:t>data_sharing</a:t>
            </a:r>
            <a:r>
              <a:rPr lang="en-US" sz="2800" dirty="0" smtClean="0">
                <a:solidFill>
                  <a:schemeClr val="tx1"/>
                </a:solidFill>
                <a:latin typeface="Helvetica Neue" charset="0"/>
                <a:ea typeface="ヒラギノ角ゴ ProN W3" charset="0"/>
                <a:cs typeface="ヒラギノ角ゴ ProN W3" charset="0"/>
                <a:hlinkClick r:id="rId8"/>
              </a:rPr>
              <a:t>/</a:t>
            </a:r>
            <a:r>
              <a:rPr lang="en-US" sz="2800" dirty="0" err="1" smtClean="0">
                <a:solidFill>
                  <a:schemeClr val="tx1"/>
                </a:solidFill>
                <a:latin typeface="Helvetica Neue" charset="0"/>
                <a:ea typeface="ヒラギノ角ゴ ProN W3" charset="0"/>
                <a:cs typeface="ヒラギノ角ゴ ProN W3" charset="0"/>
                <a:hlinkClick r:id="rId8"/>
              </a:rPr>
              <a:t>data_sharing_guidance.htm</a:t>
            </a:r>
            <a:endParaRPr lang="en-US" sz="2800" dirty="0" smtClean="0">
              <a:solidFill>
                <a:schemeClr val="tx1"/>
              </a:solidFill>
              <a:latin typeface="Helvetica Neue" charset="0"/>
              <a:ea typeface="ヒラギノ角ゴ ProN W3" charset="0"/>
              <a:cs typeface="ヒラギノ角ゴ ProN W3" charset="0"/>
            </a:endParaRPr>
          </a:p>
          <a:p>
            <a:pPr eaLnBrk="1">
              <a:spcBef>
                <a:spcPts val="2400"/>
              </a:spcBef>
              <a:defRPr/>
            </a:pPr>
            <a:endParaRPr lang="en-US" sz="4000" dirty="0" smtClean="0"/>
          </a:p>
        </p:txBody>
      </p:sp>
      <p:sp>
        <p:nvSpPr>
          <p:cNvPr id="7" name="Rectangle 3"/>
          <p:cNvSpPr>
            <a:spLocks/>
          </p:cNvSpPr>
          <p:nvPr/>
        </p:nvSpPr>
        <p:spPr bwMode="auto">
          <a:xfrm>
            <a:off x="558800" y="300038"/>
            <a:ext cx="7848600" cy="30956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cmpd="sng">
                <a:solidFill>
                  <a:srgbClr val="000000"/>
                </a:solidFill>
                <a:prstDash val="solid"/>
                <a:miter lim="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rgbClr val="000000">
                      <a:alpha val="74998"/>
                    </a:srgbClr>
                  </a:outerShdw>
                </a:effectLst>
              </a14:hiddenEffects>
            </a:ext>
          </a:extLst>
        </p:spPr>
        <p:txBody>
          <a:bodyPr lIns="88900" tIns="50800" rIns="88900" bIns="50800"/>
          <a:lstStyle/>
          <a:p>
            <a:pPr algn="l" defTabSz="457200">
              <a:defRPr/>
            </a:pPr>
            <a:r>
              <a:rPr lang="en-US" sz="1200" b="1" dirty="0">
                <a:latin typeface="Helvetica Neue" charset="0"/>
                <a:cs typeface="Helvetica Neue" charset="0"/>
                <a:sym typeface="Helvetica Neue" charset="0"/>
              </a:rPr>
              <a:t>Data Management Plans</a:t>
            </a:r>
            <a:r>
              <a:rPr lang="en-US" sz="1200" dirty="0">
                <a:latin typeface="Helvetica Neue" charset="0"/>
                <a:cs typeface="Helvetica Neue" charset="0"/>
                <a:sym typeface="Helvetica Neue" charset="0"/>
              </a:rPr>
              <a:t>: Why </a:t>
            </a:r>
            <a:r>
              <a:rPr lang="en-US" sz="1200" dirty="0"/>
              <a:t>Create </a:t>
            </a:r>
            <a:r>
              <a:rPr lang="en-US" sz="1200" dirty="0" smtClean="0">
                <a:latin typeface="Helvetica Neue" charset="0"/>
                <a:cs typeface="Helvetica Neue" charset="0"/>
                <a:sym typeface="Helvetica Neue" charset="0"/>
              </a:rPr>
              <a:t>a </a:t>
            </a:r>
            <a:r>
              <a:rPr lang="en-US" sz="1200" dirty="0">
                <a:latin typeface="Helvetica Neue" charset="0"/>
                <a:cs typeface="Helvetica Neue" charset="0"/>
                <a:sym typeface="Helvetica Neue" charset="0"/>
              </a:rPr>
              <a:t>Data Management Plan?; Version 1.0, Reviewed September 2012</a:t>
            </a:r>
            <a:endParaRPr lang="en-US" dirty="0">
              <a:cs typeface="Helvetica Light"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3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autoUpdateAnimBg="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7" name="Rectangle 1"/>
          <p:cNvSpPr>
            <a:spLocks noGrp="1" noChangeArrowheads="1"/>
          </p:cNvSpPr>
          <p:nvPr>
            <p:ph type="title"/>
          </p:nvPr>
        </p:nvSpPr>
        <p:spPr/>
        <p:txBody>
          <a:bodyPr/>
          <a:lstStyle/>
          <a:p>
            <a:pPr eaLnBrk="1" hangingPunct="1"/>
            <a:r>
              <a:rPr lang="en-US">
                <a:latin typeface="Helvetica Neue Light" charset="0"/>
                <a:ea typeface="ヒラギノ角ゴ ProN W3" charset="0"/>
                <a:cs typeface="ヒラギノ角ゴ ProN W3" charset="0"/>
              </a:rPr>
              <a:t>Other Relevant Modules</a:t>
            </a:r>
          </a:p>
        </p:txBody>
      </p:sp>
      <p:sp>
        <p:nvSpPr>
          <p:cNvPr id="32770" name="Rectangle 2"/>
          <p:cNvSpPr>
            <a:spLocks noGrp="1" noChangeArrowheads="1"/>
          </p:cNvSpPr>
          <p:nvPr>
            <p:ph type="body" idx="1"/>
          </p:nvPr>
        </p:nvSpPr>
        <p:spPr/>
        <p:txBody>
          <a:bodyPr/>
          <a:lstStyle/>
          <a:p>
            <a:pPr eaLnBrk="1" hangingPunct="1"/>
            <a:r>
              <a:rPr lang="en-US" i="1" dirty="0" smtClean="0">
                <a:solidFill>
                  <a:schemeClr val="tx1"/>
                </a:solidFill>
                <a:latin typeface="Helvetica Neue" charset="0"/>
                <a:ea typeface="ヒラギノ角ゴ ProN W3" charset="0"/>
                <a:cs typeface="ヒラギノ角ゴ ProN W3" charset="0"/>
              </a:rPr>
              <a:t>The Case for Data Stewardship </a:t>
            </a:r>
            <a:r>
              <a:rPr lang="en-US" dirty="0" smtClean="0">
                <a:solidFill>
                  <a:schemeClr val="tx1"/>
                </a:solidFill>
                <a:latin typeface="Helvetica Neue" charset="0"/>
                <a:ea typeface="ヒラギノ角ゴ ProN W3" charset="0"/>
                <a:cs typeface="ヒラギノ角ゴ ProN W3" charset="0"/>
              </a:rPr>
              <a:t>section</a:t>
            </a:r>
            <a:endParaRPr lang="en-US" i="1" dirty="0">
              <a:solidFill>
                <a:schemeClr val="tx1"/>
              </a:solidFill>
              <a:latin typeface="Helvetica Neue" charset="0"/>
              <a:ea typeface="ヒラギノ角ゴ ProN W3" charset="0"/>
              <a:cs typeface="ヒラギノ角ゴ ProN W3" charset="0"/>
            </a:endParaRPr>
          </a:p>
          <a:p>
            <a:pPr lvl="1" eaLnBrk="1" hangingPunct="1"/>
            <a:r>
              <a:rPr lang="en-US" dirty="0" smtClean="0">
                <a:solidFill>
                  <a:schemeClr val="tx1"/>
                </a:solidFill>
                <a:latin typeface="Helvetica Neue" charset="0"/>
                <a:cs typeface="Helvetica Neue" charset="0"/>
              </a:rPr>
              <a:t>For </a:t>
            </a:r>
            <a:r>
              <a:rPr lang="en-US" dirty="0">
                <a:solidFill>
                  <a:schemeClr val="tx1"/>
                </a:solidFill>
                <a:latin typeface="Helvetica Neue" charset="0"/>
                <a:cs typeface="Helvetica Neue" charset="0"/>
              </a:rPr>
              <a:t>more details on why Data Management is </a:t>
            </a:r>
            <a:r>
              <a:rPr lang="en-US" dirty="0" smtClean="0">
                <a:solidFill>
                  <a:schemeClr val="tx1"/>
                </a:solidFill>
                <a:latin typeface="Helvetica Neue" charset="0"/>
                <a:cs typeface="Helvetica Neue" charset="0"/>
              </a:rPr>
              <a:t>important</a:t>
            </a:r>
          </a:p>
          <a:p>
            <a:pPr eaLnBrk="1" hangingPunct="1"/>
            <a:r>
              <a:rPr lang="en-US" i="1" dirty="0" smtClean="0">
                <a:solidFill>
                  <a:schemeClr val="tx1"/>
                </a:solidFill>
                <a:latin typeface="Helvetica Neue" charset="0"/>
                <a:ea typeface="ヒラギノ角ゴ ProN W3" charset="0"/>
                <a:cs typeface="ヒラギノ角ゴ ProN W3" charset="0"/>
              </a:rPr>
              <a:t>Data Management Plan: </a:t>
            </a:r>
            <a:r>
              <a:rPr lang="en-US" i="1" dirty="0">
                <a:solidFill>
                  <a:schemeClr val="tx1"/>
                </a:solidFill>
                <a:latin typeface="Helvetica Neue" charset="0"/>
                <a:ea typeface="ヒラギノ角ゴ ProN W3" charset="0"/>
                <a:cs typeface="ヒラギノ角ゴ ProN W3" charset="0"/>
              </a:rPr>
              <a:t>Elements of a </a:t>
            </a:r>
            <a:r>
              <a:rPr lang="en-US" i="1" dirty="0" smtClean="0">
                <a:solidFill>
                  <a:schemeClr val="tx1"/>
                </a:solidFill>
                <a:latin typeface="Helvetica Neue" charset="0"/>
                <a:ea typeface="ヒラギノ角ゴ ProN W3" charset="0"/>
                <a:cs typeface="ヒラギノ角ゴ ProN W3" charset="0"/>
              </a:rPr>
              <a:t>Data Management Plan</a:t>
            </a:r>
          </a:p>
          <a:p>
            <a:pPr lvl="1" eaLnBrk="1" hangingPunct="1"/>
            <a:r>
              <a:rPr lang="en-US" dirty="0">
                <a:solidFill>
                  <a:schemeClr val="tx1"/>
                </a:solidFill>
                <a:latin typeface="Helvetica Neue" charset="0"/>
                <a:ea typeface="ヒラギノ角ゴ ProN W3" charset="0"/>
                <a:cs typeface="ヒラギノ角ゴ ProN W3" charset="0"/>
              </a:rPr>
              <a:t>For a high level overview of the content of a Data Management </a:t>
            </a:r>
            <a:r>
              <a:rPr lang="en-US" dirty="0" smtClean="0">
                <a:solidFill>
                  <a:schemeClr val="tx1"/>
                </a:solidFill>
                <a:latin typeface="Helvetica Neue" charset="0"/>
                <a:ea typeface="ヒラギノ角ゴ ProN W3" charset="0"/>
                <a:cs typeface="ヒラギノ角ゴ ProN W3" charset="0"/>
              </a:rPr>
              <a:t>Plan</a:t>
            </a:r>
          </a:p>
          <a:p>
            <a:pPr marL="266700" lvl="1" eaLnBrk="1" hangingPunct="1"/>
            <a:r>
              <a:rPr lang="en-US" sz="3400" i="1" dirty="0" smtClean="0">
                <a:solidFill>
                  <a:schemeClr val="tx1"/>
                </a:solidFill>
                <a:latin typeface="Helvetica Neue" charset="0"/>
                <a:ea typeface="ヒラギノ角ゴ ProN W3" charset="0"/>
                <a:cs typeface="ヒラギノ角ゴ ProN W3" charset="0"/>
              </a:rPr>
              <a:t>Data Management Plan - Elements of a </a:t>
            </a:r>
            <a:r>
              <a:rPr lang="en-US" sz="3600" i="1" dirty="0">
                <a:solidFill>
                  <a:schemeClr val="tx1"/>
                </a:solidFill>
                <a:latin typeface="Helvetica Neue" charset="0"/>
                <a:ea typeface="ヒラギノ角ゴ ProN W3" charset="0"/>
                <a:cs typeface="ヒラギノ角ゴ ProN W3" charset="0"/>
              </a:rPr>
              <a:t>Data Management </a:t>
            </a:r>
            <a:r>
              <a:rPr lang="en-US" sz="3400" i="1" dirty="0" smtClean="0">
                <a:solidFill>
                  <a:schemeClr val="tx1"/>
                </a:solidFill>
                <a:latin typeface="Helvetica Neue" charset="0"/>
                <a:ea typeface="ヒラギノ角ゴ ProN W3" charset="0"/>
                <a:cs typeface="ヒラギノ角ゴ ProN W3" charset="0"/>
              </a:rPr>
              <a:t>Plan:  </a:t>
            </a:r>
            <a:r>
              <a:rPr lang="en-US" sz="3200" i="1" dirty="0" smtClean="0">
                <a:solidFill>
                  <a:schemeClr val="tx1"/>
                </a:solidFill>
                <a:latin typeface="Helvetica Neue" charset="0"/>
                <a:ea typeface="ヒラギノ角ゴ ProN W3" charset="0"/>
                <a:cs typeface="ヒラギノ角ゴ ProN W3" charset="0"/>
              </a:rPr>
              <a:t>Identify Materials to </a:t>
            </a:r>
            <a:r>
              <a:rPr lang="en-US" sz="3200" i="1" dirty="0">
                <a:solidFill>
                  <a:schemeClr val="tx1"/>
                </a:solidFill>
                <a:latin typeface="Helvetica Neue" charset="0"/>
                <a:ea typeface="ヒラギノ角ゴ ProN W3" charset="0"/>
                <a:cs typeface="ヒラギノ角ゴ ProN W3" charset="0"/>
              </a:rPr>
              <a:t>be </a:t>
            </a:r>
            <a:r>
              <a:rPr lang="en-US" sz="3200" i="1" dirty="0" smtClean="0">
                <a:solidFill>
                  <a:schemeClr val="tx1"/>
                </a:solidFill>
                <a:latin typeface="Helvetica Neue" charset="0"/>
                <a:ea typeface="ヒラギノ角ゴ ProN W3" charset="0"/>
                <a:cs typeface="ヒラギノ角ゴ ProN W3" charset="0"/>
              </a:rPr>
              <a:t>Created </a:t>
            </a:r>
            <a:r>
              <a:rPr lang="en-US" sz="3200" dirty="0" smtClean="0">
                <a:solidFill>
                  <a:schemeClr val="tx1"/>
                </a:solidFill>
                <a:latin typeface="Helvetica Neue" charset="0"/>
                <a:ea typeface="ヒラギノ角ゴ ProN W3" charset="0"/>
                <a:cs typeface="ヒラギノ角ゴ ProN W3" charset="0"/>
              </a:rPr>
              <a:t> </a:t>
            </a:r>
          </a:p>
          <a:p>
            <a:pPr marL="266700" lvl="1" eaLnBrk="1" hangingPunct="1"/>
            <a:r>
              <a:rPr lang="en-US" sz="3200" i="1" dirty="0">
                <a:solidFill>
                  <a:schemeClr val="tx1"/>
                </a:solidFill>
                <a:latin typeface="Helvetica Neue" charset="0"/>
                <a:ea typeface="ヒラギノ角ゴ ProN W3" charset="0"/>
                <a:cs typeface="ヒラギノ角ゴ ProN W3" charset="0"/>
              </a:rPr>
              <a:t>Data Management Plan - Elements of a Data Management </a:t>
            </a:r>
            <a:r>
              <a:rPr lang="en-US" sz="3200" i="1" dirty="0" smtClean="0">
                <a:solidFill>
                  <a:schemeClr val="tx1"/>
                </a:solidFill>
                <a:latin typeface="Helvetica Neue" charset="0"/>
                <a:ea typeface="ヒラギノ角ゴ ProN W3" charset="0"/>
                <a:cs typeface="ヒラギノ角ゴ ProN W3" charset="0"/>
              </a:rPr>
              <a:t>Plan: Organization and Standards</a:t>
            </a:r>
            <a:endParaRPr lang="en-US" sz="3200" dirty="0" smtClean="0">
              <a:solidFill>
                <a:schemeClr val="tx1"/>
              </a:solidFill>
              <a:latin typeface="Helvetica Neue" charset="0"/>
              <a:ea typeface="ヒラギノ角ゴ ProN W3" charset="0"/>
              <a:cs typeface="ヒラギノ角ゴ ProN W3" charset="0"/>
            </a:endParaRPr>
          </a:p>
          <a:p>
            <a:pPr marL="711200" lvl="2" eaLnBrk="1" hangingPunct="1"/>
            <a:r>
              <a:rPr lang="en-US" sz="2800" i="1" dirty="0" smtClean="0">
                <a:solidFill>
                  <a:schemeClr val="tx1"/>
                </a:solidFill>
                <a:latin typeface="Helvetica Neue" charset="0"/>
                <a:ea typeface="ヒラギノ角ゴ ProN W3" charset="0"/>
                <a:cs typeface="ヒラギノ角ゴ ProN W3" charset="0"/>
              </a:rPr>
              <a:t>Find out more about specific elements of a typical data management plan</a:t>
            </a:r>
          </a:p>
          <a:p>
            <a:pPr marL="711200" lvl="2" eaLnBrk="1" hangingPunct="1"/>
            <a:endParaRPr lang="en-US" sz="3000" i="1" dirty="0">
              <a:solidFill>
                <a:schemeClr val="tx1"/>
              </a:solidFill>
              <a:latin typeface="Helvetica Neue" charset="0"/>
              <a:ea typeface="ヒラギノ角ゴ ProN W3" charset="0"/>
              <a:cs typeface="ヒラギノ角ゴ ProN W3" charset="0"/>
            </a:endParaRPr>
          </a:p>
          <a:p>
            <a:pPr eaLnBrk="1" hangingPunct="1"/>
            <a:endParaRPr lang="en-US" i="1" dirty="0" smtClean="0">
              <a:solidFill>
                <a:schemeClr val="tx1"/>
              </a:solidFill>
              <a:latin typeface="Helvetica Neue" charset="0"/>
              <a:ea typeface="ヒラギノ角ゴ ProN W3" charset="0"/>
              <a:cs typeface="ヒラギノ角ゴ ProN W3" charset="0"/>
            </a:endParaRPr>
          </a:p>
          <a:p>
            <a:pPr marL="0" indent="0" eaLnBrk="1" hangingPunct="1">
              <a:buNone/>
            </a:pPr>
            <a:endParaRPr lang="en-US" dirty="0">
              <a:solidFill>
                <a:schemeClr val="tx1"/>
              </a:solidFill>
              <a:latin typeface="Helvetica Neue" charset="0"/>
              <a:ea typeface="ヒラギノ角ゴ ProN W3" charset="0"/>
              <a:cs typeface="ヒラギノ角ゴ ProN W3"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0843674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2"/>
          <p:cNvSpPr>
            <a:spLocks noGrp="1"/>
          </p:cNvSpPr>
          <p:nvPr>
            <p:ph type="title"/>
          </p:nvPr>
        </p:nvSpPr>
        <p:spPr/>
        <p:txBody>
          <a:bodyPr/>
          <a:lstStyle/>
          <a:p>
            <a:r>
              <a:rPr lang="en-US" dirty="0" smtClean="0"/>
              <a:t>Recommended Citations</a:t>
            </a:r>
            <a:endParaRPr lang="en-US" dirty="0"/>
          </a:p>
        </p:txBody>
      </p:sp>
      <p:pic>
        <p:nvPicPr>
          <p:cNvPr id="5" name="Content Placeholder 4">
            <a:hlinkClick r:id="rId3"/>
          </p:cNvPr>
          <p:cNvPicPr>
            <a:picLocks noGrp="1" noChangeAspect="1"/>
          </p:cNvPicPr>
          <p:nvPr>
            <p:ph idx="1"/>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1531600" y="8534400"/>
            <a:ext cx="838200" cy="295275"/>
          </a:xfrm>
          <a:prstGeom prst="rect">
            <a:avLst/>
          </a:prstGeom>
          <a:noFill/>
          <a:ln>
            <a:noFill/>
          </a:ln>
          <a:effectLst>
            <a:glow rad="457200">
              <a:srgbClr val="0070C0">
                <a:alpha val="40000"/>
              </a:srgbClr>
            </a:glow>
            <a:outerShdw dist="35921" dir="2700000" algn="ctr" rotWithShape="0">
              <a:schemeClr val="bg2"/>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BFBFB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25400">
                <a:solidFill>
                  <a:srgbClr val="000000"/>
                </a:solidFill>
                <a:miter lim="800000"/>
                <a:headEnd/>
                <a:tailEnd/>
              </a14:hiddenLine>
            </a:ext>
          </a:extLst>
        </p:spPr>
      </p:pic>
      <p:sp>
        <p:nvSpPr>
          <p:cNvPr id="6" name="TextBox 5"/>
          <p:cNvSpPr txBox="1">
            <a:spLocks noChangeArrowheads="1"/>
          </p:cNvSpPr>
          <p:nvPr/>
        </p:nvSpPr>
        <p:spPr bwMode="auto">
          <a:xfrm>
            <a:off x="594360" y="8469868"/>
            <a:ext cx="4953000" cy="36933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defTabSz="914400" eaLnBrk="1" hangingPunct="1"/>
            <a:r>
              <a:rPr lang="en-US" sz="1800" dirty="0"/>
              <a:t>Copyright </a:t>
            </a:r>
            <a:r>
              <a:rPr lang="en-US" sz="1800" dirty="0" smtClean="0"/>
              <a:t>2013 Ruth Duerr</a:t>
            </a:r>
            <a:endParaRPr lang="en-US" sz="1200" dirty="0"/>
          </a:p>
        </p:txBody>
      </p:sp>
      <p:sp>
        <p:nvSpPr>
          <p:cNvPr id="7" name="TextBox 6"/>
          <p:cNvSpPr txBox="1"/>
          <p:nvPr/>
        </p:nvSpPr>
        <p:spPr>
          <a:xfrm>
            <a:off x="635000" y="2590800"/>
            <a:ext cx="9753600" cy="1569660"/>
          </a:xfrm>
          <a:prstGeom prst="rect">
            <a:avLst/>
          </a:prstGeom>
          <a:noFill/>
        </p:spPr>
        <p:txBody>
          <a:bodyPr wrap="square" rtlCol="0">
            <a:spAutoFit/>
          </a:bodyPr>
          <a:lstStyle/>
          <a:p>
            <a:pPr algn="l" defTabSz="914400" hangingPunct="1"/>
            <a:r>
              <a:rPr lang="en-US" sz="2400" dirty="0" smtClean="0">
                <a:latin typeface="Helvetica Neue Light" charset="0"/>
                <a:sym typeface="Helvetica Neue Light" charset="0"/>
              </a:rPr>
              <a:t>Duerr, R. 2013.  “Data Management Plans:  Why Create a Data Management Plan?” </a:t>
            </a:r>
            <a:r>
              <a:rPr lang="en-US" sz="2400" dirty="0">
                <a:latin typeface="Helvetica Neue Light" charset="0"/>
                <a:sym typeface="Helvetica Neue Light" charset="0"/>
              </a:rPr>
              <a:t>In Data </a:t>
            </a:r>
            <a:r>
              <a:rPr lang="en-US" sz="2400" dirty="0" smtClean="0">
                <a:latin typeface="Helvetica Neue Light" charset="0"/>
                <a:sym typeface="Helvetica Neue Light" charset="0"/>
              </a:rPr>
              <a:t>Management </a:t>
            </a:r>
            <a:r>
              <a:rPr lang="en-US" sz="2400" dirty="0">
                <a:latin typeface="Helvetica Neue Light" charset="0"/>
                <a:sym typeface="Helvetica Neue Light" charset="0"/>
              </a:rPr>
              <a:t>for Scientists Short Course, edited by  Ruth Duerr and </a:t>
            </a:r>
            <a:r>
              <a:rPr lang="en-US" sz="2400" dirty="0" smtClean="0">
                <a:latin typeface="Helvetica Neue Light" charset="0"/>
                <a:sym typeface="Helvetica Neue Light" charset="0"/>
              </a:rPr>
              <a:t>Nancy </a:t>
            </a:r>
            <a:r>
              <a:rPr lang="en-US" sz="2400" dirty="0">
                <a:latin typeface="Helvetica Neue Light" charset="0"/>
                <a:sym typeface="Helvetica Neue Light" charset="0"/>
              </a:rPr>
              <a:t>J. Hoebelheinrich, Federation of Earth Science Information </a:t>
            </a:r>
            <a:r>
              <a:rPr lang="en-US" sz="2400" dirty="0" smtClean="0">
                <a:latin typeface="Helvetica Neue Light" charset="0"/>
                <a:sym typeface="Helvetica Neue Light" charset="0"/>
              </a:rPr>
              <a:t>Partners</a:t>
            </a:r>
            <a:r>
              <a:rPr lang="en-US" sz="2400" dirty="0">
                <a:latin typeface="Helvetica Neue Light" charset="0"/>
                <a:sym typeface="Helvetica Neue Light" charset="0"/>
              </a:rPr>
              <a:t>:  ESIP Commons.</a:t>
            </a:r>
            <a:r>
              <a:rPr lang="en-US" sz="2400" dirty="0" smtClean="0">
                <a:latin typeface="Helvetica Neue Light" charset="0"/>
                <a:sym typeface="Helvetica Neue Light" charset="0"/>
              </a:rPr>
              <a:t> </a:t>
            </a:r>
            <a:r>
              <a:rPr lang="en-US" sz="2400" smtClean="0">
                <a:latin typeface="Helvetica Neue Light" charset="0"/>
                <a:sym typeface="Helvetica Neue Light" charset="0"/>
              </a:rPr>
              <a:t>doi:10.7269/P3FT8HZ5 </a:t>
            </a:r>
            <a:endParaRPr lang="en-US" sz="2400" dirty="0">
              <a:latin typeface="Helvetica Neue Light" charset="0"/>
              <a:sym typeface="Helvetica Neue Light"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30491579"/>
      </p:ext>
    </p:extLst>
  </p:cSld>
  <p:clrMapOvr>
    <a:masterClrMapping/>
  </p:clrMapOvr>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1" name="Line 1"/>
          <p:cNvSpPr>
            <a:spLocks noChangeShapeType="1"/>
          </p:cNvSpPr>
          <p:nvPr/>
        </p:nvSpPr>
        <p:spPr bwMode="auto">
          <a:xfrm>
            <a:off x="647700" y="1968500"/>
            <a:ext cx="11709400" cy="0"/>
          </a:xfrm>
          <a:prstGeom prst="line">
            <a:avLst/>
          </a:prstGeom>
          <a:noFill/>
          <a:ln w="12700" cap="flat" cmpd="sng">
            <a:solidFill>
              <a:srgbClr val="888888"/>
            </a:solidFill>
            <a:prstDash val="solid"/>
            <a:miter lim="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rgbClr val="000000">
                      <a:alpha val="74998"/>
                    </a:srgbClr>
                  </a:outerShdw>
                </a:effectLst>
              </a14:hiddenEffects>
            </a:ext>
          </a:extLst>
        </p:spPr>
        <p:txBody>
          <a:bodyPr/>
          <a:lstStyle/>
          <a:p>
            <a:pPr>
              <a:defRPr/>
            </a:pPr>
            <a:endParaRPr lang="en-US">
              <a:cs typeface="Helvetica Light" charset="0"/>
            </a:endParaRPr>
          </a:p>
        </p:txBody>
      </p:sp>
      <p:pic>
        <p:nvPicPr>
          <p:cNvPr id="5122" name="Picture 2" descr="Logo300dpi %281%29.p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0083800" y="381000"/>
            <a:ext cx="2286000" cy="13589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rgbClr val="000000">
                      <a:alpha val="74998"/>
                    </a:srgbClr>
                  </a:outerShdw>
                </a:effectLst>
              </a14:hiddenEffects>
            </a:ext>
          </a:extLst>
        </p:spPr>
      </p:pic>
      <p:sp>
        <p:nvSpPr>
          <p:cNvPr id="5123" name="Rectangle 3"/>
          <p:cNvSpPr>
            <a:spLocks/>
          </p:cNvSpPr>
          <p:nvPr/>
        </p:nvSpPr>
        <p:spPr bwMode="auto">
          <a:xfrm>
            <a:off x="558800" y="300038"/>
            <a:ext cx="7848600" cy="30956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cmpd="sng">
                <a:solidFill>
                  <a:srgbClr val="000000"/>
                </a:solidFill>
                <a:prstDash val="solid"/>
                <a:miter lim="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rgbClr val="000000">
                      <a:alpha val="74998"/>
                    </a:srgbClr>
                  </a:outerShdw>
                </a:effectLst>
              </a14:hiddenEffects>
            </a:ext>
          </a:extLst>
        </p:spPr>
        <p:txBody>
          <a:bodyPr lIns="88900" tIns="50800" rIns="88900" bIns="50800"/>
          <a:lstStyle/>
          <a:p>
            <a:pPr algn="l" defTabSz="457200">
              <a:defRPr/>
            </a:pPr>
            <a:r>
              <a:rPr lang="en-US" sz="1200" dirty="0">
                <a:latin typeface="Helvetica Neue" charset="0"/>
                <a:cs typeface="Helvetica Neue" charset="0"/>
                <a:sym typeface="Helvetica Neue" charset="0"/>
              </a:rPr>
              <a:t>Data Management Plans: Why </a:t>
            </a:r>
            <a:r>
              <a:rPr lang="en-US" sz="1200" dirty="0" smtClean="0">
                <a:latin typeface="Helvetica Neue" charset="0"/>
                <a:cs typeface="Helvetica Neue" charset="0"/>
                <a:sym typeface="Helvetica Neue" charset="0"/>
              </a:rPr>
              <a:t>Create a </a:t>
            </a:r>
            <a:r>
              <a:rPr lang="en-US" sz="1200" dirty="0">
                <a:latin typeface="Helvetica Neue" charset="0"/>
                <a:cs typeface="Helvetica Neue" charset="0"/>
                <a:sym typeface="Helvetica Neue" charset="0"/>
              </a:rPr>
              <a:t>Data Management Plan?; Version 1.0, </a:t>
            </a:r>
            <a:r>
              <a:rPr lang="en-US" sz="1200" dirty="0" smtClean="0">
                <a:latin typeface="Helvetica Neue" charset="0"/>
                <a:cs typeface="Helvetica Neue" charset="0"/>
                <a:sym typeface="Helvetica Neue" charset="0"/>
              </a:rPr>
              <a:t>February 2013</a:t>
            </a:r>
            <a:endParaRPr lang="en-US" dirty="0">
              <a:cs typeface="Helvetica Light" charset="0"/>
            </a:endParaRPr>
          </a:p>
        </p:txBody>
      </p:sp>
      <p:sp>
        <p:nvSpPr>
          <p:cNvPr id="5124" name="Rectangle 4"/>
          <p:cNvSpPr>
            <a:spLocks noGrp="1" noChangeArrowheads="1"/>
          </p:cNvSpPr>
          <p:nvPr>
            <p:ph type="title"/>
          </p:nvPr>
        </p:nvSpPr>
        <p:spPr>
          <a:xfrm>
            <a:off x="571500" y="584200"/>
            <a:ext cx="11861800" cy="1397000"/>
          </a:xfrm>
        </p:spPr>
        <p:txBody>
          <a:bodyPr lIns="0" tIns="0" rIns="0" bIns="0" anchor="b"/>
          <a:lstStyle/>
          <a:p>
            <a:pPr algn="l" defTabSz="914400" eaLnBrk="1">
              <a:defRPr/>
            </a:pPr>
            <a:r>
              <a:rPr lang="en-US" sz="4400" dirty="0" smtClean="0">
                <a:latin typeface="Helvetica Neue Light" charset="0"/>
                <a:cs typeface="Helvetica Neue Light" charset="0"/>
                <a:sym typeface="Helvetica Neue Light" charset="0"/>
              </a:rPr>
              <a:t>Overview</a:t>
            </a:r>
            <a:endParaRPr lang="en-US" dirty="0" smtClean="0"/>
          </a:p>
        </p:txBody>
      </p:sp>
      <p:sp>
        <p:nvSpPr>
          <p:cNvPr id="5125" name="Rectangle 5"/>
          <p:cNvSpPr>
            <a:spLocks noGrp="1" noChangeArrowheads="1"/>
          </p:cNvSpPr>
          <p:nvPr>
            <p:ph type="body" idx="1"/>
          </p:nvPr>
        </p:nvSpPr>
        <p:spPr>
          <a:xfrm>
            <a:off x="571500" y="2324100"/>
            <a:ext cx="11861800" cy="6565900"/>
          </a:xfrm>
        </p:spPr>
        <p:txBody>
          <a:bodyPr lIns="0" tIns="0" rIns="0" bIns="0" anchor="t"/>
          <a:lstStyle/>
          <a:p>
            <a:pPr marL="266700" indent="-266700" defTabSz="914400" eaLnBrk="1">
              <a:spcBef>
                <a:spcPts val="600"/>
              </a:spcBef>
              <a:buClr>
                <a:srgbClr val="606060"/>
              </a:buClr>
              <a:buFont typeface="HelveticaNeue" charset="0"/>
              <a:buChar char="•"/>
              <a:defRPr/>
            </a:pPr>
            <a:r>
              <a:rPr lang="en-US" sz="3400" dirty="0" smtClean="0">
                <a:solidFill>
                  <a:srgbClr val="606060"/>
                </a:solidFill>
                <a:latin typeface="Helvetica Neue" charset="0"/>
                <a:cs typeface="Helvetica Neue" charset="0"/>
                <a:sym typeface="Helvetica Neue" charset="0"/>
              </a:rPr>
              <a:t>What is a Data Management Plan?</a:t>
            </a:r>
          </a:p>
          <a:p>
            <a:pPr marL="266700" indent="-266700" defTabSz="914400" eaLnBrk="1">
              <a:spcBef>
                <a:spcPts val="600"/>
              </a:spcBef>
              <a:buClr>
                <a:srgbClr val="606060"/>
              </a:buClr>
              <a:buFont typeface="HelveticaNeue" charset="0"/>
              <a:buChar char="•"/>
              <a:defRPr/>
            </a:pPr>
            <a:r>
              <a:rPr lang="en-US" sz="3400" dirty="0" smtClean="0">
                <a:solidFill>
                  <a:srgbClr val="606060"/>
                </a:solidFill>
                <a:latin typeface="Helvetica Neue" charset="0"/>
                <a:cs typeface="Helvetica Neue" charset="0"/>
                <a:sym typeface="Helvetica Neue" charset="0"/>
              </a:rPr>
              <a:t>The top 3 reasons why you should create one:</a:t>
            </a:r>
          </a:p>
          <a:p>
            <a:pPr marL="647700" lvl="1" indent="-266700" defTabSz="914400" eaLnBrk="1">
              <a:spcBef>
                <a:spcPts val="600"/>
              </a:spcBef>
              <a:buClr>
                <a:srgbClr val="606060"/>
              </a:buClr>
              <a:buFont typeface="HelveticaNeue" charset="0"/>
              <a:buChar char="•"/>
              <a:defRPr/>
            </a:pPr>
            <a:r>
              <a:rPr lang="en-US" sz="3400" dirty="0" smtClean="0">
                <a:solidFill>
                  <a:srgbClr val="606060"/>
                </a:solidFill>
                <a:latin typeface="Helvetica Neue" charset="0"/>
                <a:cs typeface="Helvetica Neue" charset="0"/>
                <a:sym typeface="Helvetica Neue" charset="0"/>
              </a:rPr>
              <a:t>To make your research easier and cheaper</a:t>
            </a:r>
          </a:p>
          <a:p>
            <a:pPr marL="647700" lvl="1" indent="-266700" defTabSz="914400" eaLnBrk="1">
              <a:spcBef>
                <a:spcPts val="600"/>
              </a:spcBef>
              <a:buClr>
                <a:srgbClr val="606060"/>
              </a:buClr>
              <a:buFont typeface="HelveticaNeue" charset="0"/>
              <a:buChar char="•"/>
              <a:defRPr/>
            </a:pPr>
            <a:r>
              <a:rPr lang="en-US" sz="3400" dirty="0" smtClean="0">
                <a:solidFill>
                  <a:srgbClr val="606060"/>
                </a:solidFill>
                <a:latin typeface="Helvetica Neue" charset="0"/>
                <a:cs typeface="Helvetica Neue" charset="0"/>
                <a:sym typeface="Helvetica Neue" charset="0"/>
              </a:rPr>
              <a:t>To enhance your reputation</a:t>
            </a:r>
          </a:p>
          <a:p>
            <a:pPr marL="647700" lvl="1" indent="-266700" defTabSz="914400" eaLnBrk="1">
              <a:spcBef>
                <a:spcPts val="600"/>
              </a:spcBef>
              <a:buClr>
                <a:srgbClr val="606060"/>
              </a:buClr>
              <a:buFont typeface="HelveticaNeue" charset="0"/>
              <a:buChar char="•"/>
              <a:defRPr/>
            </a:pPr>
            <a:r>
              <a:rPr lang="en-US" sz="3400" dirty="0" smtClean="0">
                <a:solidFill>
                  <a:srgbClr val="606060"/>
                </a:solidFill>
                <a:latin typeface="Helvetica Neue" charset="0"/>
                <a:cs typeface="Helvetica Neue" charset="0"/>
                <a:sym typeface="Helvetica Neue" charset="0"/>
              </a:rPr>
              <a:t>Because many funding agencies require it</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6145" name="Line 1"/>
          <p:cNvSpPr>
            <a:spLocks noChangeShapeType="1"/>
          </p:cNvSpPr>
          <p:nvPr/>
        </p:nvSpPr>
        <p:spPr bwMode="auto">
          <a:xfrm>
            <a:off x="647700" y="1968500"/>
            <a:ext cx="11709400" cy="0"/>
          </a:xfrm>
          <a:prstGeom prst="line">
            <a:avLst/>
          </a:prstGeom>
          <a:noFill/>
          <a:ln w="12700" cap="flat" cmpd="sng">
            <a:solidFill>
              <a:srgbClr val="888888"/>
            </a:solidFill>
            <a:prstDash val="solid"/>
            <a:miter lim="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rgbClr val="000000">
                      <a:alpha val="74998"/>
                    </a:srgbClr>
                  </a:outerShdw>
                </a:effectLst>
              </a14:hiddenEffects>
            </a:ext>
          </a:extLst>
        </p:spPr>
        <p:txBody>
          <a:bodyPr/>
          <a:lstStyle/>
          <a:p>
            <a:pPr>
              <a:defRPr/>
            </a:pPr>
            <a:endParaRPr lang="en-US">
              <a:cs typeface="Helvetica Light" charset="0"/>
            </a:endParaRPr>
          </a:p>
        </p:txBody>
      </p:sp>
      <p:pic>
        <p:nvPicPr>
          <p:cNvPr id="6146" name="Picture 2" descr="Logo300dpi %281%29.p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0083800" y="381000"/>
            <a:ext cx="2286000" cy="13589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rgbClr val="000000">
                      <a:alpha val="74998"/>
                    </a:srgbClr>
                  </a:outerShdw>
                </a:effectLst>
              </a14:hiddenEffects>
            </a:ext>
          </a:extLst>
        </p:spPr>
      </p:pic>
      <p:sp>
        <p:nvSpPr>
          <p:cNvPr id="6148" name="Rectangle 4"/>
          <p:cNvSpPr>
            <a:spLocks noGrp="1" noChangeArrowheads="1"/>
          </p:cNvSpPr>
          <p:nvPr>
            <p:ph type="title"/>
          </p:nvPr>
        </p:nvSpPr>
        <p:spPr>
          <a:xfrm>
            <a:off x="571500" y="584200"/>
            <a:ext cx="11861800" cy="1397000"/>
          </a:xfrm>
        </p:spPr>
        <p:txBody>
          <a:bodyPr lIns="0" tIns="0" rIns="0" bIns="0" anchor="b"/>
          <a:lstStyle/>
          <a:p>
            <a:pPr algn="l" defTabSz="914400" eaLnBrk="1">
              <a:defRPr/>
            </a:pPr>
            <a:r>
              <a:rPr lang="en-US" sz="4400" smtClean="0">
                <a:latin typeface="Helvetica Neue Light" charset="0"/>
                <a:cs typeface="Helvetica Neue Light" charset="0"/>
                <a:sym typeface="Helvetica Neue Light" charset="0"/>
              </a:rPr>
              <a:t>What is a Data Management Plan?	</a:t>
            </a:r>
            <a:endParaRPr lang="en-US" dirty="0" smtClean="0"/>
          </a:p>
        </p:txBody>
      </p:sp>
      <p:sp>
        <p:nvSpPr>
          <p:cNvPr id="3" name="Rectangle 2"/>
          <p:cNvSpPr/>
          <p:nvPr/>
        </p:nvSpPr>
        <p:spPr>
          <a:xfrm>
            <a:off x="6410325" y="4414838"/>
            <a:ext cx="184150" cy="92392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Content Placeholder 3"/>
          <p:cNvSpPr>
            <a:spLocks noGrp="1"/>
          </p:cNvSpPr>
          <p:nvPr>
            <p:ph idx="1"/>
          </p:nvPr>
        </p:nvSpPr>
        <p:spPr>
          <a:xfrm>
            <a:off x="8026400" y="2438400"/>
            <a:ext cx="4572000" cy="6629400"/>
          </a:xfrm>
        </p:spPr>
        <p:txBody>
          <a:bodyPr/>
          <a:lstStyle/>
          <a:p>
            <a:pPr marL="0" indent="0" algn="ctr">
              <a:buFontTx/>
              <a:buNone/>
              <a:defRPr/>
            </a:pPr>
            <a:r>
              <a:rPr lang="en-US" smtClean="0"/>
              <a:t>A document describing what you are going to do with your data both during your project and after it is over</a:t>
            </a:r>
            <a:endParaRPr lang="en-US" dirty="0"/>
          </a:p>
        </p:txBody>
      </p:sp>
      <p:pic>
        <p:nvPicPr>
          <p:cNvPr id="5" name="Picture 4" descr="overlap project notes 2.pn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54000" y="2819400"/>
            <a:ext cx="7595339" cy="5867400"/>
          </a:xfrm>
          <a:prstGeom prst="rect">
            <a:avLst/>
          </a:prstGeom>
          <a:solidFill>
            <a:schemeClr val="bg1"/>
          </a:solidFill>
          <a:ln>
            <a:gradFill flip="none" rotWithShape="1">
              <a:gsLst>
                <a:gs pos="0">
                  <a:schemeClr val="tx1"/>
                </a:gs>
                <a:gs pos="100000">
                  <a:prstClr val="white"/>
                </a:gs>
              </a:gsLst>
              <a:path path="circle">
                <a:fillToRect l="100000" t="100000"/>
              </a:path>
              <a:tileRect r="-100000" b="-100000"/>
            </a:gradFill>
          </a:ln>
          <a:effectLst>
            <a:outerShdw blurRad="50800" dist="38100" dir="2700000" algn="tl" rotWithShape="0">
              <a:srgbClr val="000000">
                <a:alpha val="43000"/>
              </a:srgbClr>
            </a:outerShdw>
          </a:effectLst>
        </p:spPr>
      </p:pic>
      <p:sp>
        <p:nvSpPr>
          <p:cNvPr id="6152" name="TextBox 5"/>
          <p:cNvSpPr txBox="1">
            <a:spLocks noChangeArrowheads="1"/>
          </p:cNvSpPr>
          <p:nvPr/>
        </p:nvSpPr>
        <p:spPr bwMode="auto">
          <a:xfrm>
            <a:off x="5130800" y="8763000"/>
            <a:ext cx="2698750" cy="2159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a:defRPr sz="3600">
                <a:solidFill>
                  <a:srgbClr val="000000"/>
                </a:solidFill>
                <a:latin typeface="Helvetica Light" charset="0"/>
                <a:ea typeface="ＭＳ Ｐゴシック" charset="0"/>
                <a:cs typeface="ＭＳ Ｐゴシック" charset="0"/>
                <a:sym typeface="Helvetica Light" charset="0"/>
              </a:defRPr>
            </a:lvl1pPr>
            <a:lvl2pPr marL="742950" indent="-285750" eaLnBrk="0">
              <a:defRPr sz="3600">
                <a:solidFill>
                  <a:srgbClr val="000000"/>
                </a:solidFill>
                <a:latin typeface="Helvetica Light" charset="0"/>
                <a:ea typeface="ＭＳ Ｐゴシック" charset="0"/>
                <a:sym typeface="Helvetica Light" charset="0"/>
              </a:defRPr>
            </a:lvl2pPr>
            <a:lvl3pPr marL="1143000" indent="-228600" eaLnBrk="0">
              <a:defRPr sz="3600">
                <a:solidFill>
                  <a:srgbClr val="000000"/>
                </a:solidFill>
                <a:latin typeface="Helvetica Light" charset="0"/>
                <a:ea typeface="ＭＳ Ｐゴシック" charset="0"/>
                <a:sym typeface="Helvetica Light" charset="0"/>
              </a:defRPr>
            </a:lvl3pPr>
            <a:lvl4pPr marL="1600200" indent="-228600" eaLnBrk="0">
              <a:defRPr sz="3600">
                <a:solidFill>
                  <a:srgbClr val="000000"/>
                </a:solidFill>
                <a:latin typeface="Helvetica Light" charset="0"/>
                <a:ea typeface="ＭＳ Ｐゴシック" charset="0"/>
                <a:sym typeface="Helvetica Light" charset="0"/>
              </a:defRPr>
            </a:lvl4pPr>
            <a:lvl5pPr marL="2057400" indent="-228600" eaLnBrk="0">
              <a:defRPr sz="3600">
                <a:solidFill>
                  <a:srgbClr val="000000"/>
                </a:solidFill>
                <a:latin typeface="Helvetica Light" charset="0"/>
                <a:ea typeface="ＭＳ Ｐゴシック"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9pPr>
          </a:lstStyle>
          <a:p>
            <a:pPr eaLnBrk="1"/>
            <a:r>
              <a:rPr lang="en-US" sz="800"/>
              <a:t>Image by Jon Phillips, Open Clip Art Library 3/29/2010</a:t>
            </a:r>
          </a:p>
        </p:txBody>
      </p:sp>
      <p:sp>
        <p:nvSpPr>
          <p:cNvPr id="12" name="TextBox 5"/>
          <p:cNvSpPr txBox="1">
            <a:spLocks noChangeArrowheads="1"/>
          </p:cNvSpPr>
          <p:nvPr/>
        </p:nvSpPr>
        <p:spPr bwMode="auto">
          <a:xfrm>
            <a:off x="558800" y="300038"/>
            <a:ext cx="6532109" cy="276999"/>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algn="l" defTabSz="914400" eaLnBrk="1" hangingPunct="1">
              <a:defRPr/>
            </a:pPr>
            <a:r>
              <a:rPr lang="en-US" sz="1200" dirty="0" smtClean="0"/>
              <a:t>Data Management Plans: Why Create a Data Management Plan?; Version 1.0, February 2013</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6145" name="Line 1"/>
          <p:cNvSpPr>
            <a:spLocks noChangeShapeType="1"/>
          </p:cNvSpPr>
          <p:nvPr/>
        </p:nvSpPr>
        <p:spPr bwMode="auto">
          <a:xfrm>
            <a:off x="647700" y="1968500"/>
            <a:ext cx="11709400" cy="0"/>
          </a:xfrm>
          <a:prstGeom prst="line">
            <a:avLst/>
          </a:prstGeom>
          <a:noFill/>
          <a:ln w="12700" cap="flat" cmpd="sng">
            <a:solidFill>
              <a:srgbClr val="888888"/>
            </a:solidFill>
            <a:prstDash val="solid"/>
            <a:miter lim="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rgbClr val="000000">
                      <a:alpha val="74998"/>
                    </a:srgbClr>
                  </a:outerShdw>
                </a:effectLst>
              </a14:hiddenEffects>
            </a:ext>
          </a:extLst>
        </p:spPr>
        <p:txBody>
          <a:bodyPr/>
          <a:lstStyle/>
          <a:p>
            <a:pPr>
              <a:defRPr/>
            </a:pPr>
            <a:endParaRPr lang="en-US">
              <a:cs typeface="Helvetica Light" charset="0"/>
            </a:endParaRPr>
          </a:p>
        </p:txBody>
      </p:sp>
      <p:pic>
        <p:nvPicPr>
          <p:cNvPr id="6146" name="Picture 2" descr="Logo300dpi %281%29.p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0083800" y="381000"/>
            <a:ext cx="2286000" cy="13589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rgbClr val="000000">
                      <a:alpha val="74998"/>
                    </a:srgbClr>
                  </a:outerShdw>
                </a:effectLst>
              </a14:hiddenEffects>
            </a:ext>
          </a:extLst>
        </p:spPr>
      </p:pic>
      <p:sp>
        <p:nvSpPr>
          <p:cNvPr id="6148" name="Rectangle 4"/>
          <p:cNvSpPr>
            <a:spLocks noGrp="1" noChangeArrowheads="1"/>
          </p:cNvSpPr>
          <p:nvPr>
            <p:ph type="title"/>
          </p:nvPr>
        </p:nvSpPr>
        <p:spPr>
          <a:xfrm>
            <a:off x="571500" y="584200"/>
            <a:ext cx="11861800" cy="1397000"/>
          </a:xfrm>
        </p:spPr>
        <p:txBody>
          <a:bodyPr lIns="0" tIns="0" rIns="0" bIns="0" anchor="b"/>
          <a:lstStyle/>
          <a:p>
            <a:pPr algn="l" defTabSz="914400" eaLnBrk="1">
              <a:defRPr/>
            </a:pPr>
            <a:r>
              <a:rPr lang="en-US" sz="4400" smtClean="0">
                <a:latin typeface="Helvetica Neue Light" charset="0"/>
                <a:cs typeface="Helvetica Neue Light" charset="0"/>
                <a:sym typeface="Helvetica Neue Light" charset="0"/>
              </a:rPr>
              <a:t>Making Your Research Easier and Cheaper	</a:t>
            </a:r>
            <a:endParaRPr lang="en-US" smtClean="0"/>
          </a:p>
        </p:txBody>
      </p:sp>
      <p:sp>
        <p:nvSpPr>
          <p:cNvPr id="6149" name="Rectangle 5"/>
          <p:cNvSpPr>
            <a:spLocks noGrp="1" noChangeArrowheads="1"/>
          </p:cNvSpPr>
          <p:nvPr>
            <p:ph type="body" idx="1"/>
          </p:nvPr>
        </p:nvSpPr>
        <p:spPr>
          <a:xfrm>
            <a:off x="508000" y="3357563"/>
            <a:ext cx="11861800" cy="3535362"/>
          </a:xfrm>
        </p:spPr>
        <p:txBody>
          <a:bodyPr lIns="0" tIns="0" rIns="0" bIns="0" anchor="t"/>
          <a:lstStyle/>
          <a:p>
            <a:pPr marL="0" indent="0" algn="ctr" eaLnBrk="1">
              <a:buSzTx/>
              <a:buFontTx/>
              <a:buNone/>
              <a:defRPr/>
            </a:pPr>
            <a:r>
              <a:rPr lang="en-US" sz="6800" dirty="0" smtClean="0">
                <a:latin typeface="Arial" charset="0"/>
                <a:cs typeface="Arial" charset="0"/>
                <a:sym typeface="Arial" charset="0"/>
              </a:rPr>
              <a:t>The 5 P</a:t>
            </a:r>
            <a:r>
              <a:rPr lang="ja-JP" altLang="en-US" sz="6800" dirty="0" smtClean="0">
                <a:latin typeface="Arial" charset="0"/>
                <a:cs typeface="Arial" charset="0"/>
                <a:sym typeface="Arial" charset="0"/>
              </a:rPr>
              <a:t>’</a:t>
            </a:r>
            <a:r>
              <a:rPr lang="en-US" sz="6800" dirty="0" smtClean="0">
                <a:latin typeface="Arial" charset="0"/>
                <a:cs typeface="Arial" charset="0"/>
                <a:sym typeface="Arial" charset="0"/>
              </a:rPr>
              <a:t>s matter!</a:t>
            </a:r>
          </a:p>
        </p:txBody>
      </p:sp>
      <p:sp>
        <p:nvSpPr>
          <p:cNvPr id="2" name="Rectangle 1"/>
          <p:cNvSpPr/>
          <p:nvPr/>
        </p:nvSpPr>
        <p:spPr>
          <a:xfrm>
            <a:off x="-127000" y="5715000"/>
            <a:ext cx="11928093" cy="830997"/>
          </a:xfrm>
          <a:prstGeom prst="rect">
            <a:avLst/>
          </a:prstGeom>
          <a:noFill/>
          <a:scene3d>
            <a:camera prst="perspectiveLeft"/>
            <a:lightRig rig="threePt" dir="t"/>
          </a:scene3d>
          <a:sp3d>
            <a:bevelT/>
          </a:sp3d>
        </p:spPr>
        <p:txBody>
          <a:bodyPr wrap="none">
            <a:spAutoFit/>
            <a:scene3d>
              <a:camera prst="orthographicFront"/>
              <a:lightRig rig="glow" dir="tl">
                <a:rot lat="0" lon="0" rev="5400000"/>
              </a:lightRig>
            </a:scene3d>
            <a:sp3d extrusionH="57150" contourW="12700">
              <a:bevelT prst="artDeco"/>
              <a:contourClr>
                <a:schemeClr val="accent6">
                  <a:shade val="73000"/>
                </a:schemeClr>
              </a:contourClr>
            </a:sp3d>
          </a:bodyPr>
          <a:lstStyle/>
          <a:p>
            <a:pPr>
              <a:defRPr/>
            </a:pPr>
            <a:r>
              <a:rPr lang="en-US" sz="4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Prior Planning Prevents Poor Performance!</a:t>
            </a:r>
          </a:p>
        </p:txBody>
      </p:sp>
      <p:sp>
        <p:nvSpPr>
          <p:cNvPr id="3" name="Rectangle 2"/>
          <p:cNvSpPr/>
          <p:nvPr/>
        </p:nvSpPr>
        <p:spPr>
          <a:xfrm>
            <a:off x="6410325" y="4414838"/>
            <a:ext cx="184150" cy="92392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TextBox 5"/>
          <p:cNvSpPr txBox="1">
            <a:spLocks noChangeArrowheads="1"/>
          </p:cNvSpPr>
          <p:nvPr/>
        </p:nvSpPr>
        <p:spPr bwMode="auto">
          <a:xfrm>
            <a:off x="558800" y="300038"/>
            <a:ext cx="6575390" cy="276999"/>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algn="l" defTabSz="914400" eaLnBrk="1" hangingPunct="1">
              <a:defRPr/>
            </a:pPr>
            <a:r>
              <a:rPr lang="en-US" sz="1200" dirty="0" smtClean="0"/>
              <a:t>Data Management Plans: Why </a:t>
            </a:r>
            <a:r>
              <a:rPr lang="en-US" sz="1200" dirty="0"/>
              <a:t>Create </a:t>
            </a:r>
            <a:r>
              <a:rPr lang="en-US" sz="1200" dirty="0" smtClean="0"/>
              <a:t>a Data Management Plan?; Version 1.0, February 2013</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8193" name="Line 1"/>
          <p:cNvSpPr>
            <a:spLocks noChangeShapeType="1"/>
          </p:cNvSpPr>
          <p:nvPr/>
        </p:nvSpPr>
        <p:spPr bwMode="auto">
          <a:xfrm>
            <a:off x="647700" y="1968500"/>
            <a:ext cx="11709400" cy="0"/>
          </a:xfrm>
          <a:prstGeom prst="line">
            <a:avLst/>
          </a:prstGeom>
          <a:noFill/>
          <a:ln w="12700" cap="flat" cmpd="sng">
            <a:solidFill>
              <a:srgbClr val="888888"/>
            </a:solidFill>
            <a:prstDash val="solid"/>
            <a:miter lim="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rgbClr val="000000">
                      <a:alpha val="74998"/>
                    </a:srgbClr>
                  </a:outerShdw>
                </a:effectLst>
              </a14:hiddenEffects>
            </a:ext>
          </a:extLst>
        </p:spPr>
        <p:txBody>
          <a:bodyPr/>
          <a:lstStyle/>
          <a:p>
            <a:pPr>
              <a:defRPr/>
            </a:pPr>
            <a:endParaRPr lang="en-US">
              <a:cs typeface="Helvetica Light" charset="0"/>
            </a:endParaRPr>
          </a:p>
        </p:txBody>
      </p:sp>
      <p:pic>
        <p:nvPicPr>
          <p:cNvPr id="8194" name="Picture 2" descr="Logo300dpi %281%29.p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0083800" y="381000"/>
            <a:ext cx="2286000" cy="13589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rgbClr val="000000">
                      <a:alpha val="74998"/>
                    </a:srgbClr>
                  </a:outerShdw>
                </a:effectLst>
              </a14:hiddenEffects>
            </a:ext>
          </a:extLst>
        </p:spPr>
      </p:pic>
      <p:sp>
        <p:nvSpPr>
          <p:cNvPr id="8196" name="Rectangle 4"/>
          <p:cNvSpPr>
            <a:spLocks noGrp="1" noChangeArrowheads="1"/>
          </p:cNvSpPr>
          <p:nvPr>
            <p:ph type="title"/>
          </p:nvPr>
        </p:nvSpPr>
        <p:spPr>
          <a:xfrm>
            <a:off x="571500" y="584200"/>
            <a:ext cx="11861800" cy="1397000"/>
          </a:xfrm>
        </p:spPr>
        <p:txBody>
          <a:bodyPr lIns="0" tIns="0" rIns="0" bIns="0" anchor="b"/>
          <a:lstStyle/>
          <a:p>
            <a:pPr algn="l" defTabSz="914400" eaLnBrk="1">
              <a:defRPr/>
            </a:pPr>
            <a:r>
              <a:rPr lang="en-US" sz="4400" smtClean="0">
                <a:latin typeface="Helvetica Neue Light" charset="0"/>
                <a:cs typeface="Helvetica Neue Light" charset="0"/>
                <a:sym typeface="Helvetica Neue Light" charset="0"/>
              </a:rPr>
              <a:t>Making Your Research Easier and Cheaper	</a:t>
            </a:r>
            <a:endParaRPr lang="en-US" smtClean="0"/>
          </a:p>
        </p:txBody>
      </p:sp>
      <p:sp>
        <p:nvSpPr>
          <p:cNvPr id="8197" name="Rectangle 5"/>
          <p:cNvSpPr>
            <a:spLocks noGrp="1" noChangeArrowheads="1"/>
          </p:cNvSpPr>
          <p:nvPr>
            <p:ph type="body" idx="1"/>
          </p:nvPr>
        </p:nvSpPr>
        <p:spPr>
          <a:xfrm>
            <a:off x="635000" y="4191000"/>
            <a:ext cx="11861800" cy="1419225"/>
          </a:xfrm>
        </p:spPr>
        <p:txBody>
          <a:bodyPr lIns="0" tIns="0" rIns="0" bIns="0" anchor="t"/>
          <a:lstStyle/>
          <a:p>
            <a:pPr marL="0" indent="0" algn="ctr" eaLnBrk="1">
              <a:buSzTx/>
              <a:buFontTx/>
              <a:buNone/>
              <a:defRPr/>
            </a:pPr>
            <a:r>
              <a:rPr lang="en-US" sz="6800" dirty="0" smtClean="0">
                <a:latin typeface="Arial" charset="0"/>
                <a:cs typeface="Arial" charset="0"/>
                <a:sym typeface="Arial" charset="0"/>
              </a:rPr>
              <a:t>Accidents do happen!</a:t>
            </a:r>
            <a:endParaRPr lang="en-US" dirty="0" smtClean="0"/>
          </a:p>
        </p:txBody>
      </p:sp>
      <p:pic>
        <p:nvPicPr>
          <p:cNvPr id="8" name="Picture 6" descr="InsertedImage.jp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11200" y="2438400"/>
            <a:ext cx="2540000" cy="17780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rgbClr val="000000">
                      <a:alpha val="74998"/>
                    </a:srgbClr>
                  </a:outerShdw>
                </a:effectLst>
              </a14:hiddenEffects>
            </a:ext>
          </a:extLst>
        </p:spPr>
      </p:pic>
      <p:pic>
        <p:nvPicPr>
          <p:cNvPr id="9" name="Picture 5" descr="InsertedImage-small.jpg"/>
          <p:cNvPicPr>
            <a:picLocks noChangeAspect="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321800" y="2590800"/>
            <a:ext cx="2655887" cy="1195387"/>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rgbClr val="000000">
                      <a:alpha val="74998"/>
                    </a:srgbClr>
                  </a:outerShdw>
                </a:effectLst>
              </a14:hiddenEffects>
            </a:ext>
          </a:extLst>
        </p:spPr>
      </p:pic>
      <p:pic>
        <p:nvPicPr>
          <p:cNvPr id="10" name="Picture 12" descr="InsertedImage.gif"/>
          <p:cNvPicPr>
            <a:picLocks noChangeAspect="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426200" y="5791200"/>
            <a:ext cx="6004440" cy="362902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rgbClr val="000000">
                      <a:alpha val="74998"/>
                    </a:srgbClr>
                  </a:outerShdw>
                </a:effectLst>
              </a14:hiddenEffects>
            </a:ext>
          </a:extLst>
        </p:spPr>
      </p:pic>
      <p:pic>
        <p:nvPicPr>
          <p:cNvPr id="11" name="Picture 7" descr="InsertedImage.jpg"/>
          <p:cNvPicPr>
            <a:picLocks noChangeAspect="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58800" y="5562600"/>
            <a:ext cx="2959100" cy="38100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rgbClr val="000000">
                      <a:alpha val="74998"/>
                    </a:srgbClr>
                  </a:outerShdw>
                </a:effectLst>
              </a14:hiddenEffects>
            </a:ext>
          </a:extLst>
        </p:spPr>
      </p:pic>
      <p:sp>
        <p:nvSpPr>
          <p:cNvPr id="12" name="TextBox 5"/>
          <p:cNvSpPr txBox="1">
            <a:spLocks noChangeArrowheads="1"/>
          </p:cNvSpPr>
          <p:nvPr/>
        </p:nvSpPr>
        <p:spPr bwMode="auto">
          <a:xfrm>
            <a:off x="558800" y="300038"/>
            <a:ext cx="6575390" cy="276999"/>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algn="l" defTabSz="914400" eaLnBrk="1" hangingPunct="1">
              <a:defRPr/>
            </a:pPr>
            <a:r>
              <a:rPr lang="en-US" sz="1200" dirty="0" smtClean="0"/>
              <a:t>Data Management Plans: Why </a:t>
            </a:r>
            <a:r>
              <a:rPr lang="en-US" sz="1200" dirty="0"/>
              <a:t>Create </a:t>
            </a:r>
            <a:r>
              <a:rPr lang="en-US" sz="1200" dirty="0" smtClean="0"/>
              <a:t>a Data Management Plan?; Version 1.0, February 2013</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7" name="Line 1"/>
          <p:cNvSpPr>
            <a:spLocks noChangeShapeType="1"/>
          </p:cNvSpPr>
          <p:nvPr/>
        </p:nvSpPr>
        <p:spPr bwMode="auto">
          <a:xfrm>
            <a:off x="647700" y="1968500"/>
            <a:ext cx="11709400" cy="0"/>
          </a:xfrm>
          <a:prstGeom prst="line">
            <a:avLst/>
          </a:prstGeom>
          <a:noFill/>
          <a:ln w="12700" cap="flat" cmpd="sng">
            <a:solidFill>
              <a:srgbClr val="888888"/>
            </a:solidFill>
            <a:prstDash val="solid"/>
            <a:miter lim="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rgbClr val="000000">
                      <a:alpha val="74998"/>
                    </a:srgbClr>
                  </a:outerShdw>
                </a:effectLst>
              </a14:hiddenEffects>
            </a:ext>
          </a:extLst>
        </p:spPr>
        <p:txBody>
          <a:bodyPr/>
          <a:lstStyle/>
          <a:p>
            <a:pPr>
              <a:defRPr/>
            </a:pPr>
            <a:endParaRPr lang="en-US">
              <a:cs typeface="Helvetica Light" charset="0"/>
            </a:endParaRPr>
          </a:p>
        </p:txBody>
      </p:sp>
      <p:pic>
        <p:nvPicPr>
          <p:cNvPr id="9218" name="Picture 2" descr="Logo300dpi %281%29.p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0083800" y="381000"/>
            <a:ext cx="2286000" cy="13589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rgbClr val="000000">
                      <a:alpha val="74998"/>
                    </a:srgbClr>
                  </a:outerShdw>
                </a:effectLst>
              </a14:hiddenEffects>
            </a:ext>
          </a:extLst>
        </p:spPr>
      </p:pic>
      <p:sp>
        <p:nvSpPr>
          <p:cNvPr id="9220" name="Rectangle 4"/>
          <p:cNvSpPr>
            <a:spLocks noGrp="1" noChangeArrowheads="1"/>
          </p:cNvSpPr>
          <p:nvPr>
            <p:ph type="title"/>
          </p:nvPr>
        </p:nvSpPr>
        <p:spPr>
          <a:xfrm>
            <a:off x="571500" y="584200"/>
            <a:ext cx="10018713" cy="1397000"/>
          </a:xfrm>
        </p:spPr>
        <p:txBody>
          <a:bodyPr lIns="0" tIns="0" rIns="0" bIns="0" anchor="b"/>
          <a:lstStyle/>
          <a:p>
            <a:pPr algn="l" defTabSz="914400" eaLnBrk="1">
              <a:defRPr/>
            </a:pPr>
            <a:r>
              <a:rPr lang="en-US" sz="4400" smtClean="0">
                <a:latin typeface="Helvetica Neue Light" charset="0"/>
                <a:cs typeface="Helvetica Neue Light" charset="0"/>
                <a:sym typeface="Helvetica Neue Light" charset="0"/>
              </a:rPr>
              <a:t>Don't you think it would be more efficient</a:t>
            </a:r>
            <a:endParaRPr lang="en-US" smtClean="0"/>
          </a:p>
        </p:txBody>
      </p:sp>
      <p:sp>
        <p:nvSpPr>
          <p:cNvPr id="9221" name="Rectangle 5"/>
          <p:cNvSpPr>
            <a:spLocks/>
          </p:cNvSpPr>
          <p:nvPr/>
        </p:nvSpPr>
        <p:spPr bwMode="auto">
          <a:xfrm>
            <a:off x="571500" y="2324100"/>
            <a:ext cx="11861800" cy="65659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cmpd="sng">
                <a:solidFill>
                  <a:srgbClr val="000000"/>
                </a:solidFill>
                <a:prstDash val="solid"/>
                <a:miter lim="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rgbClr val="000000">
                      <a:alpha val="74998"/>
                    </a:srgbClr>
                  </a:outerShdw>
                </a:effectLst>
              </a14:hiddenEffects>
            </a:ext>
          </a:extLst>
        </p:spPr>
        <p:txBody>
          <a:bodyPr lIns="0" tIns="0" rIns="0" bIns="0"/>
          <a:lstStyle/>
          <a:p>
            <a:pPr algn="l">
              <a:spcBef>
                <a:spcPts val="4200"/>
              </a:spcBef>
              <a:buSzPct val="100000"/>
              <a:defRPr/>
            </a:pPr>
            <a:r>
              <a:rPr lang="en-US" sz="4200" dirty="0">
                <a:latin typeface="Helvetica Neue Light" charset="0"/>
                <a:cs typeface="Helvetica Neue Light" charset="0"/>
                <a:sym typeface="Helvetica Neue Light" charset="0"/>
              </a:rPr>
              <a:t> If you didn't have to remember</a:t>
            </a:r>
          </a:p>
          <a:p>
            <a:pPr marL="803275" lvl="1" indent="-422275" algn="l">
              <a:spcBef>
                <a:spcPts val="4200"/>
              </a:spcBef>
              <a:buSzPct val="100000"/>
              <a:buFontTx/>
              <a:buChar char="•"/>
              <a:defRPr/>
            </a:pPr>
            <a:r>
              <a:rPr lang="en-US" sz="4200" dirty="0">
                <a:latin typeface="Helvetica Neue Light" charset="0"/>
                <a:cs typeface="Helvetica Neue Light" charset="0"/>
                <a:sym typeface="Helvetica Neue Light" charset="0"/>
              </a:rPr>
              <a:t>the name of that file?</a:t>
            </a:r>
          </a:p>
          <a:p>
            <a:pPr marL="803275" lvl="1" indent="-422275" algn="l">
              <a:spcBef>
                <a:spcPts val="4200"/>
              </a:spcBef>
              <a:buSzPct val="100000"/>
              <a:buFontTx/>
              <a:buChar char="•"/>
              <a:defRPr/>
            </a:pPr>
            <a:r>
              <a:rPr lang="en-US" sz="4200" dirty="0">
                <a:latin typeface="Helvetica Neue Light" charset="0"/>
                <a:cs typeface="Helvetica Neue Light" charset="0"/>
                <a:sym typeface="Helvetica Neue Light" charset="0"/>
              </a:rPr>
              <a:t>and the directory where you put it?</a:t>
            </a:r>
          </a:p>
          <a:p>
            <a:pPr marL="803275" lvl="1" indent="-422275" algn="l">
              <a:spcBef>
                <a:spcPts val="4200"/>
              </a:spcBef>
              <a:buSzPct val="100000"/>
              <a:buFontTx/>
              <a:buChar char="•"/>
              <a:defRPr/>
            </a:pPr>
            <a:r>
              <a:rPr lang="en-US" sz="4200" dirty="0">
                <a:latin typeface="Helvetica Neue Light" charset="0"/>
                <a:cs typeface="Helvetica Neue Light" charset="0"/>
                <a:sym typeface="Helvetica Neue Light" charset="0"/>
              </a:rPr>
              <a:t>the units those measurements were taken in?</a:t>
            </a:r>
          </a:p>
          <a:p>
            <a:pPr marL="803275" lvl="1" indent="-422275" algn="l">
              <a:spcBef>
                <a:spcPts val="4200"/>
              </a:spcBef>
              <a:buSzPct val="100000"/>
              <a:buFontTx/>
              <a:buChar char="•"/>
              <a:defRPr/>
            </a:pPr>
            <a:r>
              <a:rPr lang="en-US" sz="4200" dirty="0">
                <a:latin typeface="Helvetica Neue Light" charset="0"/>
                <a:cs typeface="Helvetica Neue Light" charset="0"/>
                <a:sym typeface="Helvetica Neue Light" charset="0"/>
              </a:rPr>
              <a:t>which sample site was which?</a:t>
            </a:r>
          </a:p>
          <a:p>
            <a:pPr marL="803275" lvl="1" indent="-422275" algn="l">
              <a:spcBef>
                <a:spcPts val="4200"/>
              </a:spcBef>
              <a:buSzPct val="100000"/>
              <a:buFontTx/>
              <a:buChar char="•"/>
              <a:defRPr/>
            </a:pPr>
            <a:r>
              <a:rPr lang="en-US" sz="4200" dirty="0">
                <a:latin typeface="Helvetica Neue Light" charset="0"/>
                <a:cs typeface="Helvetica Neue Light" charset="0"/>
                <a:sym typeface="Helvetica Neue Light" charset="0"/>
              </a:rPr>
              <a:t>etc.</a:t>
            </a:r>
            <a:endParaRPr lang="en-US" sz="2800" dirty="0">
              <a:cs typeface="Helvetica Light" charset="0"/>
            </a:endParaRPr>
          </a:p>
        </p:txBody>
      </p:sp>
      <p:sp>
        <p:nvSpPr>
          <p:cNvPr id="8" name="TextBox 5"/>
          <p:cNvSpPr txBox="1">
            <a:spLocks noChangeArrowheads="1"/>
          </p:cNvSpPr>
          <p:nvPr/>
        </p:nvSpPr>
        <p:spPr bwMode="auto">
          <a:xfrm>
            <a:off x="558800" y="300038"/>
            <a:ext cx="6575390" cy="276999"/>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algn="l" defTabSz="914400" eaLnBrk="1" hangingPunct="1">
              <a:defRPr/>
            </a:pPr>
            <a:r>
              <a:rPr lang="en-US" sz="1200" dirty="0" smtClean="0"/>
              <a:t>Data Management Plans: Why </a:t>
            </a:r>
            <a:r>
              <a:rPr lang="en-US" sz="1200" dirty="0"/>
              <a:t>Create </a:t>
            </a:r>
            <a:r>
              <a:rPr lang="en-US" sz="1200" dirty="0" smtClean="0"/>
              <a:t>a Data Management Plan?; Version 1.0, February 2013</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2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22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22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22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922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922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build="p" bldLvl="2" autoUpdateAnimBg="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0241" name="Line 1"/>
          <p:cNvSpPr>
            <a:spLocks noChangeShapeType="1"/>
          </p:cNvSpPr>
          <p:nvPr/>
        </p:nvSpPr>
        <p:spPr bwMode="auto">
          <a:xfrm>
            <a:off x="647700" y="1968500"/>
            <a:ext cx="11709400" cy="0"/>
          </a:xfrm>
          <a:prstGeom prst="line">
            <a:avLst/>
          </a:prstGeom>
          <a:noFill/>
          <a:ln w="12700" cap="flat" cmpd="sng">
            <a:solidFill>
              <a:srgbClr val="888888"/>
            </a:solidFill>
            <a:prstDash val="solid"/>
            <a:miter lim="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rgbClr val="000000">
                      <a:alpha val="74998"/>
                    </a:srgbClr>
                  </a:outerShdw>
                </a:effectLst>
              </a14:hiddenEffects>
            </a:ext>
          </a:extLst>
        </p:spPr>
        <p:txBody>
          <a:bodyPr/>
          <a:lstStyle/>
          <a:p>
            <a:pPr>
              <a:defRPr/>
            </a:pPr>
            <a:endParaRPr lang="en-US">
              <a:cs typeface="Helvetica Light" charset="0"/>
            </a:endParaRPr>
          </a:p>
        </p:txBody>
      </p:sp>
      <p:pic>
        <p:nvPicPr>
          <p:cNvPr id="10242" name="Picture 2" descr="Logo300dpi %281%29.p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0083800" y="381000"/>
            <a:ext cx="2286000" cy="13589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rgbClr val="000000">
                      <a:alpha val="74998"/>
                    </a:srgbClr>
                  </a:outerShdw>
                </a:effectLst>
              </a14:hiddenEffects>
            </a:ext>
          </a:extLst>
        </p:spPr>
      </p:pic>
      <p:sp>
        <p:nvSpPr>
          <p:cNvPr id="10244" name="Rectangle 4"/>
          <p:cNvSpPr>
            <a:spLocks noGrp="1" noChangeArrowheads="1"/>
          </p:cNvSpPr>
          <p:nvPr>
            <p:ph type="title"/>
          </p:nvPr>
        </p:nvSpPr>
        <p:spPr>
          <a:xfrm>
            <a:off x="571500" y="584200"/>
            <a:ext cx="11861800" cy="1397000"/>
          </a:xfrm>
        </p:spPr>
        <p:txBody>
          <a:bodyPr lIns="0" tIns="0" rIns="0" bIns="0" anchor="b"/>
          <a:lstStyle/>
          <a:p>
            <a:pPr algn="l" defTabSz="914400" eaLnBrk="1">
              <a:defRPr/>
            </a:pPr>
            <a:r>
              <a:rPr lang="en-US" sz="4400" smtClean="0">
                <a:latin typeface="Helvetica Neue Light" charset="0"/>
                <a:cs typeface="Helvetica Neue Light" charset="0"/>
                <a:sym typeface="Helvetica Neue Light" charset="0"/>
              </a:rPr>
              <a:t>Making Your Research Easier and Cheaper	</a:t>
            </a:r>
            <a:endParaRPr lang="en-US" smtClean="0"/>
          </a:p>
        </p:txBody>
      </p:sp>
      <p:sp>
        <p:nvSpPr>
          <p:cNvPr id="10245" name="Rectangle 5"/>
          <p:cNvSpPr>
            <a:spLocks noGrp="1" noChangeArrowheads="1"/>
          </p:cNvSpPr>
          <p:nvPr>
            <p:ph type="body" idx="1"/>
          </p:nvPr>
        </p:nvSpPr>
        <p:spPr>
          <a:xfrm>
            <a:off x="495300" y="4206875"/>
            <a:ext cx="11861800" cy="1419225"/>
          </a:xfrm>
        </p:spPr>
        <p:txBody>
          <a:bodyPr lIns="0" tIns="0" rIns="0" bIns="0" anchor="t"/>
          <a:lstStyle/>
          <a:p>
            <a:pPr marL="0" indent="0" algn="ctr" eaLnBrk="1">
              <a:buSzTx/>
              <a:buFontTx/>
              <a:buNone/>
              <a:defRPr/>
            </a:pPr>
            <a:r>
              <a:rPr lang="en-US" sz="6800" dirty="0" smtClean="0">
                <a:latin typeface="Arial" charset="0"/>
                <a:cs typeface="Arial" charset="0"/>
                <a:sym typeface="Arial" charset="0"/>
              </a:rPr>
              <a:t>Write it down!</a:t>
            </a:r>
            <a:endParaRPr lang="en-US" dirty="0" smtClean="0"/>
          </a:p>
        </p:txBody>
      </p:sp>
      <p:sp>
        <p:nvSpPr>
          <p:cNvPr id="8" name="TextBox 5"/>
          <p:cNvSpPr txBox="1">
            <a:spLocks noChangeArrowheads="1"/>
          </p:cNvSpPr>
          <p:nvPr/>
        </p:nvSpPr>
        <p:spPr bwMode="auto">
          <a:xfrm>
            <a:off x="558800" y="300038"/>
            <a:ext cx="6575390" cy="276999"/>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algn="l" defTabSz="914400" eaLnBrk="1" hangingPunct="1">
              <a:defRPr/>
            </a:pPr>
            <a:r>
              <a:rPr lang="en-US" sz="1200" dirty="0" smtClean="0"/>
              <a:t>Data Management Plans: Why </a:t>
            </a:r>
            <a:r>
              <a:rPr lang="en-US" sz="1200" dirty="0"/>
              <a:t>Create </a:t>
            </a:r>
            <a:r>
              <a:rPr lang="en-US" sz="1200" dirty="0" smtClean="0"/>
              <a:t>a Data Management Plan?; Version 1.0, February 2013</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build="p"/>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5" name="Line 1"/>
          <p:cNvSpPr>
            <a:spLocks noChangeShapeType="1"/>
          </p:cNvSpPr>
          <p:nvPr/>
        </p:nvSpPr>
        <p:spPr bwMode="auto">
          <a:xfrm>
            <a:off x="647700" y="1968500"/>
            <a:ext cx="11709400" cy="0"/>
          </a:xfrm>
          <a:prstGeom prst="line">
            <a:avLst/>
          </a:prstGeom>
          <a:noFill/>
          <a:ln w="12700" cap="flat" cmpd="sng">
            <a:solidFill>
              <a:srgbClr val="888888"/>
            </a:solidFill>
            <a:prstDash val="solid"/>
            <a:miter lim="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rgbClr val="000000">
                      <a:alpha val="74998"/>
                    </a:srgbClr>
                  </a:outerShdw>
                </a:effectLst>
              </a14:hiddenEffects>
            </a:ext>
          </a:extLst>
        </p:spPr>
        <p:txBody>
          <a:bodyPr/>
          <a:lstStyle/>
          <a:p>
            <a:pPr>
              <a:defRPr/>
            </a:pPr>
            <a:endParaRPr lang="en-US">
              <a:cs typeface="Helvetica Light" charset="0"/>
            </a:endParaRPr>
          </a:p>
        </p:txBody>
      </p:sp>
      <p:pic>
        <p:nvPicPr>
          <p:cNvPr id="11266" name="Picture 2" descr="Logo300dpi %281%29.p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0083800" y="381000"/>
            <a:ext cx="2286000" cy="13589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rgbClr val="000000">
                      <a:alpha val="74998"/>
                    </a:srgbClr>
                  </a:outerShdw>
                </a:effectLst>
              </a14:hiddenEffects>
            </a:ext>
          </a:extLst>
        </p:spPr>
      </p:pic>
      <p:sp>
        <p:nvSpPr>
          <p:cNvPr id="11268" name="Rectangle 4"/>
          <p:cNvSpPr>
            <a:spLocks noGrp="1" noChangeArrowheads="1"/>
          </p:cNvSpPr>
          <p:nvPr>
            <p:ph type="title"/>
          </p:nvPr>
        </p:nvSpPr>
        <p:spPr>
          <a:xfrm>
            <a:off x="571500" y="584200"/>
            <a:ext cx="10414000" cy="1397000"/>
          </a:xfrm>
        </p:spPr>
        <p:txBody>
          <a:bodyPr lIns="0" tIns="0" rIns="0" bIns="0" anchor="b"/>
          <a:lstStyle/>
          <a:p>
            <a:pPr algn="l" eaLnBrk="1">
              <a:defRPr/>
            </a:pPr>
            <a:r>
              <a:rPr lang="en-US" sz="4200" smtClean="0"/>
              <a:t>Poor data practice results in loss of information </a:t>
            </a:r>
            <a:endParaRPr lang="en-US" smtClean="0"/>
          </a:p>
        </p:txBody>
      </p:sp>
      <p:grpSp>
        <p:nvGrpSpPr>
          <p:cNvPr id="12292" name="Group 5"/>
          <p:cNvGrpSpPr>
            <a:grpSpLocks/>
          </p:cNvGrpSpPr>
          <p:nvPr/>
        </p:nvGrpSpPr>
        <p:grpSpPr bwMode="auto">
          <a:xfrm>
            <a:off x="1236663" y="2197100"/>
            <a:ext cx="10255250" cy="7226300"/>
            <a:chOff x="0" y="0"/>
            <a:chExt cx="808" cy="570"/>
          </a:xfrm>
        </p:grpSpPr>
        <p:grpSp>
          <p:nvGrpSpPr>
            <p:cNvPr id="12294" name="Group 6"/>
            <p:cNvGrpSpPr>
              <a:grpSpLocks/>
            </p:cNvGrpSpPr>
            <p:nvPr/>
          </p:nvGrpSpPr>
          <p:grpSpPr bwMode="auto">
            <a:xfrm>
              <a:off x="57" y="52"/>
              <a:ext cx="734" cy="469"/>
              <a:chOff x="0" y="0"/>
              <a:chExt cx="734" cy="468"/>
            </a:xfrm>
          </p:grpSpPr>
          <p:sp>
            <p:nvSpPr>
              <p:cNvPr id="11271" name="Line 7"/>
              <p:cNvSpPr>
                <a:spLocks noChangeShapeType="1"/>
              </p:cNvSpPr>
              <p:nvPr/>
            </p:nvSpPr>
            <p:spPr bwMode="auto">
              <a:xfrm>
                <a:off x="0" y="0"/>
                <a:ext cx="1" cy="467"/>
              </a:xfrm>
              <a:prstGeom prst="line">
                <a:avLst/>
              </a:prstGeom>
              <a:noFill/>
              <a:ln w="54186" cap="flat" cmpd="sng">
                <a:solidFill>
                  <a:srgbClr val="000000"/>
                </a:solidFill>
                <a:prstDash val="solid"/>
                <a:round/>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rgbClr val="000000">
                          <a:alpha val="74998"/>
                        </a:srgbClr>
                      </a:outerShdw>
                    </a:effectLst>
                  </a14:hiddenEffects>
                </a:ext>
              </a:extLst>
            </p:spPr>
            <p:txBody>
              <a:bodyPr/>
              <a:lstStyle/>
              <a:p>
                <a:pPr>
                  <a:defRPr/>
                </a:pPr>
                <a:endParaRPr lang="en-US">
                  <a:cs typeface="Helvetica Light" charset="0"/>
                </a:endParaRPr>
              </a:p>
            </p:txBody>
          </p:sp>
          <p:sp>
            <p:nvSpPr>
              <p:cNvPr id="11272" name="Line 8"/>
              <p:cNvSpPr>
                <a:spLocks noChangeShapeType="1"/>
              </p:cNvSpPr>
              <p:nvPr/>
            </p:nvSpPr>
            <p:spPr bwMode="auto">
              <a:xfrm>
                <a:off x="2" y="467"/>
                <a:ext cx="732" cy="1"/>
              </a:xfrm>
              <a:prstGeom prst="line">
                <a:avLst/>
              </a:prstGeom>
              <a:noFill/>
              <a:ln w="54186" cap="flat" cmpd="sng">
                <a:solidFill>
                  <a:srgbClr val="000000"/>
                </a:solidFill>
                <a:prstDash val="solid"/>
                <a:round/>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rgbClr val="000000">
                          <a:alpha val="74998"/>
                        </a:srgbClr>
                      </a:outerShdw>
                    </a:effectLst>
                  </a14:hiddenEffects>
                </a:ext>
              </a:extLst>
            </p:spPr>
            <p:txBody>
              <a:bodyPr/>
              <a:lstStyle/>
              <a:p>
                <a:pPr>
                  <a:defRPr/>
                </a:pPr>
                <a:endParaRPr lang="en-US">
                  <a:cs typeface="Helvetica Light" charset="0"/>
                </a:endParaRPr>
              </a:p>
            </p:txBody>
          </p:sp>
          <p:sp>
            <p:nvSpPr>
              <p:cNvPr id="11273" name="AutoShape 9"/>
              <p:cNvSpPr>
                <a:spLocks/>
              </p:cNvSpPr>
              <p:nvPr/>
            </p:nvSpPr>
            <p:spPr bwMode="auto">
              <a:xfrm rot="10920000">
                <a:off x="41" y="21"/>
                <a:ext cx="333" cy="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3" y="0"/>
                      <a:pt x="7" y="0"/>
                      <a:pt x="11" y="0"/>
                    </a:cubicBezTo>
                    <a:cubicBezTo>
                      <a:pt x="11934" y="0"/>
                      <a:pt x="21600" y="9584"/>
                      <a:pt x="21600" y="21408"/>
                    </a:cubicBezTo>
                    <a:cubicBezTo>
                      <a:pt x="21600" y="21472"/>
                      <a:pt x="21599" y="21535"/>
                      <a:pt x="21599" y="21600"/>
                    </a:cubicBezTo>
                  </a:path>
                </a:pathLst>
              </a:custGeom>
              <a:solidFill>
                <a:srgbClr val="000000">
                  <a:alpha val="0"/>
                </a:srgbClr>
              </a:solidFill>
              <a:ln w="54186" cap="rnd" cmpd="sng">
                <a:solidFill>
                  <a:srgbClr val="000000"/>
                </a:solidFill>
                <a:prstDash val="solid"/>
                <a:round/>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rgbClr val="000000">
                          <a:alpha val="74998"/>
                        </a:srgbClr>
                      </a:outerShdw>
                    </a:effectLst>
                  </a14:hiddenEffects>
                </a:ext>
              </a:extLst>
            </p:spPr>
            <p:txBody>
              <a:bodyPr lIns="72248" tIns="72248" rIns="72248" bIns="72248" anchor="ctr"/>
              <a:lstStyle/>
              <a:p>
                <a:pPr>
                  <a:defRPr/>
                </a:pPr>
                <a:endParaRPr lang="en-US">
                  <a:cs typeface="Helvetica Light" charset="0"/>
                </a:endParaRPr>
              </a:p>
            </p:txBody>
          </p:sp>
          <p:sp>
            <p:nvSpPr>
              <p:cNvPr id="11274" name="AutoShape 10"/>
              <p:cNvSpPr>
                <a:spLocks/>
              </p:cNvSpPr>
              <p:nvPr/>
            </p:nvSpPr>
            <p:spPr bwMode="auto">
              <a:xfrm rot="10920000">
                <a:off x="366" y="252"/>
                <a:ext cx="143" cy="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13514" y="4904"/>
                      <a:pt x="21586" y="12976"/>
                      <a:pt x="21600" y="21600"/>
                    </a:cubicBezTo>
                  </a:path>
                </a:pathLst>
              </a:custGeom>
              <a:solidFill>
                <a:srgbClr val="000000">
                  <a:alpha val="0"/>
                </a:srgbClr>
              </a:solidFill>
              <a:ln w="54186" cap="rnd" cmpd="sng">
                <a:solidFill>
                  <a:srgbClr val="000000"/>
                </a:solidFill>
                <a:prstDash val="solid"/>
                <a:round/>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rgbClr val="000000">
                          <a:alpha val="74998"/>
                        </a:srgbClr>
                      </a:outerShdw>
                    </a:effectLst>
                  </a14:hiddenEffects>
                </a:ext>
              </a:extLst>
            </p:spPr>
            <p:txBody>
              <a:bodyPr lIns="0" tIns="0" rIns="0" bIns="0" anchor="ctr"/>
              <a:lstStyle/>
              <a:p>
                <a:pPr>
                  <a:defRPr/>
                </a:pPr>
                <a:endParaRPr lang="en-US">
                  <a:cs typeface="Helvetica Light" charset="0"/>
                </a:endParaRPr>
              </a:p>
            </p:txBody>
          </p:sp>
          <p:sp>
            <p:nvSpPr>
              <p:cNvPr id="11275" name="AutoShape 11"/>
              <p:cNvSpPr>
                <a:spLocks/>
              </p:cNvSpPr>
              <p:nvPr/>
            </p:nvSpPr>
            <p:spPr bwMode="auto">
              <a:xfrm>
                <a:off x="507" y="406"/>
                <a:ext cx="169" cy="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9666" y="21588"/>
                      <a:pt x="0" y="11920"/>
                      <a:pt x="0" y="0"/>
                    </a:cubicBezTo>
                  </a:path>
                </a:pathLst>
              </a:custGeom>
              <a:solidFill>
                <a:srgbClr val="000000">
                  <a:alpha val="0"/>
                </a:srgbClr>
              </a:solidFill>
              <a:ln w="54186" cap="rnd" cmpd="sng">
                <a:solidFill>
                  <a:srgbClr val="000000"/>
                </a:solidFill>
                <a:prstDash val="solid"/>
                <a:round/>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rgbClr val="000000">
                          <a:alpha val="74998"/>
                        </a:srgbClr>
                      </a:outerShdw>
                    </a:effectLst>
                  </a14:hiddenEffects>
                </a:ext>
              </a:extLst>
            </p:spPr>
            <p:txBody>
              <a:bodyPr lIns="0" tIns="0" rIns="0" bIns="0" anchor="ctr"/>
              <a:lstStyle/>
              <a:p>
                <a:pPr>
                  <a:defRPr/>
                </a:pPr>
                <a:endParaRPr lang="en-US">
                  <a:cs typeface="Helvetica Light" charset="0"/>
                </a:endParaRPr>
              </a:p>
            </p:txBody>
          </p:sp>
          <p:sp>
            <p:nvSpPr>
              <p:cNvPr id="11276" name="AutoShape 12"/>
              <p:cNvSpPr>
                <a:spLocks/>
              </p:cNvSpPr>
              <p:nvPr/>
            </p:nvSpPr>
            <p:spPr bwMode="auto">
              <a:xfrm rot="10800000">
                <a:off x="248" y="234"/>
                <a:ext cx="43" cy="2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12406" y="1577"/>
                      <a:pt x="21600" y="10770"/>
                      <a:pt x="21600" y="21600"/>
                    </a:cubicBezTo>
                  </a:path>
                </a:pathLst>
              </a:custGeom>
              <a:solidFill>
                <a:srgbClr val="000000">
                  <a:alpha val="0"/>
                </a:srgbClr>
              </a:solidFill>
              <a:ln w="54186" cap="rnd" cmpd="sng">
                <a:solidFill>
                  <a:srgbClr val="000000"/>
                </a:solidFill>
                <a:prstDash val="lgDash"/>
                <a:round/>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rgbClr val="000000">
                          <a:alpha val="74998"/>
                        </a:srgbClr>
                      </a:outerShdw>
                    </a:effectLst>
                  </a14:hiddenEffects>
                </a:ext>
              </a:extLst>
            </p:spPr>
            <p:txBody>
              <a:bodyPr lIns="72248" tIns="72248" rIns="72248" bIns="72248" anchor="ctr"/>
              <a:lstStyle/>
              <a:p>
                <a:pPr>
                  <a:defRPr/>
                </a:pPr>
                <a:endParaRPr lang="en-US">
                  <a:cs typeface="Helvetica Light" charset="0"/>
                </a:endParaRPr>
              </a:p>
            </p:txBody>
          </p:sp>
          <p:sp>
            <p:nvSpPr>
              <p:cNvPr id="11277" name="Line 13"/>
              <p:cNvSpPr>
                <a:spLocks noChangeShapeType="1"/>
              </p:cNvSpPr>
              <p:nvPr/>
            </p:nvSpPr>
            <p:spPr bwMode="auto">
              <a:xfrm flipH="1">
                <a:off x="0" y="14"/>
                <a:ext cx="45" cy="1"/>
              </a:xfrm>
              <a:prstGeom prst="line">
                <a:avLst/>
              </a:prstGeom>
              <a:noFill/>
              <a:ln w="54186" cap="flat" cmpd="sng">
                <a:solidFill>
                  <a:srgbClr val="000000"/>
                </a:solidFill>
                <a:prstDash val="solid"/>
                <a:round/>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rgbClr val="000000">
                          <a:alpha val="74998"/>
                        </a:srgbClr>
                      </a:outerShdw>
                    </a:effectLst>
                  </a14:hiddenEffects>
                </a:ext>
              </a:extLst>
            </p:spPr>
            <p:txBody>
              <a:bodyPr/>
              <a:lstStyle/>
              <a:p>
                <a:pPr>
                  <a:defRPr/>
                </a:pPr>
                <a:endParaRPr lang="en-US">
                  <a:cs typeface="Helvetica Light" charset="0"/>
                </a:endParaRPr>
              </a:p>
            </p:txBody>
          </p:sp>
        </p:grpSp>
        <p:sp>
          <p:nvSpPr>
            <p:cNvPr id="11278" name="Rectangle 14"/>
            <p:cNvSpPr>
              <a:spLocks/>
            </p:cNvSpPr>
            <p:nvPr/>
          </p:nvSpPr>
          <p:spPr bwMode="auto">
            <a:xfrm rot="16200000">
              <a:off x="-172" y="259"/>
              <a:ext cx="395" cy="51"/>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cmpd="sng">
                  <a:solidFill>
                    <a:srgbClr val="000000"/>
                  </a:solidFill>
                  <a:prstDash val="solid"/>
                  <a:miter lim="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rgbClr val="000000">
                        <a:alpha val="74998"/>
                      </a:srgbClr>
                    </a:outerShdw>
                  </a:effectLst>
                </a14:hiddenEffects>
              </a:ext>
            </a:extLst>
          </p:spPr>
          <p:txBody>
            <a:bodyPr lIns="126435" tIns="72248" rIns="126435" bIns="72248"/>
            <a:lstStyle/>
            <a:p>
              <a:pPr defTabSz="1300163">
                <a:defRPr/>
              </a:pPr>
              <a:r>
                <a:rPr lang="en-US" sz="3400" b="1">
                  <a:latin typeface="Arial" charset="0"/>
                  <a:cs typeface="Arial" charset="0"/>
                  <a:sym typeface="Arial" charset="0"/>
                </a:rPr>
                <a:t>Information Content</a:t>
              </a:r>
              <a:endParaRPr lang="en-US">
                <a:cs typeface="Helvetica Light" charset="0"/>
              </a:endParaRPr>
            </a:p>
          </p:txBody>
        </p:sp>
        <p:sp>
          <p:nvSpPr>
            <p:cNvPr id="11279" name="Rectangle 15"/>
            <p:cNvSpPr>
              <a:spLocks/>
            </p:cNvSpPr>
            <p:nvPr/>
          </p:nvSpPr>
          <p:spPr bwMode="auto">
            <a:xfrm>
              <a:off x="375" y="517"/>
              <a:ext cx="101" cy="5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cmpd="sng">
                  <a:solidFill>
                    <a:srgbClr val="000000"/>
                  </a:solidFill>
                  <a:prstDash val="solid"/>
                  <a:miter lim="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rgbClr val="000000">
                        <a:alpha val="74998"/>
                      </a:srgbClr>
                    </a:outerShdw>
                  </a:effectLst>
                </a14:hiddenEffects>
              </a:ext>
            </a:extLst>
          </p:spPr>
          <p:txBody>
            <a:bodyPr lIns="126435" tIns="72248" rIns="126435" bIns="72248"/>
            <a:lstStyle/>
            <a:p>
              <a:pPr defTabSz="1300163">
                <a:defRPr/>
              </a:pPr>
              <a:r>
                <a:rPr lang="en-US" sz="3400" b="1">
                  <a:latin typeface="Arial" charset="0"/>
                  <a:cs typeface="Arial" charset="0"/>
                  <a:sym typeface="Arial" charset="0"/>
                </a:rPr>
                <a:t>Time</a:t>
              </a:r>
              <a:endParaRPr lang="en-US">
                <a:cs typeface="Helvetica Light" charset="0"/>
              </a:endParaRPr>
            </a:p>
          </p:txBody>
        </p:sp>
        <p:sp>
          <p:nvSpPr>
            <p:cNvPr id="11280" name="Rectangle 16"/>
            <p:cNvSpPr>
              <a:spLocks/>
            </p:cNvSpPr>
            <p:nvPr/>
          </p:nvSpPr>
          <p:spPr bwMode="auto">
            <a:xfrm>
              <a:off x="169" y="0"/>
              <a:ext cx="282" cy="4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cmpd="sng">
                  <a:solidFill>
                    <a:srgbClr val="000000"/>
                  </a:solidFill>
                  <a:prstDash val="solid"/>
                  <a:miter lim="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rgbClr val="000000">
                        <a:alpha val="74998"/>
                      </a:srgbClr>
                    </a:outerShdw>
                  </a:effectLst>
                </a14:hiddenEffects>
              </a:ext>
            </a:extLst>
          </p:spPr>
          <p:txBody>
            <a:bodyPr lIns="126435" tIns="72248" rIns="126435" bIns="72248"/>
            <a:lstStyle/>
            <a:p>
              <a:pPr defTabSz="1300163">
                <a:defRPr/>
              </a:pPr>
              <a:r>
                <a:rPr lang="en-US" sz="2800" b="1">
                  <a:latin typeface="Arial" charset="0"/>
                  <a:cs typeface="Arial" charset="0"/>
                  <a:sym typeface="Arial" charset="0"/>
                </a:rPr>
                <a:t>Time of publication</a:t>
              </a:r>
              <a:endParaRPr lang="en-US">
                <a:cs typeface="Helvetica Light" charset="0"/>
              </a:endParaRPr>
            </a:p>
          </p:txBody>
        </p:sp>
        <p:sp>
          <p:nvSpPr>
            <p:cNvPr id="11281" name="Rectangle 17"/>
            <p:cNvSpPr>
              <a:spLocks/>
            </p:cNvSpPr>
            <p:nvPr/>
          </p:nvSpPr>
          <p:spPr bwMode="auto">
            <a:xfrm>
              <a:off x="209" y="63"/>
              <a:ext cx="229" cy="4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cmpd="sng">
                  <a:solidFill>
                    <a:srgbClr val="000000"/>
                  </a:solidFill>
                  <a:prstDash val="solid"/>
                  <a:miter lim="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rgbClr val="000000">
                        <a:alpha val="74998"/>
                      </a:srgbClr>
                    </a:outerShdw>
                  </a:effectLst>
                </a14:hiddenEffects>
              </a:ext>
            </a:extLst>
          </p:spPr>
          <p:txBody>
            <a:bodyPr lIns="126435" tIns="72248" rIns="126435" bIns="72248"/>
            <a:lstStyle/>
            <a:p>
              <a:pPr defTabSz="1300163">
                <a:defRPr/>
              </a:pPr>
              <a:r>
                <a:rPr lang="en-US" sz="2800" b="1">
                  <a:latin typeface="Arial" charset="0"/>
                  <a:cs typeface="Arial" charset="0"/>
                  <a:sym typeface="Arial" charset="0"/>
                </a:rPr>
                <a:t>Specific details</a:t>
              </a:r>
              <a:endParaRPr lang="en-US">
                <a:cs typeface="Helvetica Light" charset="0"/>
              </a:endParaRPr>
            </a:p>
          </p:txBody>
        </p:sp>
        <p:sp>
          <p:nvSpPr>
            <p:cNvPr id="11282" name="Rectangle 18"/>
            <p:cNvSpPr>
              <a:spLocks/>
            </p:cNvSpPr>
            <p:nvPr/>
          </p:nvSpPr>
          <p:spPr bwMode="auto">
            <a:xfrm>
              <a:off x="280" y="131"/>
              <a:ext cx="226" cy="4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cmpd="sng">
                  <a:solidFill>
                    <a:srgbClr val="000000"/>
                  </a:solidFill>
                  <a:prstDash val="solid"/>
                  <a:miter lim="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rgbClr val="000000">
                        <a:alpha val="74998"/>
                      </a:srgbClr>
                    </a:outerShdw>
                  </a:effectLst>
                </a14:hiddenEffects>
              </a:ext>
            </a:extLst>
          </p:spPr>
          <p:txBody>
            <a:bodyPr lIns="126435" tIns="72248" rIns="126435" bIns="72248"/>
            <a:lstStyle/>
            <a:p>
              <a:pPr defTabSz="1300163">
                <a:defRPr/>
              </a:pPr>
              <a:r>
                <a:rPr lang="en-US" sz="2800" b="1">
                  <a:latin typeface="Arial" charset="0"/>
                  <a:cs typeface="Arial" charset="0"/>
                  <a:sym typeface="Arial" charset="0"/>
                </a:rPr>
                <a:t>General details</a:t>
              </a:r>
              <a:endParaRPr lang="en-US">
                <a:cs typeface="Helvetica Light" charset="0"/>
              </a:endParaRPr>
            </a:p>
          </p:txBody>
        </p:sp>
        <p:sp>
          <p:nvSpPr>
            <p:cNvPr id="11283" name="Rectangle 19"/>
            <p:cNvSpPr>
              <a:spLocks/>
            </p:cNvSpPr>
            <p:nvPr/>
          </p:nvSpPr>
          <p:spPr bwMode="auto">
            <a:xfrm>
              <a:off x="84" y="319"/>
              <a:ext cx="143" cy="4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cmpd="sng">
                  <a:solidFill>
                    <a:srgbClr val="000000"/>
                  </a:solidFill>
                  <a:prstDash val="solid"/>
                  <a:miter lim="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rgbClr val="000000">
                        <a:alpha val="74998"/>
                      </a:srgbClr>
                    </a:outerShdw>
                  </a:effectLst>
                </a14:hiddenEffects>
              </a:ext>
            </a:extLst>
          </p:spPr>
          <p:txBody>
            <a:bodyPr lIns="126435" tIns="72248" rIns="126435" bIns="72248"/>
            <a:lstStyle/>
            <a:p>
              <a:pPr defTabSz="1300163">
                <a:defRPr/>
              </a:pPr>
              <a:r>
                <a:rPr lang="en-US" sz="2800" b="1">
                  <a:latin typeface="Arial" charset="0"/>
                  <a:cs typeface="Arial" charset="0"/>
                  <a:sym typeface="Arial" charset="0"/>
                </a:rPr>
                <a:t>Accident</a:t>
              </a:r>
              <a:endParaRPr lang="en-US">
                <a:cs typeface="Helvetica Light" charset="0"/>
              </a:endParaRPr>
            </a:p>
          </p:txBody>
        </p:sp>
        <p:sp>
          <p:nvSpPr>
            <p:cNvPr id="11284" name="Rectangle 20"/>
            <p:cNvSpPr>
              <a:spLocks/>
            </p:cNvSpPr>
            <p:nvPr/>
          </p:nvSpPr>
          <p:spPr bwMode="auto">
            <a:xfrm>
              <a:off x="502" y="216"/>
              <a:ext cx="216" cy="7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cmpd="sng">
                  <a:solidFill>
                    <a:srgbClr val="000000"/>
                  </a:solidFill>
                  <a:prstDash val="solid"/>
                  <a:miter lim="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rgbClr val="000000">
                        <a:alpha val="74998"/>
                      </a:srgbClr>
                    </a:outerShdw>
                  </a:effectLst>
                </a14:hiddenEffects>
              </a:ext>
            </a:extLst>
          </p:spPr>
          <p:txBody>
            <a:bodyPr lIns="126435" tIns="72248" rIns="126435" bIns="72248"/>
            <a:lstStyle/>
            <a:p>
              <a:pPr defTabSz="1300163">
                <a:defRPr/>
              </a:pPr>
              <a:r>
                <a:rPr lang="en-US" sz="2800" b="1">
                  <a:latin typeface="Arial" charset="0"/>
                  <a:cs typeface="Arial" charset="0"/>
                  <a:sym typeface="Arial" charset="0"/>
                </a:rPr>
                <a:t>Retirement or </a:t>
              </a:r>
            </a:p>
            <a:p>
              <a:pPr defTabSz="1300163">
                <a:defRPr/>
              </a:pPr>
              <a:r>
                <a:rPr lang="en-US" sz="2800" b="1">
                  <a:latin typeface="Arial" charset="0"/>
                  <a:cs typeface="Arial" charset="0"/>
                  <a:sym typeface="Arial" charset="0"/>
                </a:rPr>
                <a:t>career change</a:t>
              </a:r>
              <a:endParaRPr lang="en-US">
                <a:cs typeface="Helvetica Light" charset="0"/>
              </a:endParaRPr>
            </a:p>
          </p:txBody>
        </p:sp>
        <p:sp>
          <p:nvSpPr>
            <p:cNvPr id="11285" name="Rectangle 21"/>
            <p:cNvSpPr>
              <a:spLocks/>
            </p:cNvSpPr>
            <p:nvPr/>
          </p:nvSpPr>
          <p:spPr bwMode="auto">
            <a:xfrm>
              <a:off x="660" y="396"/>
              <a:ext cx="101" cy="4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cmpd="sng">
                  <a:solidFill>
                    <a:srgbClr val="000000"/>
                  </a:solidFill>
                  <a:prstDash val="solid"/>
                  <a:miter lim="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rgbClr val="000000">
                        <a:alpha val="74998"/>
                      </a:srgbClr>
                    </a:outerShdw>
                  </a:effectLst>
                </a14:hiddenEffects>
              </a:ext>
            </a:extLst>
          </p:spPr>
          <p:txBody>
            <a:bodyPr lIns="126435" tIns="72248" rIns="126435" bIns="72248"/>
            <a:lstStyle/>
            <a:p>
              <a:pPr defTabSz="1300163">
                <a:defRPr/>
              </a:pPr>
              <a:r>
                <a:rPr lang="en-US" sz="2800" b="1">
                  <a:latin typeface="Arial" charset="0"/>
                  <a:cs typeface="Arial" charset="0"/>
                  <a:sym typeface="Arial" charset="0"/>
                </a:rPr>
                <a:t>Death</a:t>
              </a:r>
              <a:endParaRPr lang="en-US">
                <a:cs typeface="Helvetica Light" charset="0"/>
              </a:endParaRPr>
            </a:p>
          </p:txBody>
        </p:sp>
        <p:sp>
          <p:nvSpPr>
            <p:cNvPr id="11286" name="Line 22"/>
            <p:cNvSpPr>
              <a:spLocks noChangeShapeType="1"/>
            </p:cNvSpPr>
            <p:nvPr/>
          </p:nvSpPr>
          <p:spPr bwMode="auto">
            <a:xfrm flipV="1">
              <a:off x="110" y="24"/>
              <a:ext cx="67" cy="38"/>
            </a:xfrm>
            <a:prstGeom prst="line">
              <a:avLst/>
            </a:prstGeom>
            <a:noFill/>
            <a:ln w="36124" cap="flat" cmpd="sng">
              <a:solidFill>
                <a:srgbClr val="000000"/>
              </a:solidFill>
              <a:prstDash val="solid"/>
              <a:round/>
              <a:headEnd type="stealth" w="med" len="me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rgbClr val="000000">
                        <a:alpha val="74998"/>
                      </a:srgbClr>
                    </a:outerShdw>
                  </a:effectLst>
                </a14:hiddenEffects>
              </a:ext>
            </a:extLst>
          </p:spPr>
          <p:txBody>
            <a:bodyPr/>
            <a:lstStyle/>
            <a:p>
              <a:pPr>
                <a:defRPr/>
              </a:pPr>
              <a:endParaRPr lang="en-US">
                <a:cs typeface="Helvetica Light" charset="0"/>
              </a:endParaRPr>
            </a:p>
          </p:txBody>
        </p:sp>
        <p:sp>
          <p:nvSpPr>
            <p:cNvPr id="11287" name="Line 23"/>
            <p:cNvSpPr>
              <a:spLocks noChangeShapeType="1"/>
            </p:cNvSpPr>
            <p:nvPr/>
          </p:nvSpPr>
          <p:spPr bwMode="auto">
            <a:xfrm flipV="1">
              <a:off x="128" y="83"/>
              <a:ext cx="83" cy="38"/>
            </a:xfrm>
            <a:prstGeom prst="line">
              <a:avLst/>
            </a:prstGeom>
            <a:noFill/>
            <a:ln w="36124" cap="flat" cmpd="sng">
              <a:solidFill>
                <a:srgbClr val="000000"/>
              </a:solidFill>
              <a:prstDash val="solid"/>
              <a:round/>
              <a:headEnd type="stealth" w="med" len="me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rgbClr val="000000">
                        <a:alpha val="74998"/>
                      </a:srgbClr>
                    </a:outerShdw>
                  </a:effectLst>
                </a14:hiddenEffects>
              </a:ext>
            </a:extLst>
          </p:spPr>
          <p:txBody>
            <a:bodyPr/>
            <a:lstStyle/>
            <a:p>
              <a:pPr>
                <a:defRPr/>
              </a:pPr>
              <a:endParaRPr lang="en-US">
                <a:cs typeface="Helvetica Light" charset="0"/>
              </a:endParaRPr>
            </a:p>
          </p:txBody>
        </p:sp>
        <p:sp>
          <p:nvSpPr>
            <p:cNvPr id="11288" name="Line 24"/>
            <p:cNvSpPr>
              <a:spLocks noChangeShapeType="1"/>
            </p:cNvSpPr>
            <p:nvPr/>
          </p:nvSpPr>
          <p:spPr bwMode="auto">
            <a:xfrm flipV="1">
              <a:off x="225" y="171"/>
              <a:ext cx="57" cy="55"/>
            </a:xfrm>
            <a:prstGeom prst="line">
              <a:avLst/>
            </a:prstGeom>
            <a:noFill/>
            <a:ln w="36124" cap="flat" cmpd="sng">
              <a:solidFill>
                <a:srgbClr val="000000"/>
              </a:solidFill>
              <a:prstDash val="solid"/>
              <a:round/>
              <a:headEnd type="stealth" w="med" len="me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rgbClr val="000000">
                        <a:alpha val="74998"/>
                      </a:srgbClr>
                    </a:outerShdw>
                  </a:effectLst>
                </a14:hiddenEffects>
              </a:ext>
            </a:extLst>
          </p:spPr>
          <p:txBody>
            <a:bodyPr/>
            <a:lstStyle/>
            <a:p>
              <a:pPr>
                <a:defRPr/>
              </a:pPr>
              <a:endParaRPr lang="en-US">
                <a:cs typeface="Helvetica Light" charset="0"/>
              </a:endParaRPr>
            </a:p>
          </p:txBody>
        </p:sp>
        <p:sp>
          <p:nvSpPr>
            <p:cNvPr id="11289" name="Line 25"/>
            <p:cNvSpPr>
              <a:spLocks noChangeShapeType="1"/>
            </p:cNvSpPr>
            <p:nvPr/>
          </p:nvSpPr>
          <p:spPr bwMode="auto">
            <a:xfrm flipV="1">
              <a:off x="442" y="250"/>
              <a:ext cx="58" cy="47"/>
            </a:xfrm>
            <a:prstGeom prst="line">
              <a:avLst/>
            </a:prstGeom>
            <a:noFill/>
            <a:ln w="36124" cap="flat" cmpd="sng">
              <a:solidFill>
                <a:srgbClr val="000000"/>
              </a:solidFill>
              <a:prstDash val="solid"/>
              <a:round/>
              <a:headEnd type="stealth" w="med" len="me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rgbClr val="000000">
                        <a:alpha val="74998"/>
                      </a:srgbClr>
                    </a:outerShdw>
                  </a:effectLst>
                </a14:hiddenEffects>
              </a:ext>
            </a:extLst>
          </p:spPr>
          <p:txBody>
            <a:bodyPr/>
            <a:lstStyle/>
            <a:p>
              <a:pPr>
                <a:defRPr/>
              </a:pPr>
              <a:endParaRPr lang="en-US">
                <a:cs typeface="Helvetica Light" charset="0"/>
              </a:endParaRPr>
            </a:p>
          </p:txBody>
        </p:sp>
        <p:sp>
          <p:nvSpPr>
            <p:cNvPr id="11290" name="Line 26"/>
            <p:cNvSpPr>
              <a:spLocks noChangeShapeType="1"/>
            </p:cNvSpPr>
            <p:nvPr/>
          </p:nvSpPr>
          <p:spPr bwMode="auto">
            <a:xfrm flipV="1">
              <a:off x="571" y="416"/>
              <a:ext cx="84" cy="38"/>
            </a:xfrm>
            <a:prstGeom prst="line">
              <a:avLst/>
            </a:prstGeom>
            <a:noFill/>
            <a:ln w="36124" cap="flat" cmpd="sng">
              <a:solidFill>
                <a:srgbClr val="000000"/>
              </a:solidFill>
              <a:prstDash val="solid"/>
              <a:round/>
              <a:headEnd type="stealth" w="med" len="me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rgbClr val="000000">
                        <a:alpha val="74998"/>
                      </a:srgbClr>
                    </a:outerShdw>
                  </a:effectLst>
                </a14:hiddenEffects>
              </a:ext>
            </a:extLst>
          </p:spPr>
          <p:txBody>
            <a:bodyPr/>
            <a:lstStyle/>
            <a:p>
              <a:pPr>
                <a:defRPr/>
              </a:pPr>
              <a:endParaRPr lang="en-US">
                <a:cs typeface="Helvetica Light" charset="0"/>
              </a:endParaRPr>
            </a:p>
          </p:txBody>
        </p:sp>
        <p:sp>
          <p:nvSpPr>
            <p:cNvPr id="11291" name="Line 27"/>
            <p:cNvSpPr>
              <a:spLocks noChangeShapeType="1"/>
            </p:cNvSpPr>
            <p:nvPr/>
          </p:nvSpPr>
          <p:spPr bwMode="auto">
            <a:xfrm flipV="1">
              <a:off x="230" y="297"/>
              <a:ext cx="58" cy="38"/>
            </a:xfrm>
            <a:prstGeom prst="line">
              <a:avLst/>
            </a:prstGeom>
            <a:noFill/>
            <a:ln w="36124" cap="flat" cmpd="sng">
              <a:solidFill>
                <a:srgbClr val="000000"/>
              </a:solidFill>
              <a:prstDash val="solid"/>
              <a:round/>
              <a:headEnd/>
              <a:tailEnd type="stealth" w="med" len="me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rgbClr val="000000">
                        <a:alpha val="74998"/>
                      </a:srgbClr>
                    </a:outerShdw>
                  </a:effectLst>
                </a14:hiddenEffects>
              </a:ext>
            </a:extLst>
          </p:spPr>
          <p:txBody>
            <a:bodyPr/>
            <a:lstStyle/>
            <a:p>
              <a:pPr>
                <a:defRPr/>
              </a:pPr>
              <a:endParaRPr lang="en-US">
                <a:cs typeface="Helvetica Light" charset="0"/>
              </a:endParaRPr>
            </a:p>
          </p:txBody>
        </p:sp>
        <p:sp>
          <p:nvSpPr>
            <p:cNvPr id="11292" name="Rectangle 28"/>
            <p:cNvSpPr>
              <a:spLocks/>
            </p:cNvSpPr>
            <p:nvPr/>
          </p:nvSpPr>
          <p:spPr bwMode="auto">
            <a:xfrm>
              <a:off x="592" y="519"/>
              <a:ext cx="216" cy="3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cmpd="sng">
                  <a:solidFill>
                    <a:srgbClr val="000000"/>
                  </a:solidFill>
                  <a:prstDash val="solid"/>
                  <a:miter lim="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rgbClr val="000000">
                        <a:alpha val="74998"/>
                      </a:srgbClr>
                    </a:outerShdw>
                  </a:effectLst>
                </a14:hiddenEffects>
              </a:ext>
            </a:extLst>
          </p:spPr>
          <p:txBody>
            <a:bodyPr lIns="126435" tIns="72248" rIns="126435" bIns="72248"/>
            <a:lstStyle/>
            <a:p>
              <a:pPr algn="l" defTabSz="1300163">
                <a:defRPr/>
              </a:pPr>
              <a:r>
                <a:rPr lang="en-US" sz="1900">
                  <a:latin typeface="Arial" charset="0"/>
                  <a:cs typeface="Arial" charset="0"/>
                  <a:sym typeface="Arial" charset="0"/>
                </a:rPr>
                <a:t>(Michener et al. 1997)</a:t>
              </a:r>
              <a:endParaRPr lang="en-US">
                <a:cs typeface="Helvetica Light" charset="0"/>
              </a:endParaRPr>
            </a:p>
          </p:txBody>
        </p:sp>
      </p:grpSp>
      <p:sp>
        <p:nvSpPr>
          <p:cNvPr id="31" name="TextBox 5"/>
          <p:cNvSpPr txBox="1">
            <a:spLocks noChangeArrowheads="1"/>
          </p:cNvSpPr>
          <p:nvPr/>
        </p:nvSpPr>
        <p:spPr bwMode="auto">
          <a:xfrm>
            <a:off x="558800" y="300038"/>
            <a:ext cx="6575390" cy="276999"/>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algn="l" defTabSz="914400" eaLnBrk="1" hangingPunct="1">
              <a:defRPr/>
            </a:pPr>
            <a:r>
              <a:rPr lang="en-US" sz="1200" dirty="0" smtClean="0"/>
              <a:t>Data Management Plans: Why </a:t>
            </a:r>
            <a:r>
              <a:rPr lang="en-US" sz="1200" dirty="0"/>
              <a:t>Create </a:t>
            </a:r>
            <a:r>
              <a:rPr lang="en-US" sz="1200" dirty="0" smtClean="0"/>
              <a:t>a Data Management Plan?; Version 1.0, February 2013</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2289" name="Line 1"/>
          <p:cNvSpPr>
            <a:spLocks noChangeShapeType="1"/>
          </p:cNvSpPr>
          <p:nvPr/>
        </p:nvSpPr>
        <p:spPr bwMode="auto">
          <a:xfrm>
            <a:off x="647700" y="1968500"/>
            <a:ext cx="11709400" cy="0"/>
          </a:xfrm>
          <a:prstGeom prst="line">
            <a:avLst/>
          </a:prstGeom>
          <a:noFill/>
          <a:ln w="12700" cap="flat" cmpd="sng">
            <a:solidFill>
              <a:srgbClr val="888888"/>
            </a:solidFill>
            <a:prstDash val="solid"/>
            <a:miter lim="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rgbClr val="000000">
                      <a:alpha val="74998"/>
                    </a:srgbClr>
                  </a:outerShdw>
                </a:effectLst>
              </a14:hiddenEffects>
            </a:ext>
          </a:extLst>
        </p:spPr>
        <p:txBody>
          <a:bodyPr/>
          <a:lstStyle/>
          <a:p>
            <a:pPr>
              <a:defRPr/>
            </a:pPr>
            <a:endParaRPr lang="en-US">
              <a:cs typeface="Helvetica Light" charset="0"/>
            </a:endParaRPr>
          </a:p>
        </p:txBody>
      </p:sp>
      <p:pic>
        <p:nvPicPr>
          <p:cNvPr id="12290" name="Picture 2" descr="Logo300dpi %281%29.p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0083800" y="381000"/>
            <a:ext cx="2286000" cy="13589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rgbClr val="000000">
                      <a:alpha val="74998"/>
                    </a:srgbClr>
                  </a:outerShdw>
                </a:effectLst>
              </a14:hiddenEffects>
            </a:ext>
          </a:extLst>
        </p:spPr>
      </p:pic>
      <p:sp>
        <p:nvSpPr>
          <p:cNvPr id="12292" name="Rectangle 4"/>
          <p:cNvSpPr>
            <a:spLocks noGrp="1" noChangeArrowheads="1"/>
          </p:cNvSpPr>
          <p:nvPr>
            <p:ph type="title"/>
          </p:nvPr>
        </p:nvSpPr>
        <p:spPr>
          <a:xfrm>
            <a:off x="571500" y="584200"/>
            <a:ext cx="11861800" cy="1397000"/>
          </a:xfrm>
        </p:spPr>
        <p:txBody>
          <a:bodyPr lIns="0" tIns="0" rIns="0" bIns="0" anchor="b"/>
          <a:lstStyle/>
          <a:p>
            <a:pPr algn="l" defTabSz="914400" eaLnBrk="1">
              <a:defRPr/>
            </a:pPr>
            <a:r>
              <a:rPr lang="en-US" sz="4400" smtClean="0">
                <a:latin typeface="Helvetica Neue Light" charset="0"/>
                <a:cs typeface="Helvetica Neue Light" charset="0"/>
                <a:sym typeface="Helvetica Neue Light" charset="0"/>
              </a:rPr>
              <a:t>Enhancing Your Reputation </a:t>
            </a:r>
            <a:endParaRPr lang="en-US" smtClean="0"/>
          </a:p>
        </p:txBody>
      </p:sp>
      <p:sp>
        <p:nvSpPr>
          <p:cNvPr id="12293" name="Rectangle 5"/>
          <p:cNvSpPr>
            <a:spLocks noGrp="1" noChangeArrowheads="1"/>
          </p:cNvSpPr>
          <p:nvPr>
            <p:ph type="body" idx="1"/>
          </p:nvPr>
        </p:nvSpPr>
        <p:spPr>
          <a:xfrm>
            <a:off x="647700" y="2774950"/>
            <a:ext cx="11861800" cy="5302250"/>
          </a:xfrm>
        </p:spPr>
        <p:txBody>
          <a:bodyPr lIns="0" tIns="0" rIns="0" bIns="0" anchor="t"/>
          <a:lstStyle/>
          <a:p>
            <a:pPr marL="390525" indent="-390525" eaLnBrk="1">
              <a:defRPr/>
            </a:pPr>
            <a:r>
              <a:rPr lang="en-US" sz="3900" dirty="0" smtClean="0">
                <a:latin typeface="Helvetica Neue" charset="0"/>
                <a:cs typeface="Helvetica Neue" charset="0"/>
                <a:sym typeface="Helvetica Neue" charset="0"/>
              </a:rPr>
              <a:t>Sloppy, unorganized and undocumented data is hard to share</a:t>
            </a:r>
          </a:p>
          <a:p>
            <a:pPr marL="390525" indent="-390525" eaLnBrk="1">
              <a:defRPr/>
            </a:pPr>
            <a:r>
              <a:rPr lang="en-US" sz="3900" dirty="0" smtClean="0">
                <a:latin typeface="Helvetica Neue" charset="0"/>
                <a:cs typeface="Helvetica Neue" charset="0"/>
                <a:sym typeface="Helvetica Neue" charset="0"/>
              </a:rPr>
              <a:t>What does sloppy, unorganized, and not well documented data say about the rest of your work?</a:t>
            </a:r>
          </a:p>
          <a:p>
            <a:pPr marL="390525" indent="-390525" eaLnBrk="1">
              <a:defRPr/>
            </a:pPr>
            <a:r>
              <a:rPr lang="en-US" sz="3900" dirty="0" smtClean="0">
                <a:latin typeface="Helvetica Neue" charset="0"/>
                <a:cs typeface="Helvetica Neue" charset="0"/>
                <a:sym typeface="Helvetica Neue" charset="0"/>
              </a:rPr>
              <a:t>What if you get hit by a bus?  </a:t>
            </a:r>
          </a:p>
        </p:txBody>
      </p:sp>
      <p:sp>
        <p:nvSpPr>
          <p:cNvPr id="13318" name="Rectangle 1"/>
          <p:cNvSpPr>
            <a:spLocks noChangeArrowheads="1"/>
          </p:cNvSpPr>
          <p:nvPr/>
        </p:nvSpPr>
        <p:spPr bwMode="auto">
          <a:xfrm>
            <a:off x="2844800" y="7467600"/>
            <a:ext cx="6502400" cy="12001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p>
            <a:r>
              <a:rPr lang="en-US" dirty="0">
                <a:latin typeface="Helvetica Neue" charset="0"/>
                <a:cs typeface="Helvetica Neue" charset="0"/>
                <a:sym typeface="Helvetica Neue" charset="0"/>
              </a:rPr>
              <a:t>Your data may well be your most important legacy!</a:t>
            </a:r>
            <a:endParaRPr lang="en-US" dirty="0"/>
          </a:p>
        </p:txBody>
      </p:sp>
      <p:sp>
        <p:nvSpPr>
          <p:cNvPr id="8" name="TextBox 5"/>
          <p:cNvSpPr txBox="1">
            <a:spLocks noChangeArrowheads="1"/>
          </p:cNvSpPr>
          <p:nvPr/>
        </p:nvSpPr>
        <p:spPr bwMode="auto">
          <a:xfrm>
            <a:off x="558800" y="300038"/>
            <a:ext cx="6575390" cy="276999"/>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algn="l" defTabSz="914400" eaLnBrk="1" hangingPunct="1">
              <a:defRPr/>
            </a:pPr>
            <a:r>
              <a:rPr lang="en-US" sz="1200" dirty="0" smtClean="0"/>
              <a:t>Data Management Plans: Why </a:t>
            </a:r>
            <a:r>
              <a:rPr lang="en-US" sz="1200" dirty="0"/>
              <a:t>Create </a:t>
            </a:r>
            <a:r>
              <a:rPr lang="en-US" sz="1200" dirty="0" smtClean="0"/>
              <a:t>a Data Management Plan?; Version 1.0, February 2013</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29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29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29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build="p" bldLvl="5" autoUpdateAnimBg="0"/>
      <p:bldP spid="13318" grpId="0"/>
    </p:bldLst>
  </p:timing>
</p:sld>
</file>

<file path=ppt/theme/theme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Helvetica Light"/>
        <a:ea typeface="ＭＳ Ｐゴシック"/>
        <a:cs typeface="Helvetica Light"/>
      </a:majorFont>
      <a:minorFont>
        <a:latin typeface="Helvetica Light"/>
        <a:ea typeface="ＭＳ Ｐゴシック"/>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CC4"/>
        </a:solidFill>
        <a:ln>
          <a:noFill/>
        </a:ln>
        <a:effectLst/>
        <a:extLst>
          <a:ext uri="{91240B29-F687-4F45-9708-019B960494DF}">
            <a14:hiddenLine xmlns:a14="http://schemas.microsoft.com/office/drawing/2010/main" xmlns:a="http://schemas.openxmlformats.org/drawingml/2006/main" xmlns="" w="12700" cap="flat" cmpd="sng" algn="ctr">
              <a:solidFill>
                <a:schemeClr val="tx1"/>
              </a:solidFill>
              <a:prstDash val="solid"/>
              <a:miter lim="0"/>
              <a:headEnd type="none" w="med" len="med"/>
              <a:tailEnd type="none" w="med" len="med"/>
            </a14:hiddenLine>
          </a:ex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Helvetica Light" charset="0"/>
            <a:ea typeface="ＭＳ Ｐゴシック" charset="0"/>
            <a:cs typeface="Helvetica Light" charset="0"/>
            <a:sym typeface="Helvetica Light" charset="0"/>
          </a:defRPr>
        </a:defPPr>
      </a:lstStyle>
    </a:spDef>
    <a:lnDef>
      <a:spPr bwMode="auto">
        <a:xfrm>
          <a:off x="0" y="0"/>
          <a:ext cx="1" cy="1"/>
        </a:xfrm>
        <a:custGeom>
          <a:avLst/>
          <a:gdLst/>
          <a:ahLst/>
          <a:cxnLst/>
          <a:rect l="0" t="0" r="0" b="0"/>
          <a:pathLst/>
        </a:custGeom>
        <a:solidFill>
          <a:srgbClr val="095CC4"/>
        </a:solidFill>
        <a:ln>
          <a:noFill/>
        </a:ln>
        <a:effectLst/>
        <a:extLst>
          <a:ext uri="{91240B29-F687-4F45-9708-019B960494DF}">
            <a14:hiddenLine xmlns:a14="http://schemas.microsoft.com/office/drawing/2010/main" xmlns:a="http://schemas.openxmlformats.org/drawingml/2006/main" xmlns="" w="12700" cap="flat" cmpd="sng" algn="ctr">
              <a:solidFill>
                <a:schemeClr val="tx1"/>
              </a:solidFill>
              <a:prstDash val="solid"/>
              <a:miter lim="0"/>
              <a:headEnd type="none" w="med" len="med"/>
              <a:tailEnd type="none" w="med" len="med"/>
            </a14:hiddenLine>
          </a:ex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Helvetica Light" charset="0"/>
            <a:ea typeface="ＭＳ Ｐゴシック" charset="0"/>
            <a:cs typeface="Helvetica Light" charset="0"/>
            <a:sym typeface="Helvetica Light" charset="0"/>
          </a:defRPr>
        </a:defPPr>
      </a:lst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itle &amp; Bullets">
  <a:themeElements>
    <a:clrScheme name="">
      <a:dk1>
        <a:srgbClr val="000000"/>
      </a:dk1>
      <a:lt1>
        <a:srgbClr val="FFFFFF"/>
      </a:lt1>
      <a:dk2>
        <a:srgbClr val="000000"/>
      </a:dk2>
      <a:lt2>
        <a:srgbClr val="00000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amp; Bullets">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6919</TotalTime>
  <Words>2558</Words>
  <Application>Microsoft Macintosh PowerPoint</Application>
  <PresentationFormat>Custom</PresentationFormat>
  <Paragraphs>152</Paragraphs>
  <Slides>14</Slides>
  <Notes>14</Notes>
  <HiddenSlides>0</HiddenSlides>
  <MMClips>0</MMClips>
  <ScaleCrop>false</ScaleCrop>
  <HeadingPairs>
    <vt:vector size="4" baseType="variant">
      <vt:variant>
        <vt:lpstr>Design Template</vt:lpstr>
      </vt:variant>
      <vt:variant>
        <vt:i4>5</vt:i4>
      </vt:variant>
      <vt:variant>
        <vt:lpstr>Slide Titles</vt:lpstr>
      </vt:variant>
      <vt:variant>
        <vt:i4>14</vt:i4>
      </vt:variant>
    </vt:vector>
  </HeadingPairs>
  <TitlesOfParts>
    <vt:vector size="19" baseType="lpstr">
      <vt:lpstr>Office Theme</vt:lpstr>
      <vt:lpstr>Custom Design</vt:lpstr>
      <vt:lpstr>Title &amp; Bullets</vt:lpstr>
      <vt:lpstr>2_Custom Design</vt:lpstr>
      <vt:lpstr>1_Custom Design</vt:lpstr>
      <vt:lpstr>Why Create a Data Management Plan?</vt:lpstr>
      <vt:lpstr>Overview</vt:lpstr>
      <vt:lpstr>What is a Data Management Plan? </vt:lpstr>
      <vt:lpstr>Making Your Research Easier and Cheaper </vt:lpstr>
      <vt:lpstr>Making Your Research Easier and Cheaper </vt:lpstr>
      <vt:lpstr>Don't you think it would be more efficient</vt:lpstr>
      <vt:lpstr>Making Your Research Easier and Cheaper </vt:lpstr>
      <vt:lpstr>Poor data practice results in loss of information </vt:lpstr>
      <vt:lpstr>Enhancing Your Reputation </vt:lpstr>
      <vt:lpstr>Many funding agencies require data management plans</vt:lpstr>
      <vt:lpstr>References</vt:lpstr>
      <vt:lpstr>Resources</vt:lpstr>
      <vt:lpstr>Other Relevant Modules</vt:lpstr>
      <vt:lpstr>Recommended Citations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Management Plans:  Why Do a Data Management Plan?</dc:title>
  <dc:creator>nhoebel</dc:creator>
  <cp:lastModifiedBy>Erin Robinson</cp:lastModifiedBy>
  <cp:revision>38</cp:revision>
  <dcterms:created xsi:type="dcterms:W3CDTF">2013-03-05T21:25:21Z</dcterms:created>
  <dcterms:modified xsi:type="dcterms:W3CDTF">2013-03-05T21:28:15Z</dcterms:modified>
</cp:coreProperties>
</file>