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1"/>
    <p:sldMasterId id="2147483671" r:id="rId2"/>
  </p:sldMasterIdLst>
  <p:notesMasterIdLst>
    <p:notesMasterId r:id="rId14"/>
  </p:notesMasterIdLst>
  <p:sldIdLst>
    <p:sldId id="256" r:id="rId3"/>
    <p:sldId id="276" r:id="rId4"/>
    <p:sldId id="277" r:id="rId5"/>
    <p:sldId id="278" r:id="rId6"/>
    <p:sldId id="279" r:id="rId7"/>
    <p:sldId id="286" r:id="rId8"/>
    <p:sldId id="283" r:id="rId9"/>
    <p:sldId id="285" r:id="rId10"/>
    <p:sldId id="281" r:id="rId11"/>
    <p:sldId id="282" r:id="rId12"/>
    <p:sldId id="284" r:id="rId13"/>
  </p:sldIdLst>
  <p:sldSz cx="13004800" cy="97536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 Meyer" initials="CM" lastIdx="1" clrIdx="0"/>
  <p:cmAuthor id="1" name="Erin Robinson" initials="ER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356" y="-10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27645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95" name="Shape 9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15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24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https://www.dataone.org/user-personas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52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 rot="5400000">
            <a:off x="7515224" y="3273425"/>
            <a:ext cx="6870700" cy="29654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 rot="5400000">
            <a:off x="1508124" y="384175"/>
            <a:ext cx="6870700" cy="8743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 rot="5400000">
            <a:off x="6670674" y="3127375"/>
            <a:ext cx="8559800" cy="29654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 rot="5400000">
            <a:off x="663574" y="238125"/>
            <a:ext cx="8559800" cy="8743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66700" indent="-136525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158750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28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04900" indent="-174625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2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549400" indent="-184150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22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993900" indent="-184150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22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451100" indent="-184150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22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08300" indent="-184150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22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365500" indent="-184150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22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22700" indent="-184150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22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571500" y="330200"/>
            <a:ext cx="11861799" cy="139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 rot="5400000">
            <a:off x="3219449" y="-323849"/>
            <a:ext cx="6565900" cy="1186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66700" indent="-136525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158750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28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04900" indent="-174625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2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549400" indent="-184150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22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993900" indent="-184150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22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451100" indent="-184150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22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08300" indent="-184150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22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365500" indent="-184150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22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22700" indent="-184150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22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Helvetica Neue"/>
              <a:buNone/>
              <a:defRPr sz="1400"/>
            </a:lvl1pPr>
            <a:lvl2pPr marL="457200" indent="0" rtl="0">
              <a:buFont typeface="Helvetica Neue"/>
              <a:buNone/>
              <a:defRPr sz="1200"/>
            </a:lvl2pPr>
            <a:lvl3pPr marL="914400" indent="0" rtl="0">
              <a:buFont typeface="Helvetica Neue"/>
              <a:buNone/>
              <a:defRPr sz="1000"/>
            </a:lvl3pPr>
            <a:lvl4pPr marL="1371600" indent="0" rtl="0">
              <a:buFont typeface="Helvetica Neue"/>
              <a:buNone/>
              <a:defRPr sz="900"/>
            </a:lvl4pPr>
            <a:lvl5pPr marL="1828800" indent="0" rtl="0">
              <a:buFont typeface="Helvetica Neue"/>
              <a:buNone/>
              <a:defRPr sz="900"/>
            </a:lvl5pPr>
            <a:lvl6pPr marL="2286000" indent="0" rtl="0">
              <a:buFont typeface="Helvetica Neue"/>
              <a:buNone/>
              <a:defRPr sz="900"/>
            </a:lvl6pPr>
            <a:lvl7pPr marL="2743200" indent="0" rtl="0">
              <a:buFont typeface="Helvetica Neue"/>
              <a:buNone/>
              <a:defRPr sz="900"/>
            </a:lvl7pPr>
            <a:lvl8pPr marL="3200400" indent="0" rtl="0">
              <a:buFont typeface="Helvetica Neue"/>
              <a:buNone/>
              <a:defRPr sz="900"/>
            </a:lvl8pPr>
            <a:lvl9pPr marL="3657600" indent="0" rtl="0">
              <a:buFont typeface="Helvetica Neue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  <p:transition spd="slow"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50875" y="388937"/>
            <a:ext cx="4278312" cy="1652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5084762" y="388937"/>
            <a:ext cx="7269161" cy="8323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650875" y="2041525"/>
            <a:ext cx="4278312" cy="6670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Helvetica Neue"/>
              <a:buNone/>
              <a:defRPr sz="1400"/>
            </a:lvl1pPr>
            <a:lvl2pPr marL="457200" indent="0" rtl="0">
              <a:buFont typeface="Helvetica Neue"/>
              <a:buNone/>
              <a:defRPr sz="1200"/>
            </a:lvl2pPr>
            <a:lvl3pPr marL="914400" indent="0" rtl="0">
              <a:buFont typeface="Helvetica Neue"/>
              <a:buNone/>
              <a:defRPr sz="1000"/>
            </a:lvl3pPr>
            <a:lvl4pPr marL="1371600" indent="0" rtl="0">
              <a:buFont typeface="Helvetica Neue"/>
              <a:buNone/>
              <a:defRPr sz="900"/>
            </a:lvl4pPr>
            <a:lvl5pPr marL="1828800" indent="0" rtl="0">
              <a:buFont typeface="Helvetica Neue"/>
              <a:buNone/>
              <a:defRPr sz="900"/>
            </a:lvl5pPr>
            <a:lvl6pPr marL="2286000" indent="0" rtl="0">
              <a:buFont typeface="Helvetica Neue"/>
              <a:buNone/>
              <a:defRPr sz="900"/>
            </a:lvl6pPr>
            <a:lvl7pPr marL="2743200" indent="0" rtl="0">
              <a:buFont typeface="Helvetica Neue"/>
              <a:buNone/>
              <a:defRPr sz="900"/>
            </a:lvl7pPr>
            <a:lvl8pPr marL="3200400" indent="0" rtl="0">
              <a:buFont typeface="Helvetica Neue"/>
              <a:buNone/>
              <a:defRPr sz="900"/>
            </a:lvl8pPr>
            <a:lvl9pPr marL="3657600" indent="0" rtl="0">
              <a:buFont typeface="Helvetica Neue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  <p:transition spd="slow"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50875" y="390525"/>
            <a:ext cx="11703050" cy="162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50875" y="2182813"/>
            <a:ext cx="5745162" cy="9096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 sz="2400" b="1"/>
            </a:lvl1pPr>
            <a:lvl2pPr marL="457200" indent="0" rtl="0">
              <a:buFont typeface="Helvetica Neue"/>
              <a:buNone/>
              <a:defRPr sz="2000" b="1"/>
            </a:lvl2pPr>
            <a:lvl3pPr marL="914400" indent="0" rtl="0">
              <a:buFont typeface="Helvetica Neue"/>
              <a:buNone/>
              <a:defRPr sz="1800" b="1"/>
            </a:lvl3pPr>
            <a:lvl4pPr marL="1371600" indent="0" rtl="0">
              <a:buFont typeface="Helvetica Neue"/>
              <a:buNone/>
              <a:defRPr sz="1600" b="1"/>
            </a:lvl4pPr>
            <a:lvl5pPr marL="1828800" indent="0" rtl="0">
              <a:buFont typeface="Helvetica Neue"/>
              <a:buNone/>
              <a:defRPr sz="1600" b="1"/>
            </a:lvl5pPr>
            <a:lvl6pPr marL="2286000" indent="0" rtl="0">
              <a:buFont typeface="Helvetica Neue"/>
              <a:buNone/>
              <a:defRPr sz="1600" b="1"/>
            </a:lvl6pPr>
            <a:lvl7pPr marL="2743200" indent="0" rtl="0">
              <a:buFont typeface="Helvetica Neue"/>
              <a:buNone/>
              <a:defRPr sz="1600" b="1"/>
            </a:lvl7pPr>
            <a:lvl8pPr marL="3200400" indent="0" rtl="0">
              <a:buFont typeface="Helvetica Neue"/>
              <a:buNone/>
              <a:defRPr sz="1600" b="1"/>
            </a:lvl8pPr>
            <a:lvl9pPr marL="3657600" indent="0" rtl="0">
              <a:buFont typeface="Helvetica Neue"/>
              <a:buNone/>
              <a:defRPr sz="1600" b="1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650875" y="3092450"/>
            <a:ext cx="5745162" cy="5619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3"/>
          </p:nvPr>
        </p:nvSpPr>
        <p:spPr>
          <a:xfrm>
            <a:off x="6605588" y="2182813"/>
            <a:ext cx="5748336" cy="9096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 sz="2400" b="1"/>
            </a:lvl1pPr>
            <a:lvl2pPr marL="457200" indent="0" rtl="0">
              <a:buFont typeface="Helvetica Neue"/>
              <a:buNone/>
              <a:defRPr sz="2000" b="1"/>
            </a:lvl2pPr>
            <a:lvl3pPr marL="914400" indent="0" rtl="0">
              <a:buFont typeface="Helvetica Neue"/>
              <a:buNone/>
              <a:defRPr sz="1800" b="1"/>
            </a:lvl3pPr>
            <a:lvl4pPr marL="1371600" indent="0" rtl="0">
              <a:buFont typeface="Helvetica Neue"/>
              <a:buNone/>
              <a:defRPr sz="1600" b="1"/>
            </a:lvl4pPr>
            <a:lvl5pPr marL="1828800" indent="0" rtl="0">
              <a:buFont typeface="Helvetica Neue"/>
              <a:buNone/>
              <a:defRPr sz="1600" b="1"/>
            </a:lvl5pPr>
            <a:lvl6pPr marL="2286000" indent="0" rtl="0">
              <a:buFont typeface="Helvetica Neue"/>
              <a:buNone/>
              <a:defRPr sz="1600" b="1"/>
            </a:lvl6pPr>
            <a:lvl7pPr marL="2743200" indent="0" rtl="0">
              <a:buFont typeface="Helvetica Neue"/>
              <a:buNone/>
              <a:defRPr sz="1600" b="1"/>
            </a:lvl7pPr>
            <a:lvl8pPr marL="3200400" indent="0" rtl="0">
              <a:buFont typeface="Helvetica Neue"/>
              <a:buNone/>
              <a:defRPr sz="1600" b="1"/>
            </a:lvl8pPr>
            <a:lvl9pPr marL="3657600" indent="0" rtl="0">
              <a:buFont typeface="Helvetica Neue"/>
              <a:buNone/>
              <a:defRPr sz="1600" b="1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4"/>
          </p:nvPr>
        </p:nvSpPr>
        <p:spPr>
          <a:xfrm>
            <a:off x="6605588" y="3092450"/>
            <a:ext cx="5748336" cy="5619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cu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027112" y="6267450"/>
            <a:ext cx="11053761" cy="1936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1027112" y="4133850"/>
            <a:ext cx="11053761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 sz="2000"/>
            </a:lvl1pPr>
            <a:lvl2pPr marL="457200" indent="0" rtl="0">
              <a:buFont typeface="Helvetica Neue"/>
              <a:buNone/>
              <a:defRPr sz="1800"/>
            </a:lvl2pPr>
            <a:lvl3pPr marL="914400" indent="0" rtl="0">
              <a:buFont typeface="Helvetica Neue"/>
              <a:buNone/>
              <a:defRPr sz="1600"/>
            </a:lvl3pPr>
            <a:lvl4pPr marL="1371600" indent="0" rtl="0">
              <a:buFont typeface="Helvetica Neue"/>
              <a:buNone/>
              <a:defRPr sz="1400"/>
            </a:lvl4pPr>
            <a:lvl5pPr marL="1828800" indent="0" rtl="0">
              <a:buFont typeface="Helvetica Neue"/>
              <a:buNone/>
              <a:defRPr sz="1400"/>
            </a:lvl5pPr>
            <a:lvl6pPr marL="2286000" indent="0" rtl="0">
              <a:buFont typeface="Helvetica Neue"/>
              <a:buNone/>
              <a:defRPr sz="1400"/>
            </a:lvl6pPr>
            <a:lvl7pPr marL="2743200" indent="0" rtl="0">
              <a:buFont typeface="Helvetica Neue"/>
              <a:buNone/>
              <a:defRPr sz="1400"/>
            </a:lvl7pPr>
            <a:lvl8pPr marL="3200400" indent="0" rtl="0">
              <a:buFont typeface="Helvetica Neue"/>
              <a:buNone/>
              <a:defRPr sz="1400"/>
            </a:lvl8pPr>
            <a:lvl9pPr marL="3657600" indent="0" rtl="0">
              <a:buFont typeface="Helvetica Neue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  <p:transition spd="slow">
    <p:cu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Helvetica Neue"/>
              <a:buNone/>
              <a:defRPr sz="34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indent="0" algn="ctr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Helvetica Neue"/>
              <a:buNone/>
              <a:defRPr sz="28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indent="0" algn="ctr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Helvetica Neue"/>
              <a:buNone/>
              <a:defRPr sz="24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indent="0" algn="ctr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Helvetica Neue"/>
              <a:buNone/>
              <a:defRPr sz="22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indent="0" algn="ctr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Helvetica Neue"/>
              <a:buNone/>
              <a:defRPr sz="22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indent="0" algn="ctr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Helvetica Neue"/>
              <a:buNone/>
              <a:defRPr sz="22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743200" marR="0" indent="0" algn="ctr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Helvetica Neue"/>
              <a:buNone/>
              <a:defRPr sz="22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200400" marR="0" indent="0" algn="ctr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Helvetica Neue"/>
              <a:buNone/>
              <a:defRPr sz="22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657600" marR="0" indent="0" algn="ctr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Helvetica Neue"/>
              <a:buNone/>
              <a:defRPr sz="22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cut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with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50240" y="478608"/>
            <a:ext cx="11704320" cy="895465"/>
          </a:xfrm>
          <a:prstGeom prst="rect">
            <a:avLst/>
          </a:prstGeom>
        </p:spPr>
        <p:txBody>
          <a:bodyPr vert="horz" lIns="130046" tIns="65023" rIns="130046" bIns="65023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650240" y="1698292"/>
            <a:ext cx="11704320" cy="7290320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	Fourth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73487" y="9232285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r">
              <a:defRPr sz="1700">
                <a:solidFill>
                  <a:srgbClr val="186072"/>
                </a:solidFill>
              </a:defRPr>
            </a:lvl1pPr>
          </a:lstStyle>
          <a:p>
            <a:fld id="{87EF2230-5450-D547-A1D3-5726BEA55F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9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71500" y="1320800"/>
            <a:ext cx="11861799" cy="317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 rot="5400000">
            <a:off x="4914900" y="673100"/>
            <a:ext cx="3174999" cy="1186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Helvetica Neue"/>
              <a:buNone/>
              <a:defRPr sz="1400"/>
            </a:lvl1pPr>
            <a:lvl2pPr marL="457200" indent="0" rtl="0">
              <a:buFont typeface="Helvetica Neue"/>
              <a:buNone/>
              <a:defRPr sz="1200"/>
            </a:lvl2pPr>
            <a:lvl3pPr marL="914400" indent="0" rtl="0">
              <a:buFont typeface="Helvetica Neue"/>
              <a:buNone/>
              <a:defRPr sz="1000"/>
            </a:lvl3pPr>
            <a:lvl4pPr marL="1371600" indent="0" rtl="0">
              <a:buFont typeface="Helvetica Neue"/>
              <a:buNone/>
              <a:defRPr sz="900"/>
            </a:lvl4pPr>
            <a:lvl5pPr marL="1828800" indent="0" rtl="0">
              <a:buFont typeface="Helvetica Neue"/>
              <a:buNone/>
              <a:defRPr sz="900"/>
            </a:lvl5pPr>
            <a:lvl6pPr marL="2286000" indent="0" rtl="0">
              <a:buFont typeface="Helvetica Neue"/>
              <a:buNone/>
              <a:defRPr sz="900"/>
            </a:lvl6pPr>
            <a:lvl7pPr marL="2743200" indent="0" rtl="0">
              <a:buFont typeface="Helvetica Neue"/>
              <a:buNone/>
              <a:defRPr sz="900"/>
            </a:lvl7pPr>
            <a:lvl8pPr marL="3200400" indent="0" rtl="0">
              <a:buFont typeface="Helvetica Neue"/>
              <a:buNone/>
              <a:defRPr sz="900"/>
            </a:lvl8pPr>
            <a:lvl9pPr marL="3657600" indent="0" rtl="0">
              <a:buFont typeface="Helvetica Neue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  <p:transition spd="slow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650875" y="388937"/>
            <a:ext cx="4278312" cy="1652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5084762" y="388937"/>
            <a:ext cx="7269161" cy="8323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650875" y="2041525"/>
            <a:ext cx="4278312" cy="6670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Helvetica Neue"/>
              <a:buNone/>
              <a:defRPr sz="1400"/>
            </a:lvl1pPr>
            <a:lvl2pPr marL="457200" indent="0" rtl="0">
              <a:buFont typeface="Helvetica Neue"/>
              <a:buNone/>
              <a:defRPr sz="1200"/>
            </a:lvl2pPr>
            <a:lvl3pPr marL="914400" indent="0" rtl="0">
              <a:buFont typeface="Helvetica Neue"/>
              <a:buNone/>
              <a:defRPr sz="1000"/>
            </a:lvl3pPr>
            <a:lvl4pPr marL="1371600" indent="0" rtl="0">
              <a:buFont typeface="Helvetica Neue"/>
              <a:buNone/>
              <a:defRPr sz="900"/>
            </a:lvl4pPr>
            <a:lvl5pPr marL="1828800" indent="0" rtl="0">
              <a:buFont typeface="Helvetica Neue"/>
              <a:buNone/>
              <a:defRPr sz="900"/>
            </a:lvl5pPr>
            <a:lvl6pPr marL="2286000" indent="0" rtl="0">
              <a:buFont typeface="Helvetica Neue"/>
              <a:buNone/>
              <a:defRPr sz="900"/>
            </a:lvl6pPr>
            <a:lvl7pPr marL="2743200" indent="0" rtl="0">
              <a:buFont typeface="Helvetica Neue"/>
              <a:buNone/>
              <a:defRPr sz="900"/>
            </a:lvl7pPr>
            <a:lvl8pPr marL="3200400" indent="0" rtl="0">
              <a:buFont typeface="Helvetica Neue"/>
              <a:buNone/>
              <a:defRPr sz="900"/>
            </a:lvl8pPr>
            <a:lvl9pPr marL="3657600" indent="0" rtl="0">
              <a:buFont typeface="Helvetica Neue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  <p:transition spd="slow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571500" y="1320800"/>
            <a:ext cx="11861799" cy="317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650875" y="390525"/>
            <a:ext cx="11703050" cy="162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50875" y="2182813"/>
            <a:ext cx="5745162" cy="9096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 sz="2400" b="1"/>
            </a:lvl1pPr>
            <a:lvl2pPr marL="457200" indent="0" rtl="0">
              <a:buFont typeface="Helvetica Neue"/>
              <a:buNone/>
              <a:defRPr sz="2000" b="1"/>
            </a:lvl2pPr>
            <a:lvl3pPr marL="914400" indent="0" rtl="0">
              <a:buFont typeface="Helvetica Neue"/>
              <a:buNone/>
              <a:defRPr sz="1800" b="1"/>
            </a:lvl3pPr>
            <a:lvl4pPr marL="1371600" indent="0" rtl="0">
              <a:buFont typeface="Helvetica Neue"/>
              <a:buNone/>
              <a:defRPr sz="1600" b="1"/>
            </a:lvl4pPr>
            <a:lvl5pPr marL="1828800" indent="0" rtl="0">
              <a:buFont typeface="Helvetica Neue"/>
              <a:buNone/>
              <a:defRPr sz="1600" b="1"/>
            </a:lvl5pPr>
            <a:lvl6pPr marL="2286000" indent="0" rtl="0">
              <a:buFont typeface="Helvetica Neue"/>
              <a:buNone/>
              <a:defRPr sz="1600" b="1"/>
            </a:lvl6pPr>
            <a:lvl7pPr marL="2743200" indent="0" rtl="0">
              <a:buFont typeface="Helvetica Neue"/>
              <a:buNone/>
              <a:defRPr sz="1600" b="1"/>
            </a:lvl7pPr>
            <a:lvl8pPr marL="3200400" indent="0" rtl="0">
              <a:buFont typeface="Helvetica Neue"/>
              <a:buNone/>
              <a:defRPr sz="1600" b="1"/>
            </a:lvl8pPr>
            <a:lvl9pPr marL="3657600" indent="0" rtl="0">
              <a:buFont typeface="Helvetica Neue"/>
              <a:buNone/>
              <a:defRPr sz="1600" b="1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650875" y="3092450"/>
            <a:ext cx="5745162" cy="5619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 dirty="0"/>
          </a:p>
        </p:txBody>
      </p:sp>
      <p:sp>
        <p:nvSpPr>
          <p:cNvPr id="32" name="Shape 32"/>
          <p:cNvSpPr txBox="1">
            <a:spLocks noGrp="1"/>
          </p:cNvSpPr>
          <p:nvPr>
            <p:ph type="body" idx="3"/>
          </p:nvPr>
        </p:nvSpPr>
        <p:spPr>
          <a:xfrm>
            <a:off x="6605588" y="2182813"/>
            <a:ext cx="5748336" cy="9096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 sz="2400" b="1"/>
            </a:lvl1pPr>
            <a:lvl2pPr marL="457200" indent="0" rtl="0">
              <a:buFont typeface="Helvetica Neue"/>
              <a:buNone/>
              <a:defRPr sz="2000" b="1"/>
            </a:lvl2pPr>
            <a:lvl3pPr marL="914400" indent="0" rtl="0">
              <a:buFont typeface="Helvetica Neue"/>
              <a:buNone/>
              <a:defRPr sz="1800" b="1"/>
            </a:lvl3pPr>
            <a:lvl4pPr marL="1371600" indent="0" rtl="0">
              <a:buFont typeface="Helvetica Neue"/>
              <a:buNone/>
              <a:defRPr sz="1600" b="1"/>
            </a:lvl4pPr>
            <a:lvl5pPr marL="1828800" indent="0" rtl="0">
              <a:buFont typeface="Helvetica Neue"/>
              <a:buNone/>
              <a:defRPr sz="1600" b="1"/>
            </a:lvl5pPr>
            <a:lvl6pPr marL="2286000" indent="0" rtl="0">
              <a:buFont typeface="Helvetica Neue"/>
              <a:buNone/>
              <a:defRPr sz="1600" b="1"/>
            </a:lvl6pPr>
            <a:lvl7pPr marL="2743200" indent="0" rtl="0">
              <a:buFont typeface="Helvetica Neue"/>
              <a:buNone/>
              <a:defRPr sz="1600" b="1"/>
            </a:lvl7pPr>
            <a:lvl8pPr marL="3200400" indent="0" rtl="0">
              <a:buFont typeface="Helvetica Neue"/>
              <a:buNone/>
              <a:defRPr sz="1600" b="1"/>
            </a:lvl8pPr>
            <a:lvl9pPr marL="3657600" indent="0" rtl="0">
              <a:buFont typeface="Helvetica Neue"/>
              <a:buNone/>
              <a:defRPr sz="1600" b="1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4"/>
          </p:nvPr>
        </p:nvSpPr>
        <p:spPr>
          <a:xfrm>
            <a:off x="6605588" y="3092450"/>
            <a:ext cx="5748336" cy="5619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027112" y="6267450"/>
            <a:ext cx="11053761" cy="1936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027112" y="4133850"/>
            <a:ext cx="11053761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 sz="2000"/>
            </a:lvl1pPr>
            <a:lvl2pPr marL="457200" indent="0" rtl="0">
              <a:buFont typeface="Helvetica Neue"/>
              <a:buNone/>
              <a:defRPr sz="1800"/>
            </a:lvl2pPr>
            <a:lvl3pPr marL="914400" indent="0" rtl="0">
              <a:buFont typeface="Helvetica Neue"/>
              <a:buNone/>
              <a:defRPr sz="1600"/>
            </a:lvl3pPr>
            <a:lvl4pPr marL="1371600" indent="0" rtl="0">
              <a:buFont typeface="Helvetica Neue"/>
              <a:buNone/>
              <a:defRPr sz="1400"/>
            </a:lvl4pPr>
            <a:lvl5pPr marL="1828800" indent="0" rtl="0">
              <a:buFont typeface="Helvetica Neue"/>
              <a:buNone/>
              <a:defRPr sz="1400"/>
            </a:lvl5pPr>
            <a:lvl6pPr marL="2286000" indent="0" rtl="0">
              <a:buFont typeface="Helvetica Neue"/>
              <a:buNone/>
              <a:defRPr sz="1400"/>
            </a:lvl6pPr>
            <a:lvl7pPr marL="2743200" indent="0" rtl="0">
              <a:buFont typeface="Helvetica Neue"/>
              <a:buNone/>
              <a:defRPr sz="1400"/>
            </a:lvl7pPr>
            <a:lvl8pPr marL="3200400" indent="0" rtl="0">
              <a:buFont typeface="Helvetica Neue"/>
              <a:buNone/>
              <a:defRPr sz="1400"/>
            </a:lvl8pPr>
            <a:lvl9pPr marL="3657600" indent="0" rtl="0">
              <a:buFont typeface="Helvetica Neue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  <p:transition spd="slow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571500" y="1320800"/>
            <a:ext cx="11861799" cy="317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571500" y="5016500"/>
            <a:ext cx="11861799" cy="317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40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Font typeface="Helvetica Neue"/>
              <a:buNone/>
              <a:defRPr sz="34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indent="0" algn="ctr" rtl="0"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Font typeface="Helvetica Neue"/>
              <a:buNone/>
              <a:defRPr sz="34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indent="0" algn="ctr" rtl="0"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Font typeface="Helvetica Neue"/>
              <a:buNone/>
              <a:defRPr sz="34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indent="0" algn="ctr" rtl="0"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Font typeface="Helvetica Neue"/>
              <a:buNone/>
              <a:defRPr sz="34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indent="0" algn="ctr" rtl="0"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Font typeface="Helvetica Neue"/>
              <a:buNone/>
              <a:defRPr sz="34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indent="0" algn="ctr" rtl="0"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Font typeface="Helvetica Neue"/>
              <a:buNone/>
              <a:defRPr sz="34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743200" marR="0" indent="0" algn="ctr" rtl="0"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Font typeface="Helvetica Neue"/>
              <a:buNone/>
              <a:defRPr sz="34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200400" marR="0" indent="0" algn="ctr" rtl="0"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Font typeface="Helvetica Neue"/>
              <a:buNone/>
              <a:defRPr sz="34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657600" marR="0" indent="0" algn="ctr" rtl="0"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Font typeface="Helvetica Neue"/>
              <a:buNone/>
              <a:defRPr sz="34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571500" y="5016500"/>
            <a:ext cx="11861799" cy="317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marR="0" indent="-285750" algn="l" rtl="0"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marR="0" indent="-228600" algn="l" rtl="0"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marR="0" indent="-228600" algn="l" rtl="0"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marR="0" indent="-228600" algn="l" rtl="0"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4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647700" y="4749800"/>
            <a:ext cx="11709400" cy="0"/>
          </a:xfrm>
          <a:prstGeom prst="straightConnector1">
            <a:avLst/>
          </a:prstGeom>
          <a:noFill/>
          <a:ln w="12700" cap="rnd">
            <a:solidFill>
              <a:srgbClr val="888888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571500" y="1320800"/>
            <a:ext cx="11861799" cy="317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pic>
        <p:nvPicPr>
          <p:cNvPr id="5" name="Picture 4" descr="ESIP-logo-tag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7717014"/>
            <a:ext cx="2513170" cy="1563377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6" r:id="rId7"/>
    <p:sldLayoutId id="2147483657" r:id="rId8"/>
    <p:sldLayoutId id="2147483658" r:id="rId9"/>
  </p:sldLayoutIdLst>
  <p:transition spd="slow">
    <p:cut/>
  </p:transition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571500" y="330200"/>
            <a:ext cx="11861799" cy="139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cxnSp>
        <p:nvCxnSpPr>
          <p:cNvPr id="49" name="Shape 49"/>
          <p:cNvCxnSpPr/>
          <p:nvPr/>
        </p:nvCxnSpPr>
        <p:spPr>
          <a:xfrm>
            <a:off x="647700" y="1968500"/>
            <a:ext cx="11709400" cy="0"/>
          </a:xfrm>
          <a:prstGeom prst="straightConnector1">
            <a:avLst/>
          </a:prstGeom>
          <a:noFill/>
          <a:ln w="12700" cap="rnd">
            <a:solidFill>
              <a:srgbClr val="888888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571500" y="2324100"/>
            <a:ext cx="11861799" cy="656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66700" marR="0" indent="-136525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34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marR="0" indent="-158750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28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04900" marR="0" indent="-174625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24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549400" marR="0" indent="-184150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22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993900" marR="0" indent="-184150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22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451100" marR="0" indent="-184150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22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08300" marR="0" indent="-184150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22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365500" marR="0" indent="-184150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22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22700" marR="0" indent="-184150" algn="l" rtl="0">
              <a:spcBef>
                <a:spcPts val="600"/>
              </a:spcBef>
              <a:spcAft>
                <a:spcPts val="0"/>
              </a:spcAft>
              <a:buClr>
                <a:srgbClr val="606060"/>
              </a:buClr>
              <a:buFont typeface="Arial"/>
              <a:buChar char="•"/>
              <a:defRPr sz="2200" b="0" i="0" u="none" strike="noStrike" cap="none" baseline="0">
                <a:solidFill>
                  <a:srgbClr val="60606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pic>
        <p:nvPicPr>
          <p:cNvPr id="7" name="Picture 6" descr="ESIP-logo-tag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0129" y="330200"/>
            <a:ext cx="2513170" cy="1563377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5" r:id="rId5"/>
    <p:sldLayoutId id="2147483667" r:id="rId6"/>
    <p:sldLayoutId id="2147483669" r:id="rId7"/>
    <p:sldLayoutId id="2147483672" r:id="rId8"/>
  </p:sldLayoutIdLst>
  <p:transition spd="slow">
    <p:cut/>
  </p:transition>
  <p:timing>
    <p:tnLst>
      <p:par>
        <p:cTn id="1" dur="indefinite" restart="never" nodeType="tmRoot"/>
      </p:par>
    </p:tnLst>
  </p:timing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jcnelson@usgs.gov" TargetMode="External"/><Relationship Id="rId3" Type="http://schemas.openxmlformats.org/officeDocument/2006/relationships/hyperlink" Target="http://wiki.esipfed.org/index.php/Data_Management_Training" TargetMode="External"/><Relationship Id="rId7" Type="http://schemas.openxmlformats.org/officeDocument/2006/relationships/hyperlink" Target="mailto:hou@ucar.edu" TargetMode="External"/><Relationship Id="rId2" Type="http://schemas.openxmlformats.org/officeDocument/2006/relationships/hyperlink" Target="http://www.esipfed.org/telecons" TargetMode="External"/><Relationship Id="rId1" Type="http://schemas.openxmlformats.org/officeDocument/2006/relationships/slideLayout" Target="../slideLayouts/slideLayout17.xml"/><Relationship Id="rId6" Type="http://schemas.openxmlformats.org/officeDocument/2006/relationships/hyperlink" Target="mailto:david@bluedotlab.org" TargetMode="External"/><Relationship Id="rId11" Type="http://schemas.openxmlformats.org/officeDocument/2006/relationships/hyperlink" Target="mailto:aebudden@dataone.unm.edu" TargetMode="External"/><Relationship Id="rId5" Type="http://schemas.openxmlformats.org/officeDocument/2006/relationships/hyperlink" Target="mailto:nhoebel@kmotifs.com" TargetMode="External"/><Relationship Id="rId10" Type="http://schemas.openxmlformats.org/officeDocument/2006/relationships/hyperlink" Target="mailto:faundeen@usgs.gov" TargetMode="External"/><Relationship Id="rId4" Type="http://schemas.openxmlformats.org/officeDocument/2006/relationships/hyperlink" Target="mailto:esip_dmtraining@lists.esipfed.org" TargetMode="External"/><Relationship Id="rId9" Type="http://schemas.openxmlformats.org/officeDocument/2006/relationships/hyperlink" Target="mailto:tnorkin@usgs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test.dmtclearinghouse.esipfed.bluedotapps.org/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press.purdue.edu/titles/format/978161249352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esipfed.org/index.php/Data_Management_Training_Syllabus" TargetMode="Externa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esipfed.org/images/6/60/SSmith_KnowledgeSkillGuidelines.pdf" TargetMode="External"/><Relationship Id="rId2" Type="http://schemas.openxmlformats.org/officeDocument/2006/relationships/hyperlink" Target="http://wiki.esipfed.org/index.php/Data_Management_Training/meeting_notes_20160602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252" y="-5649"/>
            <a:ext cx="4405548" cy="3113254"/>
          </a:xfrm>
          <a:prstGeom prst="rect">
            <a:avLst/>
          </a:prstGeom>
        </p:spPr>
      </p:pic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584200" y="5016500"/>
            <a:ext cx="11861799" cy="114903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ct val="25000"/>
              <a:buFont typeface="Helvetica Neue"/>
              <a:buNone/>
            </a:pPr>
            <a:r>
              <a:rPr lang="en-US" dirty="0" smtClean="0"/>
              <a:t>Nancy J. Hoebelheinrich, Knowledge Motifs LLC, David </a:t>
            </a:r>
            <a:r>
              <a:rPr lang="en-US" dirty="0" err="1" smtClean="0"/>
              <a:t>Bassendine</a:t>
            </a:r>
            <a:r>
              <a:rPr lang="en-US" dirty="0" smtClean="0"/>
              <a:t>, Blue Dot Lab, Chung-Yi (Sophie) Hou, NCAR</a:t>
            </a:r>
            <a:endParaRPr lang="en-US" sz="3400" b="0" i="0" u="none" strike="noStrike" cap="none" baseline="0" dirty="0">
              <a:solidFill>
                <a:srgbClr val="60606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558800" y="2861190"/>
            <a:ext cx="11861799" cy="145680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4400" b="0" i="0" u="none" strike="noStrike" cap="none" baseline="0" dirty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</a:t>
            </a:r>
            <a:r>
              <a:rPr lang="en-US" sz="4400" b="0" i="0" u="none" strike="noStrike" cap="none" dirty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Management Training (DMT) Working Group Update</a:t>
            </a:r>
            <a:endParaRPr lang="en-US" sz="4400" b="0" i="0" u="none" strike="noStrike" cap="none" baseline="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new educational </a:t>
            </a:r>
            <a:br>
              <a:rPr lang="en-US" dirty="0" smtClean="0"/>
            </a:br>
            <a:r>
              <a:rPr lang="en-US" dirty="0" smtClean="0"/>
              <a:t>materials, cont.,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>
          <a:xfrm>
            <a:off x="650875" y="2217512"/>
            <a:ext cx="10699296" cy="909637"/>
          </a:xfrm>
        </p:spPr>
        <p:txBody>
          <a:bodyPr/>
          <a:lstStyle/>
          <a:p>
            <a:r>
              <a:rPr lang="en-US" sz="3600" dirty="0" smtClean="0"/>
              <a:t>Interest in developing more “short courses”?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4"/>
          </p:nvPr>
        </p:nvSpPr>
        <p:spPr>
          <a:xfrm>
            <a:off x="650875" y="3092450"/>
            <a:ext cx="11703049" cy="5619750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Need to evaluate existing ESIP Short Course modules for research scientists:</a:t>
            </a:r>
          </a:p>
          <a:p>
            <a:pPr lvl="1"/>
            <a:r>
              <a:rPr lang="en-US" sz="3200" dirty="0" smtClean="0"/>
              <a:t>Who / how to do?</a:t>
            </a:r>
          </a:p>
          <a:p>
            <a:pPr lvl="1"/>
            <a:r>
              <a:rPr lang="en-US" sz="3200" dirty="0" smtClean="0"/>
              <a:t>Establishing criteria for deprecating, updating, deleting</a:t>
            </a:r>
          </a:p>
          <a:p>
            <a:r>
              <a:rPr lang="en-US" sz="3200" dirty="0" smtClean="0"/>
              <a:t>Process for new modules</a:t>
            </a:r>
          </a:p>
          <a:p>
            <a:pPr lvl="1"/>
            <a:r>
              <a:rPr lang="en-US" sz="3200" dirty="0" smtClean="0"/>
              <a:t>Follow the same process of peer and editorial review?</a:t>
            </a:r>
          </a:p>
          <a:p>
            <a:pPr lvl="1"/>
            <a:r>
              <a:rPr lang="en-US" sz="3200" dirty="0" smtClean="0"/>
              <a:t>Finding funding for authors, reviewers(?), editors</a:t>
            </a:r>
          </a:p>
          <a:p>
            <a:r>
              <a:rPr lang="en-US" sz="3200" dirty="0" smtClean="0"/>
              <a:t>Volunteers / Leaders?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522086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the efforts!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2191196"/>
            <a:ext cx="11704320" cy="729032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 All-Call </a:t>
            </a:r>
            <a:r>
              <a:rPr lang="en-US" sz="3600" dirty="0"/>
              <a:t>Monthly meetings of the Working Group on 1</a:t>
            </a:r>
            <a:r>
              <a:rPr lang="en-US" sz="3600" baseline="30000" dirty="0"/>
              <a:t>st</a:t>
            </a:r>
            <a:r>
              <a:rPr lang="en-US" sz="3600" dirty="0"/>
              <a:t> Thursdays of the month12 noon </a:t>
            </a:r>
            <a:r>
              <a:rPr lang="en-US" sz="3600" dirty="0" smtClean="0"/>
              <a:t>ET, </a:t>
            </a:r>
          </a:p>
          <a:p>
            <a:pPr lvl="1"/>
            <a:r>
              <a:rPr lang="en-US" sz="3000" dirty="0" smtClean="0"/>
              <a:t>See </a:t>
            </a:r>
            <a:r>
              <a:rPr lang="en-US" sz="3000" dirty="0">
                <a:hlinkClick r:id="rId2"/>
              </a:rPr>
              <a:t>http://</a:t>
            </a:r>
            <a:r>
              <a:rPr lang="en-US" sz="3000" dirty="0" smtClean="0">
                <a:hlinkClick r:id="rId2"/>
              </a:rPr>
              <a:t>www.esipfed.org/telecons</a:t>
            </a:r>
            <a:r>
              <a:rPr lang="en-US" sz="3000" dirty="0" smtClean="0"/>
              <a:t> for call-in information</a:t>
            </a:r>
            <a:endParaRPr lang="en-US" sz="3000" dirty="0"/>
          </a:p>
          <a:p>
            <a:r>
              <a:rPr lang="en-US" sz="3600" dirty="0" smtClean="0"/>
              <a:t> </a:t>
            </a:r>
            <a:r>
              <a:rPr lang="en-US" sz="3600" dirty="0"/>
              <a:t>On the ESIP wiki at:  </a:t>
            </a:r>
            <a:r>
              <a:rPr lang="en-US" sz="2800" dirty="0">
                <a:hlinkClick r:id="rId3"/>
              </a:rPr>
              <a:t>http://wiki.esipfed.org/index.php/Data_Management_Training</a:t>
            </a:r>
            <a:r>
              <a:rPr lang="en-US" sz="2800" dirty="0"/>
              <a:t> 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Join the listserv at:  </a:t>
            </a:r>
            <a:r>
              <a:rPr lang="en-US" sz="2400" dirty="0" smtClean="0">
                <a:hlinkClick r:id="rId4"/>
              </a:rPr>
              <a:t>esip_dmtraining@lists.esipfed.org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Contact:</a:t>
            </a:r>
          </a:p>
          <a:p>
            <a:pPr marL="130175" indent="0">
              <a:buNone/>
            </a:pPr>
            <a:r>
              <a:rPr lang="en-US" sz="2400" dirty="0" smtClean="0"/>
              <a:t>Nancy </a:t>
            </a:r>
            <a:r>
              <a:rPr lang="en-US" sz="2400" dirty="0"/>
              <a:t>Hoebelheinrich, </a:t>
            </a:r>
            <a:r>
              <a:rPr lang="en-US" sz="2400" dirty="0">
                <a:hlinkClick r:id="rId5"/>
              </a:rPr>
              <a:t>nhoebel@kmotifs.com</a:t>
            </a:r>
            <a:endParaRPr lang="en-US" sz="2400" dirty="0"/>
          </a:p>
          <a:p>
            <a:pPr marL="130175" indent="0">
              <a:buNone/>
            </a:pPr>
            <a:r>
              <a:rPr lang="en-US" sz="2400" dirty="0" smtClean="0"/>
              <a:t>David </a:t>
            </a:r>
            <a:r>
              <a:rPr lang="en-US" sz="2400" dirty="0" err="1" smtClean="0"/>
              <a:t>Bassendine</a:t>
            </a:r>
            <a:r>
              <a:rPr lang="en-US" sz="2400" dirty="0"/>
              <a:t>, </a:t>
            </a:r>
            <a:r>
              <a:rPr lang="en-US" sz="2400" dirty="0">
                <a:hlinkClick r:id="rId6"/>
              </a:rPr>
              <a:t>david@bluedotlab.org</a:t>
            </a:r>
            <a:endParaRPr lang="en-US" sz="2400" dirty="0"/>
          </a:p>
          <a:p>
            <a:pPr marL="130175" indent="0">
              <a:buNone/>
            </a:pPr>
            <a:r>
              <a:rPr lang="en-US" sz="2400" dirty="0" smtClean="0"/>
              <a:t>Chung-Yi </a:t>
            </a:r>
            <a:r>
              <a:rPr lang="en-US" sz="2400" dirty="0"/>
              <a:t>(Sophie) Hou, </a:t>
            </a:r>
            <a:r>
              <a:rPr lang="en-US" sz="2400" dirty="0" smtClean="0">
                <a:hlinkClick r:id="rId7"/>
              </a:rPr>
              <a:t>hou@ucar.edu</a:t>
            </a:r>
            <a:r>
              <a:rPr lang="en-US" sz="2400" dirty="0" smtClean="0"/>
              <a:t> </a:t>
            </a:r>
          </a:p>
          <a:p>
            <a:pPr marL="130175" indent="0">
              <a:buNone/>
            </a:pPr>
            <a:r>
              <a:rPr lang="en-US" sz="2400" dirty="0" smtClean="0"/>
              <a:t>JC Nelson, </a:t>
            </a:r>
            <a:r>
              <a:rPr lang="en-US" sz="2400" dirty="0" smtClean="0">
                <a:hlinkClick r:id="rId8"/>
              </a:rPr>
              <a:t>jcnelson@usgs.gov</a:t>
            </a:r>
            <a:r>
              <a:rPr lang="en-US" sz="2400" dirty="0" smtClean="0"/>
              <a:t> </a:t>
            </a:r>
          </a:p>
          <a:p>
            <a:pPr marL="130175" indent="0">
              <a:buNone/>
            </a:pPr>
            <a:r>
              <a:rPr lang="en-US" sz="2400" dirty="0" smtClean="0"/>
              <a:t>Tamar Norkin </a:t>
            </a:r>
            <a:r>
              <a:rPr lang="en-US" sz="2400" dirty="0" smtClean="0">
                <a:hlinkClick r:id="rId9"/>
              </a:rPr>
              <a:t>tnorkin@usgs.gov</a:t>
            </a:r>
            <a:endParaRPr lang="en-US" sz="2400" dirty="0" smtClean="0"/>
          </a:p>
          <a:p>
            <a:pPr marL="130175" indent="0">
              <a:buNone/>
            </a:pPr>
            <a:r>
              <a:rPr lang="en-US" sz="2400" dirty="0" smtClean="0"/>
              <a:t>John Faundeen, </a:t>
            </a:r>
            <a:r>
              <a:rPr lang="en-US" sz="2400" dirty="0" smtClean="0">
                <a:hlinkClick r:id="rId10"/>
              </a:rPr>
              <a:t>faundeen@usgs.gov</a:t>
            </a:r>
            <a:endParaRPr lang="en-US" sz="2400" dirty="0" smtClean="0"/>
          </a:p>
          <a:p>
            <a:pPr marL="130175" indent="0">
              <a:buNone/>
            </a:pPr>
            <a:r>
              <a:rPr lang="en-US" sz="2400" dirty="0" smtClean="0"/>
              <a:t>Amber </a:t>
            </a:r>
            <a:r>
              <a:rPr lang="en-US" sz="2400" dirty="0"/>
              <a:t>Budden </a:t>
            </a:r>
            <a:r>
              <a:rPr lang="en-US" sz="2400" dirty="0" smtClean="0">
                <a:hlinkClick r:id="rId11"/>
              </a:rPr>
              <a:t>aebudden@dataone.unm.edu</a:t>
            </a:r>
            <a:r>
              <a:rPr lang="en-US" sz="2400" dirty="0" smtClean="0"/>
              <a:t> </a:t>
            </a:r>
            <a:endParaRPr lang="en-US" sz="1800" dirty="0"/>
          </a:p>
          <a:p>
            <a:endParaRPr lang="en-US" sz="24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140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idx="1"/>
          </p:nvPr>
        </p:nvSpPr>
        <p:spPr>
          <a:xfrm>
            <a:off x="650240" y="2184675"/>
            <a:ext cx="11704320" cy="7290320"/>
          </a:xfrm>
        </p:spPr>
        <p:txBody>
          <a:bodyPr>
            <a:normAutofit/>
          </a:bodyPr>
          <a:lstStyle/>
          <a:p>
            <a:r>
              <a:rPr lang="en-US" dirty="0" smtClean="0"/>
              <a:t> DMT Clearinghouse:</a:t>
            </a:r>
          </a:p>
          <a:p>
            <a:pPr lvl="1"/>
            <a:r>
              <a:rPr lang="en-US" dirty="0" smtClean="0"/>
              <a:t> Status of USGS CDI funded project (Nancy)</a:t>
            </a:r>
          </a:p>
          <a:p>
            <a:pPr lvl="1"/>
            <a:r>
              <a:rPr lang="en-US" dirty="0" smtClean="0"/>
              <a:t> Status of Prototype (David)</a:t>
            </a:r>
          </a:p>
          <a:p>
            <a:pPr lvl="1"/>
            <a:r>
              <a:rPr lang="en-US" dirty="0" smtClean="0"/>
              <a:t> Submission </a:t>
            </a:r>
            <a:r>
              <a:rPr lang="en-US" dirty="0"/>
              <a:t>Form, Metadata choices, Wireframes </a:t>
            </a:r>
            <a:endParaRPr lang="en-US" dirty="0" smtClean="0"/>
          </a:p>
          <a:p>
            <a:r>
              <a:rPr lang="en-US" dirty="0" smtClean="0"/>
              <a:t> Topic generation for new or existing education materials</a:t>
            </a:r>
          </a:p>
          <a:p>
            <a:pPr lvl="1"/>
            <a:r>
              <a:rPr lang="en-US" dirty="0" smtClean="0"/>
              <a:t> Role based (Nancy)</a:t>
            </a:r>
          </a:p>
          <a:p>
            <a:pPr lvl="1"/>
            <a:r>
              <a:rPr lang="en-US" dirty="0" smtClean="0"/>
              <a:t> UC Santa Barbara collaboration (Sophie)</a:t>
            </a:r>
          </a:p>
          <a:p>
            <a:r>
              <a:rPr lang="en-US" dirty="0" smtClean="0"/>
              <a:t> Next </a:t>
            </a:r>
            <a:r>
              <a:rPr lang="en-US" dirty="0"/>
              <a:t>steps for new </a:t>
            </a:r>
            <a:r>
              <a:rPr lang="en-US" dirty="0" smtClean="0"/>
              <a:t>education </a:t>
            </a:r>
            <a:r>
              <a:rPr lang="en-US" smtClean="0"/>
              <a:t>materials (All)</a:t>
            </a:r>
            <a:endParaRPr lang="en-US" dirty="0"/>
          </a:p>
          <a:p>
            <a:pPr lvl="1"/>
            <a:r>
              <a:rPr lang="en-US" dirty="0" smtClean="0"/>
              <a:t> Collaborative </a:t>
            </a:r>
            <a:r>
              <a:rPr lang="en-US" dirty="0"/>
              <a:t>efforts to develop Core skills for </a:t>
            </a:r>
            <a:r>
              <a:rPr lang="en-US" dirty="0" smtClean="0"/>
              <a:t>DM professionals </a:t>
            </a:r>
          </a:p>
          <a:p>
            <a:pPr lvl="1"/>
            <a:r>
              <a:rPr lang="en-US" dirty="0" smtClean="0"/>
              <a:t> How </a:t>
            </a:r>
            <a:r>
              <a:rPr lang="en-US" dirty="0"/>
              <a:t>/ who to evaluate existing Short Course modules for currency</a:t>
            </a:r>
            <a:r>
              <a:rPr lang="en-US" dirty="0" smtClean="0"/>
              <a:t>?  </a:t>
            </a:r>
            <a:endParaRPr lang="en-US" dirty="0"/>
          </a:p>
          <a:p>
            <a:pPr lvl="1"/>
            <a:r>
              <a:rPr lang="en-US" dirty="0" smtClean="0"/>
              <a:t> Should </a:t>
            </a:r>
            <a:r>
              <a:rPr lang="en-US" dirty="0"/>
              <a:t>we follow the same process of peer review &amp; editing?</a:t>
            </a:r>
          </a:p>
          <a:p>
            <a:pPr lvl="1"/>
            <a:r>
              <a:rPr lang="en-US" dirty="0" smtClean="0"/>
              <a:t> Ideas </a:t>
            </a:r>
            <a:r>
              <a:rPr lang="en-US" dirty="0"/>
              <a:t>for finding funding for authors, editors, etc.?</a:t>
            </a:r>
          </a:p>
          <a:p>
            <a:r>
              <a:rPr lang="en-US" dirty="0"/>
              <a:t> </a:t>
            </a:r>
            <a:r>
              <a:rPr lang="en-US" dirty="0" smtClean="0"/>
              <a:t>Other ideas for Working Group?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8341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DMT Clearinghouse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What is it?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650875" y="3092450"/>
            <a:ext cx="5745162" cy="638229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Metadata repository for learning resources &amp; (possibly) events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Initiated </a:t>
            </a:r>
            <a:r>
              <a:rPr lang="en-US" sz="2800" dirty="0"/>
              <a:t>by the ESIP Federation’s Data Stewardship Committee’s Data Management Training Working </a:t>
            </a:r>
            <a:r>
              <a:rPr lang="en-US" sz="2800" dirty="0" smtClean="0"/>
              <a:t>Group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Supported by </a:t>
            </a:r>
            <a:r>
              <a:rPr lang="en-US" sz="2800" dirty="0"/>
              <a:t>USGS Community for Data </a:t>
            </a:r>
            <a:r>
              <a:rPr lang="en-US" sz="2800" dirty="0" smtClean="0"/>
              <a:t>Integration</a:t>
            </a:r>
            <a:r>
              <a:rPr lang="en-US" sz="2800" dirty="0"/>
              <a:t> </a:t>
            </a:r>
            <a:r>
              <a:rPr lang="en-US" sz="2800" dirty="0" smtClean="0"/>
              <a:t>(CDI), </a:t>
            </a:r>
            <a:r>
              <a:rPr lang="en-US" sz="2800" dirty="0" err="1"/>
              <a:t>DataONE</a:t>
            </a:r>
            <a:r>
              <a:rPr lang="en-US" sz="2800" dirty="0" smtClean="0"/>
              <a:t> </a:t>
            </a:r>
            <a:r>
              <a:rPr lang="en-US" sz="2800" dirty="0"/>
              <a:t>and ESIP Federation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What questions answered?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4"/>
          </p:nvPr>
        </p:nvSpPr>
        <p:spPr/>
        <p:txBody>
          <a:bodyPr/>
          <a:lstStyle/>
          <a:p>
            <a:pPr marL="882424" lvl="1" indent="-457200">
              <a:buFont typeface="Arial" panose="020B0604020202020204" pitchFamily="34" charset="0"/>
              <a:buChar char="•"/>
            </a:pPr>
            <a:endParaRPr lang="en-US" sz="2800" b="1" dirty="0" smtClean="0"/>
          </a:p>
          <a:p>
            <a:pPr marL="882424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Where  </a:t>
            </a:r>
            <a:r>
              <a:rPr lang="en-US" sz="2800" dirty="0"/>
              <a:t>can I learn  about  </a:t>
            </a:r>
            <a:r>
              <a:rPr lang="en-US" sz="2800" dirty="0" smtClean="0"/>
              <a:t>data management</a:t>
            </a:r>
            <a:r>
              <a:rPr lang="en-US" sz="2800" dirty="0"/>
              <a:t>?</a:t>
            </a:r>
          </a:p>
          <a:p>
            <a:pPr marL="882424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What </a:t>
            </a:r>
            <a:r>
              <a:rPr lang="en-US" sz="2800" dirty="0"/>
              <a:t>kind of learning resources are available</a:t>
            </a:r>
            <a:r>
              <a:rPr lang="en-US" sz="2800" dirty="0" smtClean="0"/>
              <a:t>?</a:t>
            </a:r>
          </a:p>
          <a:p>
            <a:pPr marL="882424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Can I find resources that will address the use of data within my research </a:t>
            </a:r>
            <a:r>
              <a:rPr lang="en-US" sz="2800" dirty="0"/>
              <a:t>domain</a:t>
            </a:r>
            <a:r>
              <a:rPr lang="en-US" sz="2800" dirty="0" smtClean="0"/>
              <a:t>?</a:t>
            </a:r>
          </a:p>
          <a:p>
            <a:pPr marL="882424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I’d like to follow a data management framework from my organization – will these help me do that?</a:t>
            </a:r>
            <a:r>
              <a:rPr lang="en-US" sz="2800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tx1"/>
                </a:solidFill>
              </a:rPr>
              <a:t> </a:t>
            </a:r>
          </a:p>
          <a:p>
            <a:pPr marL="882424" lvl="1" indent="-457200">
              <a:buFont typeface="Arial" panose="020B0604020202020204" pitchFamily="34" charset="0"/>
              <a:buChar char="•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4749485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8223" y="2955916"/>
            <a:ext cx="3173290" cy="224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DMT Clearinghouse, cont.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Features: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650874" y="3092450"/>
            <a:ext cx="11388725" cy="5619750"/>
          </a:xfrm>
        </p:spPr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Received </a:t>
            </a:r>
            <a:r>
              <a:rPr lang="en-US" sz="3200" dirty="0"/>
              <a:t>a CDI grant as seed money to </a:t>
            </a:r>
            <a:r>
              <a:rPr lang="en-US" sz="3200" dirty="0" smtClean="0"/>
              <a:t>implement</a:t>
            </a:r>
          </a:p>
          <a:p>
            <a:r>
              <a:rPr lang="en-US" sz="3200" dirty="0" smtClean="0"/>
              <a:t>Crowd-sourced </a:t>
            </a:r>
            <a:r>
              <a:rPr lang="en-US" sz="3200" dirty="0"/>
              <a:t>submissions</a:t>
            </a:r>
          </a:p>
          <a:p>
            <a:r>
              <a:rPr lang="en-US" sz="3200" dirty="0"/>
              <a:t>Collaborative editorial &amp; reviewer QA process</a:t>
            </a:r>
          </a:p>
          <a:p>
            <a:r>
              <a:rPr lang="en-US" sz="3200" dirty="0"/>
              <a:t>Hosted &amp; maintained on ESIP Commons’ Drupal platform</a:t>
            </a:r>
          </a:p>
          <a:p>
            <a:r>
              <a:rPr lang="en-US" sz="3200" dirty="0"/>
              <a:t>Using Schema.org “endorsed” Learning Resource Metadata Initiative (LRMI) metadata schema (maintained by DCMI</a:t>
            </a:r>
            <a:r>
              <a:rPr lang="en-US" sz="3200" dirty="0" smtClean="0"/>
              <a:t>)</a:t>
            </a:r>
          </a:p>
          <a:p>
            <a:r>
              <a:rPr lang="en-US" sz="3200" dirty="0"/>
              <a:t>Resources will be associated with  knowledge frameworks &amp; data lifecycle steps </a:t>
            </a:r>
          </a:p>
        </p:txBody>
      </p:sp>
    </p:spTree>
    <p:extLst>
      <p:ext uri="{BB962C8B-B14F-4D97-AF65-F5344CB8AC3E}">
        <p14:creationId xmlns:p14="http://schemas.microsoft.com/office/powerpoint/2010/main" val="389580865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478606"/>
            <a:ext cx="11704320" cy="1335643"/>
          </a:xfrm>
        </p:spPr>
        <p:txBody>
          <a:bodyPr>
            <a:normAutofit fontScale="90000"/>
          </a:bodyPr>
          <a:lstStyle/>
          <a:p>
            <a:r>
              <a:rPr lang="en-US" dirty="0"/>
              <a:t>Planned Timeline for USGS CDI-funded development: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267502"/>
              </p:ext>
            </p:extLst>
          </p:nvPr>
        </p:nvGraphicFramePr>
        <p:xfrm>
          <a:off x="650240" y="2315981"/>
          <a:ext cx="11704320" cy="6571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346"/>
                <a:gridCol w="6831534"/>
                <a:gridCol w="3901440"/>
              </a:tblGrid>
              <a:tr h="433493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Objectives</a:t>
                      </a:r>
                      <a:endParaRPr lang="en-US" sz="2000" b="1" dirty="0">
                        <a:solidFill>
                          <a:schemeClr val="accent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Timeline</a:t>
                      </a:r>
                      <a:endParaRPr lang="en-US" sz="2000" b="1" dirty="0">
                        <a:solidFill>
                          <a:schemeClr val="accent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048" marR="130048" marT="65024" marB="65024"/>
                </a:tc>
              </a:tr>
              <a:tr h="73693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Develop inventory of Phase 1 learning</a:t>
                      </a:r>
                      <a:r>
                        <a:rPr lang="en-US" sz="2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resources</a:t>
                      </a:r>
                      <a:endParaRPr lang="en-US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May </a:t>
                      </a:r>
                      <a:r>
                        <a:rPr lang="en-US" sz="2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  <a:endParaRPr lang="en-US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048" marR="130048" marT="65024" marB="65024"/>
                </a:tc>
              </a:tr>
              <a:tr h="134382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</a:t>
                      </a:r>
                      <a:r>
                        <a:rPr lang="en-US" sz="2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et up stage hosting environment including submission form, search interface, wireframes </a:t>
                      </a:r>
                      <a:r>
                        <a:rPr lang="en-US" sz="2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  <a:sym typeface="Wingdings" panose="05000000000000000000" pitchFamily="2" charset="2"/>
                        </a:rPr>
                        <a:t> live prototype; enter test content;  gather usability feedback </a:t>
                      </a:r>
                      <a:endParaRPr lang="en-US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June</a:t>
                      </a:r>
                      <a:r>
                        <a:rPr lang="en-US" sz="2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– July 2016 </a:t>
                      </a:r>
                      <a:endParaRPr lang="en-US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048" marR="130048" marT="65024" marB="65024"/>
                </a:tc>
              </a:tr>
              <a:tr h="104038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Revise submission form &amp; create </a:t>
                      </a:r>
                      <a:r>
                        <a:rPr lang="en-US" sz="2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online help guide for description of DMT Resources based on usability feedback </a:t>
                      </a:r>
                      <a:endParaRPr lang="en-US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July – mid August 2016</a:t>
                      </a:r>
                      <a:endParaRPr lang="en-US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048" marR="130048" marT="65024" marB="65024"/>
                </a:tc>
              </a:tr>
              <a:tr h="134382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Add resource descriptions using the submission form, develop review / editorial processes &amp; forms &amp; evaluate metadata scheme based on </a:t>
                      </a:r>
                      <a:r>
                        <a:rPr lang="en-US" sz="2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search &amp; browse testing</a:t>
                      </a:r>
                      <a:endParaRPr lang="en-US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July – Aug 2016</a:t>
                      </a:r>
                      <a:endParaRPr lang="en-US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048" marR="130048" marT="65024" marB="65024"/>
                </a:tc>
              </a:tr>
              <a:tr h="164727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Publish Clearinghouse, Phase 1;  assess &amp; report on feasibility</a:t>
                      </a:r>
                      <a:r>
                        <a:rPr lang="en-US" sz="2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evaluation framework &amp; sustainable review process for DMT resources, and on potential for other features such as faceted searching</a:t>
                      </a:r>
                      <a:endParaRPr lang="en-US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Sept</a:t>
                      </a:r>
                      <a:r>
                        <a:rPr lang="en-US" sz="2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2016</a:t>
                      </a:r>
                      <a:endParaRPr lang="en-US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0048" marR="130048" marT="65024" marB="65024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7EF2230-5450-D547-A1D3-5726BEA55F5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6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532800" y="1320840"/>
            <a:ext cx="11861280" cy="87372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Helvetica Neue"/>
                <a:ea typeface="Helvetica Neue"/>
              </a:rPr>
              <a:t>Status of Prototype
</a:t>
            </a:r>
            <a:endParaRPr/>
          </a:p>
        </p:txBody>
      </p:sp>
      <p:sp>
        <p:nvSpPr>
          <p:cNvPr id="208" name="TextShape 2"/>
          <p:cNvSpPr txBox="1"/>
          <p:nvPr/>
        </p:nvSpPr>
        <p:spPr>
          <a:xfrm>
            <a:off x="532800" y="2509200"/>
            <a:ext cx="12360240" cy="4257360"/>
          </a:xfrm>
          <a:prstGeom prst="rect">
            <a:avLst/>
          </a:prstGeom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Helvetica Neue"/>
                <a:ea typeface="Helvetica Neue"/>
                <a:hlinkClick r:id="rId2"/>
              </a:rPr>
              <a:t>http://test.dmtclearinghouse.esipfed.bluedotapps.org</a:t>
            </a:r>
            <a:r>
              <a:rPr lang="en-US">
                <a:solidFill>
                  <a:srgbClr val="000000"/>
                </a:solidFill>
                <a:latin typeface="Helvetica Neue"/>
                <a:ea typeface="Helvetica Neue"/>
              </a:rPr>
              <a:t>
</a:t>
            </a:r>
            <a:r>
              <a:rPr lang="en-US" sz="2000" b="1">
                <a:solidFill>
                  <a:srgbClr val="000000"/>
                </a:solidFill>
                <a:latin typeface="Helvetica Neue"/>
                <a:ea typeface="Helvetica Neue"/>
              </a:rPr>
              <a:t>Early Alpha</a:t>
            </a:r>
            <a:r>
              <a:rPr lang="en-US">
                <a:solidFill>
                  <a:srgbClr val="000000"/>
                </a:solidFill>
                <a:latin typeface="Helvetica Neue"/>
                <a:ea typeface="Helvetica Neue"/>
              </a:rPr>
              <a:t>
</a:t>
            </a:r>
            <a:r>
              <a:rPr lang="en-US" sz="2000">
                <a:solidFill>
                  <a:srgbClr val="000000"/>
                </a:solidFill>
                <a:latin typeface="Helvetica Neue"/>
                <a:ea typeface="Helvetica Neue"/>
              </a:rPr>
              <a:t>* </a:t>
            </a:r>
            <a:r>
              <a:rPr lang="en-US" sz="2000" b="1">
                <a:solidFill>
                  <a:srgbClr val="000000"/>
                </a:solidFill>
                <a:latin typeface="Helvetica Neue"/>
                <a:ea typeface="Helvetica Neue"/>
              </a:rPr>
              <a:t>Search Interface</a:t>
            </a:r>
            <a:r>
              <a:rPr lang="en-US" sz="2000">
                <a:solidFill>
                  <a:srgbClr val="000000"/>
                </a:solidFill>
                <a:latin typeface="Helvetica Neue"/>
                <a:ea typeface="Helvetica Neue"/>
              </a:rPr>
              <a:t> – prototype, needs feedback on: facet priority, fields in search results
* </a:t>
            </a:r>
            <a:r>
              <a:rPr lang="en-US" sz="2000" b="1">
                <a:solidFill>
                  <a:srgbClr val="000000"/>
                </a:solidFill>
                <a:latin typeface="Helvetica Neue"/>
                <a:ea typeface="Helvetica Neue"/>
              </a:rPr>
              <a:t>Submission</a:t>
            </a:r>
            <a:r>
              <a:rPr lang="en-US" sz="2000">
                <a:solidFill>
                  <a:srgbClr val="000000"/>
                </a:solidFill>
                <a:latin typeface="Helvetica Neue"/>
                <a:ea typeface="Helvetica Neue"/>
              </a:rPr>
              <a:t> – prototype, schema in beta: needs testing against real content and submitters
* </a:t>
            </a:r>
            <a:r>
              <a:rPr lang="en-US" sz="2000" b="1">
                <a:solidFill>
                  <a:srgbClr val="000000"/>
                </a:solidFill>
                <a:latin typeface="Helvetica Neue"/>
                <a:ea typeface="Helvetica Neue"/>
              </a:rPr>
              <a:t>Homepage</a:t>
            </a:r>
            <a:r>
              <a:rPr lang="en-US" sz="2000">
                <a:solidFill>
                  <a:srgbClr val="000000"/>
                </a:solidFill>
                <a:latin typeface="Helvetica Neue"/>
                <a:ea typeface="Helvetica Neue"/>
              </a:rPr>
              <a:t> – not started, ideas welcome
* </a:t>
            </a:r>
            <a:r>
              <a:rPr lang="en-US" sz="2000" b="1">
                <a:solidFill>
                  <a:srgbClr val="000000"/>
                </a:solidFill>
                <a:latin typeface="Helvetica Neue"/>
                <a:ea typeface="Helvetica Neue"/>
              </a:rPr>
              <a:t>About pages, glossaries and documentation</a:t>
            </a:r>
            <a:r>
              <a:rPr lang="en-US" sz="2000">
                <a:solidFill>
                  <a:srgbClr val="000000"/>
                </a:solidFill>
                <a:latin typeface="Helvetica Neue"/>
                <a:ea typeface="Helvetica Neue"/>
              </a:rPr>
              <a:t> – not started, ideas welcome
See URL above for testing accounts (prototype) and links to wireframes (Google Drawings)
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4676129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50196"/>
            <a:ext cx="9252517" cy="13403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Topic generation </a:t>
            </a:r>
            <a:r>
              <a:rPr lang="en-US" dirty="0"/>
              <a:t>a</a:t>
            </a:r>
            <a:r>
              <a:rPr lang="en-US" dirty="0" smtClean="0"/>
              <a:t>ctivities for new education materials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130175" indent="0">
              <a:buNone/>
            </a:pPr>
            <a:r>
              <a:rPr lang="en-US" sz="3600" dirty="0" smtClean="0"/>
              <a:t>Role-based topic generation – in process…</a:t>
            </a:r>
          </a:p>
          <a:p>
            <a:r>
              <a:rPr lang="en-US" dirty="0" smtClean="0"/>
              <a:t>  Goal</a:t>
            </a:r>
            <a:r>
              <a:rPr lang="en-US" dirty="0"/>
              <a:t>:  Broaden and deepen the topics </a:t>
            </a:r>
            <a:r>
              <a:rPr lang="en-US" dirty="0" smtClean="0"/>
              <a:t>by focusing </a:t>
            </a:r>
            <a:r>
              <a:rPr lang="en-US" dirty="0"/>
              <a:t>on the approaches / questions / areas of responsibility that people might use in seeking educational resources about data </a:t>
            </a:r>
            <a:r>
              <a:rPr lang="en-US" dirty="0" smtClean="0"/>
              <a:t>management</a:t>
            </a:r>
          </a:p>
          <a:p>
            <a:r>
              <a:rPr lang="en-US" dirty="0" smtClean="0"/>
              <a:t>Process:  </a:t>
            </a:r>
          </a:p>
          <a:p>
            <a:pPr lvl="1"/>
            <a:r>
              <a:rPr lang="en-US" dirty="0" smtClean="0"/>
              <a:t>Adaptation of </a:t>
            </a:r>
            <a:r>
              <a:rPr lang="en-US" dirty="0" err="1" smtClean="0"/>
              <a:t>DataONE’s</a:t>
            </a:r>
            <a:r>
              <a:rPr lang="en-US" dirty="0" smtClean="0"/>
              <a:t> Personas Approach using 3 roles:</a:t>
            </a:r>
          </a:p>
          <a:p>
            <a:pPr lvl="2"/>
            <a:r>
              <a:rPr lang="en-US" dirty="0" smtClean="0"/>
              <a:t>Early career scientists</a:t>
            </a:r>
          </a:p>
          <a:p>
            <a:pPr lvl="2"/>
            <a:r>
              <a:rPr lang="en-US" dirty="0" smtClean="0"/>
              <a:t>Science Data Librarians</a:t>
            </a:r>
          </a:p>
          <a:p>
            <a:pPr lvl="2"/>
            <a:r>
              <a:rPr lang="en-US" dirty="0" smtClean="0"/>
              <a:t>College Educator</a:t>
            </a:r>
          </a:p>
          <a:p>
            <a:pPr lvl="1"/>
            <a:r>
              <a:rPr lang="en-US" dirty="0" smtClean="0"/>
              <a:t>Brainstorm generation of topics by looking at Data Information Literacy Competencies (Carlson, Johnson, eds.)</a:t>
            </a:r>
          </a:p>
          <a:p>
            <a:pPr lvl="2"/>
            <a:r>
              <a:rPr lang="en-US" dirty="0" smtClean="0"/>
              <a:t>See </a:t>
            </a:r>
            <a:r>
              <a:rPr lang="en-US" dirty="0" err="1" smtClean="0"/>
              <a:t>epub</a:t>
            </a:r>
            <a:r>
              <a:rPr lang="en-US" dirty="0"/>
              <a:t>: 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www.thepress.purdue.edu/titles/format/9781612493527</a:t>
            </a:r>
            <a:r>
              <a:rPr lang="en-US" dirty="0" smtClean="0"/>
              <a:t> 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  <a:p>
            <a:pPr marL="130175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68996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478608"/>
            <a:ext cx="9194151" cy="1219684"/>
          </a:xfrm>
        </p:spPr>
        <p:txBody>
          <a:bodyPr>
            <a:normAutofit fontScale="90000"/>
          </a:bodyPr>
          <a:lstStyle/>
          <a:p>
            <a:r>
              <a:rPr lang="en-US" dirty="0"/>
              <a:t>Topic generation activities for new education </a:t>
            </a:r>
            <a:r>
              <a:rPr lang="en-US" dirty="0" smtClean="0"/>
              <a:t>materials, cont.,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130175" indent="0">
              <a:buNone/>
            </a:pPr>
            <a:r>
              <a:rPr lang="en-US" dirty="0"/>
              <a:t>UC Santa Barbara Librarian Training Syllabus </a:t>
            </a:r>
            <a:r>
              <a:rPr lang="en-US" dirty="0" smtClean="0"/>
              <a:t>– Sophie</a:t>
            </a:r>
          </a:p>
          <a:p>
            <a:pPr marL="130175" indent="0">
              <a:buNone/>
            </a:pPr>
            <a:endParaRPr lang="en-US" dirty="0" smtClean="0"/>
          </a:p>
          <a:p>
            <a:pPr lvl="1"/>
            <a:r>
              <a:rPr lang="en-US" sz="2400" u="sng" dirty="0">
                <a:hlinkClick r:id="rId2"/>
              </a:rPr>
              <a:t>http://wiki.esipfed.org/index.php/Data_Management_Training_Syllabus</a:t>
            </a:r>
            <a:endParaRPr lang="en-US" sz="2400" dirty="0"/>
          </a:p>
          <a:p>
            <a:pPr lvl="1"/>
            <a:endParaRPr lang="en-US" dirty="0"/>
          </a:p>
          <a:p>
            <a:pPr marL="130175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74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830" y="390525"/>
            <a:ext cx="12568136" cy="1625599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Next steps for new education materials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11703050" cy="1246187"/>
          </a:xfrm>
        </p:spPr>
        <p:txBody>
          <a:bodyPr/>
          <a:lstStyle/>
          <a:p>
            <a:r>
              <a:rPr lang="en-US" sz="3600" dirty="0" smtClean="0"/>
              <a:t>Interest in developing “core skills” requirements  for data management professionals?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650875" y="3587750"/>
            <a:ext cx="11703050" cy="5619750"/>
          </a:xfrm>
        </p:spPr>
        <p:txBody>
          <a:bodyPr/>
          <a:lstStyle/>
          <a:p>
            <a:r>
              <a:rPr lang="en-US" sz="3200" dirty="0" smtClean="0"/>
              <a:t>Our thoughts:  using the example of Marine Technician from Shawn Smith, Florida State </a:t>
            </a:r>
            <a:r>
              <a:rPr lang="en-US" sz="3200" dirty="0"/>
              <a:t>University:  </a:t>
            </a:r>
            <a:endParaRPr lang="en-US" sz="3200" dirty="0" smtClean="0"/>
          </a:p>
          <a:p>
            <a:pPr lvl="1"/>
            <a:r>
              <a:rPr lang="en-US" sz="2800" dirty="0" smtClean="0"/>
              <a:t>See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wiki.esipfed.org/index.php/Data_Management_Training/meeting_notes_20160602</a:t>
            </a:r>
            <a:r>
              <a:rPr lang="en-US" dirty="0" smtClean="0"/>
              <a:t> </a:t>
            </a:r>
          </a:p>
          <a:p>
            <a:pPr lvl="1"/>
            <a:r>
              <a:rPr lang="en-US" sz="2800" dirty="0"/>
              <a:t>See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wiki.esipfed.org/images/6/60/SSmith_KnowledgeSkillGuidelines.pdf</a:t>
            </a:r>
            <a:r>
              <a:rPr lang="en-US" dirty="0" smtClean="0"/>
              <a:t> </a:t>
            </a:r>
          </a:p>
          <a:p>
            <a:pPr lvl="1"/>
            <a:r>
              <a:rPr lang="en-US" sz="2800" dirty="0" smtClean="0"/>
              <a:t>Get together a workshop at ESIP Winter bringing together data management “experts” to brainstorm requirements?</a:t>
            </a:r>
          </a:p>
          <a:p>
            <a:pPr lvl="1"/>
            <a:r>
              <a:rPr lang="en-US" sz="2800" dirty="0" smtClean="0"/>
              <a:t>Experts = data managers, data “scientists”, experienced research scientists, data librarians / archivists, others?</a:t>
            </a:r>
          </a:p>
          <a:p>
            <a:r>
              <a:rPr lang="en-US" sz="3200" dirty="0" smtClean="0"/>
              <a:t>Other work in this area:  </a:t>
            </a:r>
          </a:p>
          <a:p>
            <a:pPr lvl="1"/>
            <a:r>
              <a:rPr lang="en-US" sz="2800" dirty="0" smtClean="0"/>
              <a:t>Efforts </a:t>
            </a:r>
            <a:r>
              <a:rPr lang="en-US" sz="2800" dirty="0"/>
              <a:t>of Wade Bishop at ESIP </a:t>
            </a:r>
            <a:r>
              <a:rPr lang="en-US" sz="2800" dirty="0" smtClean="0"/>
              <a:t>Summer?</a:t>
            </a:r>
          </a:p>
          <a:p>
            <a:pPr lvl="1"/>
            <a:r>
              <a:rPr lang="en-US" sz="2800" dirty="0" err="1" smtClean="0"/>
              <a:t>DataONE</a:t>
            </a:r>
            <a:r>
              <a:rPr lang="en-US" sz="2800" dirty="0" smtClean="0"/>
              <a:t> / NCEAS - forthcoming</a:t>
            </a:r>
            <a:endParaRPr lang="en-US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089390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FBFBF"/>
      </a:accent1>
      <a:accent2>
        <a:srgbClr val="333399"/>
      </a:accent2>
      <a:accent3>
        <a:srgbClr val="FFFFFF"/>
      </a:accent3>
      <a:accent4>
        <a:srgbClr val="BFBFBF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FBFBF"/>
      </a:accent1>
      <a:accent2>
        <a:srgbClr val="333399"/>
      </a:accent2>
      <a:accent3>
        <a:srgbClr val="FFFFFF"/>
      </a:accent3>
      <a:accent4>
        <a:srgbClr val="BFBFBF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6516</TotalTime>
  <Words>804</Words>
  <Application>Microsoft Office PowerPoint</Application>
  <PresentationFormat>Custom</PresentationFormat>
  <Paragraphs>114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/>
      <vt:lpstr/>
      <vt:lpstr>Data Management Training (DMT) Working Group Update</vt:lpstr>
      <vt:lpstr>Agenda:</vt:lpstr>
      <vt:lpstr>DMT Clearinghouse</vt:lpstr>
      <vt:lpstr>DMT Clearinghouse, cont.</vt:lpstr>
      <vt:lpstr>Planned Timeline for USGS CDI-funded development: </vt:lpstr>
      <vt:lpstr>PowerPoint Presentation</vt:lpstr>
      <vt:lpstr>Topic generation activities for new education materials</vt:lpstr>
      <vt:lpstr>Topic generation activities for new education materials, cont.,</vt:lpstr>
      <vt:lpstr> Next steps for new education materials</vt:lpstr>
      <vt:lpstr>Next steps for new educational  materials, cont.,</vt:lpstr>
      <vt:lpstr>Join the efforts!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ESIP Commons: Publish, Cite and Find Non-Traditional Content</dc:title>
  <dc:creator>nhoebel</dc:creator>
  <cp:lastModifiedBy>Nancy Hoebelheinrish</cp:lastModifiedBy>
  <cp:revision>59</cp:revision>
  <dcterms:created xsi:type="dcterms:W3CDTF">2013-08-23T22:43:41Z</dcterms:created>
  <dcterms:modified xsi:type="dcterms:W3CDTF">2016-07-19T11:27:09Z</dcterms:modified>
</cp:coreProperties>
</file>