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57" r:id="rId2"/>
    <p:sldId id="267" r:id="rId3"/>
    <p:sldId id="266" r:id="rId4"/>
    <p:sldId id="258" r:id="rId5"/>
    <p:sldId id="260" r:id="rId6"/>
    <p:sldId id="259" r:id="rId7"/>
    <p:sldId id="261" r:id="rId8"/>
    <p:sldId id="262" r:id="rId9"/>
    <p:sldId id="263" r:id="rId10"/>
    <p:sldId id="268" r:id="rId11"/>
    <p:sldId id="269" r:id="rId12"/>
    <p:sldId id="270" r:id="rId13"/>
    <p:sldId id="271" r:id="rId14"/>
    <p:sldId id="265" r:id="rId15"/>
    <p:sldId id="272" r:id="rId16"/>
    <p:sldId id="274" r:id="rId17"/>
    <p:sldId id="264" r:id="rId18"/>
  </p:sldIdLst>
  <p:sldSz cx="10058400" cy="7315200"/>
  <p:notesSz cx="6858000" cy="9144000"/>
  <p:defaultTextStyle>
    <a:defPPr>
      <a:defRPr lang="en-US"/>
    </a:defPPr>
    <a:lvl1pPr algn="l" rtl="0" fontAlgn="base">
      <a:spcBef>
        <a:spcPct val="0"/>
      </a:spcBef>
      <a:spcAft>
        <a:spcPct val="0"/>
      </a:spcAft>
      <a:defRPr sz="500" kern="1200">
        <a:solidFill>
          <a:srgbClr val="000000"/>
        </a:solidFill>
        <a:latin typeface="Times" pitchFamily="-108" charset="0"/>
        <a:ea typeface="ヒラギノ明朝 ProN W3" pitchFamily="-108" charset="-128"/>
        <a:cs typeface="ヒラギノ明朝 ProN W3" pitchFamily="-108" charset="-128"/>
        <a:sym typeface="Times" pitchFamily="-108" charset="0"/>
      </a:defRPr>
    </a:lvl1pPr>
    <a:lvl2pPr marL="96143" indent="335" algn="l" rtl="0" fontAlgn="base">
      <a:spcBef>
        <a:spcPct val="0"/>
      </a:spcBef>
      <a:spcAft>
        <a:spcPct val="0"/>
      </a:spcAft>
      <a:defRPr sz="500" kern="1200">
        <a:solidFill>
          <a:srgbClr val="000000"/>
        </a:solidFill>
        <a:latin typeface="Times" pitchFamily="-108" charset="0"/>
        <a:ea typeface="ヒラギノ明朝 ProN W3" pitchFamily="-108" charset="-128"/>
        <a:cs typeface="ヒラギノ明朝 ProN W3" pitchFamily="-108" charset="-128"/>
        <a:sym typeface="Times" pitchFamily="-108" charset="0"/>
      </a:defRPr>
    </a:lvl2pPr>
    <a:lvl3pPr marL="192621" indent="335" algn="l" rtl="0" fontAlgn="base">
      <a:spcBef>
        <a:spcPct val="0"/>
      </a:spcBef>
      <a:spcAft>
        <a:spcPct val="0"/>
      </a:spcAft>
      <a:defRPr sz="500" kern="1200">
        <a:solidFill>
          <a:srgbClr val="000000"/>
        </a:solidFill>
        <a:latin typeface="Times" pitchFamily="-108" charset="0"/>
        <a:ea typeface="ヒラギノ明朝 ProN W3" pitchFamily="-108" charset="-128"/>
        <a:cs typeface="ヒラギノ明朝 ProN W3" pitchFamily="-108" charset="-128"/>
        <a:sym typeface="Times" pitchFamily="-108" charset="0"/>
      </a:defRPr>
    </a:lvl3pPr>
    <a:lvl4pPr marL="289099" indent="335" algn="l" rtl="0" fontAlgn="base">
      <a:spcBef>
        <a:spcPct val="0"/>
      </a:spcBef>
      <a:spcAft>
        <a:spcPct val="0"/>
      </a:spcAft>
      <a:defRPr sz="500" kern="1200">
        <a:solidFill>
          <a:srgbClr val="000000"/>
        </a:solidFill>
        <a:latin typeface="Times" pitchFamily="-108" charset="0"/>
        <a:ea typeface="ヒラギノ明朝 ProN W3" pitchFamily="-108" charset="-128"/>
        <a:cs typeface="ヒラギノ明朝 ProN W3" pitchFamily="-108" charset="-128"/>
        <a:sym typeface="Times" pitchFamily="-108" charset="0"/>
      </a:defRPr>
    </a:lvl4pPr>
    <a:lvl5pPr marL="385577" indent="335" algn="l" rtl="0" fontAlgn="base">
      <a:spcBef>
        <a:spcPct val="0"/>
      </a:spcBef>
      <a:spcAft>
        <a:spcPct val="0"/>
      </a:spcAft>
      <a:defRPr sz="500" kern="1200">
        <a:solidFill>
          <a:srgbClr val="000000"/>
        </a:solidFill>
        <a:latin typeface="Times" pitchFamily="-108" charset="0"/>
        <a:ea typeface="ヒラギノ明朝 ProN W3" pitchFamily="-108" charset="-128"/>
        <a:cs typeface="ヒラギノ明朝 ProN W3" pitchFamily="-108" charset="-128"/>
        <a:sym typeface="Times" pitchFamily="-108" charset="0"/>
      </a:defRPr>
    </a:lvl5pPr>
    <a:lvl6pPr marL="482390" algn="l" defTabSz="96478" rtl="0" eaLnBrk="1" latinLnBrk="0" hangingPunct="1">
      <a:defRPr sz="500" kern="1200">
        <a:solidFill>
          <a:srgbClr val="000000"/>
        </a:solidFill>
        <a:latin typeface="Times" pitchFamily="-108" charset="0"/>
        <a:ea typeface="ヒラギノ明朝 ProN W3" pitchFamily="-108" charset="-128"/>
        <a:cs typeface="ヒラギノ明朝 ProN W3" pitchFamily="-108" charset="-128"/>
        <a:sym typeface="Times" pitchFamily="-108" charset="0"/>
      </a:defRPr>
    </a:lvl6pPr>
    <a:lvl7pPr marL="578868" algn="l" defTabSz="96478" rtl="0" eaLnBrk="1" latinLnBrk="0" hangingPunct="1">
      <a:defRPr sz="500" kern="1200">
        <a:solidFill>
          <a:srgbClr val="000000"/>
        </a:solidFill>
        <a:latin typeface="Times" pitchFamily="-108" charset="0"/>
        <a:ea typeface="ヒラギノ明朝 ProN W3" pitchFamily="-108" charset="-128"/>
        <a:cs typeface="ヒラギノ明朝 ProN W3" pitchFamily="-108" charset="-128"/>
        <a:sym typeface="Times" pitchFamily="-108" charset="0"/>
      </a:defRPr>
    </a:lvl7pPr>
    <a:lvl8pPr marL="675346" algn="l" defTabSz="96478" rtl="0" eaLnBrk="1" latinLnBrk="0" hangingPunct="1">
      <a:defRPr sz="500" kern="1200">
        <a:solidFill>
          <a:srgbClr val="000000"/>
        </a:solidFill>
        <a:latin typeface="Times" pitchFamily="-108" charset="0"/>
        <a:ea typeface="ヒラギノ明朝 ProN W3" pitchFamily="-108" charset="-128"/>
        <a:cs typeface="ヒラギノ明朝 ProN W3" pitchFamily="-108" charset="-128"/>
        <a:sym typeface="Times" pitchFamily="-108" charset="0"/>
      </a:defRPr>
    </a:lvl8pPr>
    <a:lvl9pPr marL="771824" algn="l" defTabSz="96478" rtl="0" eaLnBrk="1" latinLnBrk="0" hangingPunct="1">
      <a:defRPr sz="500" kern="1200">
        <a:solidFill>
          <a:srgbClr val="000000"/>
        </a:solidFill>
        <a:latin typeface="Times" pitchFamily="-108" charset="0"/>
        <a:ea typeface="ヒラギノ明朝 ProN W3" pitchFamily="-108" charset="-128"/>
        <a:cs typeface="ヒラギノ明朝 ProN W3" pitchFamily="-108" charset="-128"/>
        <a:sym typeface="Times" pitchFamily="-108"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LM" initials="D" lastIdx="4" clrIdx="0"/>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FF0E"/>
    <a:srgbClr val="0DFF26"/>
    <a:srgbClr val="FDFF18"/>
    <a:srgbClr val="66B469"/>
    <a:srgbClr val="E5E5F7"/>
    <a:srgbClr val="FC97C7"/>
    <a:srgbClr val="FC98C8"/>
    <a:srgbClr val="84DDFD"/>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9476" autoAdjust="0"/>
  </p:normalViewPr>
  <p:slideViewPr>
    <p:cSldViewPr>
      <p:cViewPr varScale="1">
        <p:scale>
          <a:sx n="70" d="100"/>
          <a:sy n="70" d="100"/>
        </p:scale>
        <p:origin x="-1188" y="-102"/>
      </p:cViewPr>
      <p:guideLst>
        <p:guide orient="horz" pos="2304"/>
        <p:guide pos="3168"/>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p:cNvSpPr>
          <p:nvPr>
            <p:ph type="hdr" sz="quarter"/>
          </p:nvPr>
        </p:nvSpPr>
        <p:spPr bwMode="auto">
          <a:xfrm>
            <a:off x="0" y="0"/>
            <a:ext cx="2971800" cy="4572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09" charset="0"/>
                <a:ea typeface="ヒラギノ明朝 ProN W3" pitchFamily="-109" charset="-128"/>
                <a:cs typeface="ヒラギノ明朝 ProN W3" pitchFamily="-109" charset="-128"/>
                <a:sym typeface="Times" pitchFamily="-109" charset="0"/>
              </a:defRPr>
            </a:lvl1pPr>
          </a:lstStyle>
          <a:p>
            <a:pPr>
              <a:defRPr/>
            </a:pPr>
            <a:endParaRPr lang="en-US"/>
          </a:p>
        </p:txBody>
      </p:sp>
      <p:sp>
        <p:nvSpPr>
          <p:cNvPr id="5123" name="Rectangle 3"/>
          <p:cNvSpPr>
            <a:spLocks noGrp="1"/>
          </p:cNvSpPr>
          <p:nvPr>
            <p:ph type="dt" sz="quarter" idx="1"/>
          </p:nvPr>
        </p:nvSpPr>
        <p:spPr bwMode="auto">
          <a:xfrm>
            <a:off x="3886200" y="0"/>
            <a:ext cx="2971800" cy="4572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09" charset="0"/>
                <a:ea typeface="ヒラギノ明朝 ProN W3" pitchFamily="-109" charset="-128"/>
                <a:cs typeface="ヒラギノ明朝 ProN W3" pitchFamily="-109" charset="-128"/>
                <a:sym typeface="Times" pitchFamily="-109" charset="0"/>
              </a:defRPr>
            </a:lvl1pPr>
          </a:lstStyle>
          <a:p>
            <a:pPr>
              <a:defRPr/>
            </a:pPr>
            <a:endParaRPr lang="en-US"/>
          </a:p>
        </p:txBody>
      </p:sp>
      <p:sp>
        <p:nvSpPr>
          <p:cNvPr id="5124" name="Rectangle 4"/>
          <p:cNvSpPr>
            <a:spLocks noGrp="1"/>
          </p:cNvSpPr>
          <p:nvPr>
            <p:ph type="ftr" sz="quarter" idx="2"/>
          </p:nvPr>
        </p:nvSpPr>
        <p:spPr bwMode="auto">
          <a:xfrm>
            <a:off x="0" y="8686800"/>
            <a:ext cx="2971800" cy="4572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09" charset="0"/>
                <a:ea typeface="ヒラギノ明朝 ProN W3" pitchFamily="-109" charset="-128"/>
                <a:cs typeface="ヒラギノ明朝 ProN W3" pitchFamily="-109" charset="-128"/>
                <a:sym typeface="Times" pitchFamily="-109" charset="0"/>
              </a:defRPr>
            </a:lvl1pPr>
          </a:lstStyle>
          <a:p>
            <a:pPr>
              <a:defRPr/>
            </a:pPr>
            <a:endParaRPr lang="en-US"/>
          </a:p>
        </p:txBody>
      </p:sp>
      <p:sp>
        <p:nvSpPr>
          <p:cNvPr id="5125" name="Rectangle 5"/>
          <p:cNvSpPr>
            <a:spLocks noGrp="1"/>
          </p:cNvSpPr>
          <p:nvPr>
            <p:ph type="sldNum" sz="quarter" idx="3"/>
          </p:nvPr>
        </p:nvSpPr>
        <p:spPr bwMode="auto">
          <a:xfrm>
            <a:off x="3886200" y="8686800"/>
            <a:ext cx="2971800" cy="4572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itchFamily="-109" charset="0"/>
                <a:ea typeface="ヒラギノ明朝 ProN W3" pitchFamily="-109" charset="-128"/>
                <a:cs typeface="ヒラギノ明朝 ProN W3" pitchFamily="-109" charset="-128"/>
                <a:sym typeface="Times" pitchFamily="-109" charset="0"/>
              </a:defRPr>
            </a:lvl1pPr>
          </a:lstStyle>
          <a:p>
            <a:pPr>
              <a:defRPr/>
            </a:pPr>
            <a:fld id="{59C928A8-94A8-2A48-A95B-59FC5A7B49CA}" type="slidenum">
              <a:rPr lang="en-US"/>
              <a:pPr>
                <a:defRPr/>
              </a:pPr>
              <a:t>‹#›</a:t>
            </a:fld>
            <a:endParaRPr lang="en-US"/>
          </a:p>
        </p:txBody>
      </p:sp>
    </p:spTree>
    <p:extLst>
      <p:ext uri="{BB962C8B-B14F-4D97-AF65-F5344CB8AC3E}">
        <p14:creationId xmlns:p14="http://schemas.microsoft.com/office/powerpoint/2010/main" val="36600686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p:cNvSpPr>
          <p:nvPr>
            <p:ph type="hdr" sz="quarter"/>
          </p:nvPr>
        </p:nvSpPr>
        <p:spPr bwMode="auto">
          <a:xfrm>
            <a:off x="0" y="0"/>
            <a:ext cx="2971800" cy="4572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09" charset="0"/>
                <a:ea typeface="ヒラギノ明朝 ProN W3" pitchFamily="-109" charset="-128"/>
                <a:cs typeface="ヒラギノ明朝 ProN W3" pitchFamily="-109" charset="-128"/>
                <a:sym typeface="Times" pitchFamily="-109" charset="0"/>
              </a:defRPr>
            </a:lvl1pPr>
          </a:lstStyle>
          <a:p>
            <a:pPr>
              <a:defRPr/>
            </a:pPr>
            <a:endParaRPr lang="en-US"/>
          </a:p>
        </p:txBody>
      </p:sp>
      <p:sp>
        <p:nvSpPr>
          <p:cNvPr id="3075" name="Rectangle 3"/>
          <p:cNvSpPr>
            <a:spLocks noGrp="1"/>
          </p:cNvSpPr>
          <p:nvPr>
            <p:ph type="dt" idx="1"/>
          </p:nvPr>
        </p:nvSpPr>
        <p:spPr bwMode="auto">
          <a:xfrm>
            <a:off x="3886200" y="0"/>
            <a:ext cx="2971800" cy="4572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09" charset="0"/>
                <a:ea typeface="ヒラギノ明朝 ProN W3" pitchFamily="-109" charset="-128"/>
                <a:cs typeface="ヒラギノ明朝 ProN W3" pitchFamily="-109" charset="-128"/>
                <a:sym typeface="Times" pitchFamily="-109"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071563" y="685800"/>
            <a:ext cx="4714875" cy="3429000"/>
          </a:xfrm>
          <a:prstGeom prst="rect">
            <a:avLst/>
          </a:prstGeom>
          <a:noFill/>
          <a:ln w="9525">
            <a:solidFill>
              <a:srgbClr val="000000"/>
            </a:solidFill>
            <a:miter lim="800000"/>
            <a:headEnd/>
            <a:tailEnd/>
          </a:ln>
        </p:spPr>
      </p:sp>
      <p:sp>
        <p:nvSpPr>
          <p:cNvPr id="3077" name="Rectangle 5"/>
          <p:cNvSpPr>
            <a:spLocks noGrp="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p:cNvSpPr>
          <p:nvPr>
            <p:ph type="ftr" sz="quarter" idx="4"/>
          </p:nvPr>
        </p:nvSpPr>
        <p:spPr bwMode="auto">
          <a:xfrm>
            <a:off x="0" y="8686800"/>
            <a:ext cx="2971800" cy="4572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09" charset="0"/>
                <a:ea typeface="ヒラギノ明朝 ProN W3" pitchFamily="-109" charset="-128"/>
                <a:cs typeface="ヒラギノ明朝 ProN W3" pitchFamily="-109" charset="-128"/>
                <a:sym typeface="Times" pitchFamily="-109" charset="0"/>
              </a:defRPr>
            </a:lvl1pPr>
          </a:lstStyle>
          <a:p>
            <a:pPr>
              <a:defRPr/>
            </a:pPr>
            <a:endParaRPr lang="en-US"/>
          </a:p>
        </p:txBody>
      </p:sp>
      <p:sp>
        <p:nvSpPr>
          <p:cNvPr id="3079" name="Rectangle 7"/>
          <p:cNvSpPr>
            <a:spLocks noGrp="1"/>
          </p:cNvSpPr>
          <p:nvPr>
            <p:ph type="sldNum" sz="quarter" idx="5"/>
          </p:nvPr>
        </p:nvSpPr>
        <p:spPr bwMode="auto">
          <a:xfrm>
            <a:off x="3886200" y="8686800"/>
            <a:ext cx="2971800" cy="4572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itchFamily="-109" charset="0"/>
                <a:ea typeface="ヒラギノ明朝 ProN W3" pitchFamily="-109" charset="-128"/>
                <a:cs typeface="ヒラギノ明朝 ProN W3" pitchFamily="-109" charset="-128"/>
                <a:sym typeface="Times" pitchFamily="-109" charset="0"/>
              </a:defRPr>
            </a:lvl1pPr>
          </a:lstStyle>
          <a:p>
            <a:pPr>
              <a:defRPr/>
            </a:pPr>
            <a:fld id="{D3678BC9-219F-414B-BB8F-04065DA079CD}" type="slidenum">
              <a:rPr lang="en-US"/>
              <a:pPr>
                <a:defRPr/>
              </a:pPr>
              <a:t>‹#›</a:t>
            </a:fld>
            <a:endParaRPr lang="en-US"/>
          </a:p>
        </p:txBody>
      </p:sp>
    </p:spTree>
    <p:extLst>
      <p:ext uri="{BB962C8B-B14F-4D97-AF65-F5344CB8AC3E}">
        <p14:creationId xmlns:p14="http://schemas.microsoft.com/office/powerpoint/2010/main" val="1635114825"/>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200" kern="1200">
        <a:solidFill>
          <a:schemeClr val="tx1"/>
        </a:solidFill>
        <a:latin typeface="Times" pitchFamily="-109" charset="0"/>
        <a:ea typeface="ＭＳ Ｐゴシック" pitchFamily="-106" charset="-128"/>
        <a:cs typeface="ＭＳ Ｐゴシック" pitchFamily="-106" charset="-128"/>
      </a:defRPr>
    </a:lvl1pPr>
    <a:lvl2pPr marL="96143" algn="l" rtl="0" eaLnBrk="0" fontAlgn="base" hangingPunct="0">
      <a:spcBef>
        <a:spcPct val="0"/>
      </a:spcBef>
      <a:spcAft>
        <a:spcPct val="0"/>
      </a:spcAft>
      <a:defRPr sz="200" kern="1200">
        <a:solidFill>
          <a:schemeClr val="tx1"/>
        </a:solidFill>
        <a:latin typeface="Times" pitchFamily="-109" charset="0"/>
        <a:ea typeface="ＭＳ Ｐゴシック" pitchFamily="-109" charset="-128"/>
        <a:cs typeface="+mn-cs"/>
      </a:defRPr>
    </a:lvl2pPr>
    <a:lvl3pPr marL="192621" algn="l" rtl="0" eaLnBrk="0" fontAlgn="base" hangingPunct="0">
      <a:spcBef>
        <a:spcPct val="0"/>
      </a:spcBef>
      <a:spcAft>
        <a:spcPct val="0"/>
      </a:spcAft>
      <a:defRPr sz="200" kern="1200">
        <a:solidFill>
          <a:schemeClr val="tx1"/>
        </a:solidFill>
        <a:latin typeface="Times" pitchFamily="-109" charset="0"/>
        <a:ea typeface="ＭＳ Ｐゴシック" pitchFamily="-109" charset="-128"/>
        <a:cs typeface="+mn-cs"/>
      </a:defRPr>
    </a:lvl3pPr>
    <a:lvl4pPr marL="289099" algn="l" rtl="0" eaLnBrk="0" fontAlgn="base" hangingPunct="0">
      <a:spcBef>
        <a:spcPct val="0"/>
      </a:spcBef>
      <a:spcAft>
        <a:spcPct val="0"/>
      </a:spcAft>
      <a:defRPr sz="200" kern="1200">
        <a:solidFill>
          <a:schemeClr val="tx1"/>
        </a:solidFill>
        <a:latin typeface="Times" pitchFamily="-109" charset="0"/>
        <a:ea typeface="ＭＳ Ｐゴシック" pitchFamily="-109" charset="-128"/>
        <a:cs typeface="+mn-cs"/>
      </a:defRPr>
    </a:lvl4pPr>
    <a:lvl5pPr marL="385577" algn="l" rtl="0" eaLnBrk="0" fontAlgn="base" hangingPunct="0">
      <a:spcBef>
        <a:spcPct val="0"/>
      </a:spcBef>
      <a:spcAft>
        <a:spcPct val="0"/>
      </a:spcAft>
      <a:defRPr sz="200" kern="1200">
        <a:solidFill>
          <a:schemeClr val="tx1"/>
        </a:solidFill>
        <a:latin typeface="Times" pitchFamily="-109" charset="0"/>
        <a:ea typeface="ＭＳ Ｐゴシック" pitchFamily="-109" charset="-128"/>
        <a:cs typeface="+mn-cs"/>
      </a:defRPr>
    </a:lvl5pPr>
    <a:lvl6pPr marL="482274" algn="l" defTabSz="96455" rtl="0" eaLnBrk="1" latinLnBrk="0" hangingPunct="1">
      <a:defRPr sz="200" kern="1200">
        <a:solidFill>
          <a:schemeClr val="tx1"/>
        </a:solidFill>
        <a:latin typeface="+mn-lt"/>
        <a:ea typeface="+mn-ea"/>
        <a:cs typeface="+mn-cs"/>
      </a:defRPr>
    </a:lvl6pPr>
    <a:lvl7pPr marL="578729" algn="l" defTabSz="96455" rtl="0" eaLnBrk="1" latinLnBrk="0" hangingPunct="1">
      <a:defRPr sz="200" kern="1200">
        <a:solidFill>
          <a:schemeClr val="tx1"/>
        </a:solidFill>
        <a:latin typeface="+mn-lt"/>
        <a:ea typeface="+mn-ea"/>
        <a:cs typeface="+mn-cs"/>
      </a:defRPr>
    </a:lvl7pPr>
    <a:lvl8pPr marL="675184" algn="l" defTabSz="96455" rtl="0" eaLnBrk="1" latinLnBrk="0" hangingPunct="1">
      <a:defRPr sz="200" kern="1200">
        <a:solidFill>
          <a:schemeClr val="tx1"/>
        </a:solidFill>
        <a:latin typeface="+mn-lt"/>
        <a:ea typeface="+mn-ea"/>
        <a:cs typeface="+mn-cs"/>
      </a:defRPr>
    </a:lvl8pPr>
    <a:lvl9pPr marL="771638" algn="l" defTabSz="96455" rtl="0" eaLnBrk="1" latinLnBrk="0" hangingPunct="1">
      <a:defRPr sz="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527" y="2272394"/>
            <a:ext cx="8549349" cy="156814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688" y="4145342"/>
            <a:ext cx="7041025" cy="1869320"/>
          </a:xfrm>
        </p:spPr>
        <p:txBody>
          <a:bodyPr/>
          <a:lstStyle>
            <a:lvl1pPr marL="0" indent="0" algn="ctr">
              <a:buNone/>
              <a:defRPr/>
            </a:lvl1pPr>
            <a:lvl2pPr marL="96455" indent="0" algn="ctr">
              <a:buNone/>
              <a:defRPr/>
            </a:lvl2pPr>
            <a:lvl3pPr marL="192909" indent="0" algn="ctr">
              <a:buNone/>
              <a:defRPr/>
            </a:lvl3pPr>
            <a:lvl4pPr marL="289364" indent="0" algn="ctr">
              <a:buNone/>
              <a:defRPr/>
            </a:lvl4pPr>
            <a:lvl5pPr marL="385820" indent="0" algn="ctr">
              <a:buNone/>
              <a:defRPr/>
            </a:lvl5pPr>
            <a:lvl6pPr marL="482274" indent="0" algn="ctr">
              <a:buNone/>
              <a:defRPr/>
            </a:lvl6pPr>
            <a:lvl7pPr marL="578729" indent="0" algn="ctr">
              <a:buNone/>
              <a:defRPr/>
            </a:lvl7pPr>
            <a:lvl8pPr marL="675184" indent="0" algn="ctr">
              <a:buNone/>
              <a:defRPr/>
            </a:lvl8pPr>
            <a:lvl9pPr marL="771638" indent="0" algn="ctr">
              <a:buNone/>
              <a:defRPr/>
            </a:lvl9pPr>
          </a:lstStyle>
          <a:p>
            <a:r>
              <a:rPr lang="en-US" smtClean="0"/>
              <a:t>Click to edit Master subtitle style</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C847D7F8-CF16-524C-B19E-A1C462196890}"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76AF9771-F4CB-2E4A-9304-F683B3CEADAA}"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6902" y="406703"/>
            <a:ext cx="2137338" cy="690849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54163" y="406703"/>
            <a:ext cx="6377814" cy="690849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46EAA9F4-E053-F742-B9BE-49F859069ACC}"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366A9D65-B9FD-DC44-8EDC-1126D92566FF}"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6" y="4700815"/>
            <a:ext cx="8549712" cy="1452638"/>
          </a:xfrm>
        </p:spPr>
        <p:txBody>
          <a:bodyPr anchor="t"/>
          <a:lstStyle>
            <a:lvl1pPr algn="l">
              <a:defRPr sz="900" b="1" cap="all"/>
            </a:lvl1pPr>
          </a:lstStyle>
          <a:p>
            <a:r>
              <a:rPr lang="en-US" smtClean="0"/>
              <a:t>Click to edit Master title style</a:t>
            </a:r>
            <a:endParaRPr lang="en-US"/>
          </a:p>
        </p:txBody>
      </p:sp>
      <p:sp>
        <p:nvSpPr>
          <p:cNvPr id="3" name="Text Placeholder 2"/>
          <p:cNvSpPr>
            <a:spLocks noGrp="1"/>
          </p:cNvSpPr>
          <p:nvPr>
            <p:ph type="body" idx="1"/>
          </p:nvPr>
        </p:nvSpPr>
        <p:spPr>
          <a:xfrm>
            <a:off x="794546" y="3100615"/>
            <a:ext cx="8549712" cy="1600201"/>
          </a:xfrm>
        </p:spPr>
        <p:txBody>
          <a:bodyPr anchor="b"/>
          <a:lstStyle>
            <a:lvl1pPr marL="0" indent="0">
              <a:buNone/>
              <a:defRPr sz="500"/>
            </a:lvl1pPr>
            <a:lvl2pPr marL="96455" indent="0">
              <a:buNone/>
              <a:defRPr sz="300"/>
            </a:lvl2pPr>
            <a:lvl3pPr marL="192909" indent="0">
              <a:buNone/>
              <a:defRPr sz="300"/>
            </a:lvl3pPr>
            <a:lvl4pPr marL="289364" indent="0">
              <a:buNone/>
              <a:defRPr sz="300"/>
            </a:lvl4pPr>
            <a:lvl5pPr marL="385820" indent="0">
              <a:buNone/>
              <a:defRPr sz="300"/>
            </a:lvl5pPr>
            <a:lvl6pPr marL="482274" indent="0">
              <a:buNone/>
              <a:defRPr sz="300"/>
            </a:lvl6pPr>
            <a:lvl7pPr marL="578729" indent="0">
              <a:buNone/>
              <a:defRPr sz="300"/>
            </a:lvl7pPr>
            <a:lvl8pPr marL="675184" indent="0">
              <a:buNone/>
              <a:defRPr sz="300"/>
            </a:lvl8pPr>
            <a:lvl9pPr marL="771638" indent="0">
              <a:buNone/>
              <a:defRPr sz="30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pPr>
              <a:defRPr/>
            </a:pPr>
            <a:fld id="{13F42C09-D331-5447-99D9-FC52884E53C5}"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4163" y="2113342"/>
            <a:ext cx="4257575" cy="5201859"/>
          </a:xfrm>
        </p:spPr>
        <p:txBody>
          <a:bodyPr/>
          <a:lstStyle>
            <a:lvl1pPr>
              <a:defRPr sz="500"/>
            </a:lvl1pPr>
            <a:lvl2pPr>
              <a:defRPr sz="500"/>
            </a:lvl2pPr>
            <a:lvl3pPr>
              <a:defRPr sz="500"/>
            </a:lvl3pPr>
            <a:lvl4pPr>
              <a:defRPr sz="300"/>
            </a:lvl4pPr>
            <a:lvl5pPr>
              <a:defRPr sz="300"/>
            </a:lvl5pPr>
            <a:lvl6pPr>
              <a:defRPr sz="300"/>
            </a:lvl6pPr>
            <a:lvl7pPr>
              <a:defRPr sz="300"/>
            </a:lvl7pPr>
            <a:lvl8pPr>
              <a:defRPr sz="300"/>
            </a:lvl8pPr>
            <a:lvl9pPr>
              <a:defRPr sz="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46663" y="2113342"/>
            <a:ext cx="4257577" cy="5201859"/>
          </a:xfrm>
        </p:spPr>
        <p:txBody>
          <a:bodyPr/>
          <a:lstStyle>
            <a:lvl1pPr>
              <a:defRPr sz="500"/>
            </a:lvl1pPr>
            <a:lvl2pPr>
              <a:defRPr sz="500"/>
            </a:lvl2pPr>
            <a:lvl3pPr>
              <a:defRPr sz="500"/>
            </a:lvl3pPr>
            <a:lvl4pPr>
              <a:defRPr sz="300"/>
            </a:lvl4pPr>
            <a:lvl5pPr>
              <a:defRPr sz="300"/>
            </a:lvl5pPr>
            <a:lvl6pPr>
              <a:defRPr sz="300"/>
            </a:lvl6pPr>
            <a:lvl7pPr>
              <a:defRPr sz="300"/>
            </a:lvl7pPr>
            <a:lvl8pPr>
              <a:defRPr sz="300"/>
            </a:lvl8pPr>
            <a:lvl9pPr>
              <a:defRPr sz="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3"/>
          <p:cNvSpPr txBox="1">
            <a:spLocks noGrp="1" noChangeArrowheads="1"/>
          </p:cNvSpPr>
          <p:nvPr>
            <p:ph type="sldNum" sz="quarter" idx="10"/>
          </p:nvPr>
        </p:nvSpPr>
        <p:spPr>
          <a:ln/>
        </p:spPr>
        <p:txBody>
          <a:bodyPr/>
          <a:lstStyle>
            <a:lvl1pPr>
              <a:defRPr/>
            </a:lvl1pPr>
          </a:lstStyle>
          <a:p>
            <a:pPr>
              <a:defRPr/>
            </a:pPr>
            <a:fld id="{F655B4E9-5A3D-2C42-89D7-43595D785650}"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775" y="293007"/>
            <a:ext cx="9052852" cy="1219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2775" y="1637394"/>
            <a:ext cx="4444207" cy="682474"/>
          </a:xfrm>
        </p:spPr>
        <p:txBody>
          <a:bodyPr anchor="b"/>
          <a:lstStyle>
            <a:lvl1pPr marL="0" indent="0">
              <a:buNone/>
              <a:defRPr sz="500" b="1"/>
            </a:lvl1pPr>
            <a:lvl2pPr marL="96455" indent="0">
              <a:buNone/>
              <a:defRPr sz="500" b="1"/>
            </a:lvl2pPr>
            <a:lvl3pPr marL="192909" indent="0">
              <a:buNone/>
              <a:defRPr sz="300" b="1"/>
            </a:lvl3pPr>
            <a:lvl4pPr marL="289364" indent="0">
              <a:buNone/>
              <a:defRPr sz="300" b="1"/>
            </a:lvl4pPr>
            <a:lvl5pPr marL="385820" indent="0">
              <a:buNone/>
              <a:defRPr sz="300" b="1"/>
            </a:lvl5pPr>
            <a:lvl6pPr marL="482274" indent="0">
              <a:buNone/>
              <a:defRPr sz="300" b="1"/>
            </a:lvl6pPr>
            <a:lvl7pPr marL="578729" indent="0">
              <a:buNone/>
              <a:defRPr sz="300" b="1"/>
            </a:lvl7pPr>
            <a:lvl8pPr marL="675184" indent="0">
              <a:buNone/>
              <a:defRPr sz="300" b="1"/>
            </a:lvl8pPr>
            <a:lvl9pPr marL="771638" indent="0">
              <a:buNone/>
              <a:defRPr sz="300" b="1"/>
            </a:lvl9pPr>
          </a:lstStyle>
          <a:p>
            <a:pPr lvl="0"/>
            <a:r>
              <a:rPr lang="en-US" smtClean="0"/>
              <a:t>Click to edit Master text styles</a:t>
            </a:r>
          </a:p>
        </p:txBody>
      </p:sp>
      <p:sp>
        <p:nvSpPr>
          <p:cNvPr id="4" name="Content Placeholder 3"/>
          <p:cNvSpPr>
            <a:spLocks noGrp="1"/>
          </p:cNvSpPr>
          <p:nvPr>
            <p:ph sz="half" idx="2"/>
          </p:nvPr>
        </p:nvSpPr>
        <p:spPr>
          <a:xfrm>
            <a:off x="502775" y="2319867"/>
            <a:ext cx="4444207" cy="4214586"/>
          </a:xfrm>
        </p:spPr>
        <p:txBody>
          <a:bodyPr/>
          <a:lstStyle>
            <a:lvl1pPr>
              <a:defRPr sz="500"/>
            </a:lvl1pPr>
            <a:lvl2pPr>
              <a:defRPr sz="500"/>
            </a:lvl2pPr>
            <a:lvl3pPr>
              <a:defRPr sz="300"/>
            </a:lvl3pPr>
            <a:lvl4pPr>
              <a:defRPr sz="300"/>
            </a:lvl4pPr>
            <a:lvl5pPr>
              <a:defRPr sz="300"/>
            </a:lvl5pPr>
            <a:lvl6pPr>
              <a:defRPr sz="300"/>
            </a:lvl6pPr>
            <a:lvl7pPr>
              <a:defRPr sz="300"/>
            </a:lvl7pPr>
            <a:lvl8pPr>
              <a:defRPr sz="300"/>
            </a:lvl8pPr>
            <a:lvl9pPr>
              <a:defRPr sz="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09602" y="1637394"/>
            <a:ext cx="4446025" cy="682474"/>
          </a:xfrm>
        </p:spPr>
        <p:txBody>
          <a:bodyPr anchor="b"/>
          <a:lstStyle>
            <a:lvl1pPr marL="0" indent="0">
              <a:buNone/>
              <a:defRPr sz="500" b="1"/>
            </a:lvl1pPr>
            <a:lvl2pPr marL="96455" indent="0">
              <a:buNone/>
              <a:defRPr sz="500" b="1"/>
            </a:lvl2pPr>
            <a:lvl3pPr marL="192909" indent="0">
              <a:buNone/>
              <a:defRPr sz="300" b="1"/>
            </a:lvl3pPr>
            <a:lvl4pPr marL="289364" indent="0">
              <a:buNone/>
              <a:defRPr sz="300" b="1"/>
            </a:lvl4pPr>
            <a:lvl5pPr marL="385820" indent="0">
              <a:buNone/>
              <a:defRPr sz="300" b="1"/>
            </a:lvl5pPr>
            <a:lvl6pPr marL="482274" indent="0">
              <a:buNone/>
              <a:defRPr sz="300" b="1"/>
            </a:lvl6pPr>
            <a:lvl7pPr marL="578729" indent="0">
              <a:buNone/>
              <a:defRPr sz="300" b="1"/>
            </a:lvl7pPr>
            <a:lvl8pPr marL="675184" indent="0">
              <a:buNone/>
              <a:defRPr sz="300" b="1"/>
            </a:lvl8pPr>
            <a:lvl9pPr marL="771638" indent="0">
              <a:buNone/>
              <a:defRPr sz="300" b="1"/>
            </a:lvl9pPr>
          </a:lstStyle>
          <a:p>
            <a:pPr lvl="0"/>
            <a:r>
              <a:rPr lang="en-US" smtClean="0"/>
              <a:t>Click to edit Master text styles</a:t>
            </a:r>
          </a:p>
        </p:txBody>
      </p:sp>
      <p:sp>
        <p:nvSpPr>
          <p:cNvPr id="6" name="Content Placeholder 5"/>
          <p:cNvSpPr>
            <a:spLocks noGrp="1"/>
          </p:cNvSpPr>
          <p:nvPr>
            <p:ph sz="quarter" idx="4"/>
          </p:nvPr>
        </p:nvSpPr>
        <p:spPr>
          <a:xfrm>
            <a:off x="5109602" y="2319867"/>
            <a:ext cx="4446025" cy="4214586"/>
          </a:xfrm>
        </p:spPr>
        <p:txBody>
          <a:bodyPr/>
          <a:lstStyle>
            <a:lvl1pPr>
              <a:defRPr sz="500"/>
            </a:lvl1pPr>
            <a:lvl2pPr>
              <a:defRPr sz="500"/>
            </a:lvl2pPr>
            <a:lvl3pPr>
              <a:defRPr sz="300"/>
            </a:lvl3pPr>
            <a:lvl4pPr>
              <a:defRPr sz="300"/>
            </a:lvl4pPr>
            <a:lvl5pPr>
              <a:defRPr sz="300"/>
            </a:lvl5pPr>
            <a:lvl6pPr>
              <a:defRPr sz="300"/>
            </a:lvl6pPr>
            <a:lvl7pPr>
              <a:defRPr sz="300"/>
            </a:lvl7pPr>
            <a:lvl8pPr>
              <a:defRPr sz="300"/>
            </a:lvl8pPr>
            <a:lvl9pPr>
              <a:defRPr sz="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3"/>
          <p:cNvSpPr txBox="1">
            <a:spLocks noGrp="1" noChangeArrowheads="1"/>
          </p:cNvSpPr>
          <p:nvPr>
            <p:ph type="sldNum" sz="quarter" idx="10"/>
          </p:nvPr>
        </p:nvSpPr>
        <p:spPr>
          <a:ln/>
        </p:spPr>
        <p:txBody>
          <a:bodyPr/>
          <a:lstStyle>
            <a:lvl1pPr>
              <a:defRPr/>
            </a:lvl1pPr>
          </a:lstStyle>
          <a:p>
            <a:pPr>
              <a:defRPr/>
            </a:pPr>
            <a:fld id="{A543432A-DB59-9948-8BD7-E47EB9063E30}"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3"/>
          <p:cNvSpPr txBox="1">
            <a:spLocks noGrp="1" noChangeArrowheads="1"/>
          </p:cNvSpPr>
          <p:nvPr>
            <p:ph type="sldNum" sz="quarter" idx="10"/>
          </p:nvPr>
        </p:nvSpPr>
        <p:spPr>
          <a:ln/>
        </p:spPr>
        <p:txBody>
          <a:bodyPr/>
          <a:lstStyle>
            <a:lvl1pPr>
              <a:defRPr/>
            </a:lvl1pPr>
          </a:lstStyle>
          <a:p>
            <a:pPr>
              <a:defRPr/>
            </a:pPr>
            <a:fld id="{6ED06890-576C-8A41-94E5-916EB52C5BF6}"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pPr>
              <a:defRPr/>
            </a:pPr>
            <a:fld id="{F2F3BA44-EC06-8048-8614-F1DB729CD287}"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775" y="291195"/>
            <a:ext cx="3309144" cy="1239459"/>
          </a:xfrm>
        </p:spPr>
        <p:txBody>
          <a:bodyPr anchor="b"/>
          <a:lstStyle>
            <a:lvl1pPr algn="l">
              <a:defRPr sz="500" b="1"/>
            </a:lvl1pPr>
          </a:lstStyle>
          <a:p>
            <a:r>
              <a:rPr lang="en-US" smtClean="0"/>
              <a:t>Click to edit Master title style</a:t>
            </a:r>
            <a:endParaRPr lang="en-US"/>
          </a:p>
        </p:txBody>
      </p:sp>
      <p:sp>
        <p:nvSpPr>
          <p:cNvPr id="3" name="Content Placeholder 2"/>
          <p:cNvSpPr>
            <a:spLocks noGrp="1"/>
          </p:cNvSpPr>
          <p:nvPr>
            <p:ph idx="1"/>
          </p:nvPr>
        </p:nvSpPr>
        <p:spPr>
          <a:xfrm>
            <a:off x="3932700" y="291193"/>
            <a:ext cx="5622925" cy="6243260"/>
          </a:xfrm>
        </p:spPr>
        <p:txBody>
          <a:bodyPr/>
          <a:lstStyle>
            <a:lvl1pPr>
              <a:defRPr sz="700"/>
            </a:lvl1pPr>
            <a:lvl2pPr>
              <a:defRPr sz="500"/>
            </a:lvl2pPr>
            <a:lvl3pPr>
              <a:defRPr sz="500"/>
            </a:lvl3pPr>
            <a:lvl4pPr>
              <a:defRPr sz="500"/>
            </a:lvl4pPr>
            <a:lvl5pPr>
              <a:defRPr sz="500"/>
            </a:lvl5pPr>
            <a:lvl6pPr>
              <a:defRPr sz="500"/>
            </a:lvl6pPr>
            <a:lvl7pPr>
              <a:defRPr sz="500"/>
            </a:lvl7pPr>
            <a:lvl8pPr>
              <a:defRPr sz="500"/>
            </a:lvl8pPr>
            <a:lvl9pPr>
              <a:defRPr sz="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2775" y="1530653"/>
            <a:ext cx="3309144" cy="5003801"/>
          </a:xfrm>
        </p:spPr>
        <p:txBody>
          <a:bodyPr/>
          <a:lstStyle>
            <a:lvl1pPr marL="0" indent="0">
              <a:buNone/>
              <a:defRPr sz="300"/>
            </a:lvl1pPr>
            <a:lvl2pPr marL="96455" indent="0">
              <a:buNone/>
              <a:defRPr sz="200"/>
            </a:lvl2pPr>
            <a:lvl3pPr marL="192909" indent="0">
              <a:buNone/>
              <a:defRPr sz="200"/>
            </a:lvl3pPr>
            <a:lvl4pPr marL="289364" indent="0">
              <a:buNone/>
              <a:defRPr sz="200"/>
            </a:lvl4pPr>
            <a:lvl5pPr marL="385820" indent="0">
              <a:buNone/>
              <a:defRPr sz="200"/>
            </a:lvl5pPr>
            <a:lvl6pPr marL="482274" indent="0">
              <a:buNone/>
              <a:defRPr sz="200"/>
            </a:lvl6pPr>
            <a:lvl7pPr marL="578729" indent="0">
              <a:buNone/>
              <a:defRPr sz="200"/>
            </a:lvl7pPr>
            <a:lvl8pPr marL="675184" indent="0">
              <a:buNone/>
              <a:defRPr sz="200"/>
            </a:lvl8pPr>
            <a:lvl9pPr marL="771638" indent="0">
              <a:buNone/>
              <a:defRPr sz="2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684A0DD3-71D6-CC44-A4A3-8BB92551262E}"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446" y="5120520"/>
            <a:ext cx="6035112" cy="604762"/>
          </a:xfrm>
        </p:spPr>
        <p:txBody>
          <a:bodyPr anchor="b"/>
          <a:lstStyle>
            <a:lvl1pPr algn="l">
              <a:defRPr sz="500" b="1"/>
            </a:lvl1pPr>
          </a:lstStyle>
          <a:p>
            <a:r>
              <a:rPr lang="en-US" smtClean="0"/>
              <a:t>Click to edit Master title style</a:t>
            </a:r>
            <a:endParaRPr lang="en-US"/>
          </a:p>
        </p:txBody>
      </p:sp>
      <p:sp>
        <p:nvSpPr>
          <p:cNvPr id="3" name="Picture Placeholder 2"/>
          <p:cNvSpPr>
            <a:spLocks noGrp="1"/>
          </p:cNvSpPr>
          <p:nvPr>
            <p:ph type="pic" idx="1"/>
          </p:nvPr>
        </p:nvSpPr>
        <p:spPr>
          <a:xfrm>
            <a:off x="1971446" y="653750"/>
            <a:ext cx="6035112" cy="4389059"/>
          </a:xfrm>
        </p:spPr>
        <p:txBody>
          <a:bodyPr/>
          <a:lstStyle>
            <a:lvl1pPr marL="0" indent="0">
              <a:buNone/>
              <a:defRPr sz="700"/>
            </a:lvl1pPr>
            <a:lvl2pPr marL="96455" indent="0">
              <a:buNone/>
              <a:defRPr sz="500"/>
            </a:lvl2pPr>
            <a:lvl3pPr marL="192909" indent="0">
              <a:buNone/>
              <a:defRPr sz="500"/>
            </a:lvl3pPr>
            <a:lvl4pPr marL="289364" indent="0">
              <a:buNone/>
              <a:defRPr sz="500"/>
            </a:lvl4pPr>
            <a:lvl5pPr marL="385820" indent="0">
              <a:buNone/>
              <a:defRPr sz="500"/>
            </a:lvl5pPr>
            <a:lvl6pPr marL="482274" indent="0">
              <a:buNone/>
              <a:defRPr sz="500"/>
            </a:lvl6pPr>
            <a:lvl7pPr marL="578729" indent="0">
              <a:buNone/>
              <a:defRPr sz="500"/>
            </a:lvl7pPr>
            <a:lvl8pPr marL="675184" indent="0">
              <a:buNone/>
              <a:defRPr sz="500"/>
            </a:lvl8pPr>
            <a:lvl9pPr marL="771638" indent="0">
              <a:buNone/>
              <a:defRPr sz="500"/>
            </a:lvl9pPr>
          </a:lstStyle>
          <a:p>
            <a:pPr lvl="0"/>
            <a:endParaRPr lang="en-US" noProof="0" smtClean="0">
              <a:sym typeface="Times" pitchFamily="-109" charset="0"/>
            </a:endParaRPr>
          </a:p>
        </p:txBody>
      </p:sp>
      <p:sp>
        <p:nvSpPr>
          <p:cNvPr id="4" name="Text Placeholder 3"/>
          <p:cNvSpPr>
            <a:spLocks noGrp="1"/>
          </p:cNvSpPr>
          <p:nvPr>
            <p:ph type="body" sz="half" idx="2"/>
          </p:nvPr>
        </p:nvSpPr>
        <p:spPr>
          <a:xfrm>
            <a:off x="1971446" y="5725282"/>
            <a:ext cx="6035112" cy="858460"/>
          </a:xfrm>
        </p:spPr>
        <p:txBody>
          <a:bodyPr/>
          <a:lstStyle>
            <a:lvl1pPr marL="0" indent="0">
              <a:buNone/>
              <a:defRPr sz="300"/>
            </a:lvl1pPr>
            <a:lvl2pPr marL="96455" indent="0">
              <a:buNone/>
              <a:defRPr sz="200"/>
            </a:lvl2pPr>
            <a:lvl3pPr marL="192909" indent="0">
              <a:buNone/>
              <a:defRPr sz="200"/>
            </a:lvl3pPr>
            <a:lvl4pPr marL="289364" indent="0">
              <a:buNone/>
              <a:defRPr sz="200"/>
            </a:lvl4pPr>
            <a:lvl5pPr marL="385820" indent="0">
              <a:buNone/>
              <a:defRPr sz="200"/>
            </a:lvl5pPr>
            <a:lvl6pPr marL="482274" indent="0">
              <a:buNone/>
              <a:defRPr sz="200"/>
            </a:lvl6pPr>
            <a:lvl7pPr marL="578729" indent="0">
              <a:buNone/>
              <a:defRPr sz="200"/>
            </a:lvl7pPr>
            <a:lvl8pPr marL="675184" indent="0">
              <a:buNone/>
              <a:defRPr sz="200"/>
            </a:lvl8pPr>
            <a:lvl9pPr marL="771638" indent="0">
              <a:buNone/>
              <a:defRPr sz="2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930B4838-23A2-5F4F-B718-A2293B7A9DF6}"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753993" y="406682"/>
            <a:ext cx="8550416" cy="1706598"/>
          </a:xfrm>
          <a:prstGeom prst="rect">
            <a:avLst/>
          </a:prstGeom>
          <a:noFill/>
          <a:ln w="12700">
            <a:noFill/>
            <a:miter lim="800000"/>
            <a:headEnd/>
            <a:tailEnd/>
          </a:ln>
        </p:spPr>
        <p:txBody>
          <a:bodyPr vert="horz" wrap="square" lIns="56265" tIns="56265" rIns="114642" bIns="56265" numCol="1" anchor="ctr" anchorCtr="0" compatLnSpc="1">
            <a:prstTxWarp prst="textNoShape">
              <a:avLst/>
            </a:prstTxWarp>
          </a:bodyPr>
          <a:lstStyle/>
          <a:p>
            <a:pPr lvl="0"/>
            <a:r>
              <a:rPr lang="en-US">
                <a:sym typeface="Times" pitchFamily="-108" charset="0"/>
              </a:rPr>
              <a:t>Click to edit Master title style</a:t>
            </a:r>
          </a:p>
        </p:txBody>
      </p:sp>
      <p:sp>
        <p:nvSpPr>
          <p:cNvPr id="1027" name="Rectangle 2"/>
          <p:cNvSpPr>
            <a:spLocks noGrp="1" noChangeArrowheads="1"/>
          </p:cNvSpPr>
          <p:nvPr>
            <p:ph type="body" idx="1"/>
          </p:nvPr>
        </p:nvSpPr>
        <p:spPr bwMode="auto">
          <a:xfrm>
            <a:off x="753993" y="2113280"/>
            <a:ext cx="8550416" cy="5201920"/>
          </a:xfrm>
          <a:prstGeom prst="rect">
            <a:avLst/>
          </a:prstGeom>
          <a:noFill/>
          <a:ln w="12700">
            <a:noFill/>
            <a:miter lim="800000"/>
            <a:headEnd/>
            <a:tailEnd/>
          </a:ln>
        </p:spPr>
        <p:txBody>
          <a:bodyPr vert="horz" wrap="square" lIns="56265" tIns="56265" rIns="114642" bIns="56265" numCol="1" anchor="t" anchorCtr="0" compatLnSpc="1">
            <a:prstTxWarp prst="textNoShape">
              <a:avLst/>
            </a:prstTxWarp>
          </a:bodyPr>
          <a:lstStyle/>
          <a:p>
            <a:pPr lvl="0"/>
            <a:r>
              <a:rPr lang="en-US">
                <a:sym typeface="Times" pitchFamily="-108" charset="0"/>
              </a:rPr>
              <a:t>Click to edit Master text styles</a:t>
            </a:r>
          </a:p>
          <a:p>
            <a:pPr lvl="1"/>
            <a:r>
              <a:rPr lang="en-US">
                <a:sym typeface="Times" pitchFamily="-108" charset="0"/>
              </a:rPr>
              <a:t>Second level</a:t>
            </a:r>
          </a:p>
          <a:p>
            <a:pPr lvl="2"/>
            <a:r>
              <a:rPr lang="en-US">
                <a:sym typeface="Times" pitchFamily="-108" charset="0"/>
              </a:rPr>
              <a:t>Third level</a:t>
            </a:r>
          </a:p>
          <a:p>
            <a:pPr lvl="3"/>
            <a:r>
              <a:rPr lang="en-US">
                <a:sym typeface="Times" pitchFamily="-108" charset="0"/>
              </a:rPr>
              <a:t>Fourth level</a:t>
            </a:r>
          </a:p>
          <a:p>
            <a:pPr lvl="4"/>
            <a:r>
              <a:rPr lang="en-US">
                <a:sym typeface="Times" pitchFamily="-108" charset="0"/>
              </a:rPr>
              <a:t>Fifth level</a:t>
            </a:r>
          </a:p>
        </p:txBody>
      </p:sp>
      <p:sp>
        <p:nvSpPr>
          <p:cNvPr id="2" name="Text Box 3"/>
          <p:cNvSpPr txBox="1">
            <a:spLocks noGrp="1" noChangeArrowheads="1"/>
          </p:cNvSpPr>
          <p:nvPr>
            <p:ph type="sldNum" sz="quarter" idx="4"/>
          </p:nvPr>
        </p:nvSpPr>
        <p:spPr bwMode="auto">
          <a:xfrm>
            <a:off x="8073108" y="6664678"/>
            <a:ext cx="366713" cy="343747"/>
          </a:xfrm>
          <a:prstGeom prst="rect">
            <a:avLst/>
          </a:prstGeom>
          <a:noFill/>
          <a:ln w="12700">
            <a:noFill/>
            <a:miter lim="800000"/>
            <a:headEnd/>
            <a:tailEnd/>
          </a:ln>
          <a:effectLst/>
        </p:spPr>
        <p:txBody>
          <a:bodyPr vert="horz" wrap="none" lIns="19291" tIns="9645" rIns="19291" bIns="9645" numCol="1" anchor="t" anchorCtr="0" compatLnSpc="1">
            <a:prstTxWarp prst="textNoShape">
              <a:avLst/>
            </a:prstTxWarp>
          </a:bodyPr>
          <a:lstStyle>
            <a:lvl1pPr algn="ctr">
              <a:defRPr sz="1700">
                <a:solidFill>
                  <a:schemeClr val="tx1"/>
                </a:solidFill>
                <a:latin typeface="Times" pitchFamily="-109" charset="0"/>
                <a:ea typeface="Times" pitchFamily="-109" charset="0"/>
                <a:cs typeface="Times" pitchFamily="-109" charset="0"/>
                <a:sym typeface="Times" pitchFamily="-109" charset="0"/>
              </a:defRPr>
            </a:lvl1pPr>
          </a:lstStyle>
          <a:p>
            <a:pPr>
              <a:defRPr/>
            </a:pPr>
            <a:fld id="{01514F20-5D1B-A242-ABF0-0FE6ED7FDDE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hdr="0" ftr="0" dt="0"/>
  <p:txStyles>
    <p:titleStyle>
      <a:lvl1pPr marL="1675" indent="-1675" algn="ctr" rtl="0" eaLnBrk="0" fontAlgn="base" hangingPunct="0">
        <a:spcBef>
          <a:spcPct val="0"/>
        </a:spcBef>
        <a:spcAft>
          <a:spcPct val="0"/>
        </a:spcAft>
        <a:defRPr sz="5500">
          <a:solidFill>
            <a:schemeClr val="tx1"/>
          </a:solidFill>
          <a:latin typeface="+mj-lt"/>
          <a:ea typeface="+mj-ea"/>
          <a:cs typeface="+mj-cs"/>
          <a:sym typeface="Times" pitchFamily="-108" charset="0"/>
        </a:defRPr>
      </a:lvl1pPr>
      <a:lvl2pPr marL="1675" indent="-1675" algn="ctr" rtl="0" eaLnBrk="0" fontAlgn="base" hangingPunct="0">
        <a:spcBef>
          <a:spcPct val="0"/>
        </a:spcBef>
        <a:spcAft>
          <a:spcPct val="0"/>
        </a:spcAft>
        <a:defRPr sz="5500">
          <a:solidFill>
            <a:schemeClr val="tx1"/>
          </a:solidFill>
          <a:latin typeface="Times" pitchFamily="-109" charset="0"/>
          <a:ea typeface="ヒラギノ明朝 ProN W3" pitchFamily="-109" charset="-128"/>
          <a:cs typeface="ヒラギノ明朝 ProN W3" pitchFamily="-109" charset="-128"/>
          <a:sym typeface="Times" pitchFamily="-108" charset="0"/>
        </a:defRPr>
      </a:lvl2pPr>
      <a:lvl3pPr marL="1675" indent="-1675" algn="ctr" rtl="0" eaLnBrk="0" fontAlgn="base" hangingPunct="0">
        <a:spcBef>
          <a:spcPct val="0"/>
        </a:spcBef>
        <a:spcAft>
          <a:spcPct val="0"/>
        </a:spcAft>
        <a:defRPr sz="5500">
          <a:solidFill>
            <a:schemeClr val="tx1"/>
          </a:solidFill>
          <a:latin typeface="Times" pitchFamily="-109" charset="0"/>
          <a:ea typeface="ヒラギノ明朝 ProN W3" pitchFamily="-109" charset="-128"/>
          <a:cs typeface="ヒラギノ明朝 ProN W3" pitchFamily="-109" charset="-128"/>
          <a:sym typeface="Times" pitchFamily="-108" charset="0"/>
        </a:defRPr>
      </a:lvl3pPr>
      <a:lvl4pPr marL="1675" indent="-1675" algn="ctr" rtl="0" eaLnBrk="0" fontAlgn="base" hangingPunct="0">
        <a:spcBef>
          <a:spcPct val="0"/>
        </a:spcBef>
        <a:spcAft>
          <a:spcPct val="0"/>
        </a:spcAft>
        <a:defRPr sz="5500">
          <a:solidFill>
            <a:schemeClr val="tx1"/>
          </a:solidFill>
          <a:latin typeface="Times" pitchFamily="-109" charset="0"/>
          <a:ea typeface="ヒラギノ明朝 ProN W3" pitchFamily="-109" charset="-128"/>
          <a:cs typeface="ヒラギノ明朝 ProN W3" pitchFamily="-109" charset="-128"/>
          <a:sym typeface="Times" pitchFamily="-108" charset="0"/>
        </a:defRPr>
      </a:lvl4pPr>
      <a:lvl5pPr marL="1675" indent="-1675" algn="ctr" rtl="0" eaLnBrk="0" fontAlgn="base" hangingPunct="0">
        <a:spcBef>
          <a:spcPct val="0"/>
        </a:spcBef>
        <a:spcAft>
          <a:spcPct val="0"/>
        </a:spcAft>
        <a:defRPr sz="5500">
          <a:solidFill>
            <a:schemeClr val="tx1"/>
          </a:solidFill>
          <a:latin typeface="Times" pitchFamily="-109" charset="0"/>
          <a:ea typeface="ヒラギノ明朝 ProN W3" pitchFamily="-109" charset="-128"/>
          <a:cs typeface="ヒラギノ明朝 ProN W3" pitchFamily="-109" charset="-128"/>
          <a:sym typeface="Times" pitchFamily="-108" charset="0"/>
        </a:defRPr>
      </a:lvl5pPr>
      <a:lvl6pPr marL="98464" algn="ctr" rtl="0" fontAlgn="base">
        <a:spcBef>
          <a:spcPct val="0"/>
        </a:spcBef>
        <a:spcAft>
          <a:spcPct val="0"/>
        </a:spcAft>
        <a:defRPr sz="5500">
          <a:solidFill>
            <a:schemeClr val="tx1"/>
          </a:solidFill>
          <a:latin typeface="Times" pitchFamily="-109" charset="0"/>
          <a:ea typeface="ヒラギノ明朝 ProN W3" pitchFamily="-109" charset="-128"/>
          <a:cs typeface="ヒラギノ明朝 ProN W3" pitchFamily="-109" charset="-128"/>
          <a:sym typeface="Times" pitchFamily="-109" charset="0"/>
        </a:defRPr>
      </a:lvl6pPr>
      <a:lvl7pPr marL="194919" algn="ctr" rtl="0" fontAlgn="base">
        <a:spcBef>
          <a:spcPct val="0"/>
        </a:spcBef>
        <a:spcAft>
          <a:spcPct val="0"/>
        </a:spcAft>
        <a:defRPr sz="5500">
          <a:solidFill>
            <a:schemeClr val="tx1"/>
          </a:solidFill>
          <a:latin typeface="Times" pitchFamily="-109" charset="0"/>
          <a:ea typeface="ヒラギノ明朝 ProN W3" pitchFamily="-109" charset="-128"/>
          <a:cs typeface="ヒラギノ明朝 ProN W3" pitchFamily="-109" charset="-128"/>
          <a:sym typeface="Times" pitchFamily="-109" charset="0"/>
        </a:defRPr>
      </a:lvl7pPr>
      <a:lvl8pPr marL="291374" algn="ctr" rtl="0" fontAlgn="base">
        <a:spcBef>
          <a:spcPct val="0"/>
        </a:spcBef>
        <a:spcAft>
          <a:spcPct val="0"/>
        </a:spcAft>
        <a:defRPr sz="5500">
          <a:solidFill>
            <a:schemeClr val="tx1"/>
          </a:solidFill>
          <a:latin typeface="Times" pitchFamily="-109" charset="0"/>
          <a:ea typeface="ヒラギノ明朝 ProN W3" pitchFamily="-109" charset="-128"/>
          <a:cs typeface="ヒラギノ明朝 ProN W3" pitchFamily="-109" charset="-128"/>
          <a:sym typeface="Times" pitchFamily="-109" charset="0"/>
        </a:defRPr>
      </a:lvl8pPr>
      <a:lvl9pPr marL="387828" algn="ctr" rtl="0" fontAlgn="base">
        <a:spcBef>
          <a:spcPct val="0"/>
        </a:spcBef>
        <a:spcAft>
          <a:spcPct val="0"/>
        </a:spcAft>
        <a:defRPr sz="5500">
          <a:solidFill>
            <a:schemeClr val="tx1"/>
          </a:solidFill>
          <a:latin typeface="Times" pitchFamily="-109" charset="0"/>
          <a:ea typeface="ヒラギノ明朝 ProN W3" pitchFamily="-109" charset="-128"/>
          <a:cs typeface="ヒラギノ明朝 ProN W3" pitchFamily="-109" charset="-128"/>
          <a:sym typeface="Times" pitchFamily="-109" charset="0"/>
        </a:defRPr>
      </a:lvl9pPr>
    </p:titleStyle>
    <p:bodyStyle>
      <a:lvl1pPr marL="431806" indent="-429796" algn="l" rtl="0" eaLnBrk="0" fontAlgn="base" hangingPunct="0">
        <a:spcBef>
          <a:spcPts val="971"/>
        </a:spcBef>
        <a:spcAft>
          <a:spcPct val="0"/>
        </a:spcAft>
        <a:buSzPct val="100000"/>
        <a:buFont typeface="Times" pitchFamily="-108" charset="0"/>
        <a:buChar char="•"/>
        <a:defRPr sz="4000">
          <a:solidFill>
            <a:schemeClr val="tx1"/>
          </a:solidFill>
          <a:latin typeface="+mn-lt"/>
          <a:ea typeface="+mn-ea"/>
          <a:cs typeface="+mn-cs"/>
          <a:sym typeface="Times" pitchFamily="-108" charset="0"/>
        </a:defRPr>
      </a:lvl1pPr>
      <a:lvl2pPr marL="933290" indent="-357772" algn="l" rtl="0" eaLnBrk="0" fontAlgn="base" hangingPunct="0">
        <a:spcBef>
          <a:spcPts val="844"/>
        </a:spcBef>
        <a:spcAft>
          <a:spcPct val="0"/>
        </a:spcAft>
        <a:buSzPct val="100000"/>
        <a:buFont typeface="Times" pitchFamily="-108" charset="0"/>
        <a:buChar char="–"/>
        <a:defRPr sz="3500">
          <a:solidFill>
            <a:schemeClr val="tx1"/>
          </a:solidFill>
          <a:latin typeface="+mn-lt"/>
          <a:ea typeface="+mn-ea"/>
          <a:cs typeface="+mn-cs"/>
          <a:sym typeface="Times" pitchFamily="-108" charset="0"/>
        </a:defRPr>
      </a:lvl2pPr>
      <a:lvl3pPr marL="1434775" indent="-286419" algn="l" rtl="0" eaLnBrk="0" fontAlgn="base" hangingPunct="0">
        <a:spcBef>
          <a:spcPts val="717"/>
        </a:spcBef>
        <a:spcAft>
          <a:spcPct val="0"/>
        </a:spcAft>
        <a:buSzPct val="100000"/>
        <a:buFont typeface="Times" pitchFamily="-108" charset="0"/>
        <a:buChar char="•"/>
        <a:defRPr sz="3000">
          <a:solidFill>
            <a:schemeClr val="tx1"/>
          </a:solidFill>
          <a:latin typeface="+mn-lt"/>
          <a:ea typeface="+mn-ea"/>
          <a:cs typeface="+mn-cs"/>
          <a:sym typeface="Times" pitchFamily="-108" charset="0"/>
        </a:defRPr>
      </a:lvl3pPr>
      <a:lvl4pPr marL="2007947" indent="-286084" algn="l" rtl="0" eaLnBrk="0" fontAlgn="base" hangingPunct="0">
        <a:spcBef>
          <a:spcPts val="612"/>
        </a:spcBef>
        <a:spcAft>
          <a:spcPct val="0"/>
        </a:spcAft>
        <a:buSzPct val="100000"/>
        <a:buFont typeface="Times" pitchFamily="-108" charset="0"/>
        <a:buChar char="–"/>
        <a:defRPr sz="2500">
          <a:solidFill>
            <a:schemeClr val="tx1"/>
          </a:solidFill>
          <a:latin typeface="+mn-lt"/>
          <a:ea typeface="+mn-ea"/>
          <a:cs typeface="+mn-cs"/>
          <a:sym typeface="Times" pitchFamily="-108" charset="0"/>
        </a:defRPr>
      </a:lvl4pPr>
      <a:lvl5pPr marL="2581455" indent="-286419" algn="l" rtl="0" eaLnBrk="0" fontAlgn="base" hangingPunct="0">
        <a:spcBef>
          <a:spcPts val="612"/>
        </a:spcBef>
        <a:spcAft>
          <a:spcPct val="0"/>
        </a:spcAft>
        <a:buSzPct val="100000"/>
        <a:buFont typeface="Times" pitchFamily="-108" charset="0"/>
        <a:buChar char="»"/>
        <a:defRPr sz="2500">
          <a:solidFill>
            <a:schemeClr val="tx1"/>
          </a:solidFill>
          <a:latin typeface="+mn-lt"/>
          <a:ea typeface="+mn-ea"/>
          <a:cs typeface="+mn-cs"/>
          <a:sym typeface="Times" pitchFamily="-108" charset="0"/>
        </a:defRPr>
      </a:lvl5pPr>
      <a:lvl6pPr marL="2677961" indent="-286685" algn="l" rtl="0" fontAlgn="base">
        <a:spcBef>
          <a:spcPts val="612"/>
        </a:spcBef>
        <a:spcAft>
          <a:spcPct val="0"/>
        </a:spcAft>
        <a:buSzPct val="100000"/>
        <a:buFont typeface="Times" pitchFamily="-109" charset="0"/>
        <a:buChar char="»"/>
        <a:defRPr sz="2500">
          <a:solidFill>
            <a:schemeClr val="tx1"/>
          </a:solidFill>
          <a:latin typeface="+mn-lt"/>
          <a:ea typeface="+mn-ea"/>
          <a:cs typeface="+mn-cs"/>
          <a:sym typeface="Times" pitchFamily="-109" charset="0"/>
        </a:defRPr>
      </a:lvl6pPr>
      <a:lvl7pPr marL="2774416" indent="-286685" algn="l" rtl="0" fontAlgn="base">
        <a:spcBef>
          <a:spcPts val="612"/>
        </a:spcBef>
        <a:spcAft>
          <a:spcPct val="0"/>
        </a:spcAft>
        <a:buSzPct val="100000"/>
        <a:buFont typeface="Times" pitchFamily="-109" charset="0"/>
        <a:buChar char="»"/>
        <a:defRPr sz="2500">
          <a:solidFill>
            <a:schemeClr val="tx1"/>
          </a:solidFill>
          <a:latin typeface="+mn-lt"/>
          <a:ea typeface="+mn-ea"/>
          <a:cs typeface="+mn-cs"/>
          <a:sym typeface="Times" pitchFamily="-109" charset="0"/>
        </a:defRPr>
      </a:lvl7pPr>
      <a:lvl8pPr marL="2870871" indent="-286685" algn="l" rtl="0" fontAlgn="base">
        <a:spcBef>
          <a:spcPts val="612"/>
        </a:spcBef>
        <a:spcAft>
          <a:spcPct val="0"/>
        </a:spcAft>
        <a:buSzPct val="100000"/>
        <a:buFont typeface="Times" pitchFamily="-109" charset="0"/>
        <a:buChar char="»"/>
        <a:defRPr sz="2500">
          <a:solidFill>
            <a:schemeClr val="tx1"/>
          </a:solidFill>
          <a:latin typeface="+mn-lt"/>
          <a:ea typeface="+mn-ea"/>
          <a:cs typeface="+mn-cs"/>
          <a:sym typeface="Times" pitchFamily="-109" charset="0"/>
        </a:defRPr>
      </a:lvl8pPr>
      <a:lvl9pPr marL="2967326" indent="-286685" algn="l" rtl="0" fontAlgn="base">
        <a:spcBef>
          <a:spcPts val="612"/>
        </a:spcBef>
        <a:spcAft>
          <a:spcPct val="0"/>
        </a:spcAft>
        <a:buSzPct val="100000"/>
        <a:buFont typeface="Times" pitchFamily="-109" charset="0"/>
        <a:buChar char="»"/>
        <a:defRPr sz="2500">
          <a:solidFill>
            <a:schemeClr val="tx1"/>
          </a:solidFill>
          <a:latin typeface="+mn-lt"/>
          <a:ea typeface="+mn-ea"/>
          <a:cs typeface="+mn-cs"/>
          <a:sym typeface="Times" pitchFamily="-109" charset="0"/>
        </a:defRPr>
      </a:lvl9pPr>
    </p:bodyStyle>
    <p:otherStyle>
      <a:defPPr>
        <a:defRPr lang="en-US"/>
      </a:defPPr>
      <a:lvl1pPr marL="0" algn="l" defTabSz="96455" rtl="0" eaLnBrk="1" latinLnBrk="0" hangingPunct="1">
        <a:defRPr sz="300" kern="1200">
          <a:solidFill>
            <a:schemeClr val="tx1"/>
          </a:solidFill>
          <a:latin typeface="+mn-lt"/>
          <a:ea typeface="+mn-ea"/>
          <a:cs typeface="+mn-cs"/>
        </a:defRPr>
      </a:lvl1pPr>
      <a:lvl2pPr marL="96455" algn="l" defTabSz="96455" rtl="0" eaLnBrk="1" latinLnBrk="0" hangingPunct="1">
        <a:defRPr sz="300" kern="1200">
          <a:solidFill>
            <a:schemeClr val="tx1"/>
          </a:solidFill>
          <a:latin typeface="+mn-lt"/>
          <a:ea typeface="+mn-ea"/>
          <a:cs typeface="+mn-cs"/>
        </a:defRPr>
      </a:lvl2pPr>
      <a:lvl3pPr marL="192909" algn="l" defTabSz="96455" rtl="0" eaLnBrk="1" latinLnBrk="0" hangingPunct="1">
        <a:defRPr sz="300" kern="1200">
          <a:solidFill>
            <a:schemeClr val="tx1"/>
          </a:solidFill>
          <a:latin typeface="+mn-lt"/>
          <a:ea typeface="+mn-ea"/>
          <a:cs typeface="+mn-cs"/>
        </a:defRPr>
      </a:lvl3pPr>
      <a:lvl4pPr marL="289364" algn="l" defTabSz="96455" rtl="0" eaLnBrk="1" latinLnBrk="0" hangingPunct="1">
        <a:defRPr sz="300" kern="1200">
          <a:solidFill>
            <a:schemeClr val="tx1"/>
          </a:solidFill>
          <a:latin typeface="+mn-lt"/>
          <a:ea typeface="+mn-ea"/>
          <a:cs typeface="+mn-cs"/>
        </a:defRPr>
      </a:lvl4pPr>
      <a:lvl5pPr marL="385820" algn="l" defTabSz="96455" rtl="0" eaLnBrk="1" latinLnBrk="0" hangingPunct="1">
        <a:defRPr sz="300" kern="1200">
          <a:solidFill>
            <a:schemeClr val="tx1"/>
          </a:solidFill>
          <a:latin typeface="+mn-lt"/>
          <a:ea typeface="+mn-ea"/>
          <a:cs typeface="+mn-cs"/>
        </a:defRPr>
      </a:lvl5pPr>
      <a:lvl6pPr marL="482274" algn="l" defTabSz="96455" rtl="0" eaLnBrk="1" latinLnBrk="0" hangingPunct="1">
        <a:defRPr sz="300" kern="1200">
          <a:solidFill>
            <a:schemeClr val="tx1"/>
          </a:solidFill>
          <a:latin typeface="+mn-lt"/>
          <a:ea typeface="+mn-ea"/>
          <a:cs typeface="+mn-cs"/>
        </a:defRPr>
      </a:lvl6pPr>
      <a:lvl7pPr marL="578729" algn="l" defTabSz="96455" rtl="0" eaLnBrk="1" latinLnBrk="0" hangingPunct="1">
        <a:defRPr sz="300" kern="1200">
          <a:solidFill>
            <a:schemeClr val="tx1"/>
          </a:solidFill>
          <a:latin typeface="+mn-lt"/>
          <a:ea typeface="+mn-ea"/>
          <a:cs typeface="+mn-cs"/>
        </a:defRPr>
      </a:lvl7pPr>
      <a:lvl8pPr marL="675184" algn="l" defTabSz="96455" rtl="0" eaLnBrk="1" latinLnBrk="0" hangingPunct="1">
        <a:defRPr sz="300" kern="1200">
          <a:solidFill>
            <a:schemeClr val="tx1"/>
          </a:solidFill>
          <a:latin typeface="+mn-lt"/>
          <a:ea typeface="+mn-ea"/>
          <a:cs typeface="+mn-cs"/>
        </a:defRPr>
      </a:lvl8pPr>
      <a:lvl9pPr marL="771638" algn="l" defTabSz="96455" rtl="0" eaLnBrk="1" latinLnBrk="0" hangingPunct="1">
        <a:defRPr sz="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lists.esipfed.org/mailman/listinfo/esip_dmtraining" TargetMode="External"/><Relationship Id="rId7" Type="http://schemas.openxmlformats.org/officeDocument/2006/relationships/image" Target="../media/image1.jpg"/><Relationship Id="rId2" Type="http://schemas.openxmlformats.org/officeDocument/2006/relationships/hyperlink" Target="http://wiki.esipfed.org/index.php/Data_Management_Training" TargetMode="External"/><Relationship Id="rId1" Type="http://schemas.openxmlformats.org/officeDocument/2006/relationships/slideLayout" Target="../slideLayouts/slideLayout8.xml"/><Relationship Id="rId6" Type="http://schemas.openxmlformats.org/officeDocument/2006/relationships/hyperlink" Target="mailto:hou@illinois.edu" TargetMode="External"/><Relationship Id="rId5" Type="http://schemas.openxmlformats.org/officeDocument/2006/relationships/hyperlink" Target="mailto:nhoebel@kmotifs.com" TargetMode="External"/><Relationship Id="rId4" Type="http://schemas.openxmlformats.org/officeDocument/2006/relationships/hyperlink" Target="http://commons.esipfed.org/datamanagementshortcourse"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b="1" dirty="0" smtClean="0">
                <a:solidFill>
                  <a:schemeClr val="accent2"/>
                </a:solidFill>
                <a:latin typeface="Georgia" panose="02040502050405020303" pitchFamily="18" charset="0"/>
                <a:ea typeface="Verdana" pitchFamily="-108" charset="0"/>
                <a:cs typeface="Verdana" pitchFamily="-108" charset="0"/>
              </a:rPr>
              <a:t>ESIP Data </a:t>
            </a:r>
            <a:r>
              <a:rPr lang="en-US" sz="3200" b="1" dirty="0">
                <a:solidFill>
                  <a:schemeClr val="accent2"/>
                </a:solidFill>
                <a:latin typeface="Georgia" panose="02040502050405020303" pitchFamily="18" charset="0"/>
                <a:ea typeface="Verdana" pitchFamily="-108" charset="0"/>
                <a:cs typeface="Verdana" pitchFamily="-108" charset="0"/>
              </a:rPr>
              <a:t>Management Training (DMT) </a:t>
            </a:r>
            <a:r>
              <a:rPr lang="en-US" sz="3200" b="1" dirty="0" smtClean="0">
                <a:solidFill>
                  <a:schemeClr val="accent2"/>
                </a:solidFill>
                <a:latin typeface="Georgia" panose="02040502050405020303" pitchFamily="18" charset="0"/>
                <a:ea typeface="Verdana" pitchFamily="-108" charset="0"/>
                <a:cs typeface="Verdana" pitchFamily="-108" charset="0"/>
              </a:rPr>
              <a:t>Survey &amp; Clearinghouse Report</a:t>
            </a:r>
            <a:endParaRPr lang="en-US" dirty="0"/>
          </a:p>
        </p:txBody>
      </p:sp>
      <p:sp>
        <p:nvSpPr>
          <p:cNvPr id="3" name="Subtitle 2"/>
          <p:cNvSpPr>
            <a:spLocks noGrp="1"/>
          </p:cNvSpPr>
          <p:nvPr>
            <p:ph type="subTitle" idx="1"/>
          </p:nvPr>
        </p:nvSpPr>
        <p:spPr>
          <a:xfrm>
            <a:off x="1508688" y="4145342"/>
            <a:ext cx="7041025" cy="2331658"/>
          </a:xfrm>
        </p:spPr>
        <p:txBody>
          <a:bodyPr/>
          <a:lstStyle/>
          <a:p>
            <a:r>
              <a:rPr lang="en-US" sz="2800" b="1" dirty="0" smtClean="0">
                <a:solidFill>
                  <a:schemeClr val="accent2"/>
                </a:solidFill>
                <a:latin typeface="Georgia" panose="02040502050405020303" pitchFamily="18" charset="0"/>
              </a:rPr>
              <a:t>ESIP Winter 2016</a:t>
            </a:r>
          </a:p>
          <a:p>
            <a:r>
              <a:rPr lang="en-US" sz="2800" b="1" dirty="0" smtClean="0">
                <a:solidFill>
                  <a:schemeClr val="accent2"/>
                </a:solidFill>
                <a:latin typeface="Georgia" panose="02040502050405020303" pitchFamily="18" charset="0"/>
              </a:rPr>
              <a:t>Wednesday, 2016 January 6</a:t>
            </a:r>
          </a:p>
          <a:p>
            <a:r>
              <a:rPr lang="en-US" sz="2800" b="1" dirty="0">
                <a:solidFill>
                  <a:schemeClr val="accent2"/>
                </a:solidFill>
                <a:latin typeface="Georgia" panose="02040502050405020303" pitchFamily="18" charset="0"/>
              </a:rPr>
              <a:t>ESIP Data Stewardship </a:t>
            </a:r>
            <a:r>
              <a:rPr lang="en-US" sz="2800" b="1" dirty="0" smtClean="0">
                <a:solidFill>
                  <a:schemeClr val="accent2"/>
                </a:solidFill>
                <a:latin typeface="Georgia" panose="02040502050405020303" pitchFamily="18" charset="0"/>
              </a:rPr>
              <a:t>Committee</a:t>
            </a:r>
            <a:endParaRPr lang="en-US" sz="2800" b="1" dirty="0">
              <a:solidFill>
                <a:schemeClr val="accent2"/>
              </a:solidFill>
              <a:latin typeface="Georgia" panose="02040502050405020303" pitchFamily="18" charset="0"/>
            </a:endParaRPr>
          </a:p>
          <a:p>
            <a:r>
              <a:rPr lang="en-US" sz="2800" b="1" dirty="0" smtClean="0">
                <a:solidFill>
                  <a:schemeClr val="accent2"/>
                </a:solidFill>
                <a:latin typeface="Georgia" panose="02040502050405020303" pitchFamily="18" charset="0"/>
              </a:rPr>
              <a:t>Nancy Hoebelheinrich &amp; Sophie Hou</a:t>
            </a:r>
          </a:p>
        </p:txBody>
      </p:sp>
      <p:sp>
        <p:nvSpPr>
          <p:cNvPr id="4" name="Slide Number Placeholder 3"/>
          <p:cNvSpPr>
            <a:spLocks noGrp="1"/>
          </p:cNvSpPr>
          <p:nvPr>
            <p:ph type="sldNum" sz="quarter" idx="10"/>
          </p:nvPr>
        </p:nvSpPr>
        <p:spPr/>
        <p:txBody>
          <a:bodyPr/>
          <a:lstStyle/>
          <a:p>
            <a:pPr>
              <a:defRPr/>
            </a:pPr>
            <a:fld id="{C847D7F8-CF16-524C-B19E-A1C462196890}" type="slidenum">
              <a:rPr lang="en-US" smtClean="0"/>
              <a:pPr>
                <a:defRPr/>
              </a:pPr>
              <a:t>1</a:t>
            </a:fld>
            <a:endParaRPr lang="en-US"/>
          </a:p>
        </p:txBody>
      </p:sp>
      <p:sp>
        <p:nvSpPr>
          <p:cNvPr id="5" name="Rectangle 4"/>
          <p:cNvSpPr>
            <a:spLocks/>
          </p:cNvSpPr>
          <p:nvPr/>
        </p:nvSpPr>
        <p:spPr bwMode="auto">
          <a:xfrm>
            <a:off x="0" y="0"/>
            <a:ext cx="104775" cy="7315200"/>
          </a:xfrm>
          <a:prstGeom prst="rect">
            <a:avLst/>
          </a:prstGeom>
          <a:solidFill>
            <a:srgbClr val="00B050"/>
          </a:solidFill>
          <a:ln w="12700">
            <a:noFill/>
            <a:miter lim="800000"/>
            <a:headEnd/>
            <a:tailEnd/>
          </a:ln>
        </p:spPr>
        <p:txBody>
          <a:bodyPr lIns="0" tIns="0" rIns="0" bIns="0">
            <a:prstTxWarp prst="textNoShape">
              <a:avLst/>
            </a:prstTxWarp>
          </a:bodyPr>
          <a:lstStyle/>
          <a:p>
            <a:endParaRPr lang="en-US"/>
          </a:p>
        </p:txBody>
      </p:sp>
      <p:sp>
        <p:nvSpPr>
          <p:cNvPr id="6" name="Rectangle 6"/>
          <p:cNvSpPr>
            <a:spLocks/>
          </p:cNvSpPr>
          <p:nvPr/>
        </p:nvSpPr>
        <p:spPr bwMode="auto">
          <a:xfrm>
            <a:off x="0" y="-62552"/>
            <a:ext cx="10058400" cy="43463"/>
          </a:xfrm>
          <a:prstGeom prst="rect">
            <a:avLst/>
          </a:prstGeom>
          <a:solidFill>
            <a:srgbClr val="333399"/>
          </a:solidFill>
          <a:ln w="12700">
            <a:noFill/>
            <a:miter lim="800000"/>
            <a:headEnd/>
            <a:tailEnd/>
          </a:ln>
        </p:spPr>
        <p:txBody>
          <a:bodyPr lIns="0" tIns="0" rIns="0" bIns="0">
            <a:prstTxWarp prst="textNoShape">
              <a:avLst/>
            </a:prstTxWarp>
          </a:bodyPr>
          <a:lstStyle/>
          <a:p>
            <a:endParaRPr lang="en-US"/>
          </a:p>
        </p:txBody>
      </p:sp>
      <p:sp>
        <p:nvSpPr>
          <p:cNvPr id="7" name="Rectangle 6"/>
          <p:cNvSpPr>
            <a:spLocks/>
          </p:cNvSpPr>
          <p:nvPr/>
        </p:nvSpPr>
        <p:spPr bwMode="auto">
          <a:xfrm>
            <a:off x="-20472" y="7271737"/>
            <a:ext cx="10058400" cy="43463"/>
          </a:xfrm>
          <a:prstGeom prst="rect">
            <a:avLst/>
          </a:prstGeom>
          <a:solidFill>
            <a:srgbClr val="333399"/>
          </a:solidFill>
          <a:ln w="12700">
            <a:noFill/>
            <a:miter lim="800000"/>
            <a:headEnd/>
            <a:tailEnd/>
          </a:ln>
        </p:spPr>
        <p:txBody>
          <a:bodyPr lIns="0" tIns="0" rIns="0" bIns="0">
            <a:prstTxWarp prst="textNoShape">
              <a:avLst/>
            </a:prstTxWarp>
          </a:bodyPr>
          <a:lstStyle/>
          <a:p>
            <a:endParaRPr lang="en-US"/>
          </a:p>
        </p:txBody>
      </p:sp>
      <p:sp>
        <p:nvSpPr>
          <p:cNvPr id="8" name="Rectangle 7"/>
          <p:cNvSpPr>
            <a:spLocks/>
          </p:cNvSpPr>
          <p:nvPr/>
        </p:nvSpPr>
        <p:spPr bwMode="auto">
          <a:xfrm>
            <a:off x="9985540" y="-21732"/>
            <a:ext cx="104775" cy="7315200"/>
          </a:xfrm>
          <a:prstGeom prst="rect">
            <a:avLst/>
          </a:prstGeom>
          <a:solidFill>
            <a:srgbClr val="00B050"/>
          </a:solidFill>
          <a:ln w="12700">
            <a:noFill/>
            <a:miter lim="800000"/>
            <a:headEnd/>
            <a:tailEnd/>
          </a:ln>
        </p:spPr>
        <p:txBody>
          <a:bodyPr lIns="0" tIns="0" rIns="0" bIns="0">
            <a:prstTxWarp prst="textNoShape">
              <a:avLst/>
            </a:prstTxWarp>
          </a:bodyPr>
          <a:lstStyle/>
          <a:p>
            <a:endParaRPr lang="en-US"/>
          </a:p>
        </p:txBody>
      </p:sp>
      <p:pic>
        <p:nvPicPr>
          <p:cNvPr id="9" name="Picture 8" descr="ESIP-logo-tag.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91530" y="250800"/>
            <a:ext cx="1807018" cy="1120800"/>
          </a:xfrm>
          <a:prstGeom prst="rect">
            <a:avLst/>
          </a:prstGeom>
        </p:spPr>
      </p:pic>
    </p:spTree>
    <p:extLst>
      <p:ext uri="{BB962C8B-B14F-4D97-AF65-F5344CB8AC3E}">
        <p14:creationId xmlns:p14="http://schemas.microsoft.com/office/powerpoint/2010/main" val="1997718260"/>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774" y="304800"/>
            <a:ext cx="6888626" cy="921054"/>
          </a:xfrm>
        </p:spPr>
        <p:txBody>
          <a:bodyPr/>
          <a:lstStyle/>
          <a:p>
            <a:r>
              <a:rPr lang="en-US" sz="3200" b="1" dirty="0" smtClean="0">
                <a:solidFill>
                  <a:schemeClr val="accent2"/>
                </a:solidFill>
                <a:latin typeface="Georgia" panose="02040502050405020303" pitchFamily="18" charset="0"/>
                <a:ea typeface="Verdana" pitchFamily="-108" charset="0"/>
                <a:cs typeface="Verdana" pitchFamily="-108" charset="0"/>
              </a:rPr>
              <a:t>USGS Clearinghouse Proposal</a:t>
            </a:r>
            <a:endParaRPr lang="en-US" dirty="0"/>
          </a:p>
        </p:txBody>
      </p:sp>
      <p:sp>
        <p:nvSpPr>
          <p:cNvPr id="3" name="Subtitle 2"/>
          <p:cNvSpPr>
            <a:spLocks noGrp="1"/>
          </p:cNvSpPr>
          <p:nvPr>
            <p:ph idx="1"/>
          </p:nvPr>
        </p:nvSpPr>
        <p:spPr>
          <a:xfrm>
            <a:off x="3932700" y="1219199"/>
            <a:ext cx="5622925" cy="5315253"/>
          </a:xfrm>
        </p:spPr>
        <p:txBody>
          <a:bodyPr/>
          <a:lstStyle/>
          <a:p>
            <a:pPr marL="267593" lvl="1" indent="-171450"/>
            <a:endParaRPr lang="en-US" sz="24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endParaRPr>
          </a:p>
          <a:p>
            <a:pPr marL="267593" lvl="1" indent="-171450"/>
            <a:r>
              <a:rPr lang="en-US" sz="24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Scope – 25%</a:t>
            </a:r>
          </a:p>
          <a:p>
            <a:pPr marL="267593" lvl="1" indent="-171450"/>
            <a:r>
              <a:rPr lang="en-US" sz="24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Technical Approach (25%)</a:t>
            </a:r>
          </a:p>
          <a:p>
            <a:pPr marL="267593" lvl="1" indent="-171450"/>
            <a:r>
              <a:rPr lang="en-US" sz="24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Project Experience &amp; Collaboration </a:t>
            </a:r>
            <a:r>
              <a:rPr lang="en-US" sz="2400" b="1" dirty="0">
                <a:solidFill>
                  <a:schemeClr val="accent2"/>
                </a:solidFill>
                <a:latin typeface="Verdana" panose="020B0604030504040204" pitchFamily="34" charset="0"/>
                <a:ea typeface="Verdana" panose="020B0604030504040204" pitchFamily="34" charset="0"/>
                <a:cs typeface="Verdana" panose="020B0604030504040204" pitchFamily="34" charset="0"/>
              </a:rPr>
              <a:t>(25%)</a:t>
            </a:r>
            <a:endParaRPr lang="en-US" sz="24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endParaRPr>
          </a:p>
          <a:p>
            <a:pPr marL="267593" lvl="1" indent="-171450"/>
            <a:r>
              <a:rPr lang="en-US" sz="24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Sustainability (15%)</a:t>
            </a:r>
          </a:p>
          <a:p>
            <a:pPr marL="267593" lvl="1" indent="-171450"/>
            <a:r>
              <a:rPr lang="en-US" sz="24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Budget Justification (5%)</a:t>
            </a:r>
          </a:p>
          <a:p>
            <a:pPr marL="267593" lvl="1" indent="-171450"/>
            <a:r>
              <a:rPr lang="en-US" sz="24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Timeline (5%)</a:t>
            </a:r>
          </a:p>
        </p:txBody>
      </p:sp>
      <p:sp>
        <p:nvSpPr>
          <p:cNvPr id="10" name="Text Placeholder 9"/>
          <p:cNvSpPr>
            <a:spLocks noGrp="1"/>
          </p:cNvSpPr>
          <p:nvPr>
            <p:ph type="body" sz="half" idx="2"/>
          </p:nvPr>
        </p:nvSpPr>
        <p:spPr/>
        <p:txBody>
          <a:bodyPr/>
          <a:lstStyle/>
          <a:p>
            <a:pPr marL="2010"/>
            <a:r>
              <a:rPr lang="en-US" sz="2800" b="1" dirty="0" smtClean="0">
                <a:solidFill>
                  <a:schemeClr val="accent2"/>
                </a:solidFill>
                <a:latin typeface="Georgia" panose="02040502050405020303" pitchFamily="18" charset="0"/>
                <a:ea typeface="Verdana" pitchFamily="-108" charset="0"/>
                <a:cs typeface="Verdana" pitchFamily="-108" charset="0"/>
              </a:rPr>
              <a:t>Elements of RFP</a:t>
            </a:r>
            <a:endParaRPr lang="en-US" sz="2400" b="1" dirty="0">
              <a:solidFill>
                <a:schemeClr val="accent2"/>
              </a:solidFill>
              <a:latin typeface="Georgia" panose="02040502050405020303" pitchFamily="18" charset="0"/>
              <a:ea typeface="Verdana" panose="020B0604030504040204" pitchFamily="34" charset="0"/>
              <a:cs typeface="Verdana" panose="020B0604030504040204" pitchFamily="34" charset="0"/>
            </a:endParaRPr>
          </a:p>
          <a:p>
            <a:pPr marL="2010"/>
            <a:endParaRPr lang="en-US" sz="2800" b="1" dirty="0">
              <a:solidFill>
                <a:schemeClr val="accent6">
                  <a:lumMod val="75000"/>
                </a:schemeClr>
              </a:solidFill>
              <a:latin typeface="Georgia" panose="02040502050405020303" pitchFamily="18" charset="0"/>
            </a:endParaRPr>
          </a:p>
        </p:txBody>
      </p:sp>
      <p:sp>
        <p:nvSpPr>
          <p:cNvPr id="4" name="Slide Number Placeholder 3"/>
          <p:cNvSpPr>
            <a:spLocks noGrp="1"/>
          </p:cNvSpPr>
          <p:nvPr>
            <p:ph type="sldNum" sz="quarter" idx="10"/>
          </p:nvPr>
        </p:nvSpPr>
        <p:spPr/>
        <p:txBody>
          <a:bodyPr/>
          <a:lstStyle/>
          <a:p>
            <a:pPr>
              <a:defRPr/>
            </a:pPr>
            <a:fld id="{C847D7F8-CF16-524C-B19E-A1C462196890}" type="slidenum">
              <a:rPr lang="en-US" smtClean="0"/>
              <a:pPr>
                <a:defRPr/>
              </a:pPr>
              <a:t>10</a:t>
            </a:fld>
            <a:endParaRPr lang="en-US"/>
          </a:p>
        </p:txBody>
      </p:sp>
      <p:sp>
        <p:nvSpPr>
          <p:cNvPr id="5" name="Rectangle 4"/>
          <p:cNvSpPr>
            <a:spLocks/>
          </p:cNvSpPr>
          <p:nvPr/>
        </p:nvSpPr>
        <p:spPr bwMode="auto">
          <a:xfrm>
            <a:off x="0" y="0"/>
            <a:ext cx="104775" cy="7315200"/>
          </a:xfrm>
          <a:prstGeom prst="rect">
            <a:avLst/>
          </a:prstGeom>
          <a:solidFill>
            <a:srgbClr val="00B050"/>
          </a:solidFill>
          <a:ln w="12700">
            <a:noFill/>
            <a:miter lim="800000"/>
            <a:headEnd/>
            <a:tailEnd/>
          </a:ln>
        </p:spPr>
        <p:txBody>
          <a:bodyPr lIns="0" tIns="0" rIns="0" bIns="0">
            <a:prstTxWarp prst="textNoShape">
              <a:avLst/>
            </a:prstTxWarp>
          </a:bodyPr>
          <a:lstStyle/>
          <a:p>
            <a:endParaRPr lang="en-US"/>
          </a:p>
        </p:txBody>
      </p:sp>
      <p:sp>
        <p:nvSpPr>
          <p:cNvPr id="6" name="Rectangle 6"/>
          <p:cNvSpPr>
            <a:spLocks/>
          </p:cNvSpPr>
          <p:nvPr/>
        </p:nvSpPr>
        <p:spPr bwMode="auto">
          <a:xfrm>
            <a:off x="0" y="-62552"/>
            <a:ext cx="10058400" cy="43463"/>
          </a:xfrm>
          <a:prstGeom prst="rect">
            <a:avLst/>
          </a:prstGeom>
          <a:solidFill>
            <a:srgbClr val="333399"/>
          </a:solidFill>
          <a:ln w="12700">
            <a:noFill/>
            <a:miter lim="800000"/>
            <a:headEnd/>
            <a:tailEnd/>
          </a:ln>
        </p:spPr>
        <p:txBody>
          <a:bodyPr lIns="0" tIns="0" rIns="0" bIns="0">
            <a:prstTxWarp prst="textNoShape">
              <a:avLst/>
            </a:prstTxWarp>
          </a:bodyPr>
          <a:lstStyle/>
          <a:p>
            <a:endParaRPr lang="en-US"/>
          </a:p>
        </p:txBody>
      </p:sp>
      <p:sp>
        <p:nvSpPr>
          <p:cNvPr id="7" name="Rectangle 6"/>
          <p:cNvSpPr>
            <a:spLocks/>
          </p:cNvSpPr>
          <p:nvPr/>
        </p:nvSpPr>
        <p:spPr bwMode="auto">
          <a:xfrm>
            <a:off x="-20472" y="7271737"/>
            <a:ext cx="10058400" cy="43463"/>
          </a:xfrm>
          <a:prstGeom prst="rect">
            <a:avLst/>
          </a:prstGeom>
          <a:solidFill>
            <a:srgbClr val="333399"/>
          </a:solidFill>
          <a:ln w="12700">
            <a:noFill/>
            <a:miter lim="800000"/>
            <a:headEnd/>
            <a:tailEnd/>
          </a:ln>
        </p:spPr>
        <p:txBody>
          <a:bodyPr lIns="0" tIns="0" rIns="0" bIns="0">
            <a:prstTxWarp prst="textNoShape">
              <a:avLst/>
            </a:prstTxWarp>
          </a:bodyPr>
          <a:lstStyle/>
          <a:p>
            <a:endParaRPr lang="en-US"/>
          </a:p>
        </p:txBody>
      </p:sp>
      <p:sp>
        <p:nvSpPr>
          <p:cNvPr id="8" name="Rectangle 7"/>
          <p:cNvSpPr>
            <a:spLocks/>
          </p:cNvSpPr>
          <p:nvPr/>
        </p:nvSpPr>
        <p:spPr bwMode="auto">
          <a:xfrm>
            <a:off x="9985540" y="-21732"/>
            <a:ext cx="104775" cy="7315200"/>
          </a:xfrm>
          <a:prstGeom prst="rect">
            <a:avLst/>
          </a:prstGeom>
          <a:solidFill>
            <a:srgbClr val="00B050"/>
          </a:solidFill>
          <a:ln w="12700">
            <a:noFill/>
            <a:miter lim="800000"/>
            <a:headEnd/>
            <a:tailEnd/>
          </a:ln>
        </p:spPr>
        <p:txBody>
          <a:bodyPr lIns="0" tIns="0" rIns="0" bIns="0">
            <a:prstTxWarp prst="textNoShape">
              <a:avLst/>
            </a:prstTxWarp>
          </a:bodyPr>
          <a:lstStyle/>
          <a:p>
            <a:endParaRPr lang="en-US"/>
          </a:p>
        </p:txBody>
      </p:sp>
      <p:pic>
        <p:nvPicPr>
          <p:cNvPr id="9" name="Picture 8" descr="ESIP-logo-tag.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9999" y="250800"/>
            <a:ext cx="2265529" cy="892199"/>
          </a:xfrm>
          <a:prstGeom prst="rect">
            <a:avLst/>
          </a:prstGeom>
        </p:spPr>
      </p:pic>
    </p:spTree>
    <p:extLst>
      <p:ext uri="{BB962C8B-B14F-4D97-AF65-F5344CB8AC3E}">
        <p14:creationId xmlns:p14="http://schemas.microsoft.com/office/powerpoint/2010/main" val="171745263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774" y="304800"/>
            <a:ext cx="6888626" cy="921054"/>
          </a:xfrm>
        </p:spPr>
        <p:txBody>
          <a:bodyPr/>
          <a:lstStyle/>
          <a:p>
            <a:r>
              <a:rPr lang="en-US" sz="3200" b="1" dirty="0" smtClean="0">
                <a:solidFill>
                  <a:schemeClr val="accent2"/>
                </a:solidFill>
                <a:latin typeface="Georgia" panose="02040502050405020303" pitchFamily="18" charset="0"/>
                <a:ea typeface="Verdana" pitchFamily="-108" charset="0"/>
                <a:cs typeface="Verdana" pitchFamily="-108" charset="0"/>
              </a:rPr>
              <a:t>USGS Clearinghouse Proposal</a:t>
            </a:r>
            <a:endParaRPr lang="en-US" dirty="0"/>
          </a:p>
        </p:txBody>
      </p:sp>
      <p:sp>
        <p:nvSpPr>
          <p:cNvPr id="3" name="Subtitle 2"/>
          <p:cNvSpPr>
            <a:spLocks noGrp="1"/>
          </p:cNvSpPr>
          <p:nvPr>
            <p:ph idx="1"/>
          </p:nvPr>
        </p:nvSpPr>
        <p:spPr>
          <a:xfrm>
            <a:off x="3932700" y="1219199"/>
            <a:ext cx="5622925" cy="5315253"/>
          </a:xfrm>
        </p:spPr>
        <p:txBody>
          <a:bodyPr/>
          <a:lstStyle/>
          <a:p>
            <a:pPr marL="267593" lvl="1" indent="-171450"/>
            <a:endParaRPr lang="en-US" sz="24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endParaRPr>
          </a:p>
          <a:p>
            <a:pPr marL="267593" lvl="1" indent="-171450"/>
            <a:r>
              <a:rPr lang="en-US" sz="24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Scope – 25%</a:t>
            </a:r>
          </a:p>
          <a:p>
            <a:pPr marL="769078" lvl="2" indent="-171450"/>
            <a:r>
              <a:rPr lang="en-US" sz="24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Letters of Support </a:t>
            </a:r>
          </a:p>
          <a:p>
            <a:pPr marL="267593" lvl="1" indent="-171450"/>
            <a:r>
              <a:rPr lang="en-US" sz="24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Technical Approach (25%)</a:t>
            </a:r>
          </a:p>
          <a:p>
            <a:pPr marL="769078" lvl="2" indent="-171450"/>
            <a:r>
              <a:rPr lang="en-US" sz="24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Strong leaning toward Drupal on ESIP Commons</a:t>
            </a:r>
          </a:p>
          <a:p>
            <a:pPr marL="267593" lvl="1" indent="-171450"/>
            <a:r>
              <a:rPr lang="en-US" sz="24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Project Experience &amp; Collaboration </a:t>
            </a:r>
            <a:r>
              <a:rPr lang="en-US" sz="2400" b="1" dirty="0">
                <a:solidFill>
                  <a:schemeClr val="accent2"/>
                </a:solidFill>
                <a:latin typeface="Verdana" panose="020B0604030504040204" pitchFamily="34" charset="0"/>
                <a:ea typeface="Verdana" panose="020B0604030504040204" pitchFamily="34" charset="0"/>
                <a:cs typeface="Verdana" panose="020B0604030504040204" pitchFamily="34" charset="0"/>
              </a:rPr>
              <a:t>(25</a:t>
            </a:r>
            <a:r>
              <a:rPr lang="en-US" sz="24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a:t>
            </a:r>
          </a:p>
          <a:p>
            <a:pPr marL="769078" lvl="2" indent="-171450"/>
            <a:r>
              <a:rPr lang="en-US" sz="24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PI – JC Nelson, USGS</a:t>
            </a:r>
          </a:p>
          <a:p>
            <a:pPr marL="769078" lvl="2" indent="-171450"/>
            <a:r>
              <a:rPr lang="en-US" sz="24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Co-PIs – Tamar Norkin, USGS, Nancy Hoebelheinrich, KM LLC</a:t>
            </a:r>
          </a:p>
        </p:txBody>
      </p:sp>
      <p:sp>
        <p:nvSpPr>
          <p:cNvPr id="10" name="Text Placeholder 9"/>
          <p:cNvSpPr>
            <a:spLocks noGrp="1"/>
          </p:cNvSpPr>
          <p:nvPr>
            <p:ph type="body" sz="half" idx="2"/>
          </p:nvPr>
        </p:nvSpPr>
        <p:spPr/>
        <p:txBody>
          <a:bodyPr/>
          <a:lstStyle/>
          <a:p>
            <a:pPr marL="2010"/>
            <a:r>
              <a:rPr lang="en-US" sz="2800" b="1" dirty="0" smtClean="0">
                <a:solidFill>
                  <a:schemeClr val="accent2"/>
                </a:solidFill>
                <a:latin typeface="Georgia" panose="02040502050405020303" pitchFamily="18" charset="0"/>
                <a:ea typeface="Verdana" pitchFamily="-108" charset="0"/>
                <a:cs typeface="Verdana" pitchFamily="-108" charset="0"/>
              </a:rPr>
              <a:t>Elements of RFP</a:t>
            </a:r>
            <a:endParaRPr lang="en-US" sz="2400" b="1" dirty="0">
              <a:solidFill>
                <a:schemeClr val="accent2"/>
              </a:solidFill>
              <a:latin typeface="Georgia" panose="02040502050405020303" pitchFamily="18" charset="0"/>
              <a:ea typeface="Verdana" panose="020B0604030504040204" pitchFamily="34" charset="0"/>
              <a:cs typeface="Verdana" panose="020B0604030504040204" pitchFamily="34" charset="0"/>
            </a:endParaRPr>
          </a:p>
          <a:p>
            <a:pPr marL="2010"/>
            <a:endParaRPr lang="en-US" sz="2800" b="1" dirty="0">
              <a:solidFill>
                <a:schemeClr val="accent6">
                  <a:lumMod val="75000"/>
                </a:schemeClr>
              </a:solidFill>
              <a:latin typeface="Georgia" panose="02040502050405020303" pitchFamily="18" charset="0"/>
            </a:endParaRPr>
          </a:p>
        </p:txBody>
      </p:sp>
      <p:sp>
        <p:nvSpPr>
          <p:cNvPr id="4" name="Slide Number Placeholder 3"/>
          <p:cNvSpPr>
            <a:spLocks noGrp="1"/>
          </p:cNvSpPr>
          <p:nvPr>
            <p:ph type="sldNum" sz="quarter" idx="10"/>
          </p:nvPr>
        </p:nvSpPr>
        <p:spPr/>
        <p:txBody>
          <a:bodyPr/>
          <a:lstStyle/>
          <a:p>
            <a:pPr>
              <a:defRPr/>
            </a:pPr>
            <a:fld id="{C847D7F8-CF16-524C-B19E-A1C462196890}" type="slidenum">
              <a:rPr lang="en-US" smtClean="0"/>
              <a:pPr>
                <a:defRPr/>
              </a:pPr>
              <a:t>11</a:t>
            </a:fld>
            <a:endParaRPr lang="en-US"/>
          </a:p>
        </p:txBody>
      </p:sp>
      <p:sp>
        <p:nvSpPr>
          <p:cNvPr id="5" name="Rectangle 4"/>
          <p:cNvSpPr>
            <a:spLocks/>
          </p:cNvSpPr>
          <p:nvPr/>
        </p:nvSpPr>
        <p:spPr bwMode="auto">
          <a:xfrm>
            <a:off x="0" y="0"/>
            <a:ext cx="104775" cy="7315200"/>
          </a:xfrm>
          <a:prstGeom prst="rect">
            <a:avLst/>
          </a:prstGeom>
          <a:solidFill>
            <a:srgbClr val="00B050"/>
          </a:solidFill>
          <a:ln w="12700">
            <a:noFill/>
            <a:miter lim="800000"/>
            <a:headEnd/>
            <a:tailEnd/>
          </a:ln>
        </p:spPr>
        <p:txBody>
          <a:bodyPr lIns="0" tIns="0" rIns="0" bIns="0">
            <a:prstTxWarp prst="textNoShape">
              <a:avLst/>
            </a:prstTxWarp>
          </a:bodyPr>
          <a:lstStyle/>
          <a:p>
            <a:endParaRPr lang="en-US"/>
          </a:p>
        </p:txBody>
      </p:sp>
      <p:sp>
        <p:nvSpPr>
          <p:cNvPr id="6" name="Rectangle 6"/>
          <p:cNvSpPr>
            <a:spLocks/>
          </p:cNvSpPr>
          <p:nvPr/>
        </p:nvSpPr>
        <p:spPr bwMode="auto">
          <a:xfrm>
            <a:off x="0" y="-62552"/>
            <a:ext cx="10058400" cy="43463"/>
          </a:xfrm>
          <a:prstGeom prst="rect">
            <a:avLst/>
          </a:prstGeom>
          <a:solidFill>
            <a:srgbClr val="333399"/>
          </a:solidFill>
          <a:ln w="12700">
            <a:noFill/>
            <a:miter lim="800000"/>
            <a:headEnd/>
            <a:tailEnd/>
          </a:ln>
        </p:spPr>
        <p:txBody>
          <a:bodyPr lIns="0" tIns="0" rIns="0" bIns="0">
            <a:prstTxWarp prst="textNoShape">
              <a:avLst/>
            </a:prstTxWarp>
          </a:bodyPr>
          <a:lstStyle/>
          <a:p>
            <a:endParaRPr lang="en-US"/>
          </a:p>
        </p:txBody>
      </p:sp>
      <p:sp>
        <p:nvSpPr>
          <p:cNvPr id="7" name="Rectangle 6"/>
          <p:cNvSpPr>
            <a:spLocks/>
          </p:cNvSpPr>
          <p:nvPr/>
        </p:nvSpPr>
        <p:spPr bwMode="auto">
          <a:xfrm>
            <a:off x="-20472" y="7271737"/>
            <a:ext cx="10058400" cy="43463"/>
          </a:xfrm>
          <a:prstGeom prst="rect">
            <a:avLst/>
          </a:prstGeom>
          <a:solidFill>
            <a:srgbClr val="333399"/>
          </a:solidFill>
          <a:ln w="12700">
            <a:noFill/>
            <a:miter lim="800000"/>
            <a:headEnd/>
            <a:tailEnd/>
          </a:ln>
        </p:spPr>
        <p:txBody>
          <a:bodyPr lIns="0" tIns="0" rIns="0" bIns="0">
            <a:prstTxWarp prst="textNoShape">
              <a:avLst/>
            </a:prstTxWarp>
          </a:bodyPr>
          <a:lstStyle/>
          <a:p>
            <a:endParaRPr lang="en-US"/>
          </a:p>
        </p:txBody>
      </p:sp>
      <p:sp>
        <p:nvSpPr>
          <p:cNvPr id="8" name="Rectangle 7"/>
          <p:cNvSpPr>
            <a:spLocks/>
          </p:cNvSpPr>
          <p:nvPr/>
        </p:nvSpPr>
        <p:spPr bwMode="auto">
          <a:xfrm>
            <a:off x="9985540" y="-21732"/>
            <a:ext cx="104775" cy="7315200"/>
          </a:xfrm>
          <a:prstGeom prst="rect">
            <a:avLst/>
          </a:prstGeom>
          <a:solidFill>
            <a:srgbClr val="00B050"/>
          </a:solidFill>
          <a:ln w="12700">
            <a:noFill/>
            <a:miter lim="800000"/>
            <a:headEnd/>
            <a:tailEnd/>
          </a:ln>
        </p:spPr>
        <p:txBody>
          <a:bodyPr lIns="0" tIns="0" rIns="0" bIns="0">
            <a:prstTxWarp prst="textNoShape">
              <a:avLst/>
            </a:prstTxWarp>
          </a:bodyPr>
          <a:lstStyle/>
          <a:p>
            <a:endParaRPr lang="en-US"/>
          </a:p>
        </p:txBody>
      </p:sp>
      <p:pic>
        <p:nvPicPr>
          <p:cNvPr id="9" name="Picture 8" descr="ESIP-logo-tag.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9999" y="250800"/>
            <a:ext cx="2265529" cy="892199"/>
          </a:xfrm>
          <a:prstGeom prst="rect">
            <a:avLst/>
          </a:prstGeom>
        </p:spPr>
      </p:pic>
    </p:spTree>
    <p:extLst>
      <p:ext uri="{BB962C8B-B14F-4D97-AF65-F5344CB8AC3E}">
        <p14:creationId xmlns:p14="http://schemas.microsoft.com/office/powerpoint/2010/main" val="86927925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774" y="304800"/>
            <a:ext cx="6888626" cy="921054"/>
          </a:xfrm>
        </p:spPr>
        <p:txBody>
          <a:bodyPr/>
          <a:lstStyle/>
          <a:p>
            <a:r>
              <a:rPr lang="en-US" sz="3200" b="1" dirty="0" smtClean="0">
                <a:solidFill>
                  <a:schemeClr val="accent2"/>
                </a:solidFill>
                <a:latin typeface="Georgia" panose="02040502050405020303" pitchFamily="18" charset="0"/>
                <a:ea typeface="Verdana" pitchFamily="-108" charset="0"/>
                <a:cs typeface="Verdana" pitchFamily="-108" charset="0"/>
              </a:rPr>
              <a:t>USGS Clearinghouse Proposal</a:t>
            </a:r>
            <a:endParaRPr lang="en-US" dirty="0"/>
          </a:p>
        </p:txBody>
      </p:sp>
      <p:sp>
        <p:nvSpPr>
          <p:cNvPr id="3" name="Subtitle 2"/>
          <p:cNvSpPr>
            <a:spLocks noGrp="1"/>
          </p:cNvSpPr>
          <p:nvPr>
            <p:ph idx="1"/>
          </p:nvPr>
        </p:nvSpPr>
        <p:spPr>
          <a:xfrm>
            <a:off x="3932700" y="1219199"/>
            <a:ext cx="5622925" cy="5315253"/>
          </a:xfrm>
        </p:spPr>
        <p:txBody>
          <a:bodyPr/>
          <a:lstStyle/>
          <a:p>
            <a:pPr marL="267593" lvl="1" indent="-171450"/>
            <a:r>
              <a:rPr lang="en-US" sz="24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Sustainability (15%)</a:t>
            </a:r>
          </a:p>
          <a:p>
            <a:pPr marL="769078" lvl="2" indent="-171450"/>
            <a:r>
              <a:rPr lang="en-US" sz="24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Crowdsourcing</a:t>
            </a:r>
          </a:p>
          <a:p>
            <a:pPr marL="267593" lvl="1" indent="-171450"/>
            <a:r>
              <a:rPr lang="en-US" sz="24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Budget Justification (5%)</a:t>
            </a:r>
          </a:p>
          <a:p>
            <a:pPr marL="769078" lvl="2" indent="-171450"/>
            <a:r>
              <a:rPr lang="en-US" sz="24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$50K total with 30% matching</a:t>
            </a:r>
          </a:p>
          <a:p>
            <a:pPr marL="769078" lvl="2" indent="-171450"/>
            <a:r>
              <a:rPr lang="en-US" sz="24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Funds allocated to: </a:t>
            </a:r>
          </a:p>
          <a:p>
            <a:pPr marL="1342250" lvl="3" indent="-171450"/>
            <a:r>
              <a:rPr lang="en-US" sz="24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Personnel</a:t>
            </a:r>
          </a:p>
          <a:p>
            <a:pPr marL="1342250" lvl="3" indent="-171450"/>
            <a:r>
              <a:rPr lang="en-US" sz="2400" b="1" dirty="0">
                <a:solidFill>
                  <a:schemeClr val="accent2"/>
                </a:solidFill>
                <a:latin typeface="Verdana" panose="020B0604030504040204" pitchFamily="34" charset="0"/>
                <a:ea typeface="Verdana" panose="020B0604030504040204" pitchFamily="34" charset="0"/>
                <a:cs typeface="Verdana" panose="020B0604030504040204" pitchFamily="34" charset="0"/>
              </a:rPr>
              <a:t>T</a:t>
            </a:r>
            <a:r>
              <a:rPr lang="en-US" sz="24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ravel to CDI &amp; ESIP Summer </a:t>
            </a:r>
            <a:r>
              <a:rPr lang="en-US" sz="2400" b="1" dirty="0" err="1" smtClean="0">
                <a:solidFill>
                  <a:schemeClr val="accent2"/>
                </a:solidFill>
                <a:latin typeface="Verdana" panose="020B0604030504040204" pitchFamily="34" charset="0"/>
                <a:ea typeface="Verdana" panose="020B0604030504040204" pitchFamily="34" charset="0"/>
                <a:cs typeface="Verdana" panose="020B0604030504040204" pitchFamily="34" charset="0"/>
              </a:rPr>
              <a:t>Mtg</a:t>
            </a:r>
            <a:endParaRPr lang="en-US" sz="2400" b="1" dirty="0">
              <a:solidFill>
                <a:schemeClr val="accent2"/>
              </a:solidFill>
              <a:latin typeface="Verdana" panose="020B0604030504040204" pitchFamily="34" charset="0"/>
              <a:ea typeface="Verdana" panose="020B0604030504040204" pitchFamily="34" charset="0"/>
              <a:cs typeface="Verdana" panose="020B0604030504040204" pitchFamily="34" charset="0"/>
            </a:endParaRPr>
          </a:p>
          <a:p>
            <a:pPr marL="1342250" lvl="3" indent="-171450"/>
            <a:r>
              <a:rPr lang="en-US" sz="24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Equipment hosting </a:t>
            </a:r>
          </a:p>
          <a:p>
            <a:pPr marL="267593" lvl="1" indent="-171450"/>
            <a:r>
              <a:rPr lang="en-US" sz="24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Timeline (5%) </a:t>
            </a:r>
          </a:p>
          <a:p>
            <a:pPr marL="769078" lvl="2" indent="-171450"/>
            <a:r>
              <a:rPr lang="en-US" sz="24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6 </a:t>
            </a:r>
            <a:r>
              <a:rPr lang="en-US" sz="2400" b="1" dirty="0" err="1" smtClean="0">
                <a:solidFill>
                  <a:schemeClr val="accent2"/>
                </a:solidFill>
                <a:latin typeface="Verdana" panose="020B0604030504040204" pitchFamily="34" charset="0"/>
                <a:ea typeface="Verdana" panose="020B0604030504040204" pitchFamily="34" charset="0"/>
                <a:cs typeface="Verdana" panose="020B0604030504040204" pitchFamily="34" charset="0"/>
              </a:rPr>
              <a:t>mos</a:t>
            </a:r>
            <a:r>
              <a:rPr lang="en-US" sz="24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 Mar – Sept 2016</a:t>
            </a:r>
          </a:p>
        </p:txBody>
      </p:sp>
      <p:sp>
        <p:nvSpPr>
          <p:cNvPr id="10" name="Text Placeholder 9"/>
          <p:cNvSpPr>
            <a:spLocks noGrp="1"/>
          </p:cNvSpPr>
          <p:nvPr>
            <p:ph type="body" sz="half" idx="2"/>
          </p:nvPr>
        </p:nvSpPr>
        <p:spPr/>
        <p:txBody>
          <a:bodyPr/>
          <a:lstStyle/>
          <a:p>
            <a:pPr marL="2010"/>
            <a:r>
              <a:rPr lang="en-US" sz="2800" b="1" dirty="0" smtClean="0">
                <a:solidFill>
                  <a:schemeClr val="accent2"/>
                </a:solidFill>
                <a:latin typeface="Georgia" panose="02040502050405020303" pitchFamily="18" charset="0"/>
                <a:ea typeface="Verdana" pitchFamily="-108" charset="0"/>
                <a:cs typeface="Verdana" pitchFamily="-108" charset="0"/>
              </a:rPr>
              <a:t>Elements of RFP</a:t>
            </a:r>
            <a:endParaRPr lang="en-US" sz="2400" b="1" dirty="0">
              <a:solidFill>
                <a:schemeClr val="accent2"/>
              </a:solidFill>
              <a:latin typeface="Georgia" panose="02040502050405020303" pitchFamily="18" charset="0"/>
              <a:ea typeface="Verdana" panose="020B0604030504040204" pitchFamily="34" charset="0"/>
              <a:cs typeface="Verdana" panose="020B0604030504040204" pitchFamily="34" charset="0"/>
            </a:endParaRPr>
          </a:p>
          <a:p>
            <a:pPr marL="2010"/>
            <a:endParaRPr lang="en-US" sz="2800" b="1" dirty="0">
              <a:solidFill>
                <a:schemeClr val="accent6">
                  <a:lumMod val="75000"/>
                </a:schemeClr>
              </a:solidFill>
              <a:latin typeface="Georgia" panose="02040502050405020303" pitchFamily="18" charset="0"/>
            </a:endParaRPr>
          </a:p>
        </p:txBody>
      </p:sp>
      <p:sp>
        <p:nvSpPr>
          <p:cNvPr id="4" name="Slide Number Placeholder 3"/>
          <p:cNvSpPr>
            <a:spLocks noGrp="1"/>
          </p:cNvSpPr>
          <p:nvPr>
            <p:ph type="sldNum" sz="quarter" idx="10"/>
          </p:nvPr>
        </p:nvSpPr>
        <p:spPr/>
        <p:txBody>
          <a:bodyPr/>
          <a:lstStyle/>
          <a:p>
            <a:pPr>
              <a:defRPr/>
            </a:pPr>
            <a:fld id="{C847D7F8-CF16-524C-B19E-A1C462196890}" type="slidenum">
              <a:rPr lang="en-US" smtClean="0"/>
              <a:pPr>
                <a:defRPr/>
              </a:pPr>
              <a:t>12</a:t>
            </a:fld>
            <a:endParaRPr lang="en-US"/>
          </a:p>
        </p:txBody>
      </p:sp>
      <p:sp>
        <p:nvSpPr>
          <p:cNvPr id="5" name="Rectangle 4"/>
          <p:cNvSpPr>
            <a:spLocks/>
          </p:cNvSpPr>
          <p:nvPr/>
        </p:nvSpPr>
        <p:spPr bwMode="auto">
          <a:xfrm>
            <a:off x="0" y="0"/>
            <a:ext cx="104775" cy="7315200"/>
          </a:xfrm>
          <a:prstGeom prst="rect">
            <a:avLst/>
          </a:prstGeom>
          <a:solidFill>
            <a:srgbClr val="00B050"/>
          </a:solidFill>
          <a:ln w="12700">
            <a:noFill/>
            <a:miter lim="800000"/>
            <a:headEnd/>
            <a:tailEnd/>
          </a:ln>
        </p:spPr>
        <p:txBody>
          <a:bodyPr lIns="0" tIns="0" rIns="0" bIns="0">
            <a:prstTxWarp prst="textNoShape">
              <a:avLst/>
            </a:prstTxWarp>
          </a:bodyPr>
          <a:lstStyle/>
          <a:p>
            <a:endParaRPr lang="en-US"/>
          </a:p>
        </p:txBody>
      </p:sp>
      <p:sp>
        <p:nvSpPr>
          <p:cNvPr id="6" name="Rectangle 6"/>
          <p:cNvSpPr>
            <a:spLocks/>
          </p:cNvSpPr>
          <p:nvPr/>
        </p:nvSpPr>
        <p:spPr bwMode="auto">
          <a:xfrm>
            <a:off x="0" y="-62552"/>
            <a:ext cx="10058400" cy="43463"/>
          </a:xfrm>
          <a:prstGeom prst="rect">
            <a:avLst/>
          </a:prstGeom>
          <a:solidFill>
            <a:srgbClr val="333399"/>
          </a:solidFill>
          <a:ln w="12700">
            <a:noFill/>
            <a:miter lim="800000"/>
            <a:headEnd/>
            <a:tailEnd/>
          </a:ln>
        </p:spPr>
        <p:txBody>
          <a:bodyPr lIns="0" tIns="0" rIns="0" bIns="0">
            <a:prstTxWarp prst="textNoShape">
              <a:avLst/>
            </a:prstTxWarp>
          </a:bodyPr>
          <a:lstStyle/>
          <a:p>
            <a:endParaRPr lang="en-US"/>
          </a:p>
        </p:txBody>
      </p:sp>
      <p:sp>
        <p:nvSpPr>
          <p:cNvPr id="7" name="Rectangle 6"/>
          <p:cNvSpPr>
            <a:spLocks/>
          </p:cNvSpPr>
          <p:nvPr/>
        </p:nvSpPr>
        <p:spPr bwMode="auto">
          <a:xfrm>
            <a:off x="-20472" y="7271737"/>
            <a:ext cx="10058400" cy="43463"/>
          </a:xfrm>
          <a:prstGeom prst="rect">
            <a:avLst/>
          </a:prstGeom>
          <a:solidFill>
            <a:srgbClr val="333399"/>
          </a:solidFill>
          <a:ln w="12700">
            <a:noFill/>
            <a:miter lim="800000"/>
            <a:headEnd/>
            <a:tailEnd/>
          </a:ln>
        </p:spPr>
        <p:txBody>
          <a:bodyPr lIns="0" tIns="0" rIns="0" bIns="0">
            <a:prstTxWarp prst="textNoShape">
              <a:avLst/>
            </a:prstTxWarp>
          </a:bodyPr>
          <a:lstStyle/>
          <a:p>
            <a:endParaRPr lang="en-US"/>
          </a:p>
        </p:txBody>
      </p:sp>
      <p:sp>
        <p:nvSpPr>
          <p:cNvPr id="8" name="Rectangle 7"/>
          <p:cNvSpPr>
            <a:spLocks/>
          </p:cNvSpPr>
          <p:nvPr/>
        </p:nvSpPr>
        <p:spPr bwMode="auto">
          <a:xfrm>
            <a:off x="9985540" y="-21732"/>
            <a:ext cx="104775" cy="7315200"/>
          </a:xfrm>
          <a:prstGeom prst="rect">
            <a:avLst/>
          </a:prstGeom>
          <a:solidFill>
            <a:srgbClr val="00B050"/>
          </a:solidFill>
          <a:ln w="12700">
            <a:noFill/>
            <a:miter lim="800000"/>
            <a:headEnd/>
            <a:tailEnd/>
          </a:ln>
        </p:spPr>
        <p:txBody>
          <a:bodyPr lIns="0" tIns="0" rIns="0" bIns="0">
            <a:prstTxWarp prst="textNoShape">
              <a:avLst/>
            </a:prstTxWarp>
          </a:bodyPr>
          <a:lstStyle/>
          <a:p>
            <a:endParaRPr lang="en-US"/>
          </a:p>
        </p:txBody>
      </p:sp>
      <p:pic>
        <p:nvPicPr>
          <p:cNvPr id="9" name="Picture 8" descr="ESIP-logo-tag.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9999" y="250800"/>
            <a:ext cx="2265529" cy="892199"/>
          </a:xfrm>
          <a:prstGeom prst="rect">
            <a:avLst/>
          </a:prstGeom>
        </p:spPr>
      </p:pic>
    </p:spTree>
    <p:extLst>
      <p:ext uri="{BB962C8B-B14F-4D97-AF65-F5344CB8AC3E}">
        <p14:creationId xmlns:p14="http://schemas.microsoft.com/office/powerpoint/2010/main" val="1161641177"/>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774" y="152399"/>
            <a:ext cx="6888626" cy="1143001"/>
          </a:xfrm>
        </p:spPr>
        <p:txBody>
          <a:bodyPr/>
          <a:lstStyle/>
          <a:p>
            <a:pPr marL="2010"/>
            <a:r>
              <a:rPr lang="en-US" sz="3200" b="1" dirty="0" smtClean="0">
                <a:solidFill>
                  <a:schemeClr val="accent2"/>
                </a:solidFill>
                <a:latin typeface="Georgia" panose="02040502050405020303" pitchFamily="18" charset="0"/>
                <a:ea typeface="Verdana" pitchFamily="-108" charset="0"/>
                <a:cs typeface="Verdana" pitchFamily="-108" charset="0"/>
              </a:rPr>
              <a:t>USGS Clearinghouse Proposal:   </a:t>
            </a:r>
            <a:r>
              <a:rPr lang="en-US" sz="2800" dirty="0">
                <a:solidFill>
                  <a:schemeClr val="accent2"/>
                </a:solidFill>
                <a:latin typeface="Georgia" panose="02040502050405020303" pitchFamily="18" charset="0"/>
                <a:ea typeface="Verdana" pitchFamily="-108" charset="0"/>
                <a:cs typeface="Verdana" pitchFamily="-108" charset="0"/>
              </a:rPr>
              <a:t>Elements of RFP</a:t>
            </a:r>
            <a:r>
              <a:rPr lang="en-US" sz="2800" dirty="0" smtClean="0">
                <a:solidFill>
                  <a:schemeClr val="accent2"/>
                </a:solidFill>
                <a:latin typeface="Georgia" panose="02040502050405020303" pitchFamily="18" charset="0"/>
                <a:ea typeface="Verdana" pitchFamily="-108" charset="0"/>
                <a:cs typeface="Verdana" pitchFamily="-108" charset="0"/>
              </a:rPr>
              <a:t>:  </a:t>
            </a:r>
            <a:r>
              <a:rPr lang="en-US" sz="2800"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Timeline </a:t>
            </a:r>
            <a:r>
              <a:rPr lang="en-US" sz="2800" dirty="0">
                <a:solidFill>
                  <a:schemeClr val="accent2"/>
                </a:solidFill>
                <a:latin typeface="Verdana" panose="020B0604030504040204" pitchFamily="34" charset="0"/>
                <a:ea typeface="Verdana" panose="020B0604030504040204" pitchFamily="34" charset="0"/>
                <a:cs typeface="Verdana" panose="020B0604030504040204" pitchFamily="34" charset="0"/>
              </a:rPr>
              <a:t>(5%)</a:t>
            </a:r>
            <a:r>
              <a:rPr lang="en-US" sz="800" dirty="0">
                <a:solidFill>
                  <a:schemeClr val="accent2"/>
                </a:solidFill>
                <a:latin typeface="Verdana" panose="020B0604030504040204" pitchFamily="34" charset="0"/>
                <a:ea typeface="Verdana" panose="020B0604030504040204" pitchFamily="34" charset="0"/>
                <a:cs typeface="Verdana" panose="020B0604030504040204" pitchFamily="34" charset="0"/>
              </a:rPr>
              <a:t/>
            </a:r>
            <a:br>
              <a:rPr lang="en-US" sz="800" dirty="0">
                <a:solidFill>
                  <a:schemeClr val="accent2"/>
                </a:solidFill>
                <a:latin typeface="Verdana" panose="020B0604030504040204" pitchFamily="34" charset="0"/>
                <a:ea typeface="Verdana" panose="020B0604030504040204" pitchFamily="34" charset="0"/>
                <a:cs typeface="Verdana" panose="020B0604030504040204" pitchFamily="34" charset="0"/>
              </a:rPr>
            </a:br>
            <a:endParaRPr lang="en-US" dirty="0"/>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2768316241"/>
              </p:ext>
            </p:extLst>
          </p:nvPr>
        </p:nvGraphicFramePr>
        <p:xfrm>
          <a:off x="685800" y="1524002"/>
          <a:ext cx="8975724" cy="5312246"/>
        </p:xfrm>
        <a:graphic>
          <a:graphicData uri="http://schemas.openxmlformats.org/drawingml/2006/table">
            <a:tbl>
              <a:tblPr firstRow="1" bandRow="1">
                <a:tableStyleId>{5C22544A-7EE6-4342-B048-85BDC9FD1C3A}</a:tableStyleId>
              </a:tblPr>
              <a:tblGrid>
                <a:gridCol w="698557"/>
                <a:gridCol w="5285259"/>
                <a:gridCol w="2991908"/>
              </a:tblGrid>
              <a:tr h="805630">
                <a:tc>
                  <a:txBody>
                    <a:bodyPr/>
                    <a:lstStyle/>
                    <a:p>
                      <a:endParaRPr lang="en-US" sz="1400"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en-US" sz="14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Objectives</a:t>
                      </a:r>
                      <a:endParaRPr lang="en-US" sz="1400" b="1" dirty="0">
                        <a:solidFill>
                          <a:schemeClr val="accent2"/>
                        </a:solidFill>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en-US" sz="14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Timeline</a:t>
                      </a:r>
                      <a:endParaRPr lang="en-US" sz="1400" b="1" dirty="0">
                        <a:solidFill>
                          <a:schemeClr val="accent2"/>
                        </a:solidFill>
                        <a:latin typeface="Verdana" panose="020B0604030504040204" pitchFamily="34" charset="0"/>
                        <a:ea typeface="Verdana" panose="020B0604030504040204" pitchFamily="34" charset="0"/>
                        <a:cs typeface="Verdana" panose="020B0604030504040204" pitchFamily="34" charset="0"/>
                      </a:endParaRPr>
                    </a:p>
                  </a:txBody>
                  <a:tcPr/>
                </a:tc>
              </a:tr>
              <a:tr h="890434">
                <a:tc>
                  <a:txBody>
                    <a:bodyPr/>
                    <a:lstStyle/>
                    <a:p>
                      <a:r>
                        <a:rPr lang="en-US" sz="1400" b="1" dirty="0" smtClean="0">
                          <a:latin typeface="Verdana" panose="020B0604030504040204" pitchFamily="34" charset="0"/>
                          <a:ea typeface="Verdana" panose="020B0604030504040204" pitchFamily="34" charset="0"/>
                          <a:cs typeface="Verdana" panose="020B0604030504040204" pitchFamily="34" charset="0"/>
                        </a:rPr>
                        <a:t>1</a:t>
                      </a:r>
                      <a:endParaRPr lang="en-US" sz="1400"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en-US" sz="1400" b="1" dirty="0" smtClean="0">
                          <a:latin typeface="Verdana" panose="020B0604030504040204" pitchFamily="34" charset="0"/>
                          <a:ea typeface="Verdana" panose="020B0604030504040204" pitchFamily="34" charset="0"/>
                          <a:cs typeface="Verdana" panose="020B0604030504040204" pitchFamily="34" charset="0"/>
                        </a:rPr>
                        <a:t>Develop inventory</a:t>
                      </a:r>
                      <a:endParaRPr lang="en-US" sz="1400"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en-US" sz="1400" b="1" dirty="0" smtClean="0">
                          <a:latin typeface="Verdana" panose="020B0604030504040204" pitchFamily="34" charset="0"/>
                          <a:ea typeface="Verdana" panose="020B0604030504040204" pitchFamily="34" charset="0"/>
                          <a:cs typeface="Verdana" panose="020B0604030504040204" pitchFamily="34" charset="0"/>
                        </a:rPr>
                        <a:t>April</a:t>
                      </a:r>
                      <a:r>
                        <a:rPr lang="en-US" sz="1400" b="1" baseline="0" dirty="0" smtClean="0">
                          <a:latin typeface="Verdana" panose="020B0604030504040204" pitchFamily="34" charset="0"/>
                          <a:ea typeface="Verdana" panose="020B0604030504040204" pitchFamily="34" charset="0"/>
                          <a:cs typeface="Verdana" panose="020B0604030504040204" pitchFamily="34" charset="0"/>
                        </a:rPr>
                        <a:t> 2016</a:t>
                      </a:r>
                      <a:endParaRPr lang="en-US" sz="1400" b="1" dirty="0">
                        <a:latin typeface="Verdana" panose="020B0604030504040204" pitchFamily="34" charset="0"/>
                        <a:ea typeface="Verdana" panose="020B0604030504040204" pitchFamily="34" charset="0"/>
                        <a:cs typeface="Verdana" panose="020B0604030504040204" pitchFamily="34" charset="0"/>
                      </a:endParaRPr>
                    </a:p>
                  </a:txBody>
                  <a:tcPr/>
                </a:tc>
              </a:tr>
              <a:tr h="890434">
                <a:tc>
                  <a:txBody>
                    <a:bodyPr/>
                    <a:lstStyle/>
                    <a:p>
                      <a:r>
                        <a:rPr lang="en-US" sz="1400" b="1" dirty="0" smtClean="0">
                          <a:latin typeface="Verdana" panose="020B0604030504040204" pitchFamily="34" charset="0"/>
                          <a:ea typeface="Verdana" panose="020B0604030504040204" pitchFamily="34" charset="0"/>
                          <a:cs typeface="Verdana" panose="020B0604030504040204" pitchFamily="34" charset="0"/>
                        </a:rPr>
                        <a:t>2</a:t>
                      </a:r>
                      <a:endParaRPr lang="en-US" sz="1400"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en-US" sz="1400" b="1" dirty="0" smtClean="0">
                          <a:latin typeface="Verdana" panose="020B0604030504040204" pitchFamily="34" charset="0"/>
                          <a:ea typeface="Verdana" panose="020B0604030504040204" pitchFamily="34" charset="0"/>
                          <a:cs typeface="Verdana" panose="020B0604030504040204" pitchFamily="34" charset="0"/>
                        </a:rPr>
                        <a:t>Identify</a:t>
                      </a:r>
                      <a:r>
                        <a:rPr lang="en-US" sz="1400" b="1" baseline="0" dirty="0" smtClean="0">
                          <a:latin typeface="Verdana" panose="020B0604030504040204" pitchFamily="34" charset="0"/>
                          <a:ea typeface="Verdana" panose="020B0604030504040204" pitchFamily="34" charset="0"/>
                          <a:cs typeface="Verdana" panose="020B0604030504040204" pitchFamily="34" charset="0"/>
                        </a:rPr>
                        <a:t> &amp; set up hosting environment</a:t>
                      </a:r>
                      <a:endParaRPr lang="en-US" sz="1400"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en-US" sz="1400" b="1" dirty="0" smtClean="0">
                          <a:latin typeface="Verdana" panose="020B0604030504040204" pitchFamily="34" charset="0"/>
                          <a:ea typeface="Verdana" panose="020B0604030504040204" pitchFamily="34" charset="0"/>
                          <a:cs typeface="Verdana" panose="020B0604030504040204" pitchFamily="34" charset="0"/>
                        </a:rPr>
                        <a:t>April 2016</a:t>
                      </a:r>
                      <a:endParaRPr lang="en-US" sz="1400" b="1" dirty="0">
                        <a:latin typeface="Verdana" panose="020B0604030504040204" pitchFamily="34" charset="0"/>
                        <a:ea typeface="Verdana" panose="020B0604030504040204" pitchFamily="34" charset="0"/>
                        <a:cs typeface="Verdana" panose="020B0604030504040204" pitchFamily="34" charset="0"/>
                      </a:endParaRPr>
                    </a:p>
                  </a:txBody>
                  <a:tcPr/>
                </a:tc>
              </a:tr>
              <a:tr h="890434">
                <a:tc>
                  <a:txBody>
                    <a:bodyPr/>
                    <a:lstStyle/>
                    <a:p>
                      <a:r>
                        <a:rPr lang="en-US" sz="1400" b="1" dirty="0" smtClean="0">
                          <a:latin typeface="Verdana" panose="020B0604030504040204" pitchFamily="34" charset="0"/>
                          <a:ea typeface="Verdana" panose="020B0604030504040204" pitchFamily="34" charset="0"/>
                          <a:cs typeface="Verdana" panose="020B0604030504040204" pitchFamily="34" charset="0"/>
                        </a:rPr>
                        <a:t>3</a:t>
                      </a:r>
                      <a:endParaRPr lang="en-US" sz="1400"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en-US" sz="1400" b="1" dirty="0" smtClean="0">
                          <a:latin typeface="Verdana" panose="020B0604030504040204" pitchFamily="34" charset="0"/>
                          <a:ea typeface="Verdana" panose="020B0604030504040204" pitchFamily="34" charset="0"/>
                          <a:cs typeface="Verdana" panose="020B0604030504040204" pitchFamily="34" charset="0"/>
                        </a:rPr>
                        <a:t>Create template &amp;</a:t>
                      </a:r>
                      <a:r>
                        <a:rPr lang="en-US" sz="1400" b="1" baseline="0" dirty="0" smtClean="0">
                          <a:latin typeface="Verdana" panose="020B0604030504040204" pitchFamily="34" charset="0"/>
                          <a:ea typeface="Verdana" panose="020B0604030504040204" pitchFamily="34" charset="0"/>
                          <a:cs typeface="Verdana" panose="020B0604030504040204" pitchFamily="34" charset="0"/>
                        </a:rPr>
                        <a:t> online help guide for description of </a:t>
                      </a:r>
                    </a:p>
                    <a:p>
                      <a:r>
                        <a:rPr lang="en-US" sz="1400" b="1" baseline="0" dirty="0" smtClean="0">
                          <a:latin typeface="Verdana" panose="020B0604030504040204" pitchFamily="34" charset="0"/>
                          <a:ea typeface="Verdana" panose="020B0604030504040204" pitchFamily="34" charset="0"/>
                          <a:cs typeface="Verdana" panose="020B0604030504040204" pitchFamily="34" charset="0"/>
                        </a:rPr>
                        <a:t>DMT Resources</a:t>
                      </a:r>
                      <a:endParaRPr lang="en-US" sz="1400"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en-US" sz="1400" b="1" dirty="0" smtClean="0">
                          <a:latin typeface="Verdana" panose="020B0604030504040204" pitchFamily="34" charset="0"/>
                          <a:ea typeface="Verdana" panose="020B0604030504040204" pitchFamily="34" charset="0"/>
                          <a:cs typeface="Verdana" panose="020B0604030504040204" pitchFamily="34" charset="0"/>
                        </a:rPr>
                        <a:t>April 2016</a:t>
                      </a:r>
                      <a:endParaRPr lang="en-US" sz="1400" b="1" dirty="0">
                        <a:latin typeface="Verdana" panose="020B0604030504040204" pitchFamily="34" charset="0"/>
                        <a:ea typeface="Verdana" panose="020B0604030504040204" pitchFamily="34" charset="0"/>
                        <a:cs typeface="Verdana" panose="020B0604030504040204" pitchFamily="34" charset="0"/>
                      </a:endParaRPr>
                    </a:p>
                  </a:txBody>
                  <a:tcPr/>
                </a:tc>
              </a:tr>
              <a:tr h="890434">
                <a:tc>
                  <a:txBody>
                    <a:bodyPr/>
                    <a:lstStyle/>
                    <a:p>
                      <a:r>
                        <a:rPr lang="en-US" sz="1400" b="1" dirty="0" smtClean="0">
                          <a:latin typeface="Verdana" panose="020B0604030504040204" pitchFamily="34" charset="0"/>
                          <a:ea typeface="Verdana" panose="020B0604030504040204" pitchFamily="34" charset="0"/>
                          <a:cs typeface="Verdana" panose="020B0604030504040204" pitchFamily="34" charset="0"/>
                        </a:rPr>
                        <a:t>4</a:t>
                      </a:r>
                      <a:endParaRPr lang="en-US" sz="1400"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en-US" sz="1400" b="1" dirty="0" smtClean="0">
                          <a:latin typeface="Verdana" panose="020B0604030504040204" pitchFamily="34" charset="0"/>
                          <a:ea typeface="Verdana" panose="020B0604030504040204" pitchFamily="34" charset="0"/>
                          <a:cs typeface="Verdana" panose="020B0604030504040204" pitchFamily="34" charset="0"/>
                        </a:rPr>
                        <a:t>Add descriptions using the template</a:t>
                      </a:r>
                      <a:r>
                        <a:rPr lang="en-US" sz="1400" b="1" baseline="0" dirty="0" smtClean="0">
                          <a:latin typeface="Verdana" panose="020B0604030504040204" pitchFamily="34" charset="0"/>
                          <a:ea typeface="Verdana" panose="020B0604030504040204" pitchFamily="34" charset="0"/>
                          <a:cs typeface="Verdana" panose="020B0604030504040204" pitchFamily="34" charset="0"/>
                        </a:rPr>
                        <a:t> &amp; make available for searching &amp; browsing</a:t>
                      </a:r>
                      <a:endParaRPr lang="en-US" sz="1400"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en-US" sz="1400" b="1" dirty="0" smtClean="0">
                          <a:latin typeface="Verdana" panose="020B0604030504040204" pitchFamily="34" charset="0"/>
                          <a:ea typeface="Verdana" panose="020B0604030504040204" pitchFamily="34" charset="0"/>
                          <a:cs typeface="Verdana" panose="020B0604030504040204" pitchFamily="34" charset="0"/>
                        </a:rPr>
                        <a:t>May – Aug 2016</a:t>
                      </a:r>
                      <a:endParaRPr lang="en-US" sz="1400" b="1" dirty="0">
                        <a:latin typeface="Verdana" panose="020B0604030504040204" pitchFamily="34" charset="0"/>
                        <a:ea typeface="Verdana" panose="020B0604030504040204" pitchFamily="34" charset="0"/>
                        <a:cs typeface="Verdana" panose="020B0604030504040204" pitchFamily="34" charset="0"/>
                      </a:endParaRPr>
                    </a:p>
                  </a:txBody>
                  <a:tcPr/>
                </a:tc>
              </a:tr>
              <a:tr h="890434">
                <a:tc>
                  <a:txBody>
                    <a:bodyPr/>
                    <a:lstStyle/>
                    <a:p>
                      <a:r>
                        <a:rPr lang="en-US" sz="1400" b="1" dirty="0" smtClean="0">
                          <a:latin typeface="Verdana" panose="020B0604030504040204" pitchFamily="34" charset="0"/>
                          <a:ea typeface="Verdana" panose="020B0604030504040204" pitchFamily="34" charset="0"/>
                          <a:cs typeface="Verdana" panose="020B0604030504040204" pitchFamily="34" charset="0"/>
                        </a:rPr>
                        <a:t>5</a:t>
                      </a:r>
                      <a:endParaRPr lang="en-US" sz="1400"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en-US" sz="1400" b="1" dirty="0" smtClean="0">
                          <a:latin typeface="Verdana" panose="020B0604030504040204" pitchFamily="34" charset="0"/>
                          <a:ea typeface="Verdana" panose="020B0604030504040204" pitchFamily="34" charset="0"/>
                          <a:cs typeface="Verdana" panose="020B0604030504040204" pitchFamily="34" charset="0"/>
                        </a:rPr>
                        <a:t>Assess &amp; report on feasibility</a:t>
                      </a:r>
                      <a:r>
                        <a:rPr lang="en-US" sz="1400" b="1" baseline="0" dirty="0" smtClean="0">
                          <a:latin typeface="Verdana" panose="020B0604030504040204" pitchFamily="34" charset="0"/>
                          <a:ea typeface="Verdana" panose="020B0604030504040204" pitchFamily="34" charset="0"/>
                          <a:cs typeface="Verdana" panose="020B0604030504040204" pitchFamily="34" charset="0"/>
                        </a:rPr>
                        <a:t> of evaluation framework &amp; sustainable review process for DMT resources, and on potential for other features such as faceted searching</a:t>
                      </a:r>
                      <a:endParaRPr lang="en-US" sz="1400"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en-US" sz="1400" b="1" dirty="0" smtClean="0">
                          <a:latin typeface="Verdana" panose="020B0604030504040204" pitchFamily="34" charset="0"/>
                          <a:ea typeface="Verdana" panose="020B0604030504040204" pitchFamily="34" charset="0"/>
                          <a:cs typeface="Verdana" panose="020B0604030504040204" pitchFamily="34" charset="0"/>
                        </a:rPr>
                        <a:t>Sept</a:t>
                      </a:r>
                      <a:r>
                        <a:rPr lang="en-US" sz="1400" b="1" baseline="0" dirty="0" smtClean="0">
                          <a:latin typeface="Verdana" panose="020B0604030504040204" pitchFamily="34" charset="0"/>
                          <a:ea typeface="Verdana" panose="020B0604030504040204" pitchFamily="34" charset="0"/>
                          <a:cs typeface="Verdana" panose="020B0604030504040204" pitchFamily="34" charset="0"/>
                        </a:rPr>
                        <a:t> 2016</a:t>
                      </a:r>
                      <a:endParaRPr lang="en-US" sz="1400" b="1" dirty="0">
                        <a:latin typeface="Verdana" panose="020B0604030504040204" pitchFamily="34" charset="0"/>
                        <a:ea typeface="Verdana" panose="020B0604030504040204" pitchFamily="34" charset="0"/>
                        <a:cs typeface="Verdana" panose="020B0604030504040204" pitchFamily="34" charset="0"/>
                      </a:endParaRPr>
                    </a:p>
                  </a:txBody>
                  <a:tcPr/>
                </a:tc>
              </a:tr>
            </a:tbl>
          </a:graphicData>
        </a:graphic>
      </p:graphicFrame>
      <p:sp>
        <p:nvSpPr>
          <p:cNvPr id="4" name="Slide Number Placeholder 3"/>
          <p:cNvSpPr>
            <a:spLocks noGrp="1"/>
          </p:cNvSpPr>
          <p:nvPr>
            <p:ph type="sldNum" sz="quarter" idx="10"/>
          </p:nvPr>
        </p:nvSpPr>
        <p:spPr/>
        <p:txBody>
          <a:bodyPr/>
          <a:lstStyle/>
          <a:p>
            <a:pPr>
              <a:defRPr/>
            </a:pPr>
            <a:fld id="{C847D7F8-CF16-524C-B19E-A1C462196890}" type="slidenum">
              <a:rPr lang="en-US" smtClean="0"/>
              <a:pPr>
                <a:defRPr/>
              </a:pPr>
              <a:t>13</a:t>
            </a:fld>
            <a:endParaRPr lang="en-US"/>
          </a:p>
        </p:txBody>
      </p:sp>
      <p:sp>
        <p:nvSpPr>
          <p:cNvPr id="5" name="Rectangle 4"/>
          <p:cNvSpPr>
            <a:spLocks/>
          </p:cNvSpPr>
          <p:nvPr/>
        </p:nvSpPr>
        <p:spPr bwMode="auto">
          <a:xfrm>
            <a:off x="0" y="0"/>
            <a:ext cx="104775" cy="7315200"/>
          </a:xfrm>
          <a:prstGeom prst="rect">
            <a:avLst/>
          </a:prstGeom>
          <a:solidFill>
            <a:srgbClr val="00B050"/>
          </a:solidFill>
          <a:ln w="12700">
            <a:noFill/>
            <a:miter lim="800000"/>
            <a:headEnd/>
            <a:tailEnd/>
          </a:ln>
        </p:spPr>
        <p:txBody>
          <a:bodyPr lIns="0" tIns="0" rIns="0" bIns="0">
            <a:prstTxWarp prst="textNoShape">
              <a:avLst/>
            </a:prstTxWarp>
          </a:bodyPr>
          <a:lstStyle/>
          <a:p>
            <a:endParaRPr lang="en-US"/>
          </a:p>
        </p:txBody>
      </p:sp>
      <p:sp>
        <p:nvSpPr>
          <p:cNvPr id="6" name="Rectangle 6"/>
          <p:cNvSpPr>
            <a:spLocks/>
          </p:cNvSpPr>
          <p:nvPr/>
        </p:nvSpPr>
        <p:spPr bwMode="auto">
          <a:xfrm>
            <a:off x="0" y="-62552"/>
            <a:ext cx="10058400" cy="43463"/>
          </a:xfrm>
          <a:prstGeom prst="rect">
            <a:avLst/>
          </a:prstGeom>
          <a:solidFill>
            <a:srgbClr val="333399"/>
          </a:solidFill>
          <a:ln w="12700">
            <a:noFill/>
            <a:miter lim="800000"/>
            <a:headEnd/>
            <a:tailEnd/>
          </a:ln>
        </p:spPr>
        <p:txBody>
          <a:bodyPr lIns="0" tIns="0" rIns="0" bIns="0">
            <a:prstTxWarp prst="textNoShape">
              <a:avLst/>
            </a:prstTxWarp>
          </a:bodyPr>
          <a:lstStyle/>
          <a:p>
            <a:endParaRPr lang="en-US"/>
          </a:p>
        </p:txBody>
      </p:sp>
      <p:sp>
        <p:nvSpPr>
          <p:cNvPr id="7" name="Rectangle 6"/>
          <p:cNvSpPr>
            <a:spLocks/>
          </p:cNvSpPr>
          <p:nvPr/>
        </p:nvSpPr>
        <p:spPr bwMode="auto">
          <a:xfrm>
            <a:off x="-20472" y="7271737"/>
            <a:ext cx="10058400" cy="43463"/>
          </a:xfrm>
          <a:prstGeom prst="rect">
            <a:avLst/>
          </a:prstGeom>
          <a:solidFill>
            <a:srgbClr val="333399"/>
          </a:solidFill>
          <a:ln w="12700">
            <a:noFill/>
            <a:miter lim="800000"/>
            <a:headEnd/>
            <a:tailEnd/>
          </a:ln>
        </p:spPr>
        <p:txBody>
          <a:bodyPr lIns="0" tIns="0" rIns="0" bIns="0">
            <a:prstTxWarp prst="textNoShape">
              <a:avLst/>
            </a:prstTxWarp>
          </a:bodyPr>
          <a:lstStyle/>
          <a:p>
            <a:endParaRPr lang="en-US"/>
          </a:p>
        </p:txBody>
      </p:sp>
      <p:sp>
        <p:nvSpPr>
          <p:cNvPr id="8" name="Rectangle 7"/>
          <p:cNvSpPr>
            <a:spLocks/>
          </p:cNvSpPr>
          <p:nvPr/>
        </p:nvSpPr>
        <p:spPr bwMode="auto">
          <a:xfrm>
            <a:off x="9985540" y="-21732"/>
            <a:ext cx="104775" cy="7315200"/>
          </a:xfrm>
          <a:prstGeom prst="rect">
            <a:avLst/>
          </a:prstGeom>
          <a:solidFill>
            <a:srgbClr val="00B050"/>
          </a:solidFill>
          <a:ln w="12700">
            <a:noFill/>
            <a:miter lim="800000"/>
            <a:headEnd/>
            <a:tailEnd/>
          </a:ln>
        </p:spPr>
        <p:txBody>
          <a:bodyPr lIns="0" tIns="0" rIns="0" bIns="0">
            <a:prstTxWarp prst="textNoShape">
              <a:avLst/>
            </a:prstTxWarp>
          </a:bodyPr>
          <a:lstStyle/>
          <a:p>
            <a:endParaRPr lang="en-US"/>
          </a:p>
        </p:txBody>
      </p:sp>
      <p:pic>
        <p:nvPicPr>
          <p:cNvPr id="9" name="Picture 8" descr="ESIP-logo-tag.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9999" y="250800"/>
            <a:ext cx="2265529" cy="892199"/>
          </a:xfrm>
          <a:prstGeom prst="rect">
            <a:avLst/>
          </a:prstGeom>
        </p:spPr>
      </p:pic>
      <p:sp>
        <p:nvSpPr>
          <p:cNvPr id="12" name="Rectangle 1"/>
          <p:cNvSpPr>
            <a:spLocks noChangeArrowheads="1"/>
          </p:cNvSpPr>
          <p:nvPr/>
        </p:nvSpPr>
        <p:spPr bwMode="auto">
          <a:xfrm>
            <a:off x="2057400" y="2116138"/>
            <a:ext cx="1005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alt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185986340"/>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993" y="406682"/>
            <a:ext cx="6637407" cy="1041118"/>
          </a:xfrm>
        </p:spPr>
        <p:txBody>
          <a:bodyPr/>
          <a:lstStyle/>
          <a:p>
            <a:pPr algn="l"/>
            <a:r>
              <a:rPr lang="en-US" sz="3200" b="1" dirty="0" smtClean="0">
                <a:solidFill>
                  <a:schemeClr val="accent2"/>
                </a:solidFill>
                <a:latin typeface="Georgia" panose="02040502050405020303" pitchFamily="18" charset="0"/>
                <a:ea typeface="Verdana" pitchFamily="-108" charset="0"/>
                <a:cs typeface="Verdana" pitchFamily="-108" charset="0"/>
              </a:rPr>
              <a:t/>
            </a:r>
            <a:br>
              <a:rPr lang="en-US" sz="3200" b="1" dirty="0" smtClean="0">
                <a:solidFill>
                  <a:schemeClr val="accent2"/>
                </a:solidFill>
                <a:latin typeface="Georgia" panose="02040502050405020303" pitchFamily="18" charset="0"/>
                <a:ea typeface="Verdana" pitchFamily="-108" charset="0"/>
                <a:cs typeface="Verdana" pitchFamily="-108" charset="0"/>
              </a:rPr>
            </a:br>
            <a:r>
              <a:rPr lang="en-US" sz="3200" b="1" dirty="0">
                <a:solidFill>
                  <a:schemeClr val="accent2"/>
                </a:solidFill>
                <a:latin typeface="Georgia" panose="02040502050405020303" pitchFamily="18" charset="0"/>
                <a:ea typeface="Verdana" pitchFamily="-108" charset="0"/>
                <a:cs typeface="Verdana" pitchFamily="-108" charset="0"/>
              </a:rPr>
              <a:t/>
            </a:r>
            <a:br>
              <a:rPr lang="en-US" sz="3200" b="1" dirty="0">
                <a:solidFill>
                  <a:schemeClr val="accent2"/>
                </a:solidFill>
                <a:latin typeface="Georgia" panose="02040502050405020303" pitchFamily="18" charset="0"/>
                <a:ea typeface="Verdana" pitchFamily="-108" charset="0"/>
                <a:cs typeface="Verdana" pitchFamily="-108" charset="0"/>
              </a:rPr>
            </a:br>
            <a:r>
              <a:rPr lang="en-US" sz="3200" b="1" dirty="0" smtClean="0">
                <a:solidFill>
                  <a:schemeClr val="accent2"/>
                </a:solidFill>
                <a:latin typeface="Georgia" panose="02040502050405020303" pitchFamily="18" charset="0"/>
                <a:ea typeface="Verdana" pitchFamily="-108" charset="0"/>
                <a:cs typeface="Verdana" pitchFamily="-108" charset="0"/>
              </a:rPr>
              <a:t>USGS Clearinghouse Proposal</a:t>
            </a:r>
            <a:r>
              <a:rPr lang="en-US" sz="3200" dirty="0" smtClean="0">
                <a:solidFill>
                  <a:schemeClr val="accent2"/>
                </a:solidFill>
                <a:latin typeface="Georgia" panose="02040502050405020303" pitchFamily="18" charset="0"/>
                <a:ea typeface="Verdana" pitchFamily="-108" charset="0"/>
                <a:cs typeface="Verdana" pitchFamily="-108" charset="0"/>
              </a:rPr>
              <a:t>:</a:t>
            </a:r>
            <a:br>
              <a:rPr lang="en-US" sz="3200" dirty="0" smtClean="0">
                <a:solidFill>
                  <a:schemeClr val="accent2"/>
                </a:solidFill>
                <a:latin typeface="Georgia" panose="02040502050405020303" pitchFamily="18" charset="0"/>
                <a:ea typeface="Verdana" pitchFamily="-108" charset="0"/>
                <a:cs typeface="Verdana" pitchFamily="-108" charset="0"/>
              </a:rPr>
            </a:br>
            <a:r>
              <a:rPr lang="en-US" sz="3200" b="1" dirty="0" smtClean="0">
                <a:solidFill>
                  <a:schemeClr val="accent2"/>
                </a:solidFill>
                <a:latin typeface="Georgia" panose="02040502050405020303" pitchFamily="18" charset="0"/>
                <a:ea typeface="Verdana" pitchFamily="-108" charset="0"/>
                <a:cs typeface="Verdana" pitchFamily="-108" charset="0"/>
              </a:rPr>
              <a:t>Scope (draft)</a:t>
            </a:r>
            <a:r>
              <a:rPr lang="en-US" sz="3200" dirty="0" smtClean="0">
                <a:solidFill>
                  <a:schemeClr val="accent2"/>
                </a:solidFill>
                <a:latin typeface="Georgia" panose="02040502050405020303" pitchFamily="18" charset="0"/>
                <a:ea typeface="Verdana" pitchFamily="-108" charset="0"/>
                <a:cs typeface="Verdana" pitchFamily="-108" charset="0"/>
              </a:rPr>
              <a:t/>
            </a:r>
            <a:br>
              <a:rPr lang="en-US" sz="3200" dirty="0" smtClean="0">
                <a:solidFill>
                  <a:schemeClr val="accent2"/>
                </a:solidFill>
                <a:latin typeface="Georgia" panose="02040502050405020303" pitchFamily="18" charset="0"/>
                <a:ea typeface="Verdana" pitchFamily="-108" charset="0"/>
                <a:cs typeface="Verdana" pitchFamily="-108" charset="0"/>
              </a:rPr>
            </a:br>
            <a:endParaRPr lang="en-US" dirty="0"/>
          </a:p>
        </p:txBody>
      </p:sp>
      <p:sp>
        <p:nvSpPr>
          <p:cNvPr id="3" name="Subtitle 2"/>
          <p:cNvSpPr>
            <a:spLocks noGrp="1"/>
          </p:cNvSpPr>
          <p:nvPr>
            <p:ph sz="half" idx="1"/>
          </p:nvPr>
        </p:nvSpPr>
        <p:spPr>
          <a:xfrm>
            <a:off x="751153" y="1600200"/>
            <a:ext cx="8773847" cy="5201859"/>
          </a:xfrm>
        </p:spPr>
        <p:txBody>
          <a:bodyPr/>
          <a:lstStyle/>
          <a:p>
            <a:pPr marL="597628" lvl="2" indent="0">
              <a:buNone/>
            </a:pPr>
            <a:r>
              <a:rPr lang="en-US" sz="1900" b="1" u="sng" dirty="0" smtClean="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Many</a:t>
            </a:r>
            <a:r>
              <a:rPr lang="en-US" sz="1900" dirty="0" smtClean="0">
                <a:latin typeface="Verdana" panose="020B0604030504040204" pitchFamily="34" charset="0"/>
                <a:ea typeface="Verdana" panose="020B0604030504040204" pitchFamily="34" charset="0"/>
                <a:cs typeface="Verdana" panose="020B0604030504040204" pitchFamily="34" charset="0"/>
              </a:rPr>
              <a:t> </a:t>
            </a:r>
            <a:r>
              <a:rPr lang="en-US" sz="1900" dirty="0">
                <a:latin typeface="Verdana" panose="020B0604030504040204" pitchFamily="34" charset="0"/>
                <a:ea typeface="Verdana" panose="020B0604030504040204" pitchFamily="34" charset="0"/>
                <a:cs typeface="Verdana" panose="020B0604030504040204" pitchFamily="34" charset="0"/>
              </a:rPr>
              <a:t>organizations, government agencies and academic institutions in the U.S. and abroad have developed excellent </a:t>
            </a:r>
            <a:r>
              <a:rPr lang="en-US" sz="1900" b="1" u="sng"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educational resources </a:t>
            </a:r>
            <a:r>
              <a:rPr lang="en-US" sz="1900" dirty="0">
                <a:latin typeface="Verdana" panose="020B0604030504040204" pitchFamily="34" charset="0"/>
                <a:ea typeface="Verdana" panose="020B0604030504040204" pitchFamily="34" charset="0"/>
                <a:cs typeface="Verdana" panose="020B0604030504040204" pitchFamily="34" charset="0"/>
              </a:rPr>
              <a:t>to inform and train scientists and their information partners </a:t>
            </a:r>
            <a:r>
              <a:rPr lang="en-US" sz="1900" b="1" u="sng"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about best practices in data management</a:t>
            </a:r>
            <a:r>
              <a:rPr lang="en-US" sz="19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r>
              <a:rPr lang="en-US" sz="1900" dirty="0">
                <a:latin typeface="Verdana" panose="020B0604030504040204" pitchFamily="34" charset="0"/>
                <a:ea typeface="Verdana" panose="020B0604030504040204" pitchFamily="34" charset="0"/>
                <a:cs typeface="Verdana" panose="020B0604030504040204" pitchFamily="34" charset="0"/>
              </a:rPr>
              <a:t>Some of these resources are focused on data management within specific domains. It has been our experience, </a:t>
            </a:r>
            <a:r>
              <a:rPr lang="en-US" sz="1900" b="1" u="sng"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however,</a:t>
            </a:r>
            <a:r>
              <a:rPr lang="en-US" sz="1900" dirty="0">
                <a:latin typeface="Verdana" panose="020B0604030504040204" pitchFamily="34" charset="0"/>
                <a:ea typeface="Verdana" panose="020B0604030504040204" pitchFamily="34" charset="0"/>
                <a:cs typeface="Verdana" panose="020B0604030504040204" pitchFamily="34" charset="0"/>
              </a:rPr>
              <a:t> that these kinds of educational resources are </a:t>
            </a:r>
            <a:r>
              <a:rPr lang="en-US" sz="1900" b="1" u="sng"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often difficult to locate</a:t>
            </a:r>
            <a:r>
              <a:rPr lang="en-US" sz="1900" dirty="0">
                <a:latin typeface="Verdana" panose="020B0604030504040204" pitchFamily="34" charset="0"/>
                <a:ea typeface="Verdana" panose="020B0604030504040204" pitchFamily="34" charset="0"/>
                <a:cs typeface="Verdana" panose="020B0604030504040204" pitchFamily="34" charset="0"/>
              </a:rPr>
              <a:t>, as they are spread out across numerous websites, and may be available from domains that research scientists of a given discipline may not think to look. </a:t>
            </a:r>
            <a:r>
              <a:rPr lang="en-US" sz="1900" dirty="0" smtClean="0">
                <a:latin typeface="Verdana" panose="020B0604030504040204" pitchFamily="34" charset="0"/>
                <a:ea typeface="Verdana" panose="020B0604030504040204" pitchFamily="34" charset="0"/>
                <a:cs typeface="Verdana" panose="020B0604030504040204" pitchFamily="34" charset="0"/>
              </a:rPr>
              <a:t>In </a:t>
            </a:r>
            <a:r>
              <a:rPr lang="en-US" sz="1900" dirty="0">
                <a:latin typeface="Verdana" panose="020B0604030504040204" pitchFamily="34" charset="0"/>
                <a:ea typeface="Verdana" panose="020B0604030504040204" pitchFamily="34" charset="0"/>
                <a:cs typeface="Verdana" panose="020B0604030504040204" pitchFamily="34" charset="0"/>
              </a:rPr>
              <a:t>addition, resources are </a:t>
            </a:r>
            <a:r>
              <a:rPr lang="en-US" sz="1900" b="1" u="sng"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often difficult to evaluate </a:t>
            </a:r>
            <a:r>
              <a:rPr lang="en-US" sz="1900" dirty="0">
                <a:latin typeface="Verdana" panose="020B0604030504040204" pitchFamily="34" charset="0"/>
                <a:ea typeface="Verdana" panose="020B0604030504040204" pitchFamily="34" charset="0"/>
                <a:cs typeface="Verdana" panose="020B0604030504040204" pitchFamily="34" charset="0"/>
              </a:rPr>
              <a:t>with respect to their effectiveness and their relationship to a specific domain or to a data management framework. </a:t>
            </a:r>
            <a:r>
              <a:rPr lang="en-US" sz="1900" b="1" u="sng"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To address </a:t>
            </a:r>
            <a:r>
              <a:rPr lang="en-US" sz="1900" b="1" u="sng" dirty="0" smtClean="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these needs, </a:t>
            </a:r>
            <a:r>
              <a:rPr lang="en-US" sz="1900" b="1" u="sng"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 group of organizations that have experience</a:t>
            </a:r>
            <a:r>
              <a:rPr lang="en-US" sz="19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r>
              <a:rPr lang="en-US" sz="1900" dirty="0">
                <a:latin typeface="Verdana" panose="020B0604030504040204" pitchFamily="34" charset="0"/>
                <a:ea typeface="Verdana" panose="020B0604030504040204" pitchFamily="34" charset="0"/>
                <a:cs typeface="Verdana" panose="020B0604030504040204" pitchFamily="34" charset="0"/>
              </a:rPr>
              <a:t>creating, presenting and distributing data management training resources </a:t>
            </a:r>
            <a:r>
              <a:rPr lang="en-US" sz="1900" b="1" u="sng"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will collaborate to establish a clearinghouse</a:t>
            </a:r>
            <a:r>
              <a:rPr lang="en-US" sz="19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r>
              <a:rPr lang="en-US" sz="1900" b="1" u="sng"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for data management training in the Earth sciences</a:t>
            </a:r>
            <a:r>
              <a:rPr lang="en-US" sz="1900" b="1" u="sng" dirty="0" smtClean="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t>
            </a:r>
            <a:endParaRPr lang="en-US" sz="19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pPr>
              <a:defRPr/>
            </a:pPr>
            <a:fld id="{C847D7F8-CF16-524C-B19E-A1C462196890}" type="slidenum">
              <a:rPr lang="en-US" smtClean="0"/>
              <a:pPr>
                <a:defRPr/>
              </a:pPr>
              <a:t>14</a:t>
            </a:fld>
            <a:endParaRPr lang="en-US"/>
          </a:p>
        </p:txBody>
      </p:sp>
      <p:sp>
        <p:nvSpPr>
          <p:cNvPr id="5" name="Rectangle 4"/>
          <p:cNvSpPr>
            <a:spLocks/>
          </p:cNvSpPr>
          <p:nvPr/>
        </p:nvSpPr>
        <p:spPr bwMode="auto">
          <a:xfrm>
            <a:off x="0" y="0"/>
            <a:ext cx="104775" cy="7315200"/>
          </a:xfrm>
          <a:prstGeom prst="rect">
            <a:avLst/>
          </a:prstGeom>
          <a:solidFill>
            <a:srgbClr val="00B050"/>
          </a:solidFill>
          <a:ln w="12700">
            <a:noFill/>
            <a:miter lim="800000"/>
            <a:headEnd/>
            <a:tailEnd/>
          </a:ln>
        </p:spPr>
        <p:txBody>
          <a:bodyPr lIns="0" tIns="0" rIns="0" bIns="0">
            <a:prstTxWarp prst="textNoShape">
              <a:avLst/>
            </a:prstTxWarp>
          </a:bodyPr>
          <a:lstStyle/>
          <a:p>
            <a:endParaRPr lang="en-US"/>
          </a:p>
        </p:txBody>
      </p:sp>
      <p:sp>
        <p:nvSpPr>
          <p:cNvPr id="6" name="Rectangle 6"/>
          <p:cNvSpPr>
            <a:spLocks/>
          </p:cNvSpPr>
          <p:nvPr/>
        </p:nvSpPr>
        <p:spPr bwMode="auto">
          <a:xfrm>
            <a:off x="0" y="-62552"/>
            <a:ext cx="10058400" cy="43463"/>
          </a:xfrm>
          <a:prstGeom prst="rect">
            <a:avLst/>
          </a:prstGeom>
          <a:solidFill>
            <a:srgbClr val="333399"/>
          </a:solidFill>
          <a:ln w="12700">
            <a:noFill/>
            <a:miter lim="800000"/>
            <a:headEnd/>
            <a:tailEnd/>
          </a:ln>
        </p:spPr>
        <p:txBody>
          <a:bodyPr lIns="0" tIns="0" rIns="0" bIns="0">
            <a:prstTxWarp prst="textNoShape">
              <a:avLst/>
            </a:prstTxWarp>
          </a:bodyPr>
          <a:lstStyle/>
          <a:p>
            <a:endParaRPr lang="en-US"/>
          </a:p>
        </p:txBody>
      </p:sp>
      <p:sp>
        <p:nvSpPr>
          <p:cNvPr id="7" name="Rectangle 6"/>
          <p:cNvSpPr>
            <a:spLocks/>
          </p:cNvSpPr>
          <p:nvPr/>
        </p:nvSpPr>
        <p:spPr bwMode="auto">
          <a:xfrm>
            <a:off x="-20472" y="7271737"/>
            <a:ext cx="10058400" cy="43463"/>
          </a:xfrm>
          <a:prstGeom prst="rect">
            <a:avLst/>
          </a:prstGeom>
          <a:solidFill>
            <a:srgbClr val="333399"/>
          </a:solidFill>
          <a:ln w="12700">
            <a:noFill/>
            <a:miter lim="800000"/>
            <a:headEnd/>
            <a:tailEnd/>
          </a:ln>
        </p:spPr>
        <p:txBody>
          <a:bodyPr lIns="0" tIns="0" rIns="0" bIns="0">
            <a:prstTxWarp prst="textNoShape">
              <a:avLst/>
            </a:prstTxWarp>
          </a:bodyPr>
          <a:lstStyle/>
          <a:p>
            <a:endParaRPr lang="en-US"/>
          </a:p>
        </p:txBody>
      </p:sp>
      <p:sp>
        <p:nvSpPr>
          <p:cNvPr id="8" name="Rectangle 7"/>
          <p:cNvSpPr>
            <a:spLocks/>
          </p:cNvSpPr>
          <p:nvPr/>
        </p:nvSpPr>
        <p:spPr bwMode="auto">
          <a:xfrm>
            <a:off x="9985540" y="-21732"/>
            <a:ext cx="104775" cy="7315200"/>
          </a:xfrm>
          <a:prstGeom prst="rect">
            <a:avLst/>
          </a:prstGeom>
          <a:solidFill>
            <a:srgbClr val="00B050"/>
          </a:solidFill>
          <a:ln w="12700">
            <a:noFill/>
            <a:miter lim="800000"/>
            <a:headEnd/>
            <a:tailEnd/>
          </a:ln>
        </p:spPr>
        <p:txBody>
          <a:bodyPr lIns="0" tIns="0" rIns="0" bIns="0">
            <a:prstTxWarp prst="textNoShape">
              <a:avLst/>
            </a:prstTxWarp>
          </a:bodyPr>
          <a:lstStyle/>
          <a:p>
            <a:endParaRPr lang="en-US"/>
          </a:p>
        </p:txBody>
      </p:sp>
      <p:pic>
        <p:nvPicPr>
          <p:cNvPr id="9" name="Picture 8" descr="ESIP-logo-tag.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9999" y="250800"/>
            <a:ext cx="2265529" cy="892199"/>
          </a:xfrm>
          <a:prstGeom prst="rect">
            <a:avLst/>
          </a:prstGeom>
        </p:spPr>
      </p:pic>
    </p:spTree>
    <p:extLst>
      <p:ext uri="{BB962C8B-B14F-4D97-AF65-F5344CB8AC3E}">
        <p14:creationId xmlns:p14="http://schemas.microsoft.com/office/powerpoint/2010/main" val="4053674959"/>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993" y="406682"/>
            <a:ext cx="6637407" cy="1041118"/>
          </a:xfrm>
        </p:spPr>
        <p:txBody>
          <a:bodyPr/>
          <a:lstStyle/>
          <a:p>
            <a:pPr algn="l"/>
            <a:r>
              <a:rPr lang="en-US" sz="3200" b="1" dirty="0" smtClean="0">
                <a:solidFill>
                  <a:schemeClr val="accent2"/>
                </a:solidFill>
                <a:latin typeface="Georgia" panose="02040502050405020303" pitchFamily="18" charset="0"/>
                <a:ea typeface="Verdana" pitchFamily="-108" charset="0"/>
                <a:cs typeface="Verdana" pitchFamily="-108" charset="0"/>
              </a:rPr>
              <a:t/>
            </a:r>
            <a:br>
              <a:rPr lang="en-US" sz="3200" b="1" dirty="0" smtClean="0">
                <a:solidFill>
                  <a:schemeClr val="accent2"/>
                </a:solidFill>
                <a:latin typeface="Georgia" panose="02040502050405020303" pitchFamily="18" charset="0"/>
                <a:ea typeface="Verdana" pitchFamily="-108" charset="0"/>
                <a:cs typeface="Verdana" pitchFamily="-108" charset="0"/>
              </a:rPr>
            </a:br>
            <a:r>
              <a:rPr lang="en-US" sz="3200" b="1" dirty="0">
                <a:solidFill>
                  <a:schemeClr val="accent2"/>
                </a:solidFill>
                <a:latin typeface="Georgia" panose="02040502050405020303" pitchFamily="18" charset="0"/>
                <a:ea typeface="Verdana" pitchFamily="-108" charset="0"/>
                <a:cs typeface="Verdana" pitchFamily="-108" charset="0"/>
              </a:rPr>
              <a:t/>
            </a:r>
            <a:br>
              <a:rPr lang="en-US" sz="3200" b="1" dirty="0">
                <a:solidFill>
                  <a:schemeClr val="accent2"/>
                </a:solidFill>
                <a:latin typeface="Georgia" panose="02040502050405020303" pitchFamily="18" charset="0"/>
                <a:ea typeface="Verdana" pitchFamily="-108" charset="0"/>
                <a:cs typeface="Verdana" pitchFamily="-108" charset="0"/>
              </a:rPr>
            </a:br>
            <a:r>
              <a:rPr lang="en-US" sz="3200" b="1" dirty="0" smtClean="0">
                <a:solidFill>
                  <a:schemeClr val="accent2"/>
                </a:solidFill>
                <a:latin typeface="Georgia" panose="02040502050405020303" pitchFamily="18" charset="0"/>
                <a:ea typeface="Verdana" pitchFamily="-108" charset="0"/>
                <a:cs typeface="Verdana" pitchFamily="-108" charset="0"/>
              </a:rPr>
              <a:t>USGS Clearinghouse Proposal</a:t>
            </a:r>
            <a:r>
              <a:rPr lang="en-US" sz="3200" dirty="0" smtClean="0">
                <a:solidFill>
                  <a:schemeClr val="accent2"/>
                </a:solidFill>
                <a:latin typeface="Georgia" panose="02040502050405020303" pitchFamily="18" charset="0"/>
                <a:ea typeface="Verdana" pitchFamily="-108" charset="0"/>
                <a:cs typeface="Verdana" pitchFamily="-108" charset="0"/>
              </a:rPr>
              <a:t>:</a:t>
            </a:r>
            <a:br>
              <a:rPr lang="en-US" sz="3200" dirty="0" smtClean="0">
                <a:solidFill>
                  <a:schemeClr val="accent2"/>
                </a:solidFill>
                <a:latin typeface="Georgia" panose="02040502050405020303" pitchFamily="18" charset="0"/>
                <a:ea typeface="Verdana" pitchFamily="-108" charset="0"/>
                <a:cs typeface="Verdana" pitchFamily="-108" charset="0"/>
              </a:rPr>
            </a:br>
            <a:r>
              <a:rPr lang="en-US" sz="3200" dirty="0" smtClean="0">
                <a:solidFill>
                  <a:schemeClr val="accent2"/>
                </a:solidFill>
                <a:latin typeface="Georgia" panose="02040502050405020303" pitchFamily="18" charset="0"/>
                <a:ea typeface="Verdana" pitchFamily="-108" charset="0"/>
                <a:cs typeface="Verdana" pitchFamily="-108" charset="0"/>
              </a:rPr>
              <a:t>   </a:t>
            </a:r>
            <a:r>
              <a:rPr lang="en-US" sz="3200" b="1" dirty="0" smtClean="0">
                <a:solidFill>
                  <a:schemeClr val="accent2"/>
                </a:solidFill>
                <a:latin typeface="Georgia" panose="02040502050405020303" pitchFamily="18" charset="0"/>
                <a:ea typeface="Verdana" pitchFamily="-108" charset="0"/>
                <a:cs typeface="Verdana" pitchFamily="-108" charset="0"/>
              </a:rPr>
              <a:t>Scope</a:t>
            </a:r>
            <a:r>
              <a:rPr lang="en-US" sz="3200" b="1" dirty="0">
                <a:solidFill>
                  <a:schemeClr val="accent2"/>
                </a:solidFill>
                <a:latin typeface="Georgia" panose="02040502050405020303" pitchFamily="18" charset="0"/>
                <a:ea typeface="Verdana" pitchFamily="-108" charset="0"/>
                <a:cs typeface="Verdana" pitchFamily="-108" charset="0"/>
              </a:rPr>
              <a:t>:</a:t>
            </a:r>
            <a:r>
              <a:rPr lang="en-US" sz="3200" dirty="0" smtClean="0">
                <a:solidFill>
                  <a:schemeClr val="accent2"/>
                </a:solidFill>
                <a:latin typeface="Georgia" panose="02040502050405020303" pitchFamily="18" charset="0"/>
                <a:ea typeface="Verdana" pitchFamily="-108" charset="0"/>
                <a:cs typeface="Verdana" pitchFamily="-108" charset="0"/>
              </a:rPr>
              <a:t/>
            </a:r>
            <a:br>
              <a:rPr lang="en-US" sz="3200" dirty="0" smtClean="0">
                <a:solidFill>
                  <a:schemeClr val="accent2"/>
                </a:solidFill>
                <a:latin typeface="Georgia" panose="02040502050405020303" pitchFamily="18" charset="0"/>
                <a:ea typeface="Verdana" pitchFamily="-108" charset="0"/>
                <a:cs typeface="Verdana" pitchFamily="-108" charset="0"/>
              </a:rPr>
            </a:br>
            <a:endParaRPr lang="en-US" dirty="0"/>
          </a:p>
        </p:txBody>
      </p:sp>
      <p:sp>
        <p:nvSpPr>
          <p:cNvPr id="10" name="Text Placeholder 9"/>
          <p:cNvSpPr>
            <a:spLocks noGrp="1"/>
          </p:cNvSpPr>
          <p:nvPr>
            <p:ph sz="half" idx="2"/>
          </p:nvPr>
        </p:nvSpPr>
        <p:spPr>
          <a:xfrm>
            <a:off x="609600" y="1600200"/>
            <a:ext cx="8656705" cy="5201859"/>
          </a:xfrm>
        </p:spPr>
        <p:txBody>
          <a:bodyPr/>
          <a:lstStyle/>
          <a:p>
            <a:r>
              <a:rPr lang="en-US" sz="1600" dirty="0">
                <a:latin typeface="Verdana" panose="020B0604030504040204" pitchFamily="34" charset="0"/>
                <a:ea typeface="Verdana" panose="020B0604030504040204" pitchFamily="34" charset="0"/>
                <a:cs typeface="Verdana" panose="020B0604030504040204" pitchFamily="34" charset="0"/>
              </a:rPr>
              <a:t> Assist researchers in the processes of data creation </a:t>
            </a:r>
          </a:p>
          <a:p>
            <a:pPr lvl="1"/>
            <a:r>
              <a:rPr lang="en-US" sz="1600" dirty="0">
                <a:latin typeface="Verdana" panose="020B0604030504040204" pitchFamily="34" charset="0"/>
                <a:ea typeface="Verdana" panose="020B0604030504040204" pitchFamily="34" charset="0"/>
                <a:cs typeface="Verdana" panose="020B0604030504040204" pitchFamily="34" charset="0"/>
              </a:rPr>
              <a:t>Help at any / all points throughout the Science Data Lifecycle, i.e., from Planning – Publishing </a:t>
            </a:r>
          </a:p>
          <a:p>
            <a:pPr lvl="1"/>
            <a:r>
              <a:rPr lang="en-US" sz="1600" dirty="0">
                <a:latin typeface="Verdana" panose="020B0604030504040204" pitchFamily="34" charset="0"/>
                <a:ea typeface="Verdana" panose="020B0604030504040204" pitchFamily="34" charset="0"/>
                <a:cs typeface="Verdana" panose="020B0604030504040204" pitchFamily="34" charset="0"/>
              </a:rPr>
              <a:t>Allow different approaches to learning, such as just-in-time learning, or sequentially through the Lifecycle process</a:t>
            </a:r>
          </a:p>
          <a:p>
            <a:pPr lvl="0"/>
            <a:r>
              <a:rPr lang="en-US" sz="1600" dirty="0">
                <a:latin typeface="Verdana" panose="020B0604030504040204" pitchFamily="34" charset="0"/>
                <a:ea typeface="Verdana" panose="020B0604030504040204" pitchFamily="34" charset="0"/>
                <a:cs typeface="Verdana" panose="020B0604030504040204" pitchFamily="34" charset="0"/>
              </a:rPr>
              <a:t>Provide information about resources that inform the potential for their re-use, e.g. by describing the licensing context </a:t>
            </a:r>
          </a:p>
          <a:p>
            <a:pPr lvl="0"/>
            <a:r>
              <a:rPr lang="en-US" sz="1600" dirty="0" smtClean="0">
                <a:latin typeface="Verdana" panose="020B0604030504040204" pitchFamily="34" charset="0"/>
                <a:ea typeface="Verdana" panose="020B0604030504040204" pitchFamily="34" charset="0"/>
                <a:cs typeface="Verdana" panose="020B0604030504040204" pitchFamily="34" charset="0"/>
              </a:rPr>
              <a:t>Tag resources with Schema.org  metadata </a:t>
            </a:r>
            <a:r>
              <a:rPr lang="en-US" sz="1600" dirty="0">
                <a:latin typeface="Verdana" panose="020B0604030504040204" pitchFamily="34" charset="0"/>
                <a:ea typeface="Verdana" panose="020B0604030504040204" pitchFamily="34" charset="0"/>
                <a:cs typeface="Verdana" panose="020B0604030504040204" pitchFamily="34" charset="0"/>
              </a:rPr>
              <a:t>elements that will facilitate generic search engine discovery within Google, Yahoo, </a:t>
            </a:r>
            <a:r>
              <a:rPr lang="en-US" sz="1600" dirty="0" smtClean="0">
                <a:latin typeface="Verdana" panose="020B0604030504040204" pitchFamily="34" charset="0"/>
                <a:ea typeface="Verdana" panose="020B0604030504040204" pitchFamily="34" charset="0"/>
                <a:cs typeface="Verdana" panose="020B0604030504040204" pitchFamily="34" charset="0"/>
              </a:rPr>
              <a:t>etc.,  i.e</a:t>
            </a:r>
            <a:r>
              <a:rPr lang="en-US" sz="1600" dirty="0">
                <a:latin typeface="Verdana" panose="020B0604030504040204" pitchFamily="34" charset="0"/>
                <a:ea typeface="Verdana" panose="020B0604030504040204" pitchFamily="34" charset="0"/>
                <a:cs typeface="Verdana" panose="020B0604030504040204" pitchFamily="34" charset="0"/>
              </a:rPr>
              <a:t>., LRMI.</a:t>
            </a:r>
          </a:p>
          <a:p>
            <a:pPr lvl="0"/>
            <a:r>
              <a:rPr lang="en-US" sz="1600" dirty="0">
                <a:latin typeface="Verdana" panose="020B0604030504040204" pitchFamily="34" charset="0"/>
                <a:ea typeface="Verdana" panose="020B0604030504040204" pitchFamily="34" charset="0"/>
                <a:cs typeface="Verdana" panose="020B0604030504040204" pitchFamily="34" charset="0"/>
              </a:rPr>
              <a:t>Associate educational resources with the USGS Science Support Framework already defined &amp; thus broaden the impact of this framework, including:</a:t>
            </a:r>
          </a:p>
          <a:p>
            <a:pPr lvl="1"/>
            <a:r>
              <a:rPr lang="en-US" sz="1600" dirty="0">
                <a:latin typeface="Verdana" panose="020B0604030504040204" pitchFamily="34" charset="0"/>
                <a:ea typeface="Verdana" panose="020B0604030504040204" pitchFamily="34" charset="0"/>
                <a:cs typeface="Verdana" panose="020B0604030504040204" pitchFamily="34" charset="0"/>
              </a:rPr>
              <a:t>Science Data Lifecycle</a:t>
            </a:r>
          </a:p>
          <a:p>
            <a:pPr lvl="1"/>
            <a:r>
              <a:rPr lang="en-US" sz="1600" dirty="0">
                <a:latin typeface="Verdana" panose="020B0604030504040204" pitchFamily="34" charset="0"/>
                <a:ea typeface="Verdana" panose="020B0604030504040204" pitchFamily="34" charset="0"/>
                <a:cs typeface="Verdana" panose="020B0604030504040204" pitchFamily="34" charset="0"/>
              </a:rPr>
              <a:t>USGS Records Management </a:t>
            </a:r>
          </a:p>
          <a:p>
            <a:pPr lvl="1"/>
            <a:r>
              <a:rPr lang="en-US" sz="1600" dirty="0" smtClean="0">
                <a:latin typeface="Verdana" panose="020B0604030504040204" pitchFamily="34" charset="0"/>
                <a:ea typeface="Verdana" panose="020B0604030504040204" pitchFamily="34" charset="0"/>
                <a:cs typeface="Verdana" panose="020B0604030504040204" pitchFamily="34" charset="0"/>
              </a:rPr>
              <a:t>Community </a:t>
            </a:r>
            <a:r>
              <a:rPr lang="en-US" sz="1600" dirty="0">
                <a:latin typeface="Verdana" panose="020B0604030504040204" pitchFamily="34" charset="0"/>
                <a:ea typeface="Verdana" panose="020B0604030504040204" pitchFamily="34" charset="0"/>
                <a:cs typeface="Verdana" panose="020B0604030504040204" pitchFamily="34" charset="0"/>
              </a:rPr>
              <a:t>for Data Integration Data Management Working Group [principles?] </a:t>
            </a:r>
          </a:p>
          <a:p>
            <a:pPr marL="0" indent="0">
              <a:buNone/>
            </a:pPr>
            <a:endParaRPr lang="en-US" sz="2800" b="1" dirty="0">
              <a:solidFill>
                <a:schemeClr val="accent6">
                  <a:lumMod val="75000"/>
                </a:schemeClr>
              </a:solidFill>
              <a:latin typeface="Georgia" panose="02040502050405020303" pitchFamily="18" charset="0"/>
            </a:endParaRPr>
          </a:p>
        </p:txBody>
      </p:sp>
      <p:sp>
        <p:nvSpPr>
          <p:cNvPr id="4" name="Slide Number Placeholder 3"/>
          <p:cNvSpPr>
            <a:spLocks noGrp="1"/>
          </p:cNvSpPr>
          <p:nvPr>
            <p:ph type="sldNum" sz="quarter" idx="10"/>
          </p:nvPr>
        </p:nvSpPr>
        <p:spPr/>
        <p:txBody>
          <a:bodyPr/>
          <a:lstStyle/>
          <a:p>
            <a:pPr>
              <a:defRPr/>
            </a:pPr>
            <a:fld id="{C847D7F8-CF16-524C-B19E-A1C462196890}" type="slidenum">
              <a:rPr lang="en-US" smtClean="0"/>
              <a:pPr>
                <a:defRPr/>
              </a:pPr>
              <a:t>15</a:t>
            </a:fld>
            <a:endParaRPr lang="en-US"/>
          </a:p>
        </p:txBody>
      </p:sp>
      <p:sp>
        <p:nvSpPr>
          <p:cNvPr id="5" name="Rectangle 4"/>
          <p:cNvSpPr>
            <a:spLocks/>
          </p:cNvSpPr>
          <p:nvPr/>
        </p:nvSpPr>
        <p:spPr bwMode="auto">
          <a:xfrm>
            <a:off x="0" y="0"/>
            <a:ext cx="104775" cy="7315200"/>
          </a:xfrm>
          <a:prstGeom prst="rect">
            <a:avLst/>
          </a:prstGeom>
          <a:solidFill>
            <a:srgbClr val="00B050"/>
          </a:solidFill>
          <a:ln w="12700">
            <a:noFill/>
            <a:miter lim="800000"/>
            <a:headEnd/>
            <a:tailEnd/>
          </a:ln>
        </p:spPr>
        <p:txBody>
          <a:bodyPr lIns="0" tIns="0" rIns="0" bIns="0">
            <a:prstTxWarp prst="textNoShape">
              <a:avLst/>
            </a:prstTxWarp>
          </a:bodyPr>
          <a:lstStyle/>
          <a:p>
            <a:endParaRPr lang="en-US"/>
          </a:p>
        </p:txBody>
      </p:sp>
      <p:sp>
        <p:nvSpPr>
          <p:cNvPr id="6" name="Rectangle 6"/>
          <p:cNvSpPr>
            <a:spLocks/>
          </p:cNvSpPr>
          <p:nvPr/>
        </p:nvSpPr>
        <p:spPr bwMode="auto">
          <a:xfrm>
            <a:off x="0" y="-62552"/>
            <a:ext cx="10058400" cy="43463"/>
          </a:xfrm>
          <a:prstGeom prst="rect">
            <a:avLst/>
          </a:prstGeom>
          <a:solidFill>
            <a:srgbClr val="333399"/>
          </a:solidFill>
          <a:ln w="12700">
            <a:noFill/>
            <a:miter lim="800000"/>
            <a:headEnd/>
            <a:tailEnd/>
          </a:ln>
        </p:spPr>
        <p:txBody>
          <a:bodyPr lIns="0" tIns="0" rIns="0" bIns="0">
            <a:prstTxWarp prst="textNoShape">
              <a:avLst/>
            </a:prstTxWarp>
          </a:bodyPr>
          <a:lstStyle/>
          <a:p>
            <a:endParaRPr lang="en-US"/>
          </a:p>
        </p:txBody>
      </p:sp>
      <p:sp>
        <p:nvSpPr>
          <p:cNvPr id="7" name="Rectangle 6"/>
          <p:cNvSpPr>
            <a:spLocks/>
          </p:cNvSpPr>
          <p:nvPr/>
        </p:nvSpPr>
        <p:spPr bwMode="auto">
          <a:xfrm>
            <a:off x="-20472" y="7271737"/>
            <a:ext cx="10058400" cy="43463"/>
          </a:xfrm>
          <a:prstGeom prst="rect">
            <a:avLst/>
          </a:prstGeom>
          <a:solidFill>
            <a:srgbClr val="333399"/>
          </a:solidFill>
          <a:ln w="12700">
            <a:noFill/>
            <a:miter lim="800000"/>
            <a:headEnd/>
            <a:tailEnd/>
          </a:ln>
        </p:spPr>
        <p:txBody>
          <a:bodyPr lIns="0" tIns="0" rIns="0" bIns="0">
            <a:prstTxWarp prst="textNoShape">
              <a:avLst/>
            </a:prstTxWarp>
          </a:bodyPr>
          <a:lstStyle/>
          <a:p>
            <a:endParaRPr lang="en-US"/>
          </a:p>
        </p:txBody>
      </p:sp>
      <p:sp>
        <p:nvSpPr>
          <p:cNvPr id="8" name="Rectangle 7"/>
          <p:cNvSpPr>
            <a:spLocks/>
          </p:cNvSpPr>
          <p:nvPr/>
        </p:nvSpPr>
        <p:spPr bwMode="auto">
          <a:xfrm>
            <a:off x="9985540" y="-21732"/>
            <a:ext cx="104775" cy="7315200"/>
          </a:xfrm>
          <a:prstGeom prst="rect">
            <a:avLst/>
          </a:prstGeom>
          <a:solidFill>
            <a:srgbClr val="00B050"/>
          </a:solidFill>
          <a:ln w="12700">
            <a:noFill/>
            <a:miter lim="800000"/>
            <a:headEnd/>
            <a:tailEnd/>
          </a:ln>
        </p:spPr>
        <p:txBody>
          <a:bodyPr lIns="0" tIns="0" rIns="0" bIns="0">
            <a:prstTxWarp prst="textNoShape">
              <a:avLst/>
            </a:prstTxWarp>
          </a:bodyPr>
          <a:lstStyle/>
          <a:p>
            <a:endParaRPr lang="en-US"/>
          </a:p>
        </p:txBody>
      </p:sp>
      <p:pic>
        <p:nvPicPr>
          <p:cNvPr id="9" name="Picture 8" descr="ESIP-logo-tag.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9999" y="250800"/>
            <a:ext cx="2265529" cy="892199"/>
          </a:xfrm>
          <a:prstGeom prst="rect">
            <a:avLst/>
          </a:prstGeom>
        </p:spPr>
      </p:pic>
    </p:spTree>
    <p:extLst>
      <p:ext uri="{BB962C8B-B14F-4D97-AF65-F5344CB8AC3E}">
        <p14:creationId xmlns:p14="http://schemas.microsoft.com/office/powerpoint/2010/main" val="1432562100"/>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993" y="406682"/>
            <a:ext cx="6637407" cy="1041118"/>
          </a:xfrm>
        </p:spPr>
        <p:txBody>
          <a:bodyPr/>
          <a:lstStyle/>
          <a:p>
            <a:pPr algn="l"/>
            <a:r>
              <a:rPr lang="en-US" sz="3200" b="1" dirty="0" smtClean="0">
                <a:solidFill>
                  <a:schemeClr val="accent2"/>
                </a:solidFill>
                <a:latin typeface="Georgia" panose="02040502050405020303" pitchFamily="18" charset="0"/>
                <a:ea typeface="Verdana" pitchFamily="-108" charset="0"/>
                <a:cs typeface="Verdana" pitchFamily="-108" charset="0"/>
              </a:rPr>
              <a:t/>
            </a:r>
            <a:br>
              <a:rPr lang="en-US" sz="3200" b="1" dirty="0" smtClean="0">
                <a:solidFill>
                  <a:schemeClr val="accent2"/>
                </a:solidFill>
                <a:latin typeface="Georgia" panose="02040502050405020303" pitchFamily="18" charset="0"/>
                <a:ea typeface="Verdana" pitchFamily="-108" charset="0"/>
                <a:cs typeface="Verdana" pitchFamily="-108" charset="0"/>
              </a:rPr>
            </a:br>
            <a:r>
              <a:rPr lang="en-US" sz="3200" b="1" dirty="0">
                <a:solidFill>
                  <a:schemeClr val="accent2"/>
                </a:solidFill>
                <a:latin typeface="Georgia" panose="02040502050405020303" pitchFamily="18" charset="0"/>
                <a:ea typeface="Verdana" pitchFamily="-108" charset="0"/>
                <a:cs typeface="Verdana" pitchFamily="-108" charset="0"/>
              </a:rPr>
              <a:t/>
            </a:r>
            <a:br>
              <a:rPr lang="en-US" sz="3200" b="1" dirty="0">
                <a:solidFill>
                  <a:schemeClr val="accent2"/>
                </a:solidFill>
                <a:latin typeface="Georgia" panose="02040502050405020303" pitchFamily="18" charset="0"/>
                <a:ea typeface="Verdana" pitchFamily="-108" charset="0"/>
                <a:cs typeface="Verdana" pitchFamily="-108" charset="0"/>
              </a:rPr>
            </a:br>
            <a:r>
              <a:rPr lang="en-US" sz="3200" b="1" dirty="0" smtClean="0">
                <a:solidFill>
                  <a:schemeClr val="accent2"/>
                </a:solidFill>
                <a:latin typeface="Georgia" panose="02040502050405020303" pitchFamily="18" charset="0"/>
                <a:ea typeface="Verdana" pitchFamily="-108" charset="0"/>
                <a:cs typeface="Verdana" pitchFamily="-108" charset="0"/>
              </a:rPr>
              <a:t>USGS Clearinghouse Proposal</a:t>
            </a:r>
            <a:r>
              <a:rPr lang="en-US" sz="3200" dirty="0" smtClean="0">
                <a:solidFill>
                  <a:schemeClr val="accent2"/>
                </a:solidFill>
                <a:latin typeface="Georgia" panose="02040502050405020303" pitchFamily="18" charset="0"/>
                <a:ea typeface="Verdana" pitchFamily="-108" charset="0"/>
                <a:cs typeface="Verdana" pitchFamily="-108" charset="0"/>
              </a:rPr>
              <a:t>:</a:t>
            </a:r>
            <a:br>
              <a:rPr lang="en-US" sz="3200" dirty="0" smtClean="0">
                <a:solidFill>
                  <a:schemeClr val="accent2"/>
                </a:solidFill>
                <a:latin typeface="Georgia" panose="02040502050405020303" pitchFamily="18" charset="0"/>
                <a:ea typeface="Verdana" pitchFamily="-108" charset="0"/>
                <a:cs typeface="Verdana" pitchFamily="-108" charset="0"/>
              </a:rPr>
            </a:br>
            <a:r>
              <a:rPr lang="en-US" sz="3200" dirty="0" smtClean="0">
                <a:solidFill>
                  <a:schemeClr val="accent2"/>
                </a:solidFill>
                <a:latin typeface="Georgia" panose="02040502050405020303" pitchFamily="18" charset="0"/>
                <a:ea typeface="Verdana" pitchFamily="-108" charset="0"/>
                <a:cs typeface="Verdana" pitchFamily="-108" charset="0"/>
              </a:rPr>
              <a:t>   </a:t>
            </a:r>
            <a:r>
              <a:rPr lang="en-US" sz="3200" b="1" dirty="0" smtClean="0">
                <a:solidFill>
                  <a:schemeClr val="accent2"/>
                </a:solidFill>
                <a:latin typeface="Georgia" panose="02040502050405020303" pitchFamily="18" charset="0"/>
                <a:ea typeface="Verdana" pitchFamily="-108" charset="0"/>
                <a:cs typeface="Verdana" pitchFamily="-108" charset="0"/>
              </a:rPr>
              <a:t>Scope</a:t>
            </a:r>
            <a:r>
              <a:rPr lang="en-US" sz="3200" b="1" dirty="0">
                <a:solidFill>
                  <a:schemeClr val="accent2"/>
                </a:solidFill>
                <a:latin typeface="Georgia" panose="02040502050405020303" pitchFamily="18" charset="0"/>
                <a:ea typeface="Verdana" pitchFamily="-108" charset="0"/>
                <a:cs typeface="Verdana" pitchFamily="-108" charset="0"/>
              </a:rPr>
              <a:t>:</a:t>
            </a:r>
            <a:r>
              <a:rPr lang="en-US" sz="3200" dirty="0" smtClean="0">
                <a:solidFill>
                  <a:schemeClr val="accent2"/>
                </a:solidFill>
                <a:latin typeface="Georgia" panose="02040502050405020303" pitchFamily="18" charset="0"/>
                <a:ea typeface="Verdana" pitchFamily="-108" charset="0"/>
                <a:cs typeface="Verdana" pitchFamily="-108" charset="0"/>
              </a:rPr>
              <a:t/>
            </a:r>
            <a:br>
              <a:rPr lang="en-US" sz="3200" dirty="0" smtClean="0">
                <a:solidFill>
                  <a:schemeClr val="accent2"/>
                </a:solidFill>
                <a:latin typeface="Georgia" panose="02040502050405020303" pitchFamily="18" charset="0"/>
                <a:ea typeface="Verdana" pitchFamily="-108" charset="0"/>
                <a:cs typeface="Verdana" pitchFamily="-108" charset="0"/>
              </a:rPr>
            </a:br>
            <a:endParaRPr lang="en-US" dirty="0"/>
          </a:p>
        </p:txBody>
      </p:sp>
      <p:sp>
        <p:nvSpPr>
          <p:cNvPr id="10" name="Text Placeholder 9"/>
          <p:cNvSpPr>
            <a:spLocks noGrp="1"/>
          </p:cNvSpPr>
          <p:nvPr>
            <p:ph sz="half" idx="2"/>
          </p:nvPr>
        </p:nvSpPr>
        <p:spPr>
          <a:xfrm>
            <a:off x="609600" y="1600200"/>
            <a:ext cx="8656705" cy="5201859"/>
          </a:xfrm>
        </p:spPr>
        <p:txBody>
          <a:bodyPr/>
          <a:lstStyle/>
          <a:p>
            <a:pPr lvl="0"/>
            <a:r>
              <a:rPr lang="en-US" sz="2000" dirty="0" smtClean="0">
                <a:latin typeface="Verdana" panose="020B0604030504040204" pitchFamily="34" charset="0"/>
                <a:ea typeface="Verdana" panose="020B0604030504040204" pitchFamily="34" charset="0"/>
                <a:cs typeface="Verdana" panose="020B0604030504040204" pitchFamily="34" charset="0"/>
              </a:rPr>
              <a:t>Broaden </a:t>
            </a:r>
            <a:r>
              <a:rPr lang="en-US" sz="2000" dirty="0">
                <a:latin typeface="Verdana" panose="020B0604030504040204" pitchFamily="34" charset="0"/>
                <a:ea typeface="Verdana" panose="020B0604030504040204" pitchFamily="34" charset="0"/>
                <a:cs typeface="Verdana" panose="020B0604030504040204" pitchFamily="34" charset="0"/>
              </a:rPr>
              <a:t>&amp; deepen the range of </a:t>
            </a:r>
            <a:r>
              <a:rPr lang="en-US" sz="2000" dirty="0" smtClean="0">
                <a:latin typeface="Verdana" panose="020B0604030504040204" pitchFamily="34" charset="0"/>
                <a:ea typeface="Verdana" panose="020B0604030504040204" pitchFamily="34" charset="0"/>
                <a:cs typeface="Verdana" panose="020B0604030504040204" pitchFamily="34" charset="0"/>
              </a:rPr>
              <a:t>existing educational </a:t>
            </a:r>
            <a:r>
              <a:rPr lang="en-US" sz="2000" dirty="0">
                <a:latin typeface="Verdana" panose="020B0604030504040204" pitchFamily="34" charset="0"/>
                <a:ea typeface="Verdana" panose="020B0604030504040204" pitchFamily="34" charset="0"/>
                <a:cs typeface="Verdana" panose="020B0604030504040204" pitchFamily="34" charset="0"/>
              </a:rPr>
              <a:t>resources </a:t>
            </a:r>
            <a:endParaRPr lang="en-US" sz="2000" dirty="0" smtClean="0">
              <a:latin typeface="Verdana" panose="020B0604030504040204" pitchFamily="34" charset="0"/>
              <a:ea typeface="Verdana" panose="020B0604030504040204" pitchFamily="34" charset="0"/>
              <a:cs typeface="Verdana" panose="020B0604030504040204" pitchFamily="34" charset="0"/>
            </a:endParaRPr>
          </a:p>
          <a:p>
            <a:pPr lvl="0"/>
            <a:r>
              <a:rPr lang="en-US" sz="2000" dirty="0" smtClean="0">
                <a:latin typeface="Verdana" panose="020B0604030504040204" pitchFamily="34" charset="0"/>
                <a:ea typeface="Verdana" panose="020B0604030504040204" pitchFamily="34" charset="0"/>
                <a:cs typeface="Verdana" panose="020B0604030504040204" pitchFamily="34" charset="0"/>
              </a:rPr>
              <a:t>Help </a:t>
            </a:r>
            <a:r>
              <a:rPr lang="en-US" sz="2000" dirty="0">
                <a:latin typeface="Verdana" panose="020B0604030504040204" pitchFamily="34" charset="0"/>
                <a:ea typeface="Verdana" panose="020B0604030504040204" pitchFamily="34" charset="0"/>
                <a:cs typeface="Verdana" panose="020B0604030504040204" pitchFamily="34" charset="0"/>
              </a:rPr>
              <a:t>researchers understand the impact of their actions or lack thereof during the Science Data Lifecycle steps on the applications and services that rely on those actions, e.g., data publishing and search discovery &amp; retrieval services.</a:t>
            </a:r>
          </a:p>
          <a:p>
            <a:pPr lvl="0"/>
            <a:r>
              <a:rPr lang="en-US" sz="2000" dirty="0">
                <a:latin typeface="Verdana" panose="020B0604030504040204" pitchFamily="34" charset="0"/>
                <a:ea typeface="Verdana" panose="020B0604030504040204" pitchFamily="34" charset="0"/>
                <a:cs typeface="Verdana" panose="020B0604030504040204" pitchFamily="34" charset="0"/>
              </a:rPr>
              <a:t>Help researchers understand the iterative nature of the Science Data Lifecycle steps and the relationship of each step to the others.</a:t>
            </a:r>
          </a:p>
          <a:p>
            <a:pPr lvl="0"/>
            <a:r>
              <a:rPr lang="en-US" sz="2000" dirty="0">
                <a:latin typeface="Verdana" panose="020B0604030504040204" pitchFamily="34" charset="0"/>
                <a:ea typeface="Verdana" panose="020B0604030504040204" pitchFamily="34" charset="0"/>
                <a:cs typeface="Verdana" panose="020B0604030504040204" pitchFamily="34" charset="0"/>
              </a:rPr>
              <a:t>Make the contextual / descriptive information about educational resources available for harvesting and distributing by other Semantic web and other web-based </a:t>
            </a:r>
            <a:r>
              <a:rPr lang="en-US" sz="2000" dirty="0" smtClean="0">
                <a:latin typeface="Verdana" panose="020B0604030504040204" pitchFamily="34" charset="0"/>
                <a:ea typeface="Verdana" panose="020B0604030504040204" pitchFamily="34" charset="0"/>
                <a:cs typeface="Verdana" panose="020B0604030504040204" pitchFamily="34" charset="0"/>
              </a:rPr>
              <a:t>services</a:t>
            </a:r>
            <a:r>
              <a:rPr lang="en-US" sz="2000" dirty="0">
                <a:latin typeface="Verdana" panose="020B0604030504040204" pitchFamily="34" charset="0"/>
                <a:ea typeface="Verdana" panose="020B0604030504040204" pitchFamily="34" charset="0"/>
                <a:cs typeface="Verdana" panose="020B0604030504040204" pitchFamily="34" charset="0"/>
              </a:rPr>
              <a:t> </a:t>
            </a:r>
            <a:r>
              <a:rPr lang="en-US" sz="2000" dirty="0" smtClean="0">
                <a:latin typeface="Verdana" panose="020B0604030504040204" pitchFamily="34" charset="0"/>
                <a:ea typeface="Verdana" panose="020B0604030504040204" pitchFamily="34" charset="0"/>
                <a:cs typeface="Verdana" panose="020B0604030504040204" pitchFamily="34" charset="0"/>
              </a:rPr>
              <a:t>– [how to do?]</a:t>
            </a:r>
            <a:endParaRPr lang="en-US" sz="2000" b="1" dirty="0" smtClean="0">
              <a:solidFill>
                <a:schemeClr val="accent6">
                  <a:lumMod val="75000"/>
                </a:schemeClr>
              </a:solidFill>
              <a:latin typeface="Georgia" panose="02040502050405020303" pitchFamily="18" charset="0"/>
            </a:endParaRPr>
          </a:p>
          <a:p>
            <a:pPr lvl="0"/>
            <a:r>
              <a:rPr lang="en-US" sz="2800" b="1" dirty="0" smtClean="0">
                <a:solidFill>
                  <a:schemeClr val="accent6">
                    <a:lumMod val="75000"/>
                  </a:schemeClr>
                </a:solidFill>
                <a:latin typeface="Georgia" panose="02040502050405020303" pitchFamily="18" charset="0"/>
                <a:ea typeface="Verdana" panose="020B0604030504040204" pitchFamily="34" charset="0"/>
                <a:cs typeface="Verdana" panose="020B0604030504040204" pitchFamily="34" charset="0"/>
              </a:rPr>
              <a:t>Other thoughts?</a:t>
            </a:r>
            <a:endParaRPr lang="en-US" sz="1600"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pPr>
              <a:defRPr/>
            </a:pPr>
            <a:fld id="{C847D7F8-CF16-524C-B19E-A1C462196890}" type="slidenum">
              <a:rPr lang="en-US" smtClean="0"/>
              <a:pPr>
                <a:defRPr/>
              </a:pPr>
              <a:t>16</a:t>
            </a:fld>
            <a:endParaRPr lang="en-US"/>
          </a:p>
        </p:txBody>
      </p:sp>
      <p:sp>
        <p:nvSpPr>
          <p:cNvPr id="5" name="Rectangle 4"/>
          <p:cNvSpPr>
            <a:spLocks/>
          </p:cNvSpPr>
          <p:nvPr/>
        </p:nvSpPr>
        <p:spPr bwMode="auto">
          <a:xfrm>
            <a:off x="0" y="0"/>
            <a:ext cx="104775" cy="7315200"/>
          </a:xfrm>
          <a:prstGeom prst="rect">
            <a:avLst/>
          </a:prstGeom>
          <a:solidFill>
            <a:srgbClr val="00B050"/>
          </a:solidFill>
          <a:ln w="12700">
            <a:noFill/>
            <a:miter lim="800000"/>
            <a:headEnd/>
            <a:tailEnd/>
          </a:ln>
        </p:spPr>
        <p:txBody>
          <a:bodyPr lIns="0" tIns="0" rIns="0" bIns="0">
            <a:prstTxWarp prst="textNoShape">
              <a:avLst/>
            </a:prstTxWarp>
          </a:bodyPr>
          <a:lstStyle/>
          <a:p>
            <a:endParaRPr lang="en-US"/>
          </a:p>
        </p:txBody>
      </p:sp>
      <p:sp>
        <p:nvSpPr>
          <p:cNvPr id="6" name="Rectangle 6"/>
          <p:cNvSpPr>
            <a:spLocks/>
          </p:cNvSpPr>
          <p:nvPr/>
        </p:nvSpPr>
        <p:spPr bwMode="auto">
          <a:xfrm>
            <a:off x="0" y="-62552"/>
            <a:ext cx="10058400" cy="43463"/>
          </a:xfrm>
          <a:prstGeom prst="rect">
            <a:avLst/>
          </a:prstGeom>
          <a:solidFill>
            <a:srgbClr val="333399"/>
          </a:solidFill>
          <a:ln w="12700">
            <a:noFill/>
            <a:miter lim="800000"/>
            <a:headEnd/>
            <a:tailEnd/>
          </a:ln>
        </p:spPr>
        <p:txBody>
          <a:bodyPr lIns="0" tIns="0" rIns="0" bIns="0">
            <a:prstTxWarp prst="textNoShape">
              <a:avLst/>
            </a:prstTxWarp>
          </a:bodyPr>
          <a:lstStyle/>
          <a:p>
            <a:endParaRPr lang="en-US"/>
          </a:p>
        </p:txBody>
      </p:sp>
      <p:sp>
        <p:nvSpPr>
          <p:cNvPr id="7" name="Rectangle 6"/>
          <p:cNvSpPr>
            <a:spLocks/>
          </p:cNvSpPr>
          <p:nvPr/>
        </p:nvSpPr>
        <p:spPr bwMode="auto">
          <a:xfrm>
            <a:off x="-20472" y="7271737"/>
            <a:ext cx="10058400" cy="43463"/>
          </a:xfrm>
          <a:prstGeom prst="rect">
            <a:avLst/>
          </a:prstGeom>
          <a:solidFill>
            <a:srgbClr val="333399"/>
          </a:solidFill>
          <a:ln w="12700">
            <a:noFill/>
            <a:miter lim="800000"/>
            <a:headEnd/>
            <a:tailEnd/>
          </a:ln>
        </p:spPr>
        <p:txBody>
          <a:bodyPr lIns="0" tIns="0" rIns="0" bIns="0">
            <a:prstTxWarp prst="textNoShape">
              <a:avLst/>
            </a:prstTxWarp>
          </a:bodyPr>
          <a:lstStyle/>
          <a:p>
            <a:endParaRPr lang="en-US"/>
          </a:p>
        </p:txBody>
      </p:sp>
      <p:sp>
        <p:nvSpPr>
          <p:cNvPr id="8" name="Rectangle 7"/>
          <p:cNvSpPr>
            <a:spLocks/>
          </p:cNvSpPr>
          <p:nvPr/>
        </p:nvSpPr>
        <p:spPr bwMode="auto">
          <a:xfrm>
            <a:off x="9985540" y="-21732"/>
            <a:ext cx="104775" cy="7315200"/>
          </a:xfrm>
          <a:prstGeom prst="rect">
            <a:avLst/>
          </a:prstGeom>
          <a:solidFill>
            <a:srgbClr val="00B050"/>
          </a:solidFill>
          <a:ln w="12700">
            <a:noFill/>
            <a:miter lim="800000"/>
            <a:headEnd/>
            <a:tailEnd/>
          </a:ln>
        </p:spPr>
        <p:txBody>
          <a:bodyPr lIns="0" tIns="0" rIns="0" bIns="0">
            <a:prstTxWarp prst="textNoShape">
              <a:avLst/>
            </a:prstTxWarp>
          </a:bodyPr>
          <a:lstStyle/>
          <a:p>
            <a:endParaRPr lang="en-US"/>
          </a:p>
        </p:txBody>
      </p:sp>
      <p:pic>
        <p:nvPicPr>
          <p:cNvPr id="9" name="Picture 8" descr="ESIP-logo-tag.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9999" y="250800"/>
            <a:ext cx="2265529" cy="892199"/>
          </a:xfrm>
          <a:prstGeom prst="rect">
            <a:avLst/>
          </a:prstGeom>
        </p:spPr>
      </p:pic>
    </p:spTree>
    <p:extLst>
      <p:ext uri="{BB962C8B-B14F-4D97-AF65-F5344CB8AC3E}">
        <p14:creationId xmlns:p14="http://schemas.microsoft.com/office/powerpoint/2010/main" val="1632754791"/>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774" y="304800"/>
            <a:ext cx="6888626" cy="921054"/>
          </a:xfrm>
        </p:spPr>
        <p:txBody>
          <a:bodyPr/>
          <a:lstStyle/>
          <a:p>
            <a:r>
              <a:rPr lang="en-US" sz="3200" b="1" dirty="0" smtClean="0">
                <a:solidFill>
                  <a:schemeClr val="accent2"/>
                </a:solidFill>
                <a:latin typeface="Georgia" panose="02040502050405020303" pitchFamily="18" charset="0"/>
                <a:ea typeface="Verdana" pitchFamily="-108" charset="0"/>
                <a:cs typeface="Verdana" pitchFamily="-108" charset="0"/>
              </a:rPr>
              <a:t>Interested in knowing more?</a:t>
            </a:r>
            <a:r>
              <a:rPr lang="en-US" sz="6000" b="1" dirty="0">
                <a:solidFill>
                  <a:schemeClr val="accent2"/>
                </a:solidFill>
                <a:latin typeface="Georgia" panose="02040502050405020303" pitchFamily="18" charset="0"/>
              </a:rPr>
              <a:t/>
            </a:r>
            <a:br>
              <a:rPr lang="en-US" sz="6000" b="1" dirty="0">
                <a:solidFill>
                  <a:schemeClr val="accent2"/>
                </a:solidFill>
                <a:latin typeface="Georgia" panose="02040502050405020303" pitchFamily="18" charset="0"/>
              </a:rPr>
            </a:br>
            <a:endParaRPr lang="en-US" dirty="0"/>
          </a:p>
        </p:txBody>
      </p:sp>
      <p:sp>
        <p:nvSpPr>
          <p:cNvPr id="3" name="Subtitle 2"/>
          <p:cNvSpPr>
            <a:spLocks noGrp="1"/>
          </p:cNvSpPr>
          <p:nvPr>
            <p:ph idx="1"/>
          </p:nvPr>
        </p:nvSpPr>
        <p:spPr>
          <a:xfrm>
            <a:off x="3932700" y="1219199"/>
            <a:ext cx="5622925" cy="5315253"/>
          </a:xfrm>
        </p:spPr>
        <p:txBody>
          <a:bodyPr/>
          <a:lstStyle/>
          <a:p>
            <a:pPr>
              <a:lnSpc>
                <a:spcPct val="110000"/>
              </a:lnSpc>
              <a:tabLst>
                <a:tab pos="74703" algn="l"/>
                <a:tab pos="149742" algn="l"/>
                <a:tab pos="224780" algn="l"/>
                <a:tab pos="299819" algn="l"/>
                <a:tab pos="374857" algn="l"/>
                <a:tab pos="449896" algn="l"/>
                <a:tab pos="524934" algn="l"/>
                <a:tab pos="599972" algn="l"/>
                <a:tab pos="675011" algn="l"/>
                <a:tab pos="750049" algn="l"/>
                <a:tab pos="825088" algn="l"/>
                <a:tab pos="900126" algn="l"/>
              </a:tabLst>
            </a:pPr>
            <a:endParaRPr lang="en-US" sz="2000" b="1" i="1" dirty="0" smtClean="0">
              <a:latin typeface="Verdana" pitchFamily="-108" charset="0"/>
              <a:ea typeface="Verdana" pitchFamily="-108" charset="0"/>
              <a:cs typeface="Verdana" pitchFamily="-108" charset="0"/>
              <a:sym typeface="Verdana" pitchFamily="-108" charset="0"/>
            </a:endParaRPr>
          </a:p>
          <a:p>
            <a:pPr>
              <a:lnSpc>
                <a:spcPct val="110000"/>
              </a:lnSpc>
              <a:tabLst>
                <a:tab pos="74703" algn="l"/>
                <a:tab pos="149742" algn="l"/>
                <a:tab pos="224780" algn="l"/>
                <a:tab pos="299819" algn="l"/>
                <a:tab pos="374857" algn="l"/>
                <a:tab pos="449896" algn="l"/>
                <a:tab pos="524934" algn="l"/>
                <a:tab pos="599972" algn="l"/>
                <a:tab pos="675011" algn="l"/>
                <a:tab pos="750049" algn="l"/>
                <a:tab pos="825088" algn="l"/>
                <a:tab pos="900126" algn="l"/>
              </a:tabLst>
            </a:pPr>
            <a:r>
              <a:rPr lang="en-US" sz="2000" b="1" i="1" dirty="0" smtClean="0">
                <a:latin typeface="Verdana" pitchFamily="-108" charset="0"/>
                <a:ea typeface="Verdana" pitchFamily="-108" charset="0"/>
                <a:cs typeface="Verdana" pitchFamily="-108" charset="0"/>
                <a:sym typeface="Verdana" pitchFamily="-108" charset="0"/>
              </a:rPr>
              <a:t>Poster Session!!</a:t>
            </a:r>
          </a:p>
          <a:p>
            <a:pPr>
              <a:lnSpc>
                <a:spcPct val="110000"/>
              </a:lnSpc>
              <a:tabLst>
                <a:tab pos="74703" algn="l"/>
                <a:tab pos="149742" algn="l"/>
                <a:tab pos="224780" algn="l"/>
                <a:tab pos="299819" algn="l"/>
                <a:tab pos="374857" algn="l"/>
                <a:tab pos="449896" algn="l"/>
                <a:tab pos="524934" algn="l"/>
                <a:tab pos="599972" algn="l"/>
                <a:tab pos="675011" algn="l"/>
                <a:tab pos="750049" algn="l"/>
                <a:tab pos="825088" algn="l"/>
                <a:tab pos="900126" algn="l"/>
              </a:tabLst>
            </a:pPr>
            <a:r>
              <a:rPr lang="en-US" sz="2000" b="1" i="1" dirty="0" smtClean="0">
                <a:latin typeface="Verdana" pitchFamily="-108" charset="0"/>
                <a:ea typeface="Verdana" pitchFamily="-108" charset="0"/>
                <a:cs typeface="Verdana" pitchFamily="-108" charset="0"/>
                <a:sym typeface="Verdana" pitchFamily="-108" charset="0"/>
              </a:rPr>
              <a:t>New</a:t>
            </a:r>
            <a:r>
              <a:rPr lang="en-US" sz="2000" b="1" dirty="0" smtClean="0">
                <a:latin typeface="Verdana" pitchFamily="-108" charset="0"/>
                <a:ea typeface="Verdana" pitchFamily="-108" charset="0"/>
                <a:cs typeface="Verdana" pitchFamily="-108" charset="0"/>
                <a:sym typeface="Verdana" pitchFamily="-108" charset="0"/>
              </a:rPr>
              <a:t> </a:t>
            </a:r>
            <a:r>
              <a:rPr lang="en-US" sz="2000" b="1" dirty="0">
                <a:latin typeface="Verdana" pitchFamily="-108" charset="0"/>
                <a:ea typeface="Verdana" pitchFamily="-108" charset="0"/>
                <a:cs typeface="Verdana" pitchFamily="-108" charset="0"/>
                <a:sym typeface="Verdana" pitchFamily="-108" charset="0"/>
              </a:rPr>
              <a:t>DM training wiki:  </a:t>
            </a:r>
            <a:r>
              <a:rPr lang="en-US" sz="2000" b="1" dirty="0">
                <a:latin typeface="Verdana" pitchFamily="-108" charset="0"/>
                <a:ea typeface="Verdana" pitchFamily="-108" charset="0"/>
                <a:cs typeface="Verdana" pitchFamily="-108" charset="0"/>
                <a:sym typeface="Verdana" pitchFamily="-108" charset="0"/>
                <a:hlinkClick r:id="rId2"/>
              </a:rPr>
              <a:t>http://wiki.esipfed.org/index.php/Data_Management_Training </a:t>
            </a:r>
            <a:endParaRPr lang="en-US" sz="2000" b="1" dirty="0">
              <a:latin typeface="Verdana" pitchFamily="-108" charset="0"/>
              <a:ea typeface="Verdana" pitchFamily="-108" charset="0"/>
              <a:cs typeface="Verdana" pitchFamily="-108" charset="0"/>
              <a:sym typeface="Verdana" pitchFamily="-108" charset="0"/>
            </a:endParaRPr>
          </a:p>
          <a:p>
            <a:pPr>
              <a:lnSpc>
                <a:spcPct val="110000"/>
              </a:lnSpc>
              <a:tabLst>
                <a:tab pos="74703" algn="l"/>
                <a:tab pos="149742" algn="l"/>
                <a:tab pos="224780" algn="l"/>
                <a:tab pos="299819" algn="l"/>
                <a:tab pos="374857" algn="l"/>
                <a:tab pos="449896" algn="l"/>
                <a:tab pos="524934" algn="l"/>
                <a:tab pos="599972" algn="l"/>
                <a:tab pos="675011" algn="l"/>
                <a:tab pos="750049" algn="l"/>
                <a:tab pos="825088" algn="l"/>
                <a:tab pos="900126" algn="l"/>
              </a:tabLst>
            </a:pPr>
            <a:r>
              <a:rPr lang="en-US" sz="2000" b="1" dirty="0">
                <a:latin typeface="Verdana"/>
                <a:cs typeface="Verdana"/>
              </a:rPr>
              <a:t>ESIP </a:t>
            </a:r>
            <a:r>
              <a:rPr lang="en-US" sz="2000" b="1" dirty="0" err="1">
                <a:latin typeface="Verdana"/>
                <a:cs typeface="Verdana"/>
              </a:rPr>
              <a:t>esip_dmtraining</a:t>
            </a:r>
            <a:r>
              <a:rPr lang="en-US" sz="2000" b="1" dirty="0">
                <a:latin typeface="Verdana"/>
                <a:cs typeface="Verdana"/>
              </a:rPr>
              <a:t> list: </a:t>
            </a:r>
            <a:r>
              <a:rPr lang="en-US" sz="2000" b="1" dirty="0">
                <a:latin typeface="Verdana"/>
                <a:cs typeface="Verdana"/>
                <a:hlinkClick r:id="rId3"/>
              </a:rPr>
              <a:t>http://lists.esipfed.org/mailman/listinfo/esip_dmtraining</a:t>
            </a:r>
            <a:endParaRPr lang="en-US" sz="2000" b="1" dirty="0">
              <a:latin typeface="Verdana"/>
              <a:cs typeface="Verdana"/>
            </a:endParaRPr>
          </a:p>
          <a:p>
            <a:pPr>
              <a:lnSpc>
                <a:spcPct val="110000"/>
              </a:lnSpc>
              <a:tabLst>
                <a:tab pos="74703" algn="l"/>
                <a:tab pos="149742" algn="l"/>
                <a:tab pos="224780" algn="l"/>
                <a:tab pos="299819" algn="l"/>
                <a:tab pos="374857" algn="l"/>
                <a:tab pos="449896" algn="l"/>
                <a:tab pos="524934" algn="l"/>
                <a:tab pos="599972" algn="l"/>
                <a:tab pos="675011" algn="l"/>
                <a:tab pos="750049" algn="l"/>
                <a:tab pos="825088" algn="l"/>
                <a:tab pos="900126" algn="l"/>
              </a:tabLst>
            </a:pPr>
            <a:r>
              <a:rPr lang="en-US" sz="2000" b="1" dirty="0">
                <a:latin typeface="Verdana"/>
                <a:cs typeface="Verdana"/>
              </a:rPr>
              <a:t>ESIP Data Management Short Course for Scientists:  </a:t>
            </a:r>
            <a:r>
              <a:rPr lang="en-US" sz="2000" b="1" dirty="0">
                <a:latin typeface="Verdana"/>
                <a:cs typeface="Verdana"/>
                <a:hlinkClick r:id="rId4"/>
              </a:rPr>
              <a:t>http://</a:t>
            </a:r>
            <a:r>
              <a:rPr lang="en-US" sz="2000" b="1" dirty="0" smtClean="0">
                <a:latin typeface="Verdana"/>
                <a:cs typeface="Verdana"/>
                <a:hlinkClick r:id="rId4"/>
              </a:rPr>
              <a:t>commons.esipfed.org/datamanagementshortcourse</a:t>
            </a:r>
            <a:endParaRPr lang="en-US" sz="1000" b="1" dirty="0">
              <a:latin typeface="Verdana" panose="020B0604030504040204" pitchFamily="34" charset="0"/>
              <a:ea typeface="Verdana" panose="020B0604030504040204" pitchFamily="34" charset="0"/>
              <a:cs typeface="Verdana" panose="020B0604030504040204" pitchFamily="34" charset="0"/>
            </a:endParaRPr>
          </a:p>
        </p:txBody>
      </p:sp>
      <p:sp>
        <p:nvSpPr>
          <p:cNvPr id="10" name="Text Placeholder 9"/>
          <p:cNvSpPr>
            <a:spLocks noGrp="1"/>
          </p:cNvSpPr>
          <p:nvPr>
            <p:ph type="body" sz="half" idx="2"/>
          </p:nvPr>
        </p:nvSpPr>
        <p:spPr/>
        <p:txBody>
          <a:bodyPr/>
          <a:lstStyle/>
          <a:p>
            <a:pPr marL="2010"/>
            <a:r>
              <a:rPr lang="en-US" sz="3200" b="1" dirty="0" smtClean="0">
                <a:solidFill>
                  <a:schemeClr val="accent2"/>
                </a:solidFill>
                <a:latin typeface="Georgia" panose="02040502050405020303" pitchFamily="18" charset="0"/>
                <a:ea typeface="Verdana" pitchFamily="-108" charset="0"/>
                <a:cs typeface="Verdana" pitchFamily="-108" charset="0"/>
              </a:rPr>
              <a:t>For more information</a:t>
            </a:r>
          </a:p>
          <a:p>
            <a:pPr marL="2010"/>
            <a:endParaRPr lang="en-US" sz="3200" b="1" dirty="0">
              <a:solidFill>
                <a:schemeClr val="accent2"/>
              </a:solidFill>
              <a:latin typeface="Georgia" panose="02040502050405020303" pitchFamily="18" charset="0"/>
              <a:ea typeface="Verdana" pitchFamily="-108" charset="0"/>
              <a:cs typeface="Verdana" pitchFamily="-108" charset="0"/>
            </a:endParaRPr>
          </a:p>
          <a:p>
            <a:pPr marL="2010"/>
            <a:endParaRPr lang="en-US" sz="3200" b="1" dirty="0">
              <a:solidFill>
                <a:schemeClr val="accent2"/>
              </a:solidFill>
              <a:latin typeface="Georgia" panose="02040502050405020303" pitchFamily="18" charset="0"/>
              <a:ea typeface="Verdana" pitchFamily="-108" charset="0"/>
              <a:cs typeface="Verdana" pitchFamily="-108" charset="0"/>
            </a:endParaRPr>
          </a:p>
          <a:p>
            <a:pPr marL="8040">
              <a:spcBef>
                <a:spcPts val="306"/>
              </a:spcBef>
            </a:pPr>
            <a:r>
              <a:rPr lang="en-US" sz="1600" dirty="0">
                <a:solidFill>
                  <a:srgbClr val="333399"/>
                </a:solidFill>
                <a:latin typeface="Georgia" panose="02040502050405020303" pitchFamily="18" charset="0"/>
                <a:ea typeface="Arial Black" pitchFamily="-108" charset="0"/>
                <a:cs typeface="Arial Black" pitchFamily="-108" charset="0"/>
                <a:sym typeface="Arial Black" pitchFamily="-108" charset="0"/>
              </a:rPr>
              <a:t>Nancy </a:t>
            </a:r>
            <a:r>
              <a:rPr lang="en-US" sz="1600" dirty="0" smtClean="0">
                <a:solidFill>
                  <a:srgbClr val="333399"/>
                </a:solidFill>
                <a:latin typeface="Georgia" panose="02040502050405020303" pitchFamily="18" charset="0"/>
                <a:ea typeface="Arial Black" pitchFamily="-108" charset="0"/>
                <a:cs typeface="Arial Black" pitchFamily="-108" charset="0"/>
                <a:sym typeface="Arial Black" pitchFamily="-108" charset="0"/>
              </a:rPr>
              <a:t>Hoebelheinrich,</a:t>
            </a:r>
            <a:endParaRPr lang="en-US" sz="1600" baseline="30000" dirty="0">
              <a:solidFill>
                <a:srgbClr val="333399"/>
              </a:solidFill>
              <a:latin typeface="Georgia" panose="02040502050405020303" pitchFamily="18" charset="0"/>
              <a:ea typeface="Arial Black" pitchFamily="-108" charset="0"/>
              <a:cs typeface="Arial Black" pitchFamily="-108" charset="0"/>
              <a:sym typeface="Arial Black" pitchFamily="-108" charset="0"/>
            </a:endParaRPr>
          </a:p>
          <a:p>
            <a:pPr marL="8040">
              <a:spcBef>
                <a:spcPts val="306"/>
              </a:spcBef>
            </a:pPr>
            <a:r>
              <a:rPr lang="en-US" sz="1600" baseline="30000" dirty="0" smtClean="0">
                <a:solidFill>
                  <a:srgbClr val="333399"/>
                </a:solidFill>
                <a:latin typeface="Georgia" panose="02040502050405020303" pitchFamily="18" charset="0"/>
                <a:ea typeface="Arial Black" pitchFamily="-108" charset="0"/>
                <a:cs typeface="Arial Black" pitchFamily="-108" charset="0"/>
                <a:sym typeface="Arial Black" pitchFamily="-108" charset="0"/>
              </a:rPr>
              <a:t>(</a:t>
            </a:r>
            <a:r>
              <a:rPr lang="en-US" sz="1600" baseline="30000" dirty="0" smtClean="0">
                <a:solidFill>
                  <a:srgbClr val="333399"/>
                </a:solidFill>
                <a:latin typeface="Georgia" panose="02040502050405020303" pitchFamily="18" charset="0"/>
                <a:ea typeface="Arial Black" pitchFamily="-108" charset="0"/>
                <a:cs typeface="Arial Black" pitchFamily="-108" charset="0"/>
                <a:sym typeface="Arial Black" pitchFamily="-108" charset="0"/>
                <a:hlinkClick r:id="rId5"/>
              </a:rPr>
              <a:t>nhoebel@kmotifs.com</a:t>
            </a:r>
            <a:r>
              <a:rPr lang="en-US" sz="1600" baseline="30000" dirty="0">
                <a:solidFill>
                  <a:srgbClr val="333399"/>
                </a:solidFill>
                <a:latin typeface="Georgia" panose="02040502050405020303" pitchFamily="18" charset="0"/>
                <a:ea typeface="Arial Black" pitchFamily="-108" charset="0"/>
                <a:cs typeface="Arial Black" pitchFamily="-108" charset="0"/>
                <a:sym typeface="Arial Black" pitchFamily="-108" charset="0"/>
              </a:rPr>
              <a:t>)</a:t>
            </a:r>
            <a:r>
              <a:rPr lang="en-US" sz="1600" dirty="0">
                <a:solidFill>
                  <a:srgbClr val="333399"/>
                </a:solidFill>
                <a:latin typeface="Georgia" panose="02040502050405020303" pitchFamily="18" charset="0"/>
                <a:ea typeface="Arial Black" pitchFamily="-108" charset="0"/>
                <a:cs typeface="Arial Black" pitchFamily="-108" charset="0"/>
                <a:sym typeface="Arial Black" pitchFamily="-108" charset="0"/>
              </a:rPr>
              <a:t>, </a:t>
            </a:r>
            <a:endParaRPr lang="en-US" sz="1600" dirty="0" smtClean="0">
              <a:solidFill>
                <a:srgbClr val="333399"/>
              </a:solidFill>
              <a:latin typeface="Georgia" panose="02040502050405020303" pitchFamily="18" charset="0"/>
              <a:ea typeface="Arial Black" pitchFamily="-108" charset="0"/>
              <a:cs typeface="Arial Black" pitchFamily="-108" charset="0"/>
              <a:sym typeface="Arial Black" pitchFamily="-108" charset="0"/>
            </a:endParaRPr>
          </a:p>
          <a:p>
            <a:pPr marL="8040">
              <a:spcBef>
                <a:spcPts val="306"/>
              </a:spcBef>
            </a:pPr>
            <a:r>
              <a:rPr lang="en-US" sz="1600" dirty="0" smtClean="0">
                <a:solidFill>
                  <a:srgbClr val="333399"/>
                </a:solidFill>
                <a:latin typeface="Georgia" panose="02040502050405020303" pitchFamily="18" charset="0"/>
                <a:ea typeface="Arial Black" pitchFamily="-108" charset="0"/>
                <a:cs typeface="Arial Black" pitchFamily="-108" charset="0"/>
                <a:sym typeface="Arial Black" pitchFamily="-108" charset="0"/>
              </a:rPr>
              <a:t>Knowledge </a:t>
            </a:r>
            <a:r>
              <a:rPr lang="en-US" sz="1600" dirty="0">
                <a:solidFill>
                  <a:srgbClr val="333399"/>
                </a:solidFill>
                <a:latin typeface="Georgia" panose="02040502050405020303" pitchFamily="18" charset="0"/>
                <a:ea typeface="Arial Black" pitchFamily="-108" charset="0"/>
                <a:cs typeface="Arial Black" pitchFamily="-108" charset="0"/>
                <a:sym typeface="Arial Black" pitchFamily="-108" charset="0"/>
              </a:rPr>
              <a:t>Motifs, LLC  </a:t>
            </a:r>
            <a:endParaRPr lang="en-US" sz="1600" dirty="0" smtClean="0">
              <a:solidFill>
                <a:srgbClr val="333399"/>
              </a:solidFill>
              <a:latin typeface="Georgia" panose="02040502050405020303" pitchFamily="18" charset="0"/>
              <a:ea typeface="Arial Black" pitchFamily="-108" charset="0"/>
              <a:cs typeface="Arial Black" pitchFamily="-108" charset="0"/>
              <a:sym typeface="Arial Black" pitchFamily="-108" charset="0"/>
            </a:endParaRPr>
          </a:p>
          <a:p>
            <a:pPr marL="8040">
              <a:spcBef>
                <a:spcPts val="306"/>
              </a:spcBef>
            </a:pPr>
            <a:endParaRPr lang="en-US" sz="1600" dirty="0" smtClean="0">
              <a:solidFill>
                <a:srgbClr val="333399"/>
              </a:solidFill>
              <a:latin typeface="Georgia" panose="02040502050405020303" pitchFamily="18" charset="0"/>
              <a:ea typeface="Arial Black" pitchFamily="-108" charset="0"/>
              <a:cs typeface="Arial Black" pitchFamily="-108" charset="0"/>
              <a:sym typeface="Arial Black" pitchFamily="-108" charset="0"/>
            </a:endParaRPr>
          </a:p>
          <a:p>
            <a:pPr marL="8040">
              <a:spcBef>
                <a:spcPts val="306"/>
              </a:spcBef>
            </a:pPr>
            <a:endParaRPr lang="en-US" sz="1600" dirty="0">
              <a:solidFill>
                <a:srgbClr val="333399"/>
              </a:solidFill>
              <a:latin typeface="Georgia" panose="02040502050405020303" pitchFamily="18" charset="0"/>
              <a:ea typeface="Arial Black" pitchFamily="-108" charset="0"/>
              <a:cs typeface="Arial Black" pitchFamily="-108" charset="0"/>
              <a:sym typeface="Arial Black" pitchFamily="-108" charset="0"/>
            </a:endParaRPr>
          </a:p>
          <a:p>
            <a:pPr marL="8040">
              <a:spcBef>
                <a:spcPts val="306"/>
              </a:spcBef>
            </a:pPr>
            <a:r>
              <a:rPr lang="en-US" sz="1600" dirty="0">
                <a:solidFill>
                  <a:srgbClr val="333399"/>
                </a:solidFill>
                <a:latin typeface="Georgia" panose="02040502050405020303" pitchFamily="18" charset="0"/>
                <a:ea typeface="Arial Black" pitchFamily="-108" charset="0"/>
                <a:cs typeface="Arial Black" pitchFamily="-108" charset="0"/>
                <a:sym typeface="Arial Black" pitchFamily="-108" charset="0"/>
              </a:rPr>
              <a:t>Sophie </a:t>
            </a:r>
            <a:r>
              <a:rPr lang="en-US" sz="1600" dirty="0" smtClean="0">
                <a:solidFill>
                  <a:srgbClr val="333399"/>
                </a:solidFill>
                <a:latin typeface="Georgia" panose="02040502050405020303" pitchFamily="18" charset="0"/>
                <a:ea typeface="Arial Black" pitchFamily="-108" charset="0"/>
                <a:cs typeface="Arial Black" pitchFamily="-108" charset="0"/>
                <a:sym typeface="Arial Black" pitchFamily="-108" charset="0"/>
              </a:rPr>
              <a:t>Hou,</a:t>
            </a:r>
            <a:endParaRPr lang="en-US" sz="1600" baseline="30000" dirty="0" smtClean="0">
              <a:solidFill>
                <a:srgbClr val="333399"/>
              </a:solidFill>
              <a:latin typeface="Georgia" panose="02040502050405020303" pitchFamily="18" charset="0"/>
              <a:ea typeface="Arial Black" pitchFamily="-108" charset="0"/>
              <a:cs typeface="Arial Black" pitchFamily="-108" charset="0"/>
              <a:sym typeface="Arial Black" pitchFamily="-108" charset="0"/>
            </a:endParaRPr>
          </a:p>
          <a:p>
            <a:pPr marL="8040">
              <a:spcBef>
                <a:spcPts val="306"/>
              </a:spcBef>
            </a:pPr>
            <a:r>
              <a:rPr lang="en-US" sz="1600" baseline="30000" dirty="0" smtClean="0">
                <a:solidFill>
                  <a:srgbClr val="333399"/>
                </a:solidFill>
                <a:latin typeface="Georgia" panose="02040502050405020303" pitchFamily="18" charset="0"/>
                <a:ea typeface="Arial Black" pitchFamily="-108" charset="0"/>
                <a:cs typeface="Arial Black" pitchFamily="-108" charset="0"/>
                <a:sym typeface="Arial Black" pitchFamily="-108" charset="0"/>
              </a:rPr>
              <a:t> </a:t>
            </a:r>
            <a:r>
              <a:rPr lang="en-US" sz="1600" baseline="30000" dirty="0">
                <a:solidFill>
                  <a:srgbClr val="333399"/>
                </a:solidFill>
                <a:latin typeface="Georgia" panose="02040502050405020303" pitchFamily="18" charset="0"/>
                <a:ea typeface="Arial Black" pitchFamily="-108" charset="0"/>
                <a:cs typeface="Arial Black" pitchFamily="-108" charset="0"/>
                <a:sym typeface="Arial Black" pitchFamily="-108" charset="0"/>
              </a:rPr>
              <a:t>(</a:t>
            </a:r>
            <a:r>
              <a:rPr lang="en-US" sz="1600" baseline="30000" dirty="0">
                <a:solidFill>
                  <a:srgbClr val="333399"/>
                </a:solidFill>
                <a:latin typeface="Georgia" panose="02040502050405020303" pitchFamily="18" charset="0"/>
                <a:ea typeface="Arial Black" pitchFamily="-108" charset="0"/>
                <a:cs typeface="Arial Black" pitchFamily="-108" charset="0"/>
                <a:sym typeface="Arial Black" pitchFamily="-108" charset="0"/>
                <a:hlinkClick r:id="rId6"/>
              </a:rPr>
              <a:t>hou@illinois.edu</a:t>
            </a:r>
            <a:r>
              <a:rPr lang="en-US" sz="1600" baseline="30000" dirty="0" smtClean="0">
                <a:solidFill>
                  <a:srgbClr val="333399"/>
                </a:solidFill>
                <a:latin typeface="Georgia" panose="02040502050405020303" pitchFamily="18" charset="0"/>
                <a:ea typeface="Arial Black" pitchFamily="-108" charset="0"/>
                <a:cs typeface="Arial Black" pitchFamily="-108" charset="0"/>
                <a:sym typeface="Arial Black" pitchFamily="-108" charset="0"/>
              </a:rPr>
              <a:t>)</a:t>
            </a:r>
            <a:endParaRPr lang="en-US" sz="1600" dirty="0">
              <a:solidFill>
                <a:srgbClr val="333399"/>
              </a:solidFill>
              <a:latin typeface="Georgia" panose="02040502050405020303" pitchFamily="18" charset="0"/>
              <a:ea typeface="Arial Black" pitchFamily="-108" charset="0"/>
              <a:cs typeface="Arial Black" pitchFamily="-108" charset="0"/>
              <a:sym typeface="Arial Black" pitchFamily="-108" charset="0"/>
            </a:endParaRPr>
          </a:p>
          <a:p>
            <a:pPr marL="8040">
              <a:spcBef>
                <a:spcPts val="306"/>
              </a:spcBef>
            </a:pPr>
            <a:r>
              <a:rPr lang="en-US" sz="1600" dirty="0" smtClean="0">
                <a:solidFill>
                  <a:srgbClr val="333399"/>
                </a:solidFill>
                <a:latin typeface="Georgia" panose="02040502050405020303" pitchFamily="18" charset="0"/>
                <a:ea typeface="Arial Black" pitchFamily="-108" charset="0"/>
                <a:cs typeface="Arial Black" pitchFamily="-108" charset="0"/>
                <a:sym typeface="Arial Black" pitchFamily="-108" charset="0"/>
              </a:rPr>
              <a:t>University </a:t>
            </a:r>
            <a:r>
              <a:rPr lang="en-US" sz="1600" dirty="0">
                <a:solidFill>
                  <a:srgbClr val="333399"/>
                </a:solidFill>
                <a:latin typeface="Georgia" panose="02040502050405020303" pitchFamily="18" charset="0"/>
                <a:ea typeface="Arial Black" pitchFamily="-108" charset="0"/>
                <a:cs typeface="Arial Black" pitchFamily="-108" charset="0"/>
                <a:sym typeface="Arial Black" pitchFamily="-108" charset="0"/>
              </a:rPr>
              <a:t>of Illinois at Urbana-Champaign</a:t>
            </a:r>
          </a:p>
          <a:p>
            <a:pPr marL="2010"/>
            <a:endParaRPr lang="en-US" sz="3200" b="1" dirty="0">
              <a:solidFill>
                <a:schemeClr val="accent6">
                  <a:lumMod val="75000"/>
                </a:schemeClr>
              </a:solidFill>
              <a:latin typeface="Georgia" panose="02040502050405020303" pitchFamily="18" charset="0"/>
            </a:endParaRPr>
          </a:p>
        </p:txBody>
      </p:sp>
      <p:sp>
        <p:nvSpPr>
          <p:cNvPr id="4" name="Slide Number Placeholder 3"/>
          <p:cNvSpPr>
            <a:spLocks noGrp="1"/>
          </p:cNvSpPr>
          <p:nvPr>
            <p:ph type="sldNum" sz="quarter" idx="10"/>
          </p:nvPr>
        </p:nvSpPr>
        <p:spPr/>
        <p:txBody>
          <a:bodyPr/>
          <a:lstStyle/>
          <a:p>
            <a:pPr>
              <a:defRPr/>
            </a:pPr>
            <a:fld id="{C847D7F8-CF16-524C-B19E-A1C462196890}" type="slidenum">
              <a:rPr lang="en-US" smtClean="0"/>
              <a:pPr>
                <a:defRPr/>
              </a:pPr>
              <a:t>17</a:t>
            </a:fld>
            <a:endParaRPr lang="en-US"/>
          </a:p>
        </p:txBody>
      </p:sp>
      <p:sp>
        <p:nvSpPr>
          <p:cNvPr id="5" name="Rectangle 4"/>
          <p:cNvSpPr>
            <a:spLocks/>
          </p:cNvSpPr>
          <p:nvPr/>
        </p:nvSpPr>
        <p:spPr bwMode="auto">
          <a:xfrm>
            <a:off x="0" y="0"/>
            <a:ext cx="104775" cy="7315200"/>
          </a:xfrm>
          <a:prstGeom prst="rect">
            <a:avLst/>
          </a:prstGeom>
          <a:solidFill>
            <a:srgbClr val="00B050"/>
          </a:solidFill>
          <a:ln w="12700">
            <a:noFill/>
            <a:miter lim="800000"/>
            <a:headEnd/>
            <a:tailEnd/>
          </a:ln>
        </p:spPr>
        <p:txBody>
          <a:bodyPr lIns="0" tIns="0" rIns="0" bIns="0">
            <a:prstTxWarp prst="textNoShape">
              <a:avLst/>
            </a:prstTxWarp>
          </a:bodyPr>
          <a:lstStyle/>
          <a:p>
            <a:endParaRPr lang="en-US"/>
          </a:p>
        </p:txBody>
      </p:sp>
      <p:sp>
        <p:nvSpPr>
          <p:cNvPr id="6" name="Rectangle 6"/>
          <p:cNvSpPr>
            <a:spLocks/>
          </p:cNvSpPr>
          <p:nvPr/>
        </p:nvSpPr>
        <p:spPr bwMode="auto">
          <a:xfrm>
            <a:off x="0" y="-62552"/>
            <a:ext cx="10058400" cy="43463"/>
          </a:xfrm>
          <a:prstGeom prst="rect">
            <a:avLst/>
          </a:prstGeom>
          <a:solidFill>
            <a:srgbClr val="333399"/>
          </a:solidFill>
          <a:ln w="12700">
            <a:noFill/>
            <a:miter lim="800000"/>
            <a:headEnd/>
            <a:tailEnd/>
          </a:ln>
        </p:spPr>
        <p:txBody>
          <a:bodyPr lIns="0" tIns="0" rIns="0" bIns="0">
            <a:prstTxWarp prst="textNoShape">
              <a:avLst/>
            </a:prstTxWarp>
          </a:bodyPr>
          <a:lstStyle/>
          <a:p>
            <a:endParaRPr lang="en-US"/>
          </a:p>
        </p:txBody>
      </p:sp>
      <p:sp>
        <p:nvSpPr>
          <p:cNvPr id="7" name="Rectangle 6"/>
          <p:cNvSpPr>
            <a:spLocks/>
          </p:cNvSpPr>
          <p:nvPr/>
        </p:nvSpPr>
        <p:spPr bwMode="auto">
          <a:xfrm>
            <a:off x="-20472" y="7271737"/>
            <a:ext cx="10058400" cy="43463"/>
          </a:xfrm>
          <a:prstGeom prst="rect">
            <a:avLst/>
          </a:prstGeom>
          <a:solidFill>
            <a:srgbClr val="333399"/>
          </a:solidFill>
          <a:ln w="12700">
            <a:noFill/>
            <a:miter lim="800000"/>
            <a:headEnd/>
            <a:tailEnd/>
          </a:ln>
        </p:spPr>
        <p:txBody>
          <a:bodyPr lIns="0" tIns="0" rIns="0" bIns="0">
            <a:prstTxWarp prst="textNoShape">
              <a:avLst/>
            </a:prstTxWarp>
          </a:bodyPr>
          <a:lstStyle/>
          <a:p>
            <a:endParaRPr lang="en-US"/>
          </a:p>
        </p:txBody>
      </p:sp>
      <p:sp>
        <p:nvSpPr>
          <p:cNvPr id="8" name="Rectangle 7"/>
          <p:cNvSpPr>
            <a:spLocks/>
          </p:cNvSpPr>
          <p:nvPr/>
        </p:nvSpPr>
        <p:spPr bwMode="auto">
          <a:xfrm>
            <a:off x="9985540" y="-21732"/>
            <a:ext cx="104775" cy="7315200"/>
          </a:xfrm>
          <a:prstGeom prst="rect">
            <a:avLst/>
          </a:prstGeom>
          <a:solidFill>
            <a:srgbClr val="00B050"/>
          </a:solidFill>
          <a:ln w="12700">
            <a:noFill/>
            <a:miter lim="800000"/>
            <a:headEnd/>
            <a:tailEnd/>
          </a:ln>
        </p:spPr>
        <p:txBody>
          <a:bodyPr lIns="0" tIns="0" rIns="0" bIns="0">
            <a:prstTxWarp prst="textNoShape">
              <a:avLst/>
            </a:prstTxWarp>
          </a:bodyPr>
          <a:lstStyle/>
          <a:p>
            <a:endParaRPr lang="en-US"/>
          </a:p>
        </p:txBody>
      </p:sp>
      <p:pic>
        <p:nvPicPr>
          <p:cNvPr id="9" name="Picture 8" descr="ESIP-logo-tag.jp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619999" y="250800"/>
            <a:ext cx="2265529" cy="892199"/>
          </a:xfrm>
          <a:prstGeom prst="rect">
            <a:avLst/>
          </a:prstGeom>
        </p:spPr>
      </p:pic>
      <p:pic>
        <p:nvPicPr>
          <p:cNvPr id="11"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9600" y="4724400"/>
            <a:ext cx="1556975" cy="372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006013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b="1" dirty="0" smtClean="0">
                <a:solidFill>
                  <a:schemeClr val="accent2"/>
                </a:solidFill>
                <a:latin typeface="Georgia" panose="02040502050405020303" pitchFamily="18" charset="0"/>
                <a:ea typeface="Verdana" pitchFamily="-108" charset="0"/>
                <a:cs typeface="Verdana" pitchFamily="-108" charset="0"/>
              </a:rPr>
              <a:t>Agenda</a:t>
            </a:r>
            <a:endParaRPr lang="en-US" dirty="0"/>
          </a:p>
        </p:txBody>
      </p:sp>
      <p:sp>
        <p:nvSpPr>
          <p:cNvPr id="3" name="Subtitle 2"/>
          <p:cNvSpPr>
            <a:spLocks noGrp="1"/>
          </p:cNvSpPr>
          <p:nvPr>
            <p:ph idx="1"/>
          </p:nvPr>
        </p:nvSpPr>
        <p:spPr>
          <a:xfrm>
            <a:off x="753993" y="2113280"/>
            <a:ext cx="8550416" cy="3144520"/>
          </a:xfrm>
        </p:spPr>
        <p:txBody>
          <a:bodyPr/>
          <a:lstStyle/>
          <a:p>
            <a:r>
              <a:rPr lang="en-US" sz="2400" b="1" dirty="0" smtClean="0">
                <a:latin typeface="Georgia" panose="02040502050405020303" pitchFamily="18" charset="0"/>
              </a:rPr>
              <a:t>Current Status &amp; Key Issues from Group  Discussions – Nancy 			(20 min)</a:t>
            </a:r>
          </a:p>
          <a:p>
            <a:r>
              <a:rPr lang="en-US" sz="2400" b="1" dirty="0" smtClean="0">
                <a:latin typeface="Georgia" panose="02040502050405020303" pitchFamily="18" charset="0"/>
              </a:rPr>
              <a:t>Study Findings &amp; Questions – Sophie  (35 min)</a:t>
            </a:r>
          </a:p>
          <a:p>
            <a:r>
              <a:rPr lang="en-US" sz="2400" b="1" dirty="0" smtClean="0">
                <a:latin typeface="Georgia" panose="02040502050405020303" pitchFamily="18" charset="0"/>
              </a:rPr>
              <a:t>Group Discussion of USGS Proposal for DMT Clearinghouse – All 				(30 min)</a:t>
            </a:r>
          </a:p>
          <a:p>
            <a:r>
              <a:rPr lang="en-US" sz="2400" b="1" dirty="0" smtClean="0">
                <a:latin typeface="Georgia" panose="02040502050405020303" pitchFamily="18" charset="0"/>
              </a:rPr>
              <a:t>Wrap-up – Nancy</a:t>
            </a:r>
            <a:r>
              <a:rPr lang="en-US" sz="2400" b="1" dirty="0" smtClean="0">
                <a:solidFill>
                  <a:schemeClr val="accent2"/>
                </a:solidFill>
                <a:latin typeface="Georgia" panose="02040502050405020303" pitchFamily="18" charset="0"/>
              </a:rPr>
              <a:t>				   </a:t>
            </a:r>
            <a:r>
              <a:rPr lang="en-US" sz="2400" b="1" dirty="0" smtClean="0">
                <a:latin typeface="Georgia" panose="02040502050405020303" pitchFamily="18" charset="0"/>
              </a:rPr>
              <a:t>(5 min)</a:t>
            </a:r>
            <a:endParaRPr lang="en-US" sz="2400" b="1" dirty="0">
              <a:latin typeface="Georgia" panose="02040502050405020303" pitchFamily="18" charset="0"/>
            </a:endParaRPr>
          </a:p>
        </p:txBody>
      </p:sp>
      <p:sp>
        <p:nvSpPr>
          <p:cNvPr id="4" name="Slide Number Placeholder 3"/>
          <p:cNvSpPr>
            <a:spLocks noGrp="1"/>
          </p:cNvSpPr>
          <p:nvPr>
            <p:ph type="sldNum" sz="quarter" idx="10"/>
          </p:nvPr>
        </p:nvSpPr>
        <p:spPr/>
        <p:txBody>
          <a:bodyPr/>
          <a:lstStyle/>
          <a:p>
            <a:pPr>
              <a:defRPr/>
            </a:pPr>
            <a:fld id="{C847D7F8-CF16-524C-B19E-A1C462196890}" type="slidenum">
              <a:rPr lang="en-US" smtClean="0"/>
              <a:pPr>
                <a:defRPr/>
              </a:pPr>
              <a:t>2</a:t>
            </a:fld>
            <a:endParaRPr lang="en-US"/>
          </a:p>
        </p:txBody>
      </p:sp>
      <p:sp>
        <p:nvSpPr>
          <p:cNvPr id="5" name="Rectangle 4"/>
          <p:cNvSpPr>
            <a:spLocks/>
          </p:cNvSpPr>
          <p:nvPr/>
        </p:nvSpPr>
        <p:spPr bwMode="auto">
          <a:xfrm>
            <a:off x="0" y="0"/>
            <a:ext cx="104775" cy="7315200"/>
          </a:xfrm>
          <a:prstGeom prst="rect">
            <a:avLst/>
          </a:prstGeom>
          <a:solidFill>
            <a:srgbClr val="00B050"/>
          </a:solidFill>
          <a:ln w="12700">
            <a:noFill/>
            <a:miter lim="800000"/>
            <a:headEnd/>
            <a:tailEnd/>
          </a:ln>
        </p:spPr>
        <p:txBody>
          <a:bodyPr lIns="0" tIns="0" rIns="0" bIns="0">
            <a:prstTxWarp prst="textNoShape">
              <a:avLst/>
            </a:prstTxWarp>
          </a:bodyPr>
          <a:lstStyle/>
          <a:p>
            <a:endParaRPr lang="en-US"/>
          </a:p>
        </p:txBody>
      </p:sp>
      <p:sp>
        <p:nvSpPr>
          <p:cNvPr id="6" name="Rectangle 6"/>
          <p:cNvSpPr>
            <a:spLocks/>
          </p:cNvSpPr>
          <p:nvPr/>
        </p:nvSpPr>
        <p:spPr bwMode="auto">
          <a:xfrm>
            <a:off x="0" y="-62552"/>
            <a:ext cx="10058400" cy="43463"/>
          </a:xfrm>
          <a:prstGeom prst="rect">
            <a:avLst/>
          </a:prstGeom>
          <a:solidFill>
            <a:srgbClr val="333399"/>
          </a:solidFill>
          <a:ln w="12700">
            <a:noFill/>
            <a:miter lim="800000"/>
            <a:headEnd/>
            <a:tailEnd/>
          </a:ln>
        </p:spPr>
        <p:txBody>
          <a:bodyPr lIns="0" tIns="0" rIns="0" bIns="0">
            <a:prstTxWarp prst="textNoShape">
              <a:avLst/>
            </a:prstTxWarp>
          </a:bodyPr>
          <a:lstStyle/>
          <a:p>
            <a:endParaRPr lang="en-US"/>
          </a:p>
        </p:txBody>
      </p:sp>
      <p:sp>
        <p:nvSpPr>
          <p:cNvPr id="7" name="Rectangle 6"/>
          <p:cNvSpPr>
            <a:spLocks/>
          </p:cNvSpPr>
          <p:nvPr/>
        </p:nvSpPr>
        <p:spPr bwMode="auto">
          <a:xfrm>
            <a:off x="-20472" y="7271737"/>
            <a:ext cx="10058400" cy="43463"/>
          </a:xfrm>
          <a:prstGeom prst="rect">
            <a:avLst/>
          </a:prstGeom>
          <a:solidFill>
            <a:srgbClr val="333399"/>
          </a:solidFill>
          <a:ln w="12700">
            <a:noFill/>
            <a:miter lim="800000"/>
            <a:headEnd/>
            <a:tailEnd/>
          </a:ln>
        </p:spPr>
        <p:txBody>
          <a:bodyPr lIns="0" tIns="0" rIns="0" bIns="0">
            <a:prstTxWarp prst="textNoShape">
              <a:avLst/>
            </a:prstTxWarp>
          </a:bodyPr>
          <a:lstStyle/>
          <a:p>
            <a:endParaRPr lang="en-US"/>
          </a:p>
        </p:txBody>
      </p:sp>
      <p:sp>
        <p:nvSpPr>
          <p:cNvPr id="8" name="Rectangle 7"/>
          <p:cNvSpPr>
            <a:spLocks/>
          </p:cNvSpPr>
          <p:nvPr/>
        </p:nvSpPr>
        <p:spPr bwMode="auto">
          <a:xfrm>
            <a:off x="9985540" y="-21732"/>
            <a:ext cx="104775" cy="7315200"/>
          </a:xfrm>
          <a:prstGeom prst="rect">
            <a:avLst/>
          </a:prstGeom>
          <a:solidFill>
            <a:srgbClr val="00B050"/>
          </a:solidFill>
          <a:ln w="12700">
            <a:noFill/>
            <a:miter lim="800000"/>
            <a:headEnd/>
            <a:tailEnd/>
          </a:ln>
        </p:spPr>
        <p:txBody>
          <a:bodyPr lIns="0" tIns="0" rIns="0" bIns="0">
            <a:prstTxWarp prst="textNoShape">
              <a:avLst/>
            </a:prstTxWarp>
          </a:bodyPr>
          <a:lstStyle/>
          <a:p>
            <a:endParaRPr lang="en-US"/>
          </a:p>
        </p:txBody>
      </p:sp>
      <p:pic>
        <p:nvPicPr>
          <p:cNvPr id="9" name="Picture 8" descr="ESIP-logo-tag.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91530" y="250800"/>
            <a:ext cx="1807018" cy="1120800"/>
          </a:xfrm>
          <a:prstGeom prst="rect">
            <a:avLst/>
          </a:prstGeom>
        </p:spPr>
      </p:pic>
    </p:spTree>
    <p:extLst>
      <p:ext uri="{BB962C8B-B14F-4D97-AF65-F5344CB8AC3E}">
        <p14:creationId xmlns:p14="http://schemas.microsoft.com/office/powerpoint/2010/main" val="147092116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b="1" dirty="0" smtClean="0">
                <a:solidFill>
                  <a:schemeClr val="accent2"/>
                </a:solidFill>
                <a:latin typeface="Georgia" panose="02040502050405020303" pitchFamily="18" charset="0"/>
                <a:ea typeface="Verdana" pitchFamily="-108" charset="0"/>
                <a:cs typeface="Verdana" pitchFamily="-108" charset="0"/>
              </a:rPr>
              <a:t>ESIP Data </a:t>
            </a:r>
            <a:r>
              <a:rPr lang="en-US" sz="3200" b="1" dirty="0">
                <a:solidFill>
                  <a:schemeClr val="accent2"/>
                </a:solidFill>
                <a:latin typeface="Georgia" panose="02040502050405020303" pitchFamily="18" charset="0"/>
                <a:ea typeface="Verdana" pitchFamily="-108" charset="0"/>
                <a:cs typeface="Verdana" pitchFamily="-108" charset="0"/>
              </a:rPr>
              <a:t>Management </a:t>
            </a:r>
            <a:r>
              <a:rPr lang="en-US" sz="3200" b="1" dirty="0" smtClean="0">
                <a:solidFill>
                  <a:schemeClr val="accent2"/>
                </a:solidFill>
                <a:latin typeface="Georgia" panose="02040502050405020303" pitchFamily="18" charset="0"/>
                <a:ea typeface="Verdana" pitchFamily="-108" charset="0"/>
                <a:cs typeface="Verdana" pitchFamily="-108" charset="0"/>
              </a:rPr>
              <a:t>Training:  Progress &amp; Prospects</a:t>
            </a:r>
            <a:endParaRPr lang="en-US" dirty="0"/>
          </a:p>
        </p:txBody>
      </p:sp>
      <p:sp>
        <p:nvSpPr>
          <p:cNvPr id="3" name="Subtitle 2"/>
          <p:cNvSpPr>
            <a:spLocks noGrp="1"/>
          </p:cNvSpPr>
          <p:nvPr>
            <p:ph type="subTitle" idx="1"/>
          </p:nvPr>
        </p:nvSpPr>
        <p:spPr/>
        <p:txBody>
          <a:bodyPr/>
          <a:lstStyle/>
          <a:p>
            <a:r>
              <a:rPr lang="en-US" sz="3200" b="1" dirty="0">
                <a:solidFill>
                  <a:schemeClr val="accent2"/>
                </a:solidFill>
                <a:latin typeface="Georgia" panose="02040502050405020303" pitchFamily="18" charset="0"/>
              </a:rPr>
              <a:t>Current Status &amp; Key Ideas from Group Discussions</a:t>
            </a:r>
          </a:p>
        </p:txBody>
      </p:sp>
      <p:sp>
        <p:nvSpPr>
          <p:cNvPr id="4" name="Slide Number Placeholder 3"/>
          <p:cNvSpPr>
            <a:spLocks noGrp="1"/>
          </p:cNvSpPr>
          <p:nvPr>
            <p:ph type="sldNum" sz="quarter" idx="10"/>
          </p:nvPr>
        </p:nvSpPr>
        <p:spPr/>
        <p:txBody>
          <a:bodyPr/>
          <a:lstStyle/>
          <a:p>
            <a:pPr>
              <a:defRPr/>
            </a:pPr>
            <a:fld id="{C847D7F8-CF16-524C-B19E-A1C462196890}" type="slidenum">
              <a:rPr lang="en-US" smtClean="0"/>
              <a:pPr>
                <a:defRPr/>
              </a:pPr>
              <a:t>3</a:t>
            </a:fld>
            <a:endParaRPr lang="en-US"/>
          </a:p>
        </p:txBody>
      </p:sp>
      <p:sp>
        <p:nvSpPr>
          <p:cNvPr id="5" name="Rectangle 4"/>
          <p:cNvSpPr>
            <a:spLocks/>
          </p:cNvSpPr>
          <p:nvPr/>
        </p:nvSpPr>
        <p:spPr bwMode="auto">
          <a:xfrm>
            <a:off x="0" y="0"/>
            <a:ext cx="104775" cy="7315200"/>
          </a:xfrm>
          <a:prstGeom prst="rect">
            <a:avLst/>
          </a:prstGeom>
          <a:solidFill>
            <a:srgbClr val="00B050"/>
          </a:solidFill>
          <a:ln w="12700">
            <a:noFill/>
            <a:miter lim="800000"/>
            <a:headEnd/>
            <a:tailEnd/>
          </a:ln>
        </p:spPr>
        <p:txBody>
          <a:bodyPr lIns="0" tIns="0" rIns="0" bIns="0">
            <a:prstTxWarp prst="textNoShape">
              <a:avLst/>
            </a:prstTxWarp>
          </a:bodyPr>
          <a:lstStyle/>
          <a:p>
            <a:endParaRPr lang="en-US"/>
          </a:p>
        </p:txBody>
      </p:sp>
      <p:sp>
        <p:nvSpPr>
          <p:cNvPr id="6" name="Rectangle 6"/>
          <p:cNvSpPr>
            <a:spLocks/>
          </p:cNvSpPr>
          <p:nvPr/>
        </p:nvSpPr>
        <p:spPr bwMode="auto">
          <a:xfrm>
            <a:off x="0" y="-62552"/>
            <a:ext cx="10058400" cy="43463"/>
          </a:xfrm>
          <a:prstGeom prst="rect">
            <a:avLst/>
          </a:prstGeom>
          <a:solidFill>
            <a:srgbClr val="333399"/>
          </a:solidFill>
          <a:ln w="12700">
            <a:noFill/>
            <a:miter lim="800000"/>
            <a:headEnd/>
            <a:tailEnd/>
          </a:ln>
        </p:spPr>
        <p:txBody>
          <a:bodyPr lIns="0" tIns="0" rIns="0" bIns="0">
            <a:prstTxWarp prst="textNoShape">
              <a:avLst/>
            </a:prstTxWarp>
          </a:bodyPr>
          <a:lstStyle/>
          <a:p>
            <a:endParaRPr lang="en-US"/>
          </a:p>
        </p:txBody>
      </p:sp>
      <p:sp>
        <p:nvSpPr>
          <p:cNvPr id="7" name="Rectangle 6"/>
          <p:cNvSpPr>
            <a:spLocks/>
          </p:cNvSpPr>
          <p:nvPr/>
        </p:nvSpPr>
        <p:spPr bwMode="auto">
          <a:xfrm>
            <a:off x="-20472" y="7271737"/>
            <a:ext cx="10058400" cy="43463"/>
          </a:xfrm>
          <a:prstGeom prst="rect">
            <a:avLst/>
          </a:prstGeom>
          <a:solidFill>
            <a:srgbClr val="333399"/>
          </a:solidFill>
          <a:ln w="12700">
            <a:noFill/>
            <a:miter lim="800000"/>
            <a:headEnd/>
            <a:tailEnd/>
          </a:ln>
        </p:spPr>
        <p:txBody>
          <a:bodyPr lIns="0" tIns="0" rIns="0" bIns="0">
            <a:prstTxWarp prst="textNoShape">
              <a:avLst/>
            </a:prstTxWarp>
          </a:bodyPr>
          <a:lstStyle/>
          <a:p>
            <a:endParaRPr lang="en-US"/>
          </a:p>
        </p:txBody>
      </p:sp>
      <p:sp>
        <p:nvSpPr>
          <p:cNvPr id="8" name="Rectangle 7"/>
          <p:cNvSpPr>
            <a:spLocks/>
          </p:cNvSpPr>
          <p:nvPr/>
        </p:nvSpPr>
        <p:spPr bwMode="auto">
          <a:xfrm>
            <a:off x="9985540" y="-21732"/>
            <a:ext cx="104775" cy="7315200"/>
          </a:xfrm>
          <a:prstGeom prst="rect">
            <a:avLst/>
          </a:prstGeom>
          <a:solidFill>
            <a:srgbClr val="00B050"/>
          </a:solidFill>
          <a:ln w="12700">
            <a:noFill/>
            <a:miter lim="800000"/>
            <a:headEnd/>
            <a:tailEnd/>
          </a:ln>
        </p:spPr>
        <p:txBody>
          <a:bodyPr lIns="0" tIns="0" rIns="0" bIns="0">
            <a:prstTxWarp prst="textNoShape">
              <a:avLst/>
            </a:prstTxWarp>
          </a:bodyPr>
          <a:lstStyle/>
          <a:p>
            <a:endParaRPr lang="en-US"/>
          </a:p>
        </p:txBody>
      </p:sp>
      <p:pic>
        <p:nvPicPr>
          <p:cNvPr id="9" name="Picture 8" descr="ESIP-logo-tag.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91530" y="250800"/>
            <a:ext cx="1807018" cy="1120800"/>
          </a:xfrm>
          <a:prstGeom prst="rect">
            <a:avLst/>
          </a:prstGeom>
        </p:spPr>
      </p:pic>
    </p:spTree>
    <p:extLst>
      <p:ext uri="{BB962C8B-B14F-4D97-AF65-F5344CB8AC3E}">
        <p14:creationId xmlns:p14="http://schemas.microsoft.com/office/powerpoint/2010/main" val="185309181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774" y="304800"/>
            <a:ext cx="3764425" cy="921054"/>
          </a:xfrm>
        </p:spPr>
        <p:txBody>
          <a:bodyPr/>
          <a:lstStyle/>
          <a:p>
            <a:r>
              <a:rPr lang="en-US" sz="3200" b="1" dirty="0" smtClean="0">
                <a:solidFill>
                  <a:schemeClr val="accent2"/>
                </a:solidFill>
                <a:latin typeface="Georgia" panose="02040502050405020303" pitchFamily="18" charset="0"/>
                <a:ea typeface="Verdana" pitchFamily="-108" charset="0"/>
                <a:cs typeface="Verdana" pitchFamily="-108" charset="0"/>
              </a:rPr>
              <a:t>Current Status:</a:t>
            </a:r>
            <a:r>
              <a:rPr lang="en-US" sz="6000" b="1" dirty="0">
                <a:solidFill>
                  <a:schemeClr val="accent2"/>
                </a:solidFill>
                <a:latin typeface="Georgia" panose="02040502050405020303" pitchFamily="18" charset="0"/>
              </a:rPr>
              <a:t/>
            </a:r>
            <a:br>
              <a:rPr lang="en-US" sz="6000" b="1" dirty="0">
                <a:solidFill>
                  <a:schemeClr val="accent2"/>
                </a:solidFill>
                <a:latin typeface="Georgia" panose="02040502050405020303" pitchFamily="18" charset="0"/>
              </a:rPr>
            </a:br>
            <a:endParaRPr lang="en-US" dirty="0"/>
          </a:p>
        </p:txBody>
      </p:sp>
      <p:sp>
        <p:nvSpPr>
          <p:cNvPr id="3" name="Subtitle 2"/>
          <p:cNvSpPr>
            <a:spLocks noGrp="1"/>
          </p:cNvSpPr>
          <p:nvPr>
            <p:ph idx="1"/>
          </p:nvPr>
        </p:nvSpPr>
        <p:spPr>
          <a:xfrm>
            <a:off x="3932700" y="1219199"/>
            <a:ext cx="5622925" cy="5315253"/>
          </a:xfrm>
        </p:spPr>
        <p:txBody>
          <a:bodyPr/>
          <a:lstStyle/>
          <a:p>
            <a:pPr marL="2010" indent="0">
              <a:buNone/>
            </a:pPr>
            <a:endParaRPr lang="en-US" sz="700" b="1" dirty="0" smtClean="0">
              <a:solidFill>
                <a:schemeClr val="accent6">
                  <a:lumMod val="75000"/>
                </a:schemeClr>
              </a:solidFill>
              <a:latin typeface="Georgia" panose="02040502050405020303" pitchFamily="18" charset="0"/>
            </a:endParaRPr>
          </a:p>
          <a:p>
            <a:pPr marL="199516" lvl="1" indent="-103373">
              <a:buFont typeface="Arial" panose="020B0604020202020204" pitchFamily="34" charset="0"/>
              <a:buChar char="•"/>
            </a:pPr>
            <a:r>
              <a:rPr lang="en-US" sz="17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Topics </a:t>
            </a:r>
            <a:r>
              <a:rPr lang="en-US" sz="17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generated by DS Committee for Research Scientists in 2011</a:t>
            </a:r>
          </a:p>
          <a:p>
            <a:pPr marL="199516" lvl="1" indent="-103373">
              <a:buFont typeface="Arial" panose="020B0604020202020204" pitchFamily="34" charset="0"/>
              <a:buChar char="•"/>
            </a:pPr>
            <a:r>
              <a:rPr lang="en-US" sz="17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Designed to provide </a:t>
            </a:r>
            <a:r>
              <a:rPr lang="en-US" sz="1700" b="1" i="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basic</a:t>
            </a:r>
            <a:r>
              <a:rPr lang="en-US" sz="17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 information in 7 – 15 minutes modules</a:t>
            </a:r>
          </a:p>
          <a:p>
            <a:pPr marL="199516" lvl="1" indent="-103373">
              <a:buFont typeface="Arial" panose="020B0604020202020204" pitchFamily="34" charset="0"/>
              <a:buChar char="•"/>
            </a:pPr>
            <a:r>
              <a:rPr lang="en-US" sz="17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Includes examples from Earth Science data management perspective</a:t>
            </a:r>
          </a:p>
          <a:p>
            <a:pPr marL="199516" lvl="1" indent="-103373">
              <a:buFont typeface="Arial" panose="020B0604020202020204" pitchFamily="34" charset="0"/>
              <a:buChar char="•"/>
            </a:pPr>
            <a:r>
              <a:rPr lang="en-US" sz="17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Developed by domain and data management expert authors who received a minimal stipend for each module created</a:t>
            </a:r>
          </a:p>
          <a:p>
            <a:pPr marL="199516" lvl="1" indent="-103373">
              <a:buFont typeface="Arial" panose="020B0604020202020204" pitchFamily="34" charset="0"/>
              <a:buChar char="•"/>
            </a:pPr>
            <a:r>
              <a:rPr lang="en-US" sz="17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Financial support provided by NASA, NOAA &amp; Data Conservancy </a:t>
            </a:r>
          </a:p>
          <a:p>
            <a:pPr marL="199516" lvl="1" indent="-103373">
              <a:buFont typeface="Arial" panose="020B0604020202020204" pitchFamily="34" charset="0"/>
              <a:buChar char="•"/>
            </a:pPr>
            <a:r>
              <a:rPr lang="en-US" sz="17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Followed “publication” process including:</a:t>
            </a:r>
          </a:p>
          <a:p>
            <a:pPr marL="295994" lvl="2" indent="-103373">
              <a:buFont typeface="Arial" panose="020B0604020202020204" pitchFamily="34" charset="0"/>
              <a:buChar char="•"/>
            </a:pPr>
            <a:r>
              <a:rPr lang="en-US" sz="17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Management by co-editors</a:t>
            </a:r>
          </a:p>
          <a:p>
            <a:pPr marL="295994" lvl="2" indent="-103373">
              <a:buFont typeface="Arial" panose="020B0604020202020204" pitchFamily="34" charset="0"/>
              <a:buChar char="•"/>
            </a:pPr>
            <a:r>
              <a:rPr lang="en-US" sz="17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Use of Author template</a:t>
            </a:r>
          </a:p>
          <a:p>
            <a:pPr marL="295994" lvl="2" indent="-103373">
              <a:buFont typeface="Arial" panose="020B0604020202020204" pitchFamily="34" charset="0"/>
              <a:buChar char="•"/>
            </a:pPr>
            <a:r>
              <a:rPr lang="en-US" sz="17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Volunteer peer reviews</a:t>
            </a:r>
          </a:p>
          <a:p>
            <a:pPr marL="2010" indent="0">
              <a:buNone/>
            </a:pPr>
            <a:endParaRPr lang="en-US" sz="700" b="1" dirty="0">
              <a:solidFill>
                <a:schemeClr val="accent6">
                  <a:lumMod val="75000"/>
                </a:schemeClr>
              </a:solidFill>
              <a:latin typeface="Georgia" panose="02040502050405020303" pitchFamily="18" charset="0"/>
            </a:endParaRPr>
          </a:p>
        </p:txBody>
      </p:sp>
      <p:sp>
        <p:nvSpPr>
          <p:cNvPr id="10" name="Text Placeholder 9"/>
          <p:cNvSpPr>
            <a:spLocks noGrp="1"/>
          </p:cNvSpPr>
          <p:nvPr>
            <p:ph type="body" sz="half" idx="2"/>
          </p:nvPr>
        </p:nvSpPr>
        <p:spPr/>
        <p:txBody>
          <a:bodyPr/>
          <a:lstStyle/>
          <a:p>
            <a:pPr marL="2010"/>
            <a:r>
              <a:rPr lang="en-US" sz="2800" b="1" dirty="0" smtClean="0">
                <a:solidFill>
                  <a:schemeClr val="accent6">
                    <a:lumMod val="75000"/>
                  </a:schemeClr>
                </a:solidFill>
                <a:latin typeface="Georgia" panose="02040502050405020303" pitchFamily="18" charset="0"/>
              </a:rPr>
              <a:t>Under the umbrella of the </a:t>
            </a:r>
            <a:r>
              <a:rPr lang="en-US" sz="2800" b="1" dirty="0">
                <a:solidFill>
                  <a:schemeClr val="accent6">
                    <a:lumMod val="75000"/>
                  </a:schemeClr>
                </a:solidFill>
                <a:latin typeface="Georgia" panose="02040502050405020303" pitchFamily="18" charset="0"/>
              </a:rPr>
              <a:t>ESIP Data Stewardship  (</a:t>
            </a:r>
            <a:r>
              <a:rPr lang="en-US" sz="2800" b="1" dirty="0" smtClean="0">
                <a:solidFill>
                  <a:schemeClr val="accent6">
                    <a:lumMod val="75000"/>
                  </a:schemeClr>
                </a:solidFill>
                <a:latin typeface="Georgia" panose="02040502050405020303" pitchFamily="18" charset="0"/>
              </a:rPr>
              <a:t>DS</a:t>
            </a:r>
            <a:r>
              <a:rPr lang="en-US" sz="2800" b="1" dirty="0">
                <a:solidFill>
                  <a:schemeClr val="accent6">
                    <a:lumMod val="75000"/>
                  </a:schemeClr>
                </a:solidFill>
                <a:latin typeface="Georgia" panose="02040502050405020303" pitchFamily="18" charset="0"/>
              </a:rPr>
              <a:t>) </a:t>
            </a:r>
            <a:r>
              <a:rPr lang="en-US" sz="2800" b="1" dirty="0" smtClean="0">
                <a:solidFill>
                  <a:schemeClr val="accent6">
                    <a:lumMod val="75000"/>
                  </a:schemeClr>
                </a:solidFill>
                <a:latin typeface="Georgia" panose="02040502050405020303" pitchFamily="18" charset="0"/>
              </a:rPr>
              <a:t>Committee, 35 </a:t>
            </a:r>
            <a:r>
              <a:rPr lang="en-US" sz="2800" b="1" dirty="0">
                <a:solidFill>
                  <a:schemeClr val="accent6">
                    <a:lumMod val="75000"/>
                  </a:schemeClr>
                </a:solidFill>
                <a:latin typeface="Georgia" panose="02040502050405020303" pitchFamily="18" charset="0"/>
              </a:rPr>
              <a:t>Data Management Training </a:t>
            </a:r>
            <a:r>
              <a:rPr lang="en-US" sz="2800" b="1" dirty="0" smtClean="0">
                <a:solidFill>
                  <a:schemeClr val="accent6">
                    <a:lumMod val="75000"/>
                  </a:schemeClr>
                </a:solidFill>
                <a:latin typeface="Georgia" panose="02040502050405020303" pitchFamily="18" charset="0"/>
              </a:rPr>
              <a:t>modules were </a:t>
            </a:r>
            <a:r>
              <a:rPr lang="en-US" sz="2800" b="1" dirty="0">
                <a:solidFill>
                  <a:schemeClr val="accent6">
                    <a:lumMod val="75000"/>
                  </a:schemeClr>
                </a:solidFill>
                <a:latin typeface="Georgia" panose="02040502050405020303" pitchFamily="18" charset="0"/>
              </a:rPr>
              <a:t>published in 2012 and </a:t>
            </a:r>
            <a:r>
              <a:rPr lang="en-US" sz="2800" b="1" dirty="0" smtClean="0">
                <a:solidFill>
                  <a:schemeClr val="accent6">
                    <a:lumMod val="75000"/>
                  </a:schemeClr>
                </a:solidFill>
                <a:latin typeface="Georgia" panose="02040502050405020303" pitchFamily="18" charset="0"/>
              </a:rPr>
              <a:t>2013</a:t>
            </a:r>
            <a:endParaRPr lang="en-US" sz="2800" b="1" dirty="0">
              <a:solidFill>
                <a:schemeClr val="accent6">
                  <a:lumMod val="75000"/>
                </a:schemeClr>
              </a:solidFill>
              <a:latin typeface="Georgia" panose="02040502050405020303" pitchFamily="18" charset="0"/>
            </a:endParaRPr>
          </a:p>
        </p:txBody>
      </p:sp>
      <p:sp>
        <p:nvSpPr>
          <p:cNvPr id="4" name="Slide Number Placeholder 3"/>
          <p:cNvSpPr>
            <a:spLocks noGrp="1"/>
          </p:cNvSpPr>
          <p:nvPr>
            <p:ph type="sldNum" sz="quarter" idx="10"/>
          </p:nvPr>
        </p:nvSpPr>
        <p:spPr/>
        <p:txBody>
          <a:bodyPr/>
          <a:lstStyle/>
          <a:p>
            <a:pPr>
              <a:defRPr/>
            </a:pPr>
            <a:fld id="{C847D7F8-CF16-524C-B19E-A1C462196890}" type="slidenum">
              <a:rPr lang="en-US" smtClean="0"/>
              <a:pPr>
                <a:defRPr/>
              </a:pPr>
              <a:t>4</a:t>
            </a:fld>
            <a:endParaRPr lang="en-US"/>
          </a:p>
        </p:txBody>
      </p:sp>
      <p:sp>
        <p:nvSpPr>
          <p:cNvPr id="5" name="Rectangle 4"/>
          <p:cNvSpPr>
            <a:spLocks/>
          </p:cNvSpPr>
          <p:nvPr/>
        </p:nvSpPr>
        <p:spPr bwMode="auto">
          <a:xfrm>
            <a:off x="0" y="0"/>
            <a:ext cx="104775" cy="7315200"/>
          </a:xfrm>
          <a:prstGeom prst="rect">
            <a:avLst/>
          </a:prstGeom>
          <a:solidFill>
            <a:srgbClr val="00B050"/>
          </a:solidFill>
          <a:ln w="12700">
            <a:noFill/>
            <a:miter lim="800000"/>
            <a:headEnd/>
            <a:tailEnd/>
          </a:ln>
        </p:spPr>
        <p:txBody>
          <a:bodyPr lIns="0" tIns="0" rIns="0" bIns="0">
            <a:prstTxWarp prst="textNoShape">
              <a:avLst/>
            </a:prstTxWarp>
          </a:bodyPr>
          <a:lstStyle/>
          <a:p>
            <a:endParaRPr lang="en-US"/>
          </a:p>
        </p:txBody>
      </p:sp>
      <p:sp>
        <p:nvSpPr>
          <p:cNvPr id="6" name="Rectangle 6"/>
          <p:cNvSpPr>
            <a:spLocks/>
          </p:cNvSpPr>
          <p:nvPr/>
        </p:nvSpPr>
        <p:spPr bwMode="auto">
          <a:xfrm>
            <a:off x="0" y="-62552"/>
            <a:ext cx="10058400" cy="43463"/>
          </a:xfrm>
          <a:prstGeom prst="rect">
            <a:avLst/>
          </a:prstGeom>
          <a:solidFill>
            <a:srgbClr val="333399"/>
          </a:solidFill>
          <a:ln w="12700">
            <a:noFill/>
            <a:miter lim="800000"/>
            <a:headEnd/>
            <a:tailEnd/>
          </a:ln>
        </p:spPr>
        <p:txBody>
          <a:bodyPr lIns="0" tIns="0" rIns="0" bIns="0">
            <a:prstTxWarp prst="textNoShape">
              <a:avLst/>
            </a:prstTxWarp>
          </a:bodyPr>
          <a:lstStyle/>
          <a:p>
            <a:endParaRPr lang="en-US"/>
          </a:p>
        </p:txBody>
      </p:sp>
      <p:sp>
        <p:nvSpPr>
          <p:cNvPr id="7" name="Rectangle 6"/>
          <p:cNvSpPr>
            <a:spLocks/>
          </p:cNvSpPr>
          <p:nvPr/>
        </p:nvSpPr>
        <p:spPr bwMode="auto">
          <a:xfrm>
            <a:off x="-20472" y="7271737"/>
            <a:ext cx="10058400" cy="43463"/>
          </a:xfrm>
          <a:prstGeom prst="rect">
            <a:avLst/>
          </a:prstGeom>
          <a:solidFill>
            <a:srgbClr val="333399"/>
          </a:solidFill>
          <a:ln w="12700">
            <a:noFill/>
            <a:miter lim="800000"/>
            <a:headEnd/>
            <a:tailEnd/>
          </a:ln>
        </p:spPr>
        <p:txBody>
          <a:bodyPr lIns="0" tIns="0" rIns="0" bIns="0">
            <a:prstTxWarp prst="textNoShape">
              <a:avLst/>
            </a:prstTxWarp>
          </a:bodyPr>
          <a:lstStyle/>
          <a:p>
            <a:endParaRPr lang="en-US"/>
          </a:p>
        </p:txBody>
      </p:sp>
      <p:sp>
        <p:nvSpPr>
          <p:cNvPr id="8" name="Rectangle 7"/>
          <p:cNvSpPr>
            <a:spLocks/>
          </p:cNvSpPr>
          <p:nvPr/>
        </p:nvSpPr>
        <p:spPr bwMode="auto">
          <a:xfrm>
            <a:off x="9985540" y="-21732"/>
            <a:ext cx="104775" cy="7315200"/>
          </a:xfrm>
          <a:prstGeom prst="rect">
            <a:avLst/>
          </a:prstGeom>
          <a:solidFill>
            <a:srgbClr val="00B050"/>
          </a:solidFill>
          <a:ln w="12700">
            <a:noFill/>
            <a:miter lim="800000"/>
            <a:headEnd/>
            <a:tailEnd/>
          </a:ln>
        </p:spPr>
        <p:txBody>
          <a:bodyPr lIns="0" tIns="0" rIns="0" bIns="0">
            <a:prstTxWarp prst="textNoShape">
              <a:avLst/>
            </a:prstTxWarp>
          </a:bodyPr>
          <a:lstStyle/>
          <a:p>
            <a:endParaRPr lang="en-US"/>
          </a:p>
        </p:txBody>
      </p:sp>
      <p:pic>
        <p:nvPicPr>
          <p:cNvPr id="9" name="Picture 8" descr="ESIP-logo-tag.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9999" y="250800"/>
            <a:ext cx="2265529" cy="892199"/>
          </a:xfrm>
          <a:prstGeom prst="rect">
            <a:avLst/>
          </a:prstGeom>
        </p:spPr>
      </p:pic>
    </p:spTree>
    <p:extLst>
      <p:ext uri="{BB962C8B-B14F-4D97-AF65-F5344CB8AC3E}">
        <p14:creationId xmlns:p14="http://schemas.microsoft.com/office/powerpoint/2010/main" val="221669933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774" y="304800"/>
            <a:ext cx="6888626" cy="921054"/>
          </a:xfrm>
        </p:spPr>
        <p:txBody>
          <a:bodyPr/>
          <a:lstStyle/>
          <a:p>
            <a:r>
              <a:rPr lang="en-US" sz="3200" b="1" dirty="0" smtClean="0">
                <a:solidFill>
                  <a:schemeClr val="accent2"/>
                </a:solidFill>
                <a:latin typeface="Georgia" panose="02040502050405020303" pitchFamily="18" charset="0"/>
                <a:ea typeface="Verdana" pitchFamily="-108" charset="0"/>
                <a:cs typeface="Verdana" pitchFamily="-108" charset="0"/>
              </a:rPr>
              <a:t>Key Issues Under Discussion:</a:t>
            </a:r>
            <a:r>
              <a:rPr lang="en-US" sz="6000" b="1" dirty="0">
                <a:solidFill>
                  <a:schemeClr val="accent2"/>
                </a:solidFill>
                <a:latin typeface="Georgia" panose="02040502050405020303" pitchFamily="18" charset="0"/>
              </a:rPr>
              <a:t/>
            </a:r>
            <a:br>
              <a:rPr lang="en-US" sz="6000" b="1" dirty="0">
                <a:solidFill>
                  <a:schemeClr val="accent2"/>
                </a:solidFill>
                <a:latin typeface="Georgia" panose="02040502050405020303" pitchFamily="18" charset="0"/>
              </a:rPr>
            </a:br>
            <a:endParaRPr lang="en-US" dirty="0"/>
          </a:p>
        </p:txBody>
      </p:sp>
      <p:sp>
        <p:nvSpPr>
          <p:cNvPr id="3" name="Subtitle 2"/>
          <p:cNvSpPr>
            <a:spLocks noGrp="1"/>
          </p:cNvSpPr>
          <p:nvPr>
            <p:ph idx="1"/>
          </p:nvPr>
        </p:nvSpPr>
        <p:spPr>
          <a:xfrm>
            <a:off x="3932700" y="1219199"/>
            <a:ext cx="5622925" cy="5315253"/>
          </a:xfrm>
        </p:spPr>
        <p:txBody>
          <a:bodyPr/>
          <a:lstStyle/>
          <a:p>
            <a:pPr marL="103373" indent="-103373">
              <a:buFont typeface="Arial" panose="020B0604020202020204" pitchFamily="34" charset="0"/>
              <a:buChar char="•"/>
            </a:pPr>
            <a:endParaRPr lang="en-US" b="1" dirty="0">
              <a:solidFill>
                <a:schemeClr val="accent6">
                  <a:lumMod val="75000"/>
                </a:schemeClr>
              </a:solidFill>
              <a:latin typeface="Georgia" panose="02040502050405020303" pitchFamily="18" charset="0"/>
            </a:endParaRPr>
          </a:p>
          <a:p>
            <a:pPr marL="199516" lvl="1" indent="-103373">
              <a:buFont typeface="Arial" panose="020B0604020202020204" pitchFamily="34" charset="0"/>
              <a:buChar char="•"/>
            </a:pPr>
            <a:endParaRPr lang="en-US" sz="19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199516" lvl="1" indent="-103373">
              <a:buFont typeface="Arial" panose="020B0604020202020204" pitchFamily="34" charset="0"/>
              <a:buChar char="•"/>
            </a:pPr>
            <a:r>
              <a:rPr lang="en-US" sz="19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Some </a:t>
            </a:r>
            <a:r>
              <a:rPr lang="en-US" sz="19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of the modules may need to be updated</a:t>
            </a:r>
          </a:p>
          <a:p>
            <a:pPr marL="199516" lvl="1" indent="-103373">
              <a:buFont typeface="Arial" panose="020B0604020202020204" pitchFamily="34" charset="0"/>
              <a:buChar char="•"/>
            </a:pPr>
            <a:r>
              <a:rPr lang="en-US" sz="19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The list of topics needs to be evaluated for currency &amp; relevance</a:t>
            </a:r>
          </a:p>
          <a:p>
            <a:pPr marL="199516" lvl="1" indent="-103373">
              <a:buFont typeface="Arial" panose="020B0604020202020204" pitchFamily="34" charset="0"/>
              <a:buChar char="•"/>
            </a:pPr>
            <a:r>
              <a:rPr lang="en-US" sz="19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The process of creating the modules needs to be evaluated</a:t>
            </a:r>
          </a:p>
          <a:p>
            <a:pPr marL="199516" lvl="1" indent="-103373">
              <a:buFont typeface="Arial" panose="020B0604020202020204" pitchFamily="34" charset="0"/>
              <a:buChar char="•"/>
            </a:pPr>
            <a:r>
              <a:rPr lang="en-US" sz="19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We have relatively little knowledge of extent, purpose &amp; effectiveness of module </a:t>
            </a:r>
            <a:r>
              <a:rPr lang="en-US" sz="19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usage</a:t>
            </a:r>
          </a:p>
          <a:p>
            <a:pPr marL="701001" lvl="2" indent="-103373">
              <a:buFont typeface="Arial" panose="020B0604020202020204" pitchFamily="34" charset="0"/>
              <a:buChar char="•"/>
            </a:pPr>
            <a:r>
              <a:rPr lang="en-US" sz="1900" b="1" i="1" u="sng"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Although Sophie’s study will  help</a:t>
            </a:r>
            <a:r>
              <a:rPr lang="en-US" sz="19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a:t>
            </a:r>
            <a:endParaRPr lang="en-US" sz="19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199516" lvl="1" indent="-103373">
              <a:buFont typeface="Arial" panose="020B0604020202020204" pitchFamily="34" charset="0"/>
              <a:buChar char="•"/>
            </a:pPr>
            <a:r>
              <a:rPr lang="en-US" sz="19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Other topic areas need to be added as best / common practices for data management change over </a:t>
            </a:r>
            <a:r>
              <a:rPr lang="en-US" sz="19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time</a:t>
            </a:r>
            <a:endParaRPr lang="en-US" sz="19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Text Placeholder 9"/>
          <p:cNvSpPr>
            <a:spLocks noGrp="1"/>
          </p:cNvSpPr>
          <p:nvPr>
            <p:ph type="body" sz="half" idx="2"/>
          </p:nvPr>
        </p:nvSpPr>
        <p:spPr/>
        <p:txBody>
          <a:bodyPr/>
          <a:lstStyle/>
          <a:p>
            <a:pPr marL="2010"/>
            <a:r>
              <a:rPr lang="en-US" sz="2800" b="1" dirty="0" smtClean="0">
                <a:solidFill>
                  <a:schemeClr val="accent6">
                    <a:lumMod val="75000"/>
                  </a:schemeClr>
                </a:solidFill>
                <a:latin typeface="Georgia" panose="02040502050405020303" pitchFamily="18" charset="0"/>
              </a:rPr>
              <a:t>ESIP DM Short Course Modules</a:t>
            </a:r>
            <a:endParaRPr lang="en-US" sz="2800" b="1" dirty="0">
              <a:solidFill>
                <a:schemeClr val="accent6">
                  <a:lumMod val="75000"/>
                </a:schemeClr>
              </a:solidFill>
              <a:latin typeface="Georgia" panose="02040502050405020303" pitchFamily="18" charset="0"/>
            </a:endParaRPr>
          </a:p>
        </p:txBody>
      </p:sp>
      <p:sp>
        <p:nvSpPr>
          <p:cNvPr id="4" name="Slide Number Placeholder 3"/>
          <p:cNvSpPr>
            <a:spLocks noGrp="1"/>
          </p:cNvSpPr>
          <p:nvPr>
            <p:ph type="sldNum" sz="quarter" idx="10"/>
          </p:nvPr>
        </p:nvSpPr>
        <p:spPr/>
        <p:txBody>
          <a:bodyPr/>
          <a:lstStyle/>
          <a:p>
            <a:pPr>
              <a:defRPr/>
            </a:pPr>
            <a:fld id="{C847D7F8-CF16-524C-B19E-A1C462196890}" type="slidenum">
              <a:rPr lang="en-US" smtClean="0"/>
              <a:pPr>
                <a:defRPr/>
              </a:pPr>
              <a:t>5</a:t>
            </a:fld>
            <a:endParaRPr lang="en-US"/>
          </a:p>
        </p:txBody>
      </p:sp>
      <p:sp>
        <p:nvSpPr>
          <p:cNvPr id="5" name="Rectangle 4"/>
          <p:cNvSpPr>
            <a:spLocks/>
          </p:cNvSpPr>
          <p:nvPr/>
        </p:nvSpPr>
        <p:spPr bwMode="auto">
          <a:xfrm>
            <a:off x="0" y="0"/>
            <a:ext cx="104775" cy="7315200"/>
          </a:xfrm>
          <a:prstGeom prst="rect">
            <a:avLst/>
          </a:prstGeom>
          <a:solidFill>
            <a:srgbClr val="00B050"/>
          </a:solidFill>
          <a:ln w="12700">
            <a:noFill/>
            <a:miter lim="800000"/>
            <a:headEnd/>
            <a:tailEnd/>
          </a:ln>
        </p:spPr>
        <p:txBody>
          <a:bodyPr lIns="0" tIns="0" rIns="0" bIns="0">
            <a:prstTxWarp prst="textNoShape">
              <a:avLst/>
            </a:prstTxWarp>
          </a:bodyPr>
          <a:lstStyle/>
          <a:p>
            <a:endParaRPr lang="en-US"/>
          </a:p>
        </p:txBody>
      </p:sp>
      <p:sp>
        <p:nvSpPr>
          <p:cNvPr id="6" name="Rectangle 6"/>
          <p:cNvSpPr>
            <a:spLocks/>
          </p:cNvSpPr>
          <p:nvPr/>
        </p:nvSpPr>
        <p:spPr bwMode="auto">
          <a:xfrm>
            <a:off x="0" y="-62552"/>
            <a:ext cx="10058400" cy="43463"/>
          </a:xfrm>
          <a:prstGeom prst="rect">
            <a:avLst/>
          </a:prstGeom>
          <a:solidFill>
            <a:srgbClr val="333399"/>
          </a:solidFill>
          <a:ln w="12700">
            <a:noFill/>
            <a:miter lim="800000"/>
            <a:headEnd/>
            <a:tailEnd/>
          </a:ln>
        </p:spPr>
        <p:txBody>
          <a:bodyPr lIns="0" tIns="0" rIns="0" bIns="0">
            <a:prstTxWarp prst="textNoShape">
              <a:avLst/>
            </a:prstTxWarp>
          </a:bodyPr>
          <a:lstStyle/>
          <a:p>
            <a:endParaRPr lang="en-US"/>
          </a:p>
        </p:txBody>
      </p:sp>
      <p:sp>
        <p:nvSpPr>
          <p:cNvPr id="7" name="Rectangle 6"/>
          <p:cNvSpPr>
            <a:spLocks/>
          </p:cNvSpPr>
          <p:nvPr/>
        </p:nvSpPr>
        <p:spPr bwMode="auto">
          <a:xfrm>
            <a:off x="-20472" y="7271737"/>
            <a:ext cx="10058400" cy="43463"/>
          </a:xfrm>
          <a:prstGeom prst="rect">
            <a:avLst/>
          </a:prstGeom>
          <a:solidFill>
            <a:srgbClr val="333399"/>
          </a:solidFill>
          <a:ln w="12700">
            <a:noFill/>
            <a:miter lim="800000"/>
            <a:headEnd/>
            <a:tailEnd/>
          </a:ln>
        </p:spPr>
        <p:txBody>
          <a:bodyPr lIns="0" tIns="0" rIns="0" bIns="0">
            <a:prstTxWarp prst="textNoShape">
              <a:avLst/>
            </a:prstTxWarp>
          </a:bodyPr>
          <a:lstStyle/>
          <a:p>
            <a:endParaRPr lang="en-US"/>
          </a:p>
        </p:txBody>
      </p:sp>
      <p:sp>
        <p:nvSpPr>
          <p:cNvPr id="8" name="Rectangle 7"/>
          <p:cNvSpPr>
            <a:spLocks/>
          </p:cNvSpPr>
          <p:nvPr/>
        </p:nvSpPr>
        <p:spPr bwMode="auto">
          <a:xfrm>
            <a:off x="9985540" y="-21732"/>
            <a:ext cx="104775" cy="7315200"/>
          </a:xfrm>
          <a:prstGeom prst="rect">
            <a:avLst/>
          </a:prstGeom>
          <a:solidFill>
            <a:srgbClr val="00B050"/>
          </a:solidFill>
          <a:ln w="12700">
            <a:noFill/>
            <a:miter lim="800000"/>
            <a:headEnd/>
            <a:tailEnd/>
          </a:ln>
        </p:spPr>
        <p:txBody>
          <a:bodyPr lIns="0" tIns="0" rIns="0" bIns="0">
            <a:prstTxWarp prst="textNoShape">
              <a:avLst/>
            </a:prstTxWarp>
          </a:bodyPr>
          <a:lstStyle/>
          <a:p>
            <a:endParaRPr lang="en-US"/>
          </a:p>
        </p:txBody>
      </p:sp>
      <p:pic>
        <p:nvPicPr>
          <p:cNvPr id="9" name="Picture 8" descr="ESIP-logo-tag.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9999" y="250800"/>
            <a:ext cx="2265529" cy="892199"/>
          </a:xfrm>
          <a:prstGeom prst="rect">
            <a:avLst/>
          </a:prstGeom>
        </p:spPr>
      </p:pic>
    </p:spTree>
    <p:extLst>
      <p:ext uri="{BB962C8B-B14F-4D97-AF65-F5344CB8AC3E}">
        <p14:creationId xmlns:p14="http://schemas.microsoft.com/office/powerpoint/2010/main" val="287399257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774" y="304800"/>
            <a:ext cx="6888626" cy="921054"/>
          </a:xfrm>
        </p:spPr>
        <p:txBody>
          <a:bodyPr/>
          <a:lstStyle/>
          <a:p>
            <a:r>
              <a:rPr lang="en-US" sz="3200" b="1" dirty="0" smtClean="0">
                <a:solidFill>
                  <a:schemeClr val="accent2"/>
                </a:solidFill>
                <a:latin typeface="Georgia" panose="02040502050405020303" pitchFamily="18" charset="0"/>
                <a:ea typeface="Verdana" pitchFamily="-108" charset="0"/>
                <a:cs typeface="Verdana" pitchFamily="-108" charset="0"/>
              </a:rPr>
              <a:t>Key Issues Under Discussion:</a:t>
            </a:r>
            <a:r>
              <a:rPr lang="en-US" sz="6000" b="1" dirty="0">
                <a:solidFill>
                  <a:schemeClr val="accent2"/>
                </a:solidFill>
                <a:latin typeface="Georgia" panose="02040502050405020303" pitchFamily="18" charset="0"/>
              </a:rPr>
              <a:t/>
            </a:r>
            <a:br>
              <a:rPr lang="en-US" sz="6000" b="1" dirty="0">
                <a:solidFill>
                  <a:schemeClr val="accent2"/>
                </a:solidFill>
                <a:latin typeface="Georgia" panose="02040502050405020303" pitchFamily="18" charset="0"/>
              </a:rPr>
            </a:br>
            <a:endParaRPr lang="en-US" dirty="0"/>
          </a:p>
        </p:txBody>
      </p:sp>
      <p:sp>
        <p:nvSpPr>
          <p:cNvPr id="3" name="Subtitle 2"/>
          <p:cNvSpPr>
            <a:spLocks noGrp="1"/>
          </p:cNvSpPr>
          <p:nvPr>
            <p:ph idx="1"/>
          </p:nvPr>
        </p:nvSpPr>
        <p:spPr>
          <a:xfrm>
            <a:off x="3932700" y="1219199"/>
            <a:ext cx="5622925" cy="5315253"/>
          </a:xfrm>
        </p:spPr>
        <p:txBody>
          <a:bodyPr/>
          <a:lstStyle/>
          <a:p>
            <a:pPr marL="103373" indent="-103373">
              <a:buFont typeface="Arial" panose="020B0604020202020204" pitchFamily="34" charset="0"/>
              <a:buChar char="•"/>
            </a:pPr>
            <a:endParaRPr lang="en-US" b="1" dirty="0">
              <a:solidFill>
                <a:schemeClr val="accent6">
                  <a:lumMod val="75000"/>
                </a:schemeClr>
              </a:solidFill>
              <a:latin typeface="Georgia" panose="02040502050405020303" pitchFamily="18" charset="0"/>
            </a:endParaRPr>
          </a:p>
          <a:p>
            <a:pPr marL="103373" indent="-103373">
              <a:buFont typeface="Arial" panose="020B0604020202020204" pitchFamily="34" charset="0"/>
              <a:buChar char="•"/>
            </a:pPr>
            <a:r>
              <a:rPr lang="en-US" sz="1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Despite </a:t>
            </a:r>
            <a:r>
              <a:rPr lang="en-US" sz="1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the proliferation of educational resources on data management training, researchers are confused about what is available &amp; where they are located</a:t>
            </a:r>
          </a:p>
          <a:p>
            <a:pPr marL="103373" indent="-103373">
              <a:buFont typeface="Arial" panose="020B0604020202020204" pitchFamily="34" charset="0"/>
              <a:buChar char="•"/>
            </a:pPr>
            <a:r>
              <a:rPr lang="en-US" sz="1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Association with common framework(s) </a:t>
            </a:r>
            <a:r>
              <a:rPr lang="en-US" sz="1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for approaching data management training for scientists is </a:t>
            </a:r>
            <a:r>
              <a:rPr lang="en-US" sz="1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lacking &amp; </a:t>
            </a:r>
            <a:r>
              <a:rPr lang="en-US" sz="1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would be helpful</a:t>
            </a:r>
          </a:p>
          <a:p>
            <a:pPr marL="103373" indent="-103373">
              <a:buFont typeface="Arial" panose="020B0604020202020204" pitchFamily="34" charset="0"/>
              <a:buChar char="•"/>
            </a:pPr>
            <a:r>
              <a:rPr lang="en-US" sz="1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Users have difficulty  finding appropriate educational resources for their particular domain and just-in-time information needs</a:t>
            </a:r>
          </a:p>
          <a:p>
            <a:pPr marL="103373" indent="-103373">
              <a:buFont typeface="Arial" panose="020B0604020202020204" pitchFamily="34" charset="0"/>
              <a:buChar char="•"/>
            </a:pPr>
            <a:r>
              <a:rPr lang="en-US" sz="1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Opportunities among different organizations providing data management training exist &amp; should be seized to further the collaborative efforts, with for example: </a:t>
            </a:r>
          </a:p>
          <a:p>
            <a:pPr marL="701001" lvl="2" indent="-103373">
              <a:buFont typeface="Arial" panose="020B0604020202020204" pitchFamily="34" charset="0"/>
              <a:buChar char="•"/>
            </a:pPr>
            <a:r>
              <a:rPr lang="en-US" sz="1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U.S. Geological Survey</a:t>
            </a:r>
          </a:p>
          <a:p>
            <a:pPr marL="701001" lvl="2" indent="-103373">
              <a:buFont typeface="Arial" panose="020B0604020202020204" pitchFamily="34" charset="0"/>
              <a:buChar char="•"/>
            </a:pPr>
            <a:r>
              <a:rPr lang="en-US" sz="1400" b="1" dirty="0" err="1"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DataONE</a:t>
            </a:r>
            <a:endParaRPr lang="en-US" sz="1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701001" lvl="2" indent="-103373">
              <a:buFont typeface="Arial" panose="020B0604020202020204" pitchFamily="34" charset="0"/>
              <a:buChar char="•"/>
            </a:pPr>
            <a:r>
              <a:rPr lang="en-US" sz="1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Data and Software Carpentry</a:t>
            </a:r>
          </a:p>
          <a:p>
            <a:pPr marL="701001" lvl="2" indent="-103373">
              <a:buFont typeface="Arial" panose="020B0604020202020204" pitchFamily="34" charset="0"/>
              <a:buChar char="•"/>
            </a:pPr>
            <a:r>
              <a:rPr lang="en-US" sz="1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American Geophysical Union (AGU)</a:t>
            </a:r>
          </a:p>
          <a:p>
            <a:pPr marL="701001" lvl="2" indent="-103373">
              <a:buFont typeface="Arial" panose="020B0604020202020204" pitchFamily="34" charset="0"/>
              <a:buChar char="•"/>
            </a:pPr>
            <a:r>
              <a:rPr lang="en-US" sz="1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Academic data repositories, libraries &amp; archives</a:t>
            </a:r>
          </a:p>
          <a:p>
            <a:pPr marL="701001" lvl="2" indent="-103373">
              <a:buFont typeface="Arial" panose="020B0604020202020204" pitchFamily="34" charset="0"/>
              <a:buChar char="•"/>
            </a:pPr>
            <a:r>
              <a:rPr lang="en-US" sz="1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Others?</a:t>
            </a:r>
          </a:p>
          <a:p>
            <a:pPr marL="2010" indent="0">
              <a:buNone/>
            </a:pPr>
            <a:endParaRPr lang="en-US" sz="700" b="1" dirty="0" smtClean="0">
              <a:solidFill>
                <a:schemeClr val="accent6">
                  <a:lumMod val="75000"/>
                </a:schemeClr>
              </a:solidFill>
              <a:latin typeface="Georgia" panose="02040502050405020303" pitchFamily="18" charset="0"/>
            </a:endParaRPr>
          </a:p>
        </p:txBody>
      </p:sp>
      <p:sp>
        <p:nvSpPr>
          <p:cNvPr id="10" name="Text Placeholder 9"/>
          <p:cNvSpPr>
            <a:spLocks noGrp="1"/>
          </p:cNvSpPr>
          <p:nvPr>
            <p:ph type="body" sz="half" idx="2"/>
          </p:nvPr>
        </p:nvSpPr>
        <p:spPr/>
        <p:txBody>
          <a:bodyPr/>
          <a:lstStyle/>
          <a:p>
            <a:pPr marL="2010"/>
            <a:r>
              <a:rPr lang="en-US" sz="2800" b="1" dirty="0" smtClean="0">
                <a:solidFill>
                  <a:schemeClr val="accent6">
                    <a:lumMod val="75000"/>
                  </a:schemeClr>
                </a:solidFill>
                <a:latin typeface="Georgia" panose="02040502050405020303" pitchFamily="18" charset="0"/>
              </a:rPr>
              <a:t>DMT Educational Resources, </a:t>
            </a:r>
          </a:p>
          <a:p>
            <a:pPr marL="2010"/>
            <a:r>
              <a:rPr lang="en-US" sz="2800" b="1" dirty="0" smtClean="0">
                <a:solidFill>
                  <a:schemeClr val="accent6">
                    <a:lumMod val="75000"/>
                  </a:schemeClr>
                </a:solidFill>
                <a:latin typeface="Georgia" panose="02040502050405020303" pitchFamily="18" charset="0"/>
              </a:rPr>
              <a:t>in general</a:t>
            </a:r>
            <a:endParaRPr lang="en-US" sz="2800" b="1" dirty="0">
              <a:solidFill>
                <a:schemeClr val="accent6">
                  <a:lumMod val="75000"/>
                </a:schemeClr>
              </a:solidFill>
              <a:latin typeface="Georgia" panose="02040502050405020303" pitchFamily="18" charset="0"/>
            </a:endParaRPr>
          </a:p>
        </p:txBody>
      </p:sp>
      <p:sp>
        <p:nvSpPr>
          <p:cNvPr id="4" name="Slide Number Placeholder 3"/>
          <p:cNvSpPr>
            <a:spLocks noGrp="1"/>
          </p:cNvSpPr>
          <p:nvPr>
            <p:ph type="sldNum" sz="quarter" idx="10"/>
          </p:nvPr>
        </p:nvSpPr>
        <p:spPr/>
        <p:txBody>
          <a:bodyPr/>
          <a:lstStyle/>
          <a:p>
            <a:pPr>
              <a:defRPr/>
            </a:pPr>
            <a:fld id="{C847D7F8-CF16-524C-B19E-A1C462196890}" type="slidenum">
              <a:rPr lang="en-US" smtClean="0"/>
              <a:pPr>
                <a:defRPr/>
              </a:pPr>
              <a:t>6</a:t>
            </a:fld>
            <a:endParaRPr lang="en-US"/>
          </a:p>
        </p:txBody>
      </p:sp>
      <p:sp>
        <p:nvSpPr>
          <p:cNvPr id="5" name="Rectangle 4"/>
          <p:cNvSpPr>
            <a:spLocks/>
          </p:cNvSpPr>
          <p:nvPr/>
        </p:nvSpPr>
        <p:spPr bwMode="auto">
          <a:xfrm>
            <a:off x="0" y="0"/>
            <a:ext cx="104775" cy="7315200"/>
          </a:xfrm>
          <a:prstGeom prst="rect">
            <a:avLst/>
          </a:prstGeom>
          <a:solidFill>
            <a:srgbClr val="00B050"/>
          </a:solidFill>
          <a:ln w="12700">
            <a:noFill/>
            <a:miter lim="800000"/>
            <a:headEnd/>
            <a:tailEnd/>
          </a:ln>
        </p:spPr>
        <p:txBody>
          <a:bodyPr lIns="0" tIns="0" rIns="0" bIns="0">
            <a:prstTxWarp prst="textNoShape">
              <a:avLst/>
            </a:prstTxWarp>
          </a:bodyPr>
          <a:lstStyle/>
          <a:p>
            <a:endParaRPr lang="en-US"/>
          </a:p>
        </p:txBody>
      </p:sp>
      <p:sp>
        <p:nvSpPr>
          <p:cNvPr id="6" name="Rectangle 6"/>
          <p:cNvSpPr>
            <a:spLocks/>
          </p:cNvSpPr>
          <p:nvPr/>
        </p:nvSpPr>
        <p:spPr bwMode="auto">
          <a:xfrm>
            <a:off x="0" y="-62552"/>
            <a:ext cx="10058400" cy="43463"/>
          </a:xfrm>
          <a:prstGeom prst="rect">
            <a:avLst/>
          </a:prstGeom>
          <a:solidFill>
            <a:srgbClr val="333399"/>
          </a:solidFill>
          <a:ln w="12700">
            <a:noFill/>
            <a:miter lim="800000"/>
            <a:headEnd/>
            <a:tailEnd/>
          </a:ln>
        </p:spPr>
        <p:txBody>
          <a:bodyPr lIns="0" tIns="0" rIns="0" bIns="0">
            <a:prstTxWarp prst="textNoShape">
              <a:avLst/>
            </a:prstTxWarp>
          </a:bodyPr>
          <a:lstStyle/>
          <a:p>
            <a:endParaRPr lang="en-US"/>
          </a:p>
        </p:txBody>
      </p:sp>
      <p:sp>
        <p:nvSpPr>
          <p:cNvPr id="7" name="Rectangle 6"/>
          <p:cNvSpPr>
            <a:spLocks/>
          </p:cNvSpPr>
          <p:nvPr/>
        </p:nvSpPr>
        <p:spPr bwMode="auto">
          <a:xfrm>
            <a:off x="-20472" y="7271737"/>
            <a:ext cx="10058400" cy="43463"/>
          </a:xfrm>
          <a:prstGeom prst="rect">
            <a:avLst/>
          </a:prstGeom>
          <a:solidFill>
            <a:srgbClr val="333399"/>
          </a:solidFill>
          <a:ln w="12700">
            <a:noFill/>
            <a:miter lim="800000"/>
            <a:headEnd/>
            <a:tailEnd/>
          </a:ln>
        </p:spPr>
        <p:txBody>
          <a:bodyPr lIns="0" tIns="0" rIns="0" bIns="0">
            <a:prstTxWarp prst="textNoShape">
              <a:avLst/>
            </a:prstTxWarp>
          </a:bodyPr>
          <a:lstStyle/>
          <a:p>
            <a:endParaRPr lang="en-US"/>
          </a:p>
        </p:txBody>
      </p:sp>
      <p:sp>
        <p:nvSpPr>
          <p:cNvPr id="8" name="Rectangle 7"/>
          <p:cNvSpPr>
            <a:spLocks/>
          </p:cNvSpPr>
          <p:nvPr/>
        </p:nvSpPr>
        <p:spPr bwMode="auto">
          <a:xfrm>
            <a:off x="9985540" y="-21732"/>
            <a:ext cx="104775" cy="7315200"/>
          </a:xfrm>
          <a:prstGeom prst="rect">
            <a:avLst/>
          </a:prstGeom>
          <a:solidFill>
            <a:srgbClr val="00B050"/>
          </a:solidFill>
          <a:ln w="12700">
            <a:noFill/>
            <a:miter lim="800000"/>
            <a:headEnd/>
            <a:tailEnd/>
          </a:ln>
        </p:spPr>
        <p:txBody>
          <a:bodyPr lIns="0" tIns="0" rIns="0" bIns="0">
            <a:prstTxWarp prst="textNoShape">
              <a:avLst/>
            </a:prstTxWarp>
          </a:bodyPr>
          <a:lstStyle/>
          <a:p>
            <a:endParaRPr lang="en-US"/>
          </a:p>
        </p:txBody>
      </p:sp>
      <p:pic>
        <p:nvPicPr>
          <p:cNvPr id="9" name="Picture 8" descr="ESIP-logo-tag.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9999" y="250800"/>
            <a:ext cx="2265529" cy="892199"/>
          </a:xfrm>
          <a:prstGeom prst="rect">
            <a:avLst/>
          </a:prstGeom>
        </p:spPr>
      </p:pic>
    </p:spTree>
    <p:extLst>
      <p:ext uri="{BB962C8B-B14F-4D97-AF65-F5344CB8AC3E}">
        <p14:creationId xmlns:p14="http://schemas.microsoft.com/office/powerpoint/2010/main" val="137447932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774" y="304800"/>
            <a:ext cx="6888626" cy="921054"/>
          </a:xfrm>
        </p:spPr>
        <p:txBody>
          <a:bodyPr/>
          <a:lstStyle/>
          <a:p>
            <a:r>
              <a:rPr lang="en-US" sz="3200" b="1" dirty="0" smtClean="0">
                <a:solidFill>
                  <a:schemeClr val="accent2"/>
                </a:solidFill>
                <a:latin typeface="Georgia" panose="02040502050405020303" pitchFamily="18" charset="0"/>
                <a:ea typeface="Verdana" pitchFamily="-108" charset="0"/>
                <a:cs typeface="Verdana" pitchFamily="-108" charset="0"/>
              </a:rPr>
              <a:t>Next </a:t>
            </a:r>
            <a:r>
              <a:rPr lang="en-US" sz="3200" dirty="0" smtClean="0">
                <a:solidFill>
                  <a:schemeClr val="accent2"/>
                </a:solidFill>
                <a:latin typeface="Georgia" panose="02040502050405020303" pitchFamily="18" charset="0"/>
                <a:ea typeface="Verdana" pitchFamily="-108" charset="0"/>
                <a:cs typeface="Verdana" pitchFamily="-108" charset="0"/>
              </a:rPr>
              <a:t>Steps:</a:t>
            </a:r>
            <a:r>
              <a:rPr lang="en-US" sz="6000" b="1" dirty="0">
                <a:solidFill>
                  <a:schemeClr val="accent2"/>
                </a:solidFill>
                <a:latin typeface="Georgia" panose="02040502050405020303" pitchFamily="18" charset="0"/>
              </a:rPr>
              <a:t/>
            </a:r>
            <a:br>
              <a:rPr lang="en-US" sz="6000" b="1" dirty="0">
                <a:solidFill>
                  <a:schemeClr val="accent2"/>
                </a:solidFill>
                <a:latin typeface="Georgia" panose="02040502050405020303" pitchFamily="18" charset="0"/>
              </a:rPr>
            </a:br>
            <a:endParaRPr lang="en-US" dirty="0"/>
          </a:p>
        </p:txBody>
      </p:sp>
      <p:sp>
        <p:nvSpPr>
          <p:cNvPr id="3" name="Subtitle 2"/>
          <p:cNvSpPr>
            <a:spLocks noGrp="1"/>
          </p:cNvSpPr>
          <p:nvPr>
            <p:ph idx="1"/>
          </p:nvPr>
        </p:nvSpPr>
        <p:spPr>
          <a:xfrm>
            <a:off x="3932700" y="1219199"/>
            <a:ext cx="5622925" cy="5315253"/>
          </a:xfrm>
        </p:spPr>
        <p:txBody>
          <a:bodyPr/>
          <a:lstStyle/>
          <a:p>
            <a:pPr marL="129216" indent="-129216">
              <a:buFont typeface="Arial" panose="020B0604020202020204" pitchFamily="34" charset="0"/>
              <a:buChar char="•"/>
            </a:pPr>
            <a:r>
              <a:rPr lang="en-US" sz="2200"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Writing </a:t>
            </a:r>
            <a:r>
              <a:rPr lang="en-US" sz="2200" dirty="0">
                <a:solidFill>
                  <a:schemeClr val="accent2"/>
                </a:solidFill>
                <a:latin typeface="Verdana" panose="020B0604030504040204" pitchFamily="34" charset="0"/>
                <a:ea typeface="Verdana" panose="020B0604030504040204" pitchFamily="34" charset="0"/>
                <a:cs typeface="Verdana" panose="020B0604030504040204" pitchFamily="34" charset="0"/>
              </a:rPr>
              <a:t>&amp; submission of proposal for seed $$ to establish a DMT Clearinghouse from USGS CDI</a:t>
            </a:r>
          </a:p>
          <a:p>
            <a:pPr marL="225359" lvl="1" indent="-129216">
              <a:buFont typeface="Arial" panose="020B0604020202020204" pitchFamily="34" charset="0"/>
              <a:buChar char="•"/>
            </a:pPr>
            <a:r>
              <a:rPr lang="en-US" sz="2200" dirty="0">
                <a:solidFill>
                  <a:schemeClr val="accent2"/>
                </a:solidFill>
                <a:latin typeface="Verdana" panose="020B0604030504040204" pitchFamily="34" charset="0"/>
                <a:ea typeface="Verdana" panose="020B0604030504040204" pitchFamily="34" charset="0"/>
                <a:cs typeface="Verdana" panose="020B0604030504040204" pitchFamily="34" charset="0"/>
              </a:rPr>
              <a:t>Providing letters of support from your organization in support of the above</a:t>
            </a:r>
          </a:p>
          <a:p>
            <a:pPr marL="225359" lvl="1" indent="-129216">
              <a:buFont typeface="Arial" panose="020B0604020202020204" pitchFamily="34" charset="0"/>
              <a:buChar char="•"/>
            </a:pPr>
            <a:r>
              <a:rPr lang="en-US" sz="2200" dirty="0">
                <a:solidFill>
                  <a:schemeClr val="accent2"/>
                </a:solidFill>
                <a:latin typeface="Verdana" panose="020B0604030504040204" pitchFamily="34" charset="0"/>
                <a:ea typeface="Verdana" panose="020B0604030504040204" pitchFamily="34" charset="0"/>
                <a:cs typeface="Verdana" panose="020B0604030504040204" pitchFamily="34" charset="0"/>
              </a:rPr>
              <a:t>If approved, identifying DMT resources to add to the Clearinghouse</a:t>
            </a:r>
          </a:p>
          <a:p>
            <a:pPr marL="225359" lvl="1" indent="-129216">
              <a:buFont typeface="Arial" panose="020B0604020202020204" pitchFamily="34" charset="0"/>
              <a:buChar char="•"/>
            </a:pPr>
            <a:r>
              <a:rPr lang="en-US" sz="2200" dirty="0">
                <a:solidFill>
                  <a:schemeClr val="accent2"/>
                </a:solidFill>
                <a:latin typeface="Verdana" panose="020B0604030504040204" pitchFamily="34" charset="0"/>
                <a:ea typeface="Verdana" panose="020B0604030504040204" pitchFamily="34" charset="0"/>
                <a:cs typeface="Verdana" panose="020B0604030504040204" pitchFamily="34" charset="0"/>
              </a:rPr>
              <a:t>Helping to shape best, most sustainable mechanisms for a long-lived Clearinghouse using ESIP Commons via </a:t>
            </a:r>
            <a:r>
              <a:rPr lang="en-US" sz="2200"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Drupal</a:t>
            </a:r>
          </a:p>
          <a:p>
            <a:pPr marL="225359" lvl="1" indent="-129216">
              <a:buFont typeface="Arial" panose="020B0604020202020204" pitchFamily="34" charset="0"/>
              <a:buChar char="•"/>
            </a:pPr>
            <a:r>
              <a:rPr lang="en-US" sz="2200"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DUE:  Jan 22</a:t>
            </a:r>
            <a:r>
              <a:rPr lang="en-US" sz="2200" baseline="30000"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nd</a:t>
            </a:r>
            <a:r>
              <a:rPr lang="en-US" sz="2200"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a:t>
            </a:r>
          </a:p>
          <a:p>
            <a:pPr marL="225359" lvl="1" indent="-129216">
              <a:buFont typeface="Arial" panose="020B0604020202020204" pitchFamily="34" charset="0"/>
              <a:buChar char="•"/>
            </a:pPr>
            <a:endParaRPr lang="en-US" sz="1000" b="1" dirty="0">
              <a:latin typeface="Verdana" panose="020B0604030504040204" pitchFamily="34" charset="0"/>
              <a:ea typeface="Verdana" panose="020B0604030504040204" pitchFamily="34" charset="0"/>
              <a:cs typeface="Verdana" panose="020B0604030504040204" pitchFamily="34" charset="0"/>
            </a:endParaRPr>
          </a:p>
          <a:p>
            <a:pPr marL="2010" indent="0">
              <a:buNone/>
            </a:pPr>
            <a:endParaRPr lang="en-US" sz="700" b="1" dirty="0" smtClean="0">
              <a:solidFill>
                <a:schemeClr val="accent6">
                  <a:lumMod val="75000"/>
                </a:schemeClr>
              </a:solidFill>
              <a:latin typeface="Georgia" panose="02040502050405020303" pitchFamily="18" charset="0"/>
            </a:endParaRPr>
          </a:p>
        </p:txBody>
      </p:sp>
      <p:sp>
        <p:nvSpPr>
          <p:cNvPr id="10" name="Text Placeholder 9"/>
          <p:cNvSpPr>
            <a:spLocks noGrp="1"/>
          </p:cNvSpPr>
          <p:nvPr>
            <p:ph type="body" sz="half" idx="2"/>
          </p:nvPr>
        </p:nvSpPr>
        <p:spPr/>
        <p:txBody>
          <a:bodyPr/>
          <a:lstStyle/>
          <a:p>
            <a:pPr marL="2010"/>
            <a:r>
              <a:rPr lang="en-US" sz="2800" b="1" dirty="0" smtClean="0">
                <a:solidFill>
                  <a:schemeClr val="accent2"/>
                </a:solidFill>
                <a:latin typeface="Georgia" panose="02040502050405020303" pitchFamily="18" charset="0"/>
                <a:ea typeface="Verdana" pitchFamily="-108" charset="0"/>
                <a:cs typeface="Verdana" pitchFamily="-108" charset="0"/>
              </a:rPr>
              <a:t>Opportunities </a:t>
            </a:r>
            <a:r>
              <a:rPr lang="en-US" sz="2800" b="1" dirty="0">
                <a:solidFill>
                  <a:schemeClr val="accent2"/>
                </a:solidFill>
                <a:latin typeface="Georgia" panose="02040502050405020303" pitchFamily="18" charset="0"/>
                <a:ea typeface="Verdana" pitchFamily="-108" charset="0"/>
                <a:cs typeface="Verdana" pitchFamily="-108" charset="0"/>
              </a:rPr>
              <a:t>to </a:t>
            </a:r>
            <a:r>
              <a:rPr lang="en-US" sz="2800" b="1" dirty="0" smtClean="0">
                <a:solidFill>
                  <a:schemeClr val="accent2"/>
                </a:solidFill>
                <a:latin typeface="Georgia" panose="02040502050405020303" pitchFamily="18" charset="0"/>
                <a:ea typeface="Verdana" pitchFamily="-108" charset="0"/>
                <a:cs typeface="Verdana" pitchFamily="-108" charset="0"/>
              </a:rPr>
              <a:t>Participate:</a:t>
            </a:r>
          </a:p>
          <a:p>
            <a:pPr marL="344910" indent="-342900">
              <a:buFont typeface="Wingdings" panose="05000000000000000000" pitchFamily="2" charset="2"/>
              <a:buChar char="ü"/>
            </a:pPr>
            <a:r>
              <a:rPr lang="en-US" sz="2400" b="1" dirty="0" smtClean="0">
                <a:solidFill>
                  <a:schemeClr val="accent2">
                    <a:lumMod val="75000"/>
                  </a:schemeClr>
                </a:solidFill>
                <a:latin typeface="Georgia" panose="02040502050405020303" pitchFamily="18" charset="0"/>
                <a:ea typeface="Verdana" panose="020B0604030504040204" pitchFamily="34" charset="0"/>
                <a:cs typeface="Verdana" panose="020B0604030504040204" pitchFamily="34" charset="0"/>
              </a:rPr>
              <a:t>USGS </a:t>
            </a:r>
            <a:r>
              <a:rPr lang="en-US" sz="2400" b="1" dirty="0">
                <a:solidFill>
                  <a:schemeClr val="accent2">
                    <a:lumMod val="75000"/>
                  </a:schemeClr>
                </a:solidFill>
                <a:latin typeface="Georgia" panose="02040502050405020303" pitchFamily="18" charset="0"/>
                <a:ea typeface="Verdana" panose="020B0604030504040204" pitchFamily="34" charset="0"/>
                <a:cs typeface="Verdana" panose="020B0604030504040204" pitchFamily="34" charset="0"/>
              </a:rPr>
              <a:t>CDI Voter Approved Invitation to propose a DMT Clearinghouse for DMT Resources to be hosted &amp; maintained on ESIP Commons</a:t>
            </a:r>
          </a:p>
          <a:p>
            <a:pPr marL="2010"/>
            <a:endParaRPr lang="en-US" sz="2800" b="1" dirty="0">
              <a:solidFill>
                <a:schemeClr val="accent6">
                  <a:lumMod val="75000"/>
                </a:schemeClr>
              </a:solidFill>
              <a:latin typeface="Georgia" panose="02040502050405020303" pitchFamily="18" charset="0"/>
            </a:endParaRPr>
          </a:p>
        </p:txBody>
      </p:sp>
      <p:sp>
        <p:nvSpPr>
          <p:cNvPr id="4" name="Slide Number Placeholder 3"/>
          <p:cNvSpPr>
            <a:spLocks noGrp="1"/>
          </p:cNvSpPr>
          <p:nvPr>
            <p:ph type="sldNum" sz="quarter" idx="10"/>
          </p:nvPr>
        </p:nvSpPr>
        <p:spPr/>
        <p:txBody>
          <a:bodyPr/>
          <a:lstStyle/>
          <a:p>
            <a:pPr>
              <a:defRPr/>
            </a:pPr>
            <a:fld id="{C847D7F8-CF16-524C-B19E-A1C462196890}" type="slidenum">
              <a:rPr lang="en-US" smtClean="0"/>
              <a:pPr>
                <a:defRPr/>
              </a:pPr>
              <a:t>7</a:t>
            </a:fld>
            <a:endParaRPr lang="en-US"/>
          </a:p>
        </p:txBody>
      </p:sp>
      <p:sp>
        <p:nvSpPr>
          <p:cNvPr id="5" name="Rectangle 4"/>
          <p:cNvSpPr>
            <a:spLocks/>
          </p:cNvSpPr>
          <p:nvPr/>
        </p:nvSpPr>
        <p:spPr bwMode="auto">
          <a:xfrm>
            <a:off x="0" y="0"/>
            <a:ext cx="104775" cy="7315200"/>
          </a:xfrm>
          <a:prstGeom prst="rect">
            <a:avLst/>
          </a:prstGeom>
          <a:solidFill>
            <a:srgbClr val="00B050"/>
          </a:solidFill>
          <a:ln w="12700">
            <a:noFill/>
            <a:miter lim="800000"/>
            <a:headEnd/>
            <a:tailEnd/>
          </a:ln>
        </p:spPr>
        <p:txBody>
          <a:bodyPr lIns="0" tIns="0" rIns="0" bIns="0">
            <a:prstTxWarp prst="textNoShape">
              <a:avLst/>
            </a:prstTxWarp>
          </a:bodyPr>
          <a:lstStyle/>
          <a:p>
            <a:endParaRPr lang="en-US"/>
          </a:p>
        </p:txBody>
      </p:sp>
      <p:sp>
        <p:nvSpPr>
          <p:cNvPr id="6" name="Rectangle 6"/>
          <p:cNvSpPr>
            <a:spLocks/>
          </p:cNvSpPr>
          <p:nvPr/>
        </p:nvSpPr>
        <p:spPr bwMode="auto">
          <a:xfrm>
            <a:off x="0" y="-62552"/>
            <a:ext cx="10058400" cy="43463"/>
          </a:xfrm>
          <a:prstGeom prst="rect">
            <a:avLst/>
          </a:prstGeom>
          <a:solidFill>
            <a:srgbClr val="333399"/>
          </a:solidFill>
          <a:ln w="12700">
            <a:noFill/>
            <a:miter lim="800000"/>
            <a:headEnd/>
            <a:tailEnd/>
          </a:ln>
        </p:spPr>
        <p:txBody>
          <a:bodyPr lIns="0" tIns="0" rIns="0" bIns="0">
            <a:prstTxWarp prst="textNoShape">
              <a:avLst/>
            </a:prstTxWarp>
          </a:bodyPr>
          <a:lstStyle/>
          <a:p>
            <a:endParaRPr lang="en-US"/>
          </a:p>
        </p:txBody>
      </p:sp>
      <p:sp>
        <p:nvSpPr>
          <p:cNvPr id="7" name="Rectangle 6"/>
          <p:cNvSpPr>
            <a:spLocks/>
          </p:cNvSpPr>
          <p:nvPr/>
        </p:nvSpPr>
        <p:spPr bwMode="auto">
          <a:xfrm>
            <a:off x="-20472" y="7271737"/>
            <a:ext cx="10058400" cy="43463"/>
          </a:xfrm>
          <a:prstGeom prst="rect">
            <a:avLst/>
          </a:prstGeom>
          <a:solidFill>
            <a:srgbClr val="333399"/>
          </a:solidFill>
          <a:ln w="12700">
            <a:noFill/>
            <a:miter lim="800000"/>
            <a:headEnd/>
            <a:tailEnd/>
          </a:ln>
        </p:spPr>
        <p:txBody>
          <a:bodyPr lIns="0" tIns="0" rIns="0" bIns="0">
            <a:prstTxWarp prst="textNoShape">
              <a:avLst/>
            </a:prstTxWarp>
          </a:bodyPr>
          <a:lstStyle/>
          <a:p>
            <a:endParaRPr lang="en-US"/>
          </a:p>
        </p:txBody>
      </p:sp>
      <p:sp>
        <p:nvSpPr>
          <p:cNvPr id="8" name="Rectangle 7"/>
          <p:cNvSpPr>
            <a:spLocks/>
          </p:cNvSpPr>
          <p:nvPr/>
        </p:nvSpPr>
        <p:spPr bwMode="auto">
          <a:xfrm>
            <a:off x="9985540" y="-21732"/>
            <a:ext cx="104775" cy="7315200"/>
          </a:xfrm>
          <a:prstGeom prst="rect">
            <a:avLst/>
          </a:prstGeom>
          <a:solidFill>
            <a:srgbClr val="00B050"/>
          </a:solidFill>
          <a:ln w="12700">
            <a:noFill/>
            <a:miter lim="800000"/>
            <a:headEnd/>
            <a:tailEnd/>
          </a:ln>
        </p:spPr>
        <p:txBody>
          <a:bodyPr lIns="0" tIns="0" rIns="0" bIns="0">
            <a:prstTxWarp prst="textNoShape">
              <a:avLst/>
            </a:prstTxWarp>
          </a:bodyPr>
          <a:lstStyle/>
          <a:p>
            <a:endParaRPr lang="en-US"/>
          </a:p>
        </p:txBody>
      </p:sp>
      <p:pic>
        <p:nvPicPr>
          <p:cNvPr id="9" name="Picture 8" descr="ESIP-logo-tag.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9999" y="250800"/>
            <a:ext cx="2265529" cy="892199"/>
          </a:xfrm>
          <a:prstGeom prst="rect">
            <a:avLst/>
          </a:prstGeom>
        </p:spPr>
      </p:pic>
      <p:pic>
        <p:nvPicPr>
          <p:cNvPr id="4098" name="Picture 2" descr="C:\Users\nhoebel\AppData\Local\Microsoft\Windows\Temporary Internet Files\Content.IE5\M3J6S2DG\smiley_face_surprised[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5948373"/>
            <a:ext cx="990600" cy="917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867654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774" y="304800"/>
            <a:ext cx="6888626" cy="921054"/>
          </a:xfrm>
        </p:spPr>
        <p:txBody>
          <a:bodyPr/>
          <a:lstStyle/>
          <a:p>
            <a:r>
              <a:rPr lang="en-US" sz="3200" b="1" dirty="0" smtClean="0">
                <a:solidFill>
                  <a:schemeClr val="accent2"/>
                </a:solidFill>
                <a:latin typeface="Georgia" panose="02040502050405020303" pitchFamily="18" charset="0"/>
                <a:ea typeface="Verdana" pitchFamily="-108" charset="0"/>
                <a:cs typeface="Verdana" pitchFamily="-108" charset="0"/>
              </a:rPr>
              <a:t>Next </a:t>
            </a:r>
            <a:r>
              <a:rPr lang="en-US" sz="3200" dirty="0" smtClean="0">
                <a:solidFill>
                  <a:schemeClr val="accent2"/>
                </a:solidFill>
                <a:latin typeface="Georgia" panose="02040502050405020303" pitchFamily="18" charset="0"/>
                <a:ea typeface="Verdana" pitchFamily="-108" charset="0"/>
                <a:cs typeface="Verdana" pitchFamily="-108" charset="0"/>
              </a:rPr>
              <a:t>Steps:</a:t>
            </a:r>
            <a:r>
              <a:rPr lang="en-US" sz="6000" b="1" dirty="0">
                <a:solidFill>
                  <a:schemeClr val="accent2"/>
                </a:solidFill>
                <a:latin typeface="Georgia" panose="02040502050405020303" pitchFamily="18" charset="0"/>
              </a:rPr>
              <a:t/>
            </a:r>
            <a:br>
              <a:rPr lang="en-US" sz="6000" b="1" dirty="0">
                <a:solidFill>
                  <a:schemeClr val="accent2"/>
                </a:solidFill>
                <a:latin typeface="Georgia" panose="02040502050405020303" pitchFamily="18" charset="0"/>
              </a:rPr>
            </a:br>
            <a:endParaRPr lang="en-US" dirty="0"/>
          </a:p>
        </p:txBody>
      </p:sp>
      <p:sp>
        <p:nvSpPr>
          <p:cNvPr id="3" name="Subtitle 2"/>
          <p:cNvSpPr>
            <a:spLocks noGrp="1"/>
          </p:cNvSpPr>
          <p:nvPr>
            <p:ph idx="1"/>
          </p:nvPr>
        </p:nvSpPr>
        <p:spPr>
          <a:xfrm>
            <a:off x="3932700" y="1219199"/>
            <a:ext cx="5622925" cy="5315253"/>
          </a:xfrm>
        </p:spPr>
        <p:txBody>
          <a:bodyPr/>
          <a:lstStyle/>
          <a:p>
            <a:pPr marL="225359" lvl="1" indent="-129216">
              <a:buFont typeface="Arial" panose="020B0604020202020204" pitchFamily="34" charset="0"/>
              <a:buChar char="•"/>
            </a:pPr>
            <a:endParaRPr lang="en-US" sz="1900" dirty="0" smtClean="0">
              <a:solidFill>
                <a:schemeClr val="accent2"/>
              </a:solidFill>
              <a:latin typeface="Verdana" panose="020B0604030504040204" pitchFamily="34" charset="0"/>
              <a:ea typeface="Verdana" panose="020B0604030504040204" pitchFamily="34" charset="0"/>
              <a:cs typeface="Verdana" panose="020B0604030504040204" pitchFamily="34" charset="0"/>
            </a:endParaRPr>
          </a:p>
          <a:p>
            <a:pPr marL="225359" lvl="1" indent="-129216">
              <a:buFont typeface="Arial" panose="020B0604020202020204" pitchFamily="34" charset="0"/>
              <a:buChar char="•"/>
            </a:pPr>
            <a:r>
              <a:rPr lang="en-US" sz="1900"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Investigation </a:t>
            </a:r>
            <a:r>
              <a:rPr lang="en-US" sz="1900" dirty="0">
                <a:solidFill>
                  <a:schemeClr val="accent2"/>
                </a:solidFill>
                <a:latin typeface="Verdana" panose="020B0604030504040204" pitchFamily="34" charset="0"/>
                <a:ea typeface="Verdana" panose="020B0604030504040204" pitchFamily="34" charset="0"/>
                <a:cs typeface="Verdana" panose="020B0604030504040204" pitchFamily="34" charset="0"/>
              </a:rPr>
              <a:t>of possible $$ to advance the group’s efforts, by, e.g</a:t>
            </a:r>
            <a:r>
              <a:rPr lang="en-US" sz="1900"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a:t>
            </a:r>
          </a:p>
          <a:p>
            <a:pPr marL="225359" lvl="1" indent="-129216">
              <a:buFont typeface="Arial" panose="020B0604020202020204" pitchFamily="34" charset="0"/>
              <a:buChar char="•"/>
            </a:pPr>
            <a:r>
              <a:rPr lang="en-US" sz="1900" dirty="0">
                <a:solidFill>
                  <a:schemeClr val="accent2"/>
                </a:solidFill>
                <a:latin typeface="Verdana" panose="020B0604030504040204" pitchFamily="34" charset="0"/>
                <a:ea typeface="Verdana" panose="020B0604030504040204" pitchFamily="34" charset="0"/>
                <a:cs typeface="Verdana" panose="020B0604030504040204" pitchFamily="34" charset="0"/>
              </a:rPr>
              <a:t>Establishing a broad-based educational framework for data management training</a:t>
            </a:r>
          </a:p>
          <a:p>
            <a:pPr marL="225359" lvl="1" indent="-129216">
              <a:buFont typeface="Arial" panose="020B0604020202020204" pitchFamily="34" charset="0"/>
              <a:buChar char="•"/>
            </a:pPr>
            <a:r>
              <a:rPr lang="en-US" sz="1900" dirty="0">
                <a:solidFill>
                  <a:schemeClr val="accent2"/>
                </a:solidFill>
                <a:latin typeface="Verdana" panose="020B0604030504040204" pitchFamily="34" charset="0"/>
                <a:ea typeface="Verdana" panose="020B0604030504040204" pitchFamily="34" charset="0"/>
                <a:cs typeface="Verdana" panose="020B0604030504040204" pitchFamily="34" charset="0"/>
              </a:rPr>
              <a:t>Defining broad-based criteria for evaluating DMT educational resources </a:t>
            </a:r>
          </a:p>
          <a:p>
            <a:pPr marL="225359" lvl="1" indent="-129216">
              <a:buFont typeface="Arial" panose="020B0604020202020204" pitchFamily="34" charset="0"/>
              <a:buChar char="•"/>
            </a:pPr>
            <a:r>
              <a:rPr lang="en-US" sz="1900" dirty="0">
                <a:solidFill>
                  <a:schemeClr val="accent2"/>
                </a:solidFill>
                <a:latin typeface="Verdana" panose="020B0604030504040204" pitchFamily="34" charset="0"/>
                <a:ea typeface="Verdana" panose="020B0604030504040204" pitchFamily="34" charset="0"/>
                <a:cs typeface="Verdana" panose="020B0604030504040204" pitchFamily="34" charset="0"/>
              </a:rPr>
              <a:t>Providing </a:t>
            </a:r>
            <a:r>
              <a:rPr lang="en-US" sz="1900" dirty="0" err="1">
                <a:solidFill>
                  <a:schemeClr val="accent2"/>
                </a:solidFill>
                <a:latin typeface="Verdana" panose="020B0604030504040204" pitchFamily="34" charset="0"/>
                <a:ea typeface="Verdana" panose="020B0604030504040204" pitchFamily="34" charset="0"/>
                <a:cs typeface="Verdana" panose="020B0604030504040204" pitchFamily="34" charset="0"/>
              </a:rPr>
              <a:t>honoria</a:t>
            </a:r>
            <a:r>
              <a:rPr lang="en-US" sz="1900" dirty="0">
                <a:solidFill>
                  <a:schemeClr val="accent2"/>
                </a:solidFill>
                <a:latin typeface="Verdana" panose="020B0604030504040204" pitchFamily="34" charset="0"/>
                <a:ea typeface="Verdana" panose="020B0604030504040204" pitchFamily="34" charset="0"/>
                <a:cs typeface="Verdana" panose="020B0604030504040204" pitchFamily="34" charset="0"/>
              </a:rPr>
              <a:t> for editors / authors of new and / or updated ESIP DMT Short Course Modules</a:t>
            </a:r>
          </a:p>
          <a:p>
            <a:pPr marL="129216" indent="-129216">
              <a:buFont typeface="Arial" panose="020B0604020202020204" pitchFamily="34" charset="0"/>
              <a:buChar char="•"/>
            </a:pPr>
            <a:r>
              <a:rPr lang="en-US" sz="1900"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Becoming </a:t>
            </a:r>
            <a:r>
              <a:rPr lang="en-US" sz="1900" dirty="0">
                <a:solidFill>
                  <a:schemeClr val="accent2"/>
                </a:solidFill>
                <a:latin typeface="Verdana" panose="020B0604030504040204" pitchFamily="34" charset="0"/>
                <a:ea typeface="Verdana" panose="020B0604030504040204" pitchFamily="34" charset="0"/>
                <a:cs typeface="Verdana" panose="020B0604030504040204" pitchFamily="34" charset="0"/>
              </a:rPr>
              <a:t>an author, editor or peer reviewer of more ESIP DMT Short Course Modules</a:t>
            </a:r>
          </a:p>
          <a:p>
            <a:pPr marL="129216" indent="-129216">
              <a:buFont typeface="Arial" panose="020B0604020202020204" pitchFamily="34" charset="0"/>
              <a:buChar char="•"/>
            </a:pPr>
            <a:r>
              <a:rPr lang="en-US" sz="1900" dirty="0">
                <a:solidFill>
                  <a:schemeClr val="accent2"/>
                </a:solidFill>
                <a:latin typeface="Verdana" panose="020B0604030504040204" pitchFamily="34" charset="0"/>
                <a:ea typeface="Verdana" panose="020B0604030504040204" pitchFamily="34" charset="0"/>
                <a:cs typeface="Verdana" panose="020B0604030504040204" pitchFamily="34" charset="0"/>
              </a:rPr>
              <a:t>Joining the conversations on our monthly calls on ESIP </a:t>
            </a:r>
            <a:r>
              <a:rPr lang="en-US" sz="1900" dirty="0" err="1">
                <a:solidFill>
                  <a:schemeClr val="accent2"/>
                </a:solidFill>
                <a:latin typeface="Verdana" panose="020B0604030504040204" pitchFamily="34" charset="0"/>
                <a:ea typeface="Verdana" panose="020B0604030504040204" pitchFamily="34" charset="0"/>
                <a:cs typeface="Verdana" panose="020B0604030504040204" pitchFamily="34" charset="0"/>
              </a:rPr>
              <a:t>webex</a:t>
            </a:r>
            <a:r>
              <a:rPr lang="en-US" sz="1900" dirty="0">
                <a:solidFill>
                  <a:schemeClr val="accent2"/>
                </a:solidFill>
                <a:latin typeface="Verdana" panose="020B0604030504040204" pitchFamily="34" charset="0"/>
                <a:ea typeface="Verdana" panose="020B0604030504040204" pitchFamily="34" charset="0"/>
                <a:cs typeface="Verdana" panose="020B0604030504040204" pitchFamily="34" charset="0"/>
              </a:rPr>
              <a:t> &amp; on </a:t>
            </a:r>
            <a:r>
              <a:rPr lang="en-US" sz="1900" dirty="0" err="1">
                <a:solidFill>
                  <a:schemeClr val="accent2"/>
                </a:solidFill>
                <a:latin typeface="Verdana" panose="020B0604030504040204" pitchFamily="34" charset="0"/>
                <a:ea typeface="Verdana" panose="020B0604030504040204" pitchFamily="34" charset="0"/>
                <a:cs typeface="Verdana" panose="020B0604030504040204" pitchFamily="34" charset="0"/>
              </a:rPr>
              <a:t>esip_dmtraining</a:t>
            </a:r>
            <a:r>
              <a:rPr lang="en-US" sz="1900" dirty="0">
                <a:solidFill>
                  <a:schemeClr val="accent2"/>
                </a:solidFill>
                <a:latin typeface="Verdana" panose="020B0604030504040204" pitchFamily="34" charset="0"/>
                <a:ea typeface="Verdana" panose="020B0604030504040204" pitchFamily="34" charset="0"/>
                <a:cs typeface="Verdana" panose="020B0604030504040204" pitchFamily="34" charset="0"/>
              </a:rPr>
              <a:t> listserv</a:t>
            </a:r>
          </a:p>
          <a:p>
            <a:pPr marL="96143" lvl="1" indent="0">
              <a:buNone/>
            </a:pPr>
            <a:endParaRPr lang="en-US" sz="1000" b="1" dirty="0" smtClean="0">
              <a:latin typeface="Verdana" panose="020B0604030504040204" pitchFamily="34" charset="0"/>
              <a:ea typeface="Verdana" panose="020B0604030504040204" pitchFamily="34" charset="0"/>
              <a:cs typeface="Verdana" panose="020B0604030504040204" pitchFamily="34" charset="0"/>
            </a:endParaRPr>
          </a:p>
          <a:p>
            <a:pPr marL="726844" lvl="2" indent="-129216">
              <a:buFont typeface="Arial" panose="020B0604020202020204" pitchFamily="34" charset="0"/>
              <a:buChar char="•"/>
            </a:pPr>
            <a:endParaRPr lang="en-US" sz="1000" b="1" dirty="0">
              <a:latin typeface="Verdana" panose="020B0604030504040204" pitchFamily="34" charset="0"/>
              <a:ea typeface="Verdana" panose="020B0604030504040204" pitchFamily="34" charset="0"/>
              <a:cs typeface="Verdana" panose="020B0604030504040204" pitchFamily="34" charset="0"/>
            </a:endParaRPr>
          </a:p>
        </p:txBody>
      </p:sp>
      <p:sp>
        <p:nvSpPr>
          <p:cNvPr id="10" name="Text Placeholder 9"/>
          <p:cNvSpPr>
            <a:spLocks noGrp="1"/>
          </p:cNvSpPr>
          <p:nvPr>
            <p:ph type="body" sz="half" idx="2"/>
          </p:nvPr>
        </p:nvSpPr>
        <p:spPr/>
        <p:txBody>
          <a:bodyPr/>
          <a:lstStyle/>
          <a:p>
            <a:pPr marL="2010"/>
            <a:r>
              <a:rPr lang="en-US" sz="2800" b="1" dirty="0" smtClean="0">
                <a:solidFill>
                  <a:schemeClr val="accent2"/>
                </a:solidFill>
                <a:latin typeface="Georgia" panose="02040502050405020303" pitchFamily="18" charset="0"/>
                <a:ea typeface="Verdana" pitchFamily="-108" charset="0"/>
                <a:cs typeface="Verdana" pitchFamily="-108" charset="0"/>
              </a:rPr>
              <a:t>Opportunities </a:t>
            </a:r>
            <a:r>
              <a:rPr lang="en-US" sz="2800" b="1" dirty="0">
                <a:solidFill>
                  <a:schemeClr val="accent2"/>
                </a:solidFill>
                <a:latin typeface="Georgia" panose="02040502050405020303" pitchFamily="18" charset="0"/>
                <a:ea typeface="Verdana" pitchFamily="-108" charset="0"/>
                <a:cs typeface="Verdana" pitchFamily="-108" charset="0"/>
              </a:rPr>
              <a:t>to </a:t>
            </a:r>
            <a:r>
              <a:rPr lang="en-US" sz="2800" b="1" dirty="0" smtClean="0">
                <a:solidFill>
                  <a:schemeClr val="accent2"/>
                </a:solidFill>
                <a:latin typeface="Georgia" panose="02040502050405020303" pitchFamily="18" charset="0"/>
                <a:ea typeface="Verdana" pitchFamily="-108" charset="0"/>
                <a:cs typeface="Verdana" pitchFamily="-108" charset="0"/>
              </a:rPr>
              <a:t>Participate:</a:t>
            </a:r>
          </a:p>
          <a:p>
            <a:pPr marL="344910" indent="-342900">
              <a:buFont typeface="Wingdings" panose="05000000000000000000" pitchFamily="2" charset="2"/>
              <a:buChar char="ü"/>
            </a:pPr>
            <a:r>
              <a:rPr lang="en-US" sz="2400" b="1" dirty="0" smtClean="0">
                <a:solidFill>
                  <a:schemeClr val="accent2">
                    <a:lumMod val="75000"/>
                  </a:schemeClr>
                </a:solidFill>
                <a:latin typeface="Georgia" panose="02040502050405020303" pitchFamily="18" charset="0"/>
                <a:ea typeface="Verdana" panose="020B0604030504040204" pitchFamily="34" charset="0"/>
                <a:cs typeface="Verdana" panose="020B0604030504040204" pitchFamily="34" charset="0"/>
              </a:rPr>
              <a:t>Interest </a:t>
            </a:r>
            <a:r>
              <a:rPr lang="en-US" sz="2400" b="1" dirty="0">
                <a:solidFill>
                  <a:schemeClr val="accent2">
                    <a:lumMod val="75000"/>
                  </a:schemeClr>
                </a:solidFill>
                <a:latin typeface="Georgia" panose="02040502050405020303" pitchFamily="18" charset="0"/>
                <a:ea typeface="Verdana" panose="020B0604030504040204" pitchFamily="34" charset="0"/>
                <a:cs typeface="Verdana" panose="020B0604030504040204" pitchFamily="34" charset="0"/>
              </a:rPr>
              <a:t>in the expansion of existing &amp; creation of new DM Short Course Modules, and the association of  common frameworks for training on data manage</a:t>
            </a:r>
            <a:endParaRPr lang="en-US" sz="2400" b="1" dirty="0">
              <a:solidFill>
                <a:schemeClr val="accent6">
                  <a:lumMod val="75000"/>
                </a:schemeClr>
              </a:solidFill>
              <a:latin typeface="Georgia" panose="02040502050405020303" pitchFamily="18" charset="0"/>
            </a:endParaRPr>
          </a:p>
        </p:txBody>
      </p:sp>
      <p:sp>
        <p:nvSpPr>
          <p:cNvPr id="4" name="Slide Number Placeholder 3"/>
          <p:cNvSpPr>
            <a:spLocks noGrp="1"/>
          </p:cNvSpPr>
          <p:nvPr>
            <p:ph type="sldNum" sz="quarter" idx="10"/>
          </p:nvPr>
        </p:nvSpPr>
        <p:spPr/>
        <p:txBody>
          <a:bodyPr/>
          <a:lstStyle/>
          <a:p>
            <a:pPr>
              <a:defRPr/>
            </a:pPr>
            <a:fld id="{C847D7F8-CF16-524C-B19E-A1C462196890}" type="slidenum">
              <a:rPr lang="en-US" smtClean="0"/>
              <a:pPr>
                <a:defRPr/>
              </a:pPr>
              <a:t>8</a:t>
            </a:fld>
            <a:endParaRPr lang="en-US"/>
          </a:p>
        </p:txBody>
      </p:sp>
      <p:sp>
        <p:nvSpPr>
          <p:cNvPr id="5" name="Rectangle 4"/>
          <p:cNvSpPr>
            <a:spLocks/>
          </p:cNvSpPr>
          <p:nvPr/>
        </p:nvSpPr>
        <p:spPr bwMode="auto">
          <a:xfrm>
            <a:off x="0" y="0"/>
            <a:ext cx="104775" cy="7315200"/>
          </a:xfrm>
          <a:prstGeom prst="rect">
            <a:avLst/>
          </a:prstGeom>
          <a:solidFill>
            <a:srgbClr val="00B050"/>
          </a:solidFill>
          <a:ln w="12700">
            <a:noFill/>
            <a:miter lim="800000"/>
            <a:headEnd/>
            <a:tailEnd/>
          </a:ln>
        </p:spPr>
        <p:txBody>
          <a:bodyPr lIns="0" tIns="0" rIns="0" bIns="0">
            <a:prstTxWarp prst="textNoShape">
              <a:avLst/>
            </a:prstTxWarp>
          </a:bodyPr>
          <a:lstStyle/>
          <a:p>
            <a:endParaRPr lang="en-US"/>
          </a:p>
        </p:txBody>
      </p:sp>
      <p:sp>
        <p:nvSpPr>
          <p:cNvPr id="6" name="Rectangle 6"/>
          <p:cNvSpPr>
            <a:spLocks/>
          </p:cNvSpPr>
          <p:nvPr/>
        </p:nvSpPr>
        <p:spPr bwMode="auto">
          <a:xfrm>
            <a:off x="0" y="-62552"/>
            <a:ext cx="10058400" cy="43463"/>
          </a:xfrm>
          <a:prstGeom prst="rect">
            <a:avLst/>
          </a:prstGeom>
          <a:solidFill>
            <a:srgbClr val="333399"/>
          </a:solidFill>
          <a:ln w="12700">
            <a:noFill/>
            <a:miter lim="800000"/>
            <a:headEnd/>
            <a:tailEnd/>
          </a:ln>
        </p:spPr>
        <p:txBody>
          <a:bodyPr lIns="0" tIns="0" rIns="0" bIns="0">
            <a:prstTxWarp prst="textNoShape">
              <a:avLst/>
            </a:prstTxWarp>
          </a:bodyPr>
          <a:lstStyle/>
          <a:p>
            <a:endParaRPr lang="en-US"/>
          </a:p>
        </p:txBody>
      </p:sp>
      <p:sp>
        <p:nvSpPr>
          <p:cNvPr id="7" name="Rectangle 6"/>
          <p:cNvSpPr>
            <a:spLocks/>
          </p:cNvSpPr>
          <p:nvPr/>
        </p:nvSpPr>
        <p:spPr bwMode="auto">
          <a:xfrm>
            <a:off x="-20472" y="7271737"/>
            <a:ext cx="10058400" cy="43463"/>
          </a:xfrm>
          <a:prstGeom prst="rect">
            <a:avLst/>
          </a:prstGeom>
          <a:solidFill>
            <a:srgbClr val="333399"/>
          </a:solidFill>
          <a:ln w="12700">
            <a:noFill/>
            <a:miter lim="800000"/>
            <a:headEnd/>
            <a:tailEnd/>
          </a:ln>
        </p:spPr>
        <p:txBody>
          <a:bodyPr lIns="0" tIns="0" rIns="0" bIns="0">
            <a:prstTxWarp prst="textNoShape">
              <a:avLst/>
            </a:prstTxWarp>
          </a:bodyPr>
          <a:lstStyle/>
          <a:p>
            <a:endParaRPr lang="en-US"/>
          </a:p>
        </p:txBody>
      </p:sp>
      <p:sp>
        <p:nvSpPr>
          <p:cNvPr id="8" name="Rectangle 7"/>
          <p:cNvSpPr>
            <a:spLocks/>
          </p:cNvSpPr>
          <p:nvPr/>
        </p:nvSpPr>
        <p:spPr bwMode="auto">
          <a:xfrm>
            <a:off x="9985540" y="-21732"/>
            <a:ext cx="104775" cy="7315200"/>
          </a:xfrm>
          <a:prstGeom prst="rect">
            <a:avLst/>
          </a:prstGeom>
          <a:solidFill>
            <a:srgbClr val="00B050"/>
          </a:solidFill>
          <a:ln w="12700">
            <a:noFill/>
            <a:miter lim="800000"/>
            <a:headEnd/>
            <a:tailEnd/>
          </a:ln>
        </p:spPr>
        <p:txBody>
          <a:bodyPr lIns="0" tIns="0" rIns="0" bIns="0">
            <a:prstTxWarp prst="textNoShape">
              <a:avLst/>
            </a:prstTxWarp>
          </a:bodyPr>
          <a:lstStyle/>
          <a:p>
            <a:endParaRPr lang="en-US"/>
          </a:p>
        </p:txBody>
      </p:sp>
      <p:pic>
        <p:nvPicPr>
          <p:cNvPr id="9" name="Picture 8" descr="ESIP-logo-tag.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9999" y="250800"/>
            <a:ext cx="2265529" cy="892199"/>
          </a:xfrm>
          <a:prstGeom prst="rect">
            <a:avLst/>
          </a:prstGeom>
        </p:spPr>
      </p:pic>
      <p:pic>
        <p:nvPicPr>
          <p:cNvPr id="3074" name="Picture 2" descr="C:\Users\nhoebel\AppData\Local\Microsoft\Windows\Temporary Internet Files\Content.IE5\NDSMVBJ3\question_makrs_cutie_mark_by_rildraw-d4byewl[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34567" y="1295400"/>
            <a:ext cx="1143000" cy="113233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7541526" y="1337846"/>
            <a:ext cx="1602474" cy="338554"/>
          </a:xfrm>
          <a:prstGeom prst="rect">
            <a:avLst/>
          </a:prstGeom>
          <a:noFill/>
        </p:spPr>
        <p:txBody>
          <a:bodyPr wrap="square" rtlCol="0">
            <a:spAutoFit/>
          </a:bodyPr>
          <a:lstStyle/>
          <a:p>
            <a:r>
              <a:rPr lang="en-US" sz="1600" b="1" dirty="0" err="1" smtClean="0">
                <a:solidFill>
                  <a:srgbClr val="7030A0"/>
                </a:solidFill>
                <a:latin typeface="Georgia" panose="02040502050405020303" pitchFamily="18" charset="0"/>
              </a:rPr>
              <a:t>EarthCube</a:t>
            </a:r>
            <a:r>
              <a:rPr lang="en-US" sz="1600" b="1" dirty="0" smtClean="0">
                <a:solidFill>
                  <a:srgbClr val="7030A0"/>
                </a:solidFill>
                <a:latin typeface="Georgia" panose="02040502050405020303" pitchFamily="18" charset="0"/>
              </a:rPr>
              <a:t>?</a:t>
            </a:r>
            <a:endParaRPr lang="en-US" sz="1600" b="1" dirty="0">
              <a:solidFill>
                <a:srgbClr val="7030A0"/>
              </a:solidFill>
              <a:latin typeface="Georgia" panose="02040502050405020303" pitchFamily="18" charset="0"/>
            </a:endParaRPr>
          </a:p>
        </p:txBody>
      </p:sp>
    </p:spTree>
    <p:extLst>
      <p:ext uri="{BB962C8B-B14F-4D97-AF65-F5344CB8AC3E}">
        <p14:creationId xmlns:p14="http://schemas.microsoft.com/office/powerpoint/2010/main" val="56198912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774" y="304800"/>
            <a:ext cx="6888626" cy="921054"/>
          </a:xfrm>
        </p:spPr>
        <p:txBody>
          <a:bodyPr/>
          <a:lstStyle/>
          <a:p>
            <a:r>
              <a:rPr lang="en-US" sz="3200" b="1" dirty="0" smtClean="0">
                <a:solidFill>
                  <a:schemeClr val="accent2"/>
                </a:solidFill>
                <a:latin typeface="Georgia" panose="02040502050405020303" pitchFamily="18" charset="0"/>
                <a:ea typeface="Verdana" pitchFamily="-108" charset="0"/>
                <a:cs typeface="Verdana" pitchFamily="-108" charset="0"/>
              </a:rPr>
              <a:t>Next </a:t>
            </a:r>
            <a:r>
              <a:rPr lang="en-US" sz="3200" dirty="0" smtClean="0">
                <a:solidFill>
                  <a:schemeClr val="accent2"/>
                </a:solidFill>
                <a:latin typeface="Georgia" panose="02040502050405020303" pitchFamily="18" charset="0"/>
                <a:ea typeface="Verdana" pitchFamily="-108" charset="0"/>
                <a:cs typeface="Verdana" pitchFamily="-108" charset="0"/>
              </a:rPr>
              <a:t>Steps:</a:t>
            </a:r>
            <a:r>
              <a:rPr lang="en-US" sz="6000" b="1" dirty="0">
                <a:solidFill>
                  <a:schemeClr val="accent2"/>
                </a:solidFill>
                <a:latin typeface="Georgia" panose="02040502050405020303" pitchFamily="18" charset="0"/>
              </a:rPr>
              <a:t/>
            </a:r>
            <a:br>
              <a:rPr lang="en-US" sz="6000" b="1" dirty="0">
                <a:solidFill>
                  <a:schemeClr val="accent2"/>
                </a:solidFill>
                <a:latin typeface="Georgia" panose="02040502050405020303" pitchFamily="18" charset="0"/>
              </a:rPr>
            </a:br>
            <a:endParaRPr lang="en-US" dirty="0"/>
          </a:p>
        </p:txBody>
      </p:sp>
      <p:sp>
        <p:nvSpPr>
          <p:cNvPr id="3" name="Subtitle 2"/>
          <p:cNvSpPr>
            <a:spLocks noGrp="1"/>
          </p:cNvSpPr>
          <p:nvPr>
            <p:ph idx="1"/>
          </p:nvPr>
        </p:nvSpPr>
        <p:spPr>
          <a:xfrm>
            <a:off x="3932700" y="1219199"/>
            <a:ext cx="5622925" cy="5315253"/>
          </a:xfrm>
        </p:spPr>
        <p:txBody>
          <a:bodyPr/>
          <a:lstStyle/>
          <a:p>
            <a:pPr marL="597628" lvl="2" indent="0">
              <a:buNone/>
            </a:pPr>
            <a:r>
              <a:rPr lang="en-US" sz="1000" b="1" dirty="0" smtClean="0">
                <a:latin typeface="Verdana" panose="020B0604030504040204" pitchFamily="34" charset="0"/>
                <a:ea typeface="Verdana" panose="020B0604030504040204" pitchFamily="34" charset="0"/>
                <a:cs typeface="Verdana" panose="020B0604030504040204" pitchFamily="34" charset="0"/>
              </a:rPr>
              <a:t>  </a:t>
            </a:r>
            <a:endParaRPr lang="en-US" sz="1000" b="1" dirty="0">
              <a:latin typeface="Verdana" panose="020B0604030504040204" pitchFamily="34" charset="0"/>
              <a:ea typeface="Verdana" panose="020B0604030504040204" pitchFamily="34" charset="0"/>
              <a:cs typeface="Verdana" panose="020B0604030504040204" pitchFamily="34" charset="0"/>
            </a:endParaRPr>
          </a:p>
        </p:txBody>
      </p:sp>
      <p:sp>
        <p:nvSpPr>
          <p:cNvPr id="10" name="Text Placeholder 9"/>
          <p:cNvSpPr>
            <a:spLocks noGrp="1"/>
          </p:cNvSpPr>
          <p:nvPr>
            <p:ph type="body" sz="half" idx="2"/>
          </p:nvPr>
        </p:nvSpPr>
        <p:spPr/>
        <p:txBody>
          <a:bodyPr/>
          <a:lstStyle/>
          <a:p>
            <a:pPr marL="2010"/>
            <a:r>
              <a:rPr lang="en-US" sz="2800" b="1" dirty="0" smtClean="0">
                <a:solidFill>
                  <a:schemeClr val="accent2"/>
                </a:solidFill>
                <a:latin typeface="Georgia" panose="02040502050405020303" pitchFamily="18" charset="0"/>
                <a:ea typeface="Verdana" pitchFamily="-108" charset="0"/>
                <a:cs typeface="Verdana" pitchFamily="-108" charset="0"/>
              </a:rPr>
              <a:t>Opportunities </a:t>
            </a:r>
            <a:r>
              <a:rPr lang="en-US" sz="2800" b="1" dirty="0">
                <a:solidFill>
                  <a:schemeClr val="accent2"/>
                </a:solidFill>
                <a:latin typeface="Georgia" panose="02040502050405020303" pitchFamily="18" charset="0"/>
                <a:ea typeface="Verdana" pitchFamily="-108" charset="0"/>
                <a:cs typeface="Verdana" pitchFamily="-108" charset="0"/>
              </a:rPr>
              <a:t>to </a:t>
            </a:r>
            <a:r>
              <a:rPr lang="en-US" sz="2800" b="1" dirty="0" smtClean="0">
                <a:solidFill>
                  <a:schemeClr val="accent2"/>
                </a:solidFill>
                <a:latin typeface="Georgia" panose="02040502050405020303" pitchFamily="18" charset="0"/>
                <a:ea typeface="Verdana" pitchFamily="-108" charset="0"/>
                <a:cs typeface="Verdana" pitchFamily="-108" charset="0"/>
              </a:rPr>
              <a:t>Participate:</a:t>
            </a:r>
          </a:p>
          <a:p>
            <a:pPr marL="2010"/>
            <a:endParaRPr lang="en-US" sz="2800" b="1" dirty="0">
              <a:solidFill>
                <a:schemeClr val="accent2"/>
              </a:solidFill>
              <a:latin typeface="Georgia" panose="02040502050405020303" pitchFamily="18" charset="0"/>
              <a:ea typeface="Verdana" pitchFamily="-108" charset="0"/>
              <a:cs typeface="Verdana" pitchFamily="-108" charset="0"/>
            </a:endParaRPr>
          </a:p>
          <a:p>
            <a:pPr marL="344910" indent="-342900">
              <a:buFont typeface="Wingdings" panose="05000000000000000000" pitchFamily="2" charset="2"/>
              <a:buChar char="ü"/>
            </a:pPr>
            <a:r>
              <a:rPr lang="en-US" sz="2400" b="1" dirty="0">
                <a:solidFill>
                  <a:schemeClr val="accent2"/>
                </a:solidFill>
                <a:latin typeface="Georgia" panose="02040502050405020303" pitchFamily="18" charset="0"/>
                <a:ea typeface="Verdana" panose="020B0604030504040204" pitchFamily="34" charset="0"/>
                <a:cs typeface="Verdana" panose="020B0604030504040204" pitchFamily="34" charset="0"/>
              </a:rPr>
              <a:t>Your ideas?</a:t>
            </a:r>
          </a:p>
          <a:p>
            <a:pPr marL="2010"/>
            <a:endParaRPr lang="en-US" sz="2800" b="1" dirty="0">
              <a:solidFill>
                <a:schemeClr val="accent6">
                  <a:lumMod val="75000"/>
                </a:schemeClr>
              </a:solidFill>
              <a:latin typeface="Georgia" panose="02040502050405020303" pitchFamily="18" charset="0"/>
            </a:endParaRPr>
          </a:p>
        </p:txBody>
      </p:sp>
      <p:sp>
        <p:nvSpPr>
          <p:cNvPr id="4" name="Slide Number Placeholder 3"/>
          <p:cNvSpPr>
            <a:spLocks noGrp="1"/>
          </p:cNvSpPr>
          <p:nvPr>
            <p:ph type="sldNum" sz="quarter" idx="10"/>
          </p:nvPr>
        </p:nvSpPr>
        <p:spPr/>
        <p:txBody>
          <a:bodyPr/>
          <a:lstStyle/>
          <a:p>
            <a:pPr>
              <a:defRPr/>
            </a:pPr>
            <a:fld id="{C847D7F8-CF16-524C-B19E-A1C462196890}" type="slidenum">
              <a:rPr lang="en-US" smtClean="0"/>
              <a:pPr>
                <a:defRPr/>
              </a:pPr>
              <a:t>9</a:t>
            </a:fld>
            <a:endParaRPr lang="en-US"/>
          </a:p>
        </p:txBody>
      </p:sp>
      <p:sp>
        <p:nvSpPr>
          <p:cNvPr id="5" name="Rectangle 4"/>
          <p:cNvSpPr>
            <a:spLocks/>
          </p:cNvSpPr>
          <p:nvPr/>
        </p:nvSpPr>
        <p:spPr bwMode="auto">
          <a:xfrm>
            <a:off x="0" y="0"/>
            <a:ext cx="104775" cy="7315200"/>
          </a:xfrm>
          <a:prstGeom prst="rect">
            <a:avLst/>
          </a:prstGeom>
          <a:solidFill>
            <a:srgbClr val="00B050"/>
          </a:solidFill>
          <a:ln w="12700">
            <a:noFill/>
            <a:miter lim="800000"/>
            <a:headEnd/>
            <a:tailEnd/>
          </a:ln>
        </p:spPr>
        <p:txBody>
          <a:bodyPr lIns="0" tIns="0" rIns="0" bIns="0">
            <a:prstTxWarp prst="textNoShape">
              <a:avLst/>
            </a:prstTxWarp>
          </a:bodyPr>
          <a:lstStyle/>
          <a:p>
            <a:endParaRPr lang="en-US"/>
          </a:p>
        </p:txBody>
      </p:sp>
      <p:sp>
        <p:nvSpPr>
          <p:cNvPr id="6" name="Rectangle 6"/>
          <p:cNvSpPr>
            <a:spLocks/>
          </p:cNvSpPr>
          <p:nvPr/>
        </p:nvSpPr>
        <p:spPr bwMode="auto">
          <a:xfrm>
            <a:off x="0" y="-62552"/>
            <a:ext cx="10058400" cy="43463"/>
          </a:xfrm>
          <a:prstGeom prst="rect">
            <a:avLst/>
          </a:prstGeom>
          <a:solidFill>
            <a:srgbClr val="333399"/>
          </a:solidFill>
          <a:ln w="12700">
            <a:noFill/>
            <a:miter lim="800000"/>
            <a:headEnd/>
            <a:tailEnd/>
          </a:ln>
        </p:spPr>
        <p:txBody>
          <a:bodyPr lIns="0" tIns="0" rIns="0" bIns="0">
            <a:prstTxWarp prst="textNoShape">
              <a:avLst/>
            </a:prstTxWarp>
          </a:bodyPr>
          <a:lstStyle/>
          <a:p>
            <a:endParaRPr lang="en-US"/>
          </a:p>
        </p:txBody>
      </p:sp>
      <p:sp>
        <p:nvSpPr>
          <p:cNvPr id="7" name="Rectangle 6"/>
          <p:cNvSpPr>
            <a:spLocks/>
          </p:cNvSpPr>
          <p:nvPr/>
        </p:nvSpPr>
        <p:spPr bwMode="auto">
          <a:xfrm>
            <a:off x="-20472" y="7271737"/>
            <a:ext cx="10058400" cy="43463"/>
          </a:xfrm>
          <a:prstGeom prst="rect">
            <a:avLst/>
          </a:prstGeom>
          <a:solidFill>
            <a:srgbClr val="333399"/>
          </a:solidFill>
          <a:ln w="12700">
            <a:noFill/>
            <a:miter lim="800000"/>
            <a:headEnd/>
            <a:tailEnd/>
          </a:ln>
        </p:spPr>
        <p:txBody>
          <a:bodyPr lIns="0" tIns="0" rIns="0" bIns="0">
            <a:prstTxWarp prst="textNoShape">
              <a:avLst/>
            </a:prstTxWarp>
          </a:bodyPr>
          <a:lstStyle/>
          <a:p>
            <a:endParaRPr lang="en-US"/>
          </a:p>
        </p:txBody>
      </p:sp>
      <p:sp>
        <p:nvSpPr>
          <p:cNvPr id="8" name="Rectangle 7"/>
          <p:cNvSpPr>
            <a:spLocks/>
          </p:cNvSpPr>
          <p:nvPr/>
        </p:nvSpPr>
        <p:spPr bwMode="auto">
          <a:xfrm>
            <a:off x="9985540" y="-21732"/>
            <a:ext cx="104775" cy="7315200"/>
          </a:xfrm>
          <a:prstGeom prst="rect">
            <a:avLst/>
          </a:prstGeom>
          <a:solidFill>
            <a:srgbClr val="00B050"/>
          </a:solidFill>
          <a:ln w="12700">
            <a:noFill/>
            <a:miter lim="800000"/>
            <a:headEnd/>
            <a:tailEnd/>
          </a:ln>
        </p:spPr>
        <p:txBody>
          <a:bodyPr lIns="0" tIns="0" rIns="0" bIns="0">
            <a:prstTxWarp prst="textNoShape">
              <a:avLst/>
            </a:prstTxWarp>
          </a:bodyPr>
          <a:lstStyle/>
          <a:p>
            <a:endParaRPr lang="en-US"/>
          </a:p>
        </p:txBody>
      </p:sp>
      <p:pic>
        <p:nvPicPr>
          <p:cNvPr id="9" name="Picture 8" descr="ESIP-logo-tag.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9999" y="250800"/>
            <a:ext cx="2265529" cy="892199"/>
          </a:xfrm>
          <a:prstGeom prst="rect">
            <a:avLst/>
          </a:prstGeom>
        </p:spPr>
      </p:pic>
      <p:pic>
        <p:nvPicPr>
          <p:cNvPr id="5126" name="Picture 6" descr="C:\Users\nhoebel\AppData\Local\Microsoft\Windows\Temporary Internet Files\Content.IE5\XJIL1KRU\thinking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1295401"/>
            <a:ext cx="5227851" cy="533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124251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itle &amp; Bullets">
  <a:themeElements>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Times"/>
        <a:ea typeface="ヒラギノ明朝 ProN W3"/>
        <a:cs typeface="ヒラギノ明朝 ProN W3"/>
      </a:majorFont>
      <a:minorFont>
        <a:latin typeface="Times"/>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BE0E3"/>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pitchFamily="-109" charset="0"/>
            <a:ea typeface="ヒラギノ明朝 ProN W3" pitchFamily="-109" charset="-128"/>
            <a:cs typeface="ヒラギノ明朝 ProN W3" pitchFamily="-109" charset="-128"/>
            <a:sym typeface="Times" pitchFamily="-109" charset="0"/>
          </a:defRPr>
        </a:defPPr>
      </a:lstStyle>
    </a:spDef>
    <a:lnDef>
      <a:spPr bwMode="auto">
        <a:xfrm>
          <a:off x="0" y="0"/>
          <a:ext cx="1" cy="1"/>
        </a:xfrm>
        <a:custGeom>
          <a:avLst/>
          <a:gdLst/>
          <a:ahLst/>
          <a:cxnLst/>
          <a:rect l="0" t="0" r="0" b="0"/>
          <a:pathLst/>
        </a:custGeom>
        <a:solidFill>
          <a:srgbClr val="BBE0E3"/>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pitchFamily="-109" charset="0"/>
            <a:ea typeface="ヒラギノ明朝 ProN W3" pitchFamily="-109" charset="-128"/>
            <a:cs typeface="ヒラギノ明朝 ProN W3" pitchFamily="-109" charset="-128"/>
            <a:sym typeface="Times" pitchFamily="-109"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47336</TotalTime>
  <Pages>0</Pages>
  <Words>1120</Words>
  <Characters>0</Characters>
  <Application>Microsoft Office PowerPoint</Application>
  <PresentationFormat>Custom</PresentationFormat>
  <Lines>0</Lines>
  <Paragraphs>176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Title &amp; Bullets</vt:lpstr>
      <vt:lpstr>ESIP Data Management Training (DMT) Survey &amp; Clearinghouse Report</vt:lpstr>
      <vt:lpstr>Agenda</vt:lpstr>
      <vt:lpstr>ESIP Data Management Training:  Progress &amp; Prospects</vt:lpstr>
      <vt:lpstr>Current Status: </vt:lpstr>
      <vt:lpstr>Key Issues Under Discussion: </vt:lpstr>
      <vt:lpstr>Key Issues Under Discussion: </vt:lpstr>
      <vt:lpstr>Next Steps: </vt:lpstr>
      <vt:lpstr>Next Steps: </vt:lpstr>
      <vt:lpstr>Next Steps: </vt:lpstr>
      <vt:lpstr>USGS Clearinghouse Proposal</vt:lpstr>
      <vt:lpstr>USGS Clearinghouse Proposal</vt:lpstr>
      <vt:lpstr>USGS Clearinghouse Proposal</vt:lpstr>
      <vt:lpstr>USGS Clearinghouse Proposal:   Elements of RFP:  Timeline (5%) </vt:lpstr>
      <vt:lpstr>  USGS Clearinghouse Proposal: Scope (draft) </vt:lpstr>
      <vt:lpstr>  USGS Clearinghouse Proposal:    Scope: </vt:lpstr>
      <vt:lpstr>  USGS Clearinghouse Proposal:    Scope: </vt:lpstr>
      <vt:lpstr>Interested in knowing more? </vt:lpstr>
    </vt:vector>
  </TitlesOfParts>
  <Manager>Peter Fox</Manager>
  <Company>Rensselaer Polytechnic Institute</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Social and Personal Factors in Semantic Infusion Projects</dc:subject>
  <dc:creator>Patrick West;Deborah L. McGuinness</dc:creator>
  <cp:lastModifiedBy>Nancy Hoebelheinrish</cp:lastModifiedBy>
  <cp:revision>330</cp:revision>
  <cp:lastPrinted>2010-02-18T20:20:14Z</cp:lastPrinted>
  <dcterms:created xsi:type="dcterms:W3CDTF">2010-03-16T21:47:29Z</dcterms:created>
  <dcterms:modified xsi:type="dcterms:W3CDTF">2016-01-06T13:23:35Z</dcterms:modified>
</cp:coreProperties>
</file>