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50" r:id="rId3"/>
    <p:sldId id="351" r:id="rId4"/>
    <p:sldId id="352" r:id="rId5"/>
    <p:sldId id="32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L" initials="BHW" lastIdx="14" clrIdx="0"/>
  <p:cmAuthor id="1" name="Hook Hua" initials="j" lastIdx="1" clrIdx="1"/>
  <p:cmAuthor id="2" name="Hook Hua" initials="" lastIdx="1" clrIdx="2"/>
  <p:cmAuthor id="3" name="JPL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FF66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60" y="-112"/>
      </p:cViewPr>
      <p:guideLst>
        <p:guide orient="horz" pos="2160"/>
        <p:guide pos="27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12E2-5195-5A4E-A74C-B75E69658CBC}" type="datetimeFigureOut">
              <a:rPr lang="en-US" smtClean="0"/>
              <a:t>6/21/14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1F7A9-ADE7-6349-9AB9-BEEEB6C2E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7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80108-DB4E-4CDB-B3A5-A6AF3D014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7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3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 userDrawn="1"/>
        </p:nvSpPr>
        <p:spPr bwMode="auto">
          <a:xfrm>
            <a:off x="1447800" y="6477000"/>
            <a:ext cx="640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800" i="1">
                <a:solidFill>
                  <a:schemeClr val="bg1"/>
                </a:solidFill>
              </a:rPr>
              <a:t>JPL/Caltech proprietary. Not for public release or redistribution. This document has been reviewed for export control and </a:t>
            </a:r>
            <a:br>
              <a:rPr lang="en-US" sz="800" i="1">
                <a:solidFill>
                  <a:schemeClr val="bg1"/>
                </a:solidFill>
              </a:rPr>
            </a:br>
            <a:r>
              <a:rPr lang="en-US" sz="800" i="1">
                <a:solidFill>
                  <a:schemeClr val="bg1"/>
                </a:solidFill>
              </a:rPr>
              <a:t>it does NOT contain controlled technical data. For planning and discussion purposes only.</a:t>
            </a:r>
          </a:p>
        </p:txBody>
      </p:sp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2819400" y="6161088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i="1">
                <a:solidFill>
                  <a:schemeClr val="bg1"/>
                </a:solidFill>
                <a:latin typeface="Arial Narrow" pitchFamily="34" charset="0"/>
                <a:cs typeface="Tahoma" pitchFamily="34" charset="0"/>
              </a:rPr>
              <a:t>http://smap.jpl.nasa.gov/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0" y="9525"/>
            <a:ext cx="438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66FF"/>
                </a:solidFill>
              </a:rPr>
              <a:t>http://smap.jpl.nasa.gov/</a:t>
            </a:r>
          </a:p>
        </p:txBody>
      </p:sp>
      <p:pic>
        <p:nvPicPr>
          <p:cNvPr id="9" name="Picture 8" descr="New_SMAP.jpg"/>
          <p:cNvPicPr>
            <a:picLocks noChangeAspect="1"/>
          </p:cNvPicPr>
          <p:nvPr userDrawn="1"/>
        </p:nvPicPr>
        <p:blipFill>
          <a:blip r:embed="rId2"/>
          <a:srcRect l="11954" r="14998"/>
          <a:stretch>
            <a:fillRect/>
          </a:stretch>
        </p:blipFill>
        <p:spPr>
          <a:xfrm>
            <a:off x="0" y="5464"/>
            <a:ext cx="440055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343400" y="6103947"/>
            <a:ext cx="480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Copyright 2013 California Institute of Technology.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Government sponsorship acknowledged. </a:t>
            </a:r>
          </a:p>
          <a:p>
            <a:endParaRPr lang="en-US" sz="1100" dirty="0" smtClean="0">
              <a:solidFill>
                <a:srgbClr val="000000"/>
              </a:solidFill>
              <a:latin typeface="Geneva"/>
              <a:ea typeface="Geneva"/>
              <a:cs typeface="Geneva"/>
            </a:endParaRPr>
          </a:p>
          <a:p>
            <a:r>
              <a:rPr lang="en-US" sz="1000" dirty="0" smtClean="0"/>
              <a:t> </a:t>
            </a:r>
            <a:endParaRPr lang="en-US" sz="1000" dirty="0" smtClean="0">
              <a:solidFill>
                <a:srgbClr val="000000"/>
              </a:solidFill>
              <a:latin typeface="Geneva"/>
              <a:ea typeface="Geneva"/>
              <a:cs typeface="Gene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BW-</a:t>
            </a:r>
            <a:fld id="{974FACE9-7356-4EEB-A053-9FFFD6EFF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98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2014-07-09</a:t>
            </a:r>
            <a:endParaRPr lang="en-US" dirty="0">
              <a:cs typeface="Arial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83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BW-</a:t>
            </a:r>
            <a:fld id="{C00A5C8C-9DF3-4639-A69C-F1BDDCA17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52400" y="6400800"/>
            <a:ext cx="198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2013-07-09</a:t>
            </a:r>
            <a:endParaRPr lang="en-US" dirty="0">
              <a:cs typeface="Arial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BW-</a:t>
            </a:r>
            <a:fld id="{0E879853-FCC5-46E3-8690-ECC2257E9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98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2013-07-09</a:t>
            </a:r>
            <a:endParaRPr lang="en-US" dirty="0">
              <a:cs typeface="Arial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BW-</a:t>
            </a:r>
            <a:fld id="{1F509917-F659-4C24-BBB5-C7B69671B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98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2013-07-09</a:t>
            </a:r>
            <a:endParaRPr lang="en-US" dirty="0">
              <a:cs typeface="Arial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BW-</a:t>
            </a:r>
            <a:fld id="{1F509917-F659-4C24-BBB5-C7B69671B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286" y="296399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98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2013-07-09</a:t>
            </a:r>
            <a:endParaRPr lang="en-US" dirty="0">
              <a:cs typeface="Arial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137" y="6455259"/>
            <a:ext cx="198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2013-07-09</a:t>
            </a:r>
            <a:endParaRPr lang="en-US" dirty="0">
              <a:cs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437" y="6455259"/>
            <a:ext cx="1358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 dirty="0" smtClean="0"/>
              <a:t>BW-</a:t>
            </a:r>
            <a:fld id="{BD34691E-B3C7-4E9E-BF11-E578C0DD1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55337" y="6348228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97" charset="0"/>
              <a:ea typeface="+mn-ea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801688"/>
            <a:ext cx="8839200" cy="2143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Implementation</a:t>
            </a:r>
            <a:r>
              <a:rPr lang="en-US" sz="14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of ISO Metadata in Science Data Products</a:t>
            </a:r>
            <a:endParaRPr 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3" descr="NASA insigniaCMY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7213" y="142875"/>
            <a:ext cx="7477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2007937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3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  <a:ea typeface="ＭＳ Ｐゴシック" pitchFamily="3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  <a:ea typeface="ＭＳ Ｐゴシック" pitchFamily="3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  <a:ea typeface="ＭＳ Ｐゴシック" pitchFamily="3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  <a:ea typeface="ＭＳ Ｐゴシック" pitchFamily="3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660900" y="171450"/>
            <a:ext cx="4343400" cy="575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Design and Implementation of ISO Metadata in Science Data Products</a:t>
            </a:r>
            <a:endParaRPr lang="en-US" sz="3200" b="1" i="1" dirty="0" smtClean="0">
              <a:solidFill>
                <a:srgbClr val="0000FF"/>
              </a:solidFill>
            </a:endParaRPr>
          </a:p>
          <a:p>
            <a:endParaRPr lang="en-US" sz="3200" b="1" i="1" dirty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ESIP – Summer </a:t>
            </a:r>
            <a:r>
              <a:rPr lang="en-US" b="1" i="1" dirty="0" smtClean="0">
                <a:solidFill>
                  <a:srgbClr val="0000FF"/>
                </a:solidFill>
              </a:rPr>
              <a:t>2014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Copper Mountain, Colorado</a:t>
            </a:r>
            <a:endParaRPr lang="en-US" b="1" i="1" dirty="0" smtClean="0">
              <a:solidFill>
                <a:srgbClr val="0000FF"/>
              </a:solidFill>
            </a:endParaRPr>
          </a:p>
          <a:p>
            <a:endParaRPr lang="en-US" sz="2400" i="1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cs typeface="Arial" charset="0"/>
              </a:rPr>
              <a:t>Barry Weiss</a:t>
            </a:r>
          </a:p>
          <a:p>
            <a:endParaRPr lang="en-US" sz="2000" i="1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en-US" sz="1400" i="1" dirty="0" smtClean="0">
                <a:solidFill>
                  <a:srgbClr val="0000FF"/>
                </a:solidFill>
                <a:cs typeface="Arial" charset="0"/>
              </a:rPr>
              <a:t>Jet </a:t>
            </a:r>
            <a:r>
              <a:rPr lang="en-US" sz="1400" i="1" dirty="0">
                <a:solidFill>
                  <a:srgbClr val="0000FF"/>
                </a:solidFill>
                <a:cs typeface="Arial" charset="0"/>
              </a:rPr>
              <a:t>Propulsion Laboratory</a:t>
            </a:r>
          </a:p>
          <a:p>
            <a:r>
              <a:rPr lang="en-US" sz="1400" i="1" dirty="0" smtClean="0">
                <a:solidFill>
                  <a:srgbClr val="0000FF"/>
                </a:solidFill>
                <a:cs typeface="Arial" charset="0"/>
              </a:rPr>
              <a:t>California Institute of Technology</a:t>
            </a:r>
          </a:p>
          <a:p>
            <a:r>
              <a:rPr lang="en-US" sz="1400" i="1" dirty="0" smtClean="0">
                <a:solidFill>
                  <a:srgbClr val="0000FF"/>
                </a:solidFill>
                <a:cs typeface="Arial" charset="0"/>
              </a:rPr>
              <a:t>Pasadena</a:t>
            </a:r>
            <a:r>
              <a:rPr lang="en-US" sz="1400" i="1" dirty="0">
                <a:solidFill>
                  <a:srgbClr val="0000FF"/>
                </a:solidFill>
                <a:cs typeface="Arial" charset="0"/>
              </a:rPr>
              <a:t>, CA</a:t>
            </a:r>
            <a:endParaRPr lang="en-US" i="1" dirty="0">
              <a:solidFill>
                <a:srgbClr val="0000FF"/>
              </a:solidFill>
              <a:cs typeface="Arial" charset="0"/>
            </a:endParaRPr>
          </a:p>
          <a:p>
            <a:endParaRPr lang="en-US" i="1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en-US" sz="1400" i="1" dirty="0" smtClean="0">
                <a:solidFill>
                  <a:srgbClr val="0000FF"/>
                </a:solidFill>
                <a:cs typeface="Arial" charset="0"/>
              </a:rPr>
              <a:t>July </a:t>
            </a:r>
            <a:r>
              <a:rPr lang="en-US" sz="1400" i="1" dirty="0" smtClean="0">
                <a:solidFill>
                  <a:srgbClr val="0000FF"/>
                </a:solidFill>
                <a:cs typeface="Arial" charset="0"/>
              </a:rPr>
              <a:t>10, 2014</a:t>
            </a:r>
            <a:endParaRPr lang="en-US" sz="1400" i="1" dirty="0" smtClean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Metadata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 smtClean="0"/>
              <a:t>Models of Geospatial Metadata</a:t>
            </a:r>
          </a:p>
          <a:p>
            <a:pPr lvl="1"/>
            <a:r>
              <a:rPr lang="en-US" dirty="0" smtClean="0"/>
              <a:t>Five major sources of the model at this time</a:t>
            </a:r>
            <a:endParaRPr lang="en-US" dirty="0" smtClean="0"/>
          </a:p>
          <a:p>
            <a:pPr lvl="2"/>
            <a:r>
              <a:rPr lang="en-US" dirty="0" smtClean="0"/>
              <a:t>ISO 19115:2003, Geographic information ― </a:t>
            </a:r>
            <a:r>
              <a:rPr lang="en-US" dirty="0" smtClean="0"/>
              <a:t>Metadata</a:t>
            </a:r>
          </a:p>
          <a:p>
            <a:pPr lvl="3"/>
            <a:r>
              <a:rPr lang="en-US" dirty="0" smtClean="0"/>
              <a:t>Original model</a:t>
            </a:r>
            <a:endParaRPr lang="en-US" dirty="0" smtClean="0"/>
          </a:p>
          <a:p>
            <a:pPr lvl="2"/>
            <a:r>
              <a:rPr lang="en-US" dirty="0" smtClean="0"/>
              <a:t>ISO 19115:2009, Geographic information ― Metadata Part 2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Specific </a:t>
            </a:r>
            <a:r>
              <a:rPr lang="en-US" dirty="0"/>
              <a:t>e</a:t>
            </a:r>
            <a:r>
              <a:rPr lang="en-US" dirty="0" smtClean="0"/>
              <a:t>xtensions </a:t>
            </a:r>
            <a:r>
              <a:rPr lang="en-US" dirty="0" smtClean="0"/>
              <a:t>for imagery and gridded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ISO 19115-1:2014, Geographic information/</a:t>
            </a:r>
            <a:r>
              <a:rPr lang="en-US" dirty="0" err="1" smtClean="0"/>
              <a:t>Geomatics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Improvements and extensions to the model</a:t>
            </a:r>
          </a:p>
          <a:p>
            <a:pPr lvl="2"/>
            <a:r>
              <a:rPr lang="en-US" dirty="0" smtClean="0"/>
              <a:t>ISO 19157:2014, Geographic information/</a:t>
            </a:r>
            <a:r>
              <a:rPr lang="en-US" dirty="0" err="1" smtClean="0"/>
              <a:t>Geomatics</a:t>
            </a:r>
            <a:r>
              <a:rPr lang="en-US" dirty="0" smtClean="0"/>
              <a:t>:  </a:t>
            </a:r>
          </a:p>
          <a:p>
            <a:pPr lvl="3"/>
            <a:r>
              <a:rPr lang="en-US" dirty="0" smtClean="0"/>
              <a:t>Major upgrade to methods employed to specify data quality</a:t>
            </a:r>
          </a:p>
          <a:p>
            <a:pPr lvl="2"/>
            <a:r>
              <a:rPr lang="en-US" dirty="0" smtClean="0"/>
              <a:t>ISO 19130:2010, Imagery Sensor Models</a:t>
            </a:r>
          </a:p>
          <a:p>
            <a:pPr lvl="3"/>
            <a:r>
              <a:rPr lang="en-US" dirty="0" smtClean="0"/>
              <a:t>Provides metadata specific for remote sensing instruments</a:t>
            </a:r>
          </a:p>
          <a:p>
            <a:r>
              <a:rPr lang="en-US" dirty="0" smtClean="0"/>
              <a:t>Combined models provide a standard to specify metadata for all Earth Science Data Products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81200" y="6373193"/>
            <a:ext cx="5403721" cy="484807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152400" y="6400800"/>
            <a:ext cx="1984375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2014-07-09</a:t>
            </a:r>
            <a:endParaRPr lang="en-US" dirty="0">
              <a:cs typeface="Arial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437" y="6455259"/>
            <a:ext cx="13589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BW-</a:t>
            </a:r>
            <a:fld id="{974FACE9-7356-4EEB-A053-9FFFD6EFF5B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4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Metadata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 XSD </a:t>
            </a:r>
            <a:r>
              <a:rPr lang="en-US" dirty="0"/>
              <a:t>Schema </a:t>
            </a:r>
            <a:r>
              <a:rPr lang="en-US" dirty="0" smtClean="0"/>
              <a:t>encoding specified in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kern="1200" dirty="0">
                <a:latin typeface="Arial" pitchFamily="-97" charset="0"/>
              </a:rPr>
              <a:t>ISO </a:t>
            </a:r>
            <a:r>
              <a:rPr lang="en-US" dirty="0"/>
              <a:t>19139:2007 Geographic information – Metadata – XML schema </a:t>
            </a:r>
            <a:r>
              <a:rPr lang="en-US" dirty="0" smtClean="0"/>
              <a:t>implementation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Dictates the serialization of the ISO metadata model</a:t>
            </a:r>
          </a:p>
          <a:p>
            <a:pPr>
              <a:buFont typeface="Arial"/>
              <a:buChar char="•"/>
            </a:pPr>
            <a:r>
              <a:rPr lang="en-US" sz="3200" b="1" dirty="0" smtClean="0"/>
              <a:t>Ultimate </a:t>
            </a:r>
            <a:r>
              <a:rPr lang="en-US" sz="3200" b="1" dirty="0"/>
              <a:t>ISO goal </a:t>
            </a:r>
            <a:endParaRPr lang="en-US" sz="3200" b="1" dirty="0" smtClean="0"/>
          </a:p>
          <a:p>
            <a:pPr lvl="1">
              <a:buFont typeface="Arial"/>
              <a:buChar char="•"/>
            </a:pPr>
            <a:r>
              <a:rPr lang="en-US" sz="2400" b="1" dirty="0" smtClean="0"/>
              <a:t>A global </a:t>
            </a:r>
            <a:r>
              <a:rPr lang="en-US" sz="2400" b="1" dirty="0"/>
              <a:t>standard model in a global standard </a:t>
            </a:r>
            <a:r>
              <a:rPr lang="en-US" sz="2400" b="1" dirty="0" smtClean="0"/>
              <a:t>format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The challenge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Generate metadata that conforms to the model and is complies with standard serialization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Generate software that leverages specific ISO implementations to extract and interpret the model in the proper serialization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2014-07-09</a:t>
            </a:r>
            <a:endParaRPr lang="en-US" dirty="0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technical methods that NASA investigators have used to generate and interpret ISO metadata</a:t>
            </a:r>
          </a:p>
          <a:p>
            <a:r>
              <a:rPr lang="en-US" dirty="0" smtClean="0"/>
              <a:t>Provide specific issues that were encountered in the process</a:t>
            </a:r>
          </a:p>
          <a:p>
            <a:r>
              <a:rPr lang="en-US" dirty="0" smtClean="0"/>
              <a:t>Provide lessons learned for future development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437" y="6383914"/>
            <a:ext cx="13589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BW-</a:t>
            </a:r>
            <a:fld id="{974FACE9-7356-4EEB-A053-9FFFD6EFF5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 charset="0"/>
              </a:rPr>
              <a:t>2014-07-09</a:t>
            </a:r>
            <a:endParaRPr lang="en-US" dirty="0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4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Automation of Dataset Metadata for SMAP </a:t>
            </a:r>
          </a:p>
          <a:p>
            <a:pPr lvl="1"/>
            <a:r>
              <a:rPr lang="en-US" sz="1800" dirty="0" smtClean="0"/>
              <a:t>XSD and Data Binding Approach 		      B. Weiss, JPL</a:t>
            </a:r>
          </a:p>
          <a:p>
            <a:r>
              <a:rPr lang="en-US" dirty="0" smtClean="0"/>
              <a:t>Generation of Dataset Metadata for </a:t>
            </a:r>
            <a:r>
              <a:rPr lang="en-US" dirty="0" err="1" smtClean="0"/>
              <a:t>ICESat</a:t>
            </a:r>
            <a:r>
              <a:rPr lang="en-US" dirty="0" smtClean="0"/>
              <a:t> II</a:t>
            </a:r>
          </a:p>
          <a:p>
            <a:pPr lvl="1"/>
            <a:r>
              <a:rPr lang="en-US" sz="1800" dirty="0" smtClean="0"/>
              <a:t>Graphical User Interface Approach		     J. Lee, NASA Wallops</a:t>
            </a:r>
          </a:p>
          <a:p>
            <a:r>
              <a:rPr lang="en-US" dirty="0" smtClean="0"/>
              <a:t>Conversion of Metadata to ISO Standard for GHRSST</a:t>
            </a:r>
          </a:p>
          <a:p>
            <a:pPr lvl="1"/>
            <a:r>
              <a:rPr lang="en-US" dirty="0" smtClean="0"/>
              <a:t> </a:t>
            </a:r>
            <a:r>
              <a:rPr lang="en-US" sz="1800" dirty="0" smtClean="0"/>
              <a:t>Generation of Consistent Geophysical Records    T. Huang, JPL</a:t>
            </a:r>
          </a:p>
          <a:p>
            <a:r>
              <a:rPr lang="en-US" dirty="0" smtClean="0"/>
              <a:t>Parsing ISO Metadata for Insertion in Existing Models</a:t>
            </a:r>
          </a:p>
          <a:p>
            <a:pPr lvl="1"/>
            <a:r>
              <a:rPr lang="en-US" sz="1800" dirty="0" smtClean="0"/>
              <a:t>Metadata Transfer to ECHO and UMM	      K. </a:t>
            </a:r>
            <a:r>
              <a:rPr lang="en-US" sz="1800" dirty="0" err="1" smtClean="0"/>
              <a:t>Baynes</a:t>
            </a:r>
            <a:r>
              <a:rPr lang="en-US" sz="1800" dirty="0" smtClean="0"/>
              <a:t>, Raytheon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46811" y="6383915"/>
            <a:ext cx="1358900" cy="320675"/>
          </a:xfrm>
        </p:spPr>
        <p:txBody>
          <a:bodyPr/>
          <a:lstStyle/>
          <a:p>
            <a:pPr>
              <a:defRPr/>
            </a:pPr>
            <a:r>
              <a:rPr lang="en-US" smtClean="0"/>
              <a:t>BW-</a:t>
            </a:r>
            <a:fld id="{974FACE9-7356-4EEB-A053-9FFFD6EFF5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129" y="6369646"/>
            <a:ext cx="1984375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2013-07-09</a:t>
            </a:r>
            <a:endParaRPr lang="en-US" dirty="0">
              <a:cs typeface="Arial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981200" y="6373193"/>
            <a:ext cx="5403721" cy="484807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50">
                <a:solidFill>
                  <a:srgbClr val="0000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© California Institute of Technology.  Government Sponsorship Acknowledged  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5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AP Template">
  <a:themeElements>
    <a:clrScheme name="SMA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MA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MA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329</Words>
  <Application>Microsoft Macintosh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SMAP Template</vt:lpstr>
      <vt:lpstr>PowerPoint Presentation</vt:lpstr>
      <vt:lpstr>ISO Metadata Model</vt:lpstr>
      <vt:lpstr>ISO Metadata Representation</vt:lpstr>
      <vt:lpstr>Session Objective</vt:lpstr>
      <vt:lpstr>Session Outline</vt:lpstr>
    </vt:vector>
  </TitlesOfParts>
  <Company>Lockheed Martin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&lt;Subtitle&gt;</dc:title>
  <dc:creator>Christina Poon</dc:creator>
  <cp:lastModifiedBy>Barry Weiss</cp:lastModifiedBy>
  <cp:revision>225</cp:revision>
  <cp:lastPrinted>2011-08-17T20:19:18Z</cp:lastPrinted>
  <dcterms:created xsi:type="dcterms:W3CDTF">2011-09-18T19:04:45Z</dcterms:created>
  <dcterms:modified xsi:type="dcterms:W3CDTF">2014-06-22T04:01:07Z</dcterms:modified>
</cp:coreProperties>
</file>