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
  </p:notesMasterIdLst>
  <p:handoutMasterIdLst>
    <p:handoutMasterId r:id="rId13"/>
  </p:handoutMasterIdLst>
  <p:sldIdLst>
    <p:sldId id="421" r:id="rId2"/>
    <p:sldId id="422" r:id="rId3"/>
    <p:sldId id="423" r:id="rId4"/>
    <p:sldId id="424" r:id="rId5"/>
    <p:sldId id="425" r:id="rId6"/>
    <p:sldId id="426" r:id="rId7"/>
    <p:sldId id="427" r:id="rId8"/>
    <p:sldId id="429" r:id="rId9"/>
    <p:sldId id="430" r:id="rId10"/>
    <p:sldId id="431" r:id="rId11"/>
  </p:sldIdLst>
  <p:sldSz cx="9144000" cy="6858000" type="screen4x3"/>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11">
          <p15:clr>
            <a:srgbClr val="A4A3A4"/>
          </p15:clr>
        </p15:guide>
      </p15:sldGuideLst>
    </p:ext>
    <p:ext uri="{2D200454-40CA-4A62-9FC3-DE9A4176ACB9}">
      <p15:notesGuideLst xmlns:p15="http://schemas.microsoft.com/office/powerpoint/2012/main">
        <p15:guide id="1" orient="horz" pos="2927">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CCCC"/>
    <a:srgbClr val="CCFFCC"/>
    <a:srgbClr val="FFFFCC"/>
    <a:srgbClr val="CCFFFF"/>
    <a:srgbClr val="99FF99"/>
    <a:srgbClr val="FFCCFF"/>
    <a:srgbClr val="FFFF99"/>
    <a:srgbClr val="FFCC99"/>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2" autoAdjust="0"/>
    <p:restoredTop sz="97257" autoAdjust="0"/>
  </p:normalViewPr>
  <p:slideViewPr>
    <p:cSldViewPr snapToGrid="0">
      <p:cViewPr varScale="1">
        <p:scale>
          <a:sx n="58" d="100"/>
          <a:sy n="58" d="100"/>
        </p:scale>
        <p:origin x="775" y="41"/>
      </p:cViewPr>
      <p:guideLst>
        <p:guide orient="horz" pos="2160"/>
        <p:guide pos="2911"/>
      </p:guideLst>
    </p:cSldViewPr>
  </p:slideViewPr>
  <p:outlineViewPr>
    <p:cViewPr>
      <p:scale>
        <a:sx n="33" d="100"/>
        <a:sy n="33" d="100"/>
      </p:scale>
      <p:origin x="0" y="7410"/>
    </p:cViewPr>
  </p:outlineViewPr>
  <p:notesTextViewPr>
    <p:cViewPr>
      <p:scale>
        <a:sx n="100" d="100"/>
        <a:sy n="100" d="100"/>
      </p:scale>
      <p:origin x="0" y="0"/>
    </p:cViewPr>
  </p:notesTextViewPr>
  <p:sorterViewPr>
    <p:cViewPr>
      <p:scale>
        <a:sx n="100" d="100"/>
        <a:sy n="100" d="100"/>
      </p:scale>
      <p:origin x="0" y="3906"/>
    </p:cViewPr>
  </p:sorterViewPr>
  <p:notesViewPr>
    <p:cSldViewPr snapToGrid="0">
      <p:cViewPr varScale="1">
        <p:scale>
          <a:sx n="76" d="100"/>
          <a:sy n="76" d="100"/>
        </p:scale>
        <p:origin x="-2508" y="-90"/>
      </p:cViewPr>
      <p:guideLst>
        <p:guide orient="horz" pos="2927"/>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5537200" y="400050"/>
            <a:ext cx="9144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r>
              <a:rPr lang="en-US" b="1" smtClean="0"/>
              <a:t>Tab 13.9</a:t>
            </a:r>
          </a:p>
        </p:txBody>
      </p:sp>
    </p:spTree>
    <p:extLst>
      <p:ext uri="{BB962C8B-B14F-4D97-AF65-F5344CB8AC3E}">
        <p14:creationId xmlns:p14="http://schemas.microsoft.com/office/powerpoint/2010/main" val="21770370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3450" y="4416425"/>
            <a:ext cx="5143500" cy="4183063"/>
          </a:xfrm>
          <a:prstGeom prst="rect">
            <a:avLst/>
          </a:prstGeom>
          <a:noFill/>
          <a:ln w="12700">
            <a:noFill/>
            <a:miter lim="800000"/>
            <a:headEnd/>
            <a:tailEnd/>
          </a:ln>
        </p:spPr>
        <p:txBody>
          <a:bodyPr vert="horz" wrap="square" lIns="92805" tIns="45588" rIns="92805" bIns="45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9" name="Rectangle 3"/>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196406813"/>
      </p:ext>
    </p:extLst>
  </p:cSld>
  <p:clrMap bg1="lt1" tx1="dk1" bg2="lt2" tx2="dk2" accent1="accent1" accent2="accent2" accent3="accent3" accent4="accent4" accent5="accent5" accent6="accent6" hlink="hlink" folHlink="folHlink"/>
  <p:hf hdr="0" ftr="0" dt="0"/>
  <p:notesStyle>
    <a:lvl1pPr marL="112713" indent="-112713" algn="l" rtl="0" eaLnBrk="0" fontAlgn="base" hangingPunct="0">
      <a:spcBef>
        <a:spcPct val="30000"/>
      </a:spcBef>
      <a:spcAft>
        <a:spcPct val="0"/>
      </a:spcAft>
      <a:buChar char="•"/>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1026"/>
          <p:cNvSpPr>
            <a:spLocks noChangeArrowheads="1"/>
          </p:cNvSpPr>
          <p:nvPr/>
        </p:nvSpPr>
        <p:spPr bwMode="auto">
          <a:xfrm>
            <a:off x="576263" y="1588"/>
            <a:ext cx="1809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endParaRPr lang="en-US" altLang="en-US" sz="1000" b="1" smtClean="0">
              <a:solidFill>
                <a:srgbClr val="000000"/>
              </a:solidFill>
            </a:endParaRPr>
          </a:p>
          <a:p>
            <a:pPr>
              <a:defRPr/>
            </a:pPr>
            <a:endParaRPr lang="en-US" altLang="en-US" sz="1000" b="1" smtClean="0">
              <a:solidFill>
                <a:srgbClr val="000000"/>
              </a:solidFill>
            </a:endParaRPr>
          </a:p>
        </p:txBody>
      </p:sp>
      <p:sp>
        <p:nvSpPr>
          <p:cNvPr id="4" name="Rectangle 1027"/>
          <p:cNvSpPr>
            <a:spLocks noChangeArrowheads="1"/>
          </p:cNvSpPr>
          <p:nvPr/>
        </p:nvSpPr>
        <p:spPr bwMode="auto">
          <a:xfrm>
            <a:off x="1346200" y="890588"/>
            <a:ext cx="6465888" cy="71437"/>
          </a:xfrm>
          <a:prstGeom prst="rect">
            <a:avLst/>
          </a:prstGeom>
          <a:solidFill>
            <a:srgbClr val="FF6600"/>
          </a:solidFill>
          <a:ln w="12700">
            <a:solidFill>
              <a:srgbClr val="FFCC00"/>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endParaRPr lang="en-US" altLang="en-US" b="1" smtClean="0"/>
          </a:p>
        </p:txBody>
      </p:sp>
      <p:sp>
        <p:nvSpPr>
          <p:cNvPr id="5" name="Rectangle 1028"/>
          <p:cNvSpPr>
            <a:spLocks noChangeArrowheads="1"/>
          </p:cNvSpPr>
          <p:nvPr/>
        </p:nvSpPr>
        <p:spPr bwMode="auto">
          <a:xfrm>
            <a:off x="1495425" y="1033463"/>
            <a:ext cx="6456363" cy="47625"/>
          </a:xfrm>
          <a:prstGeom prst="rect">
            <a:avLst/>
          </a:prstGeom>
          <a:solidFill>
            <a:srgbClr val="FF9900"/>
          </a:solidFill>
          <a:ln w="12700">
            <a:solidFill>
              <a:srgbClr val="FF9900"/>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endParaRPr lang="en-US" altLang="en-US" b="1" smtClean="0"/>
          </a:p>
        </p:txBody>
      </p:sp>
      <p:sp>
        <p:nvSpPr>
          <p:cNvPr id="6" name="Rectangle 1029"/>
          <p:cNvSpPr>
            <a:spLocks noChangeArrowheads="1"/>
          </p:cNvSpPr>
          <p:nvPr/>
        </p:nvSpPr>
        <p:spPr bwMode="auto">
          <a:xfrm>
            <a:off x="1603375" y="1165225"/>
            <a:ext cx="6454775" cy="23813"/>
          </a:xfrm>
          <a:prstGeom prst="rect">
            <a:avLst/>
          </a:prstGeom>
          <a:solidFill>
            <a:srgbClr val="FF9900">
              <a:alpha val="50195"/>
            </a:srgbClr>
          </a:solidFill>
          <a:ln w="12700">
            <a:solidFill>
              <a:srgbClr val="FF9900"/>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endParaRPr lang="en-US" altLang="en-US" b="1" smtClean="0"/>
          </a:p>
        </p:txBody>
      </p:sp>
      <p:pic>
        <p:nvPicPr>
          <p:cNvPr id="7" name="Picture 14" descr="EI_Logo.ti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752850" y="241300"/>
            <a:ext cx="333375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33650" y="157163"/>
            <a:ext cx="10334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16900" y="166688"/>
            <a:ext cx="7080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1387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6471" name="Rectangle 1031"/>
          <p:cNvSpPr>
            <a:spLocks noGrp="1" noChangeArrowheads="1"/>
          </p:cNvSpPr>
          <p:nvPr>
            <p:ph type="ctrTitle"/>
          </p:nvPr>
        </p:nvSpPr>
        <p:spPr>
          <a:xfrm>
            <a:off x="685800" y="2286000"/>
            <a:ext cx="7772400" cy="827088"/>
          </a:xfrm>
        </p:spPr>
        <p:txBody>
          <a:bodyPr/>
          <a:lstStyle>
            <a:lvl1pPr>
              <a:defRPr/>
            </a:lvl1pPr>
          </a:lstStyle>
          <a:p>
            <a:r>
              <a:rPr lang="en-US"/>
              <a:t>Click to edit Master title style</a:t>
            </a:r>
          </a:p>
        </p:txBody>
      </p:sp>
      <p:sp>
        <p:nvSpPr>
          <p:cNvPr id="11" name="Rectangle 1030"/>
          <p:cNvSpPr>
            <a:spLocks noGrp="1" noChangeArrowheads="1"/>
          </p:cNvSpPr>
          <p:nvPr>
            <p:ph type="sldNum" sz="quarter" idx="10"/>
          </p:nvPr>
        </p:nvSpPr>
        <p:spPr>
          <a:xfrm>
            <a:off x="6553200" y="6248400"/>
            <a:ext cx="1905000" cy="457200"/>
          </a:xfrm>
        </p:spPr>
        <p:txBody>
          <a:bodyPr/>
          <a:lstStyle>
            <a:lvl1pPr>
              <a:defRPr/>
            </a:lvl1pPr>
          </a:lstStyle>
          <a:p>
            <a:pPr>
              <a:defRPr/>
            </a:pPr>
            <a:fld id="{79474E2C-6DC0-4A91-A857-DFB7D3AC7A8B}" type="slidenum">
              <a:rPr lang="en-US" altLang="en-US"/>
              <a:pPr>
                <a:defRPr/>
              </a:pPr>
              <a:t>‹#›</a:t>
            </a:fld>
            <a:endParaRPr lang="en-US" altLang="en-US"/>
          </a:p>
        </p:txBody>
      </p:sp>
    </p:spTree>
    <p:extLst>
      <p:ext uri="{BB962C8B-B14F-4D97-AF65-F5344CB8AC3E}">
        <p14:creationId xmlns:p14="http://schemas.microsoft.com/office/powerpoint/2010/main" val="430771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8"/>
          <p:cNvSpPr>
            <a:spLocks noGrp="1" noChangeArrowheads="1"/>
          </p:cNvSpPr>
          <p:nvPr>
            <p:ph type="sldNum" sz="quarter" idx="10"/>
          </p:nvPr>
        </p:nvSpPr>
        <p:spPr>
          <a:ln/>
        </p:spPr>
        <p:txBody>
          <a:bodyPr/>
          <a:lstStyle>
            <a:lvl1pPr>
              <a:defRPr/>
            </a:lvl1pPr>
          </a:lstStyle>
          <a:p>
            <a:pPr>
              <a:defRPr/>
            </a:pPr>
            <a:fld id="{88349D33-71C5-46D4-84F9-1F96F40A18EB}" type="slidenum">
              <a:rPr lang="en-US" altLang="en-US"/>
              <a:pPr>
                <a:defRPr/>
              </a:pPr>
              <a:t>‹#›</a:t>
            </a:fld>
            <a:endParaRPr lang="en-US" altLang="en-US"/>
          </a:p>
        </p:txBody>
      </p:sp>
    </p:spTree>
    <p:extLst>
      <p:ext uri="{BB962C8B-B14F-4D97-AF65-F5344CB8AC3E}">
        <p14:creationId xmlns:p14="http://schemas.microsoft.com/office/powerpoint/2010/main" val="2624692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49238"/>
            <a:ext cx="2057400" cy="5876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9238"/>
            <a:ext cx="6019800" cy="5876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8"/>
          <p:cNvSpPr>
            <a:spLocks noGrp="1" noChangeArrowheads="1"/>
          </p:cNvSpPr>
          <p:nvPr>
            <p:ph type="sldNum" sz="quarter" idx="10"/>
          </p:nvPr>
        </p:nvSpPr>
        <p:spPr>
          <a:ln/>
        </p:spPr>
        <p:txBody>
          <a:bodyPr/>
          <a:lstStyle>
            <a:lvl1pPr>
              <a:defRPr/>
            </a:lvl1pPr>
          </a:lstStyle>
          <a:p>
            <a:pPr>
              <a:defRPr/>
            </a:pPr>
            <a:fld id="{3FEB33CD-C2A8-4A9A-9A1E-90E624C6D51B}" type="slidenum">
              <a:rPr lang="en-US" altLang="en-US"/>
              <a:pPr>
                <a:defRPr/>
              </a:pPr>
              <a:t>‹#›</a:t>
            </a:fld>
            <a:endParaRPr lang="en-US" altLang="en-US"/>
          </a:p>
        </p:txBody>
      </p:sp>
    </p:spTree>
    <p:extLst>
      <p:ext uri="{BB962C8B-B14F-4D97-AF65-F5344CB8AC3E}">
        <p14:creationId xmlns:p14="http://schemas.microsoft.com/office/powerpoint/2010/main" val="752365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495425" y="249238"/>
            <a:ext cx="6215063" cy="41751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8"/>
          <p:cNvSpPr>
            <a:spLocks noGrp="1" noChangeArrowheads="1"/>
          </p:cNvSpPr>
          <p:nvPr>
            <p:ph type="sldNum" sz="quarter" idx="10"/>
          </p:nvPr>
        </p:nvSpPr>
        <p:spPr>
          <a:ln/>
        </p:spPr>
        <p:txBody>
          <a:bodyPr/>
          <a:lstStyle>
            <a:lvl1pPr>
              <a:defRPr/>
            </a:lvl1pPr>
          </a:lstStyle>
          <a:p>
            <a:pPr>
              <a:defRPr/>
            </a:pPr>
            <a:fld id="{D0BD2DC7-C217-4C58-BBE6-785426A38B76}" type="slidenum">
              <a:rPr lang="en-US" altLang="en-US"/>
              <a:pPr>
                <a:defRPr/>
              </a:pPr>
              <a:t>‹#›</a:t>
            </a:fld>
            <a:endParaRPr lang="en-US" altLang="en-US"/>
          </a:p>
        </p:txBody>
      </p:sp>
    </p:spTree>
    <p:extLst>
      <p:ext uri="{BB962C8B-B14F-4D97-AF65-F5344CB8AC3E}">
        <p14:creationId xmlns:p14="http://schemas.microsoft.com/office/powerpoint/2010/main" val="177414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95425" y="249238"/>
            <a:ext cx="6215063" cy="4175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8"/>
          <p:cNvSpPr>
            <a:spLocks noGrp="1" noChangeArrowheads="1"/>
          </p:cNvSpPr>
          <p:nvPr>
            <p:ph type="sldNum" sz="quarter" idx="10"/>
          </p:nvPr>
        </p:nvSpPr>
        <p:spPr>
          <a:ln/>
        </p:spPr>
        <p:txBody>
          <a:bodyPr/>
          <a:lstStyle>
            <a:lvl1pPr>
              <a:defRPr/>
            </a:lvl1pPr>
          </a:lstStyle>
          <a:p>
            <a:pPr>
              <a:defRPr/>
            </a:pPr>
            <a:fld id="{D27D5117-9FC1-44C4-A15A-2F730261994C}" type="slidenum">
              <a:rPr lang="en-US" altLang="en-US"/>
              <a:pPr>
                <a:defRPr/>
              </a:pPr>
              <a:t>‹#›</a:t>
            </a:fld>
            <a:endParaRPr lang="en-US" altLang="en-US"/>
          </a:p>
        </p:txBody>
      </p:sp>
    </p:spTree>
    <p:extLst>
      <p:ext uri="{BB962C8B-B14F-4D97-AF65-F5344CB8AC3E}">
        <p14:creationId xmlns:p14="http://schemas.microsoft.com/office/powerpoint/2010/main" val="3781912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eaLnBrk="0" hangingPunct="0">
              <a:defRPr>
                <a:latin typeface="Arial" pitchFamily="34" charset="0"/>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eaLnBrk="0" hangingPunct="0">
              <a:defRPr>
                <a:latin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801E806-760A-4FD2-91EF-FE710423D7AC}" type="slidenum">
              <a:rPr lang="en-US" altLang="en-US"/>
              <a:pPr>
                <a:defRPr/>
              </a:pPr>
              <a:t>‹#›</a:t>
            </a:fld>
            <a:endParaRPr lang="en-US" altLang="en-US"/>
          </a:p>
        </p:txBody>
      </p:sp>
    </p:spTree>
    <p:extLst>
      <p:ext uri="{BB962C8B-B14F-4D97-AF65-F5344CB8AC3E}">
        <p14:creationId xmlns:p14="http://schemas.microsoft.com/office/powerpoint/2010/main" val="45579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8"/>
          <p:cNvSpPr>
            <a:spLocks noGrp="1" noChangeArrowheads="1"/>
          </p:cNvSpPr>
          <p:nvPr>
            <p:ph type="sldNum" sz="quarter" idx="10"/>
          </p:nvPr>
        </p:nvSpPr>
        <p:spPr>
          <a:ln/>
        </p:spPr>
        <p:txBody>
          <a:bodyPr/>
          <a:lstStyle>
            <a:lvl1pPr>
              <a:defRPr/>
            </a:lvl1pPr>
          </a:lstStyle>
          <a:p>
            <a:pPr>
              <a:defRPr/>
            </a:pPr>
            <a:fld id="{DFDB51B2-40F1-4699-BE41-753F1BA148DF}" type="slidenum">
              <a:rPr lang="en-US" altLang="en-US"/>
              <a:pPr>
                <a:defRPr/>
              </a:pPr>
              <a:t>‹#›</a:t>
            </a:fld>
            <a:endParaRPr lang="en-US" altLang="en-US"/>
          </a:p>
        </p:txBody>
      </p:sp>
    </p:spTree>
    <p:extLst>
      <p:ext uri="{BB962C8B-B14F-4D97-AF65-F5344CB8AC3E}">
        <p14:creationId xmlns:p14="http://schemas.microsoft.com/office/powerpoint/2010/main" val="258792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8"/>
          <p:cNvSpPr>
            <a:spLocks noGrp="1" noChangeArrowheads="1"/>
          </p:cNvSpPr>
          <p:nvPr>
            <p:ph type="sldNum" sz="quarter" idx="10"/>
          </p:nvPr>
        </p:nvSpPr>
        <p:spPr>
          <a:ln/>
        </p:spPr>
        <p:txBody>
          <a:bodyPr/>
          <a:lstStyle>
            <a:lvl1pPr>
              <a:defRPr/>
            </a:lvl1pPr>
          </a:lstStyle>
          <a:p>
            <a:pPr>
              <a:defRPr/>
            </a:pPr>
            <a:fld id="{637BC21C-1CF9-4916-BF50-77206769B341}" type="slidenum">
              <a:rPr lang="en-US" altLang="en-US"/>
              <a:pPr>
                <a:defRPr/>
              </a:pPr>
              <a:t>‹#›</a:t>
            </a:fld>
            <a:endParaRPr lang="en-US" altLang="en-US"/>
          </a:p>
        </p:txBody>
      </p:sp>
    </p:spTree>
    <p:extLst>
      <p:ext uri="{BB962C8B-B14F-4D97-AF65-F5344CB8AC3E}">
        <p14:creationId xmlns:p14="http://schemas.microsoft.com/office/powerpoint/2010/main" val="1193206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8"/>
          <p:cNvSpPr>
            <a:spLocks noGrp="1" noChangeArrowheads="1"/>
          </p:cNvSpPr>
          <p:nvPr>
            <p:ph type="sldNum" sz="quarter" idx="10"/>
          </p:nvPr>
        </p:nvSpPr>
        <p:spPr>
          <a:ln/>
        </p:spPr>
        <p:txBody>
          <a:bodyPr/>
          <a:lstStyle>
            <a:lvl1pPr>
              <a:defRPr/>
            </a:lvl1pPr>
          </a:lstStyle>
          <a:p>
            <a:pPr>
              <a:defRPr/>
            </a:pPr>
            <a:fld id="{9806FB17-3F4F-4BA2-8C8B-B5A9377971B4}" type="slidenum">
              <a:rPr lang="en-US" altLang="en-US"/>
              <a:pPr>
                <a:defRPr/>
              </a:pPr>
              <a:t>‹#›</a:t>
            </a:fld>
            <a:endParaRPr lang="en-US" altLang="en-US"/>
          </a:p>
        </p:txBody>
      </p:sp>
    </p:spTree>
    <p:extLst>
      <p:ext uri="{BB962C8B-B14F-4D97-AF65-F5344CB8AC3E}">
        <p14:creationId xmlns:p14="http://schemas.microsoft.com/office/powerpoint/2010/main" val="302953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8"/>
          <p:cNvSpPr>
            <a:spLocks noGrp="1" noChangeArrowheads="1"/>
          </p:cNvSpPr>
          <p:nvPr>
            <p:ph type="sldNum" sz="quarter" idx="10"/>
          </p:nvPr>
        </p:nvSpPr>
        <p:spPr>
          <a:ln/>
        </p:spPr>
        <p:txBody>
          <a:bodyPr/>
          <a:lstStyle>
            <a:lvl1pPr>
              <a:defRPr/>
            </a:lvl1pPr>
          </a:lstStyle>
          <a:p>
            <a:pPr>
              <a:defRPr/>
            </a:pPr>
            <a:fld id="{73301A20-D697-4606-B819-9E731AA04686}" type="slidenum">
              <a:rPr lang="en-US" altLang="en-US"/>
              <a:pPr>
                <a:defRPr/>
              </a:pPr>
              <a:t>‹#›</a:t>
            </a:fld>
            <a:endParaRPr lang="en-US" altLang="en-US"/>
          </a:p>
        </p:txBody>
      </p:sp>
    </p:spTree>
    <p:extLst>
      <p:ext uri="{BB962C8B-B14F-4D97-AF65-F5344CB8AC3E}">
        <p14:creationId xmlns:p14="http://schemas.microsoft.com/office/powerpoint/2010/main" val="950887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8"/>
          <p:cNvSpPr>
            <a:spLocks noGrp="1" noChangeArrowheads="1"/>
          </p:cNvSpPr>
          <p:nvPr>
            <p:ph type="sldNum" sz="quarter" idx="10"/>
          </p:nvPr>
        </p:nvSpPr>
        <p:spPr>
          <a:ln/>
        </p:spPr>
        <p:txBody>
          <a:bodyPr/>
          <a:lstStyle>
            <a:lvl1pPr>
              <a:defRPr/>
            </a:lvl1pPr>
          </a:lstStyle>
          <a:p>
            <a:pPr>
              <a:defRPr/>
            </a:pPr>
            <a:fld id="{38D443A2-8016-4335-9728-00CB14C5945A}" type="slidenum">
              <a:rPr lang="en-US" altLang="en-US"/>
              <a:pPr>
                <a:defRPr/>
              </a:pPr>
              <a:t>‹#›</a:t>
            </a:fld>
            <a:endParaRPr lang="en-US" altLang="en-US"/>
          </a:p>
        </p:txBody>
      </p:sp>
    </p:spTree>
    <p:extLst>
      <p:ext uri="{BB962C8B-B14F-4D97-AF65-F5344CB8AC3E}">
        <p14:creationId xmlns:p14="http://schemas.microsoft.com/office/powerpoint/2010/main" val="1710411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8"/>
          <p:cNvSpPr>
            <a:spLocks noGrp="1" noChangeArrowheads="1"/>
          </p:cNvSpPr>
          <p:nvPr>
            <p:ph type="sldNum" sz="quarter" idx="10"/>
          </p:nvPr>
        </p:nvSpPr>
        <p:spPr>
          <a:ln/>
        </p:spPr>
        <p:txBody>
          <a:bodyPr/>
          <a:lstStyle>
            <a:lvl1pPr>
              <a:defRPr/>
            </a:lvl1pPr>
          </a:lstStyle>
          <a:p>
            <a:pPr>
              <a:defRPr/>
            </a:pPr>
            <a:fld id="{329F3003-3990-44F9-AEC3-3A8513B4F5F2}" type="slidenum">
              <a:rPr lang="en-US" altLang="en-US"/>
              <a:pPr>
                <a:defRPr/>
              </a:pPr>
              <a:t>‹#›</a:t>
            </a:fld>
            <a:endParaRPr lang="en-US" altLang="en-US"/>
          </a:p>
        </p:txBody>
      </p:sp>
    </p:spTree>
    <p:extLst>
      <p:ext uri="{BB962C8B-B14F-4D97-AF65-F5344CB8AC3E}">
        <p14:creationId xmlns:p14="http://schemas.microsoft.com/office/powerpoint/2010/main" val="3590981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8"/>
          <p:cNvSpPr>
            <a:spLocks noGrp="1" noChangeArrowheads="1"/>
          </p:cNvSpPr>
          <p:nvPr>
            <p:ph type="sldNum" sz="quarter" idx="10"/>
          </p:nvPr>
        </p:nvSpPr>
        <p:spPr>
          <a:ln/>
        </p:spPr>
        <p:txBody>
          <a:bodyPr/>
          <a:lstStyle>
            <a:lvl1pPr>
              <a:defRPr/>
            </a:lvl1pPr>
          </a:lstStyle>
          <a:p>
            <a:pPr>
              <a:defRPr/>
            </a:pPr>
            <a:fld id="{D78778CB-B242-4077-A33D-6A761A4974BF}" type="slidenum">
              <a:rPr lang="en-US" altLang="en-US"/>
              <a:pPr>
                <a:defRPr/>
              </a:pPr>
              <a:t>‹#›</a:t>
            </a:fld>
            <a:endParaRPr lang="en-US" altLang="en-US"/>
          </a:p>
        </p:txBody>
      </p:sp>
    </p:spTree>
    <p:extLst>
      <p:ext uri="{BB962C8B-B14F-4D97-AF65-F5344CB8AC3E}">
        <p14:creationId xmlns:p14="http://schemas.microsoft.com/office/powerpoint/2010/main" val="4034528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8"/>
          <p:cNvSpPr>
            <a:spLocks noGrp="1" noChangeArrowheads="1"/>
          </p:cNvSpPr>
          <p:nvPr>
            <p:ph type="sldNum" sz="quarter" idx="10"/>
          </p:nvPr>
        </p:nvSpPr>
        <p:spPr>
          <a:ln/>
        </p:spPr>
        <p:txBody>
          <a:bodyPr/>
          <a:lstStyle>
            <a:lvl1pPr>
              <a:defRPr/>
            </a:lvl1pPr>
          </a:lstStyle>
          <a:p>
            <a:pPr>
              <a:defRPr/>
            </a:pPr>
            <a:fld id="{F8AC9147-7E56-45F2-BEF9-A8021A0006D4}" type="slidenum">
              <a:rPr lang="en-US" altLang="en-US"/>
              <a:pPr>
                <a:defRPr/>
              </a:pPr>
              <a:t>‹#›</a:t>
            </a:fld>
            <a:endParaRPr lang="en-US" altLang="en-US"/>
          </a:p>
        </p:txBody>
      </p:sp>
    </p:spTree>
    <p:extLst>
      <p:ext uri="{BB962C8B-B14F-4D97-AF65-F5344CB8AC3E}">
        <p14:creationId xmlns:p14="http://schemas.microsoft.com/office/powerpoint/2010/main" val="4045855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576263" y="1588"/>
            <a:ext cx="1809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7" tIns="44450" rIns="90487" bIns="44450">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endParaRPr lang="en-US" altLang="en-US" sz="1000" b="1" smtClean="0">
              <a:solidFill>
                <a:srgbClr val="000000"/>
              </a:solidFill>
            </a:endParaRPr>
          </a:p>
          <a:p>
            <a:pPr>
              <a:defRPr/>
            </a:pPr>
            <a:endParaRPr lang="en-US" altLang="en-US" sz="1000" b="1" smtClean="0">
              <a:solidFill>
                <a:srgbClr val="000000"/>
              </a:solidFill>
            </a:endParaRPr>
          </a:p>
        </p:txBody>
      </p:sp>
      <p:sp>
        <p:nvSpPr>
          <p:cNvPr id="1027" name="Rectangle 4"/>
          <p:cNvSpPr>
            <a:spLocks noChangeArrowheads="1"/>
          </p:cNvSpPr>
          <p:nvPr/>
        </p:nvSpPr>
        <p:spPr bwMode="auto">
          <a:xfrm>
            <a:off x="1346200" y="890588"/>
            <a:ext cx="6465888" cy="71437"/>
          </a:xfrm>
          <a:prstGeom prst="rect">
            <a:avLst/>
          </a:prstGeom>
          <a:solidFill>
            <a:srgbClr val="FF6600"/>
          </a:solidFill>
          <a:ln w="12700">
            <a:solidFill>
              <a:srgbClr val="FFCC00"/>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endParaRPr lang="en-US" altLang="en-US" b="1" smtClean="0"/>
          </a:p>
        </p:txBody>
      </p:sp>
      <p:sp>
        <p:nvSpPr>
          <p:cNvPr id="1028" name="Rectangle 5"/>
          <p:cNvSpPr>
            <a:spLocks noChangeArrowheads="1"/>
          </p:cNvSpPr>
          <p:nvPr/>
        </p:nvSpPr>
        <p:spPr bwMode="auto">
          <a:xfrm>
            <a:off x="1495425" y="1033463"/>
            <a:ext cx="6456363" cy="47625"/>
          </a:xfrm>
          <a:prstGeom prst="rect">
            <a:avLst/>
          </a:prstGeom>
          <a:solidFill>
            <a:srgbClr val="FF9900"/>
          </a:solidFill>
          <a:ln w="12700">
            <a:solidFill>
              <a:srgbClr val="FF9900"/>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endParaRPr lang="en-US" altLang="en-US" b="1" smtClean="0"/>
          </a:p>
        </p:txBody>
      </p:sp>
      <p:sp>
        <p:nvSpPr>
          <p:cNvPr id="1029" name="Rectangle 6"/>
          <p:cNvSpPr>
            <a:spLocks noChangeArrowheads="1"/>
          </p:cNvSpPr>
          <p:nvPr/>
        </p:nvSpPr>
        <p:spPr bwMode="auto">
          <a:xfrm>
            <a:off x="1603375" y="1165225"/>
            <a:ext cx="6454775" cy="23813"/>
          </a:xfrm>
          <a:prstGeom prst="rect">
            <a:avLst/>
          </a:prstGeom>
          <a:solidFill>
            <a:srgbClr val="FF9900">
              <a:alpha val="50195"/>
            </a:srgbClr>
          </a:solidFill>
          <a:ln w="12700">
            <a:solidFill>
              <a:srgbClr val="FF9900"/>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endParaRPr lang="en-US" altLang="en-US" b="1" smtClean="0"/>
          </a:p>
        </p:txBody>
      </p:sp>
      <p:sp>
        <p:nvSpPr>
          <p:cNvPr id="1112" name="Rectangle 88"/>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a:latin typeface="Times" panose="02020603050405020304" pitchFamily="18" charset="0"/>
              </a:defRPr>
            </a:lvl1pPr>
          </a:lstStyle>
          <a:p>
            <a:pPr>
              <a:defRPr/>
            </a:pPr>
            <a:fld id="{C1E59166-63FD-45A6-BA0F-A8CF1B69BF93}" type="slidenum">
              <a:rPr lang="en-US" altLang="en-US"/>
              <a:pPr>
                <a:defRPr/>
              </a:pPr>
              <a:t>‹#›</a:t>
            </a:fld>
            <a:endParaRPr lang="en-US" altLang="en-US"/>
          </a:p>
        </p:txBody>
      </p:sp>
      <p:sp>
        <p:nvSpPr>
          <p:cNvPr id="1031" name="Rectangle 91"/>
          <p:cNvSpPr>
            <a:spLocks noGrp="1" noChangeArrowheads="1"/>
          </p:cNvSpPr>
          <p:nvPr>
            <p:ph type="title"/>
          </p:nvPr>
        </p:nvSpPr>
        <p:spPr bwMode="auto">
          <a:xfrm>
            <a:off x="1495425" y="249238"/>
            <a:ext cx="6215063"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pic>
        <p:nvPicPr>
          <p:cNvPr id="1032" name="Picture 6"/>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216900" y="166688"/>
            <a:ext cx="7080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8"/>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0" y="0"/>
            <a:ext cx="13874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95" r:id="rId1"/>
    <p:sldLayoutId id="2147484783" r:id="rId2"/>
    <p:sldLayoutId id="2147484784" r:id="rId3"/>
    <p:sldLayoutId id="2147484785" r:id="rId4"/>
    <p:sldLayoutId id="2147484786" r:id="rId5"/>
    <p:sldLayoutId id="2147484787" r:id="rId6"/>
    <p:sldLayoutId id="2147484788" r:id="rId7"/>
    <p:sldLayoutId id="2147484789" r:id="rId8"/>
    <p:sldLayoutId id="2147484790" r:id="rId9"/>
    <p:sldLayoutId id="2147484791" r:id="rId10"/>
    <p:sldLayoutId id="2147484792" r:id="rId11"/>
    <p:sldLayoutId id="2147484793" r:id="rId12"/>
    <p:sldLayoutId id="2147484794" r:id="rId13"/>
    <p:sldLayoutId id="2147484796" r:id="rId14"/>
  </p:sldLayoutIdLst>
  <p:hf hdr="0" ftr="0" dt="0"/>
  <p:txStyles>
    <p:titleStyle>
      <a:lvl1pPr algn="l" defTabSz="814388" rtl="0" eaLnBrk="0" fontAlgn="base" hangingPunct="0">
        <a:lnSpc>
          <a:spcPct val="94000"/>
        </a:lnSpc>
        <a:spcBef>
          <a:spcPct val="0"/>
        </a:spcBef>
        <a:spcAft>
          <a:spcPct val="0"/>
        </a:spcAft>
        <a:defRPr sz="2400">
          <a:solidFill>
            <a:schemeClr val="tx2"/>
          </a:solidFill>
          <a:latin typeface="+mj-lt"/>
          <a:ea typeface="+mj-ea"/>
          <a:cs typeface="+mj-cs"/>
        </a:defRPr>
      </a:lvl1pPr>
      <a:lvl2pPr algn="l" defTabSz="814388" rtl="0" eaLnBrk="0" fontAlgn="base" hangingPunct="0">
        <a:lnSpc>
          <a:spcPct val="94000"/>
        </a:lnSpc>
        <a:spcBef>
          <a:spcPct val="0"/>
        </a:spcBef>
        <a:spcAft>
          <a:spcPct val="0"/>
        </a:spcAft>
        <a:defRPr sz="2400">
          <a:solidFill>
            <a:schemeClr val="tx2"/>
          </a:solidFill>
          <a:latin typeface="Arial Black" pitchFamily="34" charset="0"/>
        </a:defRPr>
      </a:lvl2pPr>
      <a:lvl3pPr algn="l" defTabSz="814388" rtl="0" eaLnBrk="0" fontAlgn="base" hangingPunct="0">
        <a:lnSpc>
          <a:spcPct val="94000"/>
        </a:lnSpc>
        <a:spcBef>
          <a:spcPct val="0"/>
        </a:spcBef>
        <a:spcAft>
          <a:spcPct val="0"/>
        </a:spcAft>
        <a:defRPr sz="2400">
          <a:solidFill>
            <a:schemeClr val="tx2"/>
          </a:solidFill>
          <a:latin typeface="Arial Black" pitchFamily="34" charset="0"/>
        </a:defRPr>
      </a:lvl3pPr>
      <a:lvl4pPr algn="l" defTabSz="814388" rtl="0" eaLnBrk="0" fontAlgn="base" hangingPunct="0">
        <a:lnSpc>
          <a:spcPct val="94000"/>
        </a:lnSpc>
        <a:spcBef>
          <a:spcPct val="0"/>
        </a:spcBef>
        <a:spcAft>
          <a:spcPct val="0"/>
        </a:spcAft>
        <a:defRPr sz="2400">
          <a:solidFill>
            <a:schemeClr val="tx2"/>
          </a:solidFill>
          <a:latin typeface="Arial Black" pitchFamily="34" charset="0"/>
        </a:defRPr>
      </a:lvl4pPr>
      <a:lvl5pPr algn="l" defTabSz="814388" rtl="0" eaLnBrk="0" fontAlgn="base" hangingPunct="0">
        <a:lnSpc>
          <a:spcPct val="94000"/>
        </a:lnSpc>
        <a:spcBef>
          <a:spcPct val="0"/>
        </a:spcBef>
        <a:spcAft>
          <a:spcPct val="0"/>
        </a:spcAft>
        <a:defRPr sz="2400">
          <a:solidFill>
            <a:schemeClr val="tx2"/>
          </a:solidFill>
          <a:latin typeface="Arial Black" pitchFamily="34" charset="0"/>
        </a:defRPr>
      </a:lvl5pPr>
      <a:lvl6pPr marL="457200" algn="l" defTabSz="814388" rtl="0" eaLnBrk="0" fontAlgn="base" hangingPunct="0">
        <a:lnSpc>
          <a:spcPct val="94000"/>
        </a:lnSpc>
        <a:spcBef>
          <a:spcPct val="0"/>
        </a:spcBef>
        <a:spcAft>
          <a:spcPct val="0"/>
        </a:spcAft>
        <a:defRPr sz="2400">
          <a:solidFill>
            <a:schemeClr val="tx2"/>
          </a:solidFill>
          <a:latin typeface="Arial Black" pitchFamily="34" charset="0"/>
        </a:defRPr>
      </a:lvl6pPr>
      <a:lvl7pPr marL="914400" algn="l" defTabSz="814388" rtl="0" eaLnBrk="0" fontAlgn="base" hangingPunct="0">
        <a:lnSpc>
          <a:spcPct val="94000"/>
        </a:lnSpc>
        <a:spcBef>
          <a:spcPct val="0"/>
        </a:spcBef>
        <a:spcAft>
          <a:spcPct val="0"/>
        </a:spcAft>
        <a:defRPr sz="2400">
          <a:solidFill>
            <a:schemeClr val="tx2"/>
          </a:solidFill>
          <a:latin typeface="Arial Black" pitchFamily="34" charset="0"/>
        </a:defRPr>
      </a:lvl7pPr>
      <a:lvl8pPr marL="1371600" algn="l" defTabSz="814388" rtl="0" eaLnBrk="0" fontAlgn="base" hangingPunct="0">
        <a:lnSpc>
          <a:spcPct val="94000"/>
        </a:lnSpc>
        <a:spcBef>
          <a:spcPct val="0"/>
        </a:spcBef>
        <a:spcAft>
          <a:spcPct val="0"/>
        </a:spcAft>
        <a:defRPr sz="2400">
          <a:solidFill>
            <a:schemeClr val="tx2"/>
          </a:solidFill>
          <a:latin typeface="Arial Black" pitchFamily="34" charset="0"/>
        </a:defRPr>
      </a:lvl8pPr>
      <a:lvl9pPr marL="1828800" algn="l" defTabSz="814388" rtl="0" eaLnBrk="0" fontAlgn="base" hangingPunct="0">
        <a:lnSpc>
          <a:spcPct val="94000"/>
        </a:lnSpc>
        <a:spcBef>
          <a:spcPct val="0"/>
        </a:spcBef>
        <a:spcAft>
          <a:spcPct val="0"/>
        </a:spcAft>
        <a:defRPr sz="2400">
          <a:solidFill>
            <a:schemeClr val="tx2"/>
          </a:solidFill>
          <a:latin typeface="Arial Black" pitchFamily="34"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4.xml"/><Relationship Id="rId4" Type="http://schemas.openxmlformats.org/officeDocument/2006/relationships/hyperlink" Target="mailto:rdowns@ciesin.columbia.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52426" y="1202309"/>
            <a:ext cx="8410574" cy="952338"/>
          </a:xfrm>
        </p:spPr>
        <p:txBody>
          <a:bodyPr/>
          <a:lstStyle/>
          <a:p>
            <a:pPr algn="ctr"/>
            <a:r>
              <a:rPr lang="en-US" b="1" dirty="0" smtClean="0">
                <a:latin typeface="+mn-lt"/>
              </a:rPr>
              <a:t>Review of the </a:t>
            </a:r>
            <a:r>
              <a:rPr lang="en-US" b="1" dirty="0" err="1" smtClean="0">
                <a:latin typeface="+mn-lt"/>
              </a:rPr>
              <a:t>Beagrie</a:t>
            </a:r>
            <a:r>
              <a:rPr lang="en-US" b="1" dirty="0" smtClean="0">
                <a:latin typeface="+mn-lt"/>
              </a:rPr>
              <a:t> and Houghton Report: The Value and Impact of the European Bioinformatics EBI Institute</a:t>
            </a:r>
            <a:endParaRPr lang="en-US" altLang="en-US" b="1" dirty="0" smtClean="0">
              <a:latin typeface="+mn-lt"/>
            </a:endParaRPr>
          </a:p>
        </p:txBody>
      </p:sp>
      <p:pic>
        <p:nvPicPr>
          <p:cNvPr id="614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1189"/>
          <a:stretch>
            <a:fillRect/>
          </a:stretch>
        </p:blipFill>
        <p:spPr bwMode="auto">
          <a:xfrm>
            <a:off x="2867025" y="0"/>
            <a:ext cx="3167063"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pic>
      <p:pic>
        <p:nvPicPr>
          <p:cNvPr id="1026" name="Picture 2" descr="http://i.creativecommons.org/l/by/3.0/88x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1662" y="6448325"/>
            <a:ext cx="689769" cy="24298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656536" y="6431318"/>
            <a:ext cx="2565126" cy="276999"/>
          </a:xfrm>
          <a:prstGeom prst="rect">
            <a:avLst/>
          </a:prstGeom>
          <a:noFill/>
        </p:spPr>
        <p:txBody>
          <a:bodyPr wrap="none" rtlCol="0">
            <a:spAutoFit/>
          </a:bodyPr>
          <a:lstStyle/>
          <a:p>
            <a:r>
              <a:rPr lang="en-US" dirty="0" smtClean="0"/>
              <a:t>Copyright 2016, Robert R. Downs.</a:t>
            </a:r>
            <a:endParaRPr lang="en-US" dirty="0"/>
          </a:p>
        </p:txBody>
      </p:sp>
      <p:sp>
        <p:nvSpPr>
          <p:cNvPr id="7" name="Rectangle 3"/>
          <p:cNvSpPr txBox="1">
            <a:spLocks noChangeArrowheads="1"/>
          </p:cNvSpPr>
          <p:nvPr/>
        </p:nvSpPr>
        <p:spPr>
          <a:xfrm>
            <a:off x="558593" y="2171654"/>
            <a:ext cx="7783926" cy="4510826"/>
          </a:xfrm>
          <a:prstGeom prst="rect">
            <a:avLst/>
          </a:prstGeom>
        </p:spPr>
        <p:txBody>
          <a:bodyPr/>
          <a:lstStyle>
            <a:lvl1pPr marL="0" indent="0" algn="ctr" rtl="0" eaLnBrk="0" fontAlgn="base" hangingPunct="0">
              <a:spcBef>
                <a:spcPct val="20000"/>
              </a:spcBef>
              <a:spcAft>
                <a:spcPct val="0"/>
              </a:spcAft>
              <a:buSzPct val="100000"/>
              <a:buNone/>
              <a:defRPr sz="3200">
                <a:solidFill>
                  <a:schemeClr val="tx1"/>
                </a:solidFill>
                <a:latin typeface="+mn-lt"/>
                <a:ea typeface="+mn-ea"/>
                <a:cs typeface="+mn-cs"/>
              </a:defRPr>
            </a:lvl1pPr>
            <a:lvl2pPr marL="457200" indent="0" algn="ctr" rtl="0" eaLnBrk="0" fontAlgn="base" hangingPunct="0">
              <a:spcBef>
                <a:spcPct val="20000"/>
              </a:spcBef>
              <a:spcAft>
                <a:spcPct val="0"/>
              </a:spcAft>
              <a:buSzPct val="100000"/>
              <a:buNone/>
              <a:defRPr sz="2800">
                <a:solidFill>
                  <a:schemeClr val="tx1"/>
                </a:solidFill>
                <a:latin typeface="+mn-lt"/>
              </a:defRPr>
            </a:lvl2pPr>
            <a:lvl3pPr marL="914400" indent="0" algn="ctr" rtl="0" eaLnBrk="0" fontAlgn="base" hangingPunct="0">
              <a:spcBef>
                <a:spcPct val="20000"/>
              </a:spcBef>
              <a:spcAft>
                <a:spcPct val="0"/>
              </a:spcAft>
              <a:buSzPct val="100000"/>
              <a:buNone/>
              <a:defRPr sz="2400">
                <a:solidFill>
                  <a:schemeClr val="tx1"/>
                </a:solidFill>
                <a:latin typeface="+mn-lt"/>
              </a:defRPr>
            </a:lvl3pPr>
            <a:lvl4pPr marL="1371600" indent="0" algn="ctr" rtl="0" eaLnBrk="0" fontAlgn="base" hangingPunct="0">
              <a:spcBef>
                <a:spcPct val="20000"/>
              </a:spcBef>
              <a:spcAft>
                <a:spcPct val="0"/>
              </a:spcAft>
              <a:buSzPct val="100000"/>
              <a:buNone/>
              <a:defRPr sz="2000">
                <a:solidFill>
                  <a:schemeClr val="tx1"/>
                </a:solidFill>
                <a:latin typeface="+mn-lt"/>
              </a:defRPr>
            </a:lvl4pPr>
            <a:lvl5pPr marL="1828800" indent="0" algn="ctr" rtl="0" eaLnBrk="0" fontAlgn="base" hangingPunct="0">
              <a:spcBef>
                <a:spcPct val="20000"/>
              </a:spcBef>
              <a:spcAft>
                <a:spcPct val="0"/>
              </a:spcAft>
              <a:buSzPct val="100000"/>
              <a:buNone/>
              <a:defRPr sz="2000">
                <a:solidFill>
                  <a:schemeClr val="tx1"/>
                </a:solidFill>
                <a:latin typeface="+mn-lt"/>
              </a:defRPr>
            </a:lvl5pPr>
            <a:lvl6pPr marL="2286000" indent="0" algn="ctr" rtl="0" eaLnBrk="0" fontAlgn="base" hangingPunct="0">
              <a:spcBef>
                <a:spcPct val="20000"/>
              </a:spcBef>
              <a:spcAft>
                <a:spcPct val="0"/>
              </a:spcAft>
              <a:buSzPct val="100000"/>
              <a:buNone/>
              <a:defRPr sz="2000">
                <a:solidFill>
                  <a:schemeClr val="tx1"/>
                </a:solidFill>
                <a:latin typeface="+mn-lt"/>
              </a:defRPr>
            </a:lvl6pPr>
            <a:lvl7pPr marL="2743200" indent="0" algn="ctr" rtl="0" eaLnBrk="0" fontAlgn="base" hangingPunct="0">
              <a:spcBef>
                <a:spcPct val="20000"/>
              </a:spcBef>
              <a:spcAft>
                <a:spcPct val="0"/>
              </a:spcAft>
              <a:buSzPct val="100000"/>
              <a:buNone/>
              <a:defRPr sz="2000">
                <a:solidFill>
                  <a:schemeClr val="tx1"/>
                </a:solidFill>
                <a:latin typeface="+mn-lt"/>
              </a:defRPr>
            </a:lvl7pPr>
            <a:lvl8pPr marL="3200400" indent="0" algn="ctr" rtl="0" eaLnBrk="0" fontAlgn="base" hangingPunct="0">
              <a:spcBef>
                <a:spcPct val="20000"/>
              </a:spcBef>
              <a:spcAft>
                <a:spcPct val="0"/>
              </a:spcAft>
              <a:buSzPct val="100000"/>
              <a:buNone/>
              <a:defRPr sz="2000">
                <a:solidFill>
                  <a:schemeClr val="tx1"/>
                </a:solidFill>
                <a:latin typeface="+mn-lt"/>
              </a:defRPr>
            </a:lvl8pPr>
            <a:lvl9pPr marL="3657600" indent="0" algn="ctr" rtl="0" eaLnBrk="0" fontAlgn="base" hangingPunct="0">
              <a:spcBef>
                <a:spcPct val="20000"/>
              </a:spcBef>
              <a:spcAft>
                <a:spcPct val="0"/>
              </a:spcAft>
              <a:buSzPct val="100000"/>
              <a:buNone/>
              <a:defRPr sz="2000">
                <a:solidFill>
                  <a:schemeClr val="tx1"/>
                </a:solidFill>
                <a:latin typeface="+mn-lt"/>
              </a:defRPr>
            </a:lvl9pPr>
          </a:lstStyle>
          <a:p>
            <a:pPr eaLnBrk="1" hangingPunct="1">
              <a:lnSpc>
                <a:spcPct val="80000"/>
              </a:lnSpc>
              <a:spcBef>
                <a:spcPts val="1200"/>
              </a:spcBef>
              <a:defRPr/>
            </a:pPr>
            <a:r>
              <a:rPr lang="en-US" sz="1800" i="1" kern="0" dirty="0" smtClean="0">
                <a:latin typeface="Arial" pitchFamily="34" charset="0"/>
                <a:cs typeface="Arial" pitchFamily="34" charset="0"/>
              </a:rPr>
              <a:t>Robert R. Downs </a:t>
            </a:r>
          </a:p>
          <a:p>
            <a:pPr eaLnBrk="1" hangingPunct="1">
              <a:lnSpc>
                <a:spcPct val="80000"/>
              </a:lnSpc>
              <a:spcBef>
                <a:spcPts val="1200"/>
              </a:spcBef>
              <a:defRPr/>
            </a:pPr>
            <a:r>
              <a:rPr lang="en-US" sz="1800" i="1" kern="0" dirty="0" smtClean="0">
                <a:latin typeface="Arial" pitchFamily="34" charset="0"/>
                <a:cs typeface="Arial" pitchFamily="34" charset="0"/>
              </a:rPr>
              <a:t> </a:t>
            </a:r>
            <a:r>
              <a:rPr lang="en-US" sz="1800" i="1" kern="0" dirty="0" smtClean="0">
                <a:latin typeface="Arial" pitchFamily="34" charset="0"/>
                <a:cs typeface="Arial" pitchFamily="34" charset="0"/>
                <a:hlinkClick r:id="rId4"/>
              </a:rPr>
              <a:t>rdowns@ciesin.columbia.edu</a:t>
            </a:r>
            <a:r>
              <a:rPr lang="en-US" sz="1800" i="1" kern="0" dirty="0" smtClean="0">
                <a:latin typeface="Arial" pitchFamily="34" charset="0"/>
                <a:cs typeface="Arial" pitchFamily="34" charset="0"/>
              </a:rPr>
              <a:t> </a:t>
            </a:r>
          </a:p>
          <a:p>
            <a:pPr eaLnBrk="1" hangingPunct="1">
              <a:lnSpc>
                <a:spcPct val="80000"/>
              </a:lnSpc>
              <a:spcBef>
                <a:spcPts val="1200"/>
              </a:spcBef>
              <a:defRPr/>
            </a:pPr>
            <a:r>
              <a:rPr lang="en-US" sz="1800" i="1" kern="0" dirty="0" smtClean="0">
                <a:latin typeface="Arial" pitchFamily="34" charset="0"/>
                <a:cs typeface="Arial" pitchFamily="34" charset="0"/>
              </a:rPr>
              <a:t> </a:t>
            </a:r>
          </a:p>
          <a:p>
            <a:pPr eaLnBrk="1" hangingPunct="1">
              <a:lnSpc>
                <a:spcPct val="80000"/>
              </a:lnSpc>
              <a:defRPr/>
            </a:pPr>
            <a:r>
              <a:rPr lang="en-US" sz="2000" kern="0" dirty="0" smtClean="0">
                <a:latin typeface="Arial" pitchFamily="34" charset="0"/>
                <a:cs typeface="Arial" pitchFamily="34" charset="0"/>
              </a:rPr>
              <a:t>NASA Socioeconomic Data and Applications Center (SEDAC)</a:t>
            </a:r>
            <a:br>
              <a:rPr lang="en-US" sz="2000" kern="0" dirty="0" smtClean="0">
                <a:latin typeface="Arial" pitchFamily="34" charset="0"/>
                <a:cs typeface="Arial" pitchFamily="34" charset="0"/>
              </a:rPr>
            </a:br>
            <a:r>
              <a:rPr lang="en-US" sz="2000" kern="0" dirty="0" smtClean="0">
                <a:latin typeface="Arial" pitchFamily="34" charset="0"/>
                <a:cs typeface="Arial" pitchFamily="34" charset="0"/>
              </a:rPr>
              <a:t>Center for International Earth Science Information Network (CIESIN), The Earth Institute, Columbia University</a:t>
            </a:r>
            <a:br>
              <a:rPr lang="en-US" sz="2000" kern="0" dirty="0" smtClean="0">
                <a:latin typeface="Arial" pitchFamily="34" charset="0"/>
                <a:cs typeface="Arial" pitchFamily="34" charset="0"/>
              </a:rPr>
            </a:br>
            <a:endParaRPr lang="en-US" sz="2000" kern="0" dirty="0" smtClean="0">
              <a:latin typeface="Arial" pitchFamily="34" charset="0"/>
              <a:cs typeface="Arial" pitchFamily="34" charset="0"/>
            </a:endParaRPr>
          </a:p>
          <a:p>
            <a:pPr eaLnBrk="1" hangingPunct="1">
              <a:lnSpc>
                <a:spcPct val="80000"/>
              </a:lnSpc>
              <a:defRPr/>
            </a:pPr>
            <a:r>
              <a:rPr lang="en-US" sz="2000" kern="0" cap="small" dirty="0" smtClean="0">
                <a:latin typeface="Arial" pitchFamily="34" charset="0"/>
                <a:cs typeface="Arial" pitchFamily="34" charset="0"/>
              </a:rPr>
              <a:t>2016 Summer Meeting of the </a:t>
            </a:r>
          </a:p>
          <a:p>
            <a:pPr eaLnBrk="1" hangingPunct="1">
              <a:lnSpc>
                <a:spcPct val="80000"/>
              </a:lnSpc>
              <a:defRPr/>
            </a:pPr>
            <a:r>
              <a:rPr lang="en-US" sz="2000" kern="0" cap="small" dirty="0" smtClean="0">
                <a:latin typeface="Arial" pitchFamily="34" charset="0"/>
                <a:cs typeface="Arial" pitchFamily="34" charset="0"/>
              </a:rPr>
              <a:t>Federation of Earth Science Information Partners (ESIP)</a:t>
            </a:r>
            <a:endParaRPr lang="en-US" sz="1800" kern="0" dirty="0" smtClean="0">
              <a:latin typeface="Arial" pitchFamily="34" charset="0"/>
              <a:cs typeface="Arial" pitchFamily="34" charset="0"/>
            </a:endParaRPr>
          </a:p>
          <a:p>
            <a:pPr eaLnBrk="1" hangingPunct="1">
              <a:lnSpc>
                <a:spcPct val="80000"/>
              </a:lnSpc>
              <a:defRPr/>
            </a:pPr>
            <a:r>
              <a:rPr lang="en-US" sz="1800" kern="0" dirty="0" smtClean="0">
                <a:latin typeface="Arial" pitchFamily="34" charset="0"/>
                <a:cs typeface="Arial" pitchFamily="34" charset="0"/>
              </a:rPr>
              <a:t>Durham, NC 19-22 July 2016</a:t>
            </a:r>
          </a:p>
          <a:p>
            <a:pPr eaLnBrk="1" hangingPunct="1">
              <a:lnSpc>
                <a:spcPct val="80000"/>
              </a:lnSpc>
              <a:defRPr/>
            </a:pPr>
            <a:endParaRPr lang="en-US" sz="1800" kern="0" dirty="0" smtClean="0">
              <a:latin typeface="Arial" pitchFamily="34" charset="0"/>
              <a:cs typeface="Arial" pitchFamily="34" charset="0"/>
            </a:endParaRPr>
          </a:p>
          <a:p>
            <a:pPr eaLnBrk="1" hangingPunct="1">
              <a:lnSpc>
                <a:spcPct val="80000"/>
              </a:lnSpc>
              <a:defRPr/>
            </a:pPr>
            <a:r>
              <a:rPr lang="en-US" sz="1600" kern="0" dirty="0" smtClean="0">
                <a:latin typeface="Arial" pitchFamily="34" charset="0"/>
                <a:cs typeface="Arial" pitchFamily="34" charset="0"/>
              </a:rPr>
              <a:t>Session:  A Framework for Return on Investment (ROI) of a Data Repository </a:t>
            </a:r>
          </a:p>
          <a:p>
            <a:pPr eaLnBrk="1" hangingPunct="1">
              <a:lnSpc>
                <a:spcPct val="80000"/>
              </a:lnSpc>
              <a:defRPr/>
            </a:pPr>
            <a:r>
              <a:rPr lang="en-US" sz="1600" kern="0" dirty="0" smtClean="0">
                <a:latin typeface="Arial" pitchFamily="34" charset="0"/>
                <a:cs typeface="Arial" pitchFamily="34" charset="0"/>
              </a:rPr>
              <a:t>Thursday 21 July 2016, 4:00 p.m.</a:t>
            </a:r>
          </a:p>
          <a:p>
            <a:pPr eaLnBrk="1" hangingPunct="1">
              <a:lnSpc>
                <a:spcPct val="80000"/>
              </a:lnSpc>
              <a:defRPr/>
            </a:pPr>
            <a:endParaRPr lang="en-US" sz="1600" kern="0" dirty="0">
              <a:latin typeface="Arial" pitchFamily="34" charset="0"/>
              <a:cs typeface="Arial" pitchFamily="34" charset="0"/>
            </a:endParaRPr>
          </a:p>
          <a:p>
            <a:pPr eaLnBrk="1" hangingPunct="1">
              <a:lnSpc>
                <a:spcPct val="80000"/>
              </a:lnSpc>
              <a:defRPr/>
            </a:pPr>
            <a:r>
              <a:rPr lang="en-US" sz="1200" cap="small" dirty="0">
                <a:latin typeface="Arial" pitchFamily="34" charset="0"/>
                <a:cs typeface="Arial" pitchFamily="34" charset="0"/>
              </a:rPr>
              <a:t>Previously Presented to the Return on Investment Subgroup of the Sustainable Data Management Cluster of the Federation of Earth Science Information Partners (ESIP)</a:t>
            </a:r>
            <a:endParaRPr lang="en-US" sz="1200" kern="0" dirty="0">
              <a:latin typeface="Arial" pitchFamily="34" charset="0"/>
              <a:cs typeface="Arial" pitchFamily="34" charset="0"/>
            </a:endParaRPr>
          </a:p>
          <a:p>
            <a:pPr eaLnBrk="1" hangingPunct="1">
              <a:lnSpc>
                <a:spcPct val="80000"/>
              </a:lnSpc>
              <a:defRPr/>
            </a:pPr>
            <a:endParaRPr lang="en-US" sz="1600" kern="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625" y="249238"/>
            <a:ext cx="6519863" cy="417512"/>
          </a:xfrm>
        </p:spPr>
        <p:txBody>
          <a:bodyPr/>
          <a:lstStyle/>
          <a:p>
            <a:r>
              <a:rPr lang="en-US" dirty="0" smtClean="0"/>
              <a:t>Methods: Research Production Value</a:t>
            </a:r>
            <a:endParaRPr lang="en-US" dirty="0"/>
          </a:p>
        </p:txBody>
      </p:sp>
      <p:sp>
        <p:nvSpPr>
          <p:cNvPr id="3" name="Content Placeholder 2"/>
          <p:cNvSpPr>
            <a:spLocks noGrp="1"/>
          </p:cNvSpPr>
          <p:nvPr>
            <p:ph idx="1"/>
          </p:nvPr>
        </p:nvSpPr>
        <p:spPr/>
        <p:txBody>
          <a:bodyPr/>
          <a:lstStyle/>
          <a:p>
            <a:r>
              <a:rPr lang="en-US" sz="2800" dirty="0" smtClean="0"/>
              <a:t>Determined by multiplying the following values</a:t>
            </a:r>
          </a:p>
          <a:p>
            <a:pPr lvl="1"/>
            <a:r>
              <a:rPr lang="en-US" sz="2400" dirty="0" smtClean="0"/>
              <a:t>Assumed return on R&amp;D expenditures</a:t>
            </a:r>
          </a:p>
          <a:p>
            <a:pPr lvl="1"/>
            <a:r>
              <a:rPr lang="en-US" sz="2400" dirty="0" smtClean="0"/>
              <a:t>Average amount of time using data</a:t>
            </a:r>
          </a:p>
          <a:p>
            <a:pPr lvl="1"/>
            <a:r>
              <a:rPr lang="en-US" sz="2400" dirty="0" smtClean="0"/>
              <a:t>Value of researchers’ time</a:t>
            </a:r>
          </a:p>
          <a:p>
            <a:r>
              <a:rPr lang="en-US" sz="2800" dirty="0"/>
              <a:t>Annual total value of £920 </a:t>
            </a:r>
            <a:r>
              <a:rPr lang="en-US" sz="2800" dirty="0" smtClean="0"/>
              <a:t>million</a:t>
            </a:r>
          </a:p>
          <a:p>
            <a:r>
              <a:rPr lang="en-US" sz="2800" dirty="0" smtClean="0"/>
              <a:t>For those who could not get the data elsewhere:</a:t>
            </a:r>
          </a:p>
          <a:p>
            <a:pPr lvl="1"/>
            <a:r>
              <a:rPr lang="en-US" sz="2400" dirty="0" smtClean="0"/>
              <a:t>Annual total ROI of R&amp;D costs of users: £335 million</a:t>
            </a:r>
            <a:endParaRPr lang="en-US" sz="2400" dirty="0"/>
          </a:p>
          <a:p>
            <a:endParaRPr lang="en-US" dirty="0"/>
          </a:p>
        </p:txBody>
      </p:sp>
      <p:sp>
        <p:nvSpPr>
          <p:cNvPr id="4" name="Slide Number Placeholder 3"/>
          <p:cNvSpPr>
            <a:spLocks noGrp="1"/>
          </p:cNvSpPr>
          <p:nvPr>
            <p:ph type="sldNum" sz="quarter" idx="10"/>
          </p:nvPr>
        </p:nvSpPr>
        <p:spPr/>
        <p:txBody>
          <a:bodyPr/>
          <a:lstStyle/>
          <a:p>
            <a:pPr>
              <a:defRPr/>
            </a:pPr>
            <a:fld id="{DFDB51B2-40F1-4699-BE41-753F1BA148DF}" type="slidenum">
              <a:rPr lang="en-US" altLang="en-US" smtClean="0"/>
              <a:pPr>
                <a:defRPr/>
              </a:pPr>
              <a:t>10</a:t>
            </a:fld>
            <a:endParaRPr lang="en-US" altLang="en-US"/>
          </a:p>
        </p:txBody>
      </p:sp>
      <p:sp>
        <p:nvSpPr>
          <p:cNvPr id="5" name="TextBox 4"/>
          <p:cNvSpPr txBox="1"/>
          <p:nvPr/>
        </p:nvSpPr>
        <p:spPr>
          <a:xfrm>
            <a:off x="895181" y="6108412"/>
            <a:ext cx="6637010" cy="584775"/>
          </a:xfrm>
          <a:prstGeom prst="rect">
            <a:avLst/>
          </a:prstGeom>
          <a:noFill/>
        </p:spPr>
        <p:txBody>
          <a:bodyPr wrap="none" rtlCol="0">
            <a:spAutoFit/>
          </a:bodyPr>
          <a:lstStyle/>
          <a:p>
            <a:r>
              <a:rPr lang="en-US" sz="1600" dirty="0" smtClean="0"/>
              <a:t>Source: </a:t>
            </a:r>
            <a:r>
              <a:rPr lang="en-US" sz="1600" dirty="0" err="1" smtClean="0"/>
              <a:t>Beagrie</a:t>
            </a:r>
            <a:r>
              <a:rPr lang="en-US" sz="1600" dirty="0"/>
              <a:t>, N. &amp; Houghton, J. 2016. The Value and Impact of the </a:t>
            </a:r>
            <a:endParaRPr lang="en-US" sz="1600" dirty="0" smtClean="0"/>
          </a:p>
          <a:p>
            <a:r>
              <a:rPr lang="en-US" sz="1600" dirty="0" smtClean="0"/>
              <a:t>European </a:t>
            </a:r>
            <a:r>
              <a:rPr lang="en-US" sz="1600" dirty="0"/>
              <a:t>Bioinformatics Institute. Charles </a:t>
            </a:r>
            <a:r>
              <a:rPr lang="en-US" sz="1600" dirty="0" err="1"/>
              <a:t>Beagrie</a:t>
            </a:r>
            <a:r>
              <a:rPr lang="en-US" sz="1600" dirty="0"/>
              <a:t> Ltd: Salisbury</a:t>
            </a:r>
          </a:p>
        </p:txBody>
      </p:sp>
    </p:spTree>
    <p:extLst>
      <p:ext uri="{BB962C8B-B14F-4D97-AF65-F5344CB8AC3E}">
        <p14:creationId xmlns:p14="http://schemas.microsoft.com/office/powerpoint/2010/main" val="690755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74689" y="249238"/>
            <a:ext cx="5635799" cy="417512"/>
          </a:xfrm>
        </p:spPr>
        <p:txBody>
          <a:bodyPr/>
          <a:lstStyle/>
          <a:p>
            <a:r>
              <a:rPr lang="en-US" dirty="0" smtClean="0"/>
              <a:t>Organization of the Review</a:t>
            </a:r>
            <a:endParaRPr lang="en-US" dirty="0"/>
          </a:p>
        </p:txBody>
      </p:sp>
      <p:sp>
        <p:nvSpPr>
          <p:cNvPr id="6" name="Content Placeholder 5"/>
          <p:cNvSpPr>
            <a:spLocks noGrp="1"/>
          </p:cNvSpPr>
          <p:nvPr>
            <p:ph idx="1"/>
          </p:nvPr>
        </p:nvSpPr>
        <p:spPr>
          <a:xfrm>
            <a:off x="1495425" y="1607884"/>
            <a:ext cx="6489166" cy="4525963"/>
          </a:xfrm>
        </p:spPr>
        <p:txBody>
          <a:bodyPr/>
          <a:lstStyle/>
          <a:p>
            <a:r>
              <a:rPr lang="en-US" dirty="0" smtClean="0"/>
              <a:t>Overview of the Report</a:t>
            </a:r>
          </a:p>
          <a:p>
            <a:r>
              <a:rPr lang="en-US" dirty="0" smtClean="0"/>
              <a:t>Findings of the Report</a:t>
            </a:r>
          </a:p>
          <a:p>
            <a:r>
              <a:rPr lang="en-US" dirty="0" smtClean="0"/>
              <a:t>Methodology Used for the Report</a:t>
            </a:r>
            <a:endParaRPr lang="en-US" dirty="0"/>
          </a:p>
        </p:txBody>
      </p:sp>
      <p:sp>
        <p:nvSpPr>
          <p:cNvPr id="4" name="Slide Number Placeholder 3"/>
          <p:cNvSpPr>
            <a:spLocks noGrp="1"/>
          </p:cNvSpPr>
          <p:nvPr>
            <p:ph type="sldNum" sz="quarter" idx="10"/>
          </p:nvPr>
        </p:nvSpPr>
        <p:spPr/>
        <p:txBody>
          <a:bodyPr/>
          <a:lstStyle/>
          <a:p>
            <a:pPr>
              <a:defRPr/>
            </a:pPr>
            <a:fld id="{5801E806-760A-4FD2-91EF-FE710423D7AC}" type="slidenum">
              <a:rPr lang="en-US" altLang="en-US" smtClean="0"/>
              <a:pPr>
                <a:defRPr/>
              </a:pPr>
              <a:t>2</a:t>
            </a:fld>
            <a:endParaRPr lang="en-US" altLang="en-US"/>
          </a:p>
        </p:txBody>
      </p:sp>
    </p:spTree>
    <p:extLst>
      <p:ext uri="{BB962C8B-B14F-4D97-AF65-F5344CB8AC3E}">
        <p14:creationId xmlns:p14="http://schemas.microsoft.com/office/powerpoint/2010/main" val="3933089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Report</a:t>
            </a:r>
            <a:endParaRPr lang="en-US" dirty="0"/>
          </a:p>
        </p:txBody>
      </p:sp>
      <p:sp>
        <p:nvSpPr>
          <p:cNvPr id="3" name="Content Placeholder 2"/>
          <p:cNvSpPr>
            <a:spLocks noGrp="1"/>
          </p:cNvSpPr>
          <p:nvPr>
            <p:ph idx="1"/>
          </p:nvPr>
        </p:nvSpPr>
        <p:spPr>
          <a:xfrm>
            <a:off x="466725" y="1447801"/>
            <a:ext cx="8229600" cy="4305300"/>
          </a:xfrm>
        </p:spPr>
        <p:txBody>
          <a:bodyPr/>
          <a:lstStyle/>
          <a:p>
            <a:pPr marL="342900" lvl="1" indent="-342900">
              <a:buChar char="•"/>
            </a:pPr>
            <a:r>
              <a:rPr lang="en-US" dirty="0" err="1" smtClean="0"/>
              <a:t>Beagrie</a:t>
            </a:r>
            <a:r>
              <a:rPr lang="en-US" dirty="0"/>
              <a:t>, Neil and Houghton, John. 2016. The Value and Impact of the European Bioinformatics Institute. Charles </a:t>
            </a:r>
            <a:r>
              <a:rPr lang="en-US" dirty="0" err="1"/>
              <a:t>Beagrie</a:t>
            </a:r>
            <a:r>
              <a:rPr lang="en-US" dirty="0"/>
              <a:t> Ltd: Salisbury</a:t>
            </a:r>
            <a:r>
              <a:rPr lang="en-US" dirty="0" smtClean="0"/>
              <a:t>.</a:t>
            </a:r>
            <a:endParaRPr lang="en-US" dirty="0">
              <a:ea typeface="+mn-ea"/>
              <a:cs typeface="+mn-cs"/>
            </a:endParaRPr>
          </a:p>
          <a:p>
            <a:r>
              <a:rPr lang="en-US" sz="2800" dirty="0"/>
              <a:t>The report describes the methods and results of the quantitative and qualitative study that was conducted to assess the value and impact of the services of the European Bioinformatics Institute (EMBL-EBI</a:t>
            </a:r>
            <a:r>
              <a:rPr lang="en-US" sz="2800" dirty="0" smtClean="0"/>
              <a:t>)</a:t>
            </a:r>
          </a:p>
          <a:p>
            <a:r>
              <a:rPr lang="en-US" sz="2800" dirty="0" smtClean="0"/>
              <a:t>EMBL-EBI provides free and open access to data from life-science experiments</a:t>
            </a:r>
            <a:endParaRPr lang="en-US" sz="2800" dirty="0"/>
          </a:p>
        </p:txBody>
      </p:sp>
      <p:sp>
        <p:nvSpPr>
          <p:cNvPr id="4" name="Slide Number Placeholder 3"/>
          <p:cNvSpPr>
            <a:spLocks noGrp="1"/>
          </p:cNvSpPr>
          <p:nvPr>
            <p:ph type="sldNum" sz="quarter" idx="10"/>
          </p:nvPr>
        </p:nvSpPr>
        <p:spPr/>
        <p:txBody>
          <a:bodyPr/>
          <a:lstStyle/>
          <a:p>
            <a:pPr>
              <a:defRPr/>
            </a:pPr>
            <a:fld id="{DFDB51B2-40F1-4699-BE41-753F1BA148DF}" type="slidenum">
              <a:rPr lang="en-US" altLang="en-US" smtClean="0"/>
              <a:pPr>
                <a:defRPr/>
              </a:pPr>
              <a:t>3</a:t>
            </a:fld>
            <a:endParaRPr lang="en-US" altLang="en-US"/>
          </a:p>
        </p:txBody>
      </p:sp>
      <p:sp>
        <p:nvSpPr>
          <p:cNvPr id="5" name="TextBox 4"/>
          <p:cNvSpPr txBox="1"/>
          <p:nvPr/>
        </p:nvSpPr>
        <p:spPr>
          <a:xfrm>
            <a:off x="885656" y="5983069"/>
            <a:ext cx="7434599" cy="646331"/>
          </a:xfrm>
          <a:prstGeom prst="rect">
            <a:avLst/>
          </a:prstGeom>
          <a:noFill/>
        </p:spPr>
        <p:txBody>
          <a:bodyPr wrap="none" rtlCol="0">
            <a:spAutoFit/>
          </a:bodyPr>
          <a:lstStyle/>
          <a:p>
            <a:r>
              <a:rPr lang="en-US" sz="1800" dirty="0" smtClean="0"/>
              <a:t>Source: </a:t>
            </a:r>
            <a:r>
              <a:rPr lang="en-US" sz="1800" dirty="0" err="1" smtClean="0"/>
              <a:t>Beagrie</a:t>
            </a:r>
            <a:r>
              <a:rPr lang="en-US" sz="1800" dirty="0"/>
              <a:t>, N. &amp; Houghton, J. 2016. The Value and Impact of the </a:t>
            </a:r>
            <a:endParaRPr lang="en-US" sz="1800" dirty="0" smtClean="0"/>
          </a:p>
          <a:p>
            <a:r>
              <a:rPr lang="en-US" sz="1800" dirty="0" smtClean="0"/>
              <a:t>European </a:t>
            </a:r>
            <a:r>
              <a:rPr lang="en-US" sz="1800" dirty="0"/>
              <a:t>Bioinformatics Institute. Charles </a:t>
            </a:r>
            <a:r>
              <a:rPr lang="en-US" sz="1800" dirty="0" err="1"/>
              <a:t>Beagrie</a:t>
            </a:r>
            <a:r>
              <a:rPr lang="en-US" sz="1800" dirty="0"/>
              <a:t> Ltd: Salisbury</a:t>
            </a:r>
          </a:p>
        </p:txBody>
      </p:sp>
    </p:spTree>
    <p:extLst>
      <p:ext uri="{BB962C8B-B14F-4D97-AF65-F5344CB8AC3E}">
        <p14:creationId xmlns:p14="http://schemas.microsoft.com/office/powerpoint/2010/main" val="259023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97" y="249238"/>
            <a:ext cx="5454091" cy="417512"/>
          </a:xfrm>
        </p:spPr>
        <p:txBody>
          <a:bodyPr/>
          <a:lstStyle/>
          <a:p>
            <a:r>
              <a:rPr lang="en-US" dirty="0" smtClean="0"/>
              <a:t>Findings of the Report</a:t>
            </a:r>
            <a:endParaRPr lang="en-US" dirty="0"/>
          </a:p>
        </p:txBody>
      </p:sp>
      <p:sp>
        <p:nvSpPr>
          <p:cNvPr id="3" name="Content Placeholder 2"/>
          <p:cNvSpPr>
            <a:spLocks noGrp="1"/>
          </p:cNvSpPr>
          <p:nvPr>
            <p:ph idx="1"/>
          </p:nvPr>
        </p:nvSpPr>
        <p:spPr>
          <a:xfrm>
            <a:off x="230521" y="1292839"/>
            <a:ext cx="8613802" cy="4461630"/>
          </a:xfrm>
        </p:spPr>
        <p:txBody>
          <a:bodyPr/>
          <a:lstStyle/>
          <a:p>
            <a:r>
              <a:rPr lang="en-US" sz="2200" dirty="0" smtClean="0"/>
              <a:t>Quantitative </a:t>
            </a:r>
            <a:r>
              <a:rPr lang="en-US" sz="2200" dirty="0"/>
              <a:t>a</a:t>
            </a:r>
            <a:r>
              <a:rPr lang="en-US" sz="2200" dirty="0" smtClean="0"/>
              <a:t>nalysis findings:</a:t>
            </a:r>
          </a:p>
          <a:p>
            <a:pPr lvl="1"/>
            <a:r>
              <a:rPr lang="en-US" sz="1800" dirty="0" smtClean="0"/>
              <a:t>Access Value</a:t>
            </a:r>
            <a:r>
              <a:rPr lang="en-US" sz="1800" dirty="0"/>
              <a:t>: </a:t>
            </a:r>
            <a:r>
              <a:rPr lang="en-US" sz="1800" dirty="0" smtClean="0"/>
              <a:t>£270 million for the year ending May 2015.</a:t>
            </a:r>
          </a:p>
          <a:p>
            <a:pPr lvl="1"/>
            <a:r>
              <a:rPr lang="en-US" sz="1800" dirty="0" smtClean="0"/>
              <a:t>Contingent Valuation</a:t>
            </a:r>
            <a:r>
              <a:rPr lang="en-US" sz="1800" dirty="0"/>
              <a:t>: </a:t>
            </a:r>
            <a:r>
              <a:rPr lang="en-US" sz="1800" dirty="0" smtClean="0"/>
              <a:t>£322 million for the year ending May 2015. </a:t>
            </a:r>
          </a:p>
          <a:p>
            <a:pPr lvl="1"/>
            <a:r>
              <a:rPr lang="en-US" sz="1800" dirty="0" smtClean="0"/>
              <a:t>Annual Operational Expenditure</a:t>
            </a:r>
            <a:r>
              <a:rPr lang="en-US" sz="1800" dirty="0"/>
              <a:t>: </a:t>
            </a:r>
            <a:r>
              <a:rPr lang="en-US" sz="1800" dirty="0" smtClean="0"/>
              <a:t>£47 million.</a:t>
            </a:r>
          </a:p>
          <a:p>
            <a:pPr lvl="1"/>
            <a:r>
              <a:rPr lang="en-US" sz="1800" dirty="0" smtClean="0"/>
              <a:t>Efficiency Impact: @ 20 X Operational Expenditure</a:t>
            </a:r>
          </a:p>
          <a:p>
            <a:pPr lvl="1"/>
            <a:r>
              <a:rPr lang="en-US" sz="1800" dirty="0"/>
              <a:t>ROI in R&amp;D: </a:t>
            </a:r>
            <a:r>
              <a:rPr lang="en-US" sz="1800" dirty="0" smtClean="0"/>
              <a:t>£920 million annually</a:t>
            </a:r>
          </a:p>
          <a:p>
            <a:pPr lvl="1"/>
            <a:r>
              <a:rPr lang="en-US" sz="1800" dirty="0" smtClean="0"/>
              <a:t>Annual Future </a:t>
            </a:r>
            <a:r>
              <a:rPr lang="en-US" sz="1800" dirty="0"/>
              <a:t>Research Impacts: </a:t>
            </a:r>
            <a:r>
              <a:rPr lang="en-US" sz="1800" dirty="0" smtClean="0"/>
              <a:t>£335 million</a:t>
            </a:r>
          </a:p>
          <a:p>
            <a:r>
              <a:rPr lang="en-US" sz="2200" dirty="0" smtClean="0"/>
              <a:t>Qualitative analysis </a:t>
            </a:r>
            <a:r>
              <a:rPr lang="en-US" sz="2200" dirty="0"/>
              <a:t>f</a:t>
            </a:r>
            <a:r>
              <a:rPr lang="en-US" sz="2200" dirty="0" smtClean="0"/>
              <a:t>indings (survey responses):</a:t>
            </a:r>
          </a:p>
          <a:p>
            <a:pPr lvl="1"/>
            <a:r>
              <a:rPr lang="en-US" sz="1800" dirty="0"/>
              <a:t>Life science: </a:t>
            </a:r>
            <a:r>
              <a:rPr lang="en-US" sz="1800" dirty="0" smtClean="0"/>
              <a:t>EBI </a:t>
            </a:r>
            <a:r>
              <a:rPr lang="en-US" sz="1800" dirty="0"/>
              <a:t>data </a:t>
            </a:r>
            <a:r>
              <a:rPr lang="en-US" sz="1800" dirty="0" smtClean="0"/>
              <a:t>use is </a:t>
            </a:r>
            <a:r>
              <a:rPr lang="en-US" sz="1800" dirty="0"/>
              <a:t>20</a:t>
            </a:r>
            <a:r>
              <a:rPr lang="en-US" sz="1800" dirty="0" smtClean="0"/>
              <a:t>% of </a:t>
            </a:r>
            <a:r>
              <a:rPr lang="en-US" sz="1800" dirty="0"/>
              <a:t>56% data analysis time of 34 research </a:t>
            </a:r>
            <a:r>
              <a:rPr lang="en-US" sz="1800" dirty="0" err="1"/>
              <a:t>hrs</a:t>
            </a:r>
            <a:r>
              <a:rPr lang="en-US" sz="1800" dirty="0"/>
              <a:t>/</a:t>
            </a:r>
            <a:r>
              <a:rPr lang="en-US" sz="1800" dirty="0" err="1"/>
              <a:t>wk</a:t>
            </a:r>
            <a:endParaRPr lang="en-US" sz="1800" dirty="0"/>
          </a:p>
          <a:p>
            <a:pPr lvl="1"/>
            <a:r>
              <a:rPr lang="en-US" sz="1800" dirty="0"/>
              <a:t>55% of respondents reported a severe impact if without access to EBI data</a:t>
            </a:r>
          </a:p>
          <a:p>
            <a:r>
              <a:rPr lang="en-US" sz="2200" dirty="0" smtClean="0"/>
              <a:t>3 Case </a:t>
            </a:r>
            <a:r>
              <a:rPr lang="en-US" sz="2200" dirty="0"/>
              <a:t>s</a:t>
            </a:r>
            <a:r>
              <a:rPr lang="en-US" sz="2200" dirty="0" smtClean="0"/>
              <a:t>tudies </a:t>
            </a:r>
            <a:r>
              <a:rPr lang="en-US" sz="2200" dirty="0"/>
              <a:t>demonstrating direct </a:t>
            </a:r>
            <a:r>
              <a:rPr lang="en-US" sz="2200" dirty="0" smtClean="0"/>
              <a:t>impact</a:t>
            </a:r>
          </a:p>
          <a:p>
            <a:pPr lvl="1"/>
            <a:r>
              <a:rPr lang="en-US" sz="1800" dirty="0" smtClean="0"/>
              <a:t>Attestations of the value of the </a:t>
            </a:r>
            <a:r>
              <a:rPr lang="en-US" sz="1800" dirty="0" err="1" smtClean="0"/>
              <a:t>ChEMBL</a:t>
            </a:r>
            <a:r>
              <a:rPr lang="en-US" sz="1800" dirty="0" smtClean="0"/>
              <a:t> chemical database, the Gene Ontology project, and the Variant Effect Predictor open software tool</a:t>
            </a:r>
            <a:endParaRPr lang="en-US" sz="1800" dirty="0"/>
          </a:p>
          <a:p>
            <a:endParaRPr lang="en-US" sz="2200" dirty="0" smtClean="0"/>
          </a:p>
        </p:txBody>
      </p:sp>
      <p:sp>
        <p:nvSpPr>
          <p:cNvPr id="4" name="Slide Number Placeholder 3"/>
          <p:cNvSpPr>
            <a:spLocks noGrp="1"/>
          </p:cNvSpPr>
          <p:nvPr>
            <p:ph type="sldNum" sz="quarter" idx="10"/>
          </p:nvPr>
        </p:nvSpPr>
        <p:spPr/>
        <p:txBody>
          <a:bodyPr/>
          <a:lstStyle/>
          <a:p>
            <a:pPr>
              <a:defRPr/>
            </a:pPr>
            <a:fld id="{DFDB51B2-40F1-4699-BE41-753F1BA148DF}" type="slidenum">
              <a:rPr lang="en-US" altLang="en-US" smtClean="0"/>
              <a:pPr>
                <a:defRPr/>
              </a:pPr>
              <a:t>4</a:t>
            </a:fld>
            <a:endParaRPr lang="en-US" altLang="en-US"/>
          </a:p>
        </p:txBody>
      </p:sp>
      <p:sp>
        <p:nvSpPr>
          <p:cNvPr id="5" name="TextBox 4"/>
          <p:cNvSpPr txBox="1"/>
          <p:nvPr/>
        </p:nvSpPr>
        <p:spPr>
          <a:xfrm>
            <a:off x="885656" y="5983069"/>
            <a:ext cx="7434599" cy="646331"/>
          </a:xfrm>
          <a:prstGeom prst="rect">
            <a:avLst/>
          </a:prstGeom>
          <a:noFill/>
        </p:spPr>
        <p:txBody>
          <a:bodyPr wrap="none" rtlCol="0">
            <a:spAutoFit/>
          </a:bodyPr>
          <a:lstStyle/>
          <a:p>
            <a:r>
              <a:rPr lang="en-US" sz="1800" dirty="0" smtClean="0"/>
              <a:t>Source: </a:t>
            </a:r>
            <a:r>
              <a:rPr lang="en-US" sz="1800" dirty="0" err="1" smtClean="0"/>
              <a:t>Beagrie</a:t>
            </a:r>
            <a:r>
              <a:rPr lang="en-US" sz="1800" dirty="0"/>
              <a:t>, N. &amp; Houghton, J. 2016. The Value and Impact of the </a:t>
            </a:r>
            <a:endParaRPr lang="en-US" sz="1800" dirty="0" smtClean="0"/>
          </a:p>
          <a:p>
            <a:r>
              <a:rPr lang="en-US" sz="1800" dirty="0" smtClean="0"/>
              <a:t>European </a:t>
            </a:r>
            <a:r>
              <a:rPr lang="en-US" sz="1800" dirty="0"/>
              <a:t>Bioinformatics Institute. Charles </a:t>
            </a:r>
            <a:r>
              <a:rPr lang="en-US" sz="1800" dirty="0" err="1"/>
              <a:t>Beagrie</a:t>
            </a:r>
            <a:r>
              <a:rPr lang="en-US" sz="1800" dirty="0"/>
              <a:t> Ltd: Salisbury</a:t>
            </a:r>
          </a:p>
        </p:txBody>
      </p:sp>
    </p:spTree>
    <p:extLst>
      <p:ext uri="{BB962C8B-B14F-4D97-AF65-F5344CB8AC3E}">
        <p14:creationId xmlns:p14="http://schemas.microsoft.com/office/powerpoint/2010/main" val="2386551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Used for the Report</a:t>
            </a:r>
            <a:endParaRPr lang="en-US" dirty="0"/>
          </a:p>
        </p:txBody>
      </p:sp>
      <p:sp>
        <p:nvSpPr>
          <p:cNvPr id="3" name="Content Placeholder 2"/>
          <p:cNvSpPr>
            <a:spLocks noGrp="1"/>
          </p:cNvSpPr>
          <p:nvPr>
            <p:ph idx="1"/>
          </p:nvPr>
        </p:nvSpPr>
        <p:spPr>
          <a:xfrm>
            <a:off x="457200" y="1600200"/>
            <a:ext cx="8229600" cy="4382869"/>
          </a:xfrm>
        </p:spPr>
        <p:txBody>
          <a:bodyPr/>
          <a:lstStyle/>
          <a:p>
            <a:r>
              <a:rPr lang="en-US" sz="2800" dirty="0" smtClean="0"/>
              <a:t>Estimates of value from access and use</a:t>
            </a:r>
          </a:p>
          <a:p>
            <a:r>
              <a:rPr lang="en-US" sz="2800" dirty="0" smtClean="0"/>
              <a:t>Value from surveyed users’ self-reported preferences</a:t>
            </a:r>
          </a:p>
          <a:p>
            <a:r>
              <a:rPr lang="en-US" sz="2800" dirty="0" smtClean="0"/>
              <a:t>Cost estimates of efficiencies attained from use</a:t>
            </a:r>
          </a:p>
          <a:p>
            <a:r>
              <a:rPr lang="en-US" sz="2800" dirty="0" smtClean="0"/>
              <a:t>ROI from research produced by users</a:t>
            </a:r>
          </a:p>
          <a:p>
            <a:endParaRPr lang="en-US" sz="2800" dirty="0"/>
          </a:p>
          <a:p>
            <a:r>
              <a:rPr lang="en-US" sz="2800" dirty="0" smtClean="0"/>
              <a:t>Note: methods relied on estimates of user population</a:t>
            </a:r>
          </a:p>
          <a:p>
            <a:pPr lvl="1"/>
            <a:r>
              <a:rPr lang="en-US" sz="2400" dirty="0"/>
              <a:t>A</a:t>
            </a:r>
            <a:r>
              <a:rPr lang="en-US" sz="2400" dirty="0" smtClean="0"/>
              <a:t>nalysis of log data, user surveys, and literature reviews</a:t>
            </a:r>
          </a:p>
          <a:p>
            <a:endParaRPr lang="en-US" dirty="0"/>
          </a:p>
        </p:txBody>
      </p:sp>
      <p:sp>
        <p:nvSpPr>
          <p:cNvPr id="4" name="Slide Number Placeholder 3"/>
          <p:cNvSpPr>
            <a:spLocks noGrp="1"/>
          </p:cNvSpPr>
          <p:nvPr>
            <p:ph type="sldNum" sz="quarter" idx="10"/>
          </p:nvPr>
        </p:nvSpPr>
        <p:spPr/>
        <p:txBody>
          <a:bodyPr/>
          <a:lstStyle/>
          <a:p>
            <a:pPr>
              <a:defRPr/>
            </a:pPr>
            <a:fld id="{DFDB51B2-40F1-4699-BE41-753F1BA148DF}" type="slidenum">
              <a:rPr lang="en-US" altLang="en-US" smtClean="0"/>
              <a:pPr>
                <a:defRPr/>
              </a:pPr>
              <a:t>5</a:t>
            </a:fld>
            <a:endParaRPr lang="en-US" altLang="en-US"/>
          </a:p>
        </p:txBody>
      </p:sp>
      <p:sp>
        <p:nvSpPr>
          <p:cNvPr id="5" name="TextBox 4"/>
          <p:cNvSpPr txBox="1"/>
          <p:nvPr/>
        </p:nvSpPr>
        <p:spPr>
          <a:xfrm>
            <a:off x="885656" y="5983069"/>
            <a:ext cx="7434599" cy="646331"/>
          </a:xfrm>
          <a:prstGeom prst="rect">
            <a:avLst/>
          </a:prstGeom>
          <a:noFill/>
        </p:spPr>
        <p:txBody>
          <a:bodyPr wrap="none" rtlCol="0">
            <a:spAutoFit/>
          </a:bodyPr>
          <a:lstStyle/>
          <a:p>
            <a:r>
              <a:rPr lang="en-US" sz="1800" dirty="0" smtClean="0"/>
              <a:t>Source: </a:t>
            </a:r>
            <a:r>
              <a:rPr lang="en-US" sz="1800" dirty="0" err="1" smtClean="0"/>
              <a:t>Beagrie</a:t>
            </a:r>
            <a:r>
              <a:rPr lang="en-US" sz="1800" dirty="0"/>
              <a:t>, N. &amp; Houghton, J. 2016. The Value and Impact of the </a:t>
            </a:r>
            <a:endParaRPr lang="en-US" sz="1800" dirty="0" smtClean="0"/>
          </a:p>
          <a:p>
            <a:r>
              <a:rPr lang="en-US" sz="1800" dirty="0" smtClean="0"/>
              <a:t>European </a:t>
            </a:r>
            <a:r>
              <a:rPr lang="en-US" sz="1800" dirty="0"/>
              <a:t>Bioinformatics Institute. Charles </a:t>
            </a:r>
            <a:r>
              <a:rPr lang="en-US" sz="1800" dirty="0" err="1"/>
              <a:t>Beagrie</a:t>
            </a:r>
            <a:r>
              <a:rPr lang="en-US" sz="1800" dirty="0"/>
              <a:t> Ltd: Salisbury</a:t>
            </a:r>
          </a:p>
        </p:txBody>
      </p:sp>
    </p:spTree>
    <p:extLst>
      <p:ext uri="{BB962C8B-B14F-4D97-AF65-F5344CB8AC3E}">
        <p14:creationId xmlns:p14="http://schemas.microsoft.com/office/powerpoint/2010/main" val="2331787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7826" y="249238"/>
            <a:ext cx="6062662" cy="417512"/>
          </a:xfrm>
        </p:spPr>
        <p:txBody>
          <a:bodyPr/>
          <a:lstStyle/>
          <a:p>
            <a:r>
              <a:rPr lang="en-US" dirty="0" smtClean="0"/>
              <a:t>General Methodological Caveats</a:t>
            </a:r>
            <a:endParaRPr lang="en-US" dirty="0"/>
          </a:p>
        </p:txBody>
      </p:sp>
      <p:sp>
        <p:nvSpPr>
          <p:cNvPr id="3" name="Content Placeholder 2"/>
          <p:cNvSpPr>
            <a:spLocks noGrp="1"/>
          </p:cNvSpPr>
          <p:nvPr>
            <p:ph idx="1"/>
          </p:nvPr>
        </p:nvSpPr>
        <p:spPr>
          <a:xfrm>
            <a:off x="401283" y="1659334"/>
            <a:ext cx="8392674" cy="3748882"/>
          </a:xfrm>
        </p:spPr>
        <p:txBody>
          <a:bodyPr/>
          <a:lstStyle/>
          <a:p>
            <a:r>
              <a:rPr lang="en-US" sz="2400" dirty="0" smtClean="0"/>
              <a:t>Apportionment of expenditures across services</a:t>
            </a:r>
          </a:p>
          <a:p>
            <a:r>
              <a:rPr lang="en-US" sz="2400" dirty="0" smtClean="0"/>
              <a:t>Counts of data service requests reflect various services</a:t>
            </a:r>
          </a:p>
          <a:p>
            <a:r>
              <a:rPr lang="en-US" sz="2400" dirty="0" smtClean="0"/>
              <a:t>IP addresses as indicators for user visits</a:t>
            </a:r>
          </a:p>
          <a:p>
            <a:r>
              <a:rPr lang="en-US" sz="2400" dirty="0" smtClean="0"/>
              <a:t>Local processing by users’ not counted</a:t>
            </a:r>
          </a:p>
          <a:p>
            <a:r>
              <a:rPr lang="en-US" sz="2400" dirty="0" smtClean="0"/>
              <a:t>External hosting of services</a:t>
            </a:r>
          </a:p>
          <a:p>
            <a:r>
              <a:rPr lang="en-US" sz="2400" dirty="0" smtClean="0"/>
              <a:t>Limited statistics for some services</a:t>
            </a:r>
          </a:p>
          <a:p>
            <a:r>
              <a:rPr lang="en-US" sz="2400" dirty="0" smtClean="0"/>
              <a:t>Unique accesses based on monthly reports across services</a:t>
            </a:r>
          </a:p>
          <a:p>
            <a:r>
              <a:rPr lang="en-US" sz="2400" dirty="0" smtClean="0"/>
              <a:t>Annual expense based on 3-year average, minus research costs</a:t>
            </a:r>
          </a:p>
        </p:txBody>
      </p:sp>
      <p:sp>
        <p:nvSpPr>
          <p:cNvPr id="4" name="Slide Number Placeholder 3"/>
          <p:cNvSpPr>
            <a:spLocks noGrp="1"/>
          </p:cNvSpPr>
          <p:nvPr>
            <p:ph type="sldNum" sz="quarter" idx="10"/>
          </p:nvPr>
        </p:nvSpPr>
        <p:spPr/>
        <p:txBody>
          <a:bodyPr/>
          <a:lstStyle/>
          <a:p>
            <a:pPr>
              <a:defRPr/>
            </a:pPr>
            <a:fld id="{DFDB51B2-40F1-4699-BE41-753F1BA148DF}" type="slidenum">
              <a:rPr lang="en-US" altLang="en-US" smtClean="0"/>
              <a:pPr>
                <a:defRPr/>
              </a:pPr>
              <a:t>6</a:t>
            </a:fld>
            <a:endParaRPr lang="en-US" altLang="en-US"/>
          </a:p>
        </p:txBody>
      </p:sp>
      <p:sp>
        <p:nvSpPr>
          <p:cNvPr id="5" name="TextBox 4"/>
          <p:cNvSpPr txBox="1"/>
          <p:nvPr/>
        </p:nvSpPr>
        <p:spPr>
          <a:xfrm>
            <a:off x="895181" y="6108412"/>
            <a:ext cx="6637010" cy="584775"/>
          </a:xfrm>
          <a:prstGeom prst="rect">
            <a:avLst/>
          </a:prstGeom>
          <a:noFill/>
        </p:spPr>
        <p:txBody>
          <a:bodyPr wrap="none" rtlCol="0">
            <a:spAutoFit/>
          </a:bodyPr>
          <a:lstStyle/>
          <a:p>
            <a:r>
              <a:rPr lang="en-US" sz="1600" dirty="0" smtClean="0"/>
              <a:t>Source: </a:t>
            </a:r>
            <a:r>
              <a:rPr lang="en-US" sz="1600" dirty="0" err="1" smtClean="0"/>
              <a:t>Beagrie</a:t>
            </a:r>
            <a:r>
              <a:rPr lang="en-US" sz="1600" dirty="0"/>
              <a:t>, N. &amp; Houghton, J. 2016. The Value and Impact of the </a:t>
            </a:r>
            <a:endParaRPr lang="en-US" sz="1600" dirty="0" smtClean="0"/>
          </a:p>
          <a:p>
            <a:r>
              <a:rPr lang="en-US" sz="1600" dirty="0" smtClean="0"/>
              <a:t>European </a:t>
            </a:r>
            <a:r>
              <a:rPr lang="en-US" sz="1600" dirty="0"/>
              <a:t>Bioinformatics Institute. Charles </a:t>
            </a:r>
            <a:r>
              <a:rPr lang="en-US" sz="1600" dirty="0" err="1"/>
              <a:t>Beagrie</a:t>
            </a:r>
            <a:r>
              <a:rPr lang="en-US" sz="1600" dirty="0"/>
              <a:t> Ltd: Salisbury</a:t>
            </a:r>
          </a:p>
        </p:txBody>
      </p:sp>
    </p:spTree>
    <p:extLst>
      <p:ext uri="{BB962C8B-B14F-4D97-AF65-F5344CB8AC3E}">
        <p14:creationId xmlns:p14="http://schemas.microsoft.com/office/powerpoint/2010/main" val="301934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775" y="249238"/>
            <a:ext cx="6081713" cy="417512"/>
          </a:xfrm>
        </p:spPr>
        <p:txBody>
          <a:bodyPr/>
          <a:lstStyle/>
          <a:p>
            <a:r>
              <a:rPr lang="en-US" dirty="0" smtClean="0"/>
              <a:t>Methods: Usage-Related Values</a:t>
            </a:r>
            <a:endParaRPr lang="en-US" dirty="0"/>
          </a:p>
        </p:txBody>
      </p:sp>
      <p:sp>
        <p:nvSpPr>
          <p:cNvPr id="3" name="Content Placeholder 2"/>
          <p:cNvSpPr>
            <a:spLocks noGrp="1"/>
          </p:cNvSpPr>
          <p:nvPr>
            <p:ph idx="1"/>
          </p:nvPr>
        </p:nvSpPr>
        <p:spPr/>
        <p:txBody>
          <a:bodyPr/>
          <a:lstStyle/>
          <a:p>
            <a:r>
              <a:rPr lang="en-US" sz="2200" dirty="0"/>
              <a:t>User counts based on triangulation of various estimates</a:t>
            </a:r>
          </a:p>
          <a:p>
            <a:r>
              <a:rPr lang="en-US" sz="2200" dirty="0"/>
              <a:t>Uncertainties in counts for user requests </a:t>
            </a:r>
          </a:p>
          <a:p>
            <a:r>
              <a:rPr lang="en-US" sz="2200" dirty="0"/>
              <a:t>Discretionary survey responses and convenience sampling</a:t>
            </a:r>
          </a:p>
          <a:p>
            <a:r>
              <a:rPr lang="en-US" sz="2200" dirty="0"/>
              <a:t>Potentially conservative numbers of users and usage </a:t>
            </a:r>
            <a:r>
              <a:rPr lang="en-US" sz="2200" dirty="0" smtClean="0"/>
              <a:t>levels</a:t>
            </a:r>
          </a:p>
          <a:p>
            <a:r>
              <a:rPr lang="en-US" sz="2200" dirty="0" smtClean="0"/>
              <a:t>Over-estimation of user costs in developing countries</a:t>
            </a:r>
          </a:p>
          <a:p>
            <a:r>
              <a:rPr lang="en-US" sz="2200" dirty="0" smtClean="0"/>
              <a:t>Value indicators derived in part from user investments</a:t>
            </a:r>
          </a:p>
          <a:p>
            <a:r>
              <a:rPr lang="en-US" sz="2200" dirty="0"/>
              <a:t>Limited data on upstream </a:t>
            </a:r>
            <a:r>
              <a:rPr lang="en-US" sz="2200" dirty="0" smtClean="0"/>
              <a:t>investments (data creation, prep)</a:t>
            </a:r>
          </a:p>
          <a:p>
            <a:r>
              <a:rPr lang="en-US" sz="2200" dirty="0" smtClean="0"/>
              <a:t>Use value = median usage duration X mean user cost/hour</a:t>
            </a:r>
          </a:p>
          <a:p>
            <a:r>
              <a:rPr lang="en-US" sz="2200" dirty="0" smtClean="0"/>
              <a:t>Use value = average reported use as proportion of research hours</a:t>
            </a:r>
            <a:endParaRPr lang="en-US" sz="2200" dirty="0"/>
          </a:p>
        </p:txBody>
      </p:sp>
      <p:sp>
        <p:nvSpPr>
          <p:cNvPr id="4" name="Slide Number Placeholder 3"/>
          <p:cNvSpPr>
            <a:spLocks noGrp="1"/>
          </p:cNvSpPr>
          <p:nvPr>
            <p:ph type="sldNum" sz="quarter" idx="10"/>
          </p:nvPr>
        </p:nvSpPr>
        <p:spPr/>
        <p:txBody>
          <a:bodyPr/>
          <a:lstStyle/>
          <a:p>
            <a:pPr>
              <a:defRPr/>
            </a:pPr>
            <a:fld id="{DFDB51B2-40F1-4699-BE41-753F1BA148DF}" type="slidenum">
              <a:rPr lang="en-US" altLang="en-US" smtClean="0"/>
              <a:pPr>
                <a:defRPr/>
              </a:pPr>
              <a:t>7</a:t>
            </a:fld>
            <a:endParaRPr lang="en-US" altLang="en-US"/>
          </a:p>
        </p:txBody>
      </p:sp>
      <p:sp>
        <p:nvSpPr>
          <p:cNvPr id="5" name="TextBox 4"/>
          <p:cNvSpPr txBox="1"/>
          <p:nvPr/>
        </p:nvSpPr>
        <p:spPr>
          <a:xfrm>
            <a:off x="895181" y="6108412"/>
            <a:ext cx="6637010" cy="584775"/>
          </a:xfrm>
          <a:prstGeom prst="rect">
            <a:avLst/>
          </a:prstGeom>
          <a:noFill/>
        </p:spPr>
        <p:txBody>
          <a:bodyPr wrap="none" rtlCol="0">
            <a:spAutoFit/>
          </a:bodyPr>
          <a:lstStyle/>
          <a:p>
            <a:r>
              <a:rPr lang="en-US" sz="1600" dirty="0" smtClean="0"/>
              <a:t>Source: </a:t>
            </a:r>
            <a:r>
              <a:rPr lang="en-US" sz="1600" dirty="0" err="1" smtClean="0"/>
              <a:t>Beagrie</a:t>
            </a:r>
            <a:r>
              <a:rPr lang="en-US" sz="1600" dirty="0"/>
              <a:t>, N. &amp; Houghton, J. 2016. The Value and Impact of the </a:t>
            </a:r>
            <a:endParaRPr lang="en-US" sz="1600" dirty="0" smtClean="0"/>
          </a:p>
          <a:p>
            <a:r>
              <a:rPr lang="en-US" sz="1600" dirty="0" smtClean="0"/>
              <a:t>European </a:t>
            </a:r>
            <a:r>
              <a:rPr lang="en-US" sz="1600" dirty="0"/>
              <a:t>Bioinformatics Institute. Charles </a:t>
            </a:r>
            <a:r>
              <a:rPr lang="en-US" sz="1600" dirty="0" err="1"/>
              <a:t>Beagrie</a:t>
            </a:r>
            <a:r>
              <a:rPr lang="en-US" sz="1600" dirty="0"/>
              <a:t> Ltd: Salisbury</a:t>
            </a:r>
          </a:p>
        </p:txBody>
      </p:sp>
    </p:spTree>
    <p:extLst>
      <p:ext uri="{BB962C8B-B14F-4D97-AF65-F5344CB8AC3E}">
        <p14:creationId xmlns:p14="http://schemas.microsoft.com/office/powerpoint/2010/main" val="2701485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5975" y="249238"/>
            <a:ext cx="5624513" cy="417512"/>
          </a:xfrm>
        </p:spPr>
        <p:txBody>
          <a:bodyPr/>
          <a:lstStyle/>
          <a:p>
            <a:r>
              <a:rPr lang="en-US" dirty="0" smtClean="0"/>
              <a:t>Methods: Contingent Value</a:t>
            </a:r>
            <a:endParaRPr lang="en-US" dirty="0"/>
          </a:p>
        </p:txBody>
      </p:sp>
      <p:sp>
        <p:nvSpPr>
          <p:cNvPr id="3" name="Content Placeholder 2"/>
          <p:cNvSpPr>
            <a:spLocks noGrp="1"/>
          </p:cNvSpPr>
          <p:nvPr>
            <p:ph idx="1"/>
          </p:nvPr>
        </p:nvSpPr>
        <p:spPr>
          <a:xfrm>
            <a:off x="457200" y="1600200"/>
            <a:ext cx="8229600" cy="3648075"/>
          </a:xfrm>
        </p:spPr>
        <p:txBody>
          <a:bodyPr/>
          <a:lstStyle/>
          <a:p>
            <a:r>
              <a:rPr lang="en-US" sz="2200" dirty="0" smtClean="0"/>
              <a:t>Respondents self-reported willingness to receive varying high amounts to give up annual subscription to access data </a:t>
            </a:r>
          </a:p>
          <a:p>
            <a:r>
              <a:rPr lang="en-US" sz="2200" dirty="0" smtClean="0"/>
              <a:t>Respondents self-reported costs to collect or receive data from an alternative source</a:t>
            </a:r>
          </a:p>
          <a:p>
            <a:r>
              <a:rPr lang="en-US" sz="2200" dirty="0" smtClean="0"/>
              <a:t>Mean individual user cost (willingness to pay) of </a:t>
            </a:r>
            <a:r>
              <a:rPr lang="en-US" sz="2400" dirty="0" smtClean="0"/>
              <a:t>£</a:t>
            </a:r>
            <a:r>
              <a:rPr lang="en-US" sz="2200" dirty="0" smtClean="0"/>
              <a:t>1 628 multiplied by estimated number of users equals cost of </a:t>
            </a:r>
            <a:r>
              <a:rPr lang="en-US" sz="2400" dirty="0" smtClean="0"/>
              <a:t>£</a:t>
            </a:r>
            <a:r>
              <a:rPr lang="en-US" sz="2200" dirty="0" smtClean="0"/>
              <a:t>322 million annually </a:t>
            </a:r>
          </a:p>
          <a:p>
            <a:endParaRPr lang="en-US" sz="2200" dirty="0"/>
          </a:p>
        </p:txBody>
      </p:sp>
      <p:sp>
        <p:nvSpPr>
          <p:cNvPr id="4" name="Slide Number Placeholder 3"/>
          <p:cNvSpPr>
            <a:spLocks noGrp="1"/>
          </p:cNvSpPr>
          <p:nvPr>
            <p:ph type="sldNum" sz="quarter" idx="10"/>
          </p:nvPr>
        </p:nvSpPr>
        <p:spPr/>
        <p:txBody>
          <a:bodyPr/>
          <a:lstStyle/>
          <a:p>
            <a:pPr>
              <a:defRPr/>
            </a:pPr>
            <a:fld id="{DFDB51B2-40F1-4699-BE41-753F1BA148DF}" type="slidenum">
              <a:rPr lang="en-US" altLang="en-US" smtClean="0"/>
              <a:pPr>
                <a:defRPr/>
              </a:pPr>
              <a:t>8</a:t>
            </a:fld>
            <a:endParaRPr lang="en-US" altLang="en-US"/>
          </a:p>
        </p:txBody>
      </p:sp>
      <p:sp>
        <p:nvSpPr>
          <p:cNvPr id="6" name="TextBox 5"/>
          <p:cNvSpPr txBox="1"/>
          <p:nvPr/>
        </p:nvSpPr>
        <p:spPr>
          <a:xfrm>
            <a:off x="895181" y="6108412"/>
            <a:ext cx="6637010" cy="584775"/>
          </a:xfrm>
          <a:prstGeom prst="rect">
            <a:avLst/>
          </a:prstGeom>
          <a:noFill/>
        </p:spPr>
        <p:txBody>
          <a:bodyPr wrap="none" rtlCol="0">
            <a:spAutoFit/>
          </a:bodyPr>
          <a:lstStyle/>
          <a:p>
            <a:r>
              <a:rPr lang="en-US" sz="1600" dirty="0" smtClean="0"/>
              <a:t>Source: </a:t>
            </a:r>
            <a:r>
              <a:rPr lang="en-US" sz="1600" dirty="0" err="1" smtClean="0"/>
              <a:t>Beagrie</a:t>
            </a:r>
            <a:r>
              <a:rPr lang="en-US" sz="1600" dirty="0"/>
              <a:t>, N. &amp; Houghton, J. 2016. The Value and Impact of the </a:t>
            </a:r>
            <a:endParaRPr lang="en-US" sz="1600" dirty="0" smtClean="0"/>
          </a:p>
          <a:p>
            <a:r>
              <a:rPr lang="en-US" sz="1600" dirty="0" smtClean="0"/>
              <a:t>European </a:t>
            </a:r>
            <a:r>
              <a:rPr lang="en-US" sz="1600" dirty="0"/>
              <a:t>Bioinformatics Institute. Charles </a:t>
            </a:r>
            <a:r>
              <a:rPr lang="en-US" sz="1600" dirty="0" err="1"/>
              <a:t>Beagrie</a:t>
            </a:r>
            <a:r>
              <a:rPr lang="en-US" sz="1600" dirty="0"/>
              <a:t> Ltd: Salisbury</a:t>
            </a:r>
          </a:p>
        </p:txBody>
      </p:sp>
    </p:spTree>
    <p:extLst>
      <p:ext uri="{BB962C8B-B14F-4D97-AF65-F5344CB8AC3E}">
        <p14:creationId xmlns:p14="http://schemas.microsoft.com/office/powerpoint/2010/main" val="202963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5476" y="249238"/>
            <a:ext cx="5815012" cy="417512"/>
          </a:xfrm>
        </p:spPr>
        <p:txBody>
          <a:bodyPr/>
          <a:lstStyle/>
          <a:p>
            <a:r>
              <a:rPr lang="en-US" dirty="0" smtClean="0"/>
              <a:t>Methods: Attained Efficiencies</a:t>
            </a:r>
            <a:endParaRPr lang="en-US" dirty="0"/>
          </a:p>
        </p:txBody>
      </p:sp>
      <p:sp>
        <p:nvSpPr>
          <p:cNvPr id="3" name="Content Placeholder 2"/>
          <p:cNvSpPr>
            <a:spLocks noGrp="1"/>
          </p:cNvSpPr>
          <p:nvPr>
            <p:ph idx="1"/>
          </p:nvPr>
        </p:nvSpPr>
        <p:spPr/>
        <p:txBody>
          <a:bodyPr/>
          <a:lstStyle/>
          <a:p>
            <a:r>
              <a:rPr lang="en-US" sz="2800" dirty="0"/>
              <a:t>D</a:t>
            </a:r>
            <a:r>
              <a:rPr lang="en-US" sz="2800" dirty="0" smtClean="0"/>
              <a:t>etermined by multiplying the following values:</a:t>
            </a:r>
          </a:p>
          <a:p>
            <a:pPr lvl="1"/>
            <a:r>
              <a:rPr lang="en-US" sz="2200" dirty="0" smtClean="0"/>
              <a:t>Amount of respondents’ self-reported </a:t>
            </a:r>
            <a:r>
              <a:rPr lang="en-US" sz="2200" dirty="0"/>
              <a:t>time to </a:t>
            </a:r>
            <a:r>
              <a:rPr lang="en-US" sz="2200" dirty="0" smtClean="0"/>
              <a:t>conduct research</a:t>
            </a:r>
          </a:p>
          <a:p>
            <a:pPr lvl="1"/>
            <a:r>
              <a:rPr lang="en-US" sz="2200" dirty="0" smtClean="0"/>
              <a:t>Portion of respondents’ research time to use data</a:t>
            </a:r>
          </a:p>
          <a:p>
            <a:pPr lvl="1"/>
            <a:r>
              <a:rPr lang="en-US" sz="2200" dirty="0"/>
              <a:t>Value of researchers’ time</a:t>
            </a:r>
          </a:p>
          <a:p>
            <a:pPr lvl="1"/>
            <a:r>
              <a:rPr lang="en-US" sz="2200" dirty="0" smtClean="0"/>
              <a:t>Weighting for access frequency</a:t>
            </a:r>
          </a:p>
          <a:p>
            <a:r>
              <a:rPr lang="en-US" sz="2800" dirty="0"/>
              <a:t>Between </a:t>
            </a:r>
            <a:r>
              <a:rPr lang="en-US" sz="2800" dirty="0" smtClean="0"/>
              <a:t>£865 million </a:t>
            </a:r>
            <a:r>
              <a:rPr lang="en-US" sz="2800" dirty="0"/>
              <a:t>and </a:t>
            </a:r>
            <a:r>
              <a:rPr lang="en-US" sz="2800" dirty="0" smtClean="0"/>
              <a:t>£4.2 billion annually</a:t>
            </a:r>
          </a:p>
          <a:p>
            <a:r>
              <a:rPr lang="en-US" sz="2800" dirty="0" smtClean="0"/>
              <a:t>Also, additional </a:t>
            </a:r>
            <a:r>
              <a:rPr lang="en-US" sz="2800" dirty="0"/>
              <a:t>use value based on efficiency calculations from respondents self-reports of </a:t>
            </a:r>
            <a:r>
              <a:rPr lang="en-US" sz="2800" dirty="0" smtClean="0"/>
              <a:t>inability </a:t>
            </a:r>
            <a:r>
              <a:rPr lang="en-US" sz="2800" dirty="0"/>
              <a:t>to obtain data of last use from another </a:t>
            </a:r>
            <a:r>
              <a:rPr lang="en-US" sz="2800" dirty="0" smtClean="0"/>
              <a:t>source</a:t>
            </a:r>
          </a:p>
          <a:p>
            <a:pPr lvl="1"/>
            <a:r>
              <a:rPr lang="en-US" sz="2200" dirty="0"/>
              <a:t>F</a:t>
            </a:r>
            <a:r>
              <a:rPr lang="en-US" sz="2200" dirty="0" smtClean="0"/>
              <a:t>or </a:t>
            </a:r>
            <a:r>
              <a:rPr lang="en-US" sz="2200" dirty="0"/>
              <a:t>research production value </a:t>
            </a:r>
            <a:r>
              <a:rPr lang="en-US" sz="2200" dirty="0" smtClean="0"/>
              <a:t>estimate (next </a:t>
            </a:r>
            <a:r>
              <a:rPr lang="en-US" sz="2200" dirty="0"/>
              <a:t>slide)</a:t>
            </a:r>
          </a:p>
        </p:txBody>
      </p:sp>
      <p:sp>
        <p:nvSpPr>
          <p:cNvPr id="4" name="Slide Number Placeholder 3"/>
          <p:cNvSpPr>
            <a:spLocks noGrp="1"/>
          </p:cNvSpPr>
          <p:nvPr>
            <p:ph type="sldNum" sz="quarter" idx="10"/>
          </p:nvPr>
        </p:nvSpPr>
        <p:spPr/>
        <p:txBody>
          <a:bodyPr/>
          <a:lstStyle/>
          <a:p>
            <a:pPr>
              <a:defRPr/>
            </a:pPr>
            <a:fld id="{DFDB51B2-40F1-4699-BE41-753F1BA148DF}" type="slidenum">
              <a:rPr lang="en-US" altLang="en-US" smtClean="0"/>
              <a:pPr>
                <a:defRPr/>
              </a:pPr>
              <a:t>9</a:t>
            </a:fld>
            <a:endParaRPr lang="en-US" altLang="en-US"/>
          </a:p>
        </p:txBody>
      </p:sp>
      <p:sp>
        <p:nvSpPr>
          <p:cNvPr id="5" name="TextBox 4"/>
          <p:cNvSpPr txBox="1"/>
          <p:nvPr/>
        </p:nvSpPr>
        <p:spPr>
          <a:xfrm>
            <a:off x="895181" y="6108412"/>
            <a:ext cx="6637010" cy="584775"/>
          </a:xfrm>
          <a:prstGeom prst="rect">
            <a:avLst/>
          </a:prstGeom>
          <a:noFill/>
        </p:spPr>
        <p:txBody>
          <a:bodyPr wrap="none" rtlCol="0">
            <a:spAutoFit/>
          </a:bodyPr>
          <a:lstStyle/>
          <a:p>
            <a:r>
              <a:rPr lang="en-US" sz="1600" dirty="0" smtClean="0"/>
              <a:t>Source: </a:t>
            </a:r>
            <a:r>
              <a:rPr lang="en-US" sz="1600" dirty="0" err="1" smtClean="0"/>
              <a:t>Beagrie</a:t>
            </a:r>
            <a:r>
              <a:rPr lang="en-US" sz="1600" dirty="0"/>
              <a:t>, N. &amp; Houghton, J. 2016. The Value and Impact of the </a:t>
            </a:r>
            <a:endParaRPr lang="en-US" sz="1600" dirty="0" smtClean="0"/>
          </a:p>
          <a:p>
            <a:r>
              <a:rPr lang="en-US" sz="1600" dirty="0" smtClean="0"/>
              <a:t>European </a:t>
            </a:r>
            <a:r>
              <a:rPr lang="en-US" sz="1600" dirty="0"/>
              <a:t>Bioinformatics Institute. Charles </a:t>
            </a:r>
            <a:r>
              <a:rPr lang="en-US" sz="1600" dirty="0" err="1"/>
              <a:t>Beagrie</a:t>
            </a:r>
            <a:r>
              <a:rPr lang="en-US" sz="1600" dirty="0"/>
              <a:t> Ltd: Salisbury</a:t>
            </a:r>
          </a:p>
        </p:txBody>
      </p:sp>
    </p:spTree>
    <p:extLst>
      <p:ext uri="{BB962C8B-B14F-4D97-AF65-F5344CB8AC3E}">
        <p14:creationId xmlns:p14="http://schemas.microsoft.com/office/powerpoint/2010/main" val="821622938"/>
      </p:ext>
    </p:extLst>
  </p:cSld>
  <p:clrMapOvr>
    <a:masterClrMapping/>
  </p:clrMapOvr>
</p:sld>
</file>

<file path=ppt/theme/theme1.xml><?xml version="1.0" encoding="utf-8"?>
<a:theme xmlns:a="http://schemas.openxmlformats.org/drawingml/2006/main" name="untitled 2">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untitled 2">
      <a:majorFont>
        <a:latin typeface="Arial Black"/>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0" tIns="0" rIns="0" bIns="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0" tIns="0" rIns="0" bIns="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untitled 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 Drive:Microsoft Office:Microsoft PowerPoint 4:</Template>
  <TotalTime>35672</TotalTime>
  <Pages>20</Pages>
  <Words>882</Words>
  <Application>Microsoft Office PowerPoint</Application>
  <PresentationFormat>On-screen Show (4:3)</PresentationFormat>
  <Paragraphs>108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Black</vt:lpstr>
      <vt:lpstr>Times</vt:lpstr>
      <vt:lpstr>untitled 2</vt:lpstr>
      <vt:lpstr>Review of the Beagrie and Houghton Report: The Value and Impact of the European Bioinformatics EBI Institute</vt:lpstr>
      <vt:lpstr>Organization of the Review</vt:lpstr>
      <vt:lpstr>Overview of the Report</vt:lpstr>
      <vt:lpstr>Findings of the Report</vt:lpstr>
      <vt:lpstr>Methodology Used for the Report</vt:lpstr>
      <vt:lpstr>General Methodological Caveats</vt:lpstr>
      <vt:lpstr>Methods: Usage-Related Values</vt:lpstr>
      <vt:lpstr>Methods: Contingent Value</vt:lpstr>
      <vt:lpstr>Methods: Attained Efficiencies</vt:lpstr>
      <vt:lpstr>Methods: Research Production Value</vt:lpstr>
    </vt:vector>
  </TitlesOfParts>
  <Company>CIESIN/Columbia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Rescue at a Scientific Data Center</dc:title>
  <dc:creator>Robert R Downs</dc:creator>
  <cp:lastModifiedBy>Robert Downs</cp:lastModifiedBy>
  <cp:revision>3037</cp:revision>
  <cp:lastPrinted>2002-01-07T14:25:07Z</cp:lastPrinted>
  <dcterms:created xsi:type="dcterms:W3CDTF">2000-01-07T19:01:14Z</dcterms:created>
  <dcterms:modified xsi:type="dcterms:W3CDTF">2016-07-21T03:49:14Z</dcterms:modified>
</cp:coreProperties>
</file>