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1"/>
    <p:sldMasterId id="2147483687" r:id="rId2"/>
    <p:sldMasterId id="2147483688" r:id="rId3"/>
  </p:sldMasterIdLst>
  <p:notesMasterIdLst>
    <p:notesMasterId r:id="rId49"/>
  </p:notesMasterIdLst>
  <p:handoutMasterIdLst>
    <p:handoutMasterId r:id="rId50"/>
  </p:handoutMasterIdLst>
  <p:sldIdLst>
    <p:sldId id="436" r:id="rId4"/>
    <p:sldId id="438" r:id="rId5"/>
    <p:sldId id="413" r:id="rId6"/>
    <p:sldId id="420" r:id="rId7"/>
    <p:sldId id="383" r:id="rId8"/>
    <p:sldId id="437" r:id="rId9"/>
    <p:sldId id="439" r:id="rId10"/>
    <p:sldId id="455" r:id="rId11"/>
    <p:sldId id="446" r:id="rId12"/>
    <p:sldId id="474" r:id="rId13"/>
    <p:sldId id="454" r:id="rId14"/>
    <p:sldId id="457" r:id="rId15"/>
    <p:sldId id="428" r:id="rId16"/>
    <p:sldId id="468" r:id="rId17"/>
    <p:sldId id="469" r:id="rId18"/>
    <p:sldId id="465" r:id="rId19"/>
    <p:sldId id="443" r:id="rId20"/>
    <p:sldId id="476" r:id="rId21"/>
    <p:sldId id="477" r:id="rId22"/>
    <p:sldId id="483" r:id="rId23"/>
    <p:sldId id="484" r:id="rId24"/>
    <p:sldId id="485" r:id="rId25"/>
    <p:sldId id="478" r:id="rId26"/>
    <p:sldId id="479" r:id="rId27"/>
    <p:sldId id="480" r:id="rId28"/>
    <p:sldId id="481" r:id="rId29"/>
    <p:sldId id="482" r:id="rId30"/>
    <p:sldId id="452" r:id="rId31"/>
    <p:sldId id="475" r:id="rId32"/>
    <p:sldId id="328" r:id="rId33"/>
    <p:sldId id="412" r:id="rId34"/>
    <p:sldId id="421" r:id="rId35"/>
    <p:sldId id="422" r:id="rId36"/>
    <p:sldId id="423" r:id="rId37"/>
    <p:sldId id="424" r:id="rId38"/>
    <p:sldId id="418" r:id="rId39"/>
    <p:sldId id="425" r:id="rId40"/>
    <p:sldId id="320" r:id="rId41"/>
    <p:sldId id="325" r:id="rId42"/>
    <p:sldId id="405" r:id="rId43"/>
    <p:sldId id="406" r:id="rId44"/>
    <p:sldId id="381" r:id="rId45"/>
    <p:sldId id="312" r:id="rId46"/>
    <p:sldId id="472" r:id="rId47"/>
    <p:sldId id="473" r:id="rId4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454573E-BEDA-429B-AE86-93F5A7148117}">
  <a:tblStyle styleId="{4454573E-BEDA-429B-AE86-93F5A7148117}" styleName="Table_0"/>
  <a:tblStyle styleId="{00DBA6B0-5938-401A-AF27-BF992A52CA3F}" styleName="Table_1">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F"/>
          </a:solidFill>
        </a:fill>
      </a:tcStyle>
    </a:wholeTbl>
    <a:band1H>
      <a:tcStyle>
        <a:tcBdr/>
        <a:fill>
          <a:solidFill>
            <a:srgbClr val="CBF4FF"/>
          </a:solidFill>
        </a:fill>
      </a:tcStyle>
    </a:band1H>
    <a:band1V>
      <a:tcStyle>
        <a:tcBdr/>
        <a:fill>
          <a:solidFill>
            <a:srgbClr val="CBF4FF"/>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56E1FE1D-1FFC-447C-BE64-A484F3776E52}" styleName="Table_2">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6" autoAdjust="0"/>
    <p:restoredTop sz="99348" autoAdjust="0"/>
  </p:normalViewPr>
  <p:slideViewPr>
    <p:cSldViewPr snapToGrid="0" snapToObjects="1">
      <p:cViewPr varScale="1">
        <p:scale>
          <a:sx n="88" d="100"/>
          <a:sy n="88" d="100"/>
        </p:scale>
        <p:origin x="-104" y="-224"/>
      </p:cViewPr>
      <p:guideLst>
        <p:guide orient="horz" pos="2160"/>
        <p:guide pos="2880"/>
      </p:guideLst>
    </p:cSldViewPr>
  </p:slideViewPr>
  <p:outlineViewPr>
    <p:cViewPr>
      <p:scale>
        <a:sx n="33" d="100"/>
        <a:sy n="33" d="100"/>
      </p:scale>
      <p:origin x="0" y="47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12C3B-FB05-C642-A31F-6BB2FC15C35F}" type="datetimeFigureOut">
              <a:rPr lang="en-US" smtClean="0"/>
              <a:pPr/>
              <a:t>7/15/16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2FD01F-87D9-834C-9EA0-8CE26263C798}" type="slidenum">
              <a:rPr lang="en-US" smtClean="0"/>
              <a:pPr/>
              <a:t>‹#›</a:t>
            </a:fld>
            <a:endParaRPr lang="en-US"/>
          </a:p>
        </p:txBody>
      </p:sp>
    </p:spTree>
    <p:extLst>
      <p:ext uri="{BB962C8B-B14F-4D97-AF65-F5344CB8AC3E}">
        <p14:creationId xmlns:p14="http://schemas.microsoft.com/office/powerpoint/2010/main" val="4024754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401634096"/>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8281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02" name="Shape 102"/>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Shape 106"/>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8"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1" name="Shape 111"/>
          <p:cNvSpPr txBox="1">
            <a:spLocks noGrp="1"/>
          </p:cNvSpPr>
          <p:nvPr>
            <p:ph type="body" idx="1"/>
          </p:nvPr>
        </p:nvSpPr>
        <p:spPr>
          <a:xfrm>
            <a:off x="3575057" y="273056"/>
            <a:ext cx="5111751"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12" name="Shape 112"/>
          <p:cNvSpPr txBox="1">
            <a:spLocks noGrp="1"/>
          </p:cNvSpPr>
          <p:nvPr>
            <p:ph type="body" idx="2"/>
          </p:nvPr>
        </p:nvSpPr>
        <p:spPr>
          <a:xfrm>
            <a:off x="457208" y="1435105"/>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13" name="Shape 113"/>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14" name="Shape 114"/>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8" name="Shape 118"/>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3200" b="0" i="0" u="none" strike="noStrike" cap="none" baseline="0">
                <a:solidFill>
                  <a:schemeClr val="lt1"/>
                </a:solidFill>
                <a:latin typeface="Times New Roman"/>
                <a:ea typeface="Times New Roman"/>
                <a:cs typeface="Times New Roman"/>
                <a:sym typeface="Times New Roman"/>
              </a:defRPr>
            </a:lvl1pPr>
            <a:lvl2pPr marL="457200" marR="0" indent="0" algn="l" rtl="0">
              <a:buClr>
                <a:schemeClr val="lt1"/>
              </a:buClr>
              <a:buFont typeface="Arial"/>
              <a:buNone/>
              <a:defRPr sz="2800" b="0" i="0" u="none" strike="noStrike" cap="none" baseline="0">
                <a:solidFill>
                  <a:schemeClr val="lt1"/>
                </a:solidFill>
                <a:latin typeface="Arial"/>
                <a:ea typeface="Arial"/>
                <a:cs typeface="Arial"/>
                <a:sym typeface="Arial"/>
              </a:defRPr>
            </a:lvl2pPr>
            <a:lvl3pPr marL="914400" marR="0" indent="0" algn="l" rtl="0">
              <a:buClr>
                <a:schemeClr val="lt1"/>
              </a:buClr>
              <a:buFont typeface="Arial"/>
              <a:buNone/>
              <a:defRPr sz="2400" b="0" i="0" u="none" strike="noStrike" cap="none" baseline="0">
                <a:solidFill>
                  <a:schemeClr val="lt1"/>
                </a:solidFill>
                <a:latin typeface="Arial"/>
                <a:ea typeface="Arial"/>
                <a:cs typeface="Arial"/>
                <a:sym typeface="Arial"/>
              </a:defRPr>
            </a:lvl3pPr>
            <a:lvl4pPr marL="1371600" marR="0" indent="0" algn="l" rtl="0">
              <a:buClr>
                <a:schemeClr val="lt1"/>
              </a:buClr>
              <a:buFont typeface="Arial"/>
              <a:buNone/>
              <a:defRPr sz="2000" b="0" i="0" u="none" strike="noStrike" cap="none" baseline="0">
                <a:solidFill>
                  <a:schemeClr val="lt1"/>
                </a:solidFill>
                <a:latin typeface="Arial"/>
                <a:ea typeface="Arial"/>
                <a:cs typeface="Arial"/>
                <a:sym typeface="Arial"/>
              </a:defRPr>
            </a:lvl4pPr>
            <a:lvl5pPr marL="1828800" marR="0" indent="0" algn="l" rtl="0">
              <a:buClr>
                <a:schemeClr val="lt1"/>
              </a:buClr>
              <a:buFont typeface="Arial"/>
              <a:buNone/>
              <a:defRPr sz="2000" b="0" i="0" u="none" strike="noStrike" cap="none" baseline="0">
                <a:solidFill>
                  <a:schemeClr val="lt1"/>
                </a:solidFill>
                <a:latin typeface="Arial"/>
                <a:ea typeface="Arial"/>
                <a:cs typeface="Arial"/>
                <a:sym typeface="Arial"/>
              </a:defRPr>
            </a:lvl5pPr>
            <a:lvl6pPr marL="2286000" marR="0" indent="0" algn="l" rtl="0">
              <a:buClr>
                <a:schemeClr val="lt1"/>
              </a:buClr>
              <a:buFont typeface="Arial"/>
              <a:buNone/>
              <a:defRPr sz="2000" b="0" i="0" u="none" strike="noStrike" cap="none" baseline="0">
                <a:solidFill>
                  <a:schemeClr val="lt1"/>
                </a:solidFill>
                <a:latin typeface="Arial"/>
                <a:ea typeface="Arial"/>
                <a:cs typeface="Arial"/>
                <a:sym typeface="Arial"/>
              </a:defRPr>
            </a:lvl6pPr>
            <a:lvl7pPr marL="2743200" marR="0" indent="0" algn="l" rtl="0">
              <a:buClr>
                <a:schemeClr val="lt1"/>
              </a:buClr>
              <a:buFont typeface="Arial"/>
              <a:buNone/>
              <a:defRPr sz="2000" b="0" i="0" u="none" strike="noStrike" cap="none" baseline="0">
                <a:solidFill>
                  <a:schemeClr val="lt1"/>
                </a:solidFill>
                <a:latin typeface="Arial"/>
                <a:ea typeface="Arial"/>
                <a:cs typeface="Arial"/>
                <a:sym typeface="Arial"/>
              </a:defRPr>
            </a:lvl7pPr>
            <a:lvl8pPr marL="3200400" marR="0" indent="0" algn="l" rtl="0">
              <a:buClr>
                <a:schemeClr val="lt1"/>
              </a:buClr>
              <a:buFont typeface="Arial"/>
              <a:buNone/>
              <a:defRPr sz="2000" b="0" i="0" u="none" strike="noStrike" cap="none" baseline="0">
                <a:solidFill>
                  <a:schemeClr val="lt1"/>
                </a:solidFill>
                <a:latin typeface="Arial"/>
                <a:ea typeface="Arial"/>
                <a:cs typeface="Arial"/>
                <a:sym typeface="Arial"/>
              </a:defRPr>
            </a:lvl8pPr>
            <a:lvl9pPr marL="3657600" marR="0" indent="0" algn="l" rtl="0">
              <a:buClr>
                <a:schemeClr val="lt1"/>
              </a:buClr>
              <a:buFont typeface="Arial"/>
              <a:buNone/>
              <a:defRPr sz="2000" b="0" i="0" u="none" strike="noStrike" cap="none" baseline="0">
                <a:solidFill>
                  <a:schemeClr val="lt1"/>
                </a:solidFill>
                <a:latin typeface="Arial"/>
                <a:ea typeface="Arial"/>
                <a:cs typeface="Arial"/>
                <a:sym typeface="Arial"/>
              </a:defRPr>
            </a:lvl9pPr>
          </a:lstStyle>
          <a:p>
            <a:endParaRPr/>
          </a:p>
        </p:txBody>
      </p:sp>
      <p:sp>
        <p:nvSpPr>
          <p:cNvPr id="119" name="Shape 119"/>
          <p:cNvSpPr txBox="1">
            <a:spLocks noGrp="1"/>
          </p:cNvSpPr>
          <p:nvPr>
            <p:ph type="body" idx="1"/>
          </p:nvPr>
        </p:nvSpPr>
        <p:spPr>
          <a:xfrm>
            <a:off x="1792288" y="5367339"/>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
        <p:nvSpPr>
          <p:cNvPr id="120" name="Shape 120"/>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1" name="Shape 121"/>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25" name="Shape 125"/>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7" name="Shape 127"/>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rot="5400000">
            <a:off x="4743453" y="2381249"/>
            <a:ext cx="5486399" cy="19431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31" name="Shape 131"/>
          <p:cNvSpPr txBox="1">
            <a:spLocks noGrp="1"/>
          </p:cNvSpPr>
          <p:nvPr>
            <p:ph type="body" idx="1"/>
          </p:nvPr>
        </p:nvSpPr>
        <p:spPr>
          <a:xfrm rot="5400000">
            <a:off x="781053" y="514349"/>
            <a:ext cx="5486399" cy="56769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32" name="Shape 132"/>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xAndObj" type="txAndObj">
  <p:cSld name="txAndObj">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37" name="Shape 137"/>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38" name="Shape 138"/>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39" name="Shape 139"/>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0" name="Shape 140"/>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1" name="Shape 141"/>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xAndTwoObj" type="txAndTwoObj">
  <p:cSld name="txAndTwoObj">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44" name="Shape 14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45" name="Shape 145"/>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46" name="Shape 146"/>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47" name="Shape 147"/>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9" name="Shape 149"/>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jAndTwoObj" type="objAndTwoObj">
  <p:cSld name="objAndTwoObj">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152" name="Shape 152"/>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53" name="Shape 153"/>
          <p:cNvSpPr txBox="1">
            <a:spLocks noGrp="1"/>
          </p:cNvSpPr>
          <p:nvPr>
            <p:ph type="body" idx="2"/>
          </p:nvPr>
        </p:nvSpPr>
        <p:spPr>
          <a:xfrm>
            <a:off x="4648200" y="19812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54" name="Shape 154"/>
          <p:cNvSpPr txBox="1">
            <a:spLocks noGrp="1"/>
          </p:cNvSpPr>
          <p:nvPr>
            <p:ph type="body" idx="3"/>
          </p:nvPr>
        </p:nvSpPr>
        <p:spPr>
          <a:xfrm>
            <a:off x="4648200" y="4114800"/>
            <a:ext cx="3809999" cy="1981199"/>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155" name="Shape 155"/>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6" name="Shape 16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167" name="Shape 1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2" name="Shape 17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8" name="Shape 17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179" name="Shape 1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4" name="Shape 18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85" name="Shape 18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86" name="Shape 1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91" name="Shape 19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192" name="Shape 19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93" name="Shape 19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194" name="Shape 19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95" name="Shape 1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96" name="Shape 1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97" name="Shape 19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0" name="Shape 20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Shape 2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5" name="Shape 2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6" name="Shape 20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09" name="Shape 20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210" name="Shape 21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211" name="Shape 2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2" name="Shape 2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3" name="Shape 2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16" name="Shape 21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217" name="Shape 21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218" name="Shape 2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3" name="Shape 22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24" name="Shape 2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5" name="Shape 2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9" name="Shape 22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0" name="Shape 2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31" name="Shape 2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32" name="Shape 23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44988" y="6356350"/>
            <a:ext cx="2133600" cy="365125"/>
          </a:xfrm>
          <a:prstGeom prst="rect">
            <a:avLst/>
          </a:prstGeom>
        </p:spPr>
        <p:txBody>
          <a:bodyPr/>
          <a:lstStyle/>
          <a:p>
            <a:fld id="{9A0073AF-92B2-B040-88FA-34789C8C3373}" type="datetime1">
              <a:rPr lang="en-US" smtClean="0"/>
              <a:t>7/15/16</a:t>
            </a:fld>
            <a:endParaRPr lang="en-US"/>
          </a:p>
        </p:txBody>
      </p:sp>
      <p:sp>
        <p:nvSpPr>
          <p:cNvPr id="5" name="Footer Placeholder 4"/>
          <p:cNvSpPr>
            <a:spLocks noGrp="1"/>
          </p:cNvSpPr>
          <p:nvPr>
            <p:ph type="ftr" sz="quarter" idx="11"/>
          </p:nvPr>
        </p:nvSpPr>
        <p:spPr>
          <a:xfrm>
            <a:off x="3111988"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40988" y="6356350"/>
            <a:ext cx="2133600" cy="365125"/>
          </a:xfrm>
          <a:prstGeom prst="rect">
            <a:avLst/>
          </a:prstGeom>
        </p:spPr>
        <p:txBody>
          <a:bodyPr/>
          <a:lstStyle/>
          <a:p>
            <a:fld id="{14FC39C5-6225-944C-9E50-8C6EAC1BD4E8}" type="slidenum">
              <a:rPr lang="en-US" smtClean="0"/>
              <a:pPr/>
              <a:t>‹#›</a:t>
            </a:fld>
            <a:endParaRPr lang="en-US"/>
          </a:p>
        </p:txBody>
      </p:sp>
    </p:spTree>
    <p:extLst>
      <p:ext uri="{BB962C8B-B14F-4D97-AF65-F5344CB8AC3E}">
        <p14:creationId xmlns:p14="http://schemas.microsoft.com/office/powerpoint/2010/main" val="1576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74" name="Shape 74"/>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244475" algn="l" rtl="0">
              <a:spcBef>
                <a:spcPts val="640"/>
              </a:spcBef>
              <a:spcAft>
                <a:spcPts val="0"/>
              </a:spcAft>
              <a:buClr>
                <a:schemeClr val="accent2"/>
              </a:buClr>
              <a:buFont typeface="Arial"/>
              <a:buChar char="•"/>
              <a:defRPr sz="3200" b="1">
                <a:solidFill>
                  <a:schemeClr val="lt1"/>
                </a:solidFill>
                <a:latin typeface="Arial"/>
                <a:ea typeface="Arial"/>
                <a:cs typeface="Arial"/>
                <a:sym typeface="Arial"/>
              </a:defRPr>
            </a:lvl1pPr>
            <a:lvl2pPr marL="742950" indent="-177800" algn="l" rtl="0">
              <a:spcBef>
                <a:spcPts val="560"/>
              </a:spcBef>
              <a:spcAft>
                <a:spcPts val="0"/>
              </a:spcAft>
              <a:buClr>
                <a:schemeClr val="lt1"/>
              </a:buClr>
              <a:buFont typeface="Arial"/>
              <a:buChar char="•"/>
              <a:defRPr sz="2800" b="1">
                <a:solidFill>
                  <a:schemeClr val="lt1"/>
                </a:solidFill>
                <a:latin typeface="Arial"/>
                <a:ea typeface="Arial"/>
                <a:cs typeface="Arial"/>
                <a:sym typeface="Arial"/>
              </a:defRPr>
            </a:lvl2pPr>
            <a:lvl3pPr marL="1143000" indent="-136525" algn="l" rtl="0">
              <a:spcBef>
                <a:spcPts val="480"/>
              </a:spcBef>
              <a:spcAft>
                <a:spcPts val="0"/>
              </a:spcAft>
              <a:buClr>
                <a:schemeClr val="accent2"/>
              </a:buClr>
              <a:buFont typeface="Arial"/>
              <a:buChar char="•"/>
              <a:defRPr sz="2400" b="1">
                <a:solidFill>
                  <a:schemeClr val="lt1"/>
                </a:solidFill>
                <a:latin typeface="Arial"/>
                <a:ea typeface="Arial"/>
                <a:cs typeface="Arial"/>
                <a:sym typeface="Arial"/>
              </a:defRPr>
            </a:lvl3pPr>
            <a:lvl4pPr marL="1600200" indent="-152400" algn="l" rtl="0">
              <a:spcBef>
                <a:spcPts val="400"/>
              </a:spcBef>
              <a:spcAft>
                <a:spcPts val="0"/>
              </a:spcAft>
              <a:buClr>
                <a:schemeClr val="lt1"/>
              </a:buClr>
              <a:buFont typeface="Arial"/>
              <a:buChar char="•"/>
              <a:defRPr sz="2000" b="1">
                <a:solidFill>
                  <a:schemeClr val="lt1"/>
                </a:solidFill>
                <a:latin typeface="Arial"/>
                <a:ea typeface="Arial"/>
                <a:cs typeface="Arial"/>
                <a:sym typeface="Arial"/>
              </a:defRPr>
            </a:lvl4pPr>
            <a:lvl5pPr marL="20574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5pPr>
            <a:lvl6pPr marL="25146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6pPr>
            <a:lvl7pPr marL="29718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7pPr>
            <a:lvl8pPr marL="34290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8pPr>
            <a:lvl9pPr marL="3886200" indent="-152400" algn="l" rtl="0">
              <a:spcBef>
                <a:spcPts val="400"/>
              </a:spcBef>
              <a:spcAft>
                <a:spcPts val="0"/>
              </a:spcAft>
              <a:buClr>
                <a:schemeClr val="accent2"/>
              </a:buClr>
              <a:buFont typeface="Arial"/>
              <a:buChar char="•"/>
              <a:defRPr sz="2000" b="1">
                <a:solidFill>
                  <a:schemeClr val="lt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txBox="1">
            <a:spLocks noGrp="1"/>
          </p:cNvSpPr>
          <p:nvPr>
            <p:ph type="body" idx="1"/>
          </p:nvPr>
        </p:nvSpPr>
        <p:spPr>
          <a:xfrm>
            <a:off x="722312" y="2906718"/>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
        <p:nvSpPr>
          <p:cNvPr id="81" name="Shape 81"/>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spcAft>
                <a:spcPts val="0"/>
              </a:spcAft>
              <a:defRPr sz="4400">
                <a:solidFill>
                  <a:schemeClr val="lt2"/>
                </a:solidFill>
                <a:latin typeface="Times New Roman"/>
                <a:ea typeface="Times New Roman"/>
                <a:cs typeface="Times New Roman"/>
                <a:sym typeface="Times New Roman"/>
              </a:defRPr>
            </a:lvl1pPr>
            <a:lvl2pPr algn="l" rtl="0">
              <a:spcBef>
                <a:spcPts val="0"/>
              </a:spcBef>
              <a:spcAft>
                <a:spcPts val="0"/>
              </a:spcAft>
              <a:defRPr sz="4400">
                <a:solidFill>
                  <a:schemeClr val="lt2"/>
                </a:solidFill>
                <a:latin typeface="Times New Roman"/>
                <a:ea typeface="Times New Roman"/>
                <a:cs typeface="Times New Roman"/>
                <a:sym typeface="Times New Roman"/>
              </a:defRPr>
            </a:lvl2pPr>
            <a:lvl3pPr algn="l" rtl="0">
              <a:spcBef>
                <a:spcPts val="0"/>
              </a:spcBef>
              <a:spcAft>
                <a:spcPts val="0"/>
              </a:spcAft>
              <a:defRPr sz="4400">
                <a:solidFill>
                  <a:schemeClr val="lt2"/>
                </a:solidFill>
                <a:latin typeface="Times New Roman"/>
                <a:ea typeface="Times New Roman"/>
                <a:cs typeface="Times New Roman"/>
                <a:sym typeface="Times New Roman"/>
              </a:defRPr>
            </a:lvl3pPr>
            <a:lvl4pPr algn="l" rtl="0">
              <a:spcBef>
                <a:spcPts val="0"/>
              </a:spcBef>
              <a:spcAft>
                <a:spcPts val="0"/>
              </a:spcAft>
              <a:defRPr sz="4400">
                <a:solidFill>
                  <a:schemeClr val="lt2"/>
                </a:solidFill>
                <a:latin typeface="Times New Roman"/>
                <a:ea typeface="Times New Roman"/>
                <a:cs typeface="Times New Roman"/>
                <a:sym typeface="Times New Roman"/>
              </a:defRPr>
            </a:lvl4pPr>
            <a:lvl5pPr algn="l" rtl="0">
              <a:spcBef>
                <a:spcPts val="0"/>
              </a:spcBef>
              <a:spcAft>
                <a:spcPts val="0"/>
              </a:spcAft>
              <a:defRPr sz="4400">
                <a:solidFill>
                  <a:schemeClr val="lt2"/>
                </a:solidFill>
                <a:latin typeface="Times New Roman"/>
                <a:ea typeface="Times New Roman"/>
                <a:cs typeface="Times New Roman"/>
                <a:sym typeface="Times New Roman"/>
              </a:defRPr>
            </a:lvl5pPr>
            <a:lvl6pPr marL="457200" algn="l" rtl="0">
              <a:spcBef>
                <a:spcPts val="0"/>
              </a:spcBef>
              <a:spcAft>
                <a:spcPts val="0"/>
              </a:spcAft>
              <a:defRPr sz="4400">
                <a:solidFill>
                  <a:schemeClr val="lt2"/>
                </a:solidFill>
                <a:latin typeface="Times New Roman"/>
                <a:ea typeface="Times New Roman"/>
                <a:cs typeface="Times New Roman"/>
                <a:sym typeface="Times New Roman"/>
              </a:defRPr>
            </a:lvl6pPr>
            <a:lvl7pPr marL="914400" algn="l" rtl="0">
              <a:spcBef>
                <a:spcPts val="0"/>
              </a:spcBef>
              <a:spcAft>
                <a:spcPts val="0"/>
              </a:spcAft>
              <a:defRPr sz="4400">
                <a:solidFill>
                  <a:schemeClr val="lt2"/>
                </a:solidFill>
                <a:latin typeface="Times New Roman"/>
                <a:ea typeface="Times New Roman"/>
                <a:cs typeface="Times New Roman"/>
                <a:sym typeface="Times New Roman"/>
              </a:defRPr>
            </a:lvl7pPr>
            <a:lvl8pPr marL="1371600" algn="l" rtl="0">
              <a:spcBef>
                <a:spcPts val="0"/>
              </a:spcBef>
              <a:spcAft>
                <a:spcPts val="0"/>
              </a:spcAft>
              <a:defRPr sz="4400">
                <a:solidFill>
                  <a:schemeClr val="lt2"/>
                </a:solidFill>
                <a:latin typeface="Times New Roman"/>
                <a:ea typeface="Times New Roman"/>
                <a:cs typeface="Times New Roman"/>
                <a:sym typeface="Times New Roman"/>
              </a:defRPr>
            </a:lvl8pPr>
            <a:lvl9pPr marL="1828800" algn="l" rtl="0">
              <a:spcBef>
                <a:spcPts val="0"/>
              </a:spcBef>
              <a:spcAft>
                <a:spcPts val="0"/>
              </a:spcAft>
              <a:defRPr sz="4400">
                <a:solidFill>
                  <a:schemeClr val="lt2"/>
                </a:solidFill>
                <a:latin typeface="Times New Roman"/>
                <a:ea typeface="Times New Roman"/>
                <a:cs typeface="Times New Roman"/>
                <a:sym typeface="Times New Roman"/>
              </a:defRPr>
            </a:lvl9pPr>
          </a:lstStyle>
          <a:p>
            <a:endParaRPr/>
          </a:p>
        </p:txBody>
      </p:sp>
      <p:sp>
        <p:nvSpPr>
          <p:cNvPr id="86" name="Shape 86"/>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87" name="Shape 87"/>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88" name="Shape 88"/>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3" name="Shape 93"/>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94" name="Shape 94"/>
          <p:cNvSpPr txBox="1">
            <a:spLocks noGrp="1"/>
          </p:cNvSpPr>
          <p:nvPr>
            <p:ph type="body" idx="2"/>
          </p:nvPr>
        </p:nvSpPr>
        <p:spPr>
          <a:xfrm>
            <a:off x="457202"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95" name="Shape 95"/>
          <p:cNvSpPr txBox="1">
            <a:spLocks noGrp="1"/>
          </p:cNvSpPr>
          <p:nvPr>
            <p:ph type="body" idx="3"/>
          </p:nvPr>
        </p:nvSpPr>
        <p:spPr>
          <a:xfrm>
            <a:off x="4645032"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96" name="Shape 96"/>
          <p:cNvSpPr txBox="1">
            <a:spLocks noGrp="1"/>
          </p:cNvSpPr>
          <p:nvPr>
            <p:ph type="body" idx="4"/>
          </p:nvPr>
        </p:nvSpPr>
        <p:spPr>
          <a:xfrm>
            <a:off x="4645032"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97" name="Shape 97"/>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89" r:id="rId5"/>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154890"/>
            </a:gs>
          </a:gsLst>
          <a:lin ang="5400000" scaled="0"/>
        </a:gradFill>
        <a:effectLst/>
      </p:bgPr>
    </p:bg>
    <p:spTree>
      <p:nvGrpSpPr>
        <p:cNvPr id="1" name="Shape 62"/>
        <p:cNvGrpSpPr/>
        <p:nvPr/>
      </p:nvGrpSpPr>
      <p:grpSpPr>
        <a:xfrm>
          <a:off x="0" y="0"/>
          <a:ext cx="0" cy="0"/>
          <a:chOff x="0" y="0"/>
          <a:chExt cx="0" cy="0"/>
        </a:xfrm>
      </p:grpSpPr>
      <p:sp>
        <p:nvSpPr>
          <p:cNvPr id="63" name="Shape 63"/>
          <p:cNvSpPr/>
          <p:nvPr/>
        </p:nvSpPr>
        <p:spPr>
          <a:xfrm>
            <a:off x="381000" y="1"/>
            <a:ext cx="1447800" cy="6856412"/>
          </a:xfrm>
          <a:prstGeom prst="rect">
            <a:avLst/>
          </a:prstGeom>
          <a:gradFill>
            <a:gsLst>
              <a:gs pos="0">
                <a:srgbClr val="0066CC">
                  <a:alpha val="49803"/>
                </a:srgbClr>
              </a:gs>
              <a:gs pos="100000">
                <a:srgbClr val="1852A5"/>
              </a:gs>
            </a:gsLst>
            <a:lin ang="5400000" scaled="0"/>
          </a:gradFill>
          <a:ln>
            <a:noFill/>
          </a:ln>
        </p:spPr>
        <p:txBody>
          <a:bodyPr lIns="91425" tIns="45700" rIns="91425" bIns="45700" anchor="t" anchorCtr="0">
            <a:noAutofit/>
          </a:bodyPr>
          <a:lstStyle/>
          <a:p>
            <a:endParaRPr/>
          </a:p>
        </p:txBody>
      </p:sp>
      <p:sp>
        <p:nvSpPr>
          <p:cNvPr id="64" name="Shape 64"/>
          <p:cNvSpPr/>
          <p:nvPr/>
        </p:nvSpPr>
        <p:spPr>
          <a:xfrm>
            <a:off x="152400" y="1752600"/>
            <a:ext cx="4724400" cy="152399"/>
          </a:xfrm>
          <a:prstGeom prst="rect">
            <a:avLst/>
          </a:prstGeom>
          <a:solidFill>
            <a:schemeClr val="accent1">
              <a:alpha val="49803"/>
            </a:schemeClr>
          </a:solidFill>
          <a:ln>
            <a:noFill/>
          </a:ln>
        </p:spPr>
        <p:txBody>
          <a:bodyPr lIns="91425" tIns="45700" rIns="91425" bIns="45700" anchor="t" anchorCtr="0">
            <a:noAutofit/>
          </a:bodyPr>
          <a:lstStyle/>
          <a:p>
            <a:endParaRPr/>
          </a:p>
        </p:txBody>
      </p:sp>
      <p:sp>
        <p:nvSpPr>
          <p:cNvPr id="65" name="Shape 65"/>
          <p:cNvSpPr/>
          <p:nvPr/>
        </p:nvSpPr>
        <p:spPr>
          <a:xfrm>
            <a:off x="685800" y="6629402"/>
            <a:ext cx="3505200" cy="227013"/>
          </a:xfrm>
          <a:prstGeom prst="rect">
            <a:avLst/>
          </a:prstGeom>
          <a:gradFill>
            <a:gsLst>
              <a:gs pos="0">
                <a:srgbClr val="B42402"/>
              </a:gs>
              <a:gs pos="50000">
                <a:schemeClr val="hlink"/>
              </a:gs>
              <a:gs pos="100000">
                <a:srgbClr val="B42402"/>
              </a:gs>
            </a:gsLst>
            <a:lin ang="0" scaled="0"/>
          </a:gradFill>
          <a:ln>
            <a:noFill/>
          </a:ln>
        </p:spPr>
        <p:txBody>
          <a:bodyPr lIns="91425" tIns="45700" rIns="91425" bIns="45700" anchor="t" anchorCtr="0">
            <a:noAutofit/>
          </a:bodyPr>
          <a:lstStyle/>
          <a:p>
            <a:endParaRPr/>
          </a:p>
        </p:txBody>
      </p:sp>
      <p:sp>
        <p:nvSpPr>
          <p:cNvPr id="66" name="Shape 66"/>
          <p:cNvSpPr/>
          <p:nvPr/>
        </p:nvSpPr>
        <p:spPr>
          <a:xfrm>
            <a:off x="762000" y="762000"/>
            <a:ext cx="8380413" cy="762000"/>
          </a:xfrm>
          <a:prstGeom prst="rect">
            <a:avLst/>
          </a:prstGeom>
          <a:gradFill>
            <a:gsLst>
              <a:gs pos="0">
                <a:schemeClr val="dk2"/>
              </a:gs>
              <a:gs pos="100000">
                <a:srgbClr val="0C2B57"/>
              </a:gs>
            </a:gsLst>
            <a:lin ang="0" scaled="0"/>
          </a:gradFill>
          <a:ln>
            <a:noFill/>
          </a:ln>
        </p:spPr>
        <p:txBody>
          <a:bodyPr lIns="91425" tIns="45700" rIns="91425" bIns="45700" anchor="t" anchorCtr="0">
            <a:noAutofit/>
          </a:bodyPr>
          <a:lstStyle/>
          <a:p>
            <a:endParaRPr/>
          </a:p>
        </p:txBody>
      </p:sp>
      <p:sp>
        <p:nvSpPr>
          <p:cNvPr id="67" name="Shape 6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1pPr>
            <a:lvl2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2pPr>
            <a:lvl3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3pPr>
            <a:lvl4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4pPr>
            <a:lvl5pPr marL="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5pPr>
            <a:lvl6pPr marL="4572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6pPr>
            <a:lvl7pPr marL="9144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7pPr>
            <a:lvl8pPr marL="13716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8pPr>
            <a:lvl9pPr marL="1828800" marR="0" indent="0" algn="l" rtl="0">
              <a:spcBef>
                <a:spcPts val="0"/>
              </a:spcBef>
              <a:spcAft>
                <a:spcPts val="0"/>
              </a:spcAft>
              <a:defRPr sz="4400" b="0" i="0" u="none" strike="noStrike" cap="none" baseline="0">
                <a:solidFill>
                  <a:schemeClr val="lt2"/>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244475" algn="l" rtl="0">
              <a:spcBef>
                <a:spcPts val="640"/>
              </a:spcBef>
              <a:spcAft>
                <a:spcPts val="0"/>
              </a:spcAft>
              <a:buClr>
                <a:schemeClr val="accent2"/>
              </a:buClr>
              <a:buFont typeface="Arial"/>
              <a:buChar char="•"/>
              <a:defRPr sz="3200" b="1" i="0" u="none" strike="noStrike" cap="none" baseline="0">
                <a:solidFill>
                  <a:schemeClr val="lt1"/>
                </a:solidFill>
                <a:latin typeface="Arial"/>
                <a:ea typeface="Arial"/>
                <a:cs typeface="Arial"/>
                <a:sym typeface="Arial"/>
              </a:defRPr>
            </a:lvl1pPr>
            <a:lvl2pPr marL="742950" marR="0" indent="-177800" algn="l" rtl="0">
              <a:spcBef>
                <a:spcPts val="560"/>
              </a:spcBef>
              <a:spcAft>
                <a:spcPts val="0"/>
              </a:spcAft>
              <a:buClr>
                <a:schemeClr val="lt1"/>
              </a:buClr>
              <a:buFont typeface="Arial"/>
              <a:buChar char="•"/>
              <a:defRPr sz="2800" b="1" i="0" u="none" strike="noStrike" cap="none" baseline="0">
                <a:solidFill>
                  <a:schemeClr val="lt1"/>
                </a:solidFill>
                <a:latin typeface="Arial"/>
                <a:ea typeface="Arial"/>
                <a:cs typeface="Arial"/>
                <a:sym typeface="Arial"/>
              </a:defRPr>
            </a:lvl2pPr>
            <a:lvl3pPr marL="1143000" marR="0" indent="-136525" algn="l" rtl="0">
              <a:spcBef>
                <a:spcPts val="480"/>
              </a:spcBef>
              <a:spcAft>
                <a:spcPts val="0"/>
              </a:spcAft>
              <a:buClr>
                <a:schemeClr val="accent2"/>
              </a:buClr>
              <a:buFont typeface="Arial"/>
              <a:buChar char="•"/>
              <a:defRPr sz="2400" b="1" i="0" u="none" strike="noStrike" cap="none" baseline="0">
                <a:solidFill>
                  <a:schemeClr val="lt1"/>
                </a:solidFill>
                <a:latin typeface="Arial"/>
                <a:ea typeface="Arial"/>
                <a:cs typeface="Arial"/>
                <a:sym typeface="Arial"/>
              </a:defRPr>
            </a:lvl3pPr>
            <a:lvl4pPr marL="1600200" marR="0" indent="-152400" algn="l" rtl="0">
              <a:spcBef>
                <a:spcPts val="400"/>
              </a:spcBef>
              <a:spcAft>
                <a:spcPts val="0"/>
              </a:spcAft>
              <a:buClr>
                <a:schemeClr val="lt1"/>
              </a:buClr>
              <a:buFont typeface="Arial"/>
              <a:buChar char="•"/>
              <a:defRPr sz="2000" b="1" i="0" u="none" strike="noStrike" cap="none" baseline="0">
                <a:solidFill>
                  <a:schemeClr val="lt1"/>
                </a:solidFill>
                <a:latin typeface="Arial"/>
                <a:ea typeface="Arial"/>
                <a:cs typeface="Arial"/>
                <a:sym typeface="Arial"/>
              </a:defRPr>
            </a:lvl4pPr>
            <a:lvl5pPr marL="20574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5pPr>
            <a:lvl6pPr marL="25146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6pPr>
            <a:lvl7pPr marL="29718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7pPr>
            <a:lvl8pPr marL="34290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8pPr>
            <a:lvl9pPr marL="3886200" marR="0" indent="-152400" algn="l" rtl="0">
              <a:spcBef>
                <a:spcPts val="400"/>
              </a:spcBef>
              <a:spcAft>
                <a:spcPts val="0"/>
              </a:spcAft>
              <a:buClr>
                <a:schemeClr val="accent2"/>
              </a:buClr>
              <a:buFont typeface="Arial"/>
              <a:buChar char="•"/>
              <a:defRPr sz="2000" b="1" i="0" u="none" strike="noStrike" cap="none" baseline="0">
                <a:solidFill>
                  <a:schemeClr val="lt1"/>
                </a:solidFill>
                <a:latin typeface="Arial"/>
                <a:ea typeface="Arial"/>
                <a:cs typeface="Arial"/>
                <a:sym typeface="Arial"/>
              </a:defRPr>
            </a:lvl9pPr>
          </a:lstStyle>
          <a:p>
            <a:endParaRPr/>
          </a:p>
        </p:txBody>
      </p:sp>
      <p:sp>
        <p:nvSpPr>
          <p:cNvPr id="69" name="Shape 69"/>
          <p:cNvSpPr txBox="1">
            <a:spLocks noGrp="1"/>
          </p:cNvSpPr>
          <p:nvPr>
            <p:ph type="dt" idx="10"/>
          </p:nvPr>
        </p:nvSpPr>
        <p:spPr>
          <a:xfrm>
            <a:off x="685800" y="6172200"/>
            <a:ext cx="1904999" cy="457200"/>
          </a:xfrm>
          <a:prstGeom prst="rect">
            <a:avLst/>
          </a:prstGeom>
          <a:noFill/>
          <a:ln>
            <a:noFill/>
          </a:ln>
        </p:spPr>
        <p:txBody>
          <a:bodyPr lIns="91425" tIns="91425" rIns="91425" bIns="91425" anchor="ctr" anchorCtr="0"/>
          <a:lstStyle>
            <a:lvl1pPr marL="0" marR="0" indent="0" algn="l"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172200"/>
            <a:ext cx="2895600" cy="4572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172200"/>
            <a:ext cx="1904999" cy="457200"/>
          </a:xfrm>
          <a:prstGeom prst="rect">
            <a:avLst/>
          </a:prstGeom>
          <a:noFill/>
          <a:ln>
            <a:noFill/>
          </a:ln>
        </p:spPr>
        <p:txBody>
          <a:bodyPr lIns="91425" tIns="91425" rIns="91425" bIns="91425" anchor="ctr" anchorCtr="0"/>
          <a:lstStyle>
            <a:lvl1pPr marL="0" marR="0" indent="0" algn="r" rtl="0">
              <a:spcBef>
                <a:spcPts val="0"/>
              </a:spcBef>
              <a:buClr>
                <a:schemeClr val="lt1"/>
              </a:buClr>
              <a:buFont typeface="Times New Roman"/>
              <a:buNone/>
              <a:defRPr sz="1400" b="0" i="0" u="none" strike="noStrike" cap="none" baseline="0">
                <a:solidFill>
                  <a:schemeClr val="lt1"/>
                </a:solidFill>
                <a:latin typeface="Times New Roman"/>
                <a:ea typeface="Times New Roman"/>
                <a:cs typeface="Times New Roman"/>
                <a:sym typeface="Times New Roman"/>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0" name="Shape 1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2" name="Shape 1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practicalanalytics.co/predictive-analytics-101/" TargetMode="External"/><Relationship Id="rId4" Type="http://schemas.openxmlformats.org/officeDocument/2006/relationships/hyperlink" Target="http://cda.ornl.gov/research.shtml" TargetMode="External"/><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webresourcesdepot.com/25-alternative-open-source-databases-engin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hyperlink" Target="http://bigdatawg.nist.gov/show_InputDoc.ph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hyperlink" Target="http://external.opengeospatial.org/twiki_public/BigDataDwg/WebHom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hyperlink" Target="http://cci.drexel.edu/bigdata/bigdata2014/callforpaper.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bigdatawg.nist.gov/show_InputDoc.php" TargetMode="External"/><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whitehouse.gov/sites/default/files/microsites/ostp/big_data_press_release_final_2.pdf" TargetMode="External"/><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earchsqlserver.techtarget.com/definition/data-mining" TargetMode="External"/><Relationship Id="rId4" Type="http://schemas.openxmlformats.org/officeDocument/2006/relationships/hyperlink" Target="http://searchbusinessanalytics.techtarget.com/definition/Data-scientist" TargetMode="External"/><Relationship Id="rId5" Type="http://schemas.openxmlformats.org/officeDocument/2006/relationships/hyperlink" Target="http://www-01.ibm.com/software/data/bigdata/" TargetMode="External"/><Relationship Id="rId6" Type="http://schemas.openxmlformats.org/officeDocument/2006/relationships/hyperlink" Target="http://www-01.ibm.com/software/data/infosphere/data-scientist/"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9" Type="http://schemas.openxmlformats.org/officeDocument/2006/relationships/hyperlink" Target="http://en.wikipedia.org/wiki/Data_integration" TargetMode="External"/><Relationship Id="rId20" Type="http://schemas.openxmlformats.org/officeDocument/2006/relationships/hyperlink" Target="http://en.wikipedia.org/wiki/Signal_processing" TargetMode="External"/><Relationship Id="rId21" Type="http://schemas.openxmlformats.org/officeDocument/2006/relationships/hyperlink" Target="http://en.wikipedia.org/wiki/Supervised_learning" TargetMode="External"/><Relationship Id="rId22" Type="http://schemas.openxmlformats.org/officeDocument/2006/relationships/hyperlink" Target="http://en.wikipedia.org/wiki/Unsupervised_learning" TargetMode="External"/><Relationship Id="rId23" Type="http://schemas.openxmlformats.org/officeDocument/2006/relationships/hyperlink" Target="http://en.wikipedia.org/wiki/Simulation" TargetMode="External"/><Relationship Id="rId24" Type="http://schemas.openxmlformats.org/officeDocument/2006/relationships/hyperlink" Target="http://en.wikipedia.org/wiki/Time_series_analysis" TargetMode="External"/><Relationship Id="rId25" Type="http://schemas.openxmlformats.org/officeDocument/2006/relationships/hyperlink" Target="http://en.wikipedia.org/wiki/Visualization_(computer_graphics)" TargetMode="External"/><Relationship Id="rId26" Type="http://schemas.openxmlformats.org/officeDocument/2006/relationships/hyperlink" Target="http://en.wikipedia.org/wiki/McKinsey_&amp;_Company" TargetMode="External"/><Relationship Id="rId10" Type="http://schemas.openxmlformats.org/officeDocument/2006/relationships/hyperlink" Target="http://en.wikipedia.org/wiki/Ensemble_learning" TargetMode="External"/><Relationship Id="rId11" Type="http://schemas.openxmlformats.org/officeDocument/2006/relationships/hyperlink" Target="http://en.wikipedia.org/wiki/Genetic_algorithms" TargetMode="External"/><Relationship Id="rId12" Type="http://schemas.openxmlformats.org/officeDocument/2006/relationships/hyperlink" Target="http://en.wikipedia.org/wiki/Machine_learning" TargetMode="External"/><Relationship Id="rId13" Type="http://schemas.openxmlformats.org/officeDocument/2006/relationships/hyperlink" Target="http://en.wikipedia.org/wiki/Natural_language_processing" TargetMode="External"/><Relationship Id="rId14" Type="http://schemas.openxmlformats.org/officeDocument/2006/relationships/hyperlink" Target="http://en.wikipedia.org/wiki/Neural_networks" TargetMode="External"/><Relationship Id="rId15" Type="http://schemas.openxmlformats.org/officeDocument/2006/relationships/hyperlink" Target="http://en.wikipedia.org/wiki/Pattern_recognition" TargetMode="External"/><Relationship Id="rId16" Type="http://schemas.openxmlformats.org/officeDocument/2006/relationships/hyperlink" Target="http://en.wikipedia.org/wiki/Anomaly_detection" TargetMode="External"/><Relationship Id="rId17" Type="http://schemas.openxmlformats.org/officeDocument/2006/relationships/hyperlink" Target="http://en.wikipedia.org/wiki/Predictive_modelling" TargetMode="External"/><Relationship Id="rId18" Type="http://schemas.openxmlformats.org/officeDocument/2006/relationships/hyperlink" Target="http://en.wikipedia.org/wiki/Regression_analysis" TargetMode="External"/><Relationship Id="rId19" Type="http://schemas.openxmlformats.org/officeDocument/2006/relationships/hyperlink" Target="http://en.wikipedia.org/wiki/Sentiment_analysis" TargetMode="External"/><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en.wikipedia.org/wiki/A/B_testing" TargetMode="External"/><Relationship Id="rId4" Type="http://schemas.openxmlformats.org/officeDocument/2006/relationships/hyperlink" Target="http://en.wikipedia.org/wiki/Association_rule_learning" TargetMode="External"/><Relationship Id="rId5" Type="http://schemas.openxmlformats.org/officeDocument/2006/relationships/hyperlink" Target="http://en.wikipedia.org/wiki/Statistical_classification" TargetMode="External"/><Relationship Id="rId6" Type="http://schemas.openxmlformats.org/officeDocument/2006/relationships/hyperlink" Target="http://en.wikipedia.org/wiki/Cluster_analysis" TargetMode="External"/><Relationship Id="rId7" Type="http://schemas.openxmlformats.org/officeDocument/2006/relationships/hyperlink" Target="http://en.wikipedia.org/wiki/Crowdsourcing" TargetMode="External"/><Relationship Id="rId8" Type="http://schemas.openxmlformats.org/officeDocument/2006/relationships/hyperlink" Target="http://en.wikipedia.org/wiki/Data_fusio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hyperlink" Target="http://practicalanalytics.co/predictive-analytics-101/" TargetMode="External"/><Relationship Id="rId4" Type="http://schemas.openxmlformats.org/officeDocument/2006/relationships/hyperlink" Target="http://cda.ornl.gov/research.shtml" TargetMode="External"/><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searchbusinessanalytics.techtarget.com/definition/Data-scientis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890200" y="764425"/>
            <a:ext cx="3657600" cy="457200"/>
          </a:xfrm>
          <a:prstGeom prst="rect">
            <a:avLst/>
          </a:prstGeom>
          <a:noFill/>
        </p:spPr>
        <p:txBody>
          <a:bodyPr lIns="91425" tIns="91425" rIns="91425" bIns="91425" anchor="t" anchorCtr="0">
            <a:noAutofit/>
          </a:bodyPr>
          <a:lstStyle/>
          <a:p>
            <a:endParaRPr/>
          </a:p>
        </p:txBody>
      </p:sp>
      <p:sp>
        <p:nvSpPr>
          <p:cNvPr id="235" name="Shape 235"/>
          <p:cNvSpPr txBox="1"/>
          <p:nvPr/>
        </p:nvSpPr>
        <p:spPr>
          <a:xfrm>
            <a:off x="2786750" y="1074050"/>
            <a:ext cx="3657600" cy="457200"/>
          </a:xfrm>
          <a:prstGeom prst="rect">
            <a:avLst/>
          </a:prstGeom>
          <a:noFill/>
        </p:spPr>
        <p:txBody>
          <a:bodyPr lIns="91425" tIns="91425" rIns="91425" bIns="91425" anchor="t" anchorCtr="0">
            <a:noAutofit/>
          </a:bodyPr>
          <a:lstStyle/>
          <a:p>
            <a:pPr lvl="0" rtl="0">
              <a:buNone/>
            </a:pPr>
            <a:r>
              <a:rPr lang="en"/>
              <a:t>Presentation for Lawrence</a:t>
            </a:r>
          </a:p>
          <a:p>
            <a:endParaRPr lang="en"/>
          </a:p>
          <a:p>
            <a:pPr lvl="0" rtl="0">
              <a:buNone/>
            </a:pPr>
            <a:r>
              <a:rPr lang="en"/>
              <a:t>Chris:  Do you know how to paste Gilberto’s sample presentation format into this Google Presentation?</a:t>
            </a:r>
          </a:p>
          <a:p>
            <a:pPr lvl="0" rtl="0">
              <a:buNone/>
            </a:pPr>
            <a:r>
              <a:rPr lang="en"/>
              <a:t>Steve: See if this works. (GV)</a:t>
            </a:r>
          </a:p>
        </p:txBody>
      </p:sp>
      <p:sp>
        <p:nvSpPr>
          <p:cNvPr id="236" name="Shape 236"/>
          <p:cNvSpPr/>
          <p:nvPr/>
        </p:nvSpPr>
        <p:spPr>
          <a:xfrm>
            <a:off x="-6925" y="7250"/>
            <a:ext cx="9172575" cy="6877050"/>
          </a:xfrm>
          <a:prstGeom prst="rect">
            <a:avLst/>
          </a:prstGeom>
          <a:blipFill>
            <a:blip r:embed="rId3"/>
            <a:stretch>
              <a:fillRect/>
            </a:stretch>
          </a:blipFill>
        </p:spPr>
      </p:sp>
      <p:sp>
        <p:nvSpPr>
          <p:cNvPr id="237" name="Shape 237"/>
          <p:cNvSpPr txBox="1"/>
          <p:nvPr/>
        </p:nvSpPr>
        <p:spPr>
          <a:xfrm>
            <a:off x="283808" y="1284416"/>
            <a:ext cx="8562900" cy="3440999"/>
          </a:xfrm>
          <a:prstGeom prst="rect">
            <a:avLst/>
          </a:prstGeom>
          <a:noFill/>
        </p:spPr>
        <p:txBody>
          <a:bodyPr lIns="91425" tIns="91425" rIns="91425" bIns="91425" anchor="t" anchorCtr="0">
            <a:noAutofit/>
          </a:bodyPr>
          <a:lstStyle/>
          <a:p>
            <a:pPr algn="ctr"/>
            <a:endParaRPr lang="en-US" sz="2000" b="1" dirty="0" smtClean="0"/>
          </a:p>
          <a:p>
            <a:pPr algn="ctr"/>
            <a:r>
              <a:rPr lang="en-US" sz="3200" b="1" dirty="0" smtClean="0"/>
              <a:t>Earth Science Data Analytics Cluster</a:t>
            </a:r>
          </a:p>
          <a:p>
            <a:pPr algn="ctr"/>
            <a:endParaRPr lang="en-US" sz="2000" b="1" dirty="0" smtClean="0"/>
          </a:p>
          <a:p>
            <a:pPr lvl="4"/>
            <a:endParaRPr lang="en" sz="2800" dirty="0"/>
          </a:p>
          <a:p>
            <a:pPr lvl="0" algn="ctr" rtl="0">
              <a:buNone/>
            </a:pPr>
            <a:r>
              <a:rPr lang="en-US" sz="2400" dirty="0" smtClean="0"/>
              <a:t>Steve </a:t>
            </a:r>
            <a:r>
              <a:rPr lang="en-US" sz="2400" dirty="0" err="1" smtClean="0"/>
              <a:t>Kempler</a:t>
            </a:r>
            <a:r>
              <a:rPr lang="en-US" sz="2400" dirty="0" smtClean="0"/>
              <a:t>, Moderator</a:t>
            </a:r>
            <a:endParaRPr lang="en-US" sz="2400" dirty="0"/>
          </a:p>
          <a:p>
            <a:pPr lvl="0" algn="ctr" rtl="0">
              <a:buNone/>
            </a:pPr>
            <a:endParaRPr lang="en" sz="2400" dirty="0"/>
          </a:p>
          <a:p>
            <a:pPr lvl="0" algn="ctr" rtl="0">
              <a:buNone/>
            </a:pPr>
            <a:r>
              <a:rPr lang="en-US" sz="2400" dirty="0" smtClean="0"/>
              <a:t>July 20</a:t>
            </a:r>
            <a:r>
              <a:rPr lang="en" sz="2400" dirty="0" smtClean="0"/>
              <a:t>, 201</a:t>
            </a:r>
            <a:r>
              <a:rPr lang="en-US" sz="2400" dirty="0"/>
              <a:t>6</a:t>
            </a:r>
            <a:endParaRPr lang="en-US" sz="2400" dirty="0" smtClean="0"/>
          </a:p>
          <a:p>
            <a:pPr lvl="0" algn="ctr" rtl="0">
              <a:buNone/>
            </a:pPr>
            <a:endParaRPr lang="en-US" sz="2400" dirty="0" smtClean="0"/>
          </a:p>
          <a:p>
            <a:pPr lvl="0" algn="ctr" rtl="0">
              <a:buNone/>
            </a:pPr>
            <a:endParaRPr lang="en-US" sz="2400" dirty="0"/>
          </a:p>
          <a:p>
            <a:pPr lvl="0" algn="ctr" rtl="0">
              <a:buNone/>
            </a:pPr>
            <a:r>
              <a:rPr lang="en-US" sz="2000" dirty="0" smtClean="0"/>
              <a:t>ESIP Federation Meeting </a:t>
            </a:r>
          </a:p>
          <a:p>
            <a:pPr algn="ctr"/>
            <a:endParaRPr lang="en-US" sz="2000" dirty="0"/>
          </a:p>
          <a:p>
            <a:pPr algn="ctr"/>
            <a:r>
              <a:rPr lang="en-US" sz="2000" dirty="0" smtClean="0"/>
              <a:t>Durham, NC</a:t>
            </a:r>
            <a:endParaRPr lang="en" sz="2000" dirty="0"/>
          </a:p>
        </p:txBody>
      </p:sp>
    </p:spTree>
    <p:extLst>
      <p:ext uri="{BB962C8B-B14F-4D97-AF65-F5344CB8AC3E}">
        <p14:creationId xmlns:p14="http://schemas.microsoft.com/office/powerpoint/2010/main" val="20249719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609504" y="1068449"/>
            <a:ext cx="8111717" cy="4647023"/>
          </a:xfrm>
        </p:spPr>
        <p:txBody>
          <a:bodyPr>
            <a:noAutofit/>
          </a:bodyPr>
          <a:lstStyle/>
          <a:p>
            <a:pPr marL="0" indent="0">
              <a:buNone/>
            </a:pPr>
            <a:r>
              <a:rPr lang="en-US" sz="2400" dirty="0" smtClean="0"/>
              <a:t>In addition to research, and from other organizational activities (IEEE, RDA, NIST, etc.):</a:t>
            </a:r>
          </a:p>
          <a:p>
            <a:pPr>
              <a:buFontTx/>
              <a:buChar char="-"/>
            </a:pPr>
            <a:r>
              <a:rPr lang="en-US" sz="2000" dirty="0" smtClean="0"/>
              <a:t>Use cases (18)</a:t>
            </a:r>
          </a:p>
          <a:p>
            <a:pPr>
              <a:buFontTx/>
              <a:buChar char="-"/>
            </a:pPr>
            <a:r>
              <a:rPr lang="en-US" sz="2000" dirty="0" smtClean="0">
                <a:solidFill>
                  <a:srgbClr val="000000"/>
                </a:solidFill>
                <a:latin typeface="+mn-lt"/>
                <a:cs typeface="Cambria"/>
              </a:rPr>
              <a:t>Tools, techniques, and integrated systems – web/article extractions</a:t>
            </a:r>
          </a:p>
          <a:p>
            <a:pPr>
              <a:buFontTx/>
              <a:buChar char="-"/>
            </a:pPr>
            <a:r>
              <a:rPr lang="en-US" sz="2000" dirty="0"/>
              <a:t>“The Field Guide to DATA SCIENCE”, Booz/Allen/Hamilton, 2015 </a:t>
            </a:r>
            <a:endParaRPr lang="en-US" sz="2000" dirty="0" smtClean="0"/>
          </a:p>
          <a:p>
            <a:pPr>
              <a:buFontTx/>
              <a:buChar char="-"/>
            </a:pPr>
            <a:r>
              <a:rPr lang="en-US" sz="2000" dirty="0" smtClean="0">
                <a:solidFill>
                  <a:srgbClr val="000000"/>
                </a:solidFill>
                <a:latin typeface="+mn-lt"/>
                <a:cs typeface="Cambria"/>
              </a:rPr>
              <a:t>AGUs</a:t>
            </a:r>
          </a:p>
          <a:p>
            <a:pPr lvl="1">
              <a:buFontTx/>
              <a:buChar char="-"/>
            </a:pPr>
            <a:r>
              <a:rPr lang="en-US" sz="2000" dirty="0" smtClean="0"/>
              <a:t>Analytics Session: “</a:t>
            </a:r>
            <a:r>
              <a:rPr lang="en-US" sz="2000" dirty="0"/>
              <a:t>Geophysical Science Data Analytics Use Case Scenarios</a:t>
            </a:r>
            <a:r>
              <a:rPr lang="en-US" sz="2000" dirty="0" smtClean="0"/>
              <a:t>” (12 Posters)</a:t>
            </a:r>
          </a:p>
          <a:p>
            <a:pPr lvl="1">
              <a:buFontTx/>
              <a:buChar char="-"/>
            </a:pPr>
            <a:r>
              <a:rPr lang="en-US" sz="2000" dirty="0" smtClean="0"/>
              <a:t>Other Big Data/Analytics oriented sessions</a:t>
            </a:r>
          </a:p>
          <a:p>
            <a:pPr lvl="1">
              <a:buFontTx/>
              <a:buChar char="-"/>
            </a:pPr>
            <a:r>
              <a:rPr lang="en-US" sz="2000" dirty="0" smtClean="0"/>
              <a:t>Science </a:t>
            </a:r>
            <a:r>
              <a:rPr lang="en-US" sz="2000" dirty="0"/>
              <a:t>posters to better understand research </a:t>
            </a:r>
            <a:r>
              <a:rPr lang="en-US" sz="2000" dirty="0" smtClean="0"/>
              <a:t>methodologies </a:t>
            </a:r>
            <a:endParaRPr lang="en-US" sz="2000" dirty="0"/>
          </a:p>
          <a:p>
            <a:pPr>
              <a:buFontTx/>
              <a:buChar char="-"/>
            </a:pPr>
            <a:r>
              <a:rPr lang="en-US" sz="2000" dirty="0" smtClean="0">
                <a:solidFill>
                  <a:srgbClr val="000000"/>
                </a:solidFill>
                <a:latin typeface="+mn-lt"/>
                <a:cs typeface="Cambria"/>
              </a:rPr>
              <a:t>Us:  Our thinking about it</a:t>
            </a:r>
          </a:p>
        </p:txBody>
      </p:sp>
      <p:sp>
        <p:nvSpPr>
          <p:cNvPr id="5" name="Title 1"/>
          <p:cNvSpPr>
            <a:spLocks noGrp="1"/>
          </p:cNvSpPr>
          <p:nvPr>
            <p:ph type="title"/>
          </p:nvPr>
        </p:nvSpPr>
        <p:spPr>
          <a:xfrm>
            <a:off x="756920" y="170888"/>
            <a:ext cx="7758634" cy="438036"/>
          </a:xfrm>
        </p:spPr>
        <p:txBody>
          <a:bodyPr/>
          <a:lstStyle/>
          <a:p>
            <a:pPr algn="ctr"/>
            <a:r>
              <a:rPr lang="en-US" sz="2400" dirty="0" smtClean="0"/>
              <a:t>Our Sources</a:t>
            </a:r>
            <a:endParaRPr lang="en-US" sz="2400" dirty="0"/>
          </a:p>
        </p:txBody>
      </p:sp>
    </p:spTree>
    <p:extLst>
      <p:ext uri="{BB962C8B-B14F-4D97-AF65-F5344CB8AC3E}">
        <p14:creationId xmlns:p14="http://schemas.microsoft.com/office/powerpoint/2010/main" val="11485106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5861"/>
            <a:ext cx="9172575" cy="6877050"/>
          </a:xfrm>
          <a:prstGeom prst="rect">
            <a:avLst/>
          </a:prstGeom>
          <a:blipFill>
            <a:blip r:embed="rId2"/>
            <a:stretch>
              <a:fillRect/>
            </a:stretch>
          </a:blipFill>
        </p:spPr>
      </p:sp>
      <p:sp>
        <p:nvSpPr>
          <p:cNvPr id="2" name="Title 1"/>
          <p:cNvSpPr>
            <a:spLocks noGrp="1"/>
          </p:cNvSpPr>
          <p:nvPr>
            <p:ph type="title"/>
          </p:nvPr>
        </p:nvSpPr>
        <p:spPr>
          <a:xfrm>
            <a:off x="648556" y="104387"/>
            <a:ext cx="8370719" cy="489870"/>
          </a:xfrm>
        </p:spPr>
        <p:txBody>
          <a:bodyPr/>
          <a:lstStyle/>
          <a:p>
            <a:pPr lvl="1" algn="ctr">
              <a:spcBef>
                <a:spcPts val="1200"/>
              </a:spcBef>
            </a:pPr>
            <a:r>
              <a:rPr lang="en-US" sz="2400" dirty="0" smtClean="0"/>
              <a:t>Use Cases (gathered so far) Mapped to </a:t>
            </a:r>
            <a:r>
              <a:rPr lang="en-US" sz="2400" dirty="0"/>
              <a:t>E</a:t>
            </a:r>
            <a:r>
              <a:rPr lang="en-US" sz="2400" dirty="0" smtClean="0"/>
              <a:t>SDA Goals</a:t>
            </a:r>
            <a:endParaRPr lang="en-US" sz="2400" dirty="0"/>
          </a:p>
        </p:txBody>
      </p:sp>
      <p:sp>
        <p:nvSpPr>
          <p:cNvPr id="8" name="TextBox 7"/>
          <p:cNvSpPr txBox="1"/>
          <p:nvPr/>
        </p:nvSpPr>
        <p:spPr>
          <a:xfrm>
            <a:off x="29262" y="6542127"/>
            <a:ext cx="8552144" cy="276999"/>
          </a:xfrm>
          <a:prstGeom prst="rect">
            <a:avLst/>
          </a:prstGeom>
          <a:noFill/>
        </p:spPr>
        <p:txBody>
          <a:bodyPr wrap="square" rtlCol="0">
            <a:spAutoFit/>
          </a:bodyPr>
          <a:lstStyle/>
          <a:p>
            <a:r>
              <a:rPr lang="en-US" sz="1200" dirty="0" smtClean="0"/>
              <a:t>* - Borrowed</a:t>
            </a:r>
            <a:r>
              <a:rPr lang="en-US" sz="1200" dirty="0"/>
              <a:t>, with permission, from NIST Big Data Use Case Submissions </a:t>
            </a:r>
            <a:r>
              <a:rPr lang="en-US" sz="1200" dirty="0" smtClean="0"/>
              <a:t>[</a:t>
            </a:r>
            <a:r>
              <a:rPr lang="en-US" sz="1200" dirty="0"/>
              <a:t>http://bigdatawg.nist.gov/</a:t>
            </a:r>
            <a:r>
              <a:rPr lang="en-US" sz="1200" dirty="0" err="1"/>
              <a:t>usecases.php</a:t>
            </a:r>
            <a:r>
              <a:rPr lang="en-US" sz="1200" dirty="0" smtClean="0"/>
              <a:t>]</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1418162333"/>
              </p:ext>
            </p:extLst>
          </p:nvPr>
        </p:nvGraphicFramePr>
        <p:xfrm>
          <a:off x="220934" y="819275"/>
          <a:ext cx="8798341" cy="5717599"/>
        </p:xfrm>
        <a:graphic>
          <a:graphicData uri="http://schemas.openxmlformats.org/drawingml/2006/table">
            <a:tbl>
              <a:tblPr/>
              <a:tblGrid>
                <a:gridCol w="5885374"/>
                <a:gridCol w="285352"/>
                <a:gridCol w="285352"/>
                <a:gridCol w="285352"/>
                <a:gridCol w="285352"/>
                <a:gridCol w="285352"/>
                <a:gridCol w="285352"/>
                <a:gridCol w="285352"/>
                <a:gridCol w="285352"/>
                <a:gridCol w="285352"/>
                <a:gridCol w="344799"/>
              </a:tblGrid>
              <a:tr h="164199">
                <a:tc>
                  <a:txBody>
                    <a:bodyPr/>
                    <a:lstStyle/>
                    <a:p>
                      <a:pPr algn="l"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10">
                  <a:txBody>
                    <a:bodyPr/>
                    <a:lstStyle/>
                    <a:p>
                      <a:pPr algn="l" fontAlgn="b"/>
                      <a:r>
                        <a:rPr lang="en-US" sz="1400" b="1" i="0" u="none" strike="noStrike">
                          <a:solidFill>
                            <a:srgbClr val="000000"/>
                          </a:solidFill>
                          <a:effectLst/>
                          <a:latin typeface="Calibri"/>
                        </a:rPr>
                        <a:t>Earth Science Data Analaytics Goals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199">
                <a:tc>
                  <a:txBody>
                    <a:bodyPr/>
                    <a:lstStyle/>
                    <a:p>
                      <a:pPr algn="ctr" fontAlgn="b"/>
                      <a:r>
                        <a:rPr lang="en-US" sz="1400" b="1" i="0" u="none" strike="noStrike" dirty="0">
                          <a:solidFill>
                            <a:srgbClr val="000000"/>
                          </a:solidFill>
                          <a:effectLst/>
                          <a:latin typeface="Calibri"/>
                        </a:rPr>
                        <a:t>Use Cases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1" i="0" u="none" strike="noStrike">
                          <a:solidFill>
                            <a:srgbClr val="000000"/>
                          </a:solidFill>
                          <a:effectLst/>
                          <a:latin typeface="Calibri"/>
                        </a:rPr>
                        <a:t>1</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a:solidFill>
                            <a:srgbClr val="000000"/>
                          </a:solidFill>
                          <a:effectLst/>
                          <a:latin typeface="Calibri"/>
                        </a:rPr>
                        <a:t>2</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a:solidFill>
                            <a:srgbClr val="000000"/>
                          </a:solidFill>
                          <a:effectLst/>
                          <a:latin typeface="Calibri"/>
                        </a:rPr>
                        <a:t>3</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a:solidFill>
                            <a:srgbClr val="000000"/>
                          </a:solidFill>
                          <a:effectLst/>
                          <a:latin typeface="Calibri"/>
                        </a:rPr>
                        <a:t>4</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a:solidFill>
                            <a:srgbClr val="000000"/>
                          </a:solidFill>
                          <a:effectLst/>
                          <a:latin typeface="Calibri"/>
                        </a:rPr>
                        <a:t>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a:solidFill>
                            <a:srgbClr val="000000"/>
                          </a:solidFill>
                          <a:effectLst/>
                          <a:latin typeface="Calibri"/>
                        </a:rPr>
                        <a:t>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a:solidFill>
                            <a:srgbClr val="000000"/>
                          </a:solidFill>
                          <a:effectLst/>
                          <a:latin typeface="Calibri"/>
                        </a:rPr>
                        <a:t>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a:solidFill>
                            <a:srgbClr val="000000"/>
                          </a:solidFill>
                          <a:effectLst/>
                          <a:latin typeface="Calibri"/>
                        </a:rPr>
                        <a:t>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a:solidFill>
                            <a:srgbClr val="000000"/>
                          </a:solidFill>
                          <a:effectLst/>
                          <a:latin typeface="Calibri"/>
                        </a:rPr>
                        <a:t>9</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1" i="0" u="none" strike="noStrike">
                          <a:solidFill>
                            <a:srgbClr val="000000"/>
                          </a:solidFill>
                          <a:effectLst/>
                          <a:latin typeface="Calibri"/>
                        </a:rPr>
                        <a:t>10</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163011">
                <a:tc>
                  <a:txBody>
                    <a:bodyPr/>
                    <a:lstStyle/>
                    <a:p>
                      <a:pPr algn="l" fontAlgn="b"/>
                      <a:r>
                        <a:rPr lang="en-US" sz="1400" b="0" i="0" u="none" strike="noStrike">
                          <a:solidFill>
                            <a:srgbClr val="000000"/>
                          </a:solidFill>
                          <a:effectLst/>
                          <a:latin typeface="Arial"/>
                        </a:rPr>
                        <a:t>1  MERRA Analytics Services: Climate Analytics-as-a-Service</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164199">
                <a:tc>
                  <a:txBody>
                    <a:bodyPr/>
                    <a:lstStyle/>
                    <a:p>
                      <a:pPr algn="l" fontAlgn="b"/>
                      <a:r>
                        <a:rPr lang="en-US" sz="1400" b="0" i="0" u="none" strike="noStrike" dirty="0">
                          <a:solidFill>
                            <a:srgbClr val="000000"/>
                          </a:solidFill>
                          <a:effectLst/>
                          <a:latin typeface="Arial"/>
                        </a:rPr>
                        <a:t>2  MUSTANG QA: Ability to detect seismic instrumentation problems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011">
                <a:tc>
                  <a:txBody>
                    <a:bodyPr/>
                    <a:lstStyle/>
                    <a:p>
                      <a:pPr algn="l" fontAlgn="b"/>
                      <a:r>
                        <a:rPr lang="en-US" sz="1400" b="0" i="0" u="none" strike="noStrike" dirty="0">
                          <a:solidFill>
                            <a:srgbClr val="000000"/>
                          </a:solidFill>
                          <a:effectLst/>
                          <a:latin typeface="Arial"/>
                        </a:rPr>
                        <a:t>3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Inter-calibrations among datasets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164199">
                <a:tc>
                  <a:txBody>
                    <a:bodyPr/>
                    <a:lstStyle/>
                    <a:p>
                      <a:pPr algn="l" fontAlgn="b"/>
                      <a:r>
                        <a:rPr lang="en-US" sz="1400" b="0" i="0" u="none" strike="noStrike" dirty="0">
                          <a:solidFill>
                            <a:srgbClr val="000000"/>
                          </a:solidFill>
                          <a:effectLst/>
                          <a:latin typeface="Arial"/>
                        </a:rPr>
                        <a:t>4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Inter-comparisons between multiple model or data products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199">
                <a:tc>
                  <a:txBody>
                    <a:bodyPr/>
                    <a:lstStyle/>
                    <a:p>
                      <a:pPr algn="l" fontAlgn="b"/>
                      <a:r>
                        <a:rPr lang="en-US" sz="1400" b="0" i="0" u="none" strike="noStrike" dirty="0">
                          <a:solidFill>
                            <a:srgbClr val="000000"/>
                          </a:solidFill>
                          <a:effectLst/>
                          <a:latin typeface="Arial"/>
                        </a:rPr>
                        <a:t>5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Sampling Total </a:t>
                      </a:r>
                      <a:r>
                        <a:rPr lang="en-US" sz="1400" b="0" i="0" u="none" strike="noStrike" dirty="0" err="1">
                          <a:solidFill>
                            <a:srgbClr val="000000"/>
                          </a:solidFill>
                          <a:effectLst/>
                          <a:latin typeface="Arial"/>
                        </a:rPr>
                        <a:t>Precipitable</a:t>
                      </a:r>
                      <a:r>
                        <a:rPr lang="en-US" sz="1400" b="0" i="0" u="none" strike="noStrike" dirty="0">
                          <a:solidFill>
                            <a:srgbClr val="000000"/>
                          </a:solidFill>
                          <a:effectLst/>
                          <a:latin typeface="Arial"/>
                        </a:rPr>
                        <a:t> Water Vapor using AIRS and MERRA</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83220">
                <a:tc>
                  <a:txBody>
                    <a:bodyPr/>
                    <a:lstStyle/>
                    <a:p>
                      <a:pPr algn="l" fontAlgn="b"/>
                      <a:r>
                        <a:rPr lang="en-US" sz="1400" b="0" i="0" u="none" strike="noStrike" dirty="0">
                          <a:solidFill>
                            <a:srgbClr val="000000"/>
                          </a:solidFill>
                          <a:effectLst/>
                          <a:latin typeface="Arial"/>
                        </a:rPr>
                        <a:t>6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Using Earth Observations to Understand and Predict Infectious Diseases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551">
                <a:tc>
                  <a:txBody>
                    <a:bodyPr/>
                    <a:lstStyle/>
                    <a:p>
                      <a:pPr algn="l" fontAlgn="b"/>
                      <a:r>
                        <a:rPr lang="en-US" sz="1400" b="0" i="0" u="none" strike="noStrike" dirty="0">
                          <a:solidFill>
                            <a:srgbClr val="000000"/>
                          </a:solidFill>
                          <a:effectLst/>
                          <a:latin typeface="Arial"/>
                        </a:rPr>
                        <a:t>7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CREATE-IP - Collaborative </a:t>
                      </a:r>
                      <a:r>
                        <a:rPr lang="en-US" sz="1400" b="0" i="0" u="none" strike="noStrike" dirty="0" err="1">
                          <a:solidFill>
                            <a:srgbClr val="000000"/>
                          </a:solidFill>
                          <a:effectLst/>
                          <a:latin typeface="Arial"/>
                        </a:rPr>
                        <a:t>REAnalysis</a:t>
                      </a:r>
                      <a:r>
                        <a:rPr lang="en-US" sz="1400" b="0" i="0" u="none" strike="noStrike" dirty="0">
                          <a:solidFill>
                            <a:srgbClr val="000000"/>
                          </a:solidFill>
                          <a:effectLst/>
                          <a:latin typeface="Arial"/>
                        </a:rPr>
                        <a:t> Technical Environment - </a:t>
                      </a:r>
                      <a:r>
                        <a:rPr lang="en-US" sz="1400" b="0" i="0" u="none" strike="noStrike" dirty="0" err="1">
                          <a:solidFill>
                            <a:srgbClr val="000000"/>
                          </a:solidFill>
                          <a:effectLst/>
                          <a:latin typeface="Arial"/>
                        </a:rPr>
                        <a:t>Intercomparison</a:t>
                      </a:r>
                      <a:r>
                        <a:rPr lang="en-US" sz="1400" b="0" i="0" u="none" strike="noStrike" dirty="0">
                          <a:solidFill>
                            <a:srgbClr val="000000"/>
                          </a:solidFill>
                          <a:effectLst/>
                          <a:latin typeface="Arial"/>
                        </a:rPr>
                        <a:t> Project</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83220">
                <a:tc>
                  <a:txBody>
                    <a:bodyPr/>
                    <a:lstStyle/>
                    <a:p>
                      <a:pPr algn="l" fontAlgn="b"/>
                      <a:r>
                        <a:rPr lang="en-US" sz="1400" b="0" i="0" u="none" strike="noStrike" dirty="0">
                          <a:solidFill>
                            <a:srgbClr val="000000"/>
                          </a:solidFill>
                          <a:effectLst/>
                          <a:latin typeface="Arial"/>
                        </a:rPr>
                        <a:t>8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The GSSTF Project (MEaSUREs-2006)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199">
                <a:tc>
                  <a:txBody>
                    <a:bodyPr/>
                    <a:lstStyle/>
                    <a:p>
                      <a:pPr algn="l" fontAlgn="b"/>
                      <a:r>
                        <a:rPr lang="en-US" sz="1400" b="0" i="0" u="none" strike="noStrike">
                          <a:solidFill>
                            <a:srgbClr val="000000"/>
                          </a:solidFill>
                          <a:effectLst/>
                          <a:latin typeface="Arial"/>
                        </a:rPr>
                        <a:t>9 </a:t>
                      </a:r>
                      <a:r>
                        <a:rPr lang="en-US" sz="1400" b="1" i="0" u="none" strike="noStrike">
                          <a:solidFill>
                            <a:srgbClr val="000000"/>
                          </a:solidFill>
                          <a:effectLst/>
                          <a:latin typeface="Arial"/>
                        </a:rPr>
                        <a:t> </a:t>
                      </a:r>
                      <a:r>
                        <a:rPr lang="en-US" sz="1400" b="0" i="0" u="none" strike="noStrike">
                          <a:solidFill>
                            <a:srgbClr val="000000"/>
                          </a:solidFill>
                          <a:effectLst/>
                          <a:latin typeface="Arial"/>
                        </a:rPr>
                        <a:t>Science- and Event-based Advanced Data Service Framework at GES DISC</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164199">
                <a:tc>
                  <a:txBody>
                    <a:bodyPr/>
                    <a:lstStyle/>
                    <a:p>
                      <a:pPr algn="l" fontAlgn="b"/>
                      <a:r>
                        <a:rPr lang="en-US" sz="1400" b="0" i="0" u="none" strike="noStrike" dirty="0">
                          <a:solidFill>
                            <a:srgbClr val="000000"/>
                          </a:solidFill>
                          <a:effectLst/>
                          <a:latin typeface="Arial"/>
                        </a:rPr>
                        <a:t>10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Risk analysis for environmental issues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199">
                <a:tc>
                  <a:txBody>
                    <a:bodyPr/>
                    <a:lstStyle/>
                    <a:p>
                      <a:pPr algn="l" fontAlgn="b"/>
                      <a:r>
                        <a:rPr lang="en-US" sz="1400" b="0" i="0" u="none" strike="noStrike" dirty="0">
                          <a:solidFill>
                            <a:srgbClr val="000000"/>
                          </a:solidFill>
                          <a:effectLst/>
                          <a:latin typeface="Arial"/>
                        </a:rPr>
                        <a:t>11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Aerosol Characterization</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83220">
                <a:tc>
                  <a:txBody>
                    <a:bodyPr/>
                    <a:lstStyle/>
                    <a:p>
                      <a:pPr algn="l" fontAlgn="b"/>
                      <a:r>
                        <a:rPr lang="en-US" sz="1400" b="0" i="0" u="none" strike="noStrike" dirty="0">
                          <a:solidFill>
                            <a:srgbClr val="000000"/>
                          </a:solidFill>
                          <a:effectLst/>
                          <a:latin typeface="Arial"/>
                        </a:rPr>
                        <a:t>12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Creating One Great Precipitation Data Set From Many Good Ones</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20">
                <a:tc>
                  <a:txBody>
                    <a:bodyPr/>
                    <a:lstStyle/>
                    <a:p>
                      <a:pPr algn="l" fontAlgn="b"/>
                      <a:r>
                        <a:rPr lang="en-US" sz="1400" b="0" i="0" u="none" strike="noStrike" dirty="0">
                          <a:solidFill>
                            <a:srgbClr val="000000"/>
                          </a:solidFill>
                          <a:effectLst/>
                          <a:latin typeface="Arial"/>
                        </a:rPr>
                        <a:t>13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Reconstructing Sea Ice Extent from Early Nimbus Satellites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283220">
                <a:tc>
                  <a:txBody>
                    <a:bodyPr/>
                    <a:lstStyle/>
                    <a:p>
                      <a:pPr algn="l" fontAlgn="b"/>
                      <a:r>
                        <a:rPr lang="en-US" sz="1400" b="0" i="0" u="none" strike="noStrike" dirty="0">
                          <a:solidFill>
                            <a:srgbClr val="000000"/>
                          </a:solidFill>
                          <a:effectLst/>
                          <a:latin typeface="Arial"/>
                        </a:rPr>
                        <a:t>14 </a:t>
                      </a:r>
                      <a:r>
                        <a:rPr lang="en-US" sz="1400" b="1" i="0" u="none" strike="noStrike" dirty="0">
                          <a:solidFill>
                            <a:srgbClr val="000000"/>
                          </a:solidFill>
                          <a:effectLst/>
                          <a:latin typeface="Arial"/>
                        </a:rPr>
                        <a:t> </a:t>
                      </a:r>
                      <a:r>
                        <a:rPr lang="en-US" sz="1400" b="0" i="0" u="none" strike="noStrike" dirty="0">
                          <a:solidFill>
                            <a:srgbClr val="000000"/>
                          </a:solidFill>
                          <a:effectLst/>
                          <a:latin typeface="Arial"/>
                        </a:rPr>
                        <a:t>DOE-BER </a:t>
                      </a:r>
                      <a:r>
                        <a:rPr lang="en-US" sz="1400" b="0" i="0" u="none" strike="noStrike" dirty="0" err="1">
                          <a:solidFill>
                            <a:srgbClr val="000000"/>
                          </a:solidFill>
                          <a:effectLst/>
                          <a:latin typeface="Arial"/>
                        </a:rPr>
                        <a:t>AmeriFlux</a:t>
                      </a:r>
                      <a:r>
                        <a:rPr lang="en-US" sz="1400" b="0" i="0" u="none" strike="noStrike" dirty="0">
                          <a:solidFill>
                            <a:srgbClr val="000000"/>
                          </a:solidFill>
                          <a:effectLst/>
                          <a:latin typeface="Arial"/>
                        </a:rPr>
                        <a:t> and FLUXNET Networks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20">
                <a:tc>
                  <a:txBody>
                    <a:bodyPr/>
                    <a:lstStyle/>
                    <a:p>
                      <a:pPr algn="l" fontAlgn="b"/>
                      <a:r>
                        <a:rPr lang="en-US" sz="1400" b="0" i="0" u="none" strike="noStrike">
                          <a:solidFill>
                            <a:srgbClr val="000000"/>
                          </a:solidFill>
                          <a:effectLst/>
                          <a:latin typeface="Arial"/>
                        </a:rPr>
                        <a:t>15 </a:t>
                      </a:r>
                      <a:r>
                        <a:rPr lang="en-US" sz="1400" b="1" i="0" u="none" strike="noStrike">
                          <a:solidFill>
                            <a:srgbClr val="000000"/>
                          </a:solidFill>
                          <a:effectLst/>
                          <a:latin typeface="Arial"/>
                        </a:rPr>
                        <a:t> </a:t>
                      </a:r>
                      <a:r>
                        <a:rPr lang="en-US" sz="1400" b="0" i="0" u="none" strike="noStrike">
                          <a:solidFill>
                            <a:srgbClr val="000000"/>
                          </a:solidFill>
                          <a:effectLst/>
                          <a:latin typeface="Arial"/>
                        </a:rPr>
                        <a:t>DOE-BER Subsurface Biogeochemistry Scientific Focus Area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48537">
                <a:tc>
                  <a:txBody>
                    <a:bodyPr/>
                    <a:lstStyle/>
                    <a:p>
                      <a:pPr algn="l" fontAlgn="b"/>
                      <a:r>
                        <a:rPr lang="en-US" sz="1400" b="0" i="0" u="none" strike="noStrike">
                          <a:solidFill>
                            <a:srgbClr val="000000"/>
                          </a:solidFill>
                          <a:effectLst/>
                          <a:latin typeface="Arial"/>
                        </a:rPr>
                        <a:t>16  Climate Studies using the Community Earth System Model at DOE’s NERSC center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220">
                <a:tc>
                  <a:txBody>
                    <a:bodyPr/>
                    <a:lstStyle/>
                    <a:p>
                      <a:pPr algn="l" fontAlgn="b"/>
                      <a:r>
                        <a:rPr lang="en-US" sz="1400" b="0" i="0" u="none" strike="noStrike">
                          <a:solidFill>
                            <a:srgbClr val="000000"/>
                          </a:solidFill>
                          <a:effectLst/>
                          <a:latin typeface="Arial"/>
                        </a:rPr>
                        <a:t>17 </a:t>
                      </a:r>
                      <a:r>
                        <a:rPr lang="en-US" sz="1400" b="1" i="0" u="none" strike="noStrike">
                          <a:solidFill>
                            <a:srgbClr val="000000"/>
                          </a:solidFill>
                          <a:effectLst/>
                          <a:latin typeface="Arial"/>
                        </a:rPr>
                        <a:t> </a:t>
                      </a:r>
                      <a:r>
                        <a:rPr lang="en-US" sz="1400" b="0" i="0" u="none" strike="noStrike">
                          <a:solidFill>
                            <a:srgbClr val="000000"/>
                          </a:solidFill>
                          <a:effectLst/>
                          <a:latin typeface="Arial"/>
                        </a:rPr>
                        <a:t>Radar Data Analysis for CReSIS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164199">
                <a:tc>
                  <a:txBody>
                    <a:bodyPr/>
                    <a:lstStyle/>
                    <a:p>
                      <a:pPr algn="l" fontAlgn="b"/>
                      <a:r>
                        <a:rPr lang="en-US" sz="1400" b="0" i="0" u="none" strike="noStrike">
                          <a:solidFill>
                            <a:srgbClr val="000000"/>
                          </a:solidFill>
                          <a:effectLst/>
                          <a:latin typeface="Arial"/>
                        </a:rPr>
                        <a:t>18 </a:t>
                      </a:r>
                      <a:r>
                        <a:rPr lang="en-US" sz="1400" b="1" i="0" u="none" strike="noStrike">
                          <a:solidFill>
                            <a:srgbClr val="000000"/>
                          </a:solidFill>
                          <a:effectLst/>
                          <a:latin typeface="Arial"/>
                        </a:rPr>
                        <a:t> </a:t>
                      </a:r>
                      <a:r>
                        <a:rPr lang="en-US" sz="1400" b="0" i="0" u="none" strike="noStrike">
                          <a:solidFill>
                            <a:srgbClr val="000000"/>
                          </a:solidFill>
                          <a:effectLst/>
                          <a:latin typeface="Arial"/>
                        </a:rPr>
                        <a:t>UAVSAR Data Processing, Data Product Delivery, and Data Service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67162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65517"/>
            <a:ext cx="9172575" cy="6877050"/>
          </a:xfrm>
          <a:prstGeom prst="rect">
            <a:avLst/>
          </a:prstGeom>
          <a:blipFill>
            <a:blip r:embed="rId2"/>
            <a:stretch>
              <a:fillRect/>
            </a:stretch>
          </a:blipFill>
        </p:spPr>
      </p:sp>
      <p:sp>
        <p:nvSpPr>
          <p:cNvPr id="83" name="Rectangle 254"/>
          <p:cNvSpPr>
            <a:spLocks noChangeArrowheads="1"/>
          </p:cNvSpPr>
          <p:nvPr/>
        </p:nvSpPr>
        <p:spPr bwMode="auto">
          <a:xfrm>
            <a:off x="3540787" y="111125"/>
            <a:ext cx="38464" cy="96176"/>
          </a:xfrm>
          <a:prstGeom prst="rect">
            <a:avLst/>
          </a:prstGeom>
          <a:noFill/>
          <a:ln w="9525">
            <a:noFill/>
            <a:miter lim="800000"/>
            <a:headEnd/>
            <a:tailEnd/>
          </a:ln>
        </p:spPr>
        <p:txBody>
          <a:bodyPr wrap="none" lIns="19043" tIns="9521" rIns="19043" bIns="9521">
            <a:spAutoFit/>
          </a:bodyPr>
          <a:lstStyle/>
          <a:p>
            <a:pPr defTabSz="190109"/>
            <a:endParaRPr lang="en-US"/>
          </a:p>
        </p:txBody>
      </p:sp>
      <p:sp>
        <p:nvSpPr>
          <p:cNvPr id="7" name="Rectangle 6"/>
          <p:cNvSpPr/>
          <p:nvPr/>
        </p:nvSpPr>
        <p:spPr>
          <a:xfrm>
            <a:off x="889000" y="4968875"/>
            <a:ext cx="7616739" cy="511670"/>
          </a:xfrm>
          <a:prstGeom prst="rect">
            <a:avLst/>
          </a:prstGeom>
        </p:spPr>
        <p:txBody>
          <a:bodyPr wrap="square" lIns="19044" tIns="9521" rIns="19044" bIns="9521">
            <a:spAutoFit/>
          </a:bodyPr>
          <a:lstStyle/>
          <a:p>
            <a:r>
              <a:rPr lang="en-US" sz="1600" dirty="0"/>
              <a:t>Compiled from: </a:t>
            </a:r>
            <a:r>
              <a:rPr lang="en-US" sz="1600" dirty="0">
                <a:hlinkClick r:id="rId3"/>
              </a:rPr>
              <a:t>http://practicalanalytics.co/predictive-analytics-101/</a:t>
            </a:r>
            <a:r>
              <a:rPr lang="en-US" sz="1600" dirty="0"/>
              <a:t>   and    </a:t>
            </a:r>
            <a:r>
              <a:rPr lang="en-US" sz="1600" dirty="0">
                <a:hlinkClick r:id="rId4"/>
              </a:rPr>
              <a:t>http://cda.ornl.gov/research.shtml</a:t>
            </a:r>
            <a:endParaRPr lang="en-US" sz="1600" dirty="0"/>
          </a:p>
        </p:txBody>
      </p:sp>
      <p:sp>
        <p:nvSpPr>
          <p:cNvPr id="8" name="Rectangle 7"/>
          <p:cNvSpPr/>
          <p:nvPr/>
        </p:nvSpPr>
        <p:spPr>
          <a:xfrm>
            <a:off x="1220393" y="-73581"/>
            <a:ext cx="7602823" cy="757892"/>
          </a:xfrm>
          <a:prstGeom prst="rect">
            <a:avLst/>
          </a:prstGeom>
        </p:spPr>
        <p:txBody>
          <a:bodyPr wrap="square" lIns="19044" tIns="9521" rIns="19044" bIns="9521">
            <a:spAutoFit/>
          </a:bodyPr>
          <a:lstStyle/>
          <a:p>
            <a:pPr algn="ctr"/>
            <a:r>
              <a:rPr lang="en-US" sz="2400" b="1" dirty="0">
                <a:solidFill>
                  <a:schemeClr val="tx1"/>
                </a:solidFill>
              </a:rPr>
              <a:t>Earth Science Data </a:t>
            </a:r>
            <a:r>
              <a:rPr lang="en-US" sz="2400" b="1" dirty="0" smtClean="0">
                <a:solidFill>
                  <a:schemeClr val="tx1"/>
                </a:solidFill>
              </a:rPr>
              <a:t>Analytics</a:t>
            </a:r>
          </a:p>
          <a:p>
            <a:pPr algn="ctr"/>
            <a:r>
              <a:rPr lang="en-US" sz="2400" b="1" dirty="0" smtClean="0">
                <a:solidFill>
                  <a:schemeClr val="tx1"/>
                </a:solidFill>
              </a:rPr>
              <a:t>Exemplary </a:t>
            </a:r>
            <a:r>
              <a:rPr lang="en-US" sz="2400" b="1" dirty="0">
                <a:solidFill>
                  <a:schemeClr val="tx1"/>
                </a:solidFill>
              </a:rPr>
              <a:t>Tools, Techniques, Integrated Systems</a:t>
            </a:r>
          </a:p>
        </p:txBody>
      </p:sp>
      <p:graphicFrame>
        <p:nvGraphicFramePr>
          <p:cNvPr id="11" name="Table 10"/>
          <p:cNvGraphicFramePr>
            <a:graphicFrameLocks noGrp="1"/>
          </p:cNvGraphicFramePr>
          <p:nvPr>
            <p:extLst>
              <p:ext uri="{D42A27DB-BD31-4B8C-83A1-F6EECF244321}">
                <p14:modId xmlns:p14="http://schemas.microsoft.com/office/powerpoint/2010/main" val="509777592"/>
              </p:ext>
            </p:extLst>
          </p:nvPr>
        </p:nvGraphicFramePr>
        <p:xfrm>
          <a:off x="186272" y="848030"/>
          <a:ext cx="8842989" cy="5774586"/>
        </p:xfrm>
        <a:graphic>
          <a:graphicData uri="http://schemas.openxmlformats.org/drawingml/2006/table">
            <a:tbl>
              <a:tblPr/>
              <a:tblGrid>
                <a:gridCol w="1550196"/>
                <a:gridCol w="1930850"/>
                <a:gridCol w="1347708"/>
                <a:gridCol w="1438418"/>
                <a:gridCol w="2575817"/>
              </a:tblGrid>
              <a:tr h="94721">
                <a:tc>
                  <a:txBody>
                    <a:bodyPr/>
                    <a:lstStyle/>
                    <a:p>
                      <a:pPr algn="ctr" fontAlgn="b"/>
                      <a:r>
                        <a:rPr lang="en-US" sz="1600" b="1" i="0" u="none" strike="noStrike" dirty="0" smtClean="0">
                          <a:solidFill>
                            <a:srgbClr val="000000"/>
                          </a:solidFill>
                          <a:effectLst/>
                          <a:latin typeface="Times"/>
                        </a:rPr>
                        <a:t>Types </a:t>
                      </a:r>
                      <a:r>
                        <a:rPr lang="en-US" sz="1600" b="1" i="0" u="none" strike="noStrike" dirty="0">
                          <a:solidFill>
                            <a:srgbClr val="000000"/>
                          </a:solidFill>
                          <a:effectLst/>
                          <a:latin typeface="Times"/>
                        </a:rPr>
                        <a:t>of Analytics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F4"/>
                    </a:solidFill>
                  </a:tcPr>
                </a:tc>
                <a:tc>
                  <a:txBody>
                    <a:bodyPr/>
                    <a:lstStyle/>
                    <a:p>
                      <a:pPr algn="l" fontAlgn="b"/>
                      <a:r>
                        <a:rPr lang="nl-NL" sz="1600" b="1" i="0" u="none" strike="noStrike" dirty="0">
                          <a:solidFill>
                            <a:srgbClr val="000000"/>
                          </a:solidFill>
                          <a:effectLst/>
                          <a:latin typeface="Times"/>
                        </a:rPr>
                        <a:t>      Tools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F4"/>
                    </a:solidFill>
                  </a:tcPr>
                </a:tc>
                <a:tc gridSpan="2">
                  <a:txBody>
                    <a:bodyPr/>
                    <a:lstStyle/>
                    <a:p>
                      <a:pPr algn="l" fontAlgn="b"/>
                      <a:r>
                        <a:rPr lang="en-US" sz="1600" b="1" i="0" u="none" strike="noStrike" dirty="0">
                          <a:solidFill>
                            <a:srgbClr val="000000"/>
                          </a:solidFill>
                          <a:effectLst/>
                          <a:latin typeface="Times"/>
                        </a:rPr>
                        <a:t>      Techniques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F4"/>
                    </a:solidFill>
                  </a:tcPr>
                </a:tc>
                <a:tc hMerge="1">
                  <a:txBody>
                    <a:bodyPr/>
                    <a:lstStyle/>
                    <a:p>
                      <a:endParaRPr lang="en-US"/>
                    </a:p>
                  </a:txBody>
                  <a:tcPr/>
                </a:tc>
                <a:tc>
                  <a:txBody>
                    <a:bodyPr/>
                    <a:lstStyle/>
                    <a:p>
                      <a:pPr algn="l" fontAlgn="b"/>
                      <a:r>
                        <a:rPr lang="en-US" sz="1600" b="1" i="0" u="none" strike="noStrike" dirty="0">
                          <a:solidFill>
                            <a:srgbClr val="000000"/>
                          </a:solidFill>
                          <a:effectLst/>
                          <a:latin typeface="Times"/>
                        </a:rPr>
                        <a:t>   Integrated Systems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F4"/>
                    </a:solidFill>
                  </a:tcPr>
                </a:tc>
              </a:tr>
              <a:tr h="94721">
                <a:tc>
                  <a:txBody>
                    <a:bodyPr/>
                    <a:lstStyle/>
                    <a:p>
                      <a:pPr algn="l" fontAlgn="b"/>
                      <a:r>
                        <a:rPr lang="en-US" sz="1500" b="0" i="0" u="none" strike="noStrike" dirty="0">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R, SAS, Python, Java, C++</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Statistics functions</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1500" b="0" i="0" u="none" strike="noStrike">
                          <a:solidFill>
                            <a:srgbClr val="000000"/>
                          </a:solidFill>
                          <a:effectLst/>
                          <a:latin typeface="Times"/>
                        </a:rPr>
                        <a:t>• Factor Analysis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1500" b="0" i="0" u="none" strike="noStrike" dirty="0">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SPSS, MATLAB, Minitab</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Machine Learning</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1500" b="0" i="0" u="none" strike="noStrike">
                          <a:solidFill>
                            <a:srgbClr val="000000"/>
                          </a:solidFill>
                          <a:effectLst/>
                          <a:latin typeface="Times"/>
                        </a:rPr>
                        <a:t>• Principal Component Analysis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15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CPLEX, GAMS, Gauss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Data Mining</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1500" b="0" i="0" u="none" strike="noStrike">
                          <a:solidFill>
                            <a:srgbClr val="000000"/>
                          </a:solidFill>
                          <a:effectLst/>
                          <a:latin typeface="Times"/>
                        </a:rPr>
                        <a:t>• Neural Networks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EarthServer (http://www.earthserver.eu)</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1500" b="0" i="0" u="none" strike="noStrike">
                          <a:solidFill>
                            <a:srgbClr val="000000"/>
                          </a:solidFill>
                          <a:effectLst/>
                          <a:latin typeface="Times"/>
                        </a:rPr>
                        <a:t>• Data Preparation</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Tableau, </a:t>
                      </a:r>
                      <a:r>
                        <a:rPr lang="en-US" sz="1500" b="0" i="0" u="none" strike="noStrike" dirty="0" err="1">
                          <a:solidFill>
                            <a:srgbClr val="000000"/>
                          </a:solidFill>
                          <a:effectLst/>
                          <a:latin typeface="Times"/>
                        </a:rPr>
                        <a:t>Spotfire</a:t>
                      </a:r>
                      <a:endParaRPr lang="en-US" sz="1500" b="0" i="0" u="none" strike="noStrike" dirty="0">
                        <a:solidFill>
                          <a:srgbClr val="000000"/>
                        </a:solidFill>
                        <a:effectLst/>
                        <a:latin typeface="Times"/>
                      </a:endParaRP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Natural Language Processing</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Bayesian Techniques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NASA Earth Exchange (https://nex.nasa.gov/nex/)</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1500" b="0" i="0" u="none" strike="noStrike">
                          <a:solidFill>
                            <a:srgbClr val="000000"/>
                          </a:solidFill>
                          <a:effectLst/>
                          <a:latin typeface="Times"/>
                        </a:rPr>
                        <a:t>• Data Reduction</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VBA, Excel, MySQL</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Linear/Non-linear Regression</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Text Analytics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EDEN (http://</a:t>
                      </a:r>
                      <a:r>
                        <a:rPr lang="en-US" sz="1500" b="0" i="0" u="none" strike="noStrike" dirty="0" err="1">
                          <a:solidFill>
                            <a:srgbClr val="000000"/>
                          </a:solidFill>
                          <a:effectLst/>
                          <a:latin typeface="Times"/>
                        </a:rPr>
                        <a:t>cda.ornl.gov</a:t>
                      </a:r>
                      <a:r>
                        <a:rPr lang="en-US" sz="1500" b="0" i="0" u="none" strike="noStrike" dirty="0">
                          <a:solidFill>
                            <a:srgbClr val="000000"/>
                          </a:solidFill>
                          <a:effectLst/>
                          <a:latin typeface="Times"/>
                        </a:rPr>
                        <a:t>/projects/</a:t>
                      </a:r>
                      <a:r>
                        <a:rPr lang="en-US" sz="1500" b="0" i="0" u="none" strike="noStrike" dirty="0" err="1">
                          <a:solidFill>
                            <a:srgbClr val="000000"/>
                          </a:solidFill>
                          <a:effectLst/>
                          <a:latin typeface="Times"/>
                        </a:rPr>
                        <a:t>eden</a:t>
                      </a:r>
                      <a:r>
                        <a:rPr lang="en-US" sz="1500" b="0" i="0" u="none" strike="noStrike" dirty="0">
                          <a:solidFill>
                            <a:srgbClr val="000000"/>
                          </a:solidFill>
                          <a:effectLst/>
                          <a:latin typeface="Times"/>
                        </a:rPr>
                        <a:t>/#)</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1500" b="0" i="0" u="none" strike="noStrike">
                          <a:solidFill>
                            <a:srgbClr val="000000"/>
                          </a:solidFill>
                          <a:effectLst/>
                          <a:latin typeface="Times"/>
                        </a:rPr>
                        <a:t>• Data Analysis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Javascript, Perl, PHP</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Logical Regression</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Graph Analytics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EARTHDATA (https://</a:t>
                      </a:r>
                      <a:r>
                        <a:rPr lang="en-US" sz="1500" b="0" i="0" u="none" strike="noStrike" dirty="0" err="1">
                          <a:solidFill>
                            <a:srgbClr val="000000"/>
                          </a:solidFill>
                          <a:effectLst/>
                          <a:latin typeface="Times"/>
                        </a:rPr>
                        <a:t>earthdata.nasa.gov</a:t>
                      </a:r>
                      <a:r>
                        <a:rPr lang="en-US" sz="1500" b="0" i="0" u="none" strike="noStrike" dirty="0">
                          <a:solidFill>
                            <a:srgbClr val="000000"/>
                          </a:solidFill>
                          <a:effectLst/>
                          <a:latin typeface="Times"/>
                        </a:rPr>
                        <a:t>)</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15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Open Source Databases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Time Series Models</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Visual Analytics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Giovanni (http://</a:t>
                      </a:r>
                      <a:r>
                        <a:rPr lang="en-US" sz="1500" b="0" i="0" u="none" strike="noStrike" dirty="0" err="1">
                          <a:solidFill>
                            <a:srgbClr val="000000"/>
                          </a:solidFill>
                          <a:effectLst/>
                          <a:latin typeface="Times"/>
                        </a:rPr>
                        <a:t>giovanni.gsfc.nasa.gov</a:t>
                      </a:r>
                      <a:r>
                        <a:rPr lang="en-US" sz="1500" b="0" i="0" u="none" strike="noStrike" dirty="0">
                          <a:solidFill>
                            <a:srgbClr val="000000"/>
                          </a:solidFill>
                          <a:effectLst/>
                          <a:latin typeface="Times"/>
                        </a:rPr>
                        <a:t>/</a:t>
                      </a:r>
                      <a:r>
                        <a:rPr lang="en-US" sz="1500" b="0" i="0" u="none" strike="noStrike" dirty="0" err="1">
                          <a:solidFill>
                            <a:srgbClr val="000000"/>
                          </a:solidFill>
                          <a:effectLst/>
                          <a:latin typeface="Times"/>
                        </a:rPr>
                        <a:t>giovanni</a:t>
                      </a:r>
                      <a:r>
                        <a:rPr lang="en-US" sz="1500" b="0" i="0" u="none" strike="noStrike" dirty="0">
                          <a:solidFill>
                            <a:srgbClr val="000000"/>
                          </a:solidFill>
                          <a:effectLst/>
                          <a:latin typeface="Times"/>
                        </a:rPr>
                        <a:t>/)</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15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PIO</a:t>
                      </a:r>
                      <a:r>
                        <a:rPr lang="en-US" sz="1500" b="0" i="0" u="none" strike="noStrike" dirty="0" smtClean="0">
                          <a:solidFill>
                            <a:srgbClr val="000000"/>
                          </a:solidFill>
                          <a:effectLst/>
                          <a:latin typeface="Times"/>
                        </a:rPr>
                        <a:t>, NCL</a:t>
                      </a:r>
                      <a:r>
                        <a:rPr lang="en-US" sz="1500" b="0" i="0" u="none" strike="noStrike" dirty="0">
                          <a:solidFill>
                            <a:srgbClr val="000000"/>
                          </a:solidFill>
                          <a:effectLst/>
                          <a:latin typeface="Times"/>
                        </a:rPr>
                        <a:t>, Parallel </a:t>
                      </a:r>
                      <a:r>
                        <a:rPr lang="en-US" sz="1500" b="0" i="0" u="none" strike="noStrike" dirty="0" err="1">
                          <a:solidFill>
                            <a:srgbClr val="000000"/>
                          </a:solidFill>
                          <a:effectLst/>
                          <a:latin typeface="Times"/>
                        </a:rPr>
                        <a:t>NetCDF</a:t>
                      </a:r>
                      <a:endParaRPr lang="en-US" sz="1500" b="0" i="0" u="none" strike="noStrike" dirty="0">
                        <a:solidFill>
                          <a:srgbClr val="000000"/>
                        </a:solidFill>
                        <a:effectLst/>
                        <a:latin typeface="Times"/>
                      </a:endParaRP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Clustering</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Map Reduce</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Arial"/>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15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AWS, Cloud </a:t>
                      </a:r>
                      <a:r>
                        <a:rPr lang="en-US" sz="1500" b="0" i="0" u="none" strike="noStrike" dirty="0" smtClean="0">
                          <a:solidFill>
                            <a:srgbClr val="000000"/>
                          </a:solidFill>
                          <a:effectLst/>
                          <a:latin typeface="Times"/>
                        </a:rPr>
                        <a:t>Solutions, </a:t>
                      </a:r>
                      <a:r>
                        <a:rPr lang="en-US" sz="1500" b="0" i="0" u="none" strike="noStrike" dirty="0" err="1" smtClean="0">
                          <a:solidFill>
                            <a:srgbClr val="000000"/>
                          </a:solidFill>
                          <a:effectLst/>
                          <a:latin typeface="Times"/>
                        </a:rPr>
                        <a:t>Hadoop</a:t>
                      </a:r>
                      <a:endParaRPr lang="en-US" sz="1500" b="0" i="0" u="none" strike="noStrike" dirty="0">
                        <a:solidFill>
                          <a:srgbClr val="000000"/>
                        </a:solidFill>
                        <a:effectLst/>
                        <a:latin typeface="Times"/>
                      </a:endParaRP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a:solidFill>
                            <a:srgbClr val="000000"/>
                          </a:solidFill>
                          <a:effectLst/>
                          <a:latin typeface="Times"/>
                        </a:rPr>
                        <a:t>• Decision Tree</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ctr"/>
                      <a:r>
                        <a:rPr lang="en-US" sz="1500" b="0" i="0" u="none" strike="noStrike" dirty="0">
                          <a:solidFill>
                            <a:srgbClr val="000000"/>
                          </a:solidFill>
                          <a:effectLst/>
                          <a:latin typeface="Times"/>
                        </a:rPr>
                        <a:t> </a:t>
                      </a:r>
                    </a:p>
                  </a:txBody>
                  <a:tcPr marL="2646" marR="2646" marT="2646" marB="0" anchor="ctr">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1500" b="0" i="0" u="none" strike="noStrike" dirty="0">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1500" b="0" i="0" u="none" strike="noStrike" dirty="0">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DF4"/>
                    </a:solidFill>
                  </a:tcPr>
                </a:tc>
                <a:tc>
                  <a:txBody>
                    <a:bodyPr/>
                    <a:lstStyle/>
                    <a:p>
                      <a:pPr algn="l" fontAlgn="b"/>
                      <a:r>
                        <a:rPr lang="en-US" sz="1500" b="0" i="0" u="none" strike="noStrike" dirty="0">
                          <a:solidFill>
                            <a:srgbClr val="000000"/>
                          </a:solidFill>
                          <a:effectLst/>
                          <a:latin typeface="Times"/>
                        </a:rPr>
                        <a:t>• </a:t>
                      </a:r>
                      <a:r>
                        <a:rPr lang="en-US" sz="1500" b="0" i="0" u="none" strike="noStrike" dirty="0" smtClean="0">
                          <a:solidFill>
                            <a:srgbClr val="000000"/>
                          </a:solidFill>
                          <a:effectLst/>
                          <a:latin typeface="Times"/>
                        </a:rPr>
                        <a:t>MPI,</a:t>
                      </a:r>
                      <a:r>
                        <a:rPr lang="en-US" sz="1500" b="0" i="0" u="none" strike="noStrike" baseline="0" dirty="0" smtClean="0">
                          <a:solidFill>
                            <a:srgbClr val="000000"/>
                          </a:solidFill>
                          <a:effectLst/>
                          <a:latin typeface="Times"/>
                        </a:rPr>
                        <a:t> GIS, ROI-PAC, GDAL</a:t>
                      </a:r>
                      <a:endParaRPr lang="en-US" sz="1500" b="0" i="0" u="none" strike="noStrike" dirty="0">
                        <a:solidFill>
                          <a:srgbClr val="000000"/>
                        </a:solidFill>
                        <a:effectLst/>
                        <a:latin typeface="Times"/>
                      </a:endParaRP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DF4"/>
                    </a:solidFill>
                  </a:tcPr>
                </a:tc>
                <a:tc>
                  <a:txBody>
                    <a:bodyPr/>
                    <a:lstStyle/>
                    <a:p>
                      <a:pPr algn="l" fontAlgn="b"/>
                      <a:r>
                        <a:rPr lang="en-US" sz="1500" b="0" i="0" u="none" strike="noStrike" dirty="0">
                          <a:solidFill>
                            <a:srgbClr val="000000"/>
                          </a:solidFill>
                          <a:effectLst/>
                          <a:latin typeface="Arial"/>
                        </a:rPr>
                        <a:t> </a:t>
                      </a:r>
                    </a:p>
                  </a:txBody>
                  <a:tcPr marL="2646" marR="2646" marT="264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DF4"/>
                    </a:solidFill>
                  </a:tcPr>
                </a:tc>
                <a:tc>
                  <a:txBody>
                    <a:bodyPr/>
                    <a:lstStyle/>
                    <a:p>
                      <a:pPr algn="l" fontAlgn="b"/>
                      <a:r>
                        <a:rPr lang="en-US" sz="1500" b="0" i="0" u="none" strike="noStrike" dirty="0">
                          <a:solidFill>
                            <a:srgbClr val="000000"/>
                          </a:solidFill>
                          <a:effectLst/>
                          <a:latin typeface="Arial"/>
                        </a:rPr>
                        <a:t> </a:t>
                      </a:r>
                    </a:p>
                  </a:txBody>
                  <a:tcPr marL="2646" marR="2646" marT="264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DF4"/>
                    </a:solidFill>
                  </a:tcPr>
                </a:tc>
                <a:tc>
                  <a:txBody>
                    <a:bodyPr/>
                    <a:lstStyle/>
                    <a:p>
                      <a:pPr algn="l" fontAlgn="b"/>
                      <a:r>
                        <a:rPr lang="en-US" sz="1500" b="0" i="0" u="none" strike="noStrike" dirty="0">
                          <a:solidFill>
                            <a:srgbClr val="000000"/>
                          </a:solidFill>
                          <a:effectLst/>
                          <a:latin typeface="Arial"/>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DF4"/>
                    </a:solidFill>
                  </a:tcPr>
                </a:tc>
              </a:tr>
            </a:tbl>
          </a:graphicData>
        </a:graphic>
      </p:graphicFrame>
      <p:cxnSp>
        <p:nvCxnSpPr>
          <p:cNvPr id="3" name="Straight Connector 2"/>
          <p:cNvCxnSpPr/>
          <p:nvPr/>
        </p:nvCxnSpPr>
        <p:spPr>
          <a:xfrm>
            <a:off x="186272" y="1334669"/>
            <a:ext cx="8842989" cy="38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2240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28938"/>
            <a:ext cx="8252522" cy="540690"/>
          </a:xfrm>
        </p:spPr>
        <p:txBody>
          <a:bodyPr/>
          <a:lstStyle/>
          <a:p>
            <a:pPr indent="0" algn="ctr"/>
            <a:r>
              <a:rPr lang="en-US" sz="2400" dirty="0" smtClean="0">
                <a:latin typeface="+mj-lt"/>
                <a:cs typeface="Cambria"/>
              </a:rPr>
              <a:t>We Began Describing Identified</a:t>
            </a:r>
            <a:br>
              <a:rPr lang="en-US" sz="2400" dirty="0" smtClean="0">
                <a:latin typeface="+mj-lt"/>
                <a:cs typeface="Cambria"/>
              </a:rPr>
            </a:br>
            <a:r>
              <a:rPr lang="en-US" sz="2400" dirty="0" smtClean="0">
                <a:latin typeface="+mj-lt"/>
                <a:cs typeface="Cambria"/>
              </a:rPr>
              <a:t>Tools/Techniques/Integrated Systems </a:t>
            </a:r>
            <a:endParaRPr lang="en-US" sz="2400" dirty="0">
              <a:latin typeface="+mj-lt"/>
              <a:cs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1880414723"/>
              </p:ext>
            </p:extLst>
          </p:nvPr>
        </p:nvGraphicFramePr>
        <p:xfrm>
          <a:off x="274195" y="977975"/>
          <a:ext cx="8435338" cy="2034324"/>
        </p:xfrm>
        <a:graphic>
          <a:graphicData uri="http://schemas.openxmlformats.org/drawingml/2006/table">
            <a:tbl>
              <a:tblPr/>
              <a:tblGrid>
                <a:gridCol w="2046372"/>
                <a:gridCol w="6388966"/>
              </a:tblGrid>
              <a:tr h="0">
                <a:tc>
                  <a:txBody>
                    <a:bodyPr/>
                    <a:lstStyle/>
                    <a:p>
                      <a:pPr algn="l" fontAlgn="b"/>
                      <a:r>
                        <a:rPr lang="en-US" sz="1200" b="1" i="0" u="none" strike="noStrike" dirty="0">
                          <a:solidFill>
                            <a:srgbClr val="000000"/>
                          </a:solidFill>
                          <a:effectLst/>
                          <a:latin typeface="Arial"/>
                        </a:rPr>
                        <a:t>TOOLS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B7B7"/>
                    </a:solidFill>
                  </a:tcPr>
                </a:tc>
                <a:tc>
                  <a:txBody>
                    <a:bodyPr/>
                    <a:lstStyle/>
                    <a:p>
                      <a:pPr algn="l" fontAlgn="b"/>
                      <a:r>
                        <a:rPr lang="sk-SK" sz="1200" b="0" i="0" u="none" strike="noStrike">
                          <a:solidFill>
                            <a:srgbClr val="000000"/>
                          </a:solidFill>
                          <a:effectLst/>
                          <a:latin typeface="Arial"/>
                        </a:rPr>
                        <a:t> </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B7B7"/>
                    </a:solidFill>
                  </a:tcPr>
                </a:tc>
              </a:tr>
              <a:tr h="124541">
                <a:tc>
                  <a:txBody>
                    <a:bodyPr/>
                    <a:lstStyle/>
                    <a:p>
                      <a:pPr algn="l" fontAlgn="b"/>
                      <a:r>
                        <a:rPr lang="en-US" sz="1200" b="0" i="0" u="none" strike="noStrike">
                          <a:solidFill>
                            <a:srgbClr val="000000"/>
                          </a:solidFill>
                          <a:effectLst/>
                          <a:latin typeface="Arial"/>
                        </a:rPr>
                        <a:t>Anaconda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Initailly Anaconda was a distirubtion of </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41">
                <a:tc>
                  <a:txBody>
                    <a:bodyPr/>
                    <a:lstStyle/>
                    <a:p>
                      <a:pPr algn="l" fontAlgn="b"/>
                      <a:r>
                        <a:rPr lang="en-US" sz="1200" b="0" i="0" u="none" strike="noStrike">
                          <a:solidFill>
                            <a:srgbClr val="000000"/>
                          </a:solidFill>
                          <a:effectLst/>
                          <a:latin typeface="Arial"/>
                        </a:rPr>
                        <a:t>AWS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Amazon Web Services (AWS), is a collection of </a:t>
                      </a:r>
                      <a:r>
                        <a:rPr lang="en-US" sz="1200" b="1" i="0" u="none" strike="noStrike">
                          <a:solidFill>
                            <a:srgbClr val="000000"/>
                          </a:solidFill>
                          <a:effectLst/>
                          <a:latin typeface="Arial"/>
                        </a:rPr>
                        <a:t>cloud computing services</a:t>
                      </a:r>
                      <a:r>
                        <a:rPr lang="en-US" sz="1200" b="0" i="0" u="none" strike="noStrike">
                          <a:solidFill>
                            <a:srgbClr val="000000"/>
                          </a:solidFill>
                          <a:effectLst/>
                          <a:latin typeface="Arial"/>
                        </a:rPr>
                        <a:t> that make up the on-demand computing platform offered by Amazon.com</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41">
                <a:tc>
                  <a:txBody>
                    <a:bodyPr/>
                    <a:lstStyle/>
                    <a:p>
                      <a:pPr algn="l" fontAlgn="b"/>
                      <a:r>
                        <a:rPr lang="de-DE" sz="1200" b="0" i="0" u="none" strike="noStrike">
                          <a:solidFill>
                            <a:srgbClr val="000000"/>
                          </a:solidFill>
                          <a:effectLst/>
                          <a:latin typeface="Arial"/>
                        </a:rPr>
                        <a:t>C++</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C++ is a general-purpose </a:t>
                      </a:r>
                      <a:r>
                        <a:rPr lang="en-US" sz="1200" b="1" i="0" u="none" strike="noStrike">
                          <a:solidFill>
                            <a:srgbClr val="000000"/>
                          </a:solidFill>
                          <a:effectLst/>
                          <a:latin typeface="Arial"/>
                        </a:rPr>
                        <a:t>programming language</a:t>
                      </a:r>
                      <a:r>
                        <a:rPr lang="en-US" sz="1200" b="0" i="0" u="none" strike="noStrike">
                          <a:solidFill>
                            <a:srgbClr val="000000"/>
                          </a:solidFill>
                          <a:effectLst/>
                          <a:latin typeface="Arial"/>
                        </a:rPr>
                        <a:t>. It has imperative, object-oriented and generic programming features, while also providing facilities for low-level memory manipulation.</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41">
                <a:tc>
                  <a:txBody>
                    <a:bodyPr/>
                    <a:lstStyle/>
                    <a:p>
                      <a:pPr algn="l" fontAlgn="b"/>
                      <a:r>
                        <a:rPr lang="en-US" sz="1200" b="0" i="0" u="none" strike="noStrike">
                          <a:solidFill>
                            <a:srgbClr val="000000"/>
                          </a:solidFill>
                          <a:effectLst/>
                          <a:latin typeface="Arial"/>
                        </a:rPr>
                        <a:t>CPLEX</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IBM ILOG CPLEX Optimization Studio (often informally referred to simply as CPLEX) is an </a:t>
                      </a:r>
                      <a:r>
                        <a:rPr lang="en-US" sz="1200" b="1" i="0" u="none" strike="noStrike">
                          <a:solidFill>
                            <a:srgbClr val="000000"/>
                          </a:solidFill>
                          <a:effectLst/>
                          <a:latin typeface="Arial"/>
                        </a:rPr>
                        <a:t>optimization software package</a:t>
                      </a:r>
                      <a:r>
                        <a:rPr lang="en-US" sz="1200" b="0" i="0" u="none" strike="noStrike">
                          <a:solidFill>
                            <a:srgbClr val="000000"/>
                          </a:solidFill>
                          <a:effectLst/>
                          <a:latin typeface="Arial"/>
                        </a:rPr>
                        <a:t>.</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41">
                <a:tc>
                  <a:txBody>
                    <a:bodyPr/>
                    <a:lstStyle/>
                    <a:p>
                      <a:pPr algn="l" fontAlgn="b"/>
                      <a:r>
                        <a:rPr lang="en-US" sz="1200" b="0" i="0" u="none" strike="noStrike">
                          <a:solidFill>
                            <a:srgbClr val="000000"/>
                          </a:solidFill>
                          <a:effectLst/>
                          <a:latin typeface="Arial"/>
                        </a:rPr>
                        <a:t>Excel</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A spreadsheet program created by Microsoft that enables data analysis and visualization.  It includes VBA.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09481523"/>
              </p:ext>
            </p:extLst>
          </p:nvPr>
        </p:nvGraphicFramePr>
        <p:xfrm>
          <a:off x="274195" y="3232252"/>
          <a:ext cx="8530468" cy="2765509"/>
        </p:xfrm>
        <a:graphic>
          <a:graphicData uri="http://schemas.openxmlformats.org/drawingml/2006/table">
            <a:tbl>
              <a:tblPr/>
              <a:tblGrid>
                <a:gridCol w="2069452"/>
                <a:gridCol w="6461016"/>
              </a:tblGrid>
              <a:tr h="162559">
                <a:tc>
                  <a:txBody>
                    <a:bodyPr/>
                    <a:lstStyle/>
                    <a:p>
                      <a:pPr algn="l" fontAlgn="b"/>
                      <a:r>
                        <a:rPr lang="en-US" sz="1200" b="1" i="0" u="none" strike="noStrike" dirty="0">
                          <a:solidFill>
                            <a:srgbClr val="000000"/>
                          </a:solidFill>
                          <a:effectLst/>
                          <a:latin typeface="Arial"/>
                        </a:rPr>
                        <a:t>TECHNIQUES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l" fontAlgn="b"/>
                      <a:r>
                        <a:rPr lang="sk-SK" sz="1200" b="0" i="0" u="none" strike="noStrike" dirty="0">
                          <a:solidFill>
                            <a:srgbClr val="000000"/>
                          </a:solidFill>
                          <a:effectLst/>
                          <a:latin typeface="Arial"/>
                        </a:rPr>
                        <a:t>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r>
              <a:tr h="105185">
                <a:tc>
                  <a:txBody>
                    <a:bodyPr/>
                    <a:lstStyle/>
                    <a:p>
                      <a:pPr algn="l" fontAlgn="b"/>
                      <a:r>
                        <a:rPr lang="en-US" sz="1200" b="0" i="0" u="none" strike="noStrike">
                          <a:solidFill>
                            <a:srgbClr val="000000"/>
                          </a:solidFill>
                          <a:effectLst/>
                          <a:latin typeface="'ArialMT'"/>
                        </a:rPr>
                        <a:t>Aggregation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The compiling of information from databases with intent to prepare combined datasets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85">
                <a:tc>
                  <a:txBody>
                    <a:bodyPr/>
                    <a:lstStyle/>
                    <a:p>
                      <a:pPr algn="l" fontAlgn="b"/>
                      <a:r>
                        <a:rPr lang="en-US" sz="1200" b="0" i="0" u="none" strike="noStrike">
                          <a:solidFill>
                            <a:srgbClr val="000000"/>
                          </a:solidFill>
                          <a:effectLst/>
                          <a:latin typeface="'ArialMT'"/>
                        </a:rPr>
                        <a:t>Anomaly Detection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The identification of items, events or observations which do not conform to an expected pattern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058">
                <a:tc>
                  <a:txBody>
                    <a:bodyPr/>
                    <a:lstStyle/>
                    <a:p>
                      <a:pPr algn="l" fontAlgn="b"/>
                      <a:r>
                        <a:rPr lang="en-US" sz="1200" b="0" i="0" u="none" strike="noStrike">
                          <a:solidFill>
                            <a:srgbClr val="000000"/>
                          </a:solidFill>
                          <a:effectLst/>
                          <a:latin typeface="'ArialMT'"/>
                        </a:rPr>
                        <a:t>Bias Correction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Bias correction methods are often applied for systematic statistical deviations from observational data. They generally adjust the long-term mean by adding the average difference between the simulated and observed data over the historical period to the simulated data, or by applying an associated multiplicative correction factor. In addition, differences between the variance of the simulated and observed data are often corrected.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Bayesian Techniques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Bayesian analysis, a method of </a:t>
                      </a:r>
                      <a:r>
                        <a:rPr lang="en-US" sz="1200" b="1" i="0" u="none" strike="noStrike">
                          <a:solidFill>
                            <a:srgbClr val="000000"/>
                          </a:solidFill>
                          <a:effectLst/>
                          <a:latin typeface="Arial"/>
                        </a:rPr>
                        <a:t>statistical inference</a:t>
                      </a:r>
                      <a:r>
                        <a:rPr lang="en-US" sz="1200" b="0" i="0" u="none" strike="noStrike">
                          <a:solidFill>
                            <a:srgbClr val="000000"/>
                          </a:solidFill>
                          <a:effectLst/>
                          <a:latin typeface="Arial"/>
                        </a:rPr>
                        <a:t> that allows one to combine prior information about a population parameter with evidence from information contained in a sample to guide the statistical inference process.  Bayesian Synthesis.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998">
                <a:tc>
                  <a:txBody>
                    <a:bodyPr/>
                    <a:lstStyle/>
                    <a:p>
                      <a:pPr algn="l" fontAlgn="b"/>
                      <a:r>
                        <a:rPr lang="en-US" sz="1200" b="0" i="0" u="none" strike="noStrike">
                          <a:solidFill>
                            <a:srgbClr val="000000"/>
                          </a:solidFill>
                          <a:effectLst/>
                          <a:latin typeface="Arial"/>
                        </a:rPr>
                        <a:t>Bivariant Regression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The simplest form of regression is bivariate regression, in which one variable is the outcome and one is the predictor.</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998">
                <a:tc>
                  <a:txBody>
                    <a:bodyPr/>
                    <a:lstStyle/>
                    <a:p>
                      <a:pPr algn="l" fontAlgn="b"/>
                      <a:r>
                        <a:rPr lang="en-US" sz="1200" b="0" i="0" u="none" strike="noStrike">
                          <a:solidFill>
                            <a:srgbClr val="000000"/>
                          </a:solidFill>
                          <a:effectLst/>
                          <a:latin typeface="Arial"/>
                        </a:rPr>
                        <a:t>Classification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The problem of identifying to which of a set of categories (sub-populations) a new observation belongs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23604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30677"/>
            <a:ext cx="8252522" cy="540690"/>
          </a:xfrm>
        </p:spPr>
        <p:txBody>
          <a:bodyPr/>
          <a:lstStyle/>
          <a:p>
            <a:pPr indent="0" algn="ctr"/>
            <a:r>
              <a:rPr lang="en-US" sz="2400" dirty="0"/>
              <a:t>“The Field Guide to DATA SCIENCE</a:t>
            </a:r>
            <a:r>
              <a:rPr lang="en-US" sz="2400" dirty="0" smtClean="0"/>
              <a:t>”</a:t>
            </a:r>
            <a:r>
              <a:rPr lang="en-US" sz="2400" dirty="0"/>
              <a:t/>
            </a:r>
            <a:br>
              <a:rPr lang="en-US" sz="2400" dirty="0"/>
            </a:br>
            <a:r>
              <a:rPr lang="en-US" sz="2400" dirty="0" smtClean="0"/>
              <a:t>Booz</a:t>
            </a:r>
            <a:r>
              <a:rPr lang="en-US" sz="2400" dirty="0"/>
              <a:t>/Allen/Hamilton, </a:t>
            </a:r>
            <a:r>
              <a:rPr lang="en-US" sz="2400" dirty="0" smtClean="0"/>
              <a:t>2015</a:t>
            </a:r>
            <a:endParaRPr lang="en-US" sz="2400" dirty="0">
              <a:latin typeface="+mj-lt"/>
              <a:cs typeface="Cambria"/>
            </a:endParaRPr>
          </a:p>
        </p:txBody>
      </p:sp>
      <p:sp>
        <p:nvSpPr>
          <p:cNvPr id="3" name="Text Placeholder 2"/>
          <p:cNvSpPr>
            <a:spLocks noGrp="1"/>
          </p:cNvSpPr>
          <p:nvPr>
            <p:ph type="body" idx="1"/>
          </p:nvPr>
        </p:nvSpPr>
        <p:spPr>
          <a:xfrm>
            <a:off x="373984" y="922654"/>
            <a:ext cx="8675292" cy="4967574"/>
          </a:xfrm>
        </p:spPr>
        <p:txBody>
          <a:bodyPr/>
          <a:lstStyle/>
          <a:p>
            <a:pPr marL="0" indent="0">
              <a:buNone/>
            </a:pPr>
            <a:r>
              <a:rPr lang="en-US" sz="2000" dirty="0" smtClean="0"/>
              <a:t>Data Science:</a:t>
            </a:r>
          </a:p>
          <a:p>
            <a:pPr>
              <a:buFontTx/>
              <a:buChar char="-"/>
            </a:pPr>
            <a:r>
              <a:rPr lang="en-US" sz="2000" dirty="0" smtClean="0"/>
              <a:t>Describe</a:t>
            </a:r>
          </a:p>
          <a:p>
            <a:pPr lvl="1">
              <a:buFontTx/>
              <a:buChar char="-"/>
            </a:pPr>
            <a:r>
              <a:rPr lang="en-US" sz="1400" dirty="0" smtClean="0"/>
              <a:t>Processing</a:t>
            </a:r>
          </a:p>
          <a:p>
            <a:pPr lvl="2">
              <a:buFontTx/>
              <a:buChar char="-"/>
            </a:pPr>
            <a:r>
              <a:rPr lang="en-US" sz="1400" dirty="0" smtClean="0"/>
              <a:t>Filtering, Imputation, Dimensionality Reduction, Normalization/Transformation</a:t>
            </a:r>
          </a:p>
          <a:p>
            <a:pPr lvl="1">
              <a:buFontTx/>
              <a:buChar char="-"/>
            </a:pPr>
            <a:r>
              <a:rPr lang="en-US" sz="1400" dirty="0" smtClean="0"/>
              <a:t>Aggregation</a:t>
            </a:r>
          </a:p>
          <a:p>
            <a:pPr lvl="1">
              <a:buFontTx/>
              <a:buChar char="-"/>
            </a:pPr>
            <a:r>
              <a:rPr lang="en-US" sz="1400" dirty="0" smtClean="0"/>
              <a:t>Enrichment</a:t>
            </a:r>
          </a:p>
          <a:p>
            <a:pPr>
              <a:buFontTx/>
              <a:buChar char="-"/>
            </a:pPr>
            <a:r>
              <a:rPr lang="en-US" sz="2000" dirty="0" smtClean="0"/>
              <a:t>Discover</a:t>
            </a:r>
          </a:p>
          <a:p>
            <a:pPr lvl="1">
              <a:buFontTx/>
              <a:buChar char="-"/>
            </a:pPr>
            <a:r>
              <a:rPr lang="en-US" sz="1400" dirty="0" smtClean="0"/>
              <a:t>Clustering</a:t>
            </a:r>
          </a:p>
          <a:p>
            <a:pPr lvl="1">
              <a:buFontTx/>
              <a:buChar char="-"/>
            </a:pPr>
            <a:r>
              <a:rPr lang="en-US" sz="1400" dirty="0" smtClean="0"/>
              <a:t>Regression</a:t>
            </a:r>
          </a:p>
          <a:p>
            <a:pPr lvl="1">
              <a:buFontTx/>
              <a:buChar char="-"/>
            </a:pPr>
            <a:r>
              <a:rPr lang="en-US" sz="1400" dirty="0" smtClean="0"/>
              <a:t>Hypothesis Testing</a:t>
            </a:r>
          </a:p>
          <a:p>
            <a:pPr>
              <a:buFontTx/>
              <a:buChar char="-"/>
            </a:pPr>
            <a:r>
              <a:rPr lang="en-US" sz="2000" dirty="0" smtClean="0"/>
              <a:t>Predict</a:t>
            </a:r>
          </a:p>
          <a:p>
            <a:pPr lvl="1">
              <a:buFontTx/>
              <a:buChar char="-"/>
            </a:pPr>
            <a:r>
              <a:rPr lang="en-US" sz="1400" dirty="0" smtClean="0"/>
              <a:t>Regression</a:t>
            </a:r>
          </a:p>
          <a:p>
            <a:pPr lvl="1">
              <a:buFontTx/>
              <a:buChar char="-"/>
            </a:pPr>
            <a:r>
              <a:rPr lang="en-US" sz="1400" dirty="0" smtClean="0"/>
              <a:t>Recommendation</a:t>
            </a:r>
          </a:p>
          <a:p>
            <a:pPr>
              <a:buFontTx/>
              <a:buChar char="-"/>
            </a:pPr>
            <a:r>
              <a:rPr lang="en-US" sz="2000" dirty="0" smtClean="0"/>
              <a:t>Advise</a:t>
            </a:r>
          </a:p>
          <a:p>
            <a:pPr lvl="1">
              <a:buFontTx/>
              <a:buChar char="-"/>
            </a:pPr>
            <a:r>
              <a:rPr lang="en-US" sz="1400" dirty="0" smtClean="0"/>
              <a:t>Local reasoning</a:t>
            </a:r>
          </a:p>
          <a:p>
            <a:pPr lvl="1">
              <a:buFontTx/>
              <a:buChar char="-"/>
            </a:pPr>
            <a:r>
              <a:rPr lang="en-US" sz="1400" dirty="0" smtClean="0"/>
              <a:t>Optimization</a:t>
            </a:r>
          </a:p>
          <a:p>
            <a:pPr lvl="1">
              <a:buFontTx/>
              <a:buChar char="-"/>
            </a:pPr>
            <a:r>
              <a:rPr lang="en-US" sz="1400" dirty="0" smtClean="0"/>
              <a:t>Simulation</a:t>
            </a:r>
          </a:p>
          <a:p>
            <a:pPr>
              <a:buFontTx/>
              <a:buChar char="-"/>
            </a:pPr>
            <a:endParaRPr lang="en-US" sz="1800" dirty="0"/>
          </a:p>
        </p:txBody>
      </p:sp>
    </p:spTree>
    <p:extLst>
      <p:ext uri="{BB962C8B-B14F-4D97-AF65-F5344CB8AC3E}">
        <p14:creationId xmlns:p14="http://schemas.microsoft.com/office/powerpoint/2010/main" val="25253546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30677"/>
            <a:ext cx="8252522" cy="540690"/>
          </a:xfrm>
        </p:spPr>
        <p:txBody>
          <a:bodyPr/>
          <a:lstStyle/>
          <a:p>
            <a:pPr indent="0" algn="ctr"/>
            <a:r>
              <a:rPr lang="en-US" sz="2400" dirty="0"/>
              <a:t>“The Field Guide to DATA SCIENCE</a:t>
            </a:r>
            <a:r>
              <a:rPr lang="en-US" sz="2400" dirty="0" smtClean="0"/>
              <a:t>”</a:t>
            </a:r>
            <a:r>
              <a:rPr lang="en-US" sz="2400" dirty="0"/>
              <a:t/>
            </a:r>
            <a:br>
              <a:rPr lang="en-US" sz="2400" dirty="0"/>
            </a:br>
            <a:r>
              <a:rPr lang="en-US" sz="2400" dirty="0" smtClean="0"/>
              <a:t>Booz</a:t>
            </a:r>
            <a:r>
              <a:rPr lang="en-US" sz="2400" dirty="0"/>
              <a:t>/Allen/Hamilton, </a:t>
            </a:r>
            <a:r>
              <a:rPr lang="en-US" sz="2400" dirty="0" smtClean="0"/>
              <a:t>2015</a:t>
            </a:r>
            <a:endParaRPr lang="en-US" sz="2400" dirty="0">
              <a:latin typeface="+mj-lt"/>
              <a:cs typeface="Cambria"/>
            </a:endParaRPr>
          </a:p>
        </p:txBody>
      </p:sp>
      <p:sp>
        <p:nvSpPr>
          <p:cNvPr id="3" name="Text Placeholder 2"/>
          <p:cNvSpPr>
            <a:spLocks noGrp="1"/>
          </p:cNvSpPr>
          <p:nvPr>
            <p:ph type="body" idx="1"/>
          </p:nvPr>
        </p:nvSpPr>
        <p:spPr>
          <a:xfrm>
            <a:off x="373984" y="850084"/>
            <a:ext cx="8675292" cy="4967574"/>
          </a:xfrm>
        </p:spPr>
        <p:txBody>
          <a:bodyPr/>
          <a:lstStyle/>
          <a:p>
            <a:pPr marL="0" indent="0">
              <a:buNone/>
            </a:pPr>
            <a:r>
              <a:rPr lang="en-US" sz="2000" dirty="0" smtClean="0"/>
              <a:t>For each of the most indented item, data analytics techniques are provided based on specific situations… </a:t>
            </a:r>
            <a:r>
              <a:rPr lang="en-US" sz="2000" dirty="0" smtClean="0">
                <a:solidFill>
                  <a:srgbClr val="0000FF"/>
                </a:solidFill>
              </a:rPr>
              <a:t>e.g. ….</a:t>
            </a:r>
            <a:r>
              <a:rPr lang="en-US" sz="2000" dirty="0" smtClean="0"/>
              <a:t>:</a:t>
            </a:r>
          </a:p>
          <a:p>
            <a:pPr>
              <a:buFontTx/>
              <a:buChar char="-"/>
            </a:pPr>
            <a:r>
              <a:rPr lang="en-US" sz="2000" dirty="0" smtClean="0"/>
              <a:t>Describe</a:t>
            </a:r>
          </a:p>
          <a:p>
            <a:pPr lvl="1">
              <a:buFontTx/>
              <a:buChar char="-"/>
            </a:pPr>
            <a:r>
              <a:rPr lang="en-US" sz="1400" dirty="0" smtClean="0"/>
              <a:t>Processing</a:t>
            </a:r>
          </a:p>
          <a:p>
            <a:pPr lvl="2">
              <a:buFontTx/>
              <a:buChar char="-"/>
            </a:pPr>
            <a:r>
              <a:rPr lang="en-US" sz="1400" dirty="0" smtClean="0"/>
              <a:t>Filtering, Imputation, Dimensionality Reduction, Normalization/Transformation  </a:t>
            </a:r>
            <a:r>
              <a:rPr lang="en-US" sz="1400" dirty="0" smtClean="0">
                <a:solidFill>
                  <a:srgbClr val="0000FF"/>
                </a:solidFill>
              </a:rPr>
              <a:t>e.g., Outlier Removal, Random Sampling, K-means clustering, Fast Fourier Transformation</a:t>
            </a:r>
          </a:p>
          <a:p>
            <a:pPr lvl="1">
              <a:buFontTx/>
              <a:buChar char="-"/>
            </a:pPr>
            <a:r>
              <a:rPr lang="en-US" sz="1400" dirty="0" smtClean="0"/>
              <a:t>Aggregation  </a:t>
            </a:r>
            <a:r>
              <a:rPr lang="en-US" sz="1400" dirty="0" smtClean="0">
                <a:solidFill>
                  <a:srgbClr val="0000FF"/>
                </a:solidFill>
              </a:rPr>
              <a:t>e.g., Distribution Fitting</a:t>
            </a:r>
          </a:p>
          <a:p>
            <a:pPr lvl="1">
              <a:buFontTx/>
              <a:buChar char="-"/>
            </a:pPr>
            <a:r>
              <a:rPr lang="en-US" sz="1400" dirty="0" smtClean="0"/>
              <a:t>Enrichment  </a:t>
            </a:r>
            <a:r>
              <a:rPr lang="en-US" sz="1400" dirty="0" smtClean="0">
                <a:solidFill>
                  <a:srgbClr val="0000FF"/>
                </a:solidFill>
              </a:rPr>
              <a:t>e.g., Annotation</a:t>
            </a:r>
            <a:endParaRPr lang="en-US" sz="1400" dirty="0" smtClean="0"/>
          </a:p>
          <a:p>
            <a:pPr marL="342900" lvl="1" indent="-342900">
              <a:spcBef>
                <a:spcPts val="600"/>
              </a:spcBef>
              <a:buSzPct val="166666"/>
              <a:buFontTx/>
              <a:buChar char="-"/>
            </a:pPr>
            <a:r>
              <a:rPr lang="en-US" sz="2000" dirty="0" smtClean="0"/>
              <a:t>Discover               </a:t>
            </a:r>
            <a:r>
              <a:rPr lang="en-US" sz="1800" dirty="0" smtClean="0">
                <a:solidFill>
                  <a:srgbClr val="0000FF"/>
                </a:solidFill>
              </a:rPr>
              <a:t>… </a:t>
            </a:r>
            <a:r>
              <a:rPr lang="en-US" sz="1800" dirty="0">
                <a:solidFill>
                  <a:srgbClr val="0000FF"/>
                </a:solidFill>
              </a:rPr>
              <a:t>and so </a:t>
            </a:r>
            <a:r>
              <a:rPr lang="en-US" sz="1800" dirty="0" smtClean="0">
                <a:solidFill>
                  <a:srgbClr val="0000FF"/>
                </a:solidFill>
              </a:rPr>
              <a:t>on</a:t>
            </a:r>
            <a:endParaRPr lang="en-US" sz="2000" dirty="0" smtClean="0"/>
          </a:p>
          <a:p>
            <a:pPr lvl="1">
              <a:buFontTx/>
              <a:buChar char="-"/>
            </a:pPr>
            <a:r>
              <a:rPr lang="en-US" sz="1400" dirty="0" smtClean="0"/>
              <a:t>Clustering               </a:t>
            </a:r>
          </a:p>
          <a:p>
            <a:pPr lvl="1">
              <a:buFontTx/>
              <a:buChar char="-"/>
            </a:pPr>
            <a:r>
              <a:rPr lang="en-US" sz="1400" dirty="0" smtClean="0"/>
              <a:t>Regression</a:t>
            </a:r>
          </a:p>
          <a:p>
            <a:pPr lvl="1">
              <a:buFontTx/>
              <a:buChar char="-"/>
            </a:pPr>
            <a:r>
              <a:rPr lang="en-US" sz="1400" dirty="0" smtClean="0"/>
              <a:t>Hypothesis Testing</a:t>
            </a:r>
          </a:p>
          <a:p>
            <a:pPr>
              <a:buFontTx/>
              <a:buChar char="-"/>
            </a:pPr>
            <a:r>
              <a:rPr lang="en-US" sz="2000" dirty="0" smtClean="0"/>
              <a:t>Predict</a:t>
            </a:r>
          </a:p>
          <a:p>
            <a:pPr lvl="1">
              <a:buFontTx/>
              <a:buChar char="-"/>
            </a:pPr>
            <a:r>
              <a:rPr lang="en-US" sz="1400" dirty="0" smtClean="0"/>
              <a:t>Regression</a:t>
            </a:r>
          </a:p>
          <a:p>
            <a:pPr lvl="1">
              <a:buFontTx/>
              <a:buChar char="-"/>
            </a:pPr>
            <a:r>
              <a:rPr lang="en-US" sz="1400" dirty="0" smtClean="0"/>
              <a:t>Recommendation</a:t>
            </a:r>
          </a:p>
          <a:p>
            <a:pPr>
              <a:buFontTx/>
              <a:buChar char="-"/>
            </a:pPr>
            <a:r>
              <a:rPr lang="en-US" sz="2000" dirty="0" smtClean="0"/>
              <a:t>Advise</a:t>
            </a:r>
          </a:p>
          <a:p>
            <a:pPr lvl="1">
              <a:buFontTx/>
              <a:buChar char="-"/>
            </a:pPr>
            <a:r>
              <a:rPr lang="en-US" sz="1400" dirty="0" smtClean="0"/>
              <a:t>Local reasoning</a:t>
            </a:r>
          </a:p>
          <a:p>
            <a:pPr lvl="1">
              <a:buFontTx/>
              <a:buChar char="-"/>
            </a:pPr>
            <a:r>
              <a:rPr lang="en-US" sz="1400" dirty="0" smtClean="0"/>
              <a:t>Optimization</a:t>
            </a:r>
          </a:p>
          <a:p>
            <a:pPr lvl="1">
              <a:buFontTx/>
              <a:buChar char="-"/>
            </a:pPr>
            <a:r>
              <a:rPr lang="en-US" sz="1400" dirty="0" smtClean="0"/>
              <a:t>Simulation</a:t>
            </a:r>
          </a:p>
          <a:p>
            <a:pPr>
              <a:buFontTx/>
              <a:buChar char="-"/>
            </a:pPr>
            <a:endParaRPr lang="en-US" sz="1800" dirty="0"/>
          </a:p>
        </p:txBody>
      </p:sp>
    </p:spTree>
    <p:extLst>
      <p:ext uri="{BB962C8B-B14F-4D97-AF65-F5344CB8AC3E}">
        <p14:creationId xmlns:p14="http://schemas.microsoft.com/office/powerpoint/2010/main" val="41559258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73442"/>
            <a:ext cx="8252522" cy="540690"/>
          </a:xfrm>
        </p:spPr>
        <p:txBody>
          <a:bodyPr/>
          <a:lstStyle/>
          <a:p>
            <a:pPr indent="0" algn="ctr"/>
            <a:r>
              <a:rPr lang="en-US" sz="2400" dirty="0" smtClean="0">
                <a:latin typeface="+mj-lt"/>
                <a:cs typeface="Cambria"/>
              </a:rPr>
              <a:t>At the AGU …</a:t>
            </a:r>
            <a:endParaRPr lang="en-US" sz="2400" dirty="0">
              <a:latin typeface="+mj-lt"/>
              <a:cs typeface="Cambria"/>
            </a:endParaRPr>
          </a:p>
        </p:txBody>
      </p:sp>
      <p:sp>
        <p:nvSpPr>
          <p:cNvPr id="3" name="Text Placeholder 2"/>
          <p:cNvSpPr>
            <a:spLocks noGrp="1"/>
          </p:cNvSpPr>
          <p:nvPr>
            <p:ph type="body" idx="1"/>
          </p:nvPr>
        </p:nvSpPr>
        <p:spPr>
          <a:xfrm>
            <a:off x="398669" y="922654"/>
            <a:ext cx="8180502" cy="4967574"/>
          </a:xfrm>
        </p:spPr>
        <p:txBody>
          <a:bodyPr/>
          <a:lstStyle/>
          <a:p>
            <a:pPr marL="0" indent="0">
              <a:buNone/>
            </a:pPr>
            <a:r>
              <a:rPr lang="en-US" sz="2000" dirty="0" smtClean="0"/>
              <a:t>Visited science posters to better understand research methodologies. Aka analytics used:</a:t>
            </a:r>
          </a:p>
          <a:p>
            <a:pPr>
              <a:buFontTx/>
              <a:buChar char="-"/>
            </a:pPr>
            <a:r>
              <a:rPr lang="en-US" sz="2000" dirty="0" smtClean="0"/>
              <a:t>Looked for presentations that discussed the co-analysis of multiple datasets</a:t>
            </a:r>
          </a:p>
          <a:p>
            <a:pPr>
              <a:buFontTx/>
              <a:buChar char="-"/>
            </a:pPr>
            <a:r>
              <a:rPr lang="en-US" sz="2000" dirty="0" smtClean="0"/>
              <a:t>Looked for presentations that described methodology techniques employed</a:t>
            </a:r>
          </a:p>
          <a:p>
            <a:pPr>
              <a:buFontTx/>
              <a:buChar char="-"/>
            </a:pPr>
            <a:endParaRPr lang="en-US" sz="2000" dirty="0"/>
          </a:p>
          <a:p>
            <a:pPr>
              <a:buFontTx/>
              <a:buChar char="-"/>
            </a:pPr>
            <a:r>
              <a:rPr lang="en-US" sz="2000" dirty="0" smtClean="0"/>
              <a:t>‘Scanned’ 100’s of posters, identifying presentations (and through discussion with authors) that provide sought after information</a:t>
            </a:r>
          </a:p>
          <a:p>
            <a:pPr lvl="1">
              <a:buFontTx/>
              <a:buChar char="-"/>
            </a:pPr>
            <a:r>
              <a:rPr lang="en-US" sz="1800" dirty="0" smtClean="0"/>
              <a:t>31 Atmospheric Science research projects identified</a:t>
            </a:r>
          </a:p>
          <a:p>
            <a:pPr lvl="1">
              <a:buFontTx/>
              <a:buChar char="-"/>
            </a:pPr>
            <a:r>
              <a:rPr lang="en-US" sz="1800" dirty="0" smtClean="0"/>
              <a:t>12 Hydrology Science research projects identified</a:t>
            </a:r>
          </a:p>
          <a:p>
            <a:pPr lvl="1">
              <a:buFontTx/>
              <a:buChar char="-"/>
            </a:pPr>
            <a:r>
              <a:rPr lang="en-US" sz="1800" dirty="0" smtClean="0"/>
              <a:t>(Don’t read into the numbers, this is just as far as II got)</a:t>
            </a:r>
          </a:p>
          <a:p>
            <a:pPr>
              <a:buFontTx/>
              <a:buChar char="-"/>
            </a:pPr>
            <a:r>
              <a:rPr lang="en-US" sz="2000" dirty="0" smtClean="0"/>
              <a:t>Science research methodology techniques being used …</a:t>
            </a:r>
            <a:endParaRPr lang="en-US" sz="2000" dirty="0"/>
          </a:p>
          <a:p>
            <a:pPr>
              <a:buFontTx/>
              <a:buChar char="-"/>
            </a:pPr>
            <a:endParaRPr lang="en-US" sz="12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smtClean="0"/>
              <a:t> – how many?  Conclusions?  Techniques tools used? Relevant presentations</a:t>
            </a:r>
            <a:endParaRPr lang="en-US" sz="1800" dirty="0"/>
          </a:p>
        </p:txBody>
      </p:sp>
    </p:spTree>
    <p:extLst>
      <p:ext uri="{BB962C8B-B14F-4D97-AF65-F5344CB8AC3E}">
        <p14:creationId xmlns:p14="http://schemas.microsoft.com/office/powerpoint/2010/main" val="12179948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Defining Techniques</a:t>
            </a:r>
            <a:endParaRPr lang="en-US" sz="2400" dirty="0">
              <a:latin typeface="+mj-lt"/>
              <a:cs typeface="Cambria"/>
            </a:endParaRPr>
          </a:p>
        </p:txBody>
      </p:sp>
      <p:graphicFrame>
        <p:nvGraphicFramePr>
          <p:cNvPr id="8" name="Table 7"/>
          <p:cNvGraphicFramePr>
            <a:graphicFrameLocks noGrp="1"/>
          </p:cNvGraphicFramePr>
          <p:nvPr>
            <p:extLst>
              <p:ext uri="{D42A27DB-BD31-4B8C-83A1-F6EECF244321}">
                <p14:modId xmlns:p14="http://schemas.microsoft.com/office/powerpoint/2010/main" val="3038708665"/>
              </p:ext>
            </p:extLst>
          </p:nvPr>
        </p:nvGraphicFramePr>
        <p:xfrm>
          <a:off x="404076" y="937834"/>
          <a:ext cx="8530468" cy="5710711"/>
        </p:xfrm>
        <a:graphic>
          <a:graphicData uri="http://schemas.openxmlformats.org/drawingml/2006/table">
            <a:tbl>
              <a:tblPr/>
              <a:tblGrid>
                <a:gridCol w="2069452"/>
                <a:gridCol w="6461016"/>
              </a:tblGrid>
              <a:tr h="162559">
                <a:tc>
                  <a:txBody>
                    <a:bodyPr/>
                    <a:lstStyle/>
                    <a:p>
                      <a:pPr algn="l" fontAlgn="b"/>
                      <a:r>
                        <a:rPr lang="en-US" sz="1200" b="1" i="0" u="none" strike="noStrike" dirty="0">
                          <a:solidFill>
                            <a:srgbClr val="000000"/>
                          </a:solidFill>
                          <a:effectLst/>
                          <a:latin typeface="Arial"/>
                        </a:rPr>
                        <a:t>TECHNIQUES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l" fontAlgn="b"/>
                      <a:r>
                        <a:rPr lang="sk-SK" sz="1200" b="0" i="0" u="none" strike="noStrike" dirty="0">
                          <a:solidFill>
                            <a:srgbClr val="000000"/>
                          </a:solidFill>
                          <a:effectLst/>
                          <a:latin typeface="Arial"/>
                        </a:rPr>
                        <a:t>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r>
              <a:tr h="105185">
                <a:tc>
                  <a:txBody>
                    <a:bodyPr/>
                    <a:lstStyle/>
                    <a:p>
                      <a:pPr algn="l" fontAlgn="b"/>
                      <a:r>
                        <a:rPr lang="en-US" sz="1200" b="0" i="0" u="none" strike="noStrike">
                          <a:solidFill>
                            <a:srgbClr val="000000"/>
                          </a:solidFill>
                          <a:effectLst/>
                          <a:latin typeface="'ArialMT'"/>
                        </a:rPr>
                        <a:t>Aggregation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The compiling of information from databases with intent to prepare combined datasets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85">
                <a:tc>
                  <a:txBody>
                    <a:bodyPr/>
                    <a:lstStyle/>
                    <a:p>
                      <a:pPr algn="l" fontAlgn="b"/>
                      <a:r>
                        <a:rPr lang="en-US" sz="1200" b="0" i="0" u="none" strike="noStrike">
                          <a:solidFill>
                            <a:srgbClr val="000000"/>
                          </a:solidFill>
                          <a:effectLst/>
                          <a:latin typeface="'ArialMT'"/>
                        </a:rPr>
                        <a:t>Anomaly Detection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The identification of items, events or observations which do not conform to an expected pattern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058">
                <a:tc>
                  <a:txBody>
                    <a:bodyPr/>
                    <a:lstStyle/>
                    <a:p>
                      <a:pPr algn="l" fontAlgn="b"/>
                      <a:r>
                        <a:rPr lang="en-US" sz="1200" b="0" i="0" u="none" strike="noStrike">
                          <a:solidFill>
                            <a:srgbClr val="000000"/>
                          </a:solidFill>
                          <a:effectLst/>
                          <a:latin typeface="'ArialMT'"/>
                        </a:rPr>
                        <a:t>Bias Correction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Bias correction methods are often applied for systematic statistical deviations from observational data. They generally adjust the long-term mean by adding the average difference between the simulated and observed data over the historical period to the simulated data, or by applying an associated multiplicative correction factor. In addition, differences between the variance of the simulated and observed data are often corrected.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Bayesian Techniques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Bayesian analysis, a method of </a:t>
                      </a:r>
                      <a:r>
                        <a:rPr lang="en-US" sz="1200" b="1" i="0" u="none" strike="noStrike">
                          <a:solidFill>
                            <a:srgbClr val="000000"/>
                          </a:solidFill>
                          <a:effectLst/>
                          <a:latin typeface="Arial"/>
                        </a:rPr>
                        <a:t>statistical inference</a:t>
                      </a:r>
                      <a:r>
                        <a:rPr lang="en-US" sz="1200" b="0" i="0" u="none" strike="noStrike">
                          <a:solidFill>
                            <a:srgbClr val="000000"/>
                          </a:solidFill>
                          <a:effectLst/>
                          <a:latin typeface="Arial"/>
                        </a:rPr>
                        <a:t> that allows one to combine prior information about a population parameter with evidence from information contained in a sample to guide the statistical inference process.  Bayesian Synthesis.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998">
                <a:tc>
                  <a:txBody>
                    <a:bodyPr/>
                    <a:lstStyle/>
                    <a:p>
                      <a:pPr algn="l" fontAlgn="b"/>
                      <a:r>
                        <a:rPr lang="en-US" sz="1200" b="0" i="0" u="none" strike="noStrike">
                          <a:solidFill>
                            <a:srgbClr val="000000"/>
                          </a:solidFill>
                          <a:effectLst/>
                          <a:latin typeface="Arial"/>
                        </a:rPr>
                        <a:t>Bivariant Regression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The simplest form of regression is bivariate regression, in which one variable is the outcome and one is the predictor.</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998">
                <a:tc>
                  <a:txBody>
                    <a:bodyPr/>
                    <a:lstStyle/>
                    <a:p>
                      <a:pPr algn="l" fontAlgn="b"/>
                      <a:r>
                        <a:rPr lang="en-US" sz="1200" b="0" i="0" u="none" strike="noStrike">
                          <a:solidFill>
                            <a:srgbClr val="000000"/>
                          </a:solidFill>
                          <a:effectLst/>
                          <a:latin typeface="Arial"/>
                        </a:rPr>
                        <a:t>Classification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The problem of identifying to which of a set of categories (sub-populations) a new observation belongs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998">
                <a:tc>
                  <a:txBody>
                    <a:bodyPr/>
                    <a:lstStyle/>
                    <a:p>
                      <a:pPr algn="l" fontAlgn="b"/>
                      <a:r>
                        <a:rPr lang="en-US" sz="1200" b="0" i="0" u="none" strike="noStrike">
                          <a:solidFill>
                            <a:srgbClr val="000000"/>
                          </a:solidFill>
                          <a:effectLst/>
                          <a:latin typeface="Arial"/>
                        </a:rPr>
                        <a:t>Clustering; Hierarchical Clustering</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An approach to organize objects into a </a:t>
                      </a:r>
                      <a:r>
                        <a:rPr lang="en-US" sz="1200" b="1" i="0" u="none" strike="noStrike">
                          <a:solidFill>
                            <a:srgbClr val="000000"/>
                          </a:solidFill>
                          <a:effectLst/>
                          <a:latin typeface="Arial"/>
                        </a:rPr>
                        <a:t>classification</a:t>
                      </a:r>
                      <a:r>
                        <a:rPr lang="en-US" sz="1200" b="0" i="0" u="none" strike="noStrike">
                          <a:solidFill>
                            <a:srgbClr val="000000"/>
                          </a:solidFill>
                          <a:effectLst/>
                          <a:latin typeface="Arial"/>
                        </a:rPr>
                        <a:t> and can be accomplished utilizing various methods, including statical techniques.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998">
                <a:tc>
                  <a:txBody>
                    <a:bodyPr/>
                    <a:lstStyle/>
                    <a:p>
                      <a:pPr algn="l" fontAlgn="b"/>
                      <a:r>
                        <a:rPr lang="en-US" sz="1200" b="0" i="0" u="none" strike="noStrike">
                          <a:solidFill>
                            <a:srgbClr val="000000"/>
                          </a:solidFill>
                          <a:effectLst/>
                          <a:latin typeface="Arial"/>
                        </a:rPr>
                        <a:t>Constrained Variational Analysis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A field of mathematical analysis that deals with maximizing or minimizing </a:t>
                      </a:r>
                      <a:r>
                        <a:rPr lang="en-US" sz="1200" b="0" i="0" u="none" strike="noStrike" dirty="0" err="1">
                          <a:solidFill>
                            <a:srgbClr val="000000"/>
                          </a:solidFill>
                          <a:effectLst/>
                          <a:latin typeface="Arial"/>
                        </a:rPr>
                        <a:t>functionals</a:t>
                      </a:r>
                      <a:r>
                        <a:rPr lang="en-US" sz="1200" b="0" i="0" u="none" strike="noStrike" dirty="0">
                          <a:solidFill>
                            <a:srgbClr val="000000"/>
                          </a:solidFill>
                          <a:effectLst/>
                          <a:latin typeface="Arial"/>
                        </a:rPr>
                        <a:t>, which are mappings from a set of functions to the real numbers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998">
                <a:tc>
                  <a:txBody>
                    <a:bodyPr/>
                    <a:lstStyle/>
                    <a:p>
                      <a:pPr algn="l" fontAlgn="b"/>
                      <a:r>
                        <a:rPr lang="en-US" sz="1200" b="0" i="0" u="none" strike="noStrike">
                          <a:solidFill>
                            <a:srgbClr val="000000"/>
                          </a:solidFill>
                          <a:effectLst/>
                          <a:latin typeface="Arial"/>
                        </a:rPr>
                        <a:t>Coordinate Transformation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Put data into a different coordinate system</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Correlation Analysis/Regression Analysis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Correlation and regression analysis are related in the sense that both deal with relationships among variables. The correlation coefficient is a measure of linear association between two variables. Correlation computes the value of the Pearson correlation coefficient, r. Its value ranges from -1 to +1.</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Data Fusion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The process of integration of multiple data and knowledge representing the same real-world object into a consistent, accurate, and useful representation.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Data Mining</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Data mining, an interdisciplinary subfield of computer science, is the computational process of </a:t>
                      </a:r>
                      <a:r>
                        <a:rPr lang="en-US" sz="1200" b="1" i="0" u="none" strike="noStrike" dirty="0">
                          <a:solidFill>
                            <a:srgbClr val="000000"/>
                          </a:solidFill>
                          <a:effectLst/>
                          <a:latin typeface="Arial"/>
                        </a:rPr>
                        <a:t>discovering patterns</a:t>
                      </a:r>
                      <a:r>
                        <a:rPr lang="en-US" sz="1200" b="0" i="0" u="none" strike="noStrike" dirty="0">
                          <a:solidFill>
                            <a:srgbClr val="000000"/>
                          </a:solidFill>
                          <a:effectLst/>
                          <a:latin typeface="Arial"/>
                        </a:rPr>
                        <a:t> in large data sets (“big data”) involving methods at the intersection of artificial intelligence, machine learning, statistics, and database systems.  The overall goal of the data mining process is to extract information from a data set and transform it into an understandable structure for further use.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99063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Defining Techniques</a:t>
            </a:r>
            <a:endParaRPr lang="en-US" sz="2400" dirty="0">
              <a:latin typeface="+mj-lt"/>
              <a:cs typeface="Cambria"/>
            </a:endParaRPr>
          </a:p>
        </p:txBody>
      </p:sp>
      <p:graphicFrame>
        <p:nvGraphicFramePr>
          <p:cNvPr id="8" name="Table 7"/>
          <p:cNvGraphicFramePr>
            <a:graphicFrameLocks noGrp="1"/>
          </p:cNvGraphicFramePr>
          <p:nvPr>
            <p:extLst>
              <p:ext uri="{D42A27DB-BD31-4B8C-83A1-F6EECF244321}">
                <p14:modId xmlns:p14="http://schemas.microsoft.com/office/powerpoint/2010/main" val="2942405245"/>
              </p:ext>
            </p:extLst>
          </p:nvPr>
        </p:nvGraphicFramePr>
        <p:xfrm>
          <a:off x="404076" y="937834"/>
          <a:ext cx="8530468" cy="5531018"/>
        </p:xfrm>
        <a:graphic>
          <a:graphicData uri="http://schemas.openxmlformats.org/drawingml/2006/table">
            <a:tbl>
              <a:tblPr/>
              <a:tblGrid>
                <a:gridCol w="2069452"/>
                <a:gridCol w="6461016"/>
              </a:tblGrid>
              <a:tr h="162559">
                <a:tc>
                  <a:txBody>
                    <a:bodyPr/>
                    <a:lstStyle/>
                    <a:p>
                      <a:pPr algn="l" fontAlgn="b"/>
                      <a:r>
                        <a:rPr lang="en-US" sz="1200" b="1" i="0" u="none" strike="noStrike" dirty="0">
                          <a:solidFill>
                            <a:srgbClr val="000000"/>
                          </a:solidFill>
                          <a:effectLst/>
                          <a:latin typeface="Arial"/>
                        </a:rPr>
                        <a:t>TECHNIQUES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l" fontAlgn="b"/>
                      <a:r>
                        <a:rPr lang="sk-SK" sz="1200" b="0" i="0" u="none" strike="noStrike" dirty="0">
                          <a:solidFill>
                            <a:srgbClr val="000000"/>
                          </a:solidFill>
                          <a:effectLst/>
                          <a:latin typeface="Arial"/>
                        </a:rPr>
                        <a:t>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r>
              <a:tr h="83511">
                <a:tc>
                  <a:txBody>
                    <a:bodyPr/>
                    <a:lstStyle/>
                    <a:p>
                      <a:pPr algn="l" fontAlgn="b"/>
                      <a:r>
                        <a:rPr lang="en-US" sz="1200" b="0" i="0" u="none" strike="noStrike" dirty="0">
                          <a:solidFill>
                            <a:srgbClr val="000000"/>
                          </a:solidFill>
                          <a:effectLst/>
                          <a:latin typeface="Arial"/>
                        </a:rPr>
                        <a:t>Factor Analysis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Factor analysis is a statistical method used to </a:t>
                      </a:r>
                      <a:r>
                        <a:rPr lang="en-US" sz="1200" b="1" i="0" u="none" strike="noStrike">
                          <a:solidFill>
                            <a:srgbClr val="000000"/>
                          </a:solidFill>
                          <a:effectLst/>
                          <a:latin typeface="Arial"/>
                        </a:rPr>
                        <a:t>describe variability</a:t>
                      </a:r>
                      <a:r>
                        <a:rPr lang="en-US" sz="1200" b="0" i="0" u="none" strike="noStrike">
                          <a:solidFill>
                            <a:srgbClr val="000000"/>
                          </a:solidFill>
                          <a:effectLst/>
                          <a:latin typeface="Arial"/>
                        </a:rPr>
                        <a:t> among observed, correlated variables in terms of a potentially lower number of unobserved variables called factors.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336">
                <a:tc>
                  <a:txBody>
                    <a:bodyPr/>
                    <a:lstStyle/>
                    <a:p>
                      <a:pPr algn="l" fontAlgn="b"/>
                      <a:r>
                        <a:rPr lang="en-US" sz="1200" b="0" i="0" u="none" strike="noStrike">
                          <a:solidFill>
                            <a:srgbClr val="000000"/>
                          </a:solidFill>
                          <a:effectLst/>
                          <a:latin typeface="Arial"/>
                        </a:rPr>
                        <a:t>Filtering</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A class of signal processing, the defining feature of filters being the complete or partial suppression of some aspect of the signal</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686">
                <a:tc>
                  <a:txBody>
                    <a:bodyPr/>
                    <a:lstStyle/>
                    <a:p>
                      <a:pPr algn="l" fontAlgn="b"/>
                      <a:r>
                        <a:rPr lang="en-US" sz="1200" b="0" i="0" u="none" strike="noStrike">
                          <a:solidFill>
                            <a:srgbClr val="000000"/>
                          </a:solidFill>
                          <a:effectLst/>
                          <a:latin typeface="Arial"/>
                        </a:rPr>
                        <a:t>Format Conversion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Change the representation of data so to be more usable when analyzing</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336">
                <a:tc>
                  <a:txBody>
                    <a:bodyPr/>
                    <a:lstStyle/>
                    <a:p>
                      <a:pPr algn="l" fontAlgn="b"/>
                      <a:r>
                        <a:rPr lang="en-US" sz="1200" b="0" i="0" u="none" strike="noStrike">
                          <a:solidFill>
                            <a:srgbClr val="000000"/>
                          </a:solidFill>
                          <a:effectLst/>
                          <a:latin typeface="Arial"/>
                        </a:rPr>
                        <a:t>Forward Modeling</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The technique of determining what a given sensor would measure in a given formation and environment by applying a set of theoretical equations for the sensor response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686">
                <a:tc>
                  <a:txBody>
                    <a:bodyPr/>
                    <a:lstStyle/>
                    <a:p>
                      <a:pPr algn="l" fontAlgn="b"/>
                      <a:r>
                        <a:rPr lang="en-US" sz="1200" b="0" i="0" u="none" strike="noStrike">
                          <a:solidFill>
                            <a:srgbClr val="000000"/>
                          </a:solidFill>
                          <a:effectLst/>
                          <a:latin typeface="'ArialMT'"/>
                        </a:rPr>
                        <a:t>Fourier Analysis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A method of defining periodic waveforms in terms of trigonometric functions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686">
                <a:tc>
                  <a:txBody>
                    <a:bodyPr/>
                    <a:lstStyle/>
                    <a:p>
                      <a:pPr algn="l" fontAlgn="b"/>
                      <a:r>
                        <a:rPr lang="en-US" sz="1200" b="0" i="0" u="none" strike="noStrike">
                          <a:solidFill>
                            <a:srgbClr val="000000"/>
                          </a:solidFill>
                          <a:effectLst/>
                          <a:latin typeface="'ArialMT'"/>
                        </a:rPr>
                        <a:t>Gaussian Distribution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A continuous function which approximates the exact binomial distribution of events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686">
                <a:tc>
                  <a:txBody>
                    <a:bodyPr/>
                    <a:lstStyle/>
                    <a:p>
                      <a:pPr algn="l" fontAlgn="b"/>
                      <a:r>
                        <a:rPr lang="en-US" sz="1200" b="0" i="0" u="none" strike="noStrike">
                          <a:solidFill>
                            <a:srgbClr val="000000"/>
                          </a:solidFill>
                          <a:effectLst/>
                          <a:latin typeface="Arial"/>
                        </a:rPr>
                        <a:t>Grid Search</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smtClean="0">
                          <a:solidFill>
                            <a:srgbClr val="000000"/>
                          </a:solidFill>
                          <a:effectLst/>
                          <a:latin typeface="Arial"/>
                        </a:rPr>
                        <a:t>Systematic </a:t>
                      </a:r>
                      <a:r>
                        <a:rPr lang="en-US" sz="1200" b="0" i="0" u="none" strike="noStrike" dirty="0">
                          <a:solidFill>
                            <a:srgbClr val="000000"/>
                          </a:solidFill>
                          <a:effectLst/>
                          <a:latin typeface="Arial"/>
                        </a:rPr>
                        <a:t>search across discrete parameter values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686">
                <a:tc>
                  <a:txBody>
                    <a:bodyPr/>
                    <a:lstStyle/>
                    <a:p>
                      <a:pPr algn="l" fontAlgn="b"/>
                      <a:r>
                        <a:rPr lang="en-US" sz="1200" b="0" i="0" u="none" strike="noStrike">
                          <a:solidFill>
                            <a:srgbClr val="000000"/>
                          </a:solidFill>
                          <a:effectLst/>
                          <a:latin typeface="Arial"/>
                        </a:rPr>
                        <a:t>Imputation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The process of replacing missing data with substituted values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686">
                <a:tc>
                  <a:txBody>
                    <a:bodyPr/>
                    <a:lstStyle/>
                    <a:p>
                      <a:pPr algn="l" fontAlgn="b"/>
                      <a:r>
                        <a:rPr lang="en-US" sz="1200" b="0" i="0" u="none" strike="noStrike">
                          <a:solidFill>
                            <a:srgbClr val="000000"/>
                          </a:solidFill>
                          <a:effectLst/>
                          <a:latin typeface="Arial"/>
                        </a:rPr>
                        <a:t>Inverse Modeling</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Derive a physical property model given a set of observations.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756">
                <a:tc>
                  <a:txBody>
                    <a:bodyPr/>
                    <a:lstStyle/>
                    <a:p>
                      <a:pPr algn="l" fontAlgn="b"/>
                      <a:r>
                        <a:rPr lang="en-US" sz="1200" b="0" i="0" u="none" strike="noStrike">
                          <a:solidFill>
                            <a:srgbClr val="000000"/>
                          </a:solidFill>
                          <a:effectLst/>
                          <a:latin typeface="Arial"/>
                        </a:rPr>
                        <a:t>Linear/Non-linear Regression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In statistics, linear regression is an approach for </a:t>
                      </a:r>
                      <a:r>
                        <a:rPr lang="en-US" sz="1200" b="1" i="0" u="none" strike="noStrike">
                          <a:solidFill>
                            <a:srgbClr val="000000"/>
                          </a:solidFill>
                          <a:effectLst/>
                          <a:latin typeface="Arial"/>
                        </a:rPr>
                        <a:t>modeling the relationship between</a:t>
                      </a:r>
                      <a:r>
                        <a:rPr lang="en-US" sz="1200" b="0" i="0" u="none" strike="noStrike">
                          <a:solidFill>
                            <a:srgbClr val="000000"/>
                          </a:solidFill>
                          <a:effectLst/>
                          <a:latin typeface="Arial"/>
                        </a:rPr>
                        <a:t> a scalar dependent variable Y (e.g., a sounding temperature) and one or more explanatory variables (or independent variables) denoted X, (or X1, X2...) (e.g., the satellite retrieved temperature(s)). The case of one explanatory variable is called simple linear regression. </a:t>
                      </a:r>
                      <a:br>
                        <a:rPr lang="en-US" sz="1200" b="0" i="0" u="none" strike="noStrike">
                          <a:solidFill>
                            <a:srgbClr val="000000"/>
                          </a:solidFill>
                          <a:effectLst/>
                          <a:latin typeface="Arial"/>
                        </a:rPr>
                      </a:br>
                      <a:r>
                        <a:rPr lang="en-US" sz="1200" b="0" i="0" u="none" strike="noStrike">
                          <a:solidFill>
                            <a:srgbClr val="000000"/>
                          </a:solidFill>
                          <a:effectLst/>
                          <a:latin typeface="Arial"/>
                        </a:rPr>
                        <a:t>In statistics, nonlinear regression is a form of regression analysis in which observational data (e.g., Y) are modeled by a function which is a nonlinear combination of the model parameters (e.g., aX + bX2 +….) and depends on one or more independent variables (e.g., X or X1, X2,….). The data are fitted by a method of successive approximations.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Machine Learning</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Machine learning is a subfield of computer science that evolved from the </a:t>
                      </a:r>
                      <a:r>
                        <a:rPr lang="en-US" sz="1200" b="1" i="0" u="none" strike="noStrike" dirty="0">
                          <a:solidFill>
                            <a:srgbClr val="000000"/>
                          </a:solidFill>
                          <a:effectLst/>
                          <a:latin typeface="Arial"/>
                        </a:rPr>
                        <a:t>study of pattern recognition and computational learning theory</a:t>
                      </a:r>
                      <a:r>
                        <a:rPr lang="en-US" sz="1200" b="0" i="0" u="none" strike="noStrike" dirty="0">
                          <a:solidFill>
                            <a:srgbClr val="000000"/>
                          </a:solidFill>
                          <a:effectLst/>
                          <a:latin typeface="Arial"/>
                        </a:rPr>
                        <a:t> in artificial intelligence. Machine learning explores the study and construction of algorithms that can learn from and make predictions on data. Supervised. Unsupervised.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Model Simulations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 simulation generally refers to a computerized version of the model which is run over time to study the implications of the defined interactions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Monte Carlo method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Any method which solves a problem by generating suitable random numbers and observing that fraction of the numbers obeying some property or properties. The method is useful for obtaining numerical solutions to problems which are too complicated to solve analytically.</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88338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Defining Techniques</a:t>
            </a:r>
            <a:endParaRPr lang="en-US" sz="2400" dirty="0">
              <a:latin typeface="+mj-lt"/>
              <a:cs typeface="Cambria"/>
            </a:endParaRPr>
          </a:p>
        </p:txBody>
      </p:sp>
      <p:graphicFrame>
        <p:nvGraphicFramePr>
          <p:cNvPr id="8" name="Table 7"/>
          <p:cNvGraphicFramePr>
            <a:graphicFrameLocks noGrp="1"/>
          </p:cNvGraphicFramePr>
          <p:nvPr>
            <p:extLst>
              <p:ext uri="{D42A27DB-BD31-4B8C-83A1-F6EECF244321}">
                <p14:modId xmlns:p14="http://schemas.microsoft.com/office/powerpoint/2010/main" val="3867920198"/>
              </p:ext>
            </p:extLst>
          </p:nvPr>
        </p:nvGraphicFramePr>
        <p:xfrm>
          <a:off x="404076" y="836824"/>
          <a:ext cx="8530468" cy="5903152"/>
        </p:xfrm>
        <a:graphic>
          <a:graphicData uri="http://schemas.openxmlformats.org/drawingml/2006/table">
            <a:tbl>
              <a:tblPr/>
              <a:tblGrid>
                <a:gridCol w="2069452"/>
                <a:gridCol w="6461016"/>
              </a:tblGrid>
              <a:tr h="162559">
                <a:tc>
                  <a:txBody>
                    <a:bodyPr/>
                    <a:lstStyle/>
                    <a:p>
                      <a:pPr algn="l" fontAlgn="b"/>
                      <a:r>
                        <a:rPr lang="en-US" sz="1200" b="1" i="0" u="none" strike="noStrike" dirty="0">
                          <a:solidFill>
                            <a:srgbClr val="000000"/>
                          </a:solidFill>
                          <a:effectLst/>
                          <a:latin typeface="Arial"/>
                        </a:rPr>
                        <a:t>TECHNIQUES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l" fontAlgn="b"/>
                      <a:r>
                        <a:rPr lang="sk-SK" sz="1200" b="0" i="0" u="none" strike="noStrike" dirty="0">
                          <a:solidFill>
                            <a:srgbClr val="000000"/>
                          </a:solidFill>
                          <a:effectLst/>
                          <a:latin typeface="Arial"/>
                        </a:rPr>
                        <a:t>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r>
              <a:tr h="162559">
                <a:tc>
                  <a:txBody>
                    <a:bodyPr/>
                    <a:lstStyle/>
                    <a:p>
                      <a:pPr algn="l" fontAlgn="b"/>
                      <a:r>
                        <a:rPr lang="en-US" sz="1200" b="0" i="0" u="none" strike="noStrike" dirty="0">
                          <a:solidFill>
                            <a:srgbClr val="000000"/>
                          </a:solidFill>
                          <a:effectLst/>
                          <a:latin typeface="Arial"/>
                        </a:rPr>
                        <a:t>Multi-</a:t>
                      </a:r>
                      <a:r>
                        <a:rPr lang="en-US" sz="1200" b="0" i="0" u="none" strike="noStrike" dirty="0" err="1">
                          <a:solidFill>
                            <a:srgbClr val="000000"/>
                          </a:solidFill>
                          <a:effectLst/>
                          <a:latin typeface="Arial"/>
                        </a:rPr>
                        <a:t>variate</a:t>
                      </a:r>
                      <a:r>
                        <a:rPr lang="en-US" sz="1200" b="0" i="0" u="none" strike="noStrike" dirty="0">
                          <a:solidFill>
                            <a:srgbClr val="000000"/>
                          </a:solidFill>
                          <a:effectLst/>
                          <a:latin typeface="Arial"/>
                        </a:rPr>
                        <a:t> time series analysis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Multivariate time series analysis is used when one wants to model and explain the interactions and co-movements among a group of time series variables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Neural Networks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A computing system made up of a number of simple, highly interconnected processing elements, which process information by their dynamic state response to external inputs.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Noise Analysis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Typically performed using FFT and Signal Processing techniques, the goal is to determine the level of signal versus noise present in the data recorded as well as assess the inherent noise of the recording system.  This is measured either as a ratio or as a power spectrum within the dynamic range of the instrument.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810">
                <a:tc>
                  <a:txBody>
                    <a:bodyPr/>
                    <a:lstStyle/>
                    <a:p>
                      <a:pPr algn="l" fontAlgn="b"/>
                      <a:r>
                        <a:rPr lang="en-US" sz="1200" b="0" i="0" u="none" strike="noStrike">
                          <a:solidFill>
                            <a:srgbClr val="000000"/>
                          </a:solidFill>
                          <a:effectLst/>
                          <a:latin typeface="Arial"/>
                        </a:rPr>
                        <a:t>Outlier Removal</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Method for identifying and removing noise or artifacts from data</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810">
                <a:tc>
                  <a:txBody>
                    <a:bodyPr/>
                    <a:lstStyle/>
                    <a:p>
                      <a:pPr algn="l" fontAlgn="b"/>
                      <a:r>
                        <a:rPr lang="en-US" sz="1200" b="0" i="0" u="none" strike="noStrike">
                          <a:solidFill>
                            <a:srgbClr val="000000"/>
                          </a:solidFill>
                          <a:effectLst/>
                          <a:latin typeface="Arial"/>
                        </a:rPr>
                        <a:t>Pattern Recognition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The recognition of patterns and regularities in data</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Poisson Regression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A form of regression analysis used to model count data and contingency tables. Poisson regression assumes the response variable Y has a Poisson distribution, and assumes the logarithm of its expected value can be modeled by a linear combination of unknown parameters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559">
                <a:tc>
                  <a:txBody>
                    <a:bodyPr/>
                    <a:lstStyle/>
                    <a:p>
                      <a:pPr algn="l" fontAlgn="b"/>
                      <a:r>
                        <a:rPr lang="en-US" sz="1200" b="0" i="0" u="none" strike="noStrike">
                          <a:solidFill>
                            <a:srgbClr val="000000"/>
                          </a:solidFill>
                          <a:effectLst/>
                          <a:latin typeface="Arial"/>
                        </a:rPr>
                        <a:t>Principal Component Analysis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Principal component analysis (PCA) is a </a:t>
                      </a:r>
                      <a:r>
                        <a:rPr lang="en-US" sz="1200" b="1" i="0" u="none" strike="noStrike" dirty="0">
                          <a:solidFill>
                            <a:srgbClr val="000000"/>
                          </a:solidFill>
                          <a:effectLst/>
                          <a:latin typeface="Arial"/>
                        </a:rPr>
                        <a:t>statistical procedure</a:t>
                      </a:r>
                      <a:r>
                        <a:rPr lang="en-US" sz="1200" b="0" i="0" u="none" strike="noStrike" dirty="0">
                          <a:solidFill>
                            <a:srgbClr val="000000"/>
                          </a:solidFill>
                          <a:effectLst/>
                          <a:latin typeface="Arial"/>
                        </a:rPr>
                        <a:t> that uses an orthogonal transformation to convert a set of observations of possibly correlated variables into a set of values of linearly uncorrelated variables called principal components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061">
                <a:tc>
                  <a:txBody>
                    <a:bodyPr/>
                    <a:lstStyle/>
                    <a:p>
                      <a:pPr algn="l" fontAlgn="b"/>
                      <a:r>
                        <a:rPr lang="en-US" sz="1200" b="0" i="0" u="none" strike="noStrike">
                          <a:solidFill>
                            <a:srgbClr val="000000"/>
                          </a:solidFill>
                          <a:effectLst/>
                          <a:latin typeface="Arial"/>
                        </a:rPr>
                        <a:t>Ratios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A relationship between two numbers indicating how many times the first number contains the second</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061">
                <a:tc>
                  <a:txBody>
                    <a:bodyPr/>
                    <a:lstStyle/>
                    <a:p>
                      <a:pPr algn="l" fontAlgn="b"/>
                      <a:r>
                        <a:rPr lang="en-US" sz="1200" b="0" i="0" u="none" strike="noStrike">
                          <a:solidFill>
                            <a:srgbClr val="000000"/>
                          </a:solidFill>
                          <a:effectLst/>
                          <a:latin typeface="Arial"/>
                        </a:rPr>
                        <a:t>Sensitivity Analysis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Testing individual parameters in an analytic to observe the magnitude of the effect</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410">
                <a:tc>
                  <a:txBody>
                    <a:bodyPr/>
                    <a:lstStyle/>
                    <a:p>
                      <a:pPr algn="l" fontAlgn="b"/>
                      <a:r>
                        <a:rPr lang="en-US" sz="1200" b="0" i="0" u="none" strike="noStrike">
                          <a:solidFill>
                            <a:srgbClr val="000000"/>
                          </a:solidFill>
                          <a:effectLst/>
                          <a:latin typeface="Arial"/>
                        </a:rPr>
                        <a:t>Smoothing; Exponential Smoothing</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An approximating function that attempts to capture important patterns in the data, while leaving out noise or other fine-scale structures/rapid phenomena.  Gaussian Smoothing - the result of blurring an image by a Gaussian function; a low pass filter</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336">
                <a:tc>
                  <a:txBody>
                    <a:bodyPr/>
                    <a:lstStyle/>
                    <a:p>
                      <a:pPr algn="l" fontAlgn="b"/>
                      <a:r>
                        <a:rPr lang="en-US" sz="1200" b="0" i="0" u="none" strike="noStrike">
                          <a:solidFill>
                            <a:srgbClr val="000000"/>
                          </a:solidFill>
                          <a:effectLst/>
                          <a:latin typeface="Arial"/>
                        </a:rPr>
                        <a:t>Spatial Interpolation</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Refers to the process of estimating the unknown data values for specific locations using the known data values for other points.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336">
                <a:tc>
                  <a:txBody>
                    <a:bodyPr/>
                    <a:lstStyle/>
                    <a:p>
                      <a:pPr algn="l" fontAlgn="b"/>
                      <a:r>
                        <a:rPr lang="en-US" sz="1200" b="0" i="0" u="none" strike="noStrike">
                          <a:solidFill>
                            <a:srgbClr val="000000"/>
                          </a:solidFill>
                          <a:effectLst/>
                          <a:latin typeface="Arial"/>
                        </a:rPr>
                        <a:t>Spectral Analysis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the determination of the constitution or condition of bodies and substances by means of the spectra they produce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061">
                <a:tc>
                  <a:txBody>
                    <a:bodyPr/>
                    <a:lstStyle/>
                    <a:p>
                      <a:pPr algn="l" fontAlgn="b"/>
                      <a:r>
                        <a:rPr lang="en-US" sz="1200" b="0" i="0" u="none" strike="noStrike">
                          <a:solidFill>
                            <a:srgbClr val="000000"/>
                          </a:solidFill>
                          <a:effectLst/>
                          <a:latin typeface="'ArialMT'"/>
                        </a:rPr>
                        <a:t>Temporal Trend Analysis </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Analysis of observations as they change over time to predict future observations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336">
                <a:tc>
                  <a:txBody>
                    <a:bodyPr/>
                    <a:lstStyle/>
                    <a:p>
                      <a:pPr algn="l" fontAlgn="b"/>
                      <a:r>
                        <a:rPr lang="en-US" sz="1200" b="0" i="0" u="none" strike="noStrike">
                          <a:solidFill>
                            <a:srgbClr val="000000"/>
                          </a:solidFill>
                          <a:effectLst/>
                          <a:latin typeface="Arial"/>
                        </a:rPr>
                        <a:t>Text Analytics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Arial"/>
                        </a:rPr>
                        <a:t>Text analytics is the process of analyzing unstructured text, extracting relevant information, and transforming it into useful intelligence</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336">
                <a:tc>
                  <a:txBody>
                    <a:bodyPr/>
                    <a:lstStyle/>
                    <a:p>
                      <a:pPr algn="l" fontAlgn="b"/>
                      <a:r>
                        <a:rPr lang="en-US" sz="1200" b="0" i="0" u="none" strike="noStrike">
                          <a:solidFill>
                            <a:srgbClr val="000000"/>
                          </a:solidFill>
                          <a:effectLst/>
                          <a:latin typeface="Arial"/>
                        </a:rPr>
                        <a:t>Visual Analytics</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000000"/>
                          </a:solidFill>
                          <a:effectLst/>
                          <a:latin typeface="Arial"/>
                        </a:rPr>
                        <a:t>Visual analytics is a form of inquiry in which data that provides insight into solving a problem is displayed in an interactive, graphical manner.</a:t>
                      </a:r>
                    </a:p>
                  </a:txBody>
                  <a:tcPr marL="3187" marR="3187" marT="31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84817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txBody>
          <a:bodyPr/>
          <a:lstStyle/>
          <a:p>
            <a:endParaRPr lang="en-US" dirty="0"/>
          </a:p>
        </p:txBody>
      </p:sp>
      <p:sp>
        <p:nvSpPr>
          <p:cNvPr id="3" name="Text Placeholder 2"/>
          <p:cNvSpPr>
            <a:spLocks noGrp="1"/>
          </p:cNvSpPr>
          <p:nvPr>
            <p:ph type="body" idx="1"/>
          </p:nvPr>
        </p:nvSpPr>
        <p:spPr>
          <a:xfrm>
            <a:off x="652541" y="1015173"/>
            <a:ext cx="7535548" cy="4517331"/>
          </a:xfrm>
        </p:spPr>
        <p:txBody>
          <a:bodyPr/>
          <a:lstStyle/>
          <a:p>
            <a:pPr marL="0" indent="0">
              <a:spcBef>
                <a:spcPts val="1800"/>
              </a:spcBef>
              <a:buNone/>
            </a:pPr>
            <a:r>
              <a:rPr lang="en-US" sz="2000" dirty="0" smtClean="0"/>
              <a:t>Session Focus:</a:t>
            </a:r>
            <a:endParaRPr lang="en-US" sz="2000" dirty="0"/>
          </a:p>
          <a:p>
            <a:pPr>
              <a:spcBef>
                <a:spcPts val="1800"/>
              </a:spcBef>
              <a:buFontTx/>
              <a:buChar char="-"/>
            </a:pPr>
            <a:r>
              <a:rPr lang="en-US" sz="2000" dirty="0" smtClean="0"/>
              <a:t>The ESDA Cluster (for new participants)</a:t>
            </a:r>
            <a:endParaRPr lang="en-US" sz="1400" dirty="0" smtClean="0"/>
          </a:p>
          <a:p>
            <a:pPr>
              <a:spcBef>
                <a:spcPts val="1800"/>
              </a:spcBef>
              <a:buFontTx/>
              <a:buChar char="-"/>
            </a:pPr>
            <a:r>
              <a:rPr lang="en-US" sz="2000" dirty="0" smtClean="0"/>
              <a:t>What we have accomplished</a:t>
            </a:r>
          </a:p>
          <a:p>
            <a:pPr>
              <a:spcBef>
                <a:spcPts val="1800"/>
              </a:spcBef>
              <a:buFontTx/>
              <a:buChar char="-"/>
            </a:pPr>
            <a:r>
              <a:rPr lang="en-US" sz="2000" dirty="0" smtClean="0"/>
              <a:t>A ‘Student of Data Analytics’ Point of View – Lindsay </a:t>
            </a:r>
            <a:r>
              <a:rPr lang="en-US" sz="2000" dirty="0" err="1" smtClean="0"/>
              <a:t>Barbieri</a:t>
            </a:r>
            <a:endParaRPr lang="en-US" sz="2000" dirty="0" smtClean="0"/>
          </a:p>
          <a:p>
            <a:pPr>
              <a:spcBef>
                <a:spcPts val="1800"/>
              </a:spcBef>
              <a:buFontTx/>
              <a:buChar char="-"/>
            </a:pPr>
            <a:r>
              <a:rPr lang="en-US" sz="2000" dirty="0" smtClean="0"/>
              <a:t>Where do we go from here</a:t>
            </a:r>
          </a:p>
        </p:txBody>
      </p:sp>
      <p:sp>
        <p:nvSpPr>
          <p:cNvPr id="6" name="Title 1"/>
          <p:cNvSpPr txBox="1">
            <a:spLocks/>
          </p:cNvSpPr>
          <p:nvPr/>
        </p:nvSpPr>
        <p:spPr>
          <a:xfrm>
            <a:off x="756920" y="147432"/>
            <a:ext cx="7431169" cy="442259"/>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algn="ctr"/>
            <a:r>
              <a:rPr lang="en-US" sz="2400" dirty="0" smtClean="0"/>
              <a:t>Session Focus</a:t>
            </a:r>
            <a:endParaRPr lang="en-US" sz="2400" dirty="0"/>
          </a:p>
        </p:txBody>
      </p:sp>
    </p:spTree>
    <p:extLst>
      <p:ext uri="{BB962C8B-B14F-4D97-AF65-F5344CB8AC3E}">
        <p14:creationId xmlns:p14="http://schemas.microsoft.com/office/powerpoint/2010/main" val="23532353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Describing Tools</a:t>
            </a:r>
            <a:endParaRPr lang="en-US" sz="2400" dirty="0">
              <a:latin typeface="+mj-lt"/>
              <a:cs typeface="Cambria"/>
            </a:endParaRPr>
          </a:p>
        </p:txBody>
      </p:sp>
      <p:graphicFrame>
        <p:nvGraphicFramePr>
          <p:cNvPr id="3" name="Table 2"/>
          <p:cNvGraphicFramePr>
            <a:graphicFrameLocks noGrp="1"/>
          </p:cNvGraphicFramePr>
          <p:nvPr>
            <p:extLst>
              <p:ext uri="{D42A27DB-BD31-4B8C-83A1-F6EECF244321}">
                <p14:modId xmlns:p14="http://schemas.microsoft.com/office/powerpoint/2010/main" val="1190230481"/>
              </p:ext>
            </p:extLst>
          </p:nvPr>
        </p:nvGraphicFramePr>
        <p:xfrm>
          <a:off x="389645" y="1107848"/>
          <a:ext cx="8435338" cy="5341260"/>
        </p:xfrm>
        <a:graphic>
          <a:graphicData uri="http://schemas.openxmlformats.org/drawingml/2006/table">
            <a:tbl>
              <a:tblPr/>
              <a:tblGrid>
                <a:gridCol w="2046372"/>
                <a:gridCol w="6388966"/>
              </a:tblGrid>
              <a:tr h="0">
                <a:tc>
                  <a:txBody>
                    <a:bodyPr/>
                    <a:lstStyle/>
                    <a:p>
                      <a:pPr algn="l" fontAlgn="b"/>
                      <a:r>
                        <a:rPr lang="en-US" sz="1200" b="1" i="0" u="none" strike="noStrike" dirty="0">
                          <a:solidFill>
                            <a:srgbClr val="000000"/>
                          </a:solidFill>
                          <a:effectLst/>
                          <a:latin typeface="Arial"/>
                        </a:rPr>
                        <a:t>TOOLS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B7B7"/>
                    </a:solidFill>
                  </a:tcPr>
                </a:tc>
                <a:tc>
                  <a:txBody>
                    <a:bodyPr/>
                    <a:lstStyle/>
                    <a:p>
                      <a:pPr algn="l" fontAlgn="b"/>
                      <a:r>
                        <a:rPr lang="sk-SK" sz="1200" b="0" i="0" u="none" strike="noStrike">
                          <a:solidFill>
                            <a:srgbClr val="000000"/>
                          </a:solidFill>
                          <a:effectLst/>
                          <a:latin typeface="Arial"/>
                        </a:rPr>
                        <a:t> </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B7B7"/>
                    </a:solidFill>
                  </a:tcPr>
                </a:tc>
              </a:tr>
              <a:tr h="124541">
                <a:tc>
                  <a:txBody>
                    <a:bodyPr/>
                    <a:lstStyle/>
                    <a:p>
                      <a:pPr algn="l" fontAlgn="b"/>
                      <a:r>
                        <a:rPr lang="en-US" sz="1200" b="0" i="0" u="none" strike="noStrike">
                          <a:solidFill>
                            <a:srgbClr val="000000"/>
                          </a:solidFill>
                          <a:effectLst/>
                          <a:latin typeface="Arial"/>
                        </a:rPr>
                        <a:t>Anaconda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Initailly Anaconda was a distirubtion of </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41">
                <a:tc>
                  <a:txBody>
                    <a:bodyPr/>
                    <a:lstStyle/>
                    <a:p>
                      <a:pPr algn="l" fontAlgn="b"/>
                      <a:r>
                        <a:rPr lang="en-US" sz="1200" b="0" i="0" u="none" strike="noStrike">
                          <a:solidFill>
                            <a:srgbClr val="000000"/>
                          </a:solidFill>
                          <a:effectLst/>
                          <a:latin typeface="Arial"/>
                        </a:rPr>
                        <a:t>AWS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Amazon Web Services (AWS), is a collection of </a:t>
                      </a:r>
                      <a:r>
                        <a:rPr lang="en-US" sz="1200" b="1" i="0" u="none" strike="noStrike">
                          <a:solidFill>
                            <a:srgbClr val="000000"/>
                          </a:solidFill>
                          <a:effectLst/>
                          <a:latin typeface="Arial"/>
                        </a:rPr>
                        <a:t>cloud computing services</a:t>
                      </a:r>
                      <a:r>
                        <a:rPr lang="en-US" sz="1200" b="0" i="0" u="none" strike="noStrike">
                          <a:solidFill>
                            <a:srgbClr val="000000"/>
                          </a:solidFill>
                          <a:effectLst/>
                          <a:latin typeface="Arial"/>
                        </a:rPr>
                        <a:t> that make up the on-demand computing platform offered by Amazon.com</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41">
                <a:tc>
                  <a:txBody>
                    <a:bodyPr/>
                    <a:lstStyle/>
                    <a:p>
                      <a:pPr algn="l" fontAlgn="b"/>
                      <a:r>
                        <a:rPr lang="de-DE" sz="1200" b="0" i="0" u="none" strike="noStrike">
                          <a:solidFill>
                            <a:srgbClr val="000000"/>
                          </a:solidFill>
                          <a:effectLst/>
                          <a:latin typeface="Arial"/>
                        </a:rPr>
                        <a:t>C++</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C++ is a general-purpose </a:t>
                      </a:r>
                      <a:r>
                        <a:rPr lang="en-US" sz="1200" b="1" i="0" u="none" strike="noStrike">
                          <a:solidFill>
                            <a:srgbClr val="000000"/>
                          </a:solidFill>
                          <a:effectLst/>
                          <a:latin typeface="Arial"/>
                        </a:rPr>
                        <a:t>programming language</a:t>
                      </a:r>
                      <a:r>
                        <a:rPr lang="en-US" sz="1200" b="0" i="0" u="none" strike="noStrike">
                          <a:solidFill>
                            <a:srgbClr val="000000"/>
                          </a:solidFill>
                          <a:effectLst/>
                          <a:latin typeface="Arial"/>
                        </a:rPr>
                        <a:t>. It has imperative, object-oriented and generic programming features, while also providing facilities for low-level memory manipulation.</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41">
                <a:tc>
                  <a:txBody>
                    <a:bodyPr/>
                    <a:lstStyle/>
                    <a:p>
                      <a:pPr algn="l" fontAlgn="b"/>
                      <a:r>
                        <a:rPr lang="en-US" sz="1200" b="0" i="0" u="none" strike="noStrike">
                          <a:solidFill>
                            <a:srgbClr val="000000"/>
                          </a:solidFill>
                          <a:effectLst/>
                          <a:latin typeface="Arial"/>
                        </a:rPr>
                        <a:t>CPLEX</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IBM ILOG CPLEX Optimization Studio (often informally referred to simply as CPLEX) is an </a:t>
                      </a:r>
                      <a:r>
                        <a:rPr lang="en-US" sz="1200" b="1" i="0" u="none" strike="noStrike">
                          <a:solidFill>
                            <a:srgbClr val="000000"/>
                          </a:solidFill>
                          <a:effectLst/>
                          <a:latin typeface="Arial"/>
                        </a:rPr>
                        <a:t>optimization software package</a:t>
                      </a:r>
                      <a:r>
                        <a:rPr lang="en-US" sz="1200" b="0" i="0" u="none" strike="noStrike">
                          <a:solidFill>
                            <a:srgbClr val="000000"/>
                          </a:solidFill>
                          <a:effectLst/>
                          <a:latin typeface="Arial"/>
                        </a:rPr>
                        <a:t>.</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541">
                <a:tc>
                  <a:txBody>
                    <a:bodyPr/>
                    <a:lstStyle/>
                    <a:p>
                      <a:pPr algn="l" fontAlgn="b"/>
                      <a:r>
                        <a:rPr lang="en-US" sz="1200" b="0" i="0" u="none" strike="noStrike">
                          <a:solidFill>
                            <a:srgbClr val="000000"/>
                          </a:solidFill>
                          <a:effectLst/>
                          <a:latin typeface="Arial"/>
                        </a:rPr>
                        <a:t>Excel</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 spreadsheet program created by Microsoft that enables data analysis and visualization.  It includes VBA.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603">
                <a:tc>
                  <a:txBody>
                    <a:bodyPr/>
                    <a:lstStyle/>
                    <a:p>
                      <a:pPr algn="l" fontAlgn="b"/>
                      <a:r>
                        <a:rPr lang="en-US" sz="1200" b="0" i="0" u="none" strike="noStrike">
                          <a:solidFill>
                            <a:srgbClr val="000000"/>
                          </a:solidFill>
                          <a:effectLst/>
                          <a:latin typeface="Arial"/>
                        </a:rPr>
                        <a:t>GAMS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GAMS is a high-level modeling system for</a:t>
                      </a:r>
                      <a:r>
                        <a:rPr lang="en-US" sz="1200" b="1" i="0" u="none" strike="noStrike">
                          <a:solidFill>
                            <a:srgbClr val="000000"/>
                          </a:solidFill>
                          <a:effectLst/>
                          <a:latin typeface="Arial"/>
                        </a:rPr>
                        <a:t> mathematical optimization. </a:t>
                      </a:r>
                      <a:r>
                        <a:rPr lang="en-US" sz="1200" b="0" i="0" u="none" strike="noStrike">
                          <a:solidFill>
                            <a:srgbClr val="000000"/>
                          </a:solidFill>
                          <a:effectLst/>
                          <a:latin typeface="Arial"/>
                        </a:rPr>
                        <a:t>General Additive Models allow for the extention of a simple linear model to various linear and non-linear functions across multiple predictors, depending on their conditional distribution, within the framework of a single model. In other words, in a multivariate analysis with multiple predictors and a single responce variable, if the conditional distrubute of the one predictor variable in relation to the responce variable is linear then a linear function will be applied, while if the conditional distribution of another predictor may be polynomial and so a polynomial function will be applied. The inherent strength of General Additive Models is this ability to incorporate multiple basis functions (e.g. linear, polynomial, piecewise constants, etc.) into a single model. A GAM can be run in R utilizing the lm function.</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376">
                <a:tc>
                  <a:txBody>
                    <a:bodyPr/>
                    <a:lstStyle/>
                    <a:p>
                      <a:pPr algn="l" fontAlgn="b"/>
                      <a:r>
                        <a:rPr lang="en-US" sz="1200" b="0" i="0" u="none" strike="noStrike">
                          <a:solidFill>
                            <a:srgbClr val="000000"/>
                          </a:solidFill>
                          <a:effectLst/>
                          <a:latin typeface="Arial"/>
                        </a:rPr>
                        <a:t>GDAL</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Geospatial Data Abstraction Library (GDAL) is a </a:t>
                      </a:r>
                      <a:r>
                        <a:rPr lang="en-US" sz="1200" b="1" i="0" u="none" strike="noStrike">
                          <a:solidFill>
                            <a:srgbClr val="000000"/>
                          </a:solidFill>
                          <a:effectLst/>
                          <a:latin typeface="Arial"/>
                        </a:rPr>
                        <a:t>computer software library</a:t>
                      </a:r>
                      <a:r>
                        <a:rPr lang="en-US" sz="1200" b="0" i="0" u="none" strike="noStrike">
                          <a:solidFill>
                            <a:srgbClr val="000000"/>
                          </a:solidFill>
                          <a:effectLst/>
                          <a:latin typeface="Arial"/>
                        </a:rPr>
                        <a:t> for reading and writing raster and vector geospatial data formats, and is released under the permissive X/MIT style free software license by the Open Source Geospatial Foundation.</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863">
                <a:tc>
                  <a:txBody>
                    <a:bodyPr/>
                    <a:lstStyle/>
                    <a:p>
                      <a:pPr algn="l" fontAlgn="b"/>
                      <a:r>
                        <a:rPr lang="en-US" sz="1200" b="0" i="0" u="none" strike="noStrike">
                          <a:solidFill>
                            <a:srgbClr val="000000"/>
                          </a:solidFill>
                          <a:effectLst/>
                          <a:latin typeface="Arial"/>
                        </a:rPr>
                        <a:t>GIS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 </a:t>
                      </a:r>
                      <a:r>
                        <a:rPr lang="en-US" sz="1200" b="1" i="0" u="none" strike="noStrike">
                          <a:solidFill>
                            <a:srgbClr val="000000"/>
                          </a:solidFill>
                          <a:effectLst/>
                          <a:latin typeface="Arial"/>
                        </a:rPr>
                        <a:t>geographic information system</a:t>
                      </a:r>
                      <a:r>
                        <a:rPr lang="en-US" sz="1200" b="0" i="0" u="none" strike="noStrike">
                          <a:solidFill>
                            <a:srgbClr val="000000"/>
                          </a:solidFill>
                          <a:effectLst/>
                          <a:latin typeface="Arial"/>
                        </a:rPr>
                        <a:t> is a system designed to capture, store, manipulate, analyze, manage, and present all types of spatial or geographical data.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863">
                <a:tc>
                  <a:txBody>
                    <a:bodyPr/>
                    <a:lstStyle/>
                    <a:p>
                      <a:pPr algn="l" fontAlgn="b"/>
                      <a:r>
                        <a:rPr lang="en-US" sz="1200" b="0" i="0" u="none" strike="noStrike">
                          <a:solidFill>
                            <a:srgbClr val="000000"/>
                          </a:solidFill>
                          <a:effectLst/>
                          <a:latin typeface="Arial"/>
                        </a:rPr>
                        <a:t>Hadoop</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Apache </a:t>
                      </a:r>
                      <a:r>
                        <a:rPr lang="en-US" sz="1200" b="0" i="0" u="none" strike="noStrike" dirty="0" err="1">
                          <a:solidFill>
                            <a:srgbClr val="000000"/>
                          </a:solidFill>
                          <a:effectLst/>
                          <a:latin typeface="Arial"/>
                        </a:rPr>
                        <a:t>Hadoop</a:t>
                      </a:r>
                      <a:r>
                        <a:rPr lang="en-US" sz="1200" b="0" i="0" u="none" strike="noStrike" dirty="0">
                          <a:solidFill>
                            <a:srgbClr val="000000"/>
                          </a:solidFill>
                          <a:effectLst/>
                          <a:latin typeface="Arial"/>
                        </a:rPr>
                        <a:t> is an open-source </a:t>
                      </a:r>
                      <a:r>
                        <a:rPr lang="en-US" sz="1200" b="1" i="0" u="none" strike="noStrike" dirty="0">
                          <a:solidFill>
                            <a:srgbClr val="000000"/>
                          </a:solidFill>
                          <a:effectLst/>
                          <a:latin typeface="Arial"/>
                        </a:rPr>
                        <a:t>software framework</a:t>
                      </a:r>
                      <a:r>
                        <a:rPr lang="en-US" sz="1200" b="0" i="0" u="none" strike="noStrike" dirty="0">
                          <a:solidFill>
                            <a:srgbClr val="000000"/>
                          </a:solidFill>
                          <a:effectLst/>
                          <a:latin typeface="Arial"/>
                        </a:rPr>
                        <a:t> written in Java for distributed storage and distributed processing of very </a:t>
                      </a:r>
                      <a:r>
                        <a:rPr lang="en-US" sz="1200" b="1" i="0" u="none" strike="noStrike" dirty="0">
                          <a:solidFill>
                            <a:srgbClr val="000000"/>
                          </a:solidFill>
                          <a:effectLst/>
                          <a:latin typeface="Arial"/>
                        </a:rPr>
                        <a:t>large data sets</a:t>
                      </a:r>
                      <a:r>
                        <a:rPr lang="en-US" sz="1200" b="0" i="0" u="none" strike="noStrike" dirty="0">
                          <a:solidFill>
                            <a:srgbClr val="000000"/>
                          </a:solidFill>
                          <a:effectLst/>
                          <a:latin typeface="Arial"/>
                        </a:rPr>
                        <a:t> on computer clusters built from commodity hardware</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49357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Describing Tools</a:t>
            </a:r>
            <a:endParaRPr lang="en-US" sz="2400" dirty="0">
              <a:latin typeface="+mj-lt"/>
              <a:cs typeface="Cambria"/>
            </a:endParaRPr>
          </a:p>
        </p:txBody>
      </p:sp>
      <p:graphicFrame>
        <p:nvGraphicFramePr>
          <p:cNvPr id="3" name="Table 2"/>
          <p:cNvGraphicFramePr>
            <a:graphicFrameLocks noGrp="1"/>
          </p:cNvGraphicFramePr>
          <p:nvPr>
            <p:extLst>
              <p:ext uri="{D42A27DB-BD31-4B8C-83A1-F6EECF244321}">
                <p14:modId xmlns:p14="http://schemas.microsoft.com/office/powerpoint/2010/main" val="1960491198"/>
              </p:ext>
            </p:extLst>
          </p:nvPr>
        </p:nvGraphicFramePr>
        <p:xfrm>
          <a:off x="389645" y="1179998"/>
          <a:ext cx="8435338" cy="4617288"/>
        </p:xfrm>
        <a:graphic>
          <a:graphicData uri="http://schemas.openxmlformats.org/drawingml/2006/table">
            <a:tbl>
              <a:tblPr/>
              <a:tblGrid>
                <a:gridCol w="2046372"/>
                <a:gridCol w="6388966"/>
              </a:tblGrid>
              <a:tr h="0">
                <a:tc>
                  <a:txBody>
                    <a:bodyPr/>
                    <a:lstStyle/>
                    <a:p>
                      <a:pPr algn="l" fontAlgn="b"/>
                      <a:r>
                        <a:rPr lang="en-US" sz="1200" b="1" i="0" u="none" strike="noStrike">
                          <a:solidFill>
                            <a:srgbClr val="000000"/>
                          </a:solidFill>
                          <a:effectLst/>
                          <a:latin typeface="Arial"/>
                        </a:rPr>
                        <a:t>TOOLS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B7B7"/>
                    </a:solidFill>
                  </a:tcPr>
                </a:tc>
                <a:tc>
                  <a:txBody>
                    <a:bodyPr/>
                    <a:lstStyle/>
                    <a:p>
                      <a:pPr algn="l" fontAlgn="b"/>
                      <a:r>
                        <a:rPr lang="sk-SK" sz="1200" b="0" i="0" u="none" strike="noStrike" dirty="0">
                          <a:solidFill>
                            <a:srgbClr val="000000"/>
                          </a:solidFill>
                          <a:effectLst/>
                          <a:latin typeface="Arial"/>
                        </a:rPr>
                        <a:t> </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B7B7"/>
                    </a:solidFill>
                  </a:tcPr>
                </a:tc>
              </a:tr>
              <a:tr h="135863">
                <a:tc>
                  <a:txBody>
                    <a:bodyPr/>
                    <a:lstStyle/>
                    <a:p>
                      <a:pPr algn="l" fontAlgn="b"/>
                      <a:r>
                        <a:rPr lang="en-US" sz="1200" b="0" i="0" u="none" strike="noStrike" dirty="0">
                          <a:solidFill>
                            <a:srgbClr val="000000"/>
                          </a:solidFill>
                          <a:effectLst/>
                          <a:latin typeface="Arial"/>
                        </a:rPr>
                        <a:t>Java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Java is a general-purpose computer p</a:t>
                      </a:r>
                      <a:r>
                        <a:rPr lang="en-US" sz="1200" b="1" i="0" u="none" strike="noStrike" dirty="0">
                          <a:solidFill>
                            <a:srgbClr val="000000"/>
                          </a:solidFill>
                          <a:effectLst/>
                          <a:latin typeface="Arial"/>
                        </a:rPr>
                        <a:t>rogramming language</a:t>
                      </a:r>
                      <a:r>
                        <a:rPr lang="en-US" sz="1200" b="0" i="0" u="none" strike="noStrike" dirty="0">
                          <a:solidFill>
                            <a:srgbClr val="000000"/>
                          </a:solidFill>
                          <a:effectLst/>
                          <a:latin typeface="Arial"/>
                        </a:rPr>
                        <a:t> that is concurrent, class-based, object-oriented,[13] and specifically designed to have as few implementation dependencies as possible.</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863">
                <a:tc>
                  <a:txBody>
                    <a:bodyPr/>
                    <a:lstStyle/>
                    <a:p>
                      <a:pPr algn="l" fontAlgn="b"/>
                      <a:r>
                        <a:rPr lang="en-US" sz="1200" b="0" i="0" u="none" strike="noStrike">
                          <a:solidFill>
                            <a:srgbClr val="000000"/>
                          </a:solidFill>
                          <a:effectLst/>
                          <a:latin typeface="Arial"/>
                        </a:rPr>
                        <a:t>Javascript</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 high level </a:t>
                      </a:r>
                      <a:r>
                        <a:rPr lang="en-US" sz="1200" b="1" i="0" u="none" strike="noStrike">
                          <a:solidFill>
                            <a:srgbClr val="000000"/>
                          </a:solidFill>
                          <a:effectLst/>
                          <a:latin typeface="Arial"/>
                        </a:rPr>
                        <a:t>interpreted language</a:t>
                      </a:r>
                      <a:r>
                        <a:rPr lang="en-US" sz="1200" b="0" i="0" u="none" strike="noStrike">
                          <a:solidFill>
                            <a:srgbClr val="000000"/>
                          </a:solidFill>
                          <a:effectLst/>
                          <a:latin typeface="Arial"/>
                        </a:rPr>
                        <a:t> used by most </a:t>
                      </a:r>
                      <a:r>
                        <a:rPr lang="en-US" sz="1200" b="1" i="0" u="none" strike="noStrike">
                          <a:solidFill>
                            <a:srgbClr val="000000"/>
                          </a:solidFill>
                          <a:effectLst/>
                          <a:latin typeface="Arial"/>
                        </a:rPr>
                        <a:t>websites</a:t>
                      </a:r>
                      <a:r>
                        <a:rPr lang="en-US" sz="1200" b="0" i="0" u="none" strike="noStrike">
                          <a:solidFill>
                            <a:srgbClr val="000000"/>
                          </a:solidFill>
                          <a:effectLst/>
                          <a:latin typeface="Arial"/>
                        </a:rPr>
                        <a:t> and browsers.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72">
                <a:tc>
                  <a:txBody>
                    <a:bodyPr/>
                    <a:lstStyle/>
                    <a:p>
                      <a:pPr algn="l" fontAlgn="b"/>
                      <a:r>
                        <a:rPr lang="en-US" sz="1200" b="0" i="0" u="none" strike="noStrike">
                          <a:solidFill>
                            <a:srgbClr val="000000"/>
                          </a:solidFill>
                          <a:effectLst/>
                          <a:latin typeface="Arial"/>
                        </a:rPr>
                        <a:t>MATLAB</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MATLAB is a multi-paradigm numerical </a:t>
                      </a:r>
                      <a:r>
                        <a:rPr lang="en-US" sz="1200" b="1" i="0" u="none" strike="noStrike">
                          <a:solidFill>
                            <a:srgbClr val="000000"/>
                          </a:solidFill>
                          <a:effectLst/>
                          <a:latin typeface="Arial"/>
                        </a:rPr>
                        <a:t>computing environment and fourth-generation programming language</a:t>
                      </a:r>
                      <a:r>
                        <a:rPr lang="en-US" sz="1200" b="0" i="0" u="none" strike="noStrike">
                          <a:solidFill>
                            <a:srgbClr val="000000"/>
                          </a:solidFill>
                          <a:effectLst/>
                          <a:latin typeface="Arial"/>
                        </a:rPr>
                        <a:t>. A proprietary programming language developed by MathWorks, MATLAB allows matrix manipulations, plotting of functions and data, implementation of algorithms, creation of user interfaces, and interfacing with programs written in other languages, including C, C++, Java, Fortran and Python.</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767">
                <a:tc>
                  <a:txBody>
                    <a:bodyPr/>
                    <a:lstStyle/>
                    <a:p>
                      <a:pPr algn="l" fontAlgn="b"/>
                      <a:r>
                        <a:rPr lang="en-US" sz="1200" b="0" i="0" u="none" strike="noStrike">
                          <a:solidFill>
                            <a:srgbClr val="000000"/>
                          </a:solidFill>
                          <a:effectLst/>
                          <a:latin typeface="Arial"/>
                        </a:rPr>
                        <a:t>Minitab</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Minitab is a </a:t>
                      </a:r>
                      <a:r>
                        <a:rPr lang="en-US" sz="1200" b="1" i="0" u="none" strike="noStrike">
                          <a:solidFill>
                            <a:srgbClr val="000000"/>
                          </a:solidFill>
                          <a:effectLst/>
                          <a:latin typeface="Arial"/>
                        </a:rPr>
                        <a:t>statistics package</a:t>
                      </a:r>
                      <a:r>
                        <a:rPr lang="en-US" sz="1200" b="0" i="0" u="none" strike="noStrike">
                          <a:solidFill>
                            <a:srgbClr val="000000"/>
                          </a:solidFill>
                          <a:effectLst/>
                          <a:latin typeface="Arial"/>
                        </a:rPr>
                        <a:t> developed at the Pennsylvania State University</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767">
                <a:tc>
                  <a:txBody>
                    <a:bodyPr/>
                    <a:lstStyle/>
                    <a:p>
                      <a:pPr algn="l" fontAlgn="b"/>
                      <a:r>
                        <a:rPr lang="en-US" sz="1200" b="0" i="0" u="none" strike="noStrike">
                          <a:solidFill>
                            <a:srgbClr val="000000"/>
                          </a:solidFill>
                          <a:effectLst/>
                          <a:latin typeface="Arial"/>
                        </a:rPr>
                        <a:t>MySQL</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MySQL is an open-source relational </a:t>
                      </a:r>
                      <a:r>
                        <a:rPr lang="en-US" sz="1200" b="1" i="0" u="none" strike="noStrike">
                          <a:solidFill>
                            <a:srgbClr val="000000"/>
                          </a:solidFill>
                          <a:effectLst/>
                          <a:latin typeface="Arial"/>
                        </a:rPr>
                        <a:t>database management system</a:t>
                      </a:r>
                      <a:r>
                        <a:rPr lang="en-US" sz="1200" b="0" i="0" u="none" strike="noStrike">
                          <a:solidFill>
                            <a:srgbClr val="000000"/>
                          </a:solidFill>
                          <a:effectLst/>
                          <a:latin typeface="Arial"/>
                        </a:rPr>
                        <a:t> (RDBMS);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767">
                <a:tc>
                  <a:txBody>
                    <a:bodyPr/>
                    <a:lstStyle/>
                    <a:p>
                      <a:pPr algn="l" fontAlgn="b"/>
                      <a:r>
                        <a:rPr lang="en-US" sz="1200" b="0" i="0" u="none" strike="noStrike">
                          <a:solidFill>
                            <a:srgbClr val="000000"/>
                          </a:solidFill>
                          <a:effectLst/>
                          <a:latin typeface="Arial"/>
                        </a:rPr>
                        <a:t>Open Source Databases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sng" strike="noStrike">
                          <a:solidFill>
                            <a:srgbClr val="0000FF"/>
                          </a:solidFill>
                          <a:effectLst/>
                          <a:latin typeface="Arial"/>
                          <a:hlinkClick r:id="rId3"/>
                        </a:rPr>
                        <a:t>http://webresourcesdepot.com/25-alternative-open-source-databases-engines/</a:t>
                      </a:r>
                      <a:endParaRPr lang="en-US" sz="1200" b="0" i="0" u="sng" strike="noStrike">
                        <a:solidFill>
                          <a:srgbClr val="0000FF"/>
                        </a:solidFill>
                        <a:effectLst/>
                        <a:latin typeface="Arial"/>
                      </a:endParaRP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767">
                <a:tc>
                  <a:txBody>
                    <a:bodyPr/>
                    <a:lstStyle/>
                    <a:p>
                      <a:pPr algn="l" fontAlgn="b"/>
                      <a:r>
                        <a:rPr lang="en-US" sz="1200" b="0" i="0" u="none" strike="noStrike">
                          <a:solidFill>
                            <a:srgbClr val="000000"/>
                          </a:solidFill>
                          <a:effectLst/>
                          <a:latin typeface="Arial"/>
                        </a:rPr>
                        <a:t>Parallel NetCDF</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Parallel NetCDF is a </a:t>
                      </a:r>
                      <a:r>
                        <a:rPr lang="en-US" sz="1200" b="1" i="0" u="none" strike="noStrike">
                          <a:solidFill>
                            <a:srgbClr val="000000"/>
                          </a:solidFill>
                          <a:effectLst/>
                          <a:latin typeface="Arial"/>
                        </a:rPr>
                        <a:t>library providing high-performance parallel I/O</a:t>
                      </a:r>
                      <a:r>
                        <a:rPr lang="en-US" sz="1200" b="0" i="0" u="none" strike="noStrike">
                          <a:solidFill>
                            <a:srgbClr val="000000"/>
                          </a:solidFill>
                          <a:effectLst/>
                          <a:latin typeface="Arial"/>
                        </a:rPr>
                        <a:t> while still maintaining file-format compatibility with  Unidata's NetCDF, specifically the formats of CDF-1 and CDF-2.</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767">
                <a:tc>
                  <a:txBody>
                    <a:bodyPr/>
                    <a:lstStyle/>
                    <a:p>
                      <a:pPr algn="l" fontAlgn="b"/>
                      <a:r>
                        <a:rPr lang="en-US" sz="1200" b="0" i="0" u="none" strike="noStrike">
                          <a:solidFill>
                            <a:srgbClr val="000000"/>
                          </a:solidFill>
                          <a:effectLst/>
                          <a:latin typeface="Arial"/>
                        </a:rPr>
                        <a:t>Perl</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 high level interpreted </a:t>
                      </a:r>
                      <a:r>
                        <a:rPr lang="en-US" sz="1200" b="1" i="0" u="none" strike="noStrike">
                          <a:solidFill>
                            <a:srgbClr val="000000"/>
                          </a:solidFill>
                          <a:effectLst/>
                          <a:latin typeface="Arial"/>
                        </a:rPr>
                        <a:t>scripting language</a:t>
                      </a:r>
                      <a:r>
                        <a:rPr lang="en-US" sz="1200" b="0" i="0" u="none" strike="noStrike">
                          <a:solidFill>
                            <a:srgbClr val="000000"/>
                          </a:solidFill>
                          <a:effectLst/>
                          <a:latin typeface="Arial"/>
                        </a:rPr>
                        <a:t> frequently used on UNIX computers.  It is frequently used to wrap other programs together.</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767">
                <a:tc>
                  <a:txBody>
                    <a:bodyPr/>
                    <a:lstStyle/>
                    <a:p>
                      <a:pPr algn="l" fontAlgn="b"/>
                      <a:r>
                        <a:rPr lang="en-US" sz="1200" b="0" i="0" u="none" strike="noStrike">
                          <a:solidFill>
                            <a:srgbClr val="000000"/>
                          </a:solidFill>
                          <a:effectLst/>
                          <a:latin typeface="Arial"/>
                        </a:rPr>
                        <a:t>PHP</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 </a:t>
                      </a:r>
                      <a:r>
                        <a:rPr lang="en-US" sz="1200" b="1" i="0" u="none" strike="noStrike">
                          <a:solidFill>
                            <a:srgbClr val="000000"/>
                          </a:solidFill>
                          <a:effectLst/>
                          <a:latin typeface="Arial"/>
                        </a:rPr>
                        <a:t>scripting language</a:t>
                      </a:r>
                      <a:r>
                        <a:rPr lang="en-US" sz="1200" b="0" i="0" u="none" strike="noStrike">
                          <a:solidFill>
                            <a:srgbClr val="000000"/>
                          </a:solidFill>
                          <a:effectLst/>
                          <a:latin typeface="Arial"/>
                        </a:rPr>
                        <a:t> designed for </a:t>
                      </a:r>
                      <a:r>
                        <a:rPr lang="en-US" sz="1200" b="1" i="0" u="none" strike="noStrike">
                          <a:solidFill>
                            <a:srgbClr val="000000"/>
                          </a:solidFill>
                          <a:effectLst/>
                          <a:latin typeface="Arial"/>
                        </a:rPr>
                        <a:t>web</a:t>
                      </a:r>
                      <a:r>
                        <a:rPr lang="en-US" sz="1200" b="0" i="0" u="none" strike="noStrike">
                          <a:solidFill>
                            <a:srgbClr val="000000"/>
                          </a:solidFill>
                          <a:effectLst/>
                          <a:latin typeface="Arial"/>
                        </a:rPr>
                        <a:t> development.  It can be used to create CGI (Common Gateway Interface) executable for web pages.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767">
                <a:tc>
                  <a:txBody>
                    <a:bodyPr/>
                    <a:lstStyle/>
                    <a:p>
                      <a:pPr algn="l" fontAlgn="b"/>
                      <a:r>
                        <a:rPr lang="en-US" sz="1200" b="0" i="0" u="none" strike="noStrike">
                          <a:solidFill>
                            <a:srgbClr val="000000"/>
                          </a:solidFill>
                          <a:effectLst/>
                          <a:latin typeface="Arial"/>
                        </a:rPr>
                        <a:t>PostgreSQL</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PostgresSQL is an open-source relational </a:t>
                      </a:r>
                      <a:r>
                        <a:rPr lang="en-US" sz="1200" b="1" i="0" u="none" strike="noStrike">
                          <a:solidFill>
                            <a:srgbClr val="000000"/>
                          </a:solidFill>
                          <a:effectLst/>
                          <a:latin typeface="Arial"/>
                        </a:rPr>
                        <a:t>database management system</a:t>
                      </a:r>
                      <a:r>
                        <a:rPr lang="en-US" sz="1200" b="0" i="0" u="none" strike="noStrike">
                          <a:solidFill>
                            <a:srgbClr val="000000"/>
                          </a:solidFill>
                          <a:effectLst/>
                          <a:latin typeface="Arial"/>
                        </a:rPr>
                        <a:t> (RDBMS);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472">
                <a:tc>
                  <a:txBody>
                    <a:bodyPr/>
                    <a:lstStyle/>
                    <a:p>
                      <a:pPr algn="l" fontAlgn="b"/>
                      <a:r>
                        <a:rPr lang="en-US" sz="1200" b="0" i="0" u="none" strike="noStrike" dirty="0">
                          <a:solidFill>
                            <a:srgbClr val="000000"/>
                          </a:solidFill>
                          <a:effectLst/>
                          <a:latin typeface="Arial"/>
                        </a:rPr>
                        <a:t>Python</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Python is a widely used general-purpose, high-level </a:t>
                      </a:r>
                      <a:r>
                        <a:rPr lang="en-US" sz="1200" b="1" i="0" u="none" strike="noStrike" dirty="0">
                          <a:solidFill>
                            <a:srgbClr val="000000"/>
                          </a:solidFill>
                          <a:effectLst/>
                          <a:latin typeface="Arial"/>
                        </a:rPr>
                        <a:t>programming language</a:t>
                      </a:r>
                      <a:r>
                        <a:rPr lang="en-US" sz="1200" b="0" i="0" u="none" strike="noStrike" dirty="0">
                          <a:solidFill>
                            <a:srgbClr val="000000"/>
                          </a:solidFill>
                          <a:effectLst/>
                          <a:latin typeface="Arial"/>
                        </a:rPr>
                        <a:t>. Its design philosophy emphasizes code readability, and its syntax allows programmers to express concepts in fewer lines of code than would be possible in languages such as C++ or Java. The language provides constructs intended to enable clear programs on both a small and large scale. (Wikipedia)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92775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Describing Tools</a:t>
            </a:r>
            <a:endParaRPr lang="en-US" sz="2400" dirty="0">
              <a:latin typeface="+mj-lt"/>
              <a:cs typeface="Cambria"/>
            </a:endParaRPr>
          </a:p>
        </p:txBody>
      </p:sp>
      <p:graphicFrame>
        <p:nvGraphicFramePr>
          <p:cNvPr id="3" name="Table 2"/>
          <p:cNvGraphicFramePr>
            <a:graphicFrameLocks noGrp="1"/>
          </p:cNvGraphicFramePr>
          <p:nvPr>
            <p:extLst>
              <p:ext uri="{D42A27DB-BD31-4B8C-83A1-F6EECF244321}">
                <p14:modId xmlns:p14="http://schemas.microsoft.com/office/powerpoint/2010/main" val="1985975378"/>
              </p:ext>
            </p:extLst>
          </p:nvPr>
        </p:nvGraphicFramePr>
        <p:xfrm>
          <a:off x="389645" y="833678"/>
          <a:ext cx="8435338" cy="5889900"/>
        </p:xfrm>
        <a:graphic>
          <a:graphicData uri="http://schemas.openxmlformats.org/drawingml/2006/table">
            <a:tbl>
              <a:tblPr/>
              <a:tblGrid>
                <a:gridCol w="2046372"/>
                <a:gridCol w="6388966"/>
              </a:tblGrid>
              <a:tr h="0">
                <a:tc>
                  <a:txBody>
                    <a:bodyPr/>
                    <a:lstStyle/>
                    <a:p>
                      <a:pPr algn="l" fontAlgn="b"/>
                      <a:r>
                        <a:rPr lang="en-US" sz="1200" b="1" i="0" u="none" strike="noStrike">
                          <a:solidFill>
                            <a:srgbClr val="000000"/>
                          </a:solidFill>
                          <a:effectLst/>
                          <a:latin typeface="Arial"/>
                        </a:rPr>
                        <a:t>TOOLS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B7B7"/>
                    </a:solidFill>
                  </a:tcPr>
                </a:tc>
                <a:tc>
                  <a:txBody>
                    <a:bodyPr/>
                    <a:lstStyle/>
                    <a:p>
                      <a:pPr algn="l" fontAlgn="b"/>
                      <a:r>
                        <a:rPr lang="sk-SK" sz="1200" b="0" i="0" u="none" strike="noStrike">
                          <a:solidFill>
                            <a:srgbClr val="000000"/>
                          </a:solidFill>
                          <a:effectLst/>
                          <a:latin typeface="Arial"/>
                        </a:rPr>
                        <a:t> </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B7B7"/>
                    </a:solidFill>
                  </a:tcPr>
                </a:tc>
              </a:tr>
              <a:tr h="452121">
                <a:tc>
                  <a:txBody>
                    <a:bodyPr/>
                    <a:lstStyle/>
                    <a:p>
                      <a:pPr algn="l" fontAlgn="b"/>
                      <a:r>
                        <a:rPr lang="en-US" sz="1200" b="0" i="0" u="none" strike="noStrike" dirty="0">
                          <a:solidFill>
                            <a:srgbClr val="000000"/>
                          </a:solidFill>
                          <a:effectLst/>
                          <a:latin typeface="Arial"/>
                        </a:rPr>
                        <a:t>Python Packages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Anaconda - provides an enterprise-ready data analytics platform that empowers companies to adopt a modern open data science analytics architecture.  With Python at its core, Anaconda allows you to explore and deploy  analytic apps that solve challenging problems. Processing multi-workload data analytics – from batch through interactive to real-time.  (continuum.io)    </a:t>
                      </a:r>
                      <a:br>
                        <a:rPr lang="en-US" sz="1200" b="0" i="0" u="none" strike="noStrike">
                          <a:solidFill>
                            <a:srgbClr val="000000"/>
                          </a:solidFill>
                          <a:effectLst/>
                          <a:latin typeface="Arial"/>
                        </a:rPr>
                      </a:br>
                      <a:r>
                        <a:rPr lang="en-US" sz="1200" b="0" i="0" u="none" strike="noStrike">
                          <a:solidFill>
                            <a:srgbClr val="000000"/>
                          </a:solidFill>
                          <a:effectLst/>
                          <a:latin typeface="Arial"/>
                        </a:rPr>
                        <a:t/>
                      </a:r>
                      <a:br>
                        <a:rPr lang="en-US" sz="1200" b="0" i="0" u="none" strike="noStrike">
                          <a:solidFill>
                            <a:srgbClr val="000000"/>
                          </a:solidFill>
                          <a:effectLst/>
                          <a:latin typeface="Arial"/>
                        </a:rPr>
                      </a:br>
                      <a:r>
                        <a:rPr lang="en-US" sz="1200" b="0" i="0" u="none" strike="noStrike">
                          <a:solidFill>
                            <a:srgbClr val="000000"/>
                          </a:solidFill>
                          <a:effectLst/>
                          <a:latin typeface="Arial"/>
                        </a:rPr>
                        <a:t>scipy</a:t>
                      </a:r>
                      <a:br>
                        <a:rPr lang="en-US" sz="1200" b="0" i="0" u="none" strike="noStrike">
                          <a:solidFill>
                            <a:srgbClr val="000000"/>
                          </a:solidFill>
                          <a:effectLst/>
                          <a:latin typeface="Arial"/>
                        </a:rPr>
                      </a:br>
                      <a:r>
                        <a:rPr lang="en-US" sz="1200" b="0" i="0" u="none" strike="noStrike">
                          <a:solidFill>
                            <a:srgbClr val="000000"/>
                          </a:solidFill>
                          <a:effectLst/>
                          <a:latin typeface="Arial"/>
                        </a:rPr>
                        <a:t>numpy</a:t>
                      </a:r>
                      <a:br>
                        <a:rPr lang="en-US" sz="1200" b="0" i="0" u="none" strike="noStrike">
                          <a:solidFill>
                            <a:srgbClr val="000000"/>
                          </a:solidFill>
                          <a:effectLst/>
                          <a:latin typeface="Arial"/>
                        </a:rPr>
                      </a:br>
                      <a:r>
                        <a:rPr lang="en-US" sz="1200" b="0" i="0" u="none" strike="noStrike">
                          <a:solidFill>
                            <a:srgbClr val="000000"/>
                          </a:solidFill>
                          <a:effectLst/>
                          <a:latin typeface="Arial"/>
                        </a:rPr>
                        <a:t>pandas</a:t>
                      </a:r>
                      <a:br>
                        <a:rPr lang="en-US" sz="1200" b="0" i="0" u="none" strike="noStrike">
                          <a:solidFill>
                            <a:srgbClr val="000000"/>
                          </a:solidFill>
                          <a:effectLst/>
                          <a:latin typeface="Arial"/>
                        </a:rPr>
                      </a:br>
                      <a:r>
                        <a:rPr lang="en-US" sz="1200" b="0" i="0" u="none" strike="noStrike">
                          <a:solidFill>
                            <a:srgbClr val="000000"/>
                          </a:solidFill>
                          <a:effectLst/>
                          <a:latin typeface="Arial"/>
                        </a:rPr>
                        <a:t>obspy</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959">
                <a:tc>
                  <a:txBody>
                    <a:bodyPr/>
                    <a:lstStyle/>
                    <a:p>
                      <a:pPr algn="l" fontAlgn="b"/>
                      <a:r>
                        <a:rPr lang="en-US" sz="1200" b="0" i="0" u="none" strike="noStrike">
                          <a:solidFill>
                            <a:srgbClr val="000000"/>
                          </a:solidFill>
                          <a:effectLst/>
                          <a:latin typeface="Arial"/>
                        </a:rPr>
                        <a:t>R</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Currently R &amp; Python are vying to be the dominant programming language of data science. Both are high-level languages as mentioned above. Where Python was developed from within the computer science community R was developed by the statistical community. Thus, while R has traditionally been used for statistical analytics Python has been used for more for traditional programming purposes. However, with the ever growing additions of the added libraries, or packages, to the programming langauges they continue to extend beyond their original intended purpose and move into each others space. </a:t>
                      </a:r>
                      <a:r>
                        <a:rPr lang="en-US" sz="1200" b="0" i="0" u="none" strike="noStrike">
                          <a:solidFill>
                            <a:srgbClr val="1155CC"/>
                          </a:solidFill>
                          <a:effectLst/>
                          <a:latin typeface="Arial"/>
                        </a:rPr>
                        <a:t>http://www.kdnuggets.com/2015/05/r-vs-python-data-science.html</a:t>
                      </a:r>
                      <a:endParaRPr lang="en-US" sz="1200" b="0" i="0" u="none" strike="noStrike">
                        <a:solidFill>
                          <a:srgbClr val="000000"/>
                        </a:solidFill>
                        <a:effectLst/>
                        <a:latin typeface="Arial"/>
                      </a:endParaRP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184">
                <a:tc>
                  <a:txBody>
                    <a:bodyPr/>
                    <a:lstStyle/>
                    <a:p>
                      <a:pPr algn="l" fontAlgn="b"/>
                      <a:r>
                        <a:rPr lang="en-US" sz="1200" b="0" i="0" u="none" strike="noStrike">
                          <a:solidFill>
                            <a:srgbClr val="000000"/>
                          </a:solidFill>
                          <a:effectLst/>
                          <a:latin typeface="Arial"/>
                        </a:rPr>
                        <a:t>ROI-PAC</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ROI-PAC is a </a:t>
                      </a:r>
                      <a:r>
                        <a:rPr lang="en-US" sz="1200" b="1" i="0" u="none" strike="noStrike">
                          <a:solidFill>
                            <a:srgbClr val="000000"/>
                          </a:solidFill>
                          <a:effectLst/>
                          <a:latin typeface="Arial"/>
                        </a:rPr>
                        <a:t>software package</a:t>
                      </a:r>
                      <a:r>
                        <a:rPr lang="en-US" sz="1200" b="0" i="0" u="none" strike="noStrike">
                          <a:solidFill>
                            <a:srgbClr val="000000"/>
                          </a:solidFill>
                          <a:effectLst/>
                          <a:latin typeface="Arial"/>
                        </a:rPr>
                        <a:t> created by the Jet Propulsion Laboratory division of NASA and CalTech for processing SAR images to create InSAR images, named interferograms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184">
                <a:tc>
                  <a:txBody>
                    <a:bodyPr/>
                    <a:lstStyle/>
                    <a:p>
                      <a:pPr algn="l" fontAlgn="b"/>
                      <a:r>
                        <a:rPr lang="en-US" sz="1200" b="0" i="0" u="none" strike="noStrike">
                          <a:solidFill>
                            <a:srgbClr val="000000"/>
                          </a:solidFill>
                          <a:effectLst/>
                          <a:latin typeface="Arial"/>
                        </a:rPr>
                        <a:t>SAS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SAS (Statistical Analysis System) is a </a:t>
                      </a:r>
                      <a:r>
                        <a:rPr lang="en-US" sz="1200" b="1" i="0" u="none" strike="noStrike">
                          <a:solidFill>
                            <a:srgbClr val="000000"/>
                          </a:solidFill>
                          <a:effectLst/>
                          <a:latin typeface="Arial"/>
                        </a:rPr>
                        <a:t>software suite</a:t>
                      </a:r>
                      <a:r>
                        <a:rPr lang="en-US" sz="1200" b="0" i="0" u="none" strike="noStrike">
                          <a:solidFill>
                            <a:srgbClr val="000000"/>
                          </a:solidFill>
                          <a:effectLst/>
                          <a:latin typeface="Arial"/>
                        </a:rPr>
                        <a:t> developed by SAS Institute for advanced analytics, multivariate analyses, business intelligence, data management, and predictive analytics. SAS was developed at North Carolina State University from 1966 until 1976, when SAS Institute was incorporated. (Wikipedia)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184">
                <a:tc>
                  <a:txBody>
                    <a:bodyPr/>
                    <a:lstStyle/>
                    <a:p>
                      <a:pPr algn="l" fontAlgn="b"/>
                      <a:r>
                        <a:rPr lang="en-US" sz="1200" b="0" i="0" u="none" strike="noStrike">
                          <a:solidFill>
                            <a:srgbClr val="000000"/>
                          </a:solidFill>
                          <a:effectLst/>
                          <a:latin typeface="Arial"/>
                        </a:rPr>
                        <a:t>Spark</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Apache Spark is an open source cluster computing framework.  Spark provides an interface for programming entire clusters with implicit data parallelism and fault-tolerance.  (wikipedia)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184">
                <a:tc>
                  <a:txBody>
                    <a:bodyPr/>
                    <a:lstStyle/>
                    <a:p>
                      <a:pPr algn="l" fontAlgn="b"/>
                      <a:r>
                        <a:rPr lang="en-US" sz="1200" b="0" i="0" u="none" strike="noStrike">
                          <a:solidFill>
                            <a:srgbClr val="000000"/>
                          </a:solidFill>
                          <a:effectLst/>
                          <a:latin typeface="Arial"/>
                        </a:rPr>
                        <a:t>Spotfire</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 tool that enables data mining and visualization of very large data sets.  Similar to Excel but apparently easier to use for large data sets.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184">
                <a:tc>
                  <a:txBody>
                    <a:bodyPr/>
                    <a:lstStyle/>
                    <a:p>
                      <a:pPr algn="l" fontAlgn="b"/>
                      <a:r>
                        <a:rPr lang="en-US" sz="1200" b="0" i="0" u="none" strike="noStrike">
                          <a:solidFill>
                            <a:srgbClr val="000000"/>
                          </a:solidFill>
                          <a:effectLst/>
                          <a:latin typeface="Arial"/>
                        </a:rPr>
                        <a:t>SPSS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SPSS Statistics is a </a:t>
                      </a:r>
                      <a:r>
                        <a:rPr lang="en-US" sz="1200" b="1" i="0" u="none" strike="noStrike">
                          <a:solidFill>
                            <a:srgbClr val="000000"/>
                          </a:solidFill>
                          <a:effectLst/>
                          <a:latin typeface="Arial"/>
                        </a:rPr>
                        <a:t>software package</a:t>
                      </a:r>
                      <a:r>
                        <a:rPr lang="en-US" sz="1200" b="0" i="0" u="none" strike="noStrike">
                          <a:solidFill>
                            <a:srgbClr val="000000"/>
                          </a:solidFill>
                          <a:effectLst/>
                          <a:latin typeface="Arial"/>
                        </a:rPr>
                        <a:t> used for statistical analysis. </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184">
                <a:tc>
                  <a:txBody>
                    <a:bodyPr/>
                    <a:lstStyle/>
                    <a:p>
                      <a:pPr algn="l" fontAlgn="b"/>
                      <a:r>
                        <a:rPr lang="en-US" sz="1200" b="0" i="0" u="none" strike="noStrike">
                          <a:solidFill>
                            <a:srgbClr val="000000"/>
                          </a:solidFill>
                          <a:effectLst/>
                          <a:latin typeface="Arial"/>
                        </a:rPr>
                        <a:t>Tableau</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A tool that enables data visualization using a drag and drop interface.</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184">
                <a:tc>
                  <a:txBody>
                    <a:bodyPr/>
                    <a:lstStyle/>
                    <a:p>
                      <a:pPr algn="l" fontAlgn="b"/>
                      <a:r>
                        <a:rPr lang="en-US" sz="1200" b="0" i="0" u="none" strike="noStrike" dirty="0">
                          <a:solidFill>
                            <a:srgbClr val="000000"/>
                          </a:solidFill>
                          <a:effectLst/>
                          <a:latin typeface="Arial"/>
                        </a:rPr>
                        <a:t>VBA</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Arial"/>
                        </a:rPr>
                        <a:t>(Visual Basic for Applications)  An implementation of Visual Basic that enables user defined functions and interaction with Windows API and libraries.</a:t>
                      </a:r>
                    </a:p>
                  </a:txBody>
                  <a:tcPr marL="3774" marR="3774" marT="3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20016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Associating Techniques with ESDA Types</a:t>
            </a:r>
            <a:endParaRPr lang="en-US" sz="2400" dirty="0">
              <a:latin typeface="+mj-lt"/>
              <a:cs typeface="Cambria"/>
            </a:endParaRPr>
          </a:p>
        </p:txBody>
      </p:sp>
      <p:graphicFrame>
        <p:nvGraphicFramePr>
          <p:cNvPr id="3" name="Table 2"/>
          <p:cNvGraphicFramePr>
            <a:graphicFrameLocks noGrp="1"/>
          </p:cNvGraphicFramePr>
          <p:nvPr>
            <p:extLst>
              <p:ext uri="{D42A27DB-BD31-4B8C-83A1-F6EECF244321}">
                <p14:modId xmlns:p14="http://schemas.microsoft.com/office/powerpoint/2010/main" val="3217324077"/>
              </p:ext>
            </p:extLst>
          </p:nvPr>
        </p:nvGraphicFramePr>
        <p:xfrm>
          <a:off x="1096768" y="894679"/>
          <a:ext cx="7028018" cy="5507381"/>
        </p:xfrm>
        <a:graphic>
          <a:graphicData uri="http://schemas.openxmlformats.org/drawingml/2006/table">
            <a:tbl>
              <a:tblPr/>
              <a:tblGrid>
                <a:gridCol w="2327607"/>
                <a:gridCol w="2203317"/>
                <a:gridCol w="2497094"/>
              </a:tblGrid>
              <a:tr h="144014">
                <a:tc>
                  <a:txBody>
                    <a:bodyPr/>
                    <a:lstStyle/>
                    <a:p>
                      <a:pPr algn="ctr" fontAlgn="b"/>
                      <a:r>
                        <a:rPr lang="en-US" sz="1400" b="1" i="0" u="none" strike="noStrike" dirty="0">
                          <a:solidFill>
                            <a:srgbClr val="000000"/>
                          </a:solidFill>
                          <a:effectLst/>
                          <a:latin typeface="Verdana"/>
                        </a:rPr>
                        <a:t>Data Preparation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Verdana"/>
                        </a:rPr>
                        <a:t>Data Reduction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Verdana"/>
                        </a:rPr>
                        <a:t>Data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en-US" sz="1400" b="0" i="0" u="none" strike="noStrike">
                          <a:solidFill>
                            <a:srgbClr val="000000"/>
                          </a:solidFill>
                          <a:effectLst/>
                          <a:latin typeface="ArialMT"/>
                        </a:rPr>
                        <a:t>Aggregation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dirty="0">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MT"/>
                        </a:rPr>
                        <a:t>Anomaly Detection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en-US" sz="1400" b="0" i="0" u="none" strike="noStrike">
                          <a:solidFill>
                            <a:srgbClr val="000000"/>
                          </a:solidFill>
                          <a:effectLst/>
                          <a:latin typeface="ArialMT"/>
                        </a:rPr>
                        <a:t>Bias Correction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MT"/>
                        </a:rPr>
                        <a:t>Bias Correction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Bayesian Techniques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Bivariant Regression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en-US" sz="1400" b="0" i="0" u="none" strike="noStrike">
                          <a:solidFill>
                            <a:srgbClr val="000000"/>
                          </a:solidFill>
                          <a:effectLst/>
                          <a:latin typeface="Arial"/>
                        </a:rPr>
                        <a:t>Classification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Classification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Classification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en-US" sz="1400" b="0" i="0" u="none" strike="noStrike">
                          <a:solidFill>
                            <a:srgbClr val="000000"/>
                          </a:solidFill>
                          <a:effectLst/>
                          <a:latin typeface="Arial"/>
                        </a:rPr>
                        <a:t>Clustering; Heirarchical Clustering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Clustering; Heirarchical Clustering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Clustering; Heirarchical Clustering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Constrained Variational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en-US" sz="1400" b="0" i="0" u="none" strike="noStrike">
                          <a:solidFill>
                            <a:srgbClr val="000000"/>
                          </a:solidFill>
                          <a:effectLst/>
                          <a:latin typeface="Arial"/>
                        </a:rPr>
                        <a:t>Coordinate Transformation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Correlation Analysis/Regression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dirty="0">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FF0000"/>
                          </a:solidFill>
                          <a:effectLst/>
                          <a:latin typeface="Arial"/>
                        </a:rPr>
                        <a:t>Data Fusion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en-US" sz="1400" b="0" i="0" u="none" strike="noStrike">
                          <a:solidFill>
                            <a:srgbClr val="000000"/>
                          </a:solidFill>
                          <a:effectLst/>
                          <a:latin typeface="Arial"/>
                        </a:rPr>
                        <a:t>Data Mining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Data Mining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Data Mining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Factor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en-US" sz="1400" b="0" i="0" u="none" strike="noStrike">
                          <a:solidFill>
                            <a:srgbClr val="000000"/>
                          </a:solidFill>
                          <a:effectLst/>
                          <a:latin typeface="Arial"/>
                        </a:rPr>
                        <a:t>Filtering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Filtering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Filtering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en-US" sz="1400" b="0" i="0" u="none" strike="noStrike">
                          <a:solidFill>
                            <a:srgbClr val="000000"/>
                          </a:solidFill>
                          <a:effectLst/>
                          <a:latin typeface="Arial"/>
                        </a:rPr>
                        <a:t>Format Conversion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Forward Modeling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MT"/>
                        </a:rPr>
                        <a:t>Fourier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MT"/>
                        </a:rPr>
                        <a:t>Gaussian Distribution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en-US" sz="1400" b="0" i="0" u="none" strike="noStrike">
                          <a:solidFill>
                            <a:srgbClr val="000000"/>
                          </a:solidFill>
                          <a:effectLst/>
                          <a:latin typeface="Arial"/>
                        </a:rPr>
                        <a:t>Imputation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Imputation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Arial"/>
                        </a:rPr>
                        <a:t>Inverse Modeling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509551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Associating Techniques with ESDA Types</a:t>
            </a:r>
            <a:endParaRPr lang="en-US" sz="2400" dirty="0">
              <a:latin typeface="+mj-lt"/>
              <a:cs typeface="Cambria"/>
            </a:endParaRPr>
          </a:p>
        </p:txBody>
      </p:sp>
      <p:graphicFrame>
        <p:nvGraphicFramePr>
          <p:cNvPr id="3" name="Table 2"/>
          <p:cNvGraphicFramePr>
            <a:graphicFrameLocks noGrp="1"/>
          </p:cNvGraphicFramePr>
          <p:nvPr>
            <p:extLst>
              <p:ext uri="{D42A27DB-BD31-4B8C-83A1-F6EECF244321}">
                <p14:modId xmlns:p14="http://schemas.microsoft.com/office/powerpoint/2010/main" val="2319732419"/>
              </p:ext>
            </p:extLst>
          </p:nvPr>
        </p:nvGraphicFramePr>
        <p:xfrm>
          <a:off x="1053475" y="1125559"/>
          <a:ext cx="7028018" cy="4630298"/>
        </p:xfrm>
        <a:graphic>
          <a:graphicData uri="http://schemas.openxmlformats.org/drawingml/2006/table">
            <a:tbl>
              <a:tblPr/>
              <a:tblGrid>
                <a:gridCol w="2327607"/>
                <a:gridCol w="2203317"/>
                <a:gridCol w="2497094"/>
              </a:tblGrid>
              <a:tr h="144014">
                <a:tc>
                  <a:txBody>
                    <a:bodyPr/>
                    <a:lstStyle/>
                    <a:p>
                      <a:pPr algn="ctr" fontAlgn="b"/>
                      <a:r>
                        <a:rPr lang="en-US" sz="1400" b="1" i="0" u="none" strike="noStrike" dirty="0">
                          <a:solidFill>
                            <a:srgbClr val="000000"/>
                          </a:solidFill>
                          <a:effectLst/>
                          <a:latin typeface="Verdana"/>
                        </a:rPr>
                        <a:t>Data Preparation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Verdana"/>
                        </a:rPr>
                        <a:t>Data Reduction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Verdana"/>
                        </a:rPr>
                        <a:t>Data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sk-SK" sz="1400" b="0" i="0" u="none" strike="noStrike" dirty="0">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Linear/Non-linear Regression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Machine Learning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Machine Learning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Model Simulations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Monte Carlo method</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Multi-variate time series analysis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Neural Networks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Neural Networks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Noise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en-US" sz="1400" b="0" i="0" u="none" strike="noStrike">
                          <a:solidFill>
                            <a:srgbClr val="000000"/>
                          </a:solidFill>
                          <a:effectLst/>
                          <a:latin typeface="Arial"/>
                        </a:rPr>
                        <a:t>Outlier Removal</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Outlier Removal</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Outlier Removal</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Pattern Recognition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a:rPr>
                        <a:t>Poisson Regression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Principal Component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Arial"/>
                        </a:rPr>
                        <a:t>Ratios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Sensitivity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en-US" sz="1400" b="0" i="0" u="none" strike="noStrike">
                          <a:solidFill>
                            <a:srgbClr val="000000"/>
                          </a:solidFill>
                          <a:effectLst/>
                          <a:latin typeface="Arial"/>
                        </a:rPr>
                        <a:t>Smoothing; Exponential Smoothing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Smoothing; Exponential Smoothing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Smoothing; Exponential Smoothing</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en-US" sz="1400" b="0" i="0" u="none" strike="noStrike">
                          <a:solidFill>
                            <a:srgbClr val="000000"/>
                          </a:solidFill>
                          <a:effectLst/>
                          <a:latin typeface="Arial"/>
                        </a:rPr>
                        <a:t>Spatial Interpolation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a:rPr>
                        <a:t>Spatial Interpolation</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Spectral Analysis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MT"/>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MT"/>
                        </a:rPr>
                        <a:t>Temporal Trend Analysis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1764">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1400" b="0" i="0" u="none" strike="noStrike">
                          <a:solidFill>
                            <a:srgbClr val="000000"/>
                          </a:solidFill>
                          <a:effectLst/>
                          <a:latin typeface="Arial"/>
                        </a:rPr>
                        <a:t> </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Arial"/>
                        </a:rPr>
                        <a:t>Visual Analytics</a:t>
                      </a:r>
                    </a:p>
                  </a:txBody>
                  <a:tcPr marL="7881" marR="7881" marT="78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581834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Associating Techniques with ESDA Goal - Draft</a:t>
            </a:r>
            <a:endParaRPr lang="en-US" sz="2400" dirty="0">
              <a:latin typeface="+mj-lt"/>
              <a:cs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2981173951"/>
              </p:ext>
            </p:extLst>
          </p:nvPr>
        </p:nvGraphicFramePr>
        <p:xfrm>
          <a:off x="259762" y="864693"/>
          <a:ext cx="8631803" cy="4809830"/>
        </p:xfrm>
        <a:graphic>
          <a:graphicData uri="http://schemas.openxmlformats.org/drawingml/2006/table">
            <a:tbl>
              <a:tblPr/>
              <a:tblGrid>
                <a:gridCol w="1712926"/>
                <a:gridCol w="1729719"/>
                <a:gridCol w="1637356"/>
                <a:gridCol w="3551802"/>
              </a:tblGrid>
              <a:tr h="125605">
                <a:tc>
                  <a:txBody>
                    <a:bodyPr/>
                    <a:lstStyle/>
                    <a:p>
                      <a:pPr algn="ctr" fontAlgn="b"/>
                      <a:r>
                        <a:rPr lang="en-US" sz="1200" b="1" i="0" u="none" strike="noStrike" dirty="0">
                          <a:solidFill>
                            <a:srgbClr val="000000"/>
                          </a:solidFill>
                          <a:effectLst/>
                          <a:latin typeface="Verdana"/>
                        </a:rPr>
                        <a:t>ESDA Goals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Verdana"/>
                        </a:rPr>
                        <a:t>Data Preparation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Verdana"/>
                        </a:rPr>
                        <a:t>Data Reduction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Verdana"/>
                        </a:rPr>
                        <a:t>Data Analysis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642">
                <a:tc>
                  <a:txBody>
                    <a:bodyPr/>
                    <a:lstStyle/>
                    <a:p>
                      <a:pPr algn="l" fontAlgn="b"/>
                      <a:r>
                        <a:rPr lang="sk-SK" sz="1200" b="0" i="0" u="none" strike="noStrike">
                          <a:solidFill>
                            <a:srgbClr val="000000"/>
                          </a:solidFill>
                          <a:effectLst/>
                          <a:latin typeface="Verdana"/>
                        </a:rPr>
                        <a:t> </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a:rPr>
                        <a:t>ESDA Techniques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a:rPr>
                        <a:t>ESDA Techniques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a:rPr>
                        <a:t>ESDA Techniques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264">
                <a:tc>
                  <a:txBody>
                    <a:bodyPr/>
                    <a:lstStyle/>
                    <a:p>
                      <a:pPr algn="l" fontAlgn="b"/>
                      <a:r>
                        <a:rPr lang="en-US" sz="1200" b="0" i="1" u="none" strike="noStrike" dirty="0">
                          <a:solidFill>
                            <a:srgbClr val="000000"/>
                          </a:solidFill>
                          <a:effectLst/>
                          <a:latin typeface="Arial"/>
                        </a:rPr>
                        <a:t>Technique may be needed for all goals -&gt;</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Coordinate Transformation, Filtering, Format Conversion, Outlier Removal, Spatial Interpolation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Anomaly Detection, Outlier Removal, Smoothing; Exponential Smoothing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Outlier Removal, Visual Analytics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264">
                <a:tc>
                  <a:txBody>
                    <a:bodyPr/>
                    <a:lstStyle/>
                    <a:p>
                      <a:pPr algn="l" fontAlgn="b"/>
                      <a:r>
                        <a:rPr lang="en-US" sz="1200" b="0" i="0" u="none" strike="noStrike">
                          <a:solidFill>
                            <a:srgbClr val="000000"/>
                          </a:solidFill>
                          <a:effectLst/>
                          <a:latin typeface="Arial"/>
                        </a:rPr>
                        <a:t>1.To calibrate data</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Aggregation, Bias Correction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Filtering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Filtering, Sensitivity Analysis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264">
                <a:tc>
                  <a:txBody>
                    <a:bodyPr/>
                    <a:lstStyle/>
                    <a:p>
                      <a:pPr algn="l" fontAlgn="b"/>
                      <a:r>
                        <a:rPr lang="en-US" sz="1200" b="0" i="0" u="none" strike="noStrike">
                          <a:solidFill>
                            <a:srgbClr val="000000"/>
                          </a:solidFill>
                          <a:effectLst/>
                          <a:latin typeface="Arial"/>
                        </a:rPr>
                        <a:t>2.To validate data (note it does not have to be via data intercomparison)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Aggregation, Bias Correction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Filtering, Machine Learning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Correlation Analysis/Regression Analysis, Factor Analysis, Filtering, Linear/Non-linear Regression, Noise Analysis, Pattern Recognition, Sensitivity Analysis, Smoothing; Exponential Smoothing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264">
                <a:tc>
                  <a:txBody>
                    <a:bodyPr/>
                    <a:lstStyle/>
                    <a:p>
                      <a:pPr algn="l" fontAlgn="b"/>
                      <a:r>
                        <a:rPr lang="en-US" sz="1200" b="0" i="0" u="none" strike="noStrike">
                          <a:solidFill>
                            <a:srgbClr val="000000"/>
                          </a:solidFill>
                          <a:effectLst/>
                          <a:latin typeface="Arial"/>
                        </a:rPr>
                        <a:t>3.To assess data quality</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Bias Correction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Filtering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Bias Correction, Bivariant Regression, Filtering, Linear/Non-linear Regression, Noise Analysis, Ratios, Sensitivity Analysis, Smoothing; Exponential Smoothing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073">
                <a:tc>
                  <a:txBody>
                    <a:bodyPr/>
                    <a:lstStyle/>
                    <a:p>
                      <a:pPr algn="l" fontAlgn="b"/>
                      <a:r>
                        <a:rPr lang="en-US" sz="1200" b="0" i="0" u="none" strike="noStrike">
                          <a:solidFill>
                            <a:srgbClr val="000000"/>
                          </a:solidFill>
                          <a:effectLst/>
                          <a:latin typeface="Arial"/>
                        </a:rPr>
                        <a:t>4.To perform coarse data preparation (e.g., subsetting data, mining data, transforming data, recovering data)</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Classification, Clustering; Heirarchical Clustering, Smoothing; Exponential Smoothing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Classification, Clustering; Heirarchical Clustering, Data Mining, Filtering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200" b="0" i="0" u="none" strike="noStrike" dirty="0">
                          <a:solidFill>
                            <a:srgbClr val="000000"/>
                          </a:solidFill>
                          <a:effectLst/>
                          <a:latin typeface="Arial"/>
                        </a:rPr>
                        <a:t> </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10457110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Associating Techniques with ESDA Goal </a:t>
            </a:r>
            <a:r>
              <a:rPr lang="en-US" sz="2400" dirty="0" smtClean="0">
                <a:cs typeface="Cambria"/>
              </a:rPr>
              <a:t>- </a:t>
            </a:r>
            <a:r>
              <a:rPr lang="en-US" sz="2400" dirty="0">
                <a:cs typeface="Cambria"/>
              </a:rPr>
              <a:t>Draft</a:t>
            </a:r>
            <a:endParaRPr lang="en-US" sz="2400" dirty="0">
              <a:latin typeface="+mj-lt"/>
              <a:cs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3716499895"/>
              </p:ext>
            </p:extLst>
          </p:nvPr>
        </p:nvGraphicFramePr>
        <p:xfrm>
          <a:off x="259762" y="864693"/>
          <a:ext cx="8631803" cy="5159890"/>
        </p:xfrm>
        <a:graphic>
          <a:graphicData uri="http://schemas.openxmlformats.org/drawingml/2006/table">
            <a:tbl>
              <a:tblPr/>
              <a:tblGrid>
                <a:gridCol w="1712926"/>
                <a:gridCol w="1729719"/>
                <a:gridCol w="1637356"/>
                <a:gridCol w="3551802"/>
              </a:tblGrid>
              <a:tr h="125605">
                <a:tc>
                  <a:txBody>
                    <a:bodyPr/>
                    <a:lstStyle/>
                    <a:p>
                      <a:pPr algn="ctr" fontAlgn="b"/>
                      <a:r>
                        <a:rPr lang="en-US" sz="1200" b="1" i="0" u="none" strike="noStrike" dirty="0">
                          <a:solidFill>
                            <a:srgbClr val="000000"/>
                          </a:solidFill>
                          <a:effectLst/>
                          <a:latin typeface="Verdana"/>
                        </a:rPr>
                        <a:t>ESDA Goals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Verdana"/>
                        </a:rPr>
                        <a:t>Data Preparation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Verdana"/>
                        </a:rPr>
                        <a:t>Data Reduction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Verdana"/>
                        </a:rPr>
                        <a:t>Data Analysis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642">
                <a:tc>
                  <a:txBody>
                    <a:bodyPr/>
                    <a:lstStyle/>
                    <a:p>
                      <a:pPr algn="l" fontAlgn="b"/>
                      <a:r>
                        <a:rPr lang="sk-SK" sz="1200" b="0" i="0" u="none" strike="noStrike">
                          <a:solidFill>
                            <a:srgbClr val="000000"/>
                          </a:solidFill>
                          <a:effectLst/>
                          <a:latin typeface="Verdana"/>
                        </a:rPr>
                        <a:t> </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a:rPr>
                        <a:t>ESDA Techniques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a:rPr>
                        <a:t>ESDA Techniques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a:rPr>
                        <a:t>ESDA Techniques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073">
                <a:tc>
                  <a:txBody>
                    <a:bodyPr/>
                    <a:lstStyle/>
                    <a:p>
                      <a:pPr algn="l" fontAlgn="b"/>
                      <a:r>
                        <a:rPr lang="en-US" sz="1200" b="0" i="0" u="none" strike="noStrike" dirty="0">
                          <a:solidFill>
                            <a:srgbClr val="000000"/>
                          </a:solidFill>
                          <a:effectLst/>
                          <a:latin typeface="Arial"/>
                        </a:rPr>
                        <a:t>5.To </a:t>
                      </a:r>
                      <a:r>
                        <a:rPr lang="en-US" sz="1200" b="0" i="0" u="none" strike="noStrike" dirty="0" err="1">
                          <a:solidFill>
                            <a:srgbClr val="000000"/>
                          </a:solidFill>
                          <a:effectLst/>
                          <a:latin typeface="Arial"/>
                        </a:rPr>
                        <a:t>intercompare</a:t>
                      </a:r>
                      <a:r>
                        <a:rPr lang="en-US" sz="1200" b="0" i="0" u="none" strike="noStrike" dirty="0">
                          <a:solidFill>
                            <a:srgbClr val="000000"/>
                          </a:solidFill>
                          <a:effectLst/>
                          <a:latin typeface="Arial"/>
                        </a:rPr>
                        <a:t> datasets (i.e., any data </a:t>
                      </a:r>
                      <a:r>
                        <a:rPr lang="en-US" sz="1200" b="0" i="0" u="none" strike="noStrike" dirty="0" err="1">
                          <a:solidFill>
                            <a:srgbClr val="000000"/>
                          </a:solidFill>
                          <a:effectLst/>
                          <a:latin typeface="Arial"/>
                        </a:rPr>
                        <a:t>intercomparison</a:t>
                      </a:r>
                      <a:r>
                        <a:rPr lang="en-US" sz="1200" b="0" i="0" u="none" strike="noStrike" dirty="0">
                          <a:solidFill>
                            <a:srgbClr val="000000"/>
                          </a:solidFill>
                          <a:effectLst/>
                          <a:latin typeface="Arial"/>
                        </a:rPr>
                        <a:t>; Could be used to better define validation/quality)</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Aggregation, Bias Correction, Classification, Clustering; Heirarchical Clustering, Data Mining, Imputation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Classification, Clustering; Heirarchical Clustering, Data Mining, Filtering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Bias Correction, Bayesian Techniques, Bivariant Regression, Classification, Clustering; Heirarchical Clustering, Constrained Variational Analysis, Correlation Analysis/Regression Analysis, Data Mining, Filtering, Forward Modeling, Linear/Non-linear Regression, Machine Learning, Multi-variate time series analysis, Smoothing; Exponential Smoothing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169">
                <a:tc>
                  <a:txBody>
                    <a:bodyPr/>
                    <a:lstStyle/>
                    <a:p>
                      <a:pPr algn="l" fontAlgn="b"/>
                      <a:r>
                        <a:rPr lang="en-US" sz="1200" b="0" i="0" u="none" strike="noStrike">
                          <a:solidFill>
                            <a:srgbClr val="000000"/>
                          </a:solidFill>
                          <a:effectLst/>
                          <a:latin typeface="Arial"/>
                        </a:rPr>
                        <a:t>6.To tease out information from data</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Bias Correction, Classification, Clustering; Heirarchical Clustering, Data Mining, Imputation, Smoothing; Exponential Smoothing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Classification, Clustering; Heirarchical Clustering, Data Mining, Filtering, Machine Learning, Neural Networks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Verdana"/>
                        </a:rPr>
                        <a:t>Any or All</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169">
                <a:tc>
                  <a:txBody>
                    <a:bodyPr/>
                    <a:lstStyle/>
                    <a:p>
                      <a:pPr algn="l" fontAlgn="b"/>
                      <a:r>
                        <a:rPr lang="en-US" sz="1200" b="0" i="0" u="none" strike="noStrike">
                          <a:solidFill>
                            <a:srgbClr val="000000"/>
                          </a:solidFill>
                          <a:effectLst/>
                          <a:latin typeface="Arial"/>
                        </a:rPr>
                        <a:t>7.To glean knowledge from data and information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Bias Correction, Classification, Clustering; Heirarchical Clustering, Data Mining, Smoothing; Exponential Smoothing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Classification, Clustering; Heirarchical Clustering, Data Mining, Filtering, Machine Learning, Neural Networks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Verdana"/>
                        </a:rPr>
                        <a:t>Any or All</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48599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245130"/>
            <a:ext cx="7620842" cy="540690"/>
          </a:xfrm>
        </p:spPr>
        <p:txBody>
          <a:bodyPr/>
          <a:lstStyle/>
          <a:p>
            <a:pPr indent="0" algn="ctr"/>
            <a:r>
              <a:rPr lang="en-US" sz="2400" dirty="0" smtClean="0">
                <a:latin typeface="+mj-lt"/>
                <a:cs typeface="Cambria"/>
              </a:rPr>
              <a:t>Analyzing our Information</a:t>
            </a:r>
            <a:br>
              <a:rPr lang="en-US" sz="2400" dirty="0" smtClean="0">
                <a:latin typeface="+mj-lt"/>
                <a:cs typeface="Cambria"/>
              </a:rPr>
            </a:br>
            <a:r>
              <a:rPr lang="en-US" sz="2400" dirty="0" smtClean="0">
                <a:latin typeface="+mj-lt"/>
                <a:cs typeface="Cambria"/>
              </a:rPr>
              <a:t>Associating Techniques with ESDA Goal </a:t>
            </a:r>
            <a:r>
              <a:rPr lang="en-US" sz="2400" dirty="0">
                <a:cs typeface="Cambria"/>
              </a:rPr>
              <a:t>- Draft</a:t>
            </a:r>
            <a:endParaRPr lang="en-US" sz="2400" dirty="0">
              <a:latin typeface="+mj-lt"/>
              <a:cs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1207566016"/>
              </p:ext>
            </p:extLst>
          </p:nvPr>
        </p:nvGraphicFramePr>
        <p:xfrm>
          <a:off x="259762" y="1225443"/>
          <a:ext cx="8631803" cy="2965330"/>
        </p:xfrm>
        <a:graphic>
          <a:graphicData uri="http://schemas.openxmlformats.org/drawingml/2006/table">
            <a:tbl>
              <a:tblPr/>
              <a:tblGrid>
                <a:gridCol w="1712926"/>
                <a:gridCol w="1729719"/>
                <a:gridCol w="1637356"/>
                <a:gridCol w="3551802"/>
              </a:tblGrid>
              <a:tr h="125605">
                <a:tc>
                  <a:txBody>
                    <a:bodyPr/>
                    <a:lstStyle/>
                    <a:p>
                      <a:pPr algn="ctr" fontAlgn="b"/>
                      <a:r>
                        <a:rPr lang="en-US" sz="1200" b="1" i="0" u="none" strike="noStrike" dirty="0">
                          <a:solidFill>
                            <a:srgbClr val="000000"/>
                          </a:solidFill>
                          <a:effectLst/>
                          <a:latin typeface="Verdana"/>
                        </a:rPr>
                        <a:t>ESDA Goals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Verdana"/>
                        </a:rPr>
                        <a:t>Data Preparation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Verdana"/>
                        </a:rPr>
                        <a:t>Data Reduction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Verdana"/>
                        </a:rPr>
                        <a:t>Data Analysis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642">
                <a:tc>
                  <a:txBody>
                    <a:bodyPr/>
                    <a:lstStyle/>
                    <a:p>
                      <a:pPr algn="l" fontAlgn="b"/>
                      <a:r>
                        <a:rPr lang="sk-SK" sz="1200" b="0" i="0" u="none" strike="noStrike">
                          <a:solidFill>
                            <a:srgbClr val="000000"/>
                          </a:solidFill>
                          <a:effectLst/>
                          <a:latin typeface="Verdana"/>
                        </a:rPr>
                        <a:t> </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a:rPr>
                        <a:t>ESDA Techniques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a:rPr>
                        <a:t>ESDA Techniques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Verdana"/>
                        </a:rPr>
                        <a:t>ESDA Techniques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073">
                <a:tc>
                  <a:txBody>
                    <a:bodyPr/>
                    <a:lstStyle/>
                    <a:p>
                      <a:pPr algn="l" fontAlgn="b"/>
                      <a:r>
                        <a:rPr lang="en-US" sz="1200" b="0" i="0" u="none" strike="noStrike" dirty="0">
                          <a:solidFill>
                            <a:srgbClr val="000000"/>
                          </a:solidFill>
                          <a:effectLst/>
                          <a:latin typeface="Arial"/>
                        </a:rPr>
                        <a:t>8.To forecast/predict/model phenomena (i.e., Special kind of conclusion)</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Bias Correction, Classification, Clustering; Heirarchical Clustering, Imputation, Smoothing; Exponential Smoothing</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Classification, Clustering; Heirarchical Clustering, Data Mining, Filtering, Machine Learning, Neural Networks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Verdana"/>
                        </a:rPr>
                        <a:t>Bias Correction, Bias Correction, Bayesian Techniques, </a:t>
                      </a:r>
                      <a:r>
                        <a:rPr lang="en-US" sz="1200" b="0" i="0" u="none" strike="noStrike" dirty="0" err="1">
                          <a:solidFill>
                            <a:srgbClr val="000000"/>
                          </a:solidFill>
                          <a:effectLst/>
                          <a:latin typeface="Verdana"/>
                        </a:rPr>
                        <a:t>Bivariant</a:t>
                      </a:r>
                      <a:r>
                        <a:rPr lang="en-US" sz="1200" b="0" i="0" u="none" strike="noStrike" dirty="0">
                          <a:solidFill>
                            <a:srgbClr val="000000"/>
                          </a:solidFill>
                          <a:effectLst/>
                          <a:latin typeface="Verdana"/>
                        </a:rPr>
                        <a:t> Regression, Correlation Analysis/Regression Analysis, Factor Analysis, Forward Modeling, Inverse Modeling, Machine Learning, Model Simulations, Multi-</a:t>
                      </a:r>
                      <a:r>
                        <a:rPr lang="en-US" sz="1200" b="0" i="0" u="none" strike="noStrike" dirty="0" err="1">
                          <a:solidFill>
                            <a:srgbClr val="000000"/>
                          </a:solidFill>
                          <a:effectLst/>
                          <a:latin typeface="Verdana"/>
                        </a:rPr>
                        <a:t>variate</a:t>
                      </a:r>
                      <a:r>
                        <a:rPr lang="en-US" sz="1200" b="0" i="0" u="none" strike="noStrike" dirty="0">
                          <a:solidFill>
                            <a:srgbClr val="000000"/>
                          </a:solidFill>
                          <a:effectLst/>
                          <a:latin typeface="Verdana"/>
                        </a:rPr>
                        <a:t> time series analysis, Outlier Removal, Pattern Recognition, Poisson Regression, Sensitivity Analysis, Temporal Trend Analysis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713">
                <a:tc>
                  <a:txBody>
                    <a:bodyPr/>
                    <a:lstStyle/>
                    <a:p>
                      <a:pPr algn="l" fontAlgn="b"/>
                      <a:r>
                        <a:rPr lang="en-US" sz="1200" b="0" i="0" u="none" strike="noStrike">
                          <a:solidFill>
                            <a:srgbClr val="000000"/>
                          </a:solidFill>
                          <a:effectLst/>
                          <a:latin typeface="Arial"/>
                        </a:rPr>
                        <a:t>9.To derive conclusions (i.e., that do not easily fall into another type)</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Any or All</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Any or All</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Verdana"/>
                        </a:rPr>
                        <a:t>Any or All</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713">
                <a:tc>
                  <a:txBody>
                    <a:bodyPr/>
                    <a:lstStyle/>
                    <a:p>
                      <a:pPr algn="l" fontAlgn="b"/>
                      <a:r>
                        <a:rPr lang="en-US" sz="1200" b="0" i="0" u="none" strike="noStrike">
                          <a:solidFill>
                            <a:srgbClr val="000000"/>
                          </a:solidFill>
                          <a:effectLst/>
                          <a:latin typeface="Arial"/>
                        </a:rPr>
                        <a:t>10.To derive new analytics tools</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Any or All</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Verdana"/>
                        </a:rPr>
                        <a:t>Any or All</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Verdana"/>
                        </a:rPr>
                        <a:t>Any or All</a:t>
                      </a:r>
                    </a:p>
                  </a:txBody>
                  <a:tcPr marL="7850" marR="7850" marT="7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46181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4" name="Title 2"/>
          <p:cNvSpPr txBox="1">
            <a:spLocks/>
          </p:cNvSpPr>
          <p:nvPr/>
        </p:nvSpPr>
        <p:spPr>
          <a:xfrm>
            <a:off x="716960" y="1761628"/>
            <a:ext cx="8051800" cy="642937"/>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indent="0">
              <a:spcBef>
                <a:spcPts val="1800"/>
              </a:spcBef>
            </a:pPr>
            <a:r>
              <a:rPr lang="en-US" sz="2400" dirty="0"/>
              <a:t>A ‘Student of Data Analytics’ Point of View </a:t>
            </a:r>
            <a:endParaRPr lang="en-US" sz="2400" dirty="0" smtClean="0"/>
          </a:p>
          <a:p>
            <a:pPr indent="0">
              <a:spcBef>
                <a:spcPts val="1800"/>
              </a:spcBef>
            </a:pPr>
            <a:r>
              <a:rPr lang="en-US" sz="2400" dirty="0"/>
              <a:t>	</a:t>
            </a:r>
            <a:r>
              <a:rPr lang="en-US" sz="2400" dirty="0" smtClean="0"/>
              <a:t>– </a:t>
            </a:r>
            <a:r>
              <a:rPr lang="en-US" sz="2400" dirty="0"/>
              <a:t>Lindsay </a:t>
            </a:r>
            <a:r>
              <a:rPr lang="en-US" sz="2400" dirty="0" err="1" smtClean="0"/>
              <a:t>Barbieri</a:t>
            </a:r>
            <a:r>
              <a:rPr lang="en-US" sz="2400" dirty="0" smtClean="0"/>
              <a:t>, Ph.D. Student</a:t>
            </a:r>
            <a:endParaRPr lang="en-US" sz="2400" dirty="0"/>
          </a:p>
        </p:txBody>
      </p:sp>
    </p:spTree>
    <p:extLst>
      <p:ext uri="{BB962C8B-B14F-4D97-AF65-F5344CB8AC3E}">
        <p14:creationId xmlns:p14="http://schemas.microsoft.com/office/powerpoint/2010/main" val="12109658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821439" y="86400"/>
            <a:ext cx="7952760" cy="540690"/>
          </a:xfrm>
        </p:spPr>
        <p:txBody>
          <a:bodyPr/>
          <a:lstStyle/>
          <a:p>
            <a:pPr indent="0" algn="ctr"/>
            <a:r>
              <a:rPr lang="en-US" sz="2400" dirty="0" smtClean="0">
                <a:latin typeface="+mj-lt"/>
                <a:cs typeface="Cambria"/>
              </a:rPr>
              <a:t>What’s next?</a:t>
            </a:r>
            <a:endParaRPr lang="en-US" sz="2400" dirty="0">
              <a:latin typeface="+mj-lt"/>
              <a:cs typeface="Cambria"/>
            </a:endParaRPr>
          </a:p>
        </p:txBody>
      </p:sp>
      <p:sp>
        <p:nvSpPr>
          <p:cNvPr id="3" name="Text Placeholder 2"/>
          <p:cNvSpPr>
            <a:spLocks noGrp="1"/>
          </p:cNvSpPr>
          <p:nvPr>
            <p:ph type="body" idx="1"/>
          </p:nvPr>
        </p:nvSpPr>
        <p:spPr>
          <a:xfrm>
            <a:off x="398668" y="922654"/>
            <a:ext cx="8635293" cy="4967574"/>
          </a:xfrm>
        </p:spPr>
        <p:txBody>
          <a:bodyPr/>
          <a:lstStyle/>
          <a:p>
            <a:pPr>
              <a:buFontTx/>
              <a:buChar char="-"/>
            </a:pPr>
            <a:r>
              <a:rPr lang="en-US" sz="2400" dirty="0" smtClean="0"/>
              <a:t>Validate our work</a:t>
            </a:r>
          </a:p>
          <a:p>
            <a:pPr lvl="1">
              <a:buFontTx/>
              <a:buChar char="-"/>
            </a:pPr>
            <a:r>
              <a:rPr lang="en-US" sz="2000" dirty="0" smtClean="0"/>
              <a:t>Are there other ESDA Tools and Techniques that we need to add?</a:t>
            </a:r>
          </a:p>
          <a:p>
            <a:pPr lvl="1">
              <a:buFontTx/>
              <a:buChar char="-"/>
            </a:pPr>
            <a:r>
              <a:rPr lang="en-US" sz="2000" dirty="0" smtClean="0"/>
              <a:t>Are our techniques to ESDA types correct?</a:t>
            </a:r>
          </a:p>
          <a:p>
            <a:pPr lvl="1">
              <a:buFontTx/>
              <a:buChar char="-"/>
            </a:pPr>
            <a:r>
              <a:rPr lang="en-US" sz="2000" dirty="0" smtClean="0"/>
              <a:t>Are our techniques to ESDA goals correct?</a:t>
            </a:r>
          </a:p>
          <a:p>
            <a:pPr>
              <a:buFontTx/>
              <a:buChar char="-"/>
            </a:pPr>
            <a:r>
              <a:rPr lang="en-US" sz="2400" dirty="0" smtClean="0"/>
              <a:t>Acquire additional Use Cases</a:t>
            </a:r>
          </a:p>
          <a:p>
            <a:pPr>
              <a:buFontTx/>
              <a:buChar char="-"/>
            </a:pPr>
            <a:r>
              <a:rPr lang="en-US" sz="2400" dirty="0" smtClean="0"/>
              <a:t>Map Tools to Techniques? (but need to validate first)</a:t>
            </a:r>
          </a:p>
          <a:p>
            <a:pPr lvl="1">
              <a:buFontTx/>
              <a:buChar char="-"/>
            </a:pPr>
            <a:r>
              <a:rPr lang="en-US" sz="2000" dirty="0" smtClean="0"/>
              <a:t>This should uncover missing tools (gaps)</a:t>
            </a:r>
          </a:p>
          <a:p>
            <a:pPr>
              <a:buFontTx/>
              <a:buChar char="-"/>
            </a:pPr>
            <a:r>
              <a:rPr lang="en-US" sz="2400" dirty="0" smtClean="0"/>
              <a:t>How should we do this?  Approach? </a:t>
            </a:r>
          </a:p>
          <a:p>
            <a:pPr>
              <a:buFontTx/>
              <a:buChar char="-"/>
            </a:pPr>
            <a:r>
              <a:rPr lang="en-US" sz="2400" dirty="0" smtClean="0"/>
              <a:t>What else should we be doing to facilitate ESDA?</a:t>
            </a:r>
          </a:p>
          <a:p>
            <a:pPr>
              <a:buFontTx/>
              <a:buChar char="-"/>
            </a:pPr>
            <a:r>
              <a:rPr lang="en-US" sz="2400" dirty="0" smtClean="0"/>
              <a:t>What can we do to ensure the student’s point of view gets reflected in future ESDA tool development?</a:t>
            </a:r>
          </a:p>
          <a:p>
            <a:pPr>
              <a:buFontTx/>
              <a:buChar char="-"/>
            </a:pPr>
            <a:r>
              <a:rPr lang="en-US" sz="2400" dirty="0" smtClean="0"/>
              <a:t>What can we do to ensure students are being taught the best skills to perform ESDA or be a Data Science?</a:t>
            </a:r>
            <a:endParaRPr lang="en-US" sz="2400" dirty="0"/>
          </a:p>
        </p:txBody>
      </p:sp>
    </p:spTree>
    <p:extLst>
      <p:ext uri="{BB962C8B-B14F-4D97-AF65-F5344CB8AC3E}">
        <p14:creationId xmlns:p14="http://schemas.microsoft.com/office/powerpoint/2010/main" val="15888864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txBody>
          <a:bodyPr/>
          <a:lstStyle/>
          <a:p>
            <a:endParaRPr lang="en-US" dirty="0"/>
          </a:p>
        </p:txBody>
      </p:sp>
      <p:sp>
        <p:nvSpPr>
          <p:cNvPr id="2" name="Title 1"/>
          <p:cNvSpPr>
            <a:spLocks noGrp="1"/>
          </p:cNvSpPr>
          <p:nvPr>
            <p:ph type="title"/>
          </p:nvPr>
        </p:nvSpPr>
        <p:spPr>
          <a:xfrm>
            <a:off x="632184" y="0"/>
            <a:ext cx="8387080" cy="626862"/>
          </a:xfrm>
        </p:spPr>
        <p:txBody>
          <a:bodyPr/>
          <a:lstStyle/>
          <a:p>
            <a:pPr algn="ctr"/>
            <a:r>
              <a:rPr lang="en-US" sz="2400" dirty="0" smtClean="0"/>
              <a:t>Obligatory Background Information</a:t>
            </a:r>
            <a:endParaRPr lang="en-US" sz="2400" dirty="0"/>
          </a:p>
        </p:txBody>
      </p:sp>
      <p:sp>
        <p:nvSpPr>
          <p:cNvPr id="3" name="Text Placeholder 2"/>
          <p:cNvSpPr>
            <a:spLocks noGrp="1"/>
          </p:cNvSpPr>
          <p:nvPr>
            <p:ph type="body" idx="1"/>
          </p:nvPr>
        </p:nvSpPr>
        <p:spPr>
          <a:xfrm>
            <a:off x="756920" y="1258742"/>
            <a:ext cx="7535548" cy="3661607"/>
          </a:xfrm>
        </p:spPr>
        <p:txBody>
          <a:bodyPr/>
          <a:lstStyle/>
          <a:p>
            <a:pPr marL="0" indent="0">
              <a:spcBef>
                <a:spcPts val="1800"/>
              </a:spcBef>
              <a:buNone/>
            </a:pPr>
            <a:r>
              <a:rPr lang="en-US" sz="2400" dirty="0" smtClean="0"/>
              <a:t>Earth Science Data Analytics (ESDA) Cluster </a:t>
            </a:r>
            <a:r>
              <a:rPr lang="en-US" sz="2400" dirty="0"/>
              <a:t>Goal: </a:t>
            </a:r>
            <a:endParaRPr lang="en-US" sz="2400" dirty="0" smtClean="0"/>
          </a:p>
          <a:p>
            <a:pPr marL="117475" indent="0">
              <a:spcBef>
                <a:spcPts val="1200"/>
              </a:spcBef>
              <a:buNone/>
            </a:pPr>
            <a:r>
              <a:rPr lang="en-US" sz="2200" dirty="0" smtClean="0"/>
              <a:t>To understand where, when, and how ESDA is used in science and applications research through speakers and use cases, and determine what Federation Partners can do to further advance technical solutions that address ESDA needs.  Then do it.</a:t>
            </a:r>
            <a:endParaRPr lang="en-US" sz="2200" dirty="0"/>
          </a:p>
          <a:p>
            <a:pPr marL="0" indent="0">
              <a:spcBef>
                <a:spcPts val="1800"/>
              </a:spcBef>
              <a:buNone/>
            </a:pPr>
            <a:endParaRPr lang="en-US" sz="2400" b="1" i="1" dirty="0" smtClean="0"/>
          </a:p>
          <a:p>
            <a:pPr marL="0" indent="0">
              <a:spcBef>
                <a:spcPts val="1800"/>
              </a:spcBef>
              <a:buNone/>
            </a:pPr>
            <a:r>
              <a:rPr lang="en-US" sz="2400" b="1" i="1" dirty="0" smtClean="0"/>
              <a:t>Ultimate Goal:  </a:t>
            </a:r>
          </a:p>
          <a:p>
            <a:pPr marL="117475" indent="0" algn="ctr">
              <a:buNone/>
            </a:pPr>
            <a:r>
              <a:rPr lang="en-US" sz="2400" b="1" i="1" dirty="0" smtClean="0"/>
              <a:t>To Glean Knowledge about Earth from All Available Data and Information</a:t>
            </a:r>
          </a:p>
        </p:txBody>
      </p:sp>
    </p:spTree>
    <p:extLst>
      <p:ext uri="{BB962C8B-B14F-4D97-AF65-F5344CB8AC3E}">
        <p14:creationId xmlns:p14="http://schemas.microsoft.com/office/powerpoint/2010/main" val="20551316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3" name="Title 2"/>
          <p:cNvSpPr>
            <a:spLocks noGrp="1"/>
          </p:cNvSpPr>
          <p:nvPr>
            <p:ph type="title"/>
          </p:nvPr>
        </p:nvSpPr>
        <p:spPr>
          <a:xfrm>
            <a:off x="457200" y="1549399"/>
            <a:ext cx="8051800" cy="642937"/>
          </a:xfrm>
        </p:spPr>
        <p:txBody>
          <a:bodyPr/>
          <a:lstStyle/>
          <a:p>
            <a:pPr algn="ctr"/>
            <a:r>
              <a:rPr lang="en-US" dirty="0" smtClean="0"/>
              <a:t>Thank you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457200" y="846137"/>
            <a:ext cx="8229600" cy="1143000"/>
          </a:xfrm>
        </p:spPr>
        <p:txBody>
          <a:bodyPr/>
          <a:lstStyle/>
          <a:p>
            <a:pPr algn="ctr"/>
            <a:r>
              <a:rPr lang="en-US" dirty="0" smtClean="0"/>
              <a:t>BACKUP</a:t>
            </a:r>
            <a:endParaRPr lang="en-US" dirty="0"/>
          </a:p>
        </p:txBody>
      </p:sp>
      <p:sp>
        <p:nvSpPr>
          <p:cNvPr id="4" name="Slide Number Placeholder 3"/>
          <p:cNvSpPr>
            <a:spLocks noGrp="1"/>
          </p:cNvSpPr>
          <p:nvPr>
            <p:ph type="sldNum" sz="quarter" idx="12"/>
          </p:nvPr>
        </p:nvSpPr>
        <p:spPr/>
        <p:txBody>
          <a:bodyPr/>
          <a:lstStyle/>
          <a:p>
            <a:fld id="{14FC39C5-6225-944C-9E50-8C6EAC1BD4E8}" type="slidenum">
              <a:rPr lang="en-US" smtClean="0"/>
              <a:pPr/>
              <a:t>31</a:t>
            </a:fld>
            <a:endParaRPr lang="en-US"/>
          </a:p>
        </p:txBody>
      </p:sp>
    </p:spTree>
    <p:extLst>
      <p:ext uri="{BB962C8B-B14F-4D97-AF65-F5344CB8AC3E}">
        <p14:creationId xmlns:p14="http://schemas.microsoft.com/office/powerpoint/2010/main" val="2945573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5" name="Content Placeholder 4"/>
          <p:cNvSpPr>
            <a:spLocks noGrp="1"/>
          </p:cNvSpPr>
          <p:nvPr>
            <p:ph idx="1"/>
          </p:nvPr>
        </p:nvSpPr>
        <p:spPr>
          <a:xfrm>
            <a:off x="385548" y="869288"/>
            <a:ext cx="8572765" cy="5651340"/>
          </a:xfrm>
        </p:spPr>
        <p:txBody>
          <a:bodyPr>
            <a:normAutofit/>
          </a:bodyPr>
          <a:lstStyle/>
          <a:p>
            <a:pPr marL="0" indent="0">
              <a:spcBef>
                <a:spcPts val="0"/>
              </a:spcBef>
              <a:buNone/>
            </a:pPr>
            <a:r>
              <a:rPr lang="en-US" sz="1700" dirty="0" smtClean="0">
                <a:solidFill>
                  <a:srgbClr val="000000"/>
                </a:solidFill>
                <a:latin typeface="Cambria"/>
                <a:cs typeface="Cambria"/>
              </a:rPr>
              <a:t>National Institute of Standards and Technology (NIST) </a:t>
            </a:r>
            <a:r>
              <a:rPr lang="en-US" sz="1700" dirty="0">
                <a:solidFill>
                  <a:srgbClr val="000000"/>
                </a:solidFill>
                <a:latin typeface="Cambria"/>
                <a:cs typeface="Cambria"/>
              </a:rPr>
              <a:t>Big Data Working Group (NBD-WG)</a:t>
            </a:r>
          </a:p>
          <a:p>
            <a:pPr marL="0" indent="0">
              <a:spcBef>
                <a:spcPts val="0"/>
              </a:spcBef>
              <a:buNone/>
            </a:pPr>
            <a:r>
              <a:rPr lang="en-US" sz="1700" dirty="0">
                <a:solidFill>
                  <a:srgbClr val="000000"/>
                </a:solidFill>
                <a:latin typeface="Cambria"/>
                <a:cs typeface="Cambria"/>
              </a:rPr>
              <a:t>February, </a:t>
            </a:r>
            <a:r>
              <a:rPr lang="en-US" sz="1700" dirty="0" smtClean="0">
                <a:solidFill>
                  <a:srgbClr val="000000"/>
                </a:solidFill>
                <a:latin typeface="Cambria"/>
                <a:cs typeface="Cambria"/>
              </a:rPr>
              <a:t>2014, </a:t>
            </a:r>
            <a:r>
              <a:rPr lang="en-US" sz="1700" dirty="0" smtClean="0">
                <a:solidFill>
                  <a:srgbClr val="000000"/>
                </a:solidFill>
                <a:latin typeface="Cambria"/>
                <a:cs typeface="Cambria"/>
                <a:hlinkClick r:id="rId3"/>
              </a:rPr>
              <a:t>http</a:t>
            </a:r>
            <a:r>
              <a:rPr lang="en-US" sz="1700" dirty="0">
                <a:solidFill>
                  <a:srgbClr val="000000"/>
                </a:solidFill>
                <a:latin typeface="Cambria"/>
                <a:cs typeface="Cambria"/>
                <a:hlinkClick r:id="rId3"/>
              </a:rPr>
              <a:t>://bigdatawg.nist.gov/</a:t>
            </a:r>
            <a:r>
              <a:rPr lang="en-US" sz="1700" dirty="0" smtClean="0">
                <a:solidFill>
                  <a:srgbClr val="000000"/>
                </a:solidFill>
                <a:latin typeface="Cambria"/>
                <a:cs typeface="Cambria"/>
                <a:hlinkClick r:id="rId3"/>
              </a:rPr>
              <a:t>show_InputDoc.php</a:t>
            </a:r>
            <a:r>
              <a:rPr lang="en-US" sz="1700" dirty="0" smtClean="0">
                <a:solidFill>
                  <a:srgbClr val="000000"/>
                </a:solidFill>
                <a:latin typeface="Cambria"/>
                <a:cs typeface="Cambria"/>
              </a:rPr>
              <a:t>, M0142</a:t>
            </a:r>
          </a:p>
          <a:p>
            <a:pPr marL="0" indent="0">
              <a:buNone/>
            </a:pPr>
            <a:endParaRPr lang="en-US" dirty="0">
              <a:solidFill>
                <a:srgbClr val="000000"/>
              </a:solidFill>
              <a:latin typeface="Cambria"/>
              <a:cs typeface="Cambria"/>
            </a:endParaRPr>
          </a:p>
          <a:p>
            <a:pPr marL="0" indent="0">
              <a:buNone/>
            </a:pPr>
            <a:r>
              <a:rPr lang="en-US" b="1" i="1" dirty="0" smtClean="0">
                <a:solidFill>
                  <a:srgbClr val="000000"/>
                </a:solidFill>
                <a:latin typeface="Cambria"/>
                <a:cs typeface="Cambria"/>
              </a:rPr>
              <a:t>Big </a:t>
            </a:r>
            <a:r>
              <a:rPr lang="en-US" b="1" i="1" dirty="0">
                <a:solidFill>
                  <a:srgbClr val="000000"/>
                </a:solidFill>
                <a:latin typeface="Cambria"/>
                <a:cs typeface="Cambria"/>
              </a:rPr>
              <a:t>Data </a:t>
            </a:r>
            <a:r>
              <a:rPr lang="en-US" i="1" dirty="0">
                <a:solidFill>
                  <a:srgbClr val="000000"/>
                </a:solidFill>
                <a:latin typeface="Cambria"/>
                <a:cs typeface="Cambria"/>
              </a:rPr>
              <a:t>consists of extensive datasets, primarily in the characteristics of </a:t>
            </a:r>
            <a:r>
              <a:rPr lang="en-US" b="1" i="1" dirty="0">
                <a:solidFill>
                  <a:srgbClr val="000000"/>
                </a:solidFill>
                <a:latin typeface="Cambria"/>
                <a:cs typeface="Cambria"/>
              </a:rPr>
              <a:t>volume</a:t>
            </a:r>
            <a:r>
              <a:rPr lang="en-US" i="1" dirty="0">
                <a:solidFill>
                  <a:srgbClr val="000000"/>
                </a:solidFill>
                <a:latin typeface="Cambria"/>
                <a:cs typeface="Cambria"/>
              </a:rPr>
              <a:t>, </a:t>
            </a:r>
            <a:r>
              <a:rPr lang="en-US" b="1" i="1" dirty="0">
                <a:solidFill>
                  <a:srgbClr val="000000"/>
                </a:solidFill>
                <a:latin typeface="Cambria"/>
                <a:cs typeface="Cambria"/>
              </a:rPr>
              <a:t>velocity</a:t>
            </a:r>
            <a:r>
              <a:rPr lang="en-US" i="1" dirty="0">
                <a:solidFill>
                  <a:srgbClr val="000000"/>
                </a:solidFill>
                <a:latin typeface="Cambria"/>
                <a:cs typeface="Cambria"/>
              </a:rPr>
              <a:t> and/or </a:t>
            </a:r>
            <a:r>
              <a:rPr lang="en-US" b="1" i="1" dirty="0">
                <a:solidFill>
                  <a:srgbClr val="000000"/>
                </a:solidFill>
                <a:latin typeface="Cambria"/>
                <a:cs typeface="Cambria"/>
              </a:rPr>
              <a:t>variety</a:t>
            </a:r>
            <a:r>
              <a:rPr lang="en-US" i="1" dirty="0">
                <a:solidFill>
                  <a:srgbClr val="000000"/>
                </a:solidFill>
                <a:latin typeface="Cambria"/>
                <a:cs typeface="Cambria"/>
              </a:rPr>
              <a:t>, that require a scalable architecture for efficient storage, manipulation, and analysis</a:t>
            </a:r>
            <a:r>
              <a:rPr lang="en-US" i="1" dirty="0" smtClean="0">
                <a:solidFill>
                  <a:srgbClr val="000000"/>
                </a:solidFill>
                <a:latin typeface="Cambria"/>
                <a:cs typeface="Cambria"/>
              </a:rPr>
              <a:t>.</a:t>
            </a:r>
          </a:p>
          <a:p>
            <a:pPr marL="0" indent="0">
              <a:buNone/>
            </a:pPr>
            <a:endParaRPr lang="en-US" i="1" dirty="0">
              <a:solidFill>
                <a:srgbClr val="000000"/>
              </a:solidFill>
              <a:latin typeface="Cambria"/>
              <a:cs typeface="Cambria"/>
            </a:endParaRPr>
          </a:p>
        </p:txBody>
      </p:sp>
      <p:sp>
        <p:nvSpPr>
          <p:cNvPr id="2" name="Rectangle 1"/>
          <p:cNvSpPr/>
          <p:nvPr/>
        </p:nvSpPr>
        <p:spPr>
          <a:xfrm>
            <a:off x="1095550" y="91727"/>
            <a:ext cx="8123363" cy="523220"/>
          </a:xfrm>
          <a:prstGeom prst="rect">
            <a:avLst/>
          </a:prstGeom>
        </p:spPr>
        <p:txBody>
          <a:bodyPr wrap="none">
            <a:spAutoFit/>
          </a:bodyPr>
          <a:lstStyle/>
          <a:p>
            <a:r>
              <a:rPr lang="en-US" sz="2800" b="1" dirty="0" smtClean="0">
                <a:latin typeface="Cambria"/>
                <a:cs typeface="Cambria"/>
              </a:rPr>
              <a:t>NIST Big Data Definitions and Taxonomies, V 0.9</a:t>
            </a:r>
            <a:endParaRPr lang="en-US" sz="2800" b="1" dirty="0">
              <a:latin typeface="Cambria"/>
              <a:cs typeface="Cambria"/>
            </a:endParaRPr>
          </a:p>
        </p:txBody>
      </p:sp>
    </p:spTree>
    <p:extLst>
      <p:ext uri="{BB962C8B-B14F-4D97-AF65-F5344CB8AC3E}">
        <p14:creationId xmlns:p14="http://schemas.microsoft.com/office/powerpoint/2010/main" val="2334284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5" name="Content Placeholder 4"/>
          <p:cNvSpPr>
            <a:spLocks noGrp="1"/>
          </p:cNvSpPr>
          <p:nvPr>
            <p:ph idx="1"/>
          </p:nvPr>
        </p:nvSpPr>
        <p:spPr>
          <a:xfrm>
            <a:off x="442249" y="812587"/>
            <a:ext cx="8289040" cy="5220412"/>
          </a:xfrm>
        </p:spPr>
        <p:txBody>
          <a:bodyPr>
            <a:noAutofit/>
          </a:bodyPr>
          <a:lstStyle/>
          <a:p>
            <a:pPr marL="0" indent="0">
              <a:spcBef>
                <a:spcPts val="0"/>
              </a:spcBef>
              <a:buNone/>
            </a:pPr>
            <a:r>
              <a:rPr lang="en-US" sz="1700" dirty="0" smtClean="0">
                <a:solidFill>
                  <a:srgbClr val="000000"/>
                </a:solidFill>
                <a:latin typeface="Cambria"/>
                <a:cs typeface="Cambria"/>
                <a:hlinkClick r:id="rId3"/>
              </a:rPr>
              <a:t>http://external.opengeospatial.org/twiki_public/BigDataDwg/WebHome</a:t>
            </a:r>
            <a:endParaRPr lang="en-US" sz="1700" dirty="0" smtClean="0">
              <a:solidFill>
                <a:srgbClr val="000000"/>
              </a:solidFill>
              <a:latin typeface="Cambria"/>
              <a:cs typeface="Cambria"/>
            </a:endParaRPr>
          </a:p>
          <a:p>
            <a:pPr marL="0" indent="0">
              <a:spcBef>
                <a:spcPts val="0"/>
              </a:spcBef>
              <a:buNone/>
            </a:pPr>
            <a:endParaRPr lang="en-US" dirty="0">
              <a:solidFill>
                <a:srgbClr val="000000"/>
              </a:solidFill>
              <a:latin typeface="Cambria"/>
              <a:cs typeface="Cambria"/>
            </a:endParaRPr>
          </a:p>
          <a:p>
            <a:pPr marL="0" indent="0">
              <a:buNone/>
            </a:pPr>
            <a:r>
              <a:rPr lang="en-US" sz="2800" i="1" dirty="0">
                <a:solidFill>
                  <a:srgbClr val="000000"/>
                </a:solidFill>
                <a:latin typeface="Cambria"/>
                <a:cs typeface="Cambria"/>
              </a:rPr>
              <a:t>“</a:t>
            </a:r>
            <a:r>
              <a:rPr lang="en-US" sz="2800" b="1" i="1" dirty="0">
                <a:solidFill>
                  <a:srgbClr val="000000"/>
                </a:solidFill>
                <a:latin typeface="Cambria"/>
                <a:cs typeface="Cambria"/>
              </a:rPr>
              <a:t>Big Data</a:t>
            </a:r>
            <a:r>
              <a:rPr lang="en-US" sz="2800" i="1" dirty="0">
                <a:solidFill>
                  <a:srgbClr val="000000"/>
                </a:solidFill>
                <a:latin typeface="Cambria"/>
                <a:cs typeface="Cambria"/>
              </a:rPr>
              <a:t>” is an umbrella term coined by Doug </a:t>
            </a:r>
            <a:r>
              <a:rPr lang="en-US" sz="2800" i="1" dirty="0" err="1">
                <a:solidFill>
                  <a:srgbClr val="000000"/>
                </a:solidFill>
                <a:latin typeface="Cambria"/>
                <a:cs typeface="Cambria"/>
              </a:rPr>
              <a:t>McLaney</a:t>
            </a:r>
            <a:r>
              <a:rPr lang="en-US" sz="2800" i="1" dirty="0">
                <a:solidFill>
                  <a:srgbClr val="000000"/>
                </a:solidFill>
                <a:latin typeface="Cambria"/>
                <a:cs typeface="Cambria"/>
              </a:rPr>
              <a:t> and IBM several years ago to denote data posing problems, summarized as the </a:t>
            </a:r>
            <a:r>
              <a:rPr lang="en-US" sz="2800" b="1" i="1" dirty="0">
                <a:solidFill>
                  <a:srgbClr val="000000"/>
                </a:solidFill>
                <a:latin typeface="Cambria"/>
                <a:cs typeface="Cambria"/>
              </a:rPr>
              <a:t>four </a:t>
            </a:r>
            <a:r>
              <a:rPr lang="en-US" sz="2800" b="1" i="1" dirty="0" err="1">
                <a:solidFill>
                  <a:srgbClr val="000000"/>
                </a:solidFill>
                <a:latin typeface="Cambria"/>
                <a:cs typeface="Cambria"/>
              </a:rPr>
              <a:t>Vs</a:t>
            </a:r>
            <a:r>
              <a:rPr lang="en-US" sz="2800" i="1" dirty="0">
                <a:solidFill>
                  <a:srgbClr val="000000"/>
                </a:solidFill>
                <a:latin typeface="Cambria"/>
                <a:cs typeface="Cambria"/>
              </a:rPr>
              <a:t>:</a:t>
            </a:r>
          </a:p>
          <a:p>
            <a:r>
              <a:rPr lang="en-US" sz="2800" b="1" i="1" dirty="0">
                <a:solidFill>
                  <a:srgbClr val="000000"/>
                </a:solidFill>
                <a:latin typeface="Cambria"/>
                <a:cs typeface="Cambria"/>
              </a:rPr>
              <a:t>Volume</a:t>
            </a:r>
            <a:r>
              <a:rPr lang="en-US" sz="2800" i="1" dirty="0">
                <a:solidFill>
                  <a:srgbClr val="000000"/>
                </a:solidFill>
                <a:latin typeface="Cambria"/>
                <a:cs typeface="Cambria"/>
              </a:rPr>
              <a:t> – the sheer size of “data at rest”</a:t>
            </a:r>
          </a:p>
          <a:p>
            <a:r>
              <a:rPr lang="en-US" sz="2800" b="1" i="1" dirty="0">
                <a:solidFill>
                  <a:srgbClr val="000000"/>
                </a:solidFill>
                <a:latin typeface="Cambria"/>
                <a:cs typeface="Cambria"/>
              </a:rPr>
              <a:t>Velocity</a:t>
            </a:r>
            <a:r>
              <a:rPr lang="en-US" sz="2800" i="1" dirty="0">
                <a:solidFill>
                  <a:srgbClr val="000000"/>
                </a:solidFill>
                <a:latin typeface="Cambria"/>
                <a:cs typeface="Cambria"/>
              </a:rPr>
              <a:t> – the speed of new data arriving (“data at move”)</a:t>
            </a:r>
          </a:p>
          <a:p>
            <a:r>
              <a:rPr lang="en-US" sz="2800" b="1" i="1" dirty="0">
                <a:solidFill>
                  <a:srgbClr val="000000"/>
                </a:solidFill>
                <a:latin typeface="Cambria"/>
                <a:cs typeface="Cambria"/>
              </a:rPr>
              <a:t>Variety</a:t>
            </a:r>
            <a:r>
              <a:rPr lang="en-US" sz="2800" i="1" dirty="0">
                <a:solidFill>
                  <a:srgbClr val="000000"/>
                </a:solidFill>
                <a:latin typeface="Cambria"/>
                <a:cs typeface="Cambria"/>
              </a:rPr>
              <a:t> – the manifold different</a:t>
            </a:r>
          </a:p>
          <a:p>
            <a:r>
              <a:rPr lang="en-US" sz="2800" b="1" i="1" dirty="0">
                <a:solidFill>
                  <a:srgbClr val="000000"/>
                </a:solidFill>
                <a:latin typeface="Cambria"/>
                <a:cs typeface="Cambria"/>
              </a:rPr>
              <a:t>Veracity</a:t>
            </a:r>
            <a:r>
              <a:rPr lang="en-US" sz="2800" i="1" dirty="0">
                <a:solidFill>
                  <a:srgbClr val="000000"/>
                </a:solidFill>
                <a:latin typeface="Cambria"/>
                <a:cs typeface="Cambria"/>
              </a:rPr>
              <a:t> – trustworthiness and issues of provenance</a:t>
            </a:r>
          </a:p>
        </p:txBody>
      </p:sp>
      <p:sp>
        <p:nvSpPr>
          <p:cNvPr id="2" name="Rectangle 1"/>
          <p:cNvSpPr/>
          <p:nvPr/>
        </p:nvSpPr>
        <p:spPr>
          <a:xfrm>
            <a:off x="1730966" y="-145428"/>
            <a:ext cx="5959459" cy="954107"/>
          </a:xfrm>
          <a:prstGeom prst="rect">
            <a:avLst/>
          </a:prstGeom>
        </p:spPr>
        <p:txBody>
          <a:bodyPr wrap="none">
            <a:spAutoFit/>
          </a:bodyPr>
          <a:lstStyle/>
          <a:p>
            <a:pPr algn="ctr"/>
            <a:r>
              <a:rPr lang="en-US" sz="2800" b="1" dirty="0" smtClean="0">
                <a:latin typeface="Cambria"/>
                <a:cs typeface="Cambria"/>
              </a:rPr>
              <a:t>Open Geospatial Consortium (OGC) </a:t>
            </a:r>
          </a:p>
          <a:p>
            <a:pPr algn="ctr"/>
            <a:r>
              <a:rPr lang="en-US" sz="2800" b="1" dirty="0" smtClean="0">
                <a:latin typeface="Cambria"/>
                <a:cs typeface="Cambria"/>
              </a:rPr>
              <a:t>Big </a:t>
            </a:r>
            <a:r>
              <a:rPr lang="en-US" sz="2800" b="1" dirty="0">
                <a:latin typeface="Cambria"/>
                <a:cs typeface="Cambria"/>
              </a:rPr>
              <a:t>Data </a:t>
            </a:r>
            <a:r>
              <a:rPr lang="en-US" sz="2800" b="1" dirty="0" smtClean="0">
                <a:latin typeface="Cambria"/>
                <a:cs typeface="Cambria"/>
              </a:rPr>
              <a:t>Working Group</a:t>
            </a:r>
            <a:endParaRPr lang="en-US" sz="2800" b="1" dirty="0">
              <a:latin typeface="Cambria"/>
              <a:cs typeface="Cambria"/>
            </a:endParaRPr>
          </a:p>
        </p:txBody>
      </p:sp>
    </p:spTree>
    <p:extLst>
      <p:ext uri="{BB962C8B-B14F-4D97-AF65-F5344CB8AC3E}">
        <p14:creationId xmlns:p14="http://schemas.microsoft.com/office/powerpoint/2010/main" val="4098086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5" name="Content Placeholder 4"/>
          <p:cNvSpPr>
            <a:spLocks noGrp="1"/>
          </p:cNvSpPr>
          <p:nvPr>
            <p:ph idx="1"/>
          </p:nvPr>
        </p:nvSpPr>
        <p:spPr>
          <a:xfrm>
            <a:off x="442249" y="812587"/>
            <a:ext cx="8289040" cy="3700822"/>
          </a:xfrm>
        </p:spPr>
        <p:txBody>
          <a:bodyPr>
            <a:noAutofit/>
          </a:bodyPr>
          <a:lstStyle/>
          <a:p>
            <a:pPr marL="0" indent="0">
              <a:spcBef>
                <a:spcPts val="0"/>
              </a:spcBef>
              <a:buNone/>
            </a:pPr>
            <a:r>
              <a:rPr lang="en-US" sz="1400" dirty="0">
                <a:solidFill>
                  <a:srgbClr val="000000"/>
                </a:solidFill>
                <a:latin typeface="Cambria"/>
                <a:cs typeface="Cambria"/>
                <a:hlinkClick r:id="rId3"/>
              </a:rPr>
              <a:t>http://cci.drexel.edu/bigdata/bigdata2014/</a:t>
            </a:r>
            <a:r>
              <a:rPr lang="en-US" sz="1400" dirty="0" smtClean="0">
                <a:solidFill>
                  <a:srgbClr val="000000"/>
                </a:solidFill>
                <a:latin typeface="Cambria"/>
                <a:cs typeface="Cambria"/>
                <a:hlinkClick r:id="rId3"/>
              </a:rPr>
              <a:t>callforpaper.htm</a:t>
            </a:r>
            <a:endParaRPr lang="en-US" sz="1400" dirty="0" smtClean="0">
              <a:solidFill>
                <a:srgbClr val="000000"/>
              </a:solidFill>
              <a:latin typeface="Cambria"/>
              <a:cs typeface="Cambria"/>
            </a:endParaRPr>
          </a:p>
          <a:p>
            <a:pPr marL="0" indent="0">
              <a:spcBef>
                <a:spcPts val="0"/>
              </a:spcBef>
              <a:buNone/>
            </a:pPr>
            <a:endParaRPr lang="en-US" sz="2400" dirty="0">
              <a:solidFill>
                <a:srgbClr val="000000"/>
              </a:solidFill>
              <a:latin typeface="Cambria"/>
              <a:cs typeface="Cambria"/>
            </a:endParaRPr>
          </a:p>
          <a:p>
            <a:pPr marL="0" indent="0">
              <a:buNone/>
            </a:pPr>
            <a:r>
              <a:rPr lang="en-US" sz="2400" i="1" dirty="0" smtClean="0">
                <a:solidFill>
                  <a:srgbClr val="000000"/>
                </a:solidFill>
                <a:latin typeface="Cambria"/>
                <a:cs typeface="Cambria"/>
              </a:rPr>
              <a:t>… </a:t>
            </a:r>
            <a:r>
              <a:rPr lang="en-US" sz="2400" i="1" dirty="0">
                <a:solidFill>
                  <a:srgbClr val="000000"/>
                </a:solidFill>
                <a:latin typeface="Cambria"/>
                <a:cs typeface="Cambria"/>
              </a:rPr>
              <a:t>in any aspect of </a:t>
            </a:r>
            <a:r>
              <a:rPr lang="en-US" sz="2400" b="1" i="1" dirty="0">
                <a:solidFill>
                  <a:srgbClr val="000000"/>
                </a:solidFill>
                <a:latin typeface="Cambria"/>
                <a:cs typeface="Cambria"/>
              </a:rPr>
              <a:t>Big Data </a:t>
            </a:r>
            <a:r>
              <a:rPr lang="en-US" sz="2400" i="1" dirty="0">
                <a:solidFill>
                  <a:srgbClr val="000000"/>
                </a:solidFill>
                <a:latin typeface="Cambria"/>
                <a:cs typeface="Cambria"/>
              </a:rPr>
              <a:t>with emphasis on </a:t>
            </a:r>
            <a:r>
              <a:rPr lang="en-US" sz="2400" b="1" i="1" dirty="0">
                <a:solidFill>
                  <a:srgbClr val="000000"/>
                </a:solidFill>
                <a:latin typeface="Cambria"/>
                <a:cs typeface="Cambria"/>
              </a:rPr>
              <a:t>5V</a:t>
            </a:r>
            <a:r>
              <a:rPr lang="en-US" sz="2400" i="1" dirty="0">
                <a:solidFill>
                  <a:srgbClr val="000000"/>
                </a:solidFill>
                <a:latin typeface="Cambria"/>
                <a:cs typeface="Cambria"/>
              </a:rPr>
              <a:t>s (</a:t>
            </a:r>
            <a:r>
              <a:rPr lang="en-US" sz="2400" b="1" i="1" dirty="0">
                <a:solidFill>
                  <a:srgbClr val="000000"/>
                </a:solidFill>
                <a:latin typeface="Cambria"/>
                <a:cs typeface="Cambria"/>
              </a:rPr>
              <a:t>Volume, Velocity, Variety, Value and Veracity</a:t>
            </a:r>
            <a:r>
              <a:rPr lang="en-US" sz="2400" i="1" dirty="0">
                <a:solidFill>
                  <a:srgbClr val="000000"/>
                </a:solidFill>
                <a:latin typeface="Cambria"/>
                <a:cs typeface="Cambria"/>
              </a:rPr>
              <a:t>) relevant to variety of data (scientific and engineering, social, </a:t>
            </a:r>
            <a:r>
              <a:rPr lang="en-US" sz="2400" i="1" dirty="0" smtClean="0">
                <a:solidFill>
                  <a:srgbClr val="000000"/>
                </a:solidFill>
                <a:latin typeface="Cambria"/>
                <a:cs typeface="Cambria"/>
              </a:rPr>
              <a:t>…) </a:t>
            </a:r>
            <a:r>
              <a:rPr lang="en-US" sz="2400" i="1" dirty="0">
                <a:solidFill>
                  <a:srgbClr val="000000"/>
                </a:solidFill>
                <a:latin typeface="Cambria"/>
                <a:cs typeface="Cambria"/>
              </a:rPr>
              <a:t>that contribute to the Big Data </a:t>
            </a:r>
            <a:r>
              <a:rPr lang="en-US" sz="2400" i="1" dirty="0" smtClean="0">
                <a:solidFill>
                  <a:srgbClr val="000000"/>
                </a:solidFill>
                <a:latin typeface="Cambria"/>
                <a:cs typeface="Cambria"/>
              </a:rPr>
              <a:t>challenges</a:t>
            </a:r>
          </a:p>
          <a:p>
            <a:pPr marL="0" indent="0">
              <a:buNone/>
            </a:pPr>
            <a:endParaRPr lang="en-US" sz="2400" dirty="0" smtClean="0">
              <a:solidFill>
                <a:srgbClr val="000000"/>
              </a:solidFill>
              <a:latin typeface="Cambria"/>
              <a:cs typeface="Cambria"/>
            </a:endParaRPr>
          </a:p>
          <a:p>
            <a:pPr marL="0" indent="0">
              <a:buNone/>
            </a:pPr>
            <a:endParaRPr lang="en-US" sz="2400" dirty="0">
              <a:solidFill>
                <a:srgbClr val="000000"/>
              </a:solidFill>
              <a:latin typeface="Cambria"/>
              <a:cs typeface="Cambria"/>
            </a:endParaRPr>
          </a:p>
          <a:p>
            <a:pPr marL="0" indent="0">
              <a:buNone/>
            </a:pPr>
            <a:r>
              <a:rPr lang="en-US" sz="2400" dirty="0" smtClean="0">
                <a:solidFill>
                  <a:srgbClr val="000000"/>
                </a:solidFill>
                <a:latin typeface="Cambria"/>
                <a:cs typeface="Cambria"/>
              </a:rPr>
              <a:t>Ruth adds:</a:t>
            </a:r>
            <a:endParaRPr lang="en-US" sz="2400" i="1" dirty="0" smtClean="0">
              <a:solidFill>
                <a:srgbClr val="000000"/>
              </a:solidFill>
              <a:latin typeface="Cambria"/>
              <a:cs typeface="Cambria"/>
            </a:endParaRPr>
          </a:p>
          <a:p>
            <a:pPr marL="0" indent="0">
              <a:spcBef>
                <a:spcPts val="1800"/>
              </a:spcBef>
              <a:buNone/>
            </a:pPr>
            <a:r>
              <a:rPr lang="en-US" sz="2400" b="1" i="1" dirty="0" smtClean="0">
                <a:solidFill>
                  <a:srgbClr val="000000"/>
                </a:solidFill>
                <a:latin typeface="Cambria"/>
                <a:cs typeface="Cambria"/>
              </a:rPr>
              <a:t>Visibility</a:t>
            </a:r>
            <a:endParaRPr lang="en-US" sz="2400" b="1" i="1" dirty="0">
              <a:solidFill>
                <a:srgbClr val="000000"/>
              </a:solidFill>
              <a:latin typeface="Cambria"/>
              <a:cs typeface="Cambria"/>
            </a:endParaRPr>
          </a:p>
        </p:txBody>
      </p:sp>
      <p:sp>
        <p:nvSpPr>
          <p:cNvPr id="2" name="Rectangle 1"/>
          <p:cNvSpPr/>
          <p:nvPr/>
        </p:nvSpPr>
        <p:spPr>
          <a:xfrm>
            <a:off x="2921232" y="71999"/>
            <a:ext cx="3243271" cy="523220"/>
          </a:xfrm>
          <a:prstGeom prst="rect">
            <a:avLst/>
          </a:prstGeom>
        </p:spPr>
        <p:txBody>
          <a:bodyPr wrap="none">
            <a:spAutoFit/>
          </a:bodyPr>
          <a:lstStyle/>
          <a:p>
            <a:r>
              <a:rPr lang="en-US" sz="2800" b="1" dirty="0" smtClean="0">
                <a:latin typeface="Cambria"/>
                <a:cs typeface="Cambria"/>
              </a:rPr>
              <a:t>IEEE </a:t>
            </a:r>
            <a:r>
              <a:rPr lang="en-US" sz="2800" b="1" dirty="0" err="1" smtClean="0">
                <a:latin typeface="Cambria"/>
                <a:cs typeface="Cambria"/>
              </a:rPr>
              <a:t>BigData</a:t>
            </a:r>
            <a:r>
              <a:rPr lang="en-US" sz="2800" b="1" dirty="0" smtClean="0">
                <a:latin typeface="Cambria"/>
                <a:cs typeface="Cambria"/>
              </a:rPr>
              <a:t> 2014</a:t>
            </a:r>
            <a:endParaRPr lang="en-US" sz="2800" b="1" dirty="0">
              <a:latin typeface="Cambria"/>
              <a:cs typeface="Cambria"/>
            </a:endParaRPr>
          </a:p>
        </p:txBody>
      </p:sp>
    </p:spTree>
    <p:extLst>
      <p:ext uri="{BB962C8B-B14F-4D97-AF65-F5344CB8AC3E}">
        <p14:creationId xmlns:p14="http://schemas.microsoft.com/office/powerpoint/2010/main" val="2935956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8" name="Rectangle 7"/>
          <p:cNvSpPr/>
          <p:nvPr/>
        </p:nvSpPr>
        <p:spPr>
          <a:xfrm>
            <a:off x="850473" y="-43520"/>
            <a:ext cx="7983105" cy="769441"/>
          </a:xfrm>
          <a:prstGeom prst="rect">
            <a:avLst/>
          </a:prstGeom>
        </p:spPr>
        <p:txBody>
          <a:bodyPr wrap="square">
            <a:spAutoFit/>
          </a:bodyPr>
          <a:lstStyle/>
          <a:p>
            <a:pPr algn="ctr"/>
            <a:r>
              <a:rPr lang="en-US" sz="2800" b="1" dirty="0" smtClean="0">
                <a:latin typeface="Cambria"/>
                <a:cs typeface="Cambria"/>
              </a:rPr>
              <a:t>From: Demystifying </a:t>
            </a:r>
            <a:r>
              <a:rPr lang="en-US" sz="2800" b="1" dirty="0">
                <a:latin typeface="Cambria"/>
                <a:cs typeface="Cambria"/>
              </a:rPr>
              <a:t>Data </a:t>
            </a:r>
            <a:r>
              <a:rPr lang="en-US" sz="2800" b="1" dirty="0" smtClean="0">
                <a:latin typeface="Cambria"/>
                <a:cs typeface="Cambria"/>
              </a:rPr>
              <a:t>Science</a:t>
            </a:r>
          </a:p>
          <a:p>
            <a:pPr algn="ctr"/>
            <a:r>
              <a:rPr lang="en-US" sz="1600" dirty="0" smtClean="0">
                <a:latin typeface="Cambria"/>
                <a:cs typeface="Cambria"/>
              </a:rPr>
              <a:t>(Natasha </a:t>
            </a:r>
            <a:r>
              <a:rPr lang="en-US" sz="1600" dirty="0" err="1">
                <a:latin typeface="Cambria"/>
                <a:cs typeface="Cambria"/>
              </a:rPr>
              <a:t>Balac</a:t>
            </a:r>
            <a:r>
              <a:rPr lang="en-US" sz="1600" dirty="0">
                <a:latin typeface="Cambria"/>
                <a:cs typeface="Cambria"/>
              </a:rPr>
              <a:t> </a:t>
            </a:r>
            <a:r>
              <a:rPr lang="en-US" sz="1600" dirty="0" smtClean="0">
                <a:latin typeface="Cambria"/>
                <a:cs typeface="Cambria"/>
              </a:rPr>
              <a:t>, accessible via: </a:t>
            </a:r>
            <a:r>
              <a:rPr lang="en-US" sz="1600" u="sng" dirty="0">
                <a:latin typeface="Cambria"/>
                <a:cs typeface="Cambria"/>
                <a:hlinkClick r:id="rId3"/>
              </a:rPr>
              <a:t>http://bigdatawg.nist.gov/show_InputDoc.php</a:t>
            </a:r>
            <a:r>
              <a:rPr lang="en-US" sz="1600" dirty="0">
                <a:latin typeface="Cambria"/>
                <a:cs typeface="Cambria"/>
              </a:rPr>
              <a:t>, </a:t>
            </a:r>
            <a:r>
              <a:rPr lang="en-US" sz="1600" dirty="0" smtClean="0">
                <a:latin typeface="Cambria"/>
                <a:cs typeface="Cambria"/>
              </a:rPr>
              <a:t>M0169)</a:t>
            </a:r>
            <a:endParaRPr lang="en-US" sz="1600" dirty="0">
              <a:latin typeface="Cambria"/>
              <a:cs typeface="Cambria"/>
            </a:endParaRPr>
          </a:p>
        </p:txBody>
      </p:sp>
      <p:pic>
        <p:nvPicPr>
          <p:cNvPr id="13" name="Picture 12"/>
          <p:cNvPicPr>
            <a:picLocks noChangeAspect="1"/>
          </p:cNvPicPr>
          <p:nvPr/>
        </p:nvPicPr>
        <p:blipFill>
          <a:blip r:embed="rId4"/>
          <a:stretch>
            <a:fillRect/>
          </a:stretch>
        </p:blipFill>
        <p:spPr>
          <a:xfrm>
            <a:off x="0" y="907218"/>
            <a:ext cx="9144000" cy="5814257"/>
          </a:xfrm>
          <a:prstGeom prst="rect">
            <a:avLst/>
          </a:prstGeom>
        </p:spPr>
      </p:pic>
    </p:spTree>
    <p:extLst>
      <p:ext uri="{BB962C8B-B14F-4D97-AF65-F5344CB8AC3E}">
        <p14:creationId xmlns:p14="http://schemas.microsoft.com/office/powerpoint/2010/main" val="15862011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821"/>
          <p:cNvSpPr/>
          <p:nvPr/>
        </p:nvSpPr>
        <p:spPr>
          <a:xfrm>
            <a:off x="29262" y="-19050"/>
            <a:ext cx="9172575" cy="6877050"/>
          </a:xfrm>
          <a:prstGeom prst="rect">
            <a:avLst/>
          </a:prstGeom>
          <a:blipFill>
            <a:blip r:embed="rId2"/>
            <a:stretch>
              <a:fillRect/>
            </a:stretch>
          </a:blipFill>
        </p:spPr>
      </p:sp>
      <p:pic>
        <p:nvPicPr>
          <p:cNvPr id="7" name="Picture 6"/>
          <p:cNvPicPr>
            <a:picLocks noChangeAspect="1"/>
          </p:cNvPicPr>
          <p:nvPr/>
        </p:nvPicPr>
        <p:blipFill>
          <a:blip r:embed="rId3"/>
          <a:stretch>
            <a:fillRect/>
          </a:stretch>
        </p:blipFill>
        <p:spPr>
          <a:xfrm>
            <a:off x="11345" y="1459965"/>
            <a:ext cx="9144000" cy="5190545"/>
          </a:xfrm>
          <a:prstGeom prst="rect">
            <a:avLst/>
          </a:prstGeom>
        </p:spPr>
      </p:pic>
      <p:sp>
        <p:nvSpPr>
          <p:cNvPr id="8" name="Rectangle 7"/>
          <p:cNvSpPr/>
          <p:nvPr/>
        </p:nvSpPr>
        <p:spPr>
          <a:xfrm>
            <a:off x="3831500" y="867865"/>
            <a:ext cx="5269670" cy="615553"/>
          </a:xfrm>
          <a:prstGeom prst="rect">
            <a:avLst/>
          </a:prstGeom>
        </p:spPr>
        <p:txBody>
          <a:bodyPr wrap="square">
            <a:spAutoFit/>
          </a:bodyPr>
          <a:lstStyle/>
          <a:p>
            <a:r>
              <a:rPr lang="en-US" dirty="0">
                <a:latin typeface="Cambria"/>
                <a:cs typeface="Cambria"/>
                <a:hlinkClick r:id="rId4"/>
              </a:rPr>
              <a:t>(http://www.whitehouse.gov/sites/default/files/microsites/ostp/big_data_press_release_final_2.pdf</a:t>
            </a:r>
            <a:r>
              <a:rPr lang="en-US" sz="2000" dirty="0"/>
              <a:t>)</a:t>
            </a:r>
            <a:endParaRPr lang="en-US" dirty="0">
              <a:latin typeface="Cambria"/>
              <a:cs typeface="Cambria"/>
            </a:endParaRPr>
          </a:p>
        </p:txBody>
      </p:sp>
      <p:sp>
        <p:nvSpPr>
          <p:cNvPr id="6" name="Title 1"/>
          <p:cNvSpPr txBox="1">
            <a:spLocks/>
          </p:cNvSpPr>
          <p:nvPr/>
        </p:nvSpPr>
        <p:spPr>
          <a:xfrm>
            <a:off x="822150" y="4674"/>
            <a:ext cx="8229600" cy="6068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00"/>
                </a:solidFill>
                <a:latin typeface="Cambria"/>
                <a:cs typeface="Cambria"/>
              </a:rPr>
              <a:t>So, Why does Big Data  Have Everybody’s Attention? </a:t>
            </a:r>
            <a:endParaRPr lang="en-US" sz="2800" b="1" dirty="0">
              <a:solidFill>
                <a:srgbClr val="000000"/>
              </a:solidFill>
              <a:latin typeface="Cambria"/>
              <a:cs typeface="Cambria"/>
            </a:endParaRPr>
          </a:p>
        </p:txBody>
      </p:sp>
      <p:sp>
        <p:nvSpPr>
          <p:cNvPr id="13" name="Content Placeholder 2"/>
          <p:cNvSpPr>
            <a:spLocks noGrp="1"/>
          </p:cNvSpPr>
          <p:nvPr>
            <p:ph idx="1"/>
          </p:nvPr>
        </p:nvSpPr>
        <p:spPr>
          <a:xfrm>
            <a:off x="29262" y="780082"/>
            <a:ext cx="7763239" cy="1118173"/>
          </a:xfrm>
        </p:spPr>
        <p:txBody>
          <a:bodyPr>
            <a:noAutofit/>
          </a:bodyPr>
          <a:lstStyle/>
          <a:p>
            <a:pPr marL="0" indent="0">
              <a:buNone/>
            </a:pPr>
            <a:r>
              <a:rPr lang="en-US" sz="2800" b="1" dirty="0" smtClean="0">
                <a:solidFill>
                  <a:srgbClr val="000000"/>
                </a:solidFill>
                <a:latin typeface="Cambria"/>
                <a:cs typeface="Cambria"/>
              </a:rPr>
              <a:t>This is an encourager:</a:t>
            </a:r>
            <a:endParaRPr lang="en-US" sz="1600" b="1" dirty="0" smtClean="0">
              <a:solidFill>
                <a:srgbClr val="000000"/>
              </a:solidFill>
              <a:latin typeface="Cambria"/>
              <a:cs typeface="Cambria"/>
            </a:endParaRPr>
          </a:p>
        </p:txBody>
      </p:sp>
    </p:spTree>
    <p:extLst>
      <p:ext uri="{BB962C8B-B14F-4D97-AF65-F5344CB8AC3E}">
        <p14:creationId xmlns:p14="http://schemas.microsoft.com/office/powerpoint/2010/main" val="5232707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236305" y="52509"/>
            <a:ext cx="7298587" cy="563563"/>
          </a:xfrm>
        </p:spPr>
        <p:txBody>
          <a:bodyPr/>
          <a:lstStyle/>
          <a:p>
            <a:pPr lvl="1" algn="ctr"/>
            <a:r>
              <a:rPr lang="en-US" sz="2800" dirty="0">
                <a:latin typeface="Cambria"/>
                <a:cs typeface="Cambria"/>
              </a:rPr>
              <a:t>Data Scientist in the context of analytics</a:t>
            </a:r>
          </a:p>
        </p:txBody>
      </p:sp>
      <p:sp>
        <p:nvSpPr>
          <p:cNvPr id="6" name="Content Placeholder 2"/>
          <p:cNvSpPr txBox="1">
            <a:spLocks/>
          </p:cNvSpPr>
          <p:nvPr/>
        </p:nvSpPr>
        <p:spPr>
          <a:xfrm>
            <a:off x="508000" y="1039196"/>
            <a:ext cx="8229600" cy="366086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Font typeface="Arial"/>
              <a:buNone/>
            </a:pPr>
            <a:r>
              <a:rPr lang="en-US" sz="2400" dirty="0" smtClean="0">
                <a:latin typeface="Cambria"/>
                <a:cs typeface="Cambria"/>
              </a:rPr>
              <a:t>Data Scientist</a:t>
            </a:r>
          </a:p>
          <a:p>
            <a:pPr>
              <a:buFont typeface="Arial"/>
              <a:buNone/>
            </a:pPr>
            <a:r>
              <a:rPr lang="en-US" sz="1800" dirty="0" smtClean="0">
                <a:solidFill>
                  <a:srgbClr val="000000"/>
                </a:solidFill>
                <a:latin typeface="Cambria"/>
                <a:cs typeface="Cambria"/>
              </a:rPr>
              <a:t>	</a:t>
            </a:r>
            <a:r>
              <a:rPr lang="en-US" sz="2000" dirty="0" smtClean="0">
                <a:solidFill>
                  <a:srgbClr val="000000"/>
                </a:solidFill>
                <a:latin typeface="Cambria"/>
                <a:cs typeface="Cambria"/>
              </a:rPr>
              <a:t>A data scientist possesses a combination of analytic, machine learning, data mining and statistical skills as well as experience with algorithms </a:t>
            </a:r>
            <a:r>
              <a:rPr lang="en-US" sz="2000" dirty="0" smtClean="0">
                <a:latin typeface="Cambria"/>
                <a:cs typeface="Cambria"/>
              </a:rPr>
              <a:t>and statistical skills as well as experience with algorithms and coding. Perhaps the most important skill a data scientist possesses, however, is the ability to explain the significance of data in a way that can be easily understood by others. </a:t>
            </a:r>
            <a:r>
              <a:rPr lang="en-US" sz="2000" dirty="0" smtClean="0">
                <a:solidFill>
                  <a:srgbClr val="000000"/>
                </a:solidFill>
                <a:latin typeface="Cambria"/>
                <a:cs typeface="Cambria"/>
                <a:hlinkClick r:id="rId3"/>
              </a:rPr>
              <a:t> </a:t>
            </a:r>
            <a:r>
              <a:rPr lang="en-US" sz="2000" dirty="0" smtClean="0">
                <a:solidFill>
                  <a:srgbClr val="000000"/>
                </a:solidFill>
                <a:latin typeface="Cambria"/>
                <a:cs typeface="Cambria"/>
              </a:rPr>
              <a:t> (Source: </a:t>
            </a:r>
            <a:r>
              <a:rPr lang="en-US" sz="2000" dirty="0" smtClean="0">
                <a:solidFill>
                  <a:srgbClr val="000000"/>
                </a:solidFill>
                <a:latin typeface="Cambria"/>
                <a:cs typeface="Cambria"/>
                <a:hlinkClick r:id="rId4"/>
              </a:rPr>
              <a:t>http://searchbusinessanalytics.techtarget.com/definition/Data-scientist</a:t>
            </a:r>
            <a:r>
              <a:rPr lang="en-US" sz="2000" dirty="0" smtClean="0">
                <a:solidFill>
                  <a:srgbClr val="000000"/>
                </a:solidFill>
                <a:latin typeface="Cambria"/>
                <a:cs typeface="Cambria"/>
              </a:rPr>
              <a:t>)</a:t>
            </a:r>
          </a:p>
          <a:p>
            <a:pPr>
              <a:buFont typeface="Arial"/>
              <a:buNone/>
            </a:pPr>
            <a:endParaRPr lang="en-US" sz="2000" dirty="0">
              <a:solidFill>
                <a:srgbClr val="000000"/>
              </a:solidFill>
              <a:latin typeface="Cambria"/>
              <a:cs typeface="Cambria"/>
            </a:endParaRPr>
          </a:p>
          <a:p>
            <a:pPr indent="0">
              <a:buNone/>
            </a:pPr>
            <a:r>
              <a:rPr lang="en-US" sz="2000" dirty="0">
                <a:latin typeface="Cambria"/>
                <a:cs typeface="Cambria"/>
              </a:rPr>
              <a:t>Rising alongside the relatively new </a:t>
            </a:r>
            <a:r>
              <a:rPr lang="en-US" sz="2000" dirty="0">
                <a:solidFill>
                  <a:srgbClr val="000000"/>
                </a:solidFill>
                <a:latin typeface="Cambria"/>
                <a:cs typeface="Cambria"/>
              </a:rPr>
              <a:t>technology of </a:t>
            </a:r>
            <a:r>
              <a:rPr lang="en-US" sz="2000" dirty="0">
                <a:solidFill>
                  <a:srgbClr val="000000"/>
                </a:solidFill>
                <a:latin typeface="Cambria"/>
                <a:cs typeface="Cambria"/>
                <a:hlinkClick r:id="rId5"/>
              </a:rPr>
              <a:t>big data</a:t>
            </a:r>
            <a:r>
              <a:rPr lang="en-US" sz="2000" dirty="0">
                <a:solidFill>
                  <a:srgbClr val="000000"/>
                </a:solidFill>
                <a:latin typeface="Cambria"/>
                <a:cs typeface="Cambria"/>
              </a:rPr>
              <a:t> is the new job title data scientist. </a:t>
            </a:r>
            <a:r>
              <a:rPr lang="en-US" sz="2000" b="1" dirty="0">
                <a:solidFill>
                  <a:srgbClr val="000000"/>
                </a:solidFill>
                <a:latin typeface="Cambria"/>
                <a:cs typeface="Cambria"/>
              </a:rPr>
              <a:t>While not tied exclusively to </a:t>
            </a:r>
            <a:r>
              <a:rPr lang="en-US" sz="2000" b="1" dirty="0">
                <a:solidFill>
                  <a:srgbClr val="000000"/>
                </a:solidFill>
                <a:latin typeface="Cambria"/>
                <a:cs typeface="Cambria"/>
                <a:hlinkClick r:id="rId5"/>
              </a:rPr>
              <a:t>big data</a:t>
            </a:r>
            <a:r>
              <a:rPr lang="en-US" sz="2000" b="1" dirty="0">
                <a:solidFill>
                  <a:srgbClr val="000000"/>
                </a:solidFill>
                <a:latin typeface="Cambria"/>
                <a:cs typeface="Cambria"/>
              </a:rPr>
              <a:t> </a:t>
            </a:r>
            <a:r>
              <a:rPr lang="en-US" sz="2000" dirty="0">
                <a:solidFill>
                  <a:srgbClr val="000000"/>
                </a:solidFill>
                <a:latin typeface="Cambria"/>
                <a:cs typeface="Cambria"/>
              </a:rPr>
              <a:t>projects</a:t>
            </a:r>
            <a:r>
              <a:rPr lang="en-US" sz="2000" dirty="0">
                <a:latin typeface="Cambria"/>
                <a:cs typeface="Cambria"/>
              </a:rPr>
              <a:t>, the data scientist role does complement them because of the increased breadth and depth of data being examined, as compared to traditional roles</a:t>
            </a:r>
            <a:r>
              <a:rPr lang="en-US" sz="2000" dirty="0" smtClean="0">
                <a:latin typeface="Cambria"/>
                <a:cs typeface="Cambria"/>
              </a:rPr>
              <a:t>.  (Source: </a:t>
            </a:r>
            <a:r>
              <a:rPr lang="en-US" sz="2000" u="sng" dirty="0">
                <a:latin typeface="Cambria"/>
                <a:cs typeface="Cambria"/>
                <a:hlinkClick r:id="rId6"/>
              </a:rPr>
              <a:t>http://www-01.ibm.com/software/data/infosphere/data-scientist</a:t>
            </a:r>
            <a:r>
              <a:rPr lang="en-US" sz="2000" u="sng" dirty="0" smtClean="0">
                <a:latin typeface="Cambria"/>
                <a:cs typeface="Cambria"/>
                <a:hlinkClick r:id="rId6"/>
              </a:rPr>
              <a:t>/</a:t>
            </a:r>
            <a:r>
              <a:rPr lang="en-US" sz="2000" dirty="0">
                <a:latin typeface="Cambria"/>
                <a:cs typeface="Cambria"/>
              </a:rPr>
              <a:t>)</a:t>
            </a:r>
          </a:p>
          <a:p>
            <a:pPr>
              <a:buFont typeface="Arial"/>
              <a:buNone/>
            </a:pPr>
            <a:endParaRPr lang="en-US" sz="1800" dirty="0">
              <a:solidFill>
                <a:srgbClr val="000000"/>
              </a:solidFill>
              <a:latin typeface="Cambria"/>
              <a:cs typeface="Cambria"/>
            </a:endParaRPr>
          </a:p>
        </p:txBody>
      </p:sp>
    </p:spTree>
    <p:extLst>
      <p:ext uri="{BB962C8B-B14F-4D97-AF65-F5344CB8AC3E}">
        <p14:creationId xmlns:p14="http://schemas.microsoft.com/office/powerpoint/2010/main" val="6002576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6" name="Rectangle 5"/>
          <p:cNvSpPr/>
          <p:nvPr/>
        </p:nvSpPr>
        <p:spPr>
          <a:xfrm>
            <a:off x="1266314" y="-77562"/>
            <a:ext cx="7390045" cy="830997"/>
          </a:xfrm>
          <a:prstGeom prst="rect">
            <a:avLst/>
          </a:prstGeom>
        </p:spPr>
        <p:txBody>
          <a:bodyPr wrap="square">
            <a:spAutoFit/>
          </a:bodyPr>
          <a:lstStyle/>
          <a:p>
            <a:pPr algn="ctr"/>
            <a:r>
              <a:rPr lang="en-US" sz="3200" b="1" dirty="0" smtClean="0"/>
              <a:t>Analytics</a:t>
            </a:r>
            <a:endParaRPr lang="en-US" sz="2800" b="1" dirty="0" smtClean="0"/>
          </a:p>
          <a:p>
            <a:pPr algn="ctr"/>
            <a:r>
              <a:rPr lang="en-US" sz="1600" dirty="0" smtClean="0"/>
              <a:t>(http</a:t>
            </a:r>
            <a:r>
              <a:rPr lang="en-US" sz="1600" dirty="0"/>
              <a:t>://</a:t>
            </a:r>
            <a:r>
              <a:rPr lang="en-US" sz="1600" dirty="0" err="1"/>
              <a:t>steinvox.com</a:t>
            </a:r>
            <a:r>
              <a:rPr lang="en-US" sz="1600" dirty="0"/>
              <a:t>/blog/big-data-and-analytics-the-analytics-value-chain</a:t>
            </a:r>
            <a:r>
              <a:rPr lang="en-US" sz="1600" dirty="0" smtClean="0"/>
              <a:t>/)</a:t>
            </a:r>
            <a:endParaRPr lang="en-US" sz="1600" dirty="0"/>
          </a:p>
        </p:txBody>
      </p:sp>
      <p:pic>
        <p:nvPicPr>
          <p:cNvPr id="7" name="Picture 6"/>
          <p:cNvPicPr>
            <a:picLocks noChangeAspect="1"/>
          </p:cNvPicPr>
          <p:nvPr/>
        </p:nvPicPr>
        <p:blipFill>
          <a:blip r:embed="rId3"/>
          <a:stretch>
            <a:fillRect/>
          </a:stretch>
        </p:blipFill>
        <p:spPr>
          <a:xfrm>
            <a:off x="226778" y="1262338"/>
            <a:ext cx="8708123" cy="477272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6" name="Rectangle 5"/>
          <p:cNvSpPr/>
          <p:nvPr/>
        </p:nvSpPr>
        <p:spPr>
          <a:xfrm>
            <a:off x="1363369" y="-96999"/>
            <a:ext cx="7323431" cy="830997"/>
          </a:xfrm>
          <a:prstGeom prst="rect">
            <a:avLst/>
          </a:prstGeom>
        </p:spPr>
        <p:txBody>
          <a:bodyPr wrap="square">
            <a:spAutoFit/>
          </a:bodyPr>
          <a:lstStyle/>
          <a:p>
            <a:pPr algn="ctr"/>
            <a:r>
              <a:rPr lang="en-US" sz="3200" b="1" dirty="0" smtClean="0"/>
              <a:t>Another look at Analytics</a:t>
            </a:r>
          </a:p>
          <a:p>
            <a:pPr algn="ctr"/>
            <a:r>
              <a:rPr lang="en-US" sz="1600" dirty="0" smtClean="0"/>
              <a:t>(http</a:t>
            </a:r>
            <a:r>
              <a:rPr lang="en-US" sz="1600" dirty="0"/>
              <a:t>://</a:t>
            </a:r>
            <a:r>
              <a:rPr lang="en-US" sz="1600" dirty="0" err="1"/>
              <a:t>steinvox.com</a:t>
            </a:r>
            <a:r>
              <a:rPr lang="en-US" sz="1600" dirty="0"/>
              <a:t>/blog/big-data-and-analytics-the-analytics-value-chain</a:t>
            </a:r>
            <a:r>
              <a:rPr lang="en-US" sz="1600" dirty="0" smtClean="0"/>
              <a:t>/)</a:t>
            </a:r>
            <a:endParaRPr lang="en-US" sz="1600" dirty="0"/>
          </a:p>
        </p:txBody>
      </p:sp>
      <p:pic>
        <p:nvPicPr>
          <p:cNvPr id="7" name="Picture 6"/>
          <p:cNvPicPr>
            <a:picLocks noChangeAspect="1"/>
          </p:cNvPicPr>
          <p:nvPr/>
        </p:nvPicPr>
        <p:blipFill>
          <a:blip r:embed="rId3"/>
          <a:stretch>
            <a:fillRect/>
          </a:stretch>
        </p:blipFill>
        <p:spPr>
          <a:xfrm>
            <a:off x="224125" y="1245211"/>
            <a:ext cx="8658024" cy="51046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5" name="Content Placeholder 4"/>
          <p:cNvSpPr>
            <a:spLocks noGrp="1"/>
          </p:cNvSpPr>
          <p:nvPr>
            <p:ph idx="1"/>
          </p:nvPr>
        </p:nvSpPr>
        <p:spPr>
          <a:xfrm>
            <a:off x="249472" y="869288"/>
            <a:ext cx="8708841" cy="5651340"/>
          </a:xfrm>
        </p:spPr>
        <p:txBody>
          <a:bodyPr>
            <a:normAutofit/>
          </a:bodyPr>
          <a:lstStyle/>
          <a:p>
            <a:pPr marL="0" indent="0">
              <a:spcBef>
                <a:spcPts val="0"/>
              </a:spcBef>
              <a:buNone/>
            </a:pPr>
            <a:r>
              <a:rPr lang="en-US" sz="2400" dirty="0" smtClean="0">
                <a:solidFill>
                  <a:srgbClr val="000000"/>
                </a:solidFill>
                <a:latin typeface="+mn-lt"/>
                <a:cs typeface="Cambria"/>
              </a:rPr>
              <a:t>Increasing Amounts of Heterogeneous Datasets being made available to advance science research </a:t>
            </a:r>
          </a:p>
          <a:p>
            <a:pPr marL="0" indent="0" algn="ctr">
              <a:spcBef>
                <a:spcPts val="0"/>
              </a:spcBef>
              <a:buNone/>
            </a:pPr>
            <a:endParaRPr lang="en-US" sz="2400" dirty="0" smtClean="0">
              <a:solidFill>
                <a:srgbClr val="000000"/>
              </a:solidFill>
              <a:latin typeface="+mn-lt"/>
              <a:cs typeface="Cambria"/>
            </a:endParaRPr>
          </a:p>
          <a:p>
            <a:pPr marL="0" indent="0" algn="ctr">
              <a:spcBef>
                <a:spcPts val="0"/>
              </a:spcBef>
              <a:buNone/>
            </a:pPr>
            <a:r>
              <a:rPr lang="en-US" sz="2400" dirty="0" smtClean="0">
                <a:solidFill>
                  <a:srgbClr val="000000"/>
                </a:solidFill>
                <a:latin typeface="+mn-lt"/>
                <a:cs typeface="Cambria"/>
              </a:rPr>
              <a:t>… and a lot of people/directives are addressing it</a:t>
            </a:r>
          </a:p>
          <a:p>
            <a:pPr marL="0" indent="0">
              <a:spcBef>
                <a:spcPts val="0"/>
              </a:spcBef>
              <a:buNone/>
            </a:pPr>
            <a:endParaRPr lang="en-US" sz="2400" dirty="0">
              <a:solidFill>
                <a:srgbClr val="000000"/>
              </a:solidFill>
              <a:latin typeface="+mn-lt"/>
              <a:cs typeface="Cambria"/>
            </a:endParaRPr>
          </a:p>
          <a:p>
            <a:pPr marL="0" indent="0">
              <a:buSzPct val="100000"/>
              <a:buNone/>
            </a:pPr>
            <a:r>
              <a:rPr lang="en-US" sz="2400" dirty="0">
                <a:solidFill>
                  <a:srgbClr val="000000"/>
                </a:solidFill>
                <a:cs typeface="Cambria"/>
              </a:rPr>
              <a:t>Thus, it is not necessarily about Big Data, itself. </a:t>
            </a:r>
          </a:p>
          <a:p>
            <a:pPr marL="0" indent="0">
              <a:spcBef>
                <a:spcPts val="1200"/>
              </a:spcBef>
              <a:buSzPct val="100000"/>
              <a:buNone/>
            </a:pPr>
            <a:r>
              <a:rPr lang="en-US" sz="2400" dirty="0">
                <a:solidFill>
                  <a:srgbClr val="000000"/>
                </a:solidFill>
                <a:cs typeface="Cambria"/>
              </a:rPr>
              <a:t>It is about the </a:t>
            </a:r>
            <a:r>
              <a:rPr lang="en-US" sz="2400" b="1" dirty="0">
                <a:solidFill>
                  <a:srgbClr val="000000"/>
                </a:solidFill>
                <a:cs typeface="Cambria"/>
              </a:rPr>
              <a:t>ability to examine large amounts of data of a variety of types to uncover hidden patterns, unknown correlations and other useful information. </a:t>
            </a:r>
            <a:endParaRPr lang="en-US" sz="2400" dirty="0">
              <a:solidFill>
                <a:srgbClr val="000000"/>
              </a:solidFill>
              <a:cs typeface="Cambria"/>
            </a:endParaRPr>
          </a:p>
          <a:p>
            <a:pPr marL="0" indent="0">
              <a:buSzPct val="100000"/>
              <a:buNone/>
            </a:pPr>
            <a:endParaRPr lang="en-US" sz="2400" dirty="0" smtClean="0">
              <a:solidFill>
                <a:srgbClr val="000000"/>
              </a:solidFill>
              <a:cs typeface="Cambria"/>
            </a:endParaRPr>
          </a:p>
          <a:p>
            <a:pPr marL="0" indent="0">
              <a:buSzPct val="100000"/>
              <a:buNone/>
            </a:pPr>
            <a:r>
              <a:rPr lang="en-US" sz="2400" dirty="0" smtClean="0">
                <a:solidFill>
                  <a:srgbClr val="000000"/>
                </a:solidFill>
                <a:cs typeface="Cambria"/>
              </a:rPr>
              <a:t>That </a:t>
            </a:r>
            <a:r>
              <a:rPr lang="en-US" sz="2400" dirty="0">
                <a:solidFill>
                  <a:srgbClr val="000000"/>
                </a:solidFill>
                <a:cs typeface="Cambria"/>
              </a:rPr>
              <a:t>is:</a:t>
            </a:r>
          </a:p>
          <a:p>
            <a:pPr marL="0" indent="0" algn="ctr">
              <a:buSzPct val="100000"/>
              <a:buNone/>
            </a:pPr>
            <a:r>
              <a:rPr lang="en-US" sz="2400" dirty="0">
                <a:solidFill>
                  <a:srgbClr val="000000"/>
                </a:solidFill>
                <a:cs typeface="Cambria"/>
              </a:rPr>
              <a:t> </a:t>
            </a:r>
            <a:r>
              <a:rPr lang="en-US" sz="2400" b="1" i="1" dirty="0">
                <a:solidFill>
                  <a:srgbClr val="000000"/>
                </a:solidFill>
                <a:cs typeface="Cambria"/>
              </a:rPr>
              <a:t>To glean knowledge from data and information</a:t>
            </a:r>
          </a:p>
          <a:p>
            <a:pPr marL="0" indent="0">
              <a:buSzPct val="100000"/>
              <a:buNone/>
            </a:pPr>
            <a:endParaRPr lang="en-US" sz="2400" i="1" dirty="0">
              <a:solidFill>
                <a:srgbClr val="000000"/>
              </a:solidFill>
              <a:cs typeface="Cambria"/>
            </a:endParaRPr>
          </a:p>
        </p:txBody>
      </p:sp>
      <p:sp>
        <p:nvSpPr>
          <p:cNvPr id="2" name="Rectangle 1"/>
          <p:cNvSpPr/>
          <p:nvPr/>
        </p:nvSpPr>
        <p:spPr>
          <a:xfrm>
            <a:off x="3654352" y="62191"/>
            <a:ext cx="1727757" cy="461665"/>
          </a:xfrm>
          <a:prstGeom prst="rect">
            <a:avLst/>
          </a:prstGeom>
        </p:spPr>
        <p:txBody>
          <a:bodyPr wrap="none">
            <a:spAutoFit/>
          </a:bodyPr>
          <a:lstStyle/>
          <a:p>
            <a:r>
              <a:rPr lang="en-US" sz="2400" b="1" dirty="0" smtClean="0">
                <a:latin typeface="+mj-lt"/>
                <a:cs typeface="Cambria"/>
              </a:rPr>
              <a:t>Motivation</a:t>
            </a:r>
            <a:endParaRPr lang="en-US" sz="2400" b="1" dirty="0">
              <a:latin typeface="+mj-lt"/>
              <a:cs typeface="Cambria"/>
            </a:endParaRPr>
          </a:p>
        </p:txBody>
      </p:sp>
    </p:spTree>
    <p:extLst>
      <p:ext uri="{BB962C8B-B14F-4D97-AF65-F5344CB8AC3E}">
        <p14:creationId xmlns:p14="http://schemas.microsoft.com/office/powerpoint/2010/main" val="3458849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3"/>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2043432705"/>
              </p:ext>
            </p:extLst>
          </p:nvPr>
        </p:nvGraphicFramePr>
        <p:xfrm>
          <a:off x="285797" y="687579"/>
          <a:ext cx="8604559" cy="5809085"/>
        </p:xfrm>
        <a:graphic>
          <a:graphicData uri="http://schemas.openxmlformats.org/drawingml/2006/table">
            <a:tbl>
              <a:tblPr/>
              <a:tblGrid>
                <a:gridCol w="5637471"/>
                <a:gridCol w="824191"/>
                <a:gridCol w="714299"/>
                <a:gridCol w="714299"/>
                <a:gridCol w="714299"/>
              </a:tblGrid>
              <a:tr h="517025">
                <a:tc>
                  <a:txBody>
                    <a:bodyPr/>
                    <a:lstStyle/>
                    <a:p>
                      <a:pPr algn="l" fontAlgn="b"/>
                      <a:r>
                        <a:rPr lang="en-US" sz="1600" b="1" i="0" u="none" strike="noStrike" dirty="0">
                          <a:solidFill>
                            <a:srgbClr val="000000"/>
                          </a:solidFill>
                          <a:effectLst/>
                          <a:latin typeface="Calibri"/>
                        </a:rPr>
                        <a:t>2014 IEEE International Conference on Big Data (IEEE </a:t>
                      </a:r>
                      <a:r>
                        <a:rPr lang="en-US" sz="1600" b="1" i="0" u="none" strike="noStrike" dirty="0" err="1">
                          <a:solidFill>
                            <a:srgbClr val="000000"/>
                          </a:solidFill>
                          <a:effectLst/>
                          <a:latin typeface="Calibri"/>
                        </a:rPr>
                        <a:t>BigData</a:t>
                      </a:r>
                      <a:r>
                        <a:rPr lang="en-US" sz="1600" b="1" i="0" u="none" strike="noStrike" dirty="0">
                          <a:solidFill>
                            <a:srgbClr val="000000"/>
                          </a:solidFill>
                          <a:effectLst/>
                          <a:latin typeface="Calibri"/>
                        </a:rPr>
                        <a:t> 2014)</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l" fontAlgn="b"/>
                      <a:r>
                        <a:rPr lang="en-US" sz="1600" b="0" i="0" u="none" strike="noStrike">
                          <a:solidFill>
                            <a:srgbClr val="000000"/>
                          </a:solidFill>
                          <a:effectLst/>
                          <a:latin typeface="Calibri"/>
                        </a:rPr>
                        <a:t>What V's do the call for papers</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63869">
                <a:tc>
                  <a:txBody>
                    <a:bodyPr/>
                    <a:lstStyle/>
                    <a:p>
                      <a:pPr algn="l" fontAlgn="b"/>
                      <a:r>
                        <a:rPr lang="en-US" sz="1600" b="0" i="0" u="none" strike="noStrike">
                          <a:solidFill>
                            <a:srgbClr val="000000"/>
                          </a:solidFill>
                          <a:effectLst/>
                          <a:latin typeface="Calibri"/>
                        </a:rPr>
                        <a:t>Call for papers in the following (consolidated) areas:</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address:</a:t>
                      </a:r>
                    </a:p>
                  </a:txBody>
                  <a:tcPr marL="10319" marR="10319" marT="1031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Volume</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Velocity</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Variety</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Veracity</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1" i="0" u="none" strike="noStrike">
                          <a:solidFill>
                            <a:srgbClr val="000000"/>
                          </a:solidFill>
                          <a:effectLst/>
                          <a:latin typeface="Calibri"/>
                        </a:rPr>
                        <a:t>1. Big Data Science and Foundations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a:solidFill>
                            <a:srgbClr val="000000"/>
                          </a:solidFill>
                          <a:effectLst/>
                          <a:latin typeface="Calibri"/>
                        </a:rPr>
                        <a:t>a. Novel Theoretical Models for Big Data</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a:solidFill>
                            <a:srgbClr val="000000"/>
                          </a:solidFill>
                          <a:effectLst/>
                          <a:latin typeface="Calibri"/>
                        </a:rPr>
                        <a:t>b. New Computational Models for Big Data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dirty="0">
                          <a:solidFill>
                            <a:srgbClr val="000000"/>
                          </a:solidFill>
                          <a:effectLst/>
                          <a:latin typeface="Calibri"/>
                        </a:rPr>
                        <a:t>c. Data and Information Quality for Big Data</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a:solidFill>
                            <a:srgbClr val="000000"/>
                          </a:solidFill>
                          <a:effectLst/>
                          <a:latin typeface="Calibri"/>
                        </a:rPr>
                        <a:t>d. New Data Standards</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dirty="0">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1" i="0" u="none" strike="noStrike" dirty="0">
                          <a:solidFill>
                            <a:srgbClr val="000000"/>
                          </a:solidFill>
                          <a:effectLst/>
                          <a:latin typeface="Calibri"/>
                        </a:rPr>
                        <a:t>2. Big Data Infrastructure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a. High Performance/Parallel/Cloud/Grid/Stream Computing for Big Data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b. Autonomic Computing and Cyber-infrastructure, System Architectures, Design and Deployment</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c. Programming Models, Techniques, and Environments for Cluster, Cloud, and Grid Computing to Support Big Data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69">
                <a:tc>
                  <a:txBody>
                    <a:bodyPr/>
                    <a:lstStyle/>
                    <a:p>
                      <a:pPr algn="l" fontAlgn="b"/>
                      <a:r>
                        <a:rPr lang="en-US" sz="1600" b="0" i="0" u="none" strike="noStrike">
                          <a:solidFill>
                            <a:srgbClr val="000000"/>
                          </a:solidFill>
                          <a:effectLst/>
                          <a:latin typeface="Calibri"/>
                        </a:rPr>
                        <a:t>d. Big Data Open Platforms</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025">
                <a:tc>
                  <a:txBody>
                    <a:bodyPr/>
                    <a:lstStyle/>
                    <a:p>
                      <a:pPr algn="l" fontAlgn="b"/>
                      <a:r>
                        <a:rPr lang="en-US" sz="1600" b="0" i="0" u="none" strike="noStrike">
                          <a:solidFill>
                            <a:srgbClr val="000000"/>
                          </a:solidFill>
                          <a:effectLst/>
                          <a:latin typeface="Calibri"/>
                        </a:rPr>
                        <a:t>e. New Programming Models and Software Systems for Big Data beyond Hadoop/MapReduce, STORM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114">
                <a:tc>
                  <a:txBody>
                    <a:bodyPr/>
                    <a:lstStyle/>
                    <a:p>
                      <a:pPr algn="l" fontAlgn="b"/>
                      <a:r>
                        <a:rPr lang="en-US" sz="1600" b="0"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 </a:t>
                      </a:r>
                    </a:p>
                  </a:txBody>
                  <a:tcPr marL="10319" marR="10319" marT="103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 </a:t>
                      </a:r>
                    </a:p>
                  </a:txBody>
                  <a:tcPr marL="10319" marR="10319" marT="103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38927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21"/>
          <p:cNvSpPr/>
          <p:nvPr/>
        </p:nvSpPr>
        <p:spPr>
          <a:xfrm>
            <a:off x="29262" y="-19050"/>
            <a:ext cx="9172575" cy="6877050"/>
          </a:xfrm>
          <a:prstGeom prst="rect">
            <a:avLst/>
          </a:prstGeom>
          <a:blipFill>
            <a:blip r:embed="rId2"/>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3798494720"/>
              </p:ext>
            </p:extLst>
          </p:nvPr>
        </p:nvGraphicFramePr>
        <p:xfrm>
          <a:off x="277369" y="1368057"/>
          <a:ext cx="8630303" cy="4099031"/>
        </p:xfrm>
        <a:graphic>
          <a:graphicData uri="http://schemas.openxmlformats.org/drawingml/2006/table">
            <a:tbl>
              <a:tblPr/>
              <a:tblGrid>
                <a:gridCol w="5654337"/>
                <a:gridCol w="826658"/>
                <a:gridCol w="716436"/>
                <a:gridCol w="716436"/>
                <a:gridCol w="716436"/>
              </a:tblGrid>
              <a:tr h="241738">
                <a:tc>
                  <a:txBody>
                    <a:bodyPr/>
                    <a:lstStyle/>
                    <a:p>
                      <a:pPr algn="l" fontAlgn="b"/>
                      <a:r>
                        <a:rPr lang="en-US" sz="1600" b="1" i="0" u="none" strike="noStrike" dirty="0">
                          <a:solidFill>
                            <a:srgbClr val="000000"/>
                          </a:solidFill>
                          <a:effectLst/>
                          <a:latin typeface="Calibri"/>
                        </a:rPr>
                        <a:t>2014 IEEE International Conference on Big Data (IEEE </a:t>
                      </a:r>
                      <a:r>
                        <a:rPr lang="en-US" sz="1600" b="1" i="0" u="none" strike="noStrike" dirty="0" err="1">
                          <a:solidFill>
                            <a:srgbClr val="000000"/>
                          </a:solidFill>
                          <a:effectLst/>
                          <a:latin typeface="Calibri"/>
                        </a:rPr>
                        <a:t>BigData</a:t>
                      </a:r>
                      <a:r>
                        <a:rPr lang="en-US" sz="1600" b="1" i="0" u="none" strike="noStrike" dirty="0">
                          <a:solidFill>
                            <a:srgbClr val="000000"/>
                          </a:solidFill>
                          <a:effectLst/>
                          <a:latin typeface="Calibri"/>
                        </a:rPr>
                        <a:t> 2014)</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l" fontAlgn="b"/>
                      <a:r>
                        <a:rPr lang="en-US" sz="1600" b="0" i="0" u="none" strike="noStrike">
                          <a:solidFill>
                            <a:srgbClr val="000000"/>
                          </a:solidFill>
                          <a:effectLst/>
                          <a:latin typeface="Calibri"/>
                        </a:rPr>
                        <a:t>What V's do the call for papers</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52248">
                <a:tc>
                  <a:txBody>
                    <a:bodyPr/>
                    <a:lstStyle/>
                    <a:p>
                      <a:pPr algn="l" fontAlgn="b"/>
                      <a:r>
                        <a:rPr lang="en-US" sz="1600" b="0" i="0" u="none" strike="noStrike" dirty="0">
                          <a:solidFill>
                            <a:srgbClr val="000000"/>
                          </a:solidFill>
                          <a:effectLst/>
                          <a:latin typeface="Calibri"/>
                        </a:rPr>
                        <a:t>Call for papers in the following (consolidated) areas:</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address:</a:t>
                      </a:r>
                    </a:p>
                  </a:txBody>
                  <a:tcPr marL="10510" marR="10510" marT="1051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25821">
                <a:tc>
                  <a:txBody>
                    <a:bodyPr/>
                    <a:lstStyle/>
                    <a:p>
                      <a:pPr algn="l"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Volume</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Velocity</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Variety</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Veracity</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1" i="0" u="none" strike="noStrike">
                          <a:solidFill>
                            <a:srgbClr val="000000"/>
                          </a:solidFill>
                          <a:effectLst/>
                          <a:latin typeface="Calibri"/>
                        </a:rPr>
                        <a:t>3. Big Data Management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924">
                <a:tc>
                  <a:txBody>
                    <a:bodyPr/>
                    <a:lstStyle/>
                    <a:p>
                      <a:pPr algn="l" fontAlgn="b"/>
                      <a:r>
                        <a:rPr lang="en-US" sz="1600" b="0" i="0" u="none" strike="noStrike" dirty="0">
                          <a:solidFill>
                            <a:srgbClr val="000000"/>
                          </a:solidFill>
                          <a:effectLst/>
                          <a:latin typeface="Calibri"/>
                        </a:rPr>
                        <a:t>a. Algorithms, Architectures, and Systems for Big Data Web Search and Mining of variety of data.</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dirty="0">
                          <a:solidFill>
                            <a:srgbClr val="000000"/>
                          </a:solidFill>
                          <a:effectLst/>
                          <a:latin typeface="Calibri"/>
                        </a:rPr>
                        <a:t>b. Algorithms, Architectures, and Systems for Big Data Distributed Search</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a:solidFill>
                            <a:srgbClr val="000000"/>
                          </a:solidFill>
                          <a:effectLst/>
                          <a:latin typeface="Calibri"/>
                        </a:rPr>
                        <a:t>c. Data Acquisition, Integration, Cleaning, and Best Practices</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dirty="0">
                          <a:solidFill>
                            <a:srgbClr val="000000"/>
                          </a:solidFill>
                          <a:effectLst/>
                          <a:latin typeface="Calibri"/>
                        </a:rPr>
                        <a:t>d. Visualization Analytics for Big Data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a:solidFill>
                            <a:srgbClr val="000000"/>
                          </a:solidFill>
                          <a:effectLst/>
                          <a:latin typeface="Calibri"/>
                        </a:rPr>
                        <a:t>e. Computational Modeling and Data Integration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738">
                <a:tc>
                  <a:txBody>
                    <a:bodyPr/>
                    <a:lstStyle/>
                    <a:p>
                      <a:pPr algn="l" fontAlgn="b"/>
                      <a:r>
                        <a:rPr lang="en-US" sz="1600" b="0" i="0" u="none" strike="noStrike" dirty="0">
                          <a:solidFill>
                            <a:srgbClr val="000000"/>
                          </a:solidFill>
                          <a:effectLst/>
                          <a:latin typeface="Calibri"/>
                        </a:rPr>
                        <a:t>f. Large-scale Recommendation Systems and Social Media Systems</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924">
                <a:tc>
                  <a:txBody>
                    <a:bodyPr/>
                    <a:lstStyle/>
                    <a:p>
                      <a:pPr algn="l" fontAlgn="b"/>
                      <a:r>
                        <a:rPr lang="en-US" sz="1600" b="0" i="0" u="none" strike="noStrike">
                          <a:solidFill>
                            <a:srgbClr val="000000"/>
                          </a:solidFill>
                          <a:effectLst/>
                          <a:latin typeface="Calibri"/>
                        </a:rPr>
                        <a:t>g. Cloud/Grid/Stream (Semantic-based) Data Mining and Pre-processing- Big Velocity Data </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48">
                <a:tc>
                  <a:txBody>
                    <a:bodyPr/>
                    <a:lstStyle/>
                    <a:p>
                      <a:pPr algn="l" fontAlgn="b"/>
                      <a:r>
                        <a:rPr lang="en-US" sz="1600" b="0" i="0" u="none" strike="noStrike">
                          <a:solidFill>
                            <a:srgbClr val="000000"/>
                          </a:solidFill>
                          <a:effectLst/>
                          <a:latin typeface="Calibri"/>
                        </a:rPr>
                        <a:t>h. Multimedia and Multi-structured Data- Big Variety Data</a:t>
                      </a:r>
                    </a:p>
                  </a:txBody>
                  <a:tcPr marL="10510" marR="10510" marT="105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10510" marR="10510" marT="105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10510" marR="10510" marT="105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80821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8" name="Content Placeholder 2"/>
          <p:cNvSpPr txBox="1">
            <a:spLocks/>
          </p:cNvSpPr>
          <p:nvPr/>
        </p:nvSpPr>
        <p:spPr>
          <a:xfrm>
            <a:off x="546100" y="1575128"/>
            <a:ext cx="8229600" cy="327024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marL="0" indent="0">
              <a:buFont typeface="Arial"/>
              <a:buNone/>
            </a:pPr>
            <a:r>
              <a:rPr lang="en-US" sz="2800" dirty="0" smtClean="0">
                <a:hlinkClick r:id="rId3"/>
              </a:rPr>
              <a:t>…A/B testing</a:t>
            </a:r>
            <a:r>
              <a:rPr lang="en-US" sz="2800" dirty="0" smtClean="0"/>
              <a:t>, </a:t>
            </a:r>
            <a:r>
              <a:rPr lang="en-US" sz="2800" dirty="0" smtClean="0">
                <a:hlinkClick r:id="rId4"/>
              </a:rPr>
              <a:t>association rule learning</a:t>
            </a:r>
            <a:r>
              <a:rPr lang="en-US" sz="2800" dirty="0" smtClean="0"/>
              <a:t>, </a:t>
            </a:r>
            <a:r>
              <a:rPr lang="en-US" sz="2800" dirty="0" smtClean="0">
                <a:hlinkClick r:id="rId5"/>
              </a:rPr>
              <a:t>classification</a:t>
            </a:r>
            <a:r>
              <a:rPr lang="en-US" sz="2800" dirty="0" smtClean="0"/>
              <a:t>, </a:t>
            </a:r>
            <a:r>
              <a:rPr lang="en-US" sz="2800" dirty="0" smtClean="0">
                <a:hlinkClick r:id="rId6"/>
              </a:rPr>
              <a:t>cluster analysis</a:t>
            </a:r>
            <a:r>
              <a:rPr lang="en-US" sz="2800" dirty="0" smtClean="0"/>
              <a:t>, </a:t>
            </a:r>
            <a:r>
              <a:rPr lang="en-US" sz="2800" dirty="0" smtClean="0">
                <a:hlinkClick r:id="rId7"/>
              </a:rPr>
              <a:t>crowdsourcing</a:t>
            </a:r>
            <a:r>
              <a:rPr lang="en-US" sz="2800" dirty="0" smtClean="0"/>
              <a:t>, </a:t>
            </a:r>
            <a:r>
              <a:rPr lang="en-US" sz="2800" dirty="0" smtClean="0">
                <a:hlinkClick r:id="rId8"/>
              </a:rPr>
              <a:t>data fusion</a:t>
            </a:r>
            <a:r>
              <a:rPr lang="en-US" sz="2800" dirty="0" smtClean="0"/>
              <a:t> and </a:t>
            </a:r>
            <a:r>
              <a:rPr lang="en-US" sz="2800" dirty="0" smtClean="0">
                <a:hlinkClick r:id="rId9"/>
              </a:rPr>
              <a:t>integration</a:t>
            </a:r>
            <a:r>
              <a:rPr lang="en-US" sz="2800" dirty="0" smtClean="0"/>
              <a:t>, </a:t>
            </a:r>
            <a:r>
              <a:rPr lang="en-US" sz="2800" dirty="0" smtClean="0">
                <a:hlinkClick r:id="rId10"/>
              </a:rPr>
              <a:t>ensemble learning</a:t>
            </a:r>
            <a:r>
              <a:rPr lang="en-US" sz="2800" dirty="0" smtClean="0"/>
              <a:t>, </a:t>
            </a:r>
            <a:r>
              <a:rPr lang="en-US" sz="2800" dirty="0" smtClean="0">
                <a:hlinkClick r:id="rId11"/>
              </a:rPr>
              <a:t>genetic algorithms</a:t>
            </a:r>
            <a:r>
              <a:rPr lang="en-US" sz="2800" dirty="0" smtClean="0"/>
              <a:t>, </a:t>
            </a:r>
            <a:r>
              <a:rPr lang="en-US" sz="2800" dirty="0" smtClean="0">
                <a:hlinkClick r:id="rId12"/>
              </a:rPr>
              <a:t>machine learning</a:t>
            </a:r>
            <a:r>
              <a:rPr lang="en-US" sz="2800" dirty="0" smtClean="0"/>
              <a:t>, </a:t>
            </a:r>
            <a:r>
              <a:rPr lang="en-US" sz="2800" dirty="0" smtClean="0">
                <a:hlinkClick r:id="rId13"/>
              </a:rPr>
              <a:t>natural language processing</a:t>
            </a:r>
            <a:r>
              <a:rPr lang="en-US" sz="2800" dirty="0" smtClean="0"/>
              <a:t>, </a:t>
            </a:r>
            <a:r>
              <a:rPr lang="en-US" sz="2800" dirty="0" smtClean="0">
                <a:hlinkClick r:id="rId14"/>
              </a:rPr>
              <a:t>neural networks</a:t>
            </a:r>
            <a:r>
              <a:rPr lang="en-US" sz="2800" dirty="0" smtClean="0"/>
              <a:t>, </a:t>
            </a:r>
            <a:r>
              <a:rPr lang="en-US" sz="2800" dirty="0" smtClean="0">
                <a:hlinkClick r:id="rId15"/>
              </a:rPr>
              <a:t>pattern recognition</a:t>
            </a:r>
            <a:r>
              <a:rPr lang="en-US" sz="2800" dirty="0" smtClean="0"/>
              <a:t>, </a:t>
            </a:r>
            <a:r>
              <a:rPr lang="en-US" sz="2800" dirty="0" smtClean="0">
                <a:hlinkClick r:id="rId16"/>
              </a:rPr>
              <a:t>anomaly detection</a:t>
            </a:r>
            <a:r>
              <a:rPr lang="en-US" sz="2800" dirty="0" smtClean="0"/>
              <a:t>, </a:t>
            </a:r>
            <a:r>
              <a:rPr lang="en-US" sz="2800" dirty="0" smtClean="0">
                <a:hlinkClick r:id="rId17"/>
              </a:rPr>
              <a:t>predictive modelling</a:t>
            </a:r>
            <a:r>
              <a:rPr lang="en-US" sz="2800" dirty="0" smtClean="0"/>
              <a:t>, </a:t>
            </a:r>
            <a:r>
              <a:rPr lang="en-US" sz="2800" dirty="0" smtClean="0">
                <a:hlinkClick r:id="rId18"/>
              </a:rPr>
              <a:t>regression</a:t>
            </a:r>
            <a:r>
              <a:rPr lang="en-US" sz="2800" dirty="0" smtClean="0"/>
              <a:t>, </a:t>
            </a:r>
            <a:r>
              <a:rPr lang="en-US" sz="2800" dirty="0" smtClean="0">
                <a:hlinkClick r:id="rId19"/>
              </a:rPr>
              <a:t>sentiment analysis</a:t>
            </a:r>
            <a:r>
              <a:rPr lang="en-US" sz="2800" dirty="0" smtClean="0"/>
              <a:t>, </a:t>
            </a:r>
            <a:r>
              <a:rPr lang="en-US" sz="2800" dirty="0" smtClean="0">
                <a:hlinkClick r:id="rId20"/>
              </a:rPr>
              <a:t>signal processing</a:t>
            </a:r>
            <a:r>
              <a:rPr lang="en-US" sz="2800" dirty="0" smtClean="0"/>
              <a:t>, </a:t>
            </a:r>
            <a:r>
              <a:rPr lang="en-US" sz="2800" dirty="0" smtClean="0">
                <a:hlinkClick r:id="rId21"/>
              </a:rPr>
              <a:t>supervised</a:t>
            </a:r>
            <a:r>
              <a:rPr lang="en-US" sz="2800" dirty="0" smtClean="0"/>
              <a:t> and </a:t>
            </a:r>
            <a:r>
              <a:rPr lang="en-US" sz="2800" dirty="0" smtClean="0">
                <a:hlinkClick r:id="rId22"/>
              </a:rPr>
              <a:t>unsupervised learning</a:t>
            </a:r>
            <a:r>
              <a:rPr lang="en-US" sz="2800" dirty="0" smtClean="0"/>
              <a:t>, </a:t>
            </a:r>
            <a:r>
              <a:rPr lang="en-US" sz="2800" dirty="0" smtClean="0">
                <a:hlinkClick r:id="rId23"/>
              </a:rPr>
              <a:t>simulation</a:t>
            </a:r>
            <a:r>
              <a:rPr lang="en-US" sz="2800" dirty="0" smtClean="0"/>
              <a:t>, </a:t>
            </a:r>
            <a:r>
              <a:rPr lang="en-US" sz="2800" dirty="0" smtClean="0">
                <a:hlinkClick r:id="rId24"/>
              </a:rPr>
              <a:t>time series analysis</a:t>
            </a:r>
            <a:r>
              <a:rPr lang="en-US" sz="2800" dirty="0" smtClean="0"/>
              <a:t> and </a:t>
            </a:r>
            <a:r>
              <a:rPr lang="en-US" sz="2800" dirty="0" smtClean="0">
                <a:hlinkClick r:id="rId25"/>
              </a:rPr>
              <a:t>visualisation</a:t>
            </a:r>
            <a:r>
              <a:rPr lang="en-US" sz="2800" dirty="0" smtClean="0"/>
              <a:t>. </a:t>
            </a:r>
            <a:endParaRPr lang="en-US" sz="2800" dirty="0"/>
          </a:p>
        </p:txBody>
      </p:sp>
      <p:sp>
        <p:nvSpPr>
          <p:cNvPr id="9" name="Rectangle 8"/>
          <p:cNvSpPr/>
          <p:nvPr/>
        </p:nvSpPr>
        <p:spPr>
          <a:xfrm>
            <a:off x="1168400" y="-55412"/>
            <a:ext cx="7570318" cy="1323439"/>
          </a:xfrm>
          <a:prstGeom prst="rect">
            <a:avLst/>
          </a:prstGeom>
        </p:spPr>
        <p:txBody>
          <a:bodyPr wrap="square">
            <a:spAutoFit/>
          </a:bodyPr>
          <a:lstStyle/>
          <a:p>
            <a:pPr algn="ctr"/>
            <a:r>
              <a:rPr lang="en-US" sz="2400" b="1" dirty="0"/>
              <a:t>A 2011 </a:t>
            </a:r>
            <a:r>
              <a:rPr lang="en-US" sz="2400" b="1" dirty="0">
                <a:hlinkClick r:id="rId26"/>
              </a:rPr>
              <a:t>McKinsey</a:t>
            </a:r>
            <a:r>
              <a:rPr lang="en-US" sz="2400" b="1" dirty="0"/>
              <a:t> </a:t>
            </a:r>
            <a:r>
              <a:rPr lang="en-US" sz="2400" b="1" dirty="0" smtClean="0"/>
              <a:t>report </a:t>
            </a:r>
            <a:r>
              <a:rPr lang="en-US" sz="2400" b="1" dirty="0"/>
              <a:t>suggests suitable technologies </a:t>
            </a:r>
            <a:r>
              <a:rPr lang="en-US" sz="2400" b="1" dirty="0" smtClean="0"/>
              <a:t>include...  </a:t>
            </a:r>
          </a:p>
          <a:p>
            <a:r>
              <a:rPr lang="en-US" sz="1600" dirty="0" smtClean="0"/>
              <a:t>(</a:t>
            </a:r>
            <a:r>
              <a:rPr lang="en-US" sz="1600" dirty="0"/>
              <a:t>http://</a:t>
            </a:r>
            <a:r>
              <a:rPr lang="en-US" sz="1600" dirty="0" err="1"/>
              <a:t>www.mckinsey.com</a:t>
            </a:r>
            <a:r>
              <a:rPr lang="en-US" sz="1600" dirty="0"/>
              <a:t>/insights/</a:t>
            </a:r>
            <a:r>
              <a:rPr lang="en-US" sz="1600" dirty="0" err="1"/>
              <a:t>business_technology</a:t>
            </a:r>
            <a:r>
              <a:rPr lang="en-US" sz="1600" dirty="0"/>
              <a:t>/</a:t>
            </a:r>
            <a:r>
              <a:rPr lang="en-US" sz="1600" dirty="0" err="1" smtClean="0"/>
              <a:t>big_data_the_next_frontier_for_innovation</a:t>
            </a:r>
            <a:r>
              <a:rPr lang="en-US" sz="1600" dirty="0" smtClean="0"/>
              <a:t>)</a:t>
            </a:r>
            <a:endParaRPr lang="en-US" sz="1600" dirty="0"/>
          </a:p>
        </p:txBody>
      </p:sp>
    </p:spTree>
    <p:extLst>
      <p:ext uri="{BB962C8B-B14F-4D97-AF65-F5344CB8AC3E}">
        <p14:creationId xmlns:p14="http://schemas.microsoft.com/office/powerpoint/2010/main" val="3110649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21"/>
          <p:cNvSpPr/>
          <p:nvPr/>
        </p:nvSpPr>
        <p:spPr>
          <a:xfrm>
            <a:off x="29262" y="-19050"/>
            <a:ext cx="9172575" cy="6877050"/>
          </a:xfrm>
          <a:prstGeom prst="rect">
            <a:avLst/>
          </a:prstGeom>
          <a:blipFill>
            <a:blip r:embed="rId2"/>
            <a:stretch>
              <a:fillRect/>
            </a:stretch>
          </a:blipFill>
        </p:spPr>
      </p:sp>
      <p:sp>
        <p:nvSpPr>
          <p:cNvPr id="2" name="Title 1"/>
          <p:cNvSpPr>
            <a:spLocks noGrp="1"/>
          </p:cNvSpPr>
          <p:nvPr>
            <p:ph type="title"/>
          </p:nvPr>
        </p:nvSpPr>
        <p:spPr>
          <a:xfrm>
            <a:off x="1092200" y="160337"/>
            <a:ext cx="7747000" cy="500063"/>
          </a:xfrm>
        </p:spPr>
        <p:txBody>
          <a:bodyPr/>
          <a:lstStyle/>
          <a:p>
            <a:r>
              <a:rPr lang="en-US" sz="3200" dirty="0"/>
              <a:t>Analytics Master's </a:t>
            </a:r>
            <a:r>
              <a:rPr lang="en-US" sz="3200" dirty="0" smtClean="0"/>
              <a:t>Degrees Programs</a:t>
            </a:r>
            <a:endParaRPr lang="en-US" dirty="0"/>
          </a:p>
        </p:txBody>
      </p:sp>
      <p:pic>
        <p:nvPicPr>
          <p:cNvPr id="6" name="Picture 5"/>
          <p:cNvPicPr/>
          <p:nvPr/>
        </p:nvPicPr>
        <p:blipFill>
          <a:blip r:embed="rId3"/>
          <a:srcRect/>
          <a:stretch>
            <a:fillRect/>
          </a:stretch>
        </p:blipFill>
        <p:spPr bwMode="auto">
          <a:xfrm>
            <a:off x="1295400" y="952500"/>
            <a:ext cx="6583826" cy="5464681"/>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01878"/>
            <a:ext cx="9172575" cy="6877050"/>
          </a:xfrm>
          <a:prstGeom prst="rect">
            <a:avLst/>
          </a:prstGeom>
          <a:blipFill>
            <a:blip r:embed="rId2"/>
            <a:stretch>
              <a:fillRect/>
            </a:stretch>
          </a:blipFill>
        </p:spPr>
      </p:sp>
      <p:sp>
        <p:nvSpPr>
          <p:cNvPr id="80" name="Oval 79"/>
          <p:cNvSpPr/>
          <p:nvPr/>
        </p:nvSpPr>
        <p:spPr bwMode="auto">
          <a:xfrm>
            <a:off x="412750" y="1285875"/>
            <a:ext cx="1095375" cy="1111250"/>
          </a:xfrm>
          <a:prstGeom prst="ellipse">
            <a:avLst/>
          </a:prstGeom>
          <a:solidFill>
            <a:srgbClr val="F9FFF5"/>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defTabSz="190440"/>
            <a:endParaRPr lang="en-US">
              <a:latin typeface="Times" pitchFamily="-111" charset="0"/>
            </a:endParaRPr>
          </a:p>
        </p:txBody>
      </p:sp>
      <p:sp>
        <p:nvSpPr>
          <p:cNvPr id="81" name="Chord 80"/>
          <p:cNvSpPr/>
          <p:nvPr/>
        </p:nvSpPr>
        <p:spPr bwMode="auto">
          <a:xfrm rot="5400000">
            <a:off x="-1222375" y="2301875"/>
            <a:ext cx="11557000" cy="8413750"/>
          </a:xfrm>
          <a:prstGeom prst="chord">
            <a:avLst>
              <a:gd name="adj1" fmla="val 5325767"/>
              <a:gd name="adj2" fmla="val 16295624"/>
            </a:avLst>
          </a:prstGeom>
          <a:solidFill>
            <a:schemeClr val="bg2">
              <a:lumMod val="20000"/>
              <a:lumOff val="80000"/>
            </a:schemeClr>
          </a:solidFill>
          <a:ln w="57150" cap="flat" cmpd="sng" algn="ctr">
            <a:solidFill>
              <a:srgbClr val="660066"/>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endParaRPr lang="en-US" dirty="0">
              <a:solidFill>
                <a:srgbClr val="224B50"/>
              </a:solidFill>
              <a:latin typeface="Times" pitchFamily="-111" charset="0"/>
            </a:endParaRPr>
          </a:p>
        </p:txBody>
      </p:sp>
      <p:sp>
        <p:nvSpPr>
          <p:cNvPr id="83" name="Rectangle 254"/>
          <p:cNvSpPr>
            <a:spLocks noChangeArrowheads="1"/>
          </p:cNvSpPr>
          <p:nvPr/>
        </p:nvSpPr>
        <p:spPr bwMode="auto">
          <a:xfrm>
            <a:off x="3540787" y="111125"/>
            <a:ext cx="38464" cy="96176"/>
          </a:xfrm>
          <a:prstGeom prst="rect">
            <a:avLst/>
          </a:prstGeom>
          <a:noFill/>
          <a:ln w="9525">
            <a:noFill/>
            <a:miter lim="800000"/>
            <a:headEnd/>
            <a:tailEnd/>
          </a:ln>
        </p:spPr>
        <p:txBody>
          <a:bodyPr wrap="none" lIns="19043" tIns="9521" rIns="19043" bIns="9521">
            <a:spAutoFit/>
          </a:bodyPr>
          <a:lstStyle/>
          <a:p>
            <a:pPr defTabSz="190109"/>
            <a:endParaRPr lang="en-US"/>
          </a:p>
        </p:txBody>
      </p:sp>
      <p:sp>
        <p:nvSpPr>
          <p:cNvPr id="85" name="TextBox 84"/>
          <p:cNvSpPr txBox="1"/>
          <p:nvPr/>
        </p:nvSpPr>
        <p:spPr>
          <a:xfrm>
            <a:off x="1129508" y="127000"/>
            <a:ext cx="7699375" cy="419337"/>
          </a:xfrm>
          <a:prstGeom prst="rect">
            <a:avLst/>
          </a:prstGeom>
          <a:noFill/>
        </p:spPr>
        <p:txBody>
          <a:bodyPr wrap="square" lIns="19044" tIns="9521" rIns="19044" bIns="9521" rtlCol="0">
            <a:spAutoFit/>
          </a:bodyPr>
          <a:lstStyle/>
          <a:p>
            <a:pPr algn="ctr"/>
            <a:r>
              <a:rPr lang="en-US" sz="2400" b="1" dirty="0">
                <a:latin typeface="Arial"/>
                <a:cs typeface="Arial"/>
              </a:rPr>
              <a:t>Deriving Earth Science Data Analytics Requirements</a:t>
            </a:r>
          </a:p>
          <a:p>
            <a:pPr lvl="0" algn="r"/>
            <a:endParaRPr lang="en-US" sz="200" b="1" dirty="0">
              <a:solidFill>
                <a:srgbClr val="A2DEFF"/>
              </a:solidFill>
              <a:latin typeface="Arial"/>
              <a:cs typeface="Arial"/>
            </a:endParaRPr>
          </a:p>
        </p:txBody>
      </p:sp>
      <p:sp>
        <p:nvSpPr>
          <p:cNvPr id="86" name="TextBox 85"/>
          <p:cNvSpPr txBox="1"/>
          <p:nvPr/>
        </p:nvSpPr>
        <p:spPr>
          <a:xfrm>
            <a:off x="174625" y="692207"/>
            <a:ext cx="3984625" cy="480901"/>
          </a:xfrm>
          <a:prstGeom prst="rect">
            <a:avLst/>
          </a:prstGeom>
          <a:noFill/>
        </p:spPr>
        <p:txBody>
          <a:bodyPr wrap="square" lIns="19044" tIns="9521" rIns="19044" bIns="9521" rtlCol="0">
            <a:spAutoFit/>
          </a:bodyPr>
          <a:lstStyle/>
          <a:p>
            <a:pPr>
              <a:spcBef>
                <a:spcPts val="0"/>
              </a:spcBef>
              <a:spcAft>
                <a:spcPts val="0"/>
              </a:spcAft>
            </a:pPr>
            <a:r>
              <a:rPr lang="en-US" sz="1000" b="1" i="1" dirty="0">
                <a:solidFill>
                  <a:schemeClr val="bg2">
                    <a:lumMod val="50000"/>
                  </a:schemeClr>
                </a:solidFill>
                <a:latin typeface="Arial" pitchFamily="34" charset="0"/>
                <a:cs typeface="Arial" pitchFamily="34" charset="0"/>
              </a:rPr>
              <a:t>Goal oriented Earth Science Data Analytics (ESDA) </a:t>
            </a:r>
          </a:p>
          <a:p>
            <a:pPr>
              <a:spcBef>
                <a:spcPts val="0"/>
              </a:spcBef>
              <a:spcAft>
                <a:spcPts val="0"/>
              </a:spcAft>
            </a:pPr>
            <a:r>
              <a:rPr lang="en-US" sz="1000" b="1" i="1" dirty="0">
                <a:solidFill>
                  <a:schemeClr val="bg2">
                    <a:lumMod val="50000"/>
                  </a:schemeClr>
                </a:solidFill>
                <a:latin typeface="Arial" pitchFamily="34" charset="0"/>
                <a:cs typeface="Arial" pitchFamily="34" charset="0"/>
              </a:rPr>
              <a:t>reveal requirements for needed data </a:t>
            </a:r>
          </a:p>
          <a:p>
            <a:pPr>
              <a:spcBef>
                <a:spcPts val="0"/>
              </a:spcBef>
              <a:spcAft>
                <a:spcPts val="0"/>
              </a:spcAft>
            </a:pPr>
            <a:r>
              <a:rPr lang="en-US" sz="1000" b="1" i="1" dirty="0">
                <a:solidFill>
                  <a:schemeClr val="bg2">
                    <a:lumMod val="50000"/>
                  </a:schemeClr>
                </a:solidFill>
                <a:latin typeface="Arial" pitchFamily="34" charset="0"/>
                <a:cs typeface="Arial" pitchFamily="34" charset="0"/>
              </a:rPr>
              <a:t>analytics tools/techniques</a:t>
            </a:r>
            <a:endParaRPr lang="en-US" sz="1000" i="1" dirty="0">
              <a:solidFill>
                <a:schemeClr val="bg2">
                  <a:lumMod val="50000"/>
                </a:schemeClr>
              </a:solidFill>
              <a:latin typeface="Arial" pitchFamily="34" charset="0"/>
              <a:cs typeface="Arial" pitchFamily="34" charset="0"/>
            </a:endParaRPr>
          </a:p>
        </p:txBody>
      </p:sp>
      <p:sp>
        <p:nvSpPr>
          <p:cNvPr id="88" name="Rectangle 87"/>
          <p:cNvSpPr/>
          <p:nvPr/>
        </p:nvSpPr>
        <p:spPr>
          <a:xfrm>
            <a:off x="444500" y="1428751"/>
            <a:ext cx="1031875" cy="705317"/>
          </a:xfrm>
          <a:prstGeom prst="rect">
            <a:avLst/>
          </a:prstGeom>
          <a:ln w="6350" cmpd="sng">
            <a:noFill/>
          </a:ln>
        </p:spPr>
        <p:txBody>
          <a:bodyPr wrap="square" lIns="19044" tIns="9521" rIns="19044" bIns="9521">
            <a:spAutoFit/>
          </a:bodyPr>
          <a:lstStyle/>
          <a:p>
            <a:pPr algn="ctr">
              <a:spcAft>
                <a:spcPts val="250"/>
              </a:spcAft>
            </a:pPr>
            <a:r>
              <a:rPr lang="en-US" sz="700" b="1" dirty="0">
                <a:solidFill>
                  <a:schemeClr val="accent4">
                    <a:lumMod val="95000"/>
                    <a:lumOff val="5000"/>
                  </a:schemeClr>
                </a:solidFill>
                <a:latin typeface="Cambria"/>
                <a:cs typeface="Cambria"/>
              </a:rPr>
              <a:t>Motivation</a:t>
            </a:r>
          </a:p>
          <a:p>
            <a:pPr algn="ctr"/>
            <a:r>
              <a:rPr lang="en-US" sz="700" dirty="0">
                <a:solidFill>
                  <a:schemeClr val="bg2">
                    <a:lumMod val="50000"/>
                  </a:schemeClr>
                </a:solidFill>
              </a:rPr>
              <a:t>How can we maximize the usability of large heterogeneous datasets to glean knowledge out of the data?</a:t>
            </a:r>
          </a:p>
        </p:txBody>
      </p:sp>
      <p:sp>
        <p:nvSpPr>
          <p:cNvPr id="89" name="Rectangle 88"/>
          <p:cNvSpPr/>
          <p:nvPr/>
        </p:nvSpPr>
        <p:spPr>
          <a:xfrm>
            <a:off x="4524375" y="6619875"/>
            <a:ext cx="4460875" cy="111125"/>
          </a:xfrm>
          <a:prstGeom prst="rect">
            <a:avLst/>
          </a:prstGeom>
          <a:ln w="57150" cmpd="sng">
            <a:noFill/>
          </a:ln>
        </p:spPr>
        <p:txBody>
          <a:bodyPr wrap="square" lIns="19044" tIns="9521" rIns="19044" bIns="9521">
            <a:spAutoFit/>
          </a:bodyPr>
          <a:lstStyle/>
          <a:p>
            <a:pPr algn="ctr"/>
            <a:r>
              <a:rPr lang="en-US" sz="600" b="1" dirty="0">
                <a:latin typeface="Cambria"/>
                <a:cs typeface="Cambria"/>
              </a:rPr>
              <a:t>*  </a:t>
            </a:r>
            <a:r>
              <a:rPr lang="en-US" sz="600" dirty="0">
                <a:latin typeface="Cambria"/>
                <a:cs typeface="Cambria"/>
              </a:rPr>
              <a:t>Thanks to the work of the Earth Science Information Partners (ESIP) Federation, Earth Science Data Analytics (ESDA) Cluster</a:t>
            </a:r>
          </a:p>
        </p:txBody>
      </p:sp>
      <p:sp>
        <p:nvSpPr>
          <p:cNvPr id="91" name="Rectangle 90"/>
          <p:cNvSpPr/>
          <p:nvPr/>
        </p:nvSpPr>
        <p:spPr>
          <a:xfrm>
            <a:off x="2762250" y="873125"/>
            <a:ext cx="3651250" cy="573230"/>
          </a:xfrm>
          <a:prstGeom prst="rect">
            <a:avLst/>
          </a:prstGeom>
        </p:spPr>
        <p:txBody>
          <a:bodyPr wrap="square" lIns="19044" tIns="9521" rIns="19044" bIns="9521">
            <a:spAutoFit/>
          </a:bodyPr>
          <a:lstStyle/>
          <a:p>
            <a:pPr algn="ctr"/>
            <a:r>
              <a:rPr lang="en-US" sz="800" b="1" dirty="0">
                <a:solidFill>
                  <a:srgbClr val="FF6600"/>
                </a:solidFill>
              </a:rPr>
              <a:t>Earth Science Data Analytics: Definition</a:t>
            </a:r>
          </a:p>
          <a:p>
            <a:pPr algn="ctr"/>
            <a:r>
              <a:rPr lang="en-US" sz="700" dirty="0"/>
              <a:t>The process of examining, preparing, reducing, and analyzing </a:t>
            </a:r>
          </a:p>
          <a:p>
            <a:pPr algn="ctr"/>
            <a:r>
              <a:rPr lang="en-US" sz="700" dirty="0"/>
              <a:t>large amounts of spatial (multi-dimensional), temporal, or spectral data</a:t>
            </a:r>
          </a:p>
          <a:p>
            <a:pPr algn="ctr"/>
            <a:r>
              <a:rPr lang="en-US" sz="700" dirty="0"/>
              <a:t> using a variety of data types to uncover patterns, correlations and other information, </a:t>
            </a:r>
          </a:p>
          <a:p>
            <a:pPr algn="ctr"/>
            <a:r>
              <a:rPr lang="en-US" sz="700" dirty="0"/>
              <a:t>to better understand our Earth.</a:t>
            </a:r>
          </a:p>
        </p:txBody>
      </p:sp>
      <p:sp>
        <p:nvSpPr>
          <p:cNvPr id="92" name="Rounded Rectangle 91"/>
          <p:cNvSpPr/>
          <p:nvPr/>
        </p:nvSpPr>
        <p:spPr bwMode="auto">
          <a:xfrm>
            <a:off x="2857500" y="1508125"/>
            <a:ext cx="762000" cy="238125"/>
          </a:xfrm>
          <a:prstGeom prst="roundRect">
            <a:avLst/>
          </a:prstGeom>
          <a:solidFill>
            <a:srgbClr val="FFEBC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lnSpc>
                <a:spcPct val="90000"/>
              </a:lnSpc>
            </a:pPr>
            <a:r>
              <a:rPr lang="en-US" sz="700" b="1" dirty="0">
                <a:latin typeface="Times" pitchFamily="-111" charset="0"/>
              </a:rPr>
              <a:t>Data Preparation</a:t>
            </a:r>
          </a:p>
        </p:txBody>
      </p:sp>
      <p:sp>
        <p:nvSpPr>
          <p:cNvPr id="93" name="Rounded Rectangle 92"/>
          <p:cNvSpPr/>
          <p:nvPr/>
        </p:nvSpPr>
        <p:spPr bwMode="auto">
          <a:xfrm>
            <a:off x="4175125" y="1508125"/>
            <a:ext cx="762000" cy="238125"/>
          </a:xfrm>
          <a:prstGeom prst="roundRect">
            <a:avLst/>
          </a:prstGeom>
          <a:solidFill>
            <a:srgbClr val="FFECCA"/>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endParaRPr lang="en-US" sz="300" b="1" dirty="0">
              <a:latin typeface="Times" pitchFamily="-111" charset="0"/>
            </a:endParaRPr>
          </a:p>
          <a:p>
            <a:pPr algn="ctr" defTabSz="190440"/>
            <a:r>
              <a:rPr lang="en-US" sz="700" b="1" dirty="0">
                <a:latin typeface="Times" pitchFamily="-111" charset="0"/>
              </a:rPr>
              <a:t>Data Reduction</a:t>
            </a:r>
          </a:p>
        </p:txBody>
      </p:sp>
      <p:sp>
        <p:nvSpPr>
          <p:cNvPr id="94" name="Rounded Rectangle 93"/>
          <p:cNvSpPr/>
          <p:nvPr/>
        </p:nvSpPr>
        <p:spPr bwMode="auto">
          <a:xfrm>
            <a:off x="5508625" y="1508125"/>
            <a:ext cx="762000" cy="238125"/>
          </a:xfrm>
          <a:prstGeom prst="roundRect">
            <a:avLst/>
          </a:prstGeom>
          <a:solidFill>
            <a:srgbClr val="FFECCA"/>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endParaRPr lang="en-US" sz="300" b="1" dirty="0">
              <a:latin typeface="Times" pitchFamily="-111" charset="0"/>
            </a:endParaRPr>
          </a:p>
          <a:p>
            <a:pPr algn="ctr" defTabSz="190440"/>
            <a:r>
              <a:rPr lang="en-US" sz="700" b="1" dirty="0">
                <a:latin typeface="Times" pitchFamily="-111" charset="0"/>
              </a:rPr>
              <a:t>Data Analysis</a:t>
            </a:r>
          </a:p>
        </p:txBody>
      </p:sp>
      <p:cxnSp>
        <p:nvCxnSpPr>
          <p:cNvPr id="95" name="Straight Connector 94"/>
          <p:cNvCxnSpPr/>
          <p:nvPr/>
        </p:nvCxnSpPr>
        <p:spPr bwMode="auto">
          <a:xfrm>
            <a:off x="2111375" y="1809750"/>
            <a:ext cx="4889500" cy="0"/>
          </a:xfrm>
          <a:prstGeom prst="line">
            <a:avLst/>
          </a:prstGeom>
          <a:solidFill>
            <a:schemeClr val="accent1"/>
          </a:solidFill>
          <a:ln w="38100" cap="flat" cmpd="sng" algn="ctr">
            <a:solidFill>
              <a:srgbClr val="660066"/>
            </a:solidFill>
            <a:prstDash val="solid"/>
            <a:round/>
            <a:headEnd type="none" w="med" len="med"/>
            <a:tailEnd type="none" w="med" len="med"/>
          </a:ln>
          <a:effectLst/>
        </p:spPr>
      </p:cxnSp>
      <p:sp>
        <p:nvSpPr>
          <p:cNvPr id="96" name="Rectangle 95"/>
          <p:cNvSpPr/>
          <p:nvPr/>
        </p:nvSpPr>
        <p:spPr>
          <a:xfrm>
            <a:off x="2730500" y="1825625"/>
            <a:ext cx="3651250" cy="141060"/>
          </a:xfrm>
          <a:prstGeom prst="rect">
            <a:avLst/>
          </a:prstGeom>
          <a:noFill/>
        </p:spPr>
        <p:txBody>
          <a:bodyPr wrap="square" lIns="19044" tIns="9521" rIns="19044" bIns="9521">
            <a:spAutoFit/>
          </a:bodyPr>
          <a:lstStyle/>
          <a:p>
            <a:pPr algn="ctr"/>
            <a:r>
              <a:rPr lang="en-US" sz="800" b="1" dirty="0">
                <a:solidFill>
                  <a:srgbClr val="FF6600"/>
                </a:solidFill>
              </a:rPr>
              <a:t>Earth Science Data Analytics: Goals</a:t>
            </a:r>
          </a:p>
        </p:txBody>
      </p:sp>
      <p:sp>
        <p:nvSpPr>
          <p:cNvPr id="97" name="Rounded Rectangle 96"/>
          <p:cNvSpPr/>
          <p:nvPr/>
        </p:nvSpPr>
        <p:spPr bwMode="auto">
          <a:xfrm>
            <a:off x="6683375" y="2242976"/>
            <a:ext cx="69850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700" b="1" dirty="0">
                <a:solidFill>
                  <a:srgbClr val="1F22FF"/>
                </a:solidFill>
                <a:latin typeface="Times" pitchFamily="-111" charset="0"/>
              </a:rPr>
              <a:t>To derive new analytics tools</a:t>
            </a:r>
          </a:p>
        </p:txBody>
      </p:sp>
      <p:sp>
        <p:nvSpPr>
          <p:cNvPr id="98" name="Rounded Rectangle 97"/>
          <p:cNvSpPr/>
          <p:nvPr/>
        </p:nvSpPr>
        <p:spPr bwMode="auto">
          <a:xfrm>
            <a:off x="6302375" y="1889125"/>
            <a:ext cx="69850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700" b="1" dirty="0">
                <a:solidFill>
                  <a:srgbClr val="1F22FF"/>
                </a:solidFill>
                <a:latin typeface="Times" pitchFamily="-111" charset="0"/>
              </a:rPr>
              <a:t>To derive conclusions</a:t>
            </a:r>
          </a:p>
        </p:txBody>
      </p:sp>
      <p:sp>
        <p:nvSpPr>
          <p:cNvPr id="99" name="Rounded Rectangle 98"/>
          <p:cNvSpPr/>
          <p:nvPr/>
        </p:nvSpPr>
        <p:spPr bwMode="auto">
          <a:xfrm>
            <a:off x="5889625" y="2242976"/>
            <a:ext cx="66675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700" b="1" dirty="0">
                <a:solidFill>
                  <a:srgbClr val="1F22FF"/>
                </a:solidFill>
                <a:latin typeface="Times" pitchFamily="-111" charset="0"/>
              </a:rPr>
              <a:t>To forecast/predict/model</a:t>
            </a:r>
          </a:p>
        </p:txBody>
      </p:sp>
      <p:sp>
        <p:nvSpPr>
          <p:cNvPr id="100" name="Rounded Rectangle 99"/>
          <p:cNvSpPr/>
          <p:nvPr/>
        </p:nvSpPr>
        <p:spPr bwMode="auto">
          <a:xfrm>
            <a:off x="5524500" y="1889125"/>
            <a:ext cx="69850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700" b="1" dirty="0">
                <a:solidFill>
                  <a:srgbClr val="1F22FF"/>
                </a:solidFill>
                <a:latin typeface="Times" pitchFamily="-111" charset="0"/>
              </a:rPr>
              <a:t>To glean knowledge</a:t>
            </a:r>
          </a:p>
        </p:txBody>
      </p:sp>
      <p:sp>
        <p:nvSpPr>
          <p:cNvPr id="101" name="Rounded Rectangle 100"/>
          <p:cNvSpPr/>
          <p:nvPr/>
        </p:nvSpPr>
        <p:spPr bwMode="auto">
          <a:xfrm>
            <a:off x="4699000" y="2111375"/>
            <a:ext cx="69850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700" b="1" dirty="0">
                <a:solidFill>
                  <a:srgbClr val="1F22FF"/>
                </a:solidFill>
                <a:latin typeface="Times" pitchFamily="-111" charset="0"/>
              </a:rPr>
              <a:t>To tease out information</a:t>
            </a:r>
          </a:p>
        </p:txBody>
      </p:sp>
      <p:sp>
        <p:nvSpPr>
          <p:cNvPr id="102" name="Rounded Rectangle 101"/>
          <p:cNvSpPr/>
          <p:nvPr/>
        </p:nvSpPr>
        <p:spPr bwMode="auto">
          <a:xfrm>
            <a:off x="3841750" y="2111375"/>
            <a:ext cx="69850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lnSpc>
                <a:spcPct val="90000"/>
              </a:lnSpc>
            </a:pPr>
            <a:r>
              <a:rPr lang="en-US" sz="700" b="1" dirty="0">
                <a:solidFill>
                  <a:srgbClr val="1F22FF"/>
                </a:solidFill>
                <a:latin typeface="Times" pitchFamily="-111" charset="0"/>
              </a:rPr>
              <a:t>To </a:t>
            </a:r>
            <a:r>
              <a:rPr lang="en-US" sz="700" b="1" dirty="0" err="1">
                <a:solidFill>
                  <a:srgbClr val="1F22FF"/>
                </a:solidFill>
                <a:latin typeface="Times" pitchFamily="-111" charset="0"/>
              </a:rPr>
              <a:t>intercompare</a:t>
            </a:r>
            <a:r>
              <a:rPr lang="en-US" sz="700" b="1" dirty="0">
                <a:solidFill>
                  <a:srgbClr val="1F22FF"/>
                </a:solidFill>
                <a:latin typeface="Times" pitchFamily="-111" charset="0"/>
              </a:rPr>
              <a:t> datasets</a:t>
            </a:r>
          </a:p>
        </p:txBody>
      </p:sp>
      <p:sp>
        <p:nvSpPr>
          <p:cNvPr id="103" name="Rounded Rectangle 102"/>
          <p:cNvSpPr/>
          <p:nvPr/>
        </p:nvSpPr>
        <p:spPr bwMode="auto">
          <a:xfrm>
            <a:off x="2952750" y="1889125"/>
            <a:ext cx="69850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lnSpc>
                <a:spcPct val="90000"/>
              </a:lnSpc>
            </a:pPr>
            <a:r>
              <a:rPr lang="en-US" sz="700" b="1" dirty="0">
                <a:solidFill>
                  <a:srgbClr val="1F22FF"/>
                </a:solidFill>
                <a:latin typeface="Times" pitchFamily="-111" charset="0"/>
              </a:rPr>
              <a:t>To perform coarse data preparation</a:t>
            </a:r>
          </a:p>
        </p:txBody>
      </p:sp>
      <p:sp>
        <p:nvSpPr>
          <p:cNvPr id="104" name="Rounded Rectangle 103"/>
          <p:cNvSpPr/>
          <p:nvPr/>
        </p:nvSpPr>
        <p:spPr bwMode="auto">
          <a:xfrm>
            <a:off x="2619375" y="2242976"/>
            <a:ext cx="69850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700" b="1" dirty="0">
                <a:solidFill>
                  <a:srgbClr val="1F22FF"/>
                </a:solidFill>
                <a:latin typeface="Times" pitchFamily="-111" charset="0"/>
              </a:rPr>
              <a:t>To assess data quality</a:t>
            </a:r>
          </a:p>
        </p:txBody>
      </p:sp>
      <p:sp>
        <p:nvSpPr>
          <p:cNvPr id="105" name="Rounded Rectangle 104"/>
          <p:cNvSpPr/>
          <p:nvPr/>
        </p:nvSpPr>
        <p:spPr bwMode="auto">
          <a:xfrm>
            <a:off x="2159000" y="1889125"/>
            <a:ext cx="69850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700" b="1" dirty="0">
                <a:solidFill>
                  <a:srgbClr val="1F22FF"/>
                </a:solidFill>
                <a:latin typeface="Times" pitchFamily="-111" charset="0"/>
              </a:rPr>
              <a:t>To validate data</a:t>
            </a:r>
          </a:p>
        </p:txBody>
      </p:sp>
      <p:sp>
        <p:nvSpPr>
          <p:cNvPr id="106" name="Rounded Rectangle 105"/>
          <p:cNvSpPr/>
          <p:nvPr/>
        </p:nvSpPr>
        <p:spPr bwMode="auto">
          <a:xfrm>
            <a:off x="1730375" y="2242976"/>
            <a:ext cx="698500" cy="3175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700" b="1" dirty="0">
                <a:solidFill>
                  <a:srgbClr val="1F22FF"/>
                </a:solidFill>
                <a:latin typeface="Times" pitchFamily="-111" charset="0"/>
              </a:rPr>
              <a:t>To calibrate data</a:t>
            </a:r>
          </a:p>
        </p:txBody>
      </p:sp>
      <p:cxnSp>
        <p:nvCxnSpPr>
          <p:cNvPr id="107" name="Straight Connector 106"/>
          <p:cNvCxnSpPr/>
          <p:nvPr/>
        </p:nvCxnSpPr>
        <p:spPr bwMode="auto">
          <a:xfrm>
            <a:off x="1444625" y="2619375"/>
            <a:ext cx="6223000" cy="0"/>
          </a:xfrm>
          <a:prstGeom prst="line">
            <a:avLst/>
          </a:prstGeom>
          <a:solidFill>
            <a:schemeClr val="accent1"/>
          </a:solidFill>
          <a:ln w="38100" cap="flat" cmpd="sng" algn="ctr">
            <a:solidFill>
              <a:srgbClr val="660066"/>
            </a:solidFill>
            <a:prstDash val="solid"/>
            <a:round/>
            <a:headEnd type="none" w="med" len="med"/>
            <a:tailEnd type="none" w="med" len="med"/>
          </a:ln>
          <a:effectLst/>
        </p:spPr>
      </p:cxnSp>
      <p:sp>
        <p:nvSpPr>
          <p:cNvPr id="108" name="Rectangle 107"/>
          <p:cNvSpPr/>
          <p:nvPr/>
        </p:nvSpPr>
        <p:spPr>
          <a:xfrm>
            <a:off x="889000" y="4968875"/>
            <a:ext cx="3444875" cy="111565"/>
          </a:xfrm>
          <a:prstGeom prst="rect">
            <a:avLst/>
          </a:prstGeom>
        </p:spPr>
        <p:txBody>
          <a:bodyPr wrap="square" lIns="19044" tIns="9521" rIns="19044" bIns="9521">
            <a:spAutoFit/>
          </a:bodyPr>
          <a:lstStyle/>
          <a:p>
            <a:r>
              <a:rPr lang="en-US" sz="600" dirty="0"/>
              <a:t>Compiled from: </a:t>
            </a:r>
            <a:r>
              <a:rPr lang="en-US" sz="600" dirty="0">
                <a:hlinkClick r:id="rId3"/>
              </a:rPr>
              <a:t>http://practicalanalytics.co/predictive-analytics-101/</a:t>
            </a:r>
            <a:r>
              <a:rPr lang="en-US" sz="600" dirty="0"/>
              <a:t>   and    </a:t>
            </a:r>
            <a:r>
              <a:rPr lang="en-US" sz="600" dirty="0">
                <a:hlinkClick r:id="rId4"/>
              </a:rPr>
              <a:t>http://cda.ornl.gov/research.shtml</a:t>
            </a:r>
            <a:endParaRPr lang="en-US" sz="600" dirty="0"/>
          </a:p>
        </p:txBody>
      </p:sp>
      <p:sp>
        <p:nvSpPr>
          <p:cNvPr id="109" name="Rectangle 108"/>
          <p:cNvSpPr/>
          <p:nvPr/>
        </p:nvSpPr>
        <p:spPr>
          <a:xfrm>
            <a:off x="2286000" y="3789524"/>
            <a:ext cx="4587875" cy="141060"/>
          </a:xfrm>
          <a:prstGeom prst="rect">
            <a:avLst/>
          </a:prstGeom>
        </p:spPr>
        <p:txBody>
          <a:bodyPr wrap="square" lIns="19044" tIns="9521" rIns="19044" bIns="9521">
            <a:spAutoFit/>
          </a:bodyPr>
          <a:lstStyle/>
          <a:p>
            <a:pPr algn="ctr"/>
            <a:r>
              <a:rPr lang="en-US" sz="800" b="1" dirty="0">
                <a:solidFill>
                  <a:srgbClr val="FF6600"/>
                </a:solidFill>
              </a:rPr>
              <a:t>Earth Science Data Analytics: Exemplary Tools, Techniques, Integrated Systems</a:t>
            </a:r>
          </a:p>
        </p:txBody>
      </p:sp>
      <p:sp>
        <p:nvSpPr>
          <p:cNvPr id="110" name="Rectangle 109"/>
          <p:cNvSpPr/>
          <p:nvPr/>
        </p:nvSpPr>
        <p:spPr>
          <a:xfrm>
            <a:off x="2794000" y="2635250"/>
            <a:ext cx="3651250" cy="141060"/>
          </a:xfrm>
          <a:prstGeom prst="rect">
            <a:avLst/>
          </a:prstGeom>
          <a:ln>
            <a:noFill/>
          </a:ln>
        </p:spPr>
        <p:txBody>
          <a:bodyPr wrap="square" lIns="19044" tIns="9521" rIns="19044" bIns="9521">
            <a:spAutoFit/>
          </a:bodyPr>
          <a:lstStyle/>
          <a:p>
            <a:pPr algn="ctr"/>
            <a:r>
              <a:rPr lang="en-US" sz="800" b="1" dirty="0">
                <a:solidFill>
                  <a:srgbClr val="FF6600"/>
                </a:solidFill>
              </a:rPr>
              <a:t>Earth Science Data Analytics:  Initial Requirements</a:t>
            </a:r>
          </a:p>
        </p:txBody>
      </p:sp>
      <p:sp>
        <p:nvSpPr>
          <p:cNvPr id="111" name="Rectangle 110"/>
          <p:cNvSpPr/>
          <p:nvPr/>
        </p:nvSpPr>
        <p:spPr>
          <a:xfrm>
            <a:off x="333375" y="5127625"/>
            <a:ext cx="2730500" cy="262888"/>
          </a:xfrm>
          <a:prstGeom prst="rect">
            <a:avLst/>
          </a:prstGeom>
        </p:spPr>
        <p:txBody>
          <a:bodyPr wrap="square" lIns="19044" tIns="9521" rIns="19044" bIns="9521">
            <a:spAutoFit/>
          </a:bodyPr>
          <a:lstStyle/>
          <a:p>
            <a:pPr algn="ctr"/>
            <a:r>
              <a:rPr lang="en-US" sz="800" b="1" dirty="0">
                <a:solidFill>
                  <a:srgbClr val="FF6600"/>
                </a:solidFill>
              </a:rPr>
              <a:t>Earth Science Data Analytics:  </a:t>
            </a:r>
          </a:p>
          <a:p>
            <a:pPr algn="ctr"/>
            <a:r>
              <a:rPr lang="en-US" sz="800" b="1" dirty="0">
                <a:solidFill>
                  <a:srgbClr val="FF6600"/>
                </a:solidFill>
              </a:rPr>
              <a:t>Enabling Organizations</a:t>
            </a:r>
          </a:p>
        </p:txBody>
      </p:sp>
      <p:sp>
        <p:nvSpPr>
          <p:cNvPr id="112" name="Rectangle 111"/>
          <p:cNvSpPr/>
          <p:nvPr/>
        </p:nvSpPr>
        <p:spPr>
          <a:xfrm>
            <a:off x="3048000" y="5143500"/>
            <a:ext cx="2984500" cy="262888"/>
          </a:xfrm>
          <a:prstGeom prst="rect">
            <a:avLst/>
          </a:prstGeom>
        </p:spPr>
        <p:txBody>
          <a:bodyPr wrap="square" lIns="19044" tIns="9521" rIns="19044" bIns="9521">
            <a:spAutoFit/>
          </a:bodyPr>
          <a:lstStyle/>
          <a:p>
            <a:r>
              <a:rPr lang="en-US" sz="800" b="1" dirty="0">
                <a:solidFill>
                  <a:srgbClr val="FF6600"/>
                </a:solidFill>
              </a:rPr>
              <a:t>The good news…</a:t>
            </a:r>
          </a:p>
          <a:p>
            <a:pPr algn="ctr"/>
            <a:r>
              <a:rPr lang="en-US" sz="800" b="1" dirty="0">
                <a:solidFill>
                  <a:srgbClr val="FF6600"/>
                </a:solidFill>
              </a:rPr>
              <a:t>Earth Science Data Analytics:  Preparing for the Future</a:t>
            </a:r>
          </a:p>
        </p:txBody>
      </p:sp>
      <p:pic>
        <p:nvPicPr>
          <p:cNvPr id="113" name="Picture 112"/>
          <p:cNvPicPr>
            <a:picLocks noChangeAspect="1"/>
          </p:cNvPicPr>
          <p:nvPr/>
        </p:nvPicPr>
        <p:blipFill>
          <a:blip r:embed="rId5"/>
          <a:stretch>
            <a:fillRect/>
          </a:stretch>
        </p:blipFill>
        <p:spPr>
          <a:xfrm>
            <a:off x="460375" y="5846826"/>
            <a:ext cx="2444750" cy="344424"/>
          </a:xfrm>
          <a:prstGeom prst="rect">
            <a:avLst/>
          </a:prstGeom>
        </p:spPr>
      </p:pic>
      <p:pic>
        <p:nvPicPr>
          <p:cNvPr id="114" name="Picture 113"/>
          <p:cNvPicPr>
            <a:picLocks noChangeAspect="1"/>
          </p:cNvPicPr>
          <p:nvPr/>
        </p:nvPicPr>
        <p:blipFill>
          <a:blip r:embed="rId6"/>
          <a:stretch>
            <a:fillRect/>
          </a:stretch>
        </p:blipFill>
        <p:spPr>
          <a:xfrm>
            <a:off x="476250" y="5465827"/>
            <a:ext cx="1000125" cy="328549"/>
          </a:xfrm>
          <a:prstGeom prst="rect">
            <a:avLst/>
          </a:prstGeom>
        </p:spPr>
      </p:pic>
      <p:pic>
        <p:nvPicPr>
          <p:cNvPr id="115" name="Picture 114"/>
          <p:cNvPicPr>
            <a:picLocks noChangeAspect="1"/>
          </p:cNvPicPr>
          <p:nvPr/>
        </p:nvPicPr>
        <p:blipFill>
          <a:blip r:embed="rId7"/>
          <a:stretch>
            <a:fillRect/>
          </a:stretch>
        </p:blipFill>
        <p:spPr>
          <a:xfrm>
            <a:off x="1714500" y="5481701"/>
            <a:ext cx="1158875" cy="344424"/>
          </a:xfrm>
          <a:prstGeom prst="rect">
            <a:avLst/>
          </a:prstGeom>
        </p:spPr>
      </p:pic>
      <p:pic>
        <p:nvPicPr>
          <p:cNvPr id="116" name="Picture 115"/>
          <p:cNvPicPr>
            <a:picLocks noChangeAspect="1"/>
          </p:cNvPicPr>
          <p:nvPr/>
        </p:nvPicPr>
        <p:blipFill>
          <a:blip r:embed="rId8"/>
          <a:stretch>
            <a:fillRect/>
          </a:stretch>
        </p:blipFill>
        <p:spPr>
          <a:xfrm>
            <a:off x="3032125" y="5730875"/>
            <a:ext cx="2095500" cy="539750"/>
          </a:xfrm>
          <a:prstGeom prst="rect">
            <a:avLst/>
          </a:prstGeom>
        </p:spPr>
      </p:pic>
      <p:pic>
        <p:nvPicPr>
          <p:cNvPr id="117" name="Picture 116"/>
          <p:cNvPicPr>
            <a:picLocks noChangeAspect="1"/>
          </p:cNvPicPr>
          <p:nvPr/>
        </p:nvPicPr>
        <p:blipFill>
          <a:blip r:embed="rId9"/>
          <a:stretch>
            <a:fillRect/>
          </a:stretch>
        </p:blipFill>
        <p:spPr>
          <a:xfrm>
            <a:off x="5032375" y="5445126"/>
            <a:ext cx="484188" cy="169333"/>
          </a:xfrm>
          <a:prstGeom prst="rect">
            <a:avLst/>
          </a:prstGeom>
        </p:spPr>
      </p:pic>
      <p:pic>
        <p:nvPicPr>
          <p:cNvPr id="118" name="Picture 117"/>
          <p:cNvPicPr>
            <a:picLocks noChangeAspect="1"/>
          </p:cNvPicPr>
          <p:nvPr/>
        </p:nvPicPr>
        <p:blipFill>
          <a:blip r:embed="rId10"/>
          <a:stretch>
            <a:fillRect/>
          </a:stretch>
        </p:blipFill>
        <p:spPr>
          <a:xfrm>
            <a:off x="6683375" y="5175250"/>
            <a:ext cx="1949182" cy="1397000"/>
          </a:xfrm>
          <a:prstGeom prst="rect">
            <a:avLst/>
          </a:prstGeom>
        </p:spPr>
      </p:pic>
      <p:sp>
        <p:nvSpPr>
          <p:cNvPr id="119" name="Rectangle 118"/>
          <p:cNvSpPr/>
          <p:nvPr/>
        </p:nvSpPr>
        <p:spPr>
          <a:xfrm>
            <a:off x="6842125" y="6540500"/>
            <a:ext cx="38460" cy="234672"/>
          </a:xfrm>
          <a:prstGeom prst="rect">
            <a:avLst/>
          </a:prstGeom>
        </p:spPr>
        <p:txBody>
          <a:bodyPr wrap="none" lIns="19044" tIns="9521" rIns="19044" bIns="9521">
            <a:spAutoFit/>
          </a:bodyPr>
          <a:lstStyle/>
          <a:p>
            <a:endParaRPr lang="en-US" dirty="0"/>
          </a:p>
        </p:txBody>
      </p:sp>
      <p:pic>
        <p:nvPicPr>
          <p:cNvPr id="120" name="Picture 119"/>
          <p:cNvPicPr>
            <a:picLocks noChangeAspect="1"/>
          </p:cNvPicPr>
          <p:nvPr/>
        </p:nvPicPr>
        <p:blipFill>
          <a:blip r:embed="rId11"/>
          <a:stretch>
            <a:fillRect/>
          </a:stretch>
        </p:blipFill>
        <p:spPr>
          <a:xfrm>
            <a:off x="1365250" y="6228207"/>
            <a:ext cx="682625" cy="344043"/>
          </a:xfrm>
          <a:prstGeom prst="rect">
            <a:avLst/>
          </a:prstGeom>
        </p:spPr>
      </p:pic>
      <p:cxnSp>
        <p:nvCxnSpPr>
          <p:cNvPr id="121" name="Straight Connector 120"/>
          <p:cNvCxnSpPr/>
          <p:nvPr/>
        </p:nvCxnSpPr>
        <p:spPr bwMode="auto">
          <a:xfrm>
            <a:off x="476250" y="5111750"/>
            <a:ext cx="8159750" cy="31750"/>
          </a:xfrm>
          <a:prstGeom prst="line">
            <a:avLst/>
          </a:prstGeom>
          <a:solidFill>
            <a:schemeClr val="accent1"/>
          </a:solidFill>
          <a:ln w="38100" cap="flat" cmpd="sng" algn="ctr">
            <a:solidFill>
              <a:srgbClr val="660066"/>
            </a:solidFill>
            <a:prstDash val="solid"/>
            <a:round/>
            <a:headEnd type="none" w="med" len="med"/>
            <a:tailEnd type="none" w="med" len="med"/>
          </a:ln>
          <a:effectLst/>
        </p:spPr>
      </p:cxnSp>
      <p:sp>
        <p:nvSpPr>
          <p:cNvPr id="122" name="Rectangle 121"/>
          <p:cNvSpPr/>
          <p:nvPr/>
        </p:nvSpPr>
        <p:spPr>
          <a:xfrm>
            <a:off x="6000750" y="5143500"/>
            <a:ext cx="2444750" cy="141060"/>
          </a:xfrm>
          <a:prstGeom prst="rect">
            <a:avLst/>
          </a:prstGeom>
        </p:spPr>
        <p:txBody>
          <a:bodyPr wrap="square" lIns="19044" tIns="9521" rIns="19044" bIns="9521">
            <a:spAutoFit/>
          </a:bodyPr>
          <a:lstStyle/>
          <a:p>
            <a:pPr algn="ctr"/>
            <a:r>
              <a:rPr lang="en-US" sz="800" b="1" dirty="0">
                <a:solidFill>
                  <a:srgbClr val="FF6600"/>
                </a:solidFill>
              </a:rPr>
              <a:t>Earth Science Data Analytics:  Looking Ahead</a:t>
            </a:r>
          </a:p>
        </p:txBody>
      </p:sp>
      <p:sp>
        <p:nvSpPr>
          <p:cNvPr id="123" name="TextBox 122"/>
          <p:cNvSpPr txBox="1"/>
          <p:nvPr/>
        </p:nvSpPr>
        <p:spPr>
          <a:xfrm>
            <a:off x="5937250" y="5286375"/>
            <a:ext cx="809625" cy="1141334"/>
          </a:xfrm>
          <a:prstGeom prst="rect">
            <a:avLst/>
          </a:prstGeom>
          <a:noFill/>
        </p:spPr>
        <p:txBody>
          <a:bodyPr wrap="square" lIns="19044" tIns="9521" rIns="19044" bIns="9521" rtlCol="0">
            <a:spAutoFit/>
          </a:bodyPr>
          <a:lstStyle/>
          <a:p>
            <a:r>
              <a:rPr lang="en-US" sz="700" dirty="0">
                <a:latin typeface="+mn-lt"/>
              </a:rPr>
              <a:t>• Complete Gap Analysis between ESDA requirements and current tools/technologies</a:t>
            </a:r>
          </a:p>
          <a:p>
            <a:pPr>
              <a:spcBef>
                <a:spcPts val="250"/>
              </a:spcBef>
            </a:pPr>
            <a:r>
              <a:rPr lang="en-US" sz="700" dirty="0">
                <a:latin typeface="+mn-lt"/>
                <a:cs typeface="Arial"/>
              </a:rPr>
              <a:t>• Continue to evolve tools/techniques to address growing scope of the ‘Internet of Things’</a:t>
            </a:r>
          </a:p>
        </p:txBody>
      </p:sp>
      <p:cxnSp>
        <p:nvCxnSpPr>
          <p:cNvPr id="124" name="Straight Connector 123"/>
          <p:cNvCxnSpPr/>
          <p:nvPr/>
        </p:nvCxnSpPr>
        <p:spPr bwMode="auto">
          <a:xfrm>
            <a:off x="5873750" y="5127625"/>
            <a:ext cx="0" cy="1492250"/>
          </a:xfrm>
          <a:prstGeom prst="line">
            <a:avLst/>
          </a:prstGeom>
          <a:solidFill>
            <a:schemeClr val="accent1"/>
          </a:solidFill>
          <a:ln w="38100" cap="flat" cmpd="sng" algn="ctr">
            <a:solidFill>
              <a:srgbClr val="660066"/>
            </a:solidFill>
            <a:prstDash val="solid"/>
            <a:round/>
            <a:headEnd type="none" w="med" len="med"/>
            <a:tailEnd type="none" w="med" len="med"/>
          </a:ln>
          <a:effectLst/>
        </p:spPr>
      </p:cxnSp>
      <p:cxnSp>
        <p:nvCxnSpPr>
          <p:cNvPr id="125" name="Straight Connector 124"/>
          <p:cNvCxnSpPr/>
          <p:nvPr/>
        </p:nvCxnSpPr>
        <p:spPr bwMode="auto">
          <a:xfrm>
            <a:off x="3000375" y="5127625"/>
            <a:ext cx="0" cy="1476375"/>
          </a:xfrm>
          <a:prstGeom prst="line">
            <a:avLst/>
          </a:prstGeom>
          <a:solidFill>
            <a:schemeClr val="accent1"/>
          </a:solidFill>
          <a:ln w="38100" cap="flat" cmpd="sng" algn="ctr">
            <a:solidFill>
              <a:srgbClr val="660066"/>
            </a:solidFill>
            <a:prstDash val="solid"/>
            <a:round/>
            <a:headEnd type="none" w="med" len="med"/>
            <a:tailEnd type="none" w="med" len="med"/>
          </a:ln>
          <a:effectLst/>
        </p:spPr>
      </p:cxnSp>
      <p:sp>
        <p:nvSpPr>
          <p:cNvPr id="126" name="Rectangle 125"/>
          <p:cNvSpPr/>
          <p:nvPr/>
        </p:nvSpPr>
        <p:spPr>
          <a:xfrm>
            <a:off x="3127375" y="6238876"/>
            <a:ext cx="2619375" cy="346244"/>
          </a:xfrm>
          <a:prstGeom prst="rect">
            <a:avLst/>
          </a:prstGeom>
        </p:spPr>
        <p:txBody>
          <a:bodyPr wrap="square" lIns="19044" tIns="9521" rIns="19044" bIns="9521">
            <a:spAutoFit/>
          </a:bodyPr>
          <a:lstStyle/>
          <a:p>
            <a:r>
              <a:rPr lang="en-US" sz="700" dirty="0">
                <a:latin typeface="Charcoal CY"/>
                <a:cs typeface="Charcoal CY"/>
              </a:rPr>
              <a:t>… offering degrees in Data Science</a:t>
            </a:r>
          </a:p>
          <a:p>
            <a:pPr algn="r"/>
            <a:r>
              <a:rPr lang="en-US" sz="700" dirty="0">
                <a:latin typeface="Avenir Black Oblique"/>
                <a:cs typeface="Avenir Black Oblique"/>
              </a:rPr>
              <a:t>… summer school on Big Data Analytics</a:t>
            </a:r>
            <a:endParaRPr lang="en-US" sz="700" dirty="0">
              <a:latin typeface="Charcoal CY"/>
              <a:cs typeface="Charcoal CY"/>
            </a:endParaRPr>
          </a:p>
          <a:p>
            <a:pPr algn="ctr"/>
            <a:r>
              <a:rPr lang="en-US" sz="700" dirty="0">
                <a:latin typeface="Britannic Bold"/>
                <a:cs typeface="Britannic Bold"/>
              </a:rPr>
              <a:t>… online master’s degree in data analytics</a:t>
            </a:r>
          </a:p>
        </p:txBody>
      </p:sp>
      <p:sp>
        <p:nvSpPr>
          <p:cNvPr id="127" name="TextBox 126"/>
          <p:cNvSpPr txBox="1"/>
          <p:nvPr/>
        </p:nvSpPr>
        <p:spPr>
          <a:xfrm>
            <a:off x="3302000" y="5461000"/>
            <a:ext cx="2460625" cy="388564"/>
          </a:xfrm>
          <a:prstGeom prst="rect">
            <a:avLst/>
          </a:prstGeom>
          <a:noFill/>
        </p:spPr>
        <p:txBody>
          <a:bodyPr wrap="square" lIns="19044" tIns="9521" rIns="19044" bIns="9521" rtlCol="0">
            <a:spAutoFit/>
          </a:bodyPr>
          <a:lstStyle/>
          <a:p>
            <a:r>
              <a:rPr lang="en-US" sz="700" dirty="0"/>
              <a:t>Central England NERC Training Alliance</a:t>
            </a:r>
          </a:p>
          <a:p>
            <a:endParaRPr lang="en-US" sz="300" dirty="0"/>
          </a:p>
          <a:p>
            <a:pPr algn="r"/>
            <a:r>
              <a:rPr lang="en-US" sz="700" b="1" dirty="0">
                <a:latin typeface="Arial"/>
                <a:cs typeface="Arial"/>
              </a:rPr>
              <a:t>Big data analysis to fuel environmental </a:t>
            </a:r>
          </a:p>
          <a:p>
            <a:pPr algn="r"/>
            <a:r>
              <a:rPr lang="en-US" sz="700" b="1" dirty="0">
                <a:latin typeface="Arial"/>
                <a:cs typeface="Arial"/>
              </a:rPr>
              <a:t>research at Reading University</a:t>
            </a:r>
            <a:r>
              <a:rPr lang="en-US" sz="700" dirty="0">
                <a:latin typeface="Arial"/>
                <a:cs typeface="Arial"/>
              </a:rPr>
              <a:t>  </a:t>
            </a:r>
          </a:p>
        </p:txBody>
      </p:sp>
      <p:sp>
        <p:nvSpPr>
          <p:cNvPr id="128" name="Oval 127"/>
          <p:cNvSpPr/>
          <p:nvPr/>
        </p:nvSpPr>
        <p:spPr bwMode="auto">
          <a:xfrm>
            <a:off x="7620000" y="1285875"/>
            <a:ext cx="1079500" cy="1095375"/>
          </a:xfrm>
          <a:prstGeom prst="ellipse">
            <a:avLst/>
          </a:prstGeom>
          <a:solidFill>
            <a:srgbClr val="F9FFF5"/>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defTabSz="190440"/>
            <a:endParaRPr lang="en-US">
              <a:latin typeface="Times" pitchFamily="-111" charset="0"/>
            </a:endParaRPr>
          </a:p>
        </p:txBody>
      </p:sp>
      <p:sp>
        <p:nvSpPr>
          <p:cNvPr id="129" name="Rectangle 128"/>
          <p:cNvSpPr/>
          <p:nvPr/>
        </p:nvSpPr>
        <p:spPr>
          <a:xfrm>
            <a:off x="7635875" y="1347416"/>
            <a:ext cx="1047750" cy="705317"/>
          </a:xfrm>
          <a:prstGeom prst="rect">
            <a:avLst/>
          </a:prstGeom>
          <a:ln w="6350" cmpd="sng">
            <a:noFill/>
          </a:ln>
        </p:spPr>
        <p:txBody>
          <a:bodyPr wrap="square" lIns="19044" tIns="9521" rIns="19044" bIns="9521">
            <a:spAutoFit/>
          </a:bodyPr>
          <a:lstStyle/>
          <a:p>
            <a:pPr algn="ctr">
              <a:spcAft>
                <a:spcPts val="250"/>
              </a:spcAft>
            </a:pPr>
            <a:r>
              <a:rPr lang="en-US" sz="700" b="1" dirty="0">
                <a:solidFill>
                  <a:schemeClr val="accent4">
                    <a:lumMod val="95000"/>
                    <a:lumOff val="5000"/>
                  </a:schemeClr>
                </a:solidFill>
                <a:latin typeface="Cambria"/>
                <a:cs typeface="Cambria"/>
              </a:rPr>
              <a:t>Methodology</a:t>
            </a:r>
          </a:p>
          <a:p>
            <a:pPr algn="ctr"/>
            <a:r>
              <a:rPr lang="en-US" sz="700" dirty="0">
                <a:solidFill>
                  <a:schemeClr val="bg2">
                    <a:lumMod val="50000"/>
                  </a:schemeClr>
                </a:solidFill>
              </a:rPr>
              <a:t>Categorize/Analyze ESDA use cases; derive data analytics requirements; associate tools/techniques;</a:t>
            </a:r>
          </a:p>
          <a:p>
            <a:pPr algn="ctr"/>
            <a:r>
              <a:rPr lang="en-US" sz="700" dirty="0">
                <a:solidFill>
                  <a:schemeClr val="bg2">
                    <a:lumMod val="50000"/>
                  </a:schemeClr>
                </a:solidFill>
              </a:rPr>
              <a:t>perform gap analysis</a:t>
            </a:r>
          </a:p>
        </p:txBody>
      </p:sp>
      <p:cxnSp>
        <p:nvCxnSpPr>
          <p:cNvPr id="130" name="Straight Connector 129"/>
          <p:cNvCxnSpPr/>
          <p:nvPr/>
        </p:nvCxnSpPr>
        <p:spPr bwMode="auto">
          <a:xfrm>
            <a:off x="841375" y="3794125"/>
            <a:ext cx="7429500" cy="0"/>
          </a:xfrm>
          <a:prstGeom prst="line">
            <a:avLst/>
          </a:prstGeom>
          <a:solidFill>
            <a:schemeClr val="accent1"/>
          </a:solidFill>
          <a:ln w="38100" cap="flat" cmpd="sng" algn="ctr">
            <a:solidFill>
              <a:srgbClr val="660066"/>
            </a:solidFill>
            <a:prstDash val="solid"/>
            <a:round/>
            <a:headEnd type="none" w="med" len="med"/>
            <a:tailEnd type="none" w="med" len="med"/>
          </a:ln>
          <a:effectLst/>
        </p:spPr>
      </p:cxnSp>
      <p:sp>
        <p:nvSpPr>
          <p:cNvPr id="131" name="Rounded Rectangle 130"/>
          <p:cNvSpPr/>
          <p:nvPr/>
        </p:nvSpPr>
        <p:spPr bwMode="auto">
          <a:xfrm>
            <a:off x="6985000" y="3302000"/>
            <a:ext cx="873125"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600" b="1" dirty="0">
                <a:solidFill>
                  <a:srgbClr val="1F22FF"/>
                </a:solidFill>
                <a:latin typeface="Times" pitchFamily="-111" charset="0"/>
              </a:rPr>
              <a:t>Access very large datasets; homogenize data; visualization</a:t>
            </a:r>
          </a:p>
        </p:txBody>
      </p:sp>
      <p:sp>
        <p:nvSpPr>
          <p:cNvPr id="132" name="Rounded Rectangle 131"/>
          <p:cNvSpPr/>
          <p:nvPr/>
        </p:nvSpPr>
        <p:spPr bwMode="auto">
          <a:xfrm>
            <a:off x="6429375" y="2814476"/>
            <a:ext cx="873125"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lnSpc>
                <a:spcPct val="90000"/>
              </a:lnSpc>
            </a:pPr>
            <a:r>
              <a:rPr lang="en-US" sz="600" b="1" dirty="0">
                <a:solidFill>
                  <a:srgbClr val="1F22FF"/>
                </a:solidFill>
                <a:latin typeface="Times" pitchFamily="-111" charset="0"/>
              </a:rPr>
              <a:t>Data exploration; Filter, mine, fuse, interpolate data; Manage custom code</a:t>
            </a:r>
          </a:p>
        </p:txBody>
      </p:sp>
      <p:sp>
        <p:nvSpPr>
          <p:cNvPr id="133" name="Rounded Rectangle 132"/>
          <p:cNvSpPr/>
          <p:nvPr/>
        </p:nvSpPr>
        <p:spPr bwMode="auto">
          <a:xfrm>
            <a:off x="5826125" y="3302000"/>
            <a:ext cx="873125"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lnSpc>
                <a:spcPct val="90000"/>
              </a:lnSpc>
            </a:pPr>
            <a:r>
              <a:rPr lang="en-US" sz="600" b="1" dirty="0">
                <a:solidFill>
                  <a:srgbClr val="1F22FF"/>
                </a:solidFill>
                <a:latin typeface="Times" pitchFamily="-111" charset="0"/>
              </a:rPr>
              <a:t>Data exploration; Neural networks; Math/Stat modeling; Near Real Time data</a:t>
            </a:r>
          </a:p>
        </p:txBody>
      </p:sp>
      <p:sp>
        <p:nvSpPr>
          <p:cNvPr id="134" name="Rounded Rectangle 133"/>
          <p:cNvSpPr/>
          <p:nvPr/>
        </p:nvSpPr>
        <p:spPr bwMode="auto">
          <a:xfrm>
            <a:off x="5603875" y="2814476"/>
            <a:ext cx="730250"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600" b="1" i="1" dirty="0">
                <a:solidFill>
                  <a:srgbClr val="1F22FF"/>
                </a:solidFill>
                <a:latin typeface="Times" pitchFamily="-111" charset="0"/>
              </a:rPr>
              <a:t>Looking for </a:t>
            </a:r>
          </a:p>
          <a:p>
            <a:pPr algn="ctr" defTabSz="190440"/>
            <a:r>
              <a:rPr lang="en-US" sz="600" b="1" i="1" dirty="0">
                <a:solidFill>
                  <a:srgbClr val="1F22FF"/>
                </a:solidFill>
                <a:latin typeface="Times" pitchFamily="-111" charset="0"/>
              </a:rPr>
              <a:t>Community</a:t>
            </a:r>
          </a:p>
          <a:p>
            <a:pPr algn="ctr" defTabSz="190440"/>
            <a:r>
              <a:rPr lang="en-US" sz="600" b="1" i="1" dirty="0">
                <a:solidFill>
                  <a:srgbClr val="1F22FF"/>
                </a:solidFill>
                <a:latin typeface="Times" pitchFamily="-111" charset="0"/>
              </a:rPr>
              <a:t> input</a:t>
            </a:r>
          </a:p>
        </p:txBody>
      </p:sp>
      <p:sp>
        <p:nvSpPr>
          <p:cNvPr id="135" name="Rounded Rectangle 134"/>
          <p:cNvSpPr/>
          <p:nvPr/>
        </p:nvSpPr>
        <p:spPr bwMode="auto">
          <a:xfrm>
            <a:off x="4603750" y="3032125"/>
            <a:ext cx="968375"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a:lnSpc>
                <a:spcPct val="90000"/>
              </a:lnSpc>
            </a:pPr>
            <a:r>
              <a:rPr lang="en-US" sz="600" b="1" dirty="0">
                <a:solidFill>
                  <a:srgbClr val="1F22FF"/>
                </a:solidFill>
                <a:latin typeface="Times" pitchFamily="-111" charset="0"/>
              </a:rPr>
              <a:t>Seek heterogeneous data relationships; Ingest from various sources; Image processing </a:t>
            </a:r>
          </a:p>
        </p:txBody>
      </p:sp>
      <p:sp>
        <p:nvSpPr>
          <p:cNvPr id="136" name="Rounded Rectangle 135"/>
          <p:cNvSpPr/>
          <p:nvPr/>
        </p:nvSpPr>
        <p:spPr bwMode="auto">
          <a:xfrm>
            <a:off x="3698875" y="3032125"/>
            <a:ext cx="873125"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a:lnSpc>
                <a:spcPct val="90000"/>
              </a:lnSpc>
            </a:pPr>
            <a:r>
              <a:rPr lang="en-US" sz="600" b="1" dirty="0">
                <a:solidFill>
                  <a:srgbClr val="1F22FF"/>
                </a:solidFill>
                <a:latin typeface="Times" pitchFamily="-111" charset="0"/>
              </a:rPr>
              <a:t>Homogenize data; </a:t>
            </a:r>
            <a:r>
              <a:rPr lang="en-US" sz="600" b="1" dirty="0" err="1">
                <a:solidFill>
                  <a:srgbClr val="1F22FF"/>
                </a:solidFill>
                <a:latin typeface="Times" pitchFamily="-111" charset="0"/>
              </a:rPr>
              <a:t>Intercomparison</a:t>
            </a:r>
            <a:r>
              <a:rPr lang="en-US" sz="600" b="1" dirty="0">
                <a:solidFill>
                  <a:srgbClr val="1F22FF"/>
                </a:solidFill>
                <a:latin typeface="Times" pitchFamily="-111" charset="0"/>
              </a:rPr>
              <a:t> statistics; Pattern recognition</a:t>
            </a:r>
          </a:p>
        </p:txBody>
      </p:sp>
      <p:sp>
        <p:nvSpPr>
          <p:cNvPr id="137" name="Rounded Rectangle 136"/>
          <p:cNvSpPr/>
          <p:nvPr/>
        </p:nvSpPr>
        <p:spPr bwMode="auto">
          <a:xfrm>
            <a:off x="2794000" y="2814476"/>
            <a:ext cx="873125"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a:lnSpc>
                <a:spcPct val="90000"/>
              </a:lnSpc>
            </a:pPr>
            <a:r>
              <a:rPr lang="en-US" sz="600" b="1" dirty="0">
                <a:solidFill>
                  <a:srgbClr val="1716FF"/>
                </a:solidFill>
                <a:latin typeface="Times" pitchFamily="-111" charset="0"/>
              </a:rPr>
              <a:t>Access large datasets; High speed processing; </a:t>
            </a:r>
            <a:r>
              <a:rPr lang="en-US" sz="600" b="1" dirty="0" err="1">
                <a:solidFill>
                  <a:srgbClr val="1716FF"/>
                </a:solidFill>
                <a:latin typeface="Times" pitchFamily="-111" charset="0"/>
              </a:rPr>
              <a:t>S</a:t>
            </a:r>
            <a:r>
              <a:rPr lang="en-US" sz="600" b="1" dirty="0" err="1">
                <a:solidFill>
                  <a:srgbClr val="1716FF"/>
                </a:solidFill>
                <a:latin typeface="+mj-lt"/>
                <a:ea typeface="Calibri"/>
                <a:cs typeface="Calibri"/>
              </a:rPr>
              <a:t>ubsetting</a:t>
            </a:r>
            <a:r>
              <a:rPr lang="en-US" sz="600" b="1" dirty="0">
                <a:solidFill>
                  <a:srgbClr val="1716FF"/>
                </a:solidFill>
                <a:latin typeface="+mj-lt"/>
                <a:ea typeface="Calibri"/>
                <a:cs typeface="Calibri"/>
              </a:rPr>
              <a:t>, mining, machine learning</a:t>
            </a:r>
            <a:endParaRPr lang="en-US" sz="600" b="1" dirty="0">
              <a:solidFill>
                <a:srgbClr val="1716FF"/>
              </a:solidFill>
              <a:latin typeface="+mj-lt"/>
            </a:endParaRPr>
          </a:p>
        </p:txBody>
      </p:sp>
      <p:sp>
        <p:nvSpPr>
          <p:cNvPr id="138" name="Rounded Rectangle 137"/>
          <p:cNvSpPr/>
          <p:nvPr/>
        </p:nvSpPr>
        <p:spPr bwMode="auto">
          <a:xfrm>
            <a:off x="2524125" y="3302000"/>
            <a:ext cx="873125"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r>
              <a:rPr lang="en-US" sz="600" b="1" dirty="0">
                <a:solidFill>
                  <a:srgbClr val="1F22FF"/>
                </a:solidFill>
                <a:latin typeface="Times" pitchFamily="-111" charset="0"/>
              </a:rPr>
              <a:t>Access large datasets; Assess erroneous data; Detect data anomalies</a:t>
            </a:r>
          </a:p>
        </p:txBody>
      </p:sp>
      <p:sp>
        <p:nvSpPr>
          <p:cNvPr id="139" name="Rounded Rectangle 138"/>
          <p:cNvSpPr/>
          <p:nvPr/>
        </p:nvSpPr>
        <p:spPr bwMode="auto">
          <a:xfrm>
            <a:off x="1825625" y="2814476"/>
            <a:ext cx="873125"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lnSpc>
                <a:spcPct val="90000"/>
              </a:lnSpc>
            </a:pPr>
            <a:r>
              <a:rPr lang="en-US" sz="600" b="1" dirty="0">
                <a:solidFill>
                  <a:srgbClr val="1F22FF"/>
                </a:solidFill>
                <a:latin typeface="Times" pitchFamily="-111" charset="0"/>
              </a:rPr>
              <a:t>Ingest from various sources; Homogenize data; Visualization; Sampling; Gridding</a:t>
            </a:r>
          </a:p>
        </p:txBody>
      </p:sp>
      <p:sp>
        <p:nvSpPr>
          <p:cNvPr id="140" name="Rounded Rectangle 139"/>
          <p:cNvSpPr/>
          <p:nvPr/>
        </p:nvSpPr>
        <p:spPr bwMode="auto">
          <a:xfrm>
            <a:off x="1317625" y="3302000"/>
            <a:ext cx="873125" cy="412750"/>
          </a:xfrm>
          <a:prstGeom prst="roundRect">
            <a:avLst/>
          </a:prstGeom>
          <a:solidFill>
            <a:srgbClr val="D3F9FF"/>
          </a:solidFill>
          <a:ln w="9525" cap="flat" cmpd="sng" algn="ctr">
            <a:solidFill>
              <a:schemeClr val="tx1"/>
            </a:solidFill>
            <a:prstDash val="solid"/>
            <a:round/>
            <a:headEnd type="none" w="med" len="med"/>
            <a:tailEnd type="none" w="med" len="med"/>
          </a:ln>
          <a:effectLst/>
        </p:spPr>
        <p:txBody>
          <a:bodyPr vert="horz" wrap="square" lIns="19044" tIns="9521" rIns="19044" bIns="9521" numCol="1" rtlCol="0" anchor="t" anchorCtr="0" compatLnSpc="1">
            <a:prstTxWarp prst="textNoShape">
              <a:avLst/>
            </a:prstTxWarp>
          </a:bodyPr>
          <a:lstStyle/>
          <a:p>
            <a:pPr algn="ctr" defTabSz="190440">
              <a:lnSpc>
                <a:spcPct val="90000"/>
              </a:lnSpc>
            </a:pPr>
            <a:r>
              <a:rPr lang="en-US" sz="600" b="1" dirty="0">
                <a:solidFill>
                  <a:srgbClr val="1F22FF"/>
                </a:solidFill>
                <a:latin typeface="Times" pitchFamily="-111" charset="0"/>
              </a:rPr>
              <a:t>Ingest from various sources; High speed processing; Math functions</a:t>
            </a:r>
          </a:p>
        </p:txBody>
      </p:sp>
      <p:cxnSp>
        <p:nvCxnSpPr>
          <p:cNvPr id="141" name="Straight Connector 140"/>
          <p:cNvCxnSpPr/>
          <p:nvPr/>
        </p:nvCxnSpPr>
        <p:spPr bwMode="auto">
          <a:xfrm>
            <a:off x="1762125" y="2555875"/>
            <a:ext cx="0" cy="746125"/>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42" name="Straight Connector 141"/>
          <p:cNvCxnSpPr/>
          <p:nvPr/>
        </p:nvCxnSpPr>
        <p:spPr bwMode="auto">
          <a:xfrm>
            <a:off x="2508250" y="2206625"/>
            <a:ext cx="0" cy="60325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43" name="Straight Connector 142"/>
          <p:cNvCxnSpPr/>
          <p:nvPr/>
        </p:nvCxnSpPr>
        <p:spPr bwMode="auto">
          <a:xfrm>
            <a:off x="2746375" y="2555875"/>
            <a:ext cx="0" cy="73025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44" name="Straight Connector 143"/>
          <p:cNvCxnSpPr/>
          <p:nvPr/>
        </p:nvCxnSpPr>
        <p:spPr bwMode="auto">
          <a:xfrm>
            <a:off x="3460750" y="2222500"/>
            <a:ext cx="0" cy="587375"/>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45" name="Straight Connector 144"/>
          <p:cNvCxnSpPr/>
          <p:nvPr/>
        </p:nvCxnSpPr>
        <p:spPr bwMode="auto">
          <a:xfrm>
            <a:off x="4175125" y="2444750"/>
            <a:ext cx="0" cy="587375"/>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46" name="Straight Connector 145"/>
          <p:cNvCxnSpPr/>
          <p:nvPr/>
        </p:nvCxnSpPr>
        <p:spPr bwMode="auto">
          <a:xfrm>
            <a:off x="5048250" y="2428875"/>
            <a:ext cx="0" cy="60325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47" name="Straight Connector 146"/>
          <p:cNvCxnSpPr/>
          <p:nvPr/>
        </p:nvCxnSpPr>
        <p:spPr bwMode="auto">
          <a:xfrm>
            <a:off x="6635750" y="2222500"/>
            <a:ext cx="0" cy="587375"/>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48" name="Straight Connector 147"/>
          <p:cNvCxnSpPr/>
          <p:nvPr/>
        </p:nvCxnSpPr>
        <p:spPr bwMode="auto">
          <a:xfrm>
            <a:off x="5746750" y="2222500"/>
            <a:ext cx="0" cy="57150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49" name="Straight Connector 148"/>
          <p:cNvCxnSpPr/>
          <p:nvPr/>
        </p:nvCxnSpPr>
        <p:spPr bwMode="auto">
          <a:xfrm>
            <a:off x="6381750" y="2587625"/>
            <a:ext cx="0" cy="682625"/>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50" name="Straight Connector 149"/>
          <p:cNvCxnSpPr/>
          <p:nvPr/>
        </p:nvCxnSpPr>
        <p:spPr bwMode="auto">
          <a:xfrm>
            <a:off x="7350125" y="2555875"/>
            <a:ext cx="0" cy="746125"/>
          </a:xfrm>
          <a:prstGeom prst="line">
            <a:avLst/>
          </a:prstGeom>
          <a:solidFill>
            <a:schemeClr val="accent1"/>
          </a:solidFill>
          <a:ln w="28575" cap="flat" cmpd="sng" algn="ctr">
            <a:solidFill>
              <a:schemeClr val="tx1"/>
            </a:solidFill>
            <a:prstDash val="dash"/>
            <a:round/>
            <a:headEnd type="none" w="med" len="med"/>
            <a:tailEnd type="none" w="med" len="med"/>
          </a:ln>
          <a:effectLst/>
        </p:spPr>
      </p:cxnSp>
      <p:graphicFrame>
        <p:nvGraphicFramePr>
          <p:cNvPr id="151" name="Table 150"/>
          <p:cNvGraphicFramePr>
            <a:graphicFrameLocks noGrp="1"/>
          </p:cNvGraphicFramePr>
          <p:nvPr>
            <p:extLst>
              <p:ext uri="{D42A27DB-BD31-4B8C-83A1-F6EECF244321}">
                <p14:modId xmlns:p14="http://schemas.microsoft.com/office/powerpoint/2010/main" val="1392047106"/>
              </p:ext>
            </p:extLst>
          </p:nvPr>
        </p:nvGraphicFramePr>
        <p:xfrm>
          <a:off x="920750" y="3952874"/>
          <a:ext cx="7270750" cy="1041931"/>
        </p:xfrm>
        <a:graphic>
          <a:graphicData uri="http://schemas.openxmlformats.org/drawingml/2006/table">
            <a:tbl>
              <a:tblPr/>
              <a:tblGrid>
                <a:gridCol w="1158875"/>
                <a:gridCol w="1793875"/>
                <a:gridCol w="1111250"/>
                <a:gridCol w="1412875"/>
                <a:gridCol w="1793875"/>
              </a:tblGrid>
              <a:tr h="94721">
                <a:tc>
                  <a:txBody>
                    <a:bodyPr/>
                    <a:lstStyle/>
                    <a:p>
                      <a:pPr algn="l" fontAlgn="b"/>
                      <a:r>
                        <a:rPr lang="en-US" sz="600" b="1" i="0" u="none" strike="noStrike" dirty="0">
                          <a:solidFill>
                            <a:srgbClr val="000000"/>
                          </a:solidFill>
                          <a:effectLst/>
                          <a:latin typeface="Times"/>
                        </a:rPr>
                        <a:t>   Types of Analytics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F4"/>
                    </a:solidFill>
                  </a:tcPr>
                </a:tc>
                <a:tc>
                  <a:txBody>
                    <a:bodyPr/>
                    <a:lstStyle/>
                    <a:p>
                      <a:pPr algn="l" fontAlgn="b"/>
                      <a:r>
                        <a:rPr lang="nl-NL" sz="600" b="1" i="0" u="none" strike="noStrike" dirty="0">
                          <a:solidFill>
                            <a:srgbClr val="000000"/>
                          </a:solidFill>
                          <a:effectLst/>
                          <a:latin typeface="Times"/>
                        </a:rPr>
                        <a:t>      Tools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F4"/>
                    </a:solidFill>
                  </a:tcPr>
                </a:tc>
                <a:tc gridSpan="2">
                  <a:txBody>
                    <a:bodyPr/>
                    <a:lstStyle/>
                    <a:p>
                      <a:pPr algn="l" fontAlgn="b"/>
                      <a:r>
                        <a:rPr lang="en-US" sz="600" b="1" i="0" u="none" strike="noStrike">
                          <a:solidFill>
                            <a:srgbClr val="000000"/>
                          </a:solidFill>
                          <a:effectLst/>
                          <a:latin typeface="Times"/>
                        </a:rPr>
                        <a:t>      Techniques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F4"/>
                    </a:solidFill>
                  </a:tcPr>
                </a:tc>
                <a:tc hMerge="1">
                  <a:txBody>
                    <a:bodyPr/>
                    <a:lstStyle/>
                    <a:p>
                      <a:endParaRPr lang="en-US"/>
                    </a:p>
                  </a:txBody>
                  <a:tcPr/>
                </a:tc>
                <a:tc>
                  <a:txBody>
                    <a:bodyPr/>
                    <a:lstStyle/>
                    <a:p>
                      <a:pPr algn="l" fontAlgn="b"/>
                      <a:r>
                        <a:rPr lang="en-US" sz="600" b="1" i="0" u="none" strike="noStrike">
                          <a:solidFill>
                            <a:srgbClr val="000000"/>
                          </a:solidFill>
                          <a:effectLst/>
                          <a:latin typeface="Times"/>
                        </a:rPr>
                        <a:t>   Integrated Systems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F4"/>
                    </a:solidFill>
                  </a:tcPr>
                </a:tc>
              </a:tr>
              <a:tr h="94721">
                <a:tc>
                  <a:txBody>
                    <a:bodyPr/>
                    <a:lstStyle/>
                    <a:p>
                      <a:pPr algn="l" fontAlgn="b"/>
                      <a:r>
                        <a:rPr lang="en-US" sz="600" b="0" i="0" u="none" strike="noStrike" dirty="0">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R, SAS, Python, Java, C++</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Statistics functions</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600" b="0" i="0" u="none" strike="noStrike">
                          <a:solidFill>
                            <a:srgbClr val="000000"/>
                          </a:solidFill>
                          <a:effectLst/>
                          <a:latin typeface="Times"/>
                        </a:rPr>
                        <a:t>• Factor Analysis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600" b="0" i="0" u="none" strike="noStrike" dirty="0">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SPSS, MATLAB, Minitab</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Machine Learning</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600" b="0" i="0" u="none" strike="noStrike">
                          <a:solidFill>
                            <a:srgbClr val="000000"/>
                          </a:solidFill>
                          <a:effectLst/>
                          <a:latin typeface="Times"/>
                        </a:rPr>
                        <a:t>• Principal Component Analysis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6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CPLEX, GAMS, Gauss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Data Mining</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600" b="0" i="0" u="none" strike="noStrike">
                          <a:solidFill>
                            <a:srgbClr val="000000"/>
                          </a:solidFill>
                          <a:effectLst/>
                          <a:latin typeface="Times"/>
                        </a:rPr>
                        <a:t>• Neural Networks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EarthServer (http://www.earthserver.eu)</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600" b="0" i="0" u="none" strike="noStrike">
                          <a:solidFill>
                            <a:srgbClr val="000000"/>
                          </a:solidFill>
                          <a:effectLst/>
                          <a:latin typeface="Times"/>
                        </a:rPr>
                        <a:t>• Data Preparation</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Tableau, </a:t>
                      </a:r>
                      <a:r>
                        <a:rPr lang="en-US" sz="600" b="0" i="0" u="none" strike="noStrike" dirty="0" err="1">
                          <a:solidFill>
                            <a:srgbClr val="000000"/>
                          </a:solidFill>
                          <a:effectLst/>
                          <a:latin typeface="Times"/>
                        </a:rPr>
                        <a:t>Spotfire</a:t>
                      </a:r>
                      <a:endParaRPr lang="en-US" sz="600" b="0" i="0" u="none" strike="noStrike" dirty="0">
                        <a:solidFill>
                          <a:srgbClr val="000000"/>
                        </a:solidFill>
                        <a:effectLst/>
                        <a:latin typeface="Times"/>
                      </a:endParaRP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Natural Language Processing</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600" b="0" i="0" u="none" strike="noStrike">
                          <a:solidFill>
                            <a:srgbClr val="000000"/>
                          </a:solidFill>
                          <a:effectLst/>
                          <a:latin typeface="Times"/>
                        </a:rPr>
                        <a:t>• Bayesian Techniques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NASA Earth Exchange (https://nex.nasa.gov/nex/)</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600" b="0" i="0" u="none" strike="noStrike">
                          <a:solidFill>
                            <a:srgbClr val="000000"/>
                          </a:solidFill>
                          <a:effectLst/>
                          <a:latin typeface="Times"/>
                        </a:rPr>
                        <a:t>• Data Reduction</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VBA, Excel, MySQL</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Linear/Non-linear Regression</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Text Analytics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EDEN (http://cda.ornl.gov/projects/eden/#)</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600" b="0" i="0" u="none" strike="noStrike">
                          <a:solidFill>
                            <a:srgbClr val="000000"/>
                          </a:solidFill>
                          <a:effectLst/>
                          <a:latin typeface="Times"/>
                        </a:rPr>
                        <a:t>• Data Analysis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Javascript, Perl, PHP</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Logical Regression</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Graph Analytics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EARTHDATA (https://</a:t>
                      </a:r>
                      <a:r>
                        <a:rPr lang="en-US" sz="600" b="0" i="0" u="none" strike="noStrike" dirty="0" err="1">
                          <a:solidFill>
                            <a:srgbClr val="000000"/>
                          </a:solidFill>
                          <a:effectLst/>
                          <a:latin typeface="Times"/>
                        </a:rPr>
                        <a:t>earthdata.nasa.gov</a:t>
                      </a:r>
                      <a:r>
                        <a:rPr lang="en-US" sz="600" b="0" i="0" u="none" strike="noStrike" dirty="0">
                          <a:solidFill>
                            <a:srgbClr val="000000"/>
                          </a:solidFill>
                          <a:effectLst/>
                          <a:latin typeface="Times"/>
                        </a:rPr>
                        <a:t>)</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6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Open Source Databases</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Time Series Models</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Visual Analytics</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Giovanni (http://</a:t>
                      </a:r>
                      <a:r>
                        <a:rPr lang="en-US" sz="600" b="0" i="0" u="none" strike="noStrike" dirty="0" err="1">
                          <a:solidFill>
                            <a:srgbClr val="000000"/>
                          </a:solidFill>
                          <a:effectLst/>
                          <a:latin typeface="Times"/>
                        </a:rPr>
                        <a:t>giovanni.gsfc.nasa.gov</a:t>
                      </a:r>
                      <a:r>
                        <a:rPr lang="en-US" sz="600" b="0" i="0" u="none" strike="noStrike" dirty="0">
                          <a:solidFill>
                            <a:srgbClr val="000000"/>
                          </a:solidFill>
                          <a:effectLst/>
                          <a:latin typeface="Times"/>
                        </a:rPr>
                        <a:t>/</a:t>
                      </a:r>
                      <a:r>
                        <a:rPr lang="en-US" sz="600" b="0" i="0" u="none" strike="noStrike" dirty="0" err="1">
                          <a:solidFill>
                            <a:srgbClr val="000000"/>
                          </a:solidFill>
                          <a:effectLst/>
                          <a:latin typeface="Times"/>
                        </a:rPr>
                        <a:t>giovanni</a:t>
                      </a:r>
                      <a:r>
                        <a:rPr lang="en-US" sz="600" b="0" i="0" u="none" strike="noStrike" dirty="0">
                          <a:solidFill>
                            <a:srgbClr val="000000"/>
                          </a:solidFill>
                          <a:effectLst/>
                          <a:latin typeface="Times"/>
                        </a:rPr>
                        <a:t>/)</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6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PIO</a:t>
                      </a:r>
                      <a:r>
                        <a:rPr lang="en-US" sz="600" b="0" i="0" u="none" strike="noStrike" dirty="0" smtClean="0">
                          <a:solidFill>
                            <a:srgbClr val="000000"/>
                          </a:solidFill>
                          <a:effectLst/>
                          <a:latin typeface="Times"/>
                        </a:rPr>
                        <a:t>, NCL</a:t>
                      </a:r>
                      <a:r>
                        <a:rPr lang="en-US" sz="600" b="0" i="0" u="none" strike="noStrike" dirty="0">
                          <a:solidFill>
                            <a:srgbClr val="000000"/>
                          </a:solidFill>
                          <a:effectLst/>
                          <a:latin typeface="Times"/>
                        </a:rPr>
                        <a:t>, Parallel </a:t>
                      </a:r>
                      <a:r>
                        <a:rPr lang="en-US" sz="600" b="0" i="0" u="none" strike="noStrike" dirty="0" err="1">
                          <a:solidFill>
                            <a:srgbClr val="000000"/>
                          </a:solidFill>
                          <a:effectLst/>
                          <a:latin typeface="Times"/>
                        </a:rPr>
                        <a:t>NetCDF</a:t>
                      </a:r>
                      <a:endParaRPr lang="en-US" sz="600" b="0" i="0" u="none" strike="noStrike" dirty="0">
                        <a:solidFill>
                          <a:srgbClr val="000000"/>
                        </a:solidFill>
                        <a:effectLst/>
                        <a:latin typeface="Times"/>
                      </a:endParaRP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Clustering</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Map Reduce</a:t>
                      </a:r>
                    </a:p>
                  </a:txBody>
                  <a:tcPr marL="2646" marR="2646" marT="2646" marB="0" anchor="b">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Arial"/>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600" b="0" i="0" u="none" strike="noStrike">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AWS, Cloud </a:t>
                      </a:r>
                      <a:r>
                        <a:rPr lang="en-US" sz="600" b="0" i="0" u="none" strike="noStrike" dirty="0" smtClean="0">
                          <a:solidFill>
                            <a:srgbClr val="000000"/>
                          </a:solidFill>
                          <a:effectLst/>
                          <a:latin typeface="Times"/>
                        </a:rPr>
                        <a:t>Solutions, </a:t>
                      </a:r>
                      <a:r>
                        <a:rPr lang="en-US" sz="600" b="0" i="0" u="none" strike="noStrike" dirty="0" err="1" smtClean="0">
                          <a:solidFill>
                            <a:srgbClr val="000000"/>
                          </a:solidFill>
                          <a:effectLst/>
                          <a:latin typeface="Times"/>
                        </a:rPr>
                        <a:t>Hadoop</a:t>
                      </a:r>
                      <a:endParaRPr lang="en-US" sz="600" b="0" i="0" u="none" strike="noStrike" dirty="0">
                        <a:solidFill>
                          <a:srgbClr val="000000"/>
                        </a:solidFill>
                        <a:effectLst/>
                        <a:latin typeface="Times"/>
                      </a:endParaRP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a:solidFill>
                            <a:srgbClr val="000000"/>
                          </a:solidFill>
                          <a:effectLst/>
                          <a:latin typeface="Times"/>
                        </a:rPr>
                        <a:t>• Decision Tree</a:t>
                      </a:r>
                    </a:p>
                  </a:txBody>
                  <a:tcPr marL="2646" marR="2646" marT="2646" marB="0" anchor="b">
                    <a:lnL w="6350" cap="flat" cmpd="sng" algn="ctr">
                      <a:solidFill>
                        <a:srgbClr val="000000"/>
                      </a:solidFill>
                      <a:prstDash val="solid"/>
                      <a:round/>
                      <a:headEnd type="none" w="med" len="med"/>
                      <a:tailEnd type="none" w="med" len="med"/>
                    </a:lnL>
                    <a:lnR>
                      <a:noFill/>
                    </a:lnR>
                    <a:lnT>
                      <a:noFill/>
                    </a:lnT>
                    <a:lnB>
                      <a:noFill/>
                    </a:lnB>
                    <a:solidFill>
                      <a:srgbClr val="FFFDF4"/>
                    </a:solidFill>
                  </a:tcPr>
                </a:tc>
                <a:tc>
                  <a:txBody>
                    <a:bodyPr/>
                    <a:lstStyle/>
                    <a:p>
                      <a:pPr algn="l" fontAlgn="ctr"/>
                      <a:r>
                        <a:rPr lang="en-US" sz="600" b="0" i="0" u="none" strike="noStrike" dirty="0">
                          <a:solidFill>
                            <a:srgbClr val="000000"/>
                          </a:solidFill>
                          <a:effectLst/>
                          <a:latin typeface="Times"/>
                        </a:rPr>
                        <a:t> </a:t>
                      </a:r>
                    </a:p>
                  </a:txBody>
                  <a:tcPr marL="2646" marR="2646" marT="2646" marB="0" anchor="ctr">
                    <a:lnL>
                      <a:noFill/>
                    </a:lnL>
                    <a:lnR w="6350" cap="flat" cmpd="sng" algn="ctr">
                      <a:solidFill>
                        <a:srgbClr val="000000"/>
                      </a:solidFill>
                      <a:prstDash val="solid"/>
                      <a:round/>
                      <a:headEnd type="none" w="med" len="med"/>
                      <a:tailEnd type="none" w="med" len="med"/>
                    </a:lnR>
                    <a:lnT>
                      <a:noFill/>
                    </a:lnT>
                    <a:lnB>
                      <a:noFill/>
                    </a:lnB>
                    <a:solidFill>
                      <a:srgbClr val="FFFDF4"/>
                    </a:solidFill>
                  </a:tcPr>
                </a:tc>
                <a:tc>
                  <a:txBody>
                    <a:bodyPr/>
                    <a:lstStyle/>
                    <a:p>
                      <a:pPr algn="l" fontAlgn="b"/>
                      <a:r>
                        <a:rPr lang="en-US" sz="600" b="0" i="0" u="none" strike="noStrike" dirty="0">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DF4"/>
                    </a:solidFill>
                  </a:tcPr>
                </a:tc>
              </a:tr>
              <a:tr h="94721">
                <a:tc>
                  <a:txBody>
                    <a:bodyPr/>
                    <a:lstStyle/>
                    <a:p>
                      <a:pPr algn="l" fontAlgn="b"/>
                      <a:r>
                        <a:rPr lang="en-US" sz="600" b="0" i="0" u="none" strike="noStrike" dirty="0">
                          <a:solidFill>
                            <a:srgbClr val="000000"/>
                          </a:solidFill>
                          <a:effectLst/>
                          <a:latin typeface="Times"/>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DF4"/>
                    </a:solidFill>
                  </a:tcPr>
                </a:tc>
                <a:tc>
                  <a:txBody>
                    <a:bodyPr/>
                    <a:lstStyle/>
                    <a:p>
                      <a:pPr algn="l" fontAlgn="b"/>
                      <a:r>
                        <a:rPr lang="en-US" sz="600" b="0" i="0" u="none" strike="noStrike" dirty="0">
                          <a:solidFill>
                            <a:srgbClr val="000000"/>
                          </a:solidFill>
                          <a:effectLst/>
                          <a:latin typeface="Times"/>
                        </a:rPr>
                        <a:t>• </a:t>
                      </a:r>
                      <a:r>
                        <a:rPr lang="en-US" sz="600" b="0" i="0" u="none" strike="noStrike" dirty="0" smtClean="0">
                          <a:solidFill>
                            <a:srgbClr val="000000"/>
                          </a:solidFill>
                          <a:effectLst/>
                          <a:latin typeface="Times"/>
                        </a:rPr>
                        <a:t>MPI,</a:t>
                      </a:r>
                      <a:r>
                        <a:rPr lang="en-US" sz="600" b="0" i="0" u="none" strike="noStrike" baseline="0" dirty="0" smtClean="0">
                          <a:solidFill>
                            <a:srgbClr val="000000"/>
                          </a:solidFill>
                          <a:effectLst/>
                          <a:latin typeface="Times"/>
                        </a:rPr>
                        <a:t> GIS, ROI-PAC, GDAL</a:t>
                      </a:r>
                      <a:endParaRPr lang="en-US" sz="600" b="0" i="0" u="none" strike="noStrike" dirty="0">
                        <a:solidFill>
                          <a:srgbClr val="000000"/>
                        </a:solidFill>
                        <a:effectLst/>
                        <a:latin typeface="Times"/>
                      </a:endParaRP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DF4"/>
                    </a:solidFill>
                  </a:tcPr>
                </a:tc>
                <a:tc>
                  <a:txBody>
                    <a:bodyPr/>
                    <a:lstStyle/>
                    <a:p>
                      <a:pPr algn="l" fontAlgn="b"/>
                      <a:r>
                        <a:rPr lang="en-US" sz="600" b="0" i="0" u="none" strike="noStrike" dirty="0">
                          <a:solidFill>
                            <a:srgbClr val="000000"/>
                          </a:solidFill>
                          <a:effectLst/>
                          <a:latin typeface="Arial"/>
                        </a:rPr>
                        <a:t> </a:t>
                      </a:r>
                    </a:p>
                  </a:txBody>
                  <a:tcPr marL="2646" marR="2646" marT="264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DF4"/>
                    </a:solidFill>
                  </a:tcPr>
                </a:tc>
                <a:tc>
                  <a:txBody>
                    <a:bodyPr/>
                    <a:lstStyle/>
                    <a:p>
                      <a:pPr algn="l" fontAlgn="b"/>
                      <a:r>
                        <a:rPr lang="en-US" sz="600" b="0" i="0" u="none" strike="noStrike" dirty="0">
                          <a:solidFill>
                            <a:srgbClr val="000000"/>
                          </a:solidFill>
                          <a:effectLst/>
                          <a:latin typeface="Arial"/>
                        </a:rPr>
                        <a:t> </a:t>
                      </a:r>
                    </a:p>
                  </a:txBody>
                  <a:tcPr marL="2646" marR="2646" marT="264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DF4"/>
                    </a:solidFill>
                  </a:tcPr>
                </a:tc>
                <a:tc>
                  <a:txBody>
                    <a:bodyPr/>
                    <a:lstStyle/>
                    <a:p>
                      <a:pPr algn="l" fontAlgn="b"/>
                      <a:r>
                        <a:rPr lang="en-US" sz="600" b="0" i="0" u="none" strike="noStrike" dirty="0">
                          <a:solidFill>
                            <a:srgbClr val="000000"/>
                          </a:solidFill>
                          <a:effectLst/>
                          <a:latin typeface="Arial"/>
                        </a:rPr>
                        <a:t> </a:t>
                      </a:r>
                    </a:p>
                  </a:txBody>
                  <a:tcPr marL="2646" marR="2646" marT="2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DF4"/>
                    </a:solidFill>
                  </a:tcPr>
                </a:tc>
              </a:tr>
            </a:tbl>
          </a:graphicData>
        </a:graphic>
      </p:graphicFrame>
    </p:spTree>
    <p:extLst>
      <p:ext uri="{BB962C8B-B14F-4D97-AF65-F5344CB8AC3E}">
        <p14:creationId xmlns:p14="http://schemas.microsoft.com/office/powerpoint/2010/main" val="27161133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45552"/>
            <a:ext cx="9172575" cy="6877050"/>
          </a:xfrm>
          <a:prstGeom prst="rect">
            <a:avLst/>
          </a:prstGeom>
          <a:blipFill>
            <a:blip r:embed="rId2"/>
            <a:stretch>
              <a:fillRect/>
            </a:stretch>
          </a:blipFill>
        </p:spPr>
      </p:sp>
      <p:sp>
        <p:nvSpPr>
          <p:cNvPr id="83" name="Rectangle 254"/>
          <p:cNvSpPr>
            <a:spLocks noChangeArrowheads="1"/>
          </p:cNvSpPr>
          <p:nvPr/>
        </p:nvSpPr>
        <p:spPr bwMode="auto">
          <a:xfrm>
            <a:off x="3540787" y="111125"/>
            <a:ext cx="38464" cy="96176"/>
          </a:xfrm>
          <a:prstGeom prst="rect">
            <a:avLst/>
          </a:prstGeom>
          <a:noFill/>
          <a:ln w="9525">
            <a:noFill/>
            <a:miter lim="800000"/>
            <a:headEnd/>
            <a:tailEnd/>
          </a:ln>
        </p:spPr>
        <p:txBody>
          <a:bodyPr wrap="none" lIns="19043" tIns="9521" rIns="19043" bIns="9521">
            <a:spAutoFit/>
          </a:bodyPr>
          <a:lstStyle/>
          <a:p>
            <a:pPr defTabSz="190109"/>
            <a:endParaRPr lang="en-US"/>
          </a:p>
        </p:txBody>
      </p:sp>
      <p:sp>
        <p:nvSpPr>
          <p:cNvPr id="85" name="TextBox 84"/>
          <p:cNvSpPr txBox="1"/>
          <p:nvPr/>
        </p:nvSpPr>
        <p:spPr>
          <a:xfrm>
            <a:off x="1129508" y="127000"/>
            <a:ext cx="7699375" cy="419337"/>
          </a:xfrm>
          <a:prstGeom prst="rect">
            <a:avLst/>
          </a:prstGeom>
          <a:noFill/>
        </p:spPr>
        <p:txBody>
          <a:bodyPr wrap="square" lIns="19044" tIns="9521" rIns="19044" bIns="9521" rtlCol="0">
            <a:spAutoFit/>
          </a:bodyPr>
          <a:lstStyle/>
          <a:p>
            <a:pPr algn="ctr"/>
            <a:r>
              <a:rPr lang="en-US" sz="2400" b="1" dirty="0">
                <a:latin typeface="Arial"/>
                <a:cs typeface="Arial"/>
              </a:rPr>
              <a:t>Deriving Earth Science Data Analytics Requirements</a:t>
            </a:r>
          </a:p>
          <a:p>
            <a:pPr lvl="0" algn="r"/>
            <a:endParaRPr lang="en-US" sz="200" b="1" dirty="0">
              <a:solidFill>
                <a:srgbClr val="A2DEFF"/>
              </a:solidFill>
              <a:latin typeface="Arial"/>
              <a:cs typeface="Arial"/>
            </a:endParaRPr>
          </a:p>
        </p:txBody>
      </p:sp>
      <p:pic>
        <p:nvPicPr>
          <p:cNvPr id="6" name="Picture 5"/>
          <p:cNvPicPr>
            <a:picLocks noChangeAspect="1"/>
          </p:cNvPicPr>
          <p:nvPr/>
        </p:nvPicPr>
        <p:blipFill>
          <a:blip r:embed="rId3"/>
          <a:stretch>
            <a:fillRect/>
          </a:stretch>
        </p:blipFill>
        <p:spPr>
          <a:xfrm>
            <a:off x="82174" y="1090367"/>
            <a:ext cx="9018833" cy="4124684"/>
          </a:xfrm>
          <a:prstGeom prst="rect">
            <a:avLst/>
          </a:prstGeom>
        </p:spPr>
      </p:pic>
    </p:spTree>
    <p:extLst>
      <p:ext uri="{BB962C8B-B14F-4D97-AF65-F5344CB8AC3E}">
        <p14:creationId xmlns:p14="http://schemas.microsoft.com/office/powerpoint/2010/main" val="26680082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75775" y="13182600"/>
            <a:ext cx="9441407" cy="461665"/>
          </a:xfrm>
          <a:prstGeom prst="rect">
            <a:avLst/>
          </a:prstGeom>
        </p:spPr>
        <p:txBody>
          <a:bodyPr wrap="none">
            <a:spAutoFit/>
          </a:bodyPr>
          <a:lstStyle/>
          <a:p>
            <a:pPr>
              <a:tabLst>
                <a:tab pos="339725" algn="l"/>
              </a:tabLst>
            </a:pPr>
            <a:r>
              <a:rPr lang="en-US" u="sng" dirty="0" smtClean="0">
                <a:solidFill>
                  <a:srgbClr val="3CA385"/>
                </a:solidFill>
                <a:latin typeface="Cambria"/>
                <a:cs typeface="Cambria"/>
                <a:hlinkClick r:id="rId2"/>
              </a:rPr>
              <a:t>(</a:t>
            </a:r>
            <a:r>
              <a:rPr lang="en-US" dirty="0" smtClean="0">
                <a:solidFill>
                  <a:srgbClr val="3CA385"/>
                </a:solidFill>
                <a:latin typeface="Cambria"/>
                <a:cs typeface="Cambria"/>
                <a:hlinkClick r:id="rId2"/>
              </a:rPr>
              <a:t>Adapted from</a:t>
            </a:r>
            <a:r>
              <a:rPr lang="en-US" u="sng" dirty="0" smtClean="0">
                <a:solidFill>
                  <a:srgbClr val="3CA385"/>
                </a:solidFill>
                <a:latin typeface="Cambria"/>
                <a:cs typeface="Cambria"/>
                <a:hlinkClick r:id="rId2"/>
              </a:rPr>
              <a:t>:</a:t>
            </a:r>
            <a:r>
              <a:rPr lang="en-US" u="sng" dirty="0" smtClean="0">
                <a:solidFill>
                  <a:srgbClr val="3CA385"/>
                </a:solidFill>
                <a:latin typeface="Cambria"/>
                <a:cs typeface="Cambria"/>
              </a:rPr>
              <a:t> </a:t>
            </a:r>
            <a:r>
              <a:rPr lang="en-US" u="sng" dirty="0">
                <a:solidFill>
                  <a:srgbClr val="3CA385"/>
                </a:solidFill>
                <a:latin typeface="Cambria"/>
                <a:cs typeface="Cambria"/>
              </a:rPr>
              <a:t>https://km4meu.wordpress.com/tag/</a:t>
            </a:r>
            <a:r>
              <a:rPr lang="en-US" u="sng" dirty="0" err="1">
                <a:solidFill>
                  <a:srgbClr val="3CA385"/>
                </a:solidFill>
                <a:latin typeface="Cambria"/>
                <a:cs typeface="Cambria"/>
              </a:rPr>
              <a:t>dikw</a:t>
            </a:r>
            <a:r>
              <a:rPr lang="en-US" u="sng" dirty="0">
                <a:solidFill>
                  <a:srgbClr val="3CA385"/>
                </a:solidFill>
                <a:latin typeface="Cambria"/>
                <a:cs typeface="Cambria"/>
              </a:rPr>
              <a:t>-pyramid</a:t>
            </a:r>
            <a:r>
              <a:rPr lang="en-US" u="sng" dirty="0" smtClean="0">
                <a:solidFill>
                  <a:srgbClr val="3CA385"/>
                </a:solidFill>
                <a:latin typeface="Cambria"/>
                <a:cs typeface="Cambria"/>
              </a:rPr>
              <a:t>/)</a:t>
            </a:r>
            <a:endParaRPr lang="en-US" u="sng" dirty="0">
              <a:solidFill>
                <a:srgbClr val="3CA385"/>
              </a:solidFill>
              <a:latin typeface="Cambria"/>
              <a:cs typeface="Cambria"/>
            </a:endParaRPr>
          </a:p>
        </p:txBody>
      </p:sp>
      <p:pic>
        <p:nvPicPr>
          <p:cNvPr id="5" name="Picture 4"/>
          <p:cNvPicPr>
            <a:picLocks noChangeAspect="1"/>
          </p:cNvPicPr>
          <p:nvPr/>
        </p:nvPicPr>
        <p:blipFill>
          <a:blip r:embed="rId3"/>
          <a:stretch>
            <a:fillRect/>
          </a:stretch>
        </p:blipFill>
        <p:spPr>
          <a:xfrm>
            <a:off x="30394710" y="5194300"/>
            <a:ext cx="12810690" cy="8064500"/>
          </a:xfrm>
          <a:prstGeom prst="rect">
            <a:avLst/>
          </a:prstGeom>
        </p:spPr>
      </p:pic>
      <p:sp>
        <p:nvSpPr>
          <p:cNvPr id="6" name="Oval 5"/>
          <p:cNvSpPr/>
          <p:nvPr/>
        </p:nvSpPr>
        <p:spPr bwMode="auto">
          <a:xfrm>
            <a:off x="30937200" y="7924800"/>
            <a:ext cx="3810000" cy="250806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7" name="Straight Arrow Connector 6"/>
          <p:cNvCxnSpPr/>
          <p:nvPr/>
        </p:nvCxnSpPr>
        <p:spPr bwMode="auto">
          <a:xfrm>
            <a:off x="31242000" y="10069396"/>
            <a:ext cx="964810" cy="26313"/>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8" name="Rectangle 7"/>
          <p:cNvSpPr/>
          <p:nvPr/>
        </p:nvSpPr>
        <p:spPr>
          <a:xfrm>
            <a:off x="32428175" y="13335000"/>
            <a:ext cx="9441407" cy="461665"/>
          </a:xfrm>
          <a:prstGeom prst="rect">
            <a:avLst/>
          </a:prstGeom>
        </p:spPr>
        <p:txBody>
          <a:bodyPr wrap="none">
            <a:spAutoFit/>
          </a:bodyPr>
          <a:lstStyle/>
          <a:p>
            <a:pPr>
              <a:tabLst>
                <a:tab pos="339725" algn="l"/>
              </a:tabLst>
            </a:pPr>
            <a:r>
              <a:rPr lang="en-US" u="sng" dirty="0" smtClean="0">
                <a:solidFill>
                  <a:srgbClr val="3CA385"/>
                </a:solidFill>
                <a:latin typeface="Cambria"/>
                <a:cs typeface="Cambria"/>
                <a:hlinkClick r:id="rId2"/>
              </a:rPr>
              <a:t>(</a:t>
            </a:r>
            <a:r>
              <a:rPr lang="en-US" dirty="0" smtClean="0">
                <a:solidFill>
                  <a:srgbClr val="3CA385"/>
                </a:solidFill>
                <a:latin typeface="Cambria"/>
                <a:cs typeface="Cambria"/>
                <a:hlinkClick r:id="rId2"/>
              </a:rPr>
              <a:t>Adapted from</a:t>
            </a:r>
            <a:r>
              <a:rPr lang="en-US" u="sng" dirty="0" smtClean="0">
                <a:solidFill>
                  <a:srgbClr val="3CA385"/>
                </a:solidFill>
                <a:latin typeface="Cambria"/>
                <a:cs typeface="Cambria"/>
                <a:hlinkClick r:id="rId2"/>
              </a:rPr>
              <a:t>:</a:t>
            </a:r>
            <a:r>
              <a:rPr lang="en-US" u="sng" dirty="0" smtClean="0">
                <a:solidFill>
                  <a:srgbClr val="3CA385"/>
                </a:solidFill>
                <a:latin typeface="Cambria"/>
                <a:cs typeface="Cambria"/>
              </a:rPr>
              <a:t> </a:t>
            </a:r>
            <a:r>
              <a:rPr lang="en-US" u="sng" dirty="0">
                <a:solidFill>
                  <a:srgbClr val="3CA385"/>
                </a:solidFill>
                <a:latin typeface="Cambria"/>
                <a:cs typeface="Cambria"/>
              </a:rPr>
              <a:t>https://km4meu.wordpress.com/tag/</a:t>
            </a:r>
            <a:r>
              <a:rPr lang="en-US" u="sng" dirty="0" err="1">
                <a:solidFill>
                  <a:srgbClr val="3CA385"/>
                </a:solidFill>
                <a:latin typeface="Cambria"/>
                <a:cs typeface="Cambria"/>
              </a:rPr>
              <a:t>dikw</a:t>
            </a:r>
            <a:r>
              <a:rPr lang="en-US" u="sng" dirty="0">
                <a:solidFill>
                  <a:srgbClr val="3CA385"/>
                </a:solidFill>
                <a:latin typeface="Cambria"/>
                <a:cs typeface="Cambria"/>
              </a:rPr>
              <a:t>-pyramid</a:t>
            </a:r>
            <a:r>
              <a:rPr lang="en-US" u="sng" dirty="0" smtClean="0">
                <a:solidFill>
                  <a:srgbClr val="3CA385"/>
                </a:solidFill>
                <a:latin typeface="Cambria"/>
                <a:cs typeface="Cambria"/>
              </a:rPr>
              <a:t>/)</a:t>
            </a:r>
            <a:endParaRPr lang="en-US" u="sng" dirty="0">
              <a:solidFill>
                <a:srgbClr val="3CA385"/>
              </a:solidFill>
              <a:latin typeface="Cambria"/>
              <a:cs typeface="Cambria"/>
            </a:endParaRPr>
          </a:p>
        </p:txBody>
      </p:sp>
      <p:pic>
        <p:nvPicPr>
          <p:cNvPr id="9" name="Picture 8"/>
          <p:cNvPicPr>
            <a:picLocks noChangeAspect="1"/>
          </p:cNvPicPr>
          <p:nvPr/>
        </p:nvPicPr>
        <p:blipFill>
          <a:blip r:embed="rId3"/>
          <a:stretch>
            <a:fillRect/>
          </a:stretch>
        </p:blipFill>
        <p:spPr>
          <a:xfrm>
            <a:off x="30547110" y="5346700"/>
            <a:ext cx="12810690" cy="8064500"/>
          </a:xfrm>
          <a:prstGeom prst="rect">
            <a:avLst/>
          </a:prstGeom>
        </p:spPr>
      </p:pic>
      <p:sp>
        <p:nvSpPr>
          <p:cNvPr id="10" name="Oval 9"/>
          <p:cNvSpPr/>
          <p:nvPr/>
        </p:nvSpPr>
        <p:spPr bwMode="auto">
          <a:xfrm>
            <a:off x="31089600" y="8077200"/>
            <a:ext cx="3810000" cy="250806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11" name="Straight Arrow Connector 10"/>
          <p:cNvCxnSpPr/>
          <p:nvPr/>
        </p:nvCxnSpPr>
        <p:spPr bwMode="auto">
          <a:xfrm>
            <a:off x="31394400" y="10221796"/>
            <a:ext cx="964810" cy="26313"/>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pic>
        <p:nvPicPr>
          <p:cNvPr id="13" name="Picture 12"/>
          <p:cNvPicPr>
            <a:picLocks noChangeAspect="1"/>
          </p:cNvPicPr>
          <p:nvPr/>
        </p:nvPicPr>
        <p:blipFill>
          <a:blip r:embed="rId4"/>
          <a:stretch>
            <a:fillRect/>
          </a:stretch>
        </p:blipFill>
        <p:spPr>
          <a:xfrm>
            <a:off x="252310" y="532565"/>
            <a:ext cx="8715079" cy="5752471"/>
          </a:xfrm>
          <a:prstGeom prst="rect">
            <a:avLst/>
          </a:prstGeom>
        </p:spPr>
      </p:pic>
    </p:spTree>
    <p:extLst>
      <p:ext uri="{BB962C8B-B14F-4D97-AF65-F5344CB8AC3E}">
        <p14:creationId xmlns:p14="http://schemas.microsoft.com/office/powerpoint/2010/main" val="240151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534768" y="851608"/>
            <a:ext cx="8099529" cy="5703039"/>
          </a:xfrm>
        </p:spPr>
        <p:txBody>
          <a:bodyPr>
            <a:noAutofit/>
          </a:bodyPr>
          <a:lstStyle/>
          <a:p>
            <a:pPr>
              <a:buSzPct val="100000"/>
              <a:buFont typeface="Lucida Grande"/>
              <a:buChar char="-"/>
            </a:pPr>
            <a:r>
              <a:rPr lang="en-US" sz="2000" dirty="0" smtClean="0">
                <a:solidFill>
                  <a:srgbClr val="000000"/>
                </a:solidFill>
                <a:latin typeface="+mn-lt"/>
                <a:cs typeface="Cambria"/>
              </a:rPr>
              <a:t>24 </a:t>
            </a:r>
            <a:r>
              <a:rPr lang="en-US" sz="2000" dirty="0" err="1" smtClean="0">
                <a:solidFill>
                  <a:srgbClr val="000000"/>
                </a:solidFill>
                <a:latin typeface="+mn-lt"/>
                <a:cs typeface="Cambria"/>
              </a:rPr>
              <a:t>Telecons</a:t>
            </a:r>
            <a:endParaRPr lang="en-US" sz="2000" dirty="0" smtClean="0">
              <a:solidFill>
                <a:srgbClr val="000000"/>
              </a:solidFill>
              <a:latin typeface="+mn-lt"/>
              <a:cs typeface="Cambria"/>
            </a:endParaRPr>
          </a:p>
          <a:p>
            <a:pPr>
              <a:buSzPct val="100000"/>
              <a:buFont typeface="Lucida Grande"/>
              <a:buChar char="-"/>
            </a:pPr>
            <a:r>
              <a:rPr lang="en-US" sz="2000" dirty="0">
                <a:solidFill>
                  <a:srgbClr val="000000"/>
                </a:solidFill>
                <a:latin typeface="+mn-lt"/>
                <a:cs typeface="Cambria"/>
              </a:rPr>
              <a:t>8</a:t>
            </a:r>
            <a:r>
              <a:rPr lang="en-US" sz="2000" dirty="0" smtClean="0">
                <a:solidFill>
                  <a:srgbClr val="000000"/>
                </a:solidFill>
                <a:latin typeface="+mn-lt"/>
                <a:cs typeface="Cambria"/>
              </a:rPr>
              <a:t> face-to-face sessions</a:t>
            </a:r>
          </a:p>
          <a:p>
            <a:pPr>
              <a:buSzPct val="100000"/>
              <a:buFont typeface="Lucida Grande"/>
              <a:buChar char="-"/>
            </a:pPr>
            <a:r>
              <a:rPr lang="en-US" sz="2000" dirty="0" smtClean="0">
                <a:solidFill>
                  <a:srgbClr val="000000"/>
                </a:solidFill>
                <a:latin typeface="+mn-lt"/>
                <a:cs typeface="Cambria"/>
              </a:rPr>
              <a:t>16 ‘guest’ presentations</a:t>
            </a:r>
          </a:p>
          <a:p>
            <a:pPr>
              <a:buSzPct val="100000"/>
              <a:buFont typeface="Lucida Grande"/>
              <a:buChar char="-"/>
            </a:pPr>
            <a:r>
              <a:rPr lang="en-US" sz="2000" dirty="0" smtClean="0">
                <a:solidFill>
                  <a:srgbClr val="000000"/>
                </a:solidFill>
                <a:latin typeface="+mn-lt"/>
                <a:cs typeface="Cambria"/>
              </a:rPr>
              <a:t>Created the ESDA specific use case template</a:t>
            </a:r>
          </a:p>
          <a:p>
            <a:pPr>
              <a:buSzPct val="100000"/>
              <a:buFont typeface="Lucida Grande"/>
              <a:buChar char="-"/>
            </a:pPr>
            <a:r>
              <a:rPr lang="en-US" sz="2000" dirty="0" smtClean="0">
                <a:solidFill>
                  <a:srgbClr val="000000"/>
                </a:solidFill>
                <a:latin typeface="+mn-lt"/>
                <a:cs typeface="Cambria"/>
              </a:rPr>
              <a:t>Gathered 18 use Cases</a:t>
            </a:r>
          </a:p>
          <a:p>
            <a:pPr>
              <a:buSzPct val="100000"/>
              <a:buFont typeface="Lucida Grande"/>
              <a:buChar char="-"/>
            </a:pPr>
            <a:r>
              <a:rPr lang="en-US" sz="2000" dirty="0" smtClean="0">
                <a:solidFill>
                  <a:srgbClr val="000000"/>
                </a:solidFill>
                <a:cs typeface="Cambria"/>
              </a:rPr>
              <a:t>Defined Earth Science Data Analytics - </a:t>
            </a:r>
            <a:r>
              <a:rPr lang="en-US" sz="2000" b="1" dirty="0" smtClean="0">
                <a:solidFill>
                  <a:srgbClr val="000000"/>
                </a:solidFill>
                <a:cs typeface="Cambria"/>
              </a:rPr>
              <a:t>Adopted by ESIP</a:t>
            </a:r>
            <a:endParaRPr lang="en-US" sz="2000" b="1" dirty="0">
              <a:solidFill>
                <a:srgbClr val="000000"/>
              </a:solidFill>
              <a:cs typeface="Cambria"/>
            </a:endParaRPr>
          </a:p>
          <a:p>
            <a:pPr>
              <a:buSzPct val="100000"/>
              <a:buFont typeface="Lucida Grande"/>
              <a:buChar char="-"/>
            </a:pPr>
            <a:r>
              <a:rPr lang="en-US" sz="2000" dirty="0" smtClean="0">
                <a:solidFill>
                  <a:srgbClr val="000000"/>
                </a:solidFill>
                <a:cs typeface="Cambria"/>
              </a:rPr>
              <a:t>Specified 3 types of ESDA definition types</a:t>
            </a:r>
            <a:endParaRPr lang="en-US" sz="2000" dirty="0">
              <a:solidFill>
                <a:srgbClr val="000000"/>
              </a:solidFill>
              <a:cs typeface="Cambria"/>
            </a:endParaRPr>
          </a:p>
          <a:p>
            <a:pPr>
              <a:buSzPct val="100000"/>
              <a:buFont typeface="Lucida Grande"/>
              <a:buChar char="-"/>
            </a:pPr>
            <a:r>
              <a:rPr lang="en-US" sz="2000" dirty="0" smtClean="0">
                <a:solidFill>
                  <a:srgbClr val="000000"/>
                </a:solidFill>
                <a:latin typeface="+mn-lt"/>
                <a:cs typeface="Cambria"/>
              </a:rPr>
              <a:t>Defined 10 Earth science data analytics goals - </a:t>
            </a:r>
            <a:r>
              <a:rPr lang="en-US" sz="2000" b="1" dirty="0" smtClean="0">
                <a:solidFill>
                  <a:srgbClr val="000000"/>
                </a:solidFill>
                <a:cs typeface="Cambria"/>
              </a:rPr>
              <a:t>Adopted </a:t>
            </a:r>
            <a:r>
              <a:rPr lang="en-US" sz="2000" b="1" dirty="0">
                <a:solidFill>
                  <a:srgbClr val="000000"/>
                </a:solidFill>
                <a:cs typeface="Cambria"/>
              </a:rPr>
              <a:t>by ESIP</a:t>
            </a:r>
            <a:endParaRPr lang="en-US" sz="2000" dirty="0" smtClean="0">
              <a:solidFill>
                <a:srgbClr val="000000"/>
              </a:solidFill>
              <a:latin typeface="+mn-lt"/>
              <a:cs typeface="Cambria"/>
            </a:endParaRPr>
          </a:p>
          <a:p>
            <a:pPr>
              <a:buSzPct val="100000"/>
              <a:buFont typeface="Lucida Grande"/>
              <a:buChar char="-"/>
            </a:pPr>
            <a:r>
              <a:rPr lang="en-US" sz="2000" dirty="0" smtClean="0"/>
              <a:t>Drafted ESDA Tools/Techniques requirements analysis</a:t>
            </a:r>
          </a:p>
          <a:p>
            <a:pPr lvl="1">
              <a:buFont typeface="Lucida Grande"/>
              <a:buChar char="-"/>
            </a:pPr>
            <a:r>
              <a:rPr lang="en-US" sz="1600" dirty="0" smtClean="0"/>
              <a:t>Gathered </a:t>
            </a:r>
            <a:r>
              <a:rPr lang="en-US" sz="1600" dirty="0"/>
              <a:t>and </a:t>
            </a:r>
            <a:r>
              <a:rPr lang="en-US" sz="1600" dirty="0" smtClean="0"/>
              <a:t>described </a:t>
            </a:r>
            <a:r>
              <a:rPr lang="en-US" sz="1600" dirty="0"/>
              <a:t>known tools/techniques</a:t>
            </a:r>
          </a:p>
          <a:p>
            <a:pPr lvl="1">
              <a:buFont typeface="Lucida Grande"/>
              <a:buChar char="-"/>
            </a:pPr>
            <a:r>
              <a:rPr lang="en-US" sz="1600" dirty="0" smtClean="0"/>
              <a:t>Associated ESDA techniques with goals for each type of analytics</a:t>
            </a:r>
            <a:endParaRPr lang="en-US" sz="2000" dirty="0" smtClean="0"/>
          </a:p>
          <a:p>
            <a:pPr>
              <a:buSzPct val="100000"/>
              <a:buFont typeface="Lucida Grande"/>
              <a:buChar char="-"/>
            </a:pPr>
            <a:r>
              <a:rPr lang="en-US" sz="2000" dirty="0" smtClean="0"/>
              <a:t>Presented our work at AGU</a:t>
            </a:r>
          </a:p>
        </p:txBody>
      </p:sp>
      <p:sp>
        <p:nvSpPr>
          <p:cNvPr id="5" name="Title 1"/>
          <p:cNvSpPr>
            <a:spLocks noGrp="1"/>
          </p:cNvSpPr>
          <p:nvPr>
            <p:ph type="title"/>
          </p:nvPr>
        </p:nvSpPr>
        <p:spPr>
          <a:xfrm>
            <a:off x="756920" y="179587"/>
            <a:ext cx="8387080" cy="385842"/>
          </a:xfrm>
        </p:spPr>
        <p:txBody>
          <a:bodyPr/>
          <a:lstStyle/>
          <a:p>
            <a:pPr algn="ctr"/>
            <a:r>
              <a:rPr lang="en-US" sz="2400" dirty="0" smtClean="0"/>
              <a:t>ESDA Cluster – What we have done</a:t>
            </a:r>
            <a:endParaRPr lang="en-US" sz="2400" dirty="0"/>
          </a:p>
        </p:txBody>
      </p:sp>
    </p:spTree>
    <p:extLst>
      <p:ext uri="{BB962C8B-B14F-4D97-AF65-F5344CB8AC3E}">
        <p14:creationId xmlns:p14="http://schemas.microsoft.com/office/powerpoint/2010/main" val="27438194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598165" y="923524"/>
            <a:ext cx="7680525" cy="5324937"/>
          </a:xfrm>
        </p:spPr>
        <p:txBody>
          <a:bodyPr>
            <a:noAutofit/>
          </a:bodyPr>
          <a:lstStyle/>
          <a:p>
            <a:pPr marL="0" indent="0">
              <a:buNone/>
            </a:pPr>
            <a:r>
              <a:rPr lang="en-US" sz="2400" dirty="0"/>
              <a:t>The process of examining, preparing, reducing, and analyzing large amounts of spatial (multi-dimensional), temporal, or spectral data using a variety of data types to uncover patterns, correlations and other information, to better understand our Earth.</a:t>
            </a:r>
          </a:p>
          <a:p>
            <a:pPr marL="0" indent="0">
              <a:buNone/>
            </a:pPr>
            <a:endParaRPr lang="en-US" sz="2400" dirty="0"/>
          </a:p>
          <a:p>
            <a:pPr marL="0" indent="0">
              <a:buNone/>
            </a:pPr>
            <a:r>
              <a:rPr lang="en-US" sz="2400" dirty="0"/>
              <a:t>This encompasses:</a:t>
            </a:r>
          </a:p>
          <a:p>
            <a:pPr>
              <a:buFontTx/>
              <a:buChar char="-"/>
            </a:pPr>
            <a:r>
              <a:rPr lang="en-US" sz="2400" b="1" dirty="0" smtClean="0"/>
              <a:t>Data </a:t>
            </a:r>
            <a:r>
              <a:rPr lang="en-US" sz="2400" b="1" dirty="0"/>
              <a:t>Preparation </a:t>
            </a:r>
            <a:r>
              <a:rPr lang="en-US" sz="2400" dirty="0"/>
              <a:t>– Preparing heterogeneous data so that they can be jointly </a:t>
            </a:r>
            <a:r>
              <a:rPr lang="en-US" sz="2400" dirty="0" smtClean="0"/>
              <a:t>analyzed</a:t>
            </a:r>
          </a:p>
          <a:p>
            <a:pPr>
              <a:buFontTx/>
              <a:buChar char="-"/>
            </a:pPr>
            <a:r>
              <a:rPr lang="en-US" sz="2400" b="1" dirty="0" smtClean="0"/>
              <a:t>Data </a:t>
            </a:r>
            <a:r>
              <a:rPr lang="en-US" sz="2400" b="1" dirty="0"/>
              <a:t>Reduction </a:t>
            </a:r>
            <a:r>
              <a:rPr lang="en-US" sz="2400" dirty="0"/>
              <a:t>– Correcting, ordering and simplifying data in support of analytic objectives </a:t>
            </a:r>
            <a:endParaRPr lang="en-US" sz="2400" dirty="0" smtClean="0"/>
          </a:p>
          <a:p>
            <a:pPr>
              <a:buFontTx/>
              <a:buChar char="-"/>
            </a:pPr>
            <a:r>
              <a:rPr lang="en-US" sz="2400" b="1" dirty="0" smtClean="0"/>
              <a:t>Data </a:t>
            </a:r>
            <a:r>
              <a:rPr lang="en-US" sz="2400" b="1" dirty="0"/>
              <a:t>Analysis </a:t>
            </a:r>
            <a:r>
              <a:rPr lang="en-US" sz="2400" dirty="0"/>
              <a:t>– Applying techniques/methods to derive results</a:t>
            </a:r>
          </a:p>
        </p:txBody>
      </p:sp>
      <p:sp>
        <p:nvSpPr>
          <p:cNvPr id="5" name="Title 1"/>
          <p:cNvSpPr>
            <a:spLocks noGrp="1"/>
          </p:cNvSpPr>
          <p:nvPr>
            <p:ph type="title"/>
          </p:nvPr>
        </p:nvSpPr>
        <p:spPr>
          <a:xfrm>
            <a:off x="756920" y="170888"/>
            <a:ext cx="7861204" cy="438036"/>
          </a:xfrm>
        </p:spPr>
        <p:txBody>
          <a:bodyPr/>
          <a:lstStyle/>
          <a:p>
            <a:pPr algn="ctr"/>
            <a:r>
              <a:rPr lang="en-US" sz="2800" dirty="0" smtClean="0"/>
              <a:t>ESIP’s</a:t>
            </a:r>
            <a:r>
              <a:rPr lang="en-US" sz="2400" dirty="0" smtClean="0"/>
              <a:t> Earth Science Data Analytics Definition</a:t>
            </a:r>
            <a:endParaRPr lang="en-US" sz="2400" dirty="0"/>
          </a:p>
        </p:txBody>
      </p:sp>
    </p:spTree>
    <p:extLst>
      <p:ext uri="{BB962C8B-B14F-4D97-AF65-F5344CB8AC3E}">
        <p14:creationId xmlns:p14="http://schemas.microsoft.com/office/powerpoint/2010/main" val="40474788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21"/>
          <p:cNvSpPr/>
          <p:nvPr/>
        </p:nvSpPr>
        <p:spPr>
          <a:xfrm>
            <a:off x="29262" y="-19050"/>
            <a:ext cx="9172575" cy="6877050"/>
          </a:xfrm>
          <a:prstGeom prst="rect">
            <a:avLst/>
          </a:prstGeom>
          <a:blipFill>
            <a:blip r:embed="rId2"/>
            <a:stretch>
              <a:fillRect/>
            </a:stretch>
          </a:blipFill>
        </p:spPr>
      </p:sp>
      <p:sp>
        <p:nvSpPr>
          <p:cNvPr id="3" name="Content Placeholder 2"/>
          <p:cNvSpPr>
            <a:spLocks noGrp="1"/>
          </p:cNvSpPr>
          <p:nvPr>
            <p:ph idx="1"/>
          </p:nvPr>
        </p:nvSpPr>
        <p:spPr>
          <a:xfrm>
            <a:off x="288199" y="923524"/>
            <a:ext cx="8572765" cy="5324937"/>
          </a:xfrm>
        </p:spPr>
        <p:txBody>
          <a:bodyPr>
            <a:noAutofit/>
          </a:bodyPr>
          <a:lstStyle/>
          <a:p>
            <a:pPr marL="457200" indent="-457200">
              <a:buSzPct val="100000"/>
              <a:buFont typeface="+mj-lt"/>
              <a:buAutoNum type="arabicPeriod"/>
            </a:pPr>
            <a:r>
              <a:rPr lang="en-US" sz="2000" dirty="0" smtClean="0"/>
              <a:t>To </a:t>
            </a:r>
            <a:r>
              <a:rPr lang="en-US" sz="2000" dirty="0"/>
              <a:t>calibrate </a:t>
            </a:r>
            <a:r>
              <a:rPr lang="en-US" sz="2000" dirty="0" smtClean="0"/>
              <a:t>data</a:t>
            </a:r>
          </a:p>
          <a:p>
            <a:pPr marL="457200" indent="-457200">
              <a:buSzPct val="100000"/>
              <a:buFont typeface="+mj-lt"/>
              <a:buAutoNum type="arabicPeriod"/>
            </a:pPr>
            <a:r>
              <a:rPr lang="en-US" sz="2000" dirty="0" smtClean="0"/>
              <a:t>To </a:t>
            </a:r>
            <a:r>
              <a:rPr lang="en-US" sz="2000" dirty="0"/>
              <a:t>validate data (note it does not have to be via data </a:t>
            </a:r>
            <a:r>
              <a:rPr lang="en-US" sz="2000" dirty="0" err="1"/>
              <a:t>intercomparison</a:t>
            </a:r>
            <a:r>
              <a:rPr lang="en-US" sz="2000" dirty="0" smtClean="0"/>
              <a:t>)</a:t>
            </a:r>
          </a:p>
          <a:p>
            <a:pPr marL="457200" indent="-457200">
              <a:buSzPct val="100000"/>
              <a:buFont typeface="+mj-lt"/>
              <a:buAutoNum type="arabicPeriod"/>
            </a:pPr>
            <a:r>
              <a:rPr lang="en-US" sz="2000" dirty="0" smtClean="0"/>
              <a:t>To </a:t>
            </a:r>
            <a:r>
              <a:rPr lang="en-US" sz="2000" dirty="0"/>
              <a:t>assess data </a:t>
            </a:r>
            <a:r>
              <a:rPr lang="en-US" sz="2000" dirty="0" smtClean="0"/>
              <a:t>quality</a:t>
            </a:r>
          </a:p>
          <a:p>
            <a:pPr marL="457200" indent="-457200">
              <a:buSzPct val="100000"/>
              <a:buFont typeface="+mj-lt"/>
              <a:buAutoNum type="arabicPeriod"/>
            </a:pPr>
            <a:r>
              <a:rPr lang="en-US" sz="2000" dirty="0" smtClean="0"/>
              <a:t>To </a:t>
            </a:r>
            <a:r>
              <a:rPr lang="en-US" sz="2000" dirty="0"/>
              <a:t>perform coarse data preparation (e.g., </a:t>
            </a:r>
            <a:r>
              <a:rPr lang="en-US" sz="2000" dirty="0" err="1"/>
              <a:t>subsetting</a:t>
            </a:r>
            <a:r>
              <a:rPr lang="en-US" sz="2000" dirty="0"/>
              <a:t> data, mining data, transforming data, recovering data</a:t>
            </a:r>
            <a:r>
              <a:rPr lang="en-US" sz="2000" dirty="0" smtClean="0"/>
              <a:t>)</a:t>
            </a:r>
          </a:p>
          <a:p>
            <a:pPr marL="457200" indent="-457200">
              <a:buSzPct val="100000"/>
              <a:buFont typeface="+mj-lt"/>
              <a:buAutoNum type="arabicPeriod"/>
            </a:pPr>
            <a:r>
              <a:rPr lang="en-US" sz="2000" dirty="0" smtClean="0"/>
              <a:t>To </a:t>
            </a:r>
            <a:r>
              <a:rPr lang="en-US" sz="2000" dirty="0" err="1"/>
              <a:t>intercompare</a:t>
            </a:r>
            <a:r>
              <a:rPr lang="en-US" sz="2000" dirty="0"/>
              <a:t> datasets (i.e., any data </a:t>
            </a:r>
            <a:r>
              <a:rPr lang="en-US" sz="2000" dirty="0" err="1"/>
              <a:t>intercomparison</a:t>
            </a:r>
            <a:r>
              <a:rPr lang="en-US" sz="2000" dirty="0"/>
              <a:t>; Could be used to better define validation/quality</a:t>
            </a:r>
            <a:r>
              <a:rPr lang="en-US" sz="2000" dirty="0" smtClean="0"/>
              <a:t>)</a:t>
            </a:r>
          </a:p>
          <a:p>
            <a:pPr marL="457200" indent="-457200">
              <a:buSzPct val="100000"/>
              <a:buFont typeface="+mj-lt"/>
              <a:buAutoNum type="arabicPeriod"/>
            </a:pPr>
            <a:r>
              <a:rPr lang="en-US" sz="2000" dirty="0" smtClean="0"/>
              <a:t>To </a:t>
            </a:r>
            <a:r>
              <a:rPr lang="en-US" sz="2000" dirty="0"/>
              <a:t>tease out information from </a:t>
            </a:r>
            <a:r>
              <a:rPr lang="en-US" sz="2000" dirty="0" smtClean="0"/>
              <a:t>data</a:t>
            </a:r>
          </a:p>
          <a:p>
            <a:pPr marL="457200" indent="-457200">
              <a:buSzPct val="100000"/>
              <a:buFont typeface="+mj-lt"/>
              <a:buAutoNum type="arabicPeriod"/>
            </a:pPr>
            <a:r>
              <a:rPr lang="en-US" sz="2000" dirty="0" smtClean="0"/>
              <a:t>To </a:t>
            </a:r>
            <a:r>
              <a:rPr lang="en-US" sz="2000" dirty="0"/>
              <a:t>glean knowledge from data and </a:t>
            </a:r>
            <a:r>
              <a:rPr lang="en-US" sz="2000" dirty="0" smtClean="0"/>
              <a:t>information</a:t>
            </a:r>
          </a:p>
          <a:p>
            <a:pPr marL="457200" indent="-457200">
              <a:buSzPct val="100000"/>
              <a:buFont typeface="+mj-lt"/>
              <a:buAutoNum type="arabicPeriod"/>
            </a:pPr>
            <a:r>
              <a:rPr lang="en-US" sz="2000" dirty="0" smtClean="0"/>
              <a:t>To </a:t>
            </a:r>
            <a:r>
              <a:rPr lang="en-US" sz="2000" dirty="0"/>
              <a:t>forecast/predict/model phenomena (i.e., Special kind of conclusion</a:t>
            </a:r>
            <a:r>
              <a:rPr lang="en-US" sz="2000" dirty="0" smtClean="0"/>
              <a:t>)</a:t>
            </a:r>
          </a:p>
          <a:p>
            <a:pPr marL="457200" indent="-457200">
              <a:buSzPct val="100000"/>
              <a:buFont typeface="+mj-lt"/>
              <a:buAutoNum type="arabicPeriod"/>
            </a:pPr>
            <a:r>
              <a:rPr lang="en-US" sz="2000" dirty="0" smtClean="0"/>
              <a:t>To </a:t>
            </a:r>
            <a:r>
              <a:rPr lang="en-US" sz="2000" dirty="0"/>
              <a:t>derive conclusions (i.e., that do not easily fall into another type</a:t>
            </a:r>
            <a:r>
              <a:rPr lang="en-US" sz="2000" dirty="0" smtClean="0"/>
              <a:t>)</a:t>
            </a:r>
          </a:p>
          <a:p>
            <a:pPr marL="457200" indent="-457200">
              <a:buSzPct val="100000"/>
              <a:buFont typeface="+mj-lt"/>
              <a:buAutoNum type="arabicPeriod"/>
            </a:pPr>
            <a:r>
              <a:rPr lang="en-US" sz="2000" dirty="0" smtClean="0"/>
              <a:t>To </a:t>
            </a:r>
            <a:r>
              <a:rPr lang="en-US" sz="2000" dirty="0"/>
              <a:t>derive new analytics tools</a:t>
            </a:r>
          </a:p>
        </p:txBody>
      </p:sp>
      <p:sp>
        <p:nvSpPr>
          <p:cNvPr id="5" name="Title 1"/>
          <p:cNvSpPr>
            <a:spLocks noGrp="1"/>
          </p:cNvSpPr>
          <p:nvPr>
            <p:ph type="title"/>
          </p:nvPr>
        </p:nvSpPr>
        <p:spPr>
          <a:xfrm>
            <a:off x="756920" y="170888"/>
            <a:ext cx="7861204" cy="438036"/>
          </a:xfrm>
        </p:spPr>
        <p:txBody>
          <a:bodyPr/>
          <a:lstStyle/>
          <a:p>
            <a:pPr algn="ctr"/>
            <a:r>
              <a:rPr lang="en-US" sz="2800" dirty="0"/>
              <a:t>ESIP’s </a:t>
            </a:r>
            <a:r>
              <a:rPr lang="en-US" sz="2400" dirty="0" smtClean="0"/>
              <a:t>Earth Science Data Analytics Goals</a:t>
            </a:r>
            <a:endParaRPr lang="en-US" sz="2400" dirty="0"/>
          </a:p>
        </p:txBody>
      </p:sp>
    </p:spTree>
    <p:extLst>
      <p:ext uri="{BB962C8B-B14F-4D97-AF65-F5344CB8AC3E}">
        <p14:creationId xmlns:p14="http://schemas.microsoft.com/office/powerpoint/2010/main" val="14623566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21"/>
          <p:cNvSpPr/>
          <p:nvPr/>
        </p:nvSpPr>
        <p:spPr>
          <a:xfrm>
            <a:off x="29262" y="-19050"/>
            <a:ext cx="9172575" cy="6877050"/>
          </a:xfrm>
          <a:prstGeom prst="rect">
            <a:avLst/>
          </a:prstGeom>
          <a:blipFill>
            <a:blip r:embed="rId2"/>
            <a:stretch>
              <a:fillRect/>
            </a:stretch>
          </a:blipFill>
        </p:spPr>
      </p:sp>
      <p:sp>
        <p:nvSpPr>
          <p:cNvPr id="7" name="Title 1"/>
          <p:cNvSpPr>
            <a:spLocks noGrp="1"/>
          </p:cNvSpPr>
          <p:nvPr>
            <p:ph type="title"/>
          </p:nvPr>
        </p:nvSpPr>
        <p:spPr>
          <a:xfrm>
            <a:off x="1268242" y="182118"/>
            <a:ext cx="6763508" cy="440286"/>
          </a:xfrm>
        </p:spPr>
        <p:txBody>
          <a:bodyPr/>
          <a:lstStyle/>
          <a:p>
            <a:pPr algn="ctr"/>
            <a:r>
              <a:rPr lang="en-US" sz="2400" dirty="0" smtClean="0">
                <a:latin typeface="+mj-lt"/>
                <a:cs typeface="Cambria"/>
              </a:rPr>
              <a:t>Data Analytics Goals</a:t>
            </a:r>
            <a:endParaRPr lang="en-US" sz="2400" dirty="0">
              <a:latin typeface="+mj-lt"/>
              <a:cs typeface="Cambria"/>
            </a:endParaRPr>
          </a:p>
        </p:txBody>
      </p:sp>
      <p:sp>
        <p:nvSpPr>
          <p:cNvPr id="2" name="TextBox 1"/>
          <p:cNvSpPr txBox="1"/>
          <p:nvPr/>
        </p:nvSpPr>
        <p:spPr>
          <a:xfrm>
            <a:off x="578376" y="1082448"/>
            <a:ext cx="8373880" cy="3893373"/>
          </a:xfrm>
          <a:prstGeom prst="rect">
            <a:avLst/>
          </a:prstGeom>
          <a:noFill/>
        </p:spPr>
        <p:txBody>
          <a:bodyPr wrap="square" rtlCol="0">
            <a:spAutoFit/>
          </a:bodyPr>
          <a:lstStyle/>
          <a:p>
            <a:r>
              <a:rPr lang="en-US" sz="2800" dirty="0" smtClean="0">
                <a:solidFill>
                  <a:schemeClr val="tx1"/>
                </a:solidFill>
              </a:rPr>
              <a:t>Why is it important to identify Data Analytics </a:t>
            </a:r>
            <a:r>
              <a:rPr lang="en-US" sz="2800" dirty="0" smtClean="0">
                <a:solidFill>
                  <a:schemeClr val="tx1"/>
                </a:solidFill>
              </a:rPr>
              <a:t>Goals?</a:t>
            </a:r>
            <a:endParaRPr lang="en-US" sz="2800" dirty="0" smtClean="0">
              <a:solidFill>
                <a:schemeClr val="tx1"/>
              </a:solidFill>
            </a:endParaRPr>
          </a:p>
          <a:p>
            <a:pPr>
              <a:spcBef>
                <a:spcPts val="600"/>
              </a:spcBef>
            </a:pPr>
            <a:endParaRPr lang="en-US" sz="2400" dirty="0" smtClean="0">
              <a:solidFill>
                <a:schemeClr val="tx1"/>
              </a:solidFill>
            </a:endParaRPr>
          </a:p>
          <a:p>
            <a:pPr>
              <a:spcBef>
                <a:spcPts val="600"/>
              </a:spcBef>
            </a:pPr>
            <a:r>
              <a:rPr lang="en-US" sz="2800" i="1" dirty="0" smtClean="0">
                <a:solidFill>
                  <a:schemeClr val="tx1"/>
                </a:solidFill>
              </a:rPr>
              <a:t>To better identify key needs that tools/techniques can be developed to address.</a:t>
            </a:r>
            <a:endParaRPr lang="en-US" sz="2800" i="1" dirty="0">
              <a:solidFill>
                <a:schemeClr val="tx1"/>
              </a:solidFill>
            </a:endParaRPr>
          </a:p>
          <a:p>
            <a:pPr>
              <a:spcBef>
                <a:spcPts val="600"/>
              </a:spcBef>
            </a:pPr>
            <a:endParaRPr lang="en-US" sz="2800" dirty="0" smtClean="0">
              <a:solidFill>
                <a:schemeClr val="tx1"/>
              </a:solidFill>
            </a:endParaRPr>
          </a:p>
          <a:p>
            <a:r>
              <a:rPr lang="en-US" sz="2400" dirty="0" smtClean="0">
                <a:solidFill>
                  <a:schemeClr val="tx1"/>
                </a:solidFill>
              </a:rPr>
              <a:t>Basically, once we can categorize different goals of Data Analytics, we can better associate existing and future Data Analytics tools and techniques that will help solve particular problems.</a:t>
            </a:r>
          </a:p>
        </p:txBody>
      </p:sp>
    </p:spTree>
    <p:extLst>
      <p:ext uri="{BB962C8B-B14F-4D97-AF65-F5344CB8AC3E}">
        <p14:creationId xmlns:p14="http://schemas.microsoft.com/office/powerpoint/2010/main" val="146173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14935</TotalTime>
  <Words>5917</Words>
  <Application>Microsoft Macintosh PowerPoint</Application>
  <PresentationFormat>On-screen Show (4:3)</PresentationFormat>
  <Paragraphs>1093</Paragraphs>
  <Slides>45</Slides>
  <Notes>2</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
      <vt:lpstr/>
      <vt:lpstr/>
      <vt:lpstr>PowerPoint Presentation</vt:lpstr>
      <vt:lpstr>PowerPoint Presentation</vt:lpstr>
      <vt:lpstr>Obligatory Background Information</vt:lpstr>
      <vt:lpstr>PowerPoint Presentation</vt:lpstr>
      <vt:lpstr>PowerPoint Presentation</vt:lpstr>
      <vt:lpstr>ESDA Cluster – What we have done</vt:lpstr>
      <vt:lpstr>ESIP’s Earth Science Data Analytics Definition</vt:lpstr>
      <vt:lpstr>ESIP’s Earth Science Data Analytics Goals</vt:lpstr>
      <vt:lpstr>Data Analytics Goals</vt:lpstr>
      <vt:lpstr>Our Sources</vt:lpstr>
      <vt:lpstr>Use Cases (gathered so far) Mapped to ESDA Goals</vt:lpstr>
      <vt:lpstr>PowerPoint Presentation</vt:lpstr>
      <vt:lpstr>We Began Describing Identified Tools/Techniques/Integrated Systems </vt:lpstr>
      <vt:lpstr>“The Field Guide to DATA SCIENCE” Booz/Allen/Hamilton, 2015</vt:lpstr>
      <vt:lpstr>“The Field Guide to DATA SCIENCE” Booz/Allen/Hamilton, 2015</vt:lpstr>
      <vt:lpstr>At the AGU …</vt:lpstr>
      <vt:lpstr>Analyzing our Information Defining Techniques</vt:lpstr>
      <vt:lpstr>Analyzing our Information Defining Techniques</vt:lpstr>
      <vt:lpstr>Analyzing our Information Defining Techniques</vt:lpstr>
      <vt:lpstr>Analyzing our Information Describing Tools</vt:lpstr>
      <vt:lpstr>Analyzing our Information Describing Tools</vt:lpstr>
      <vt:lpstr>Analyzing our Information Describing Tools</vt:lpstr>
      <vt:lpstr>Analyzing our Information Associating Techniques with ESDA Types</vt:lpstr>
      <vt:lpstr>Analyzing our Information Associating Techniques with ESDA Types</vt:lpstr>
      <vt:lpstr>Analyzing our Information Associating Techniques with ESDA Goal - Draft</vt:lpstr>
      <vt:lpstr>Analyzing our Information Associating Techniques with ESDA Goal - Draft</vt:lpstr>
      <vt:lpstr>Analyzing our Information Associating Techniques with ESDA Goal - Draft</vt:lpstr>
      <vt:lpstr>PowerPoint Presentation</vt:lpstr>
      <vt:lpstr>What’s next?</vt:lpstr>
      <vt:lpstr>Thank you</vt:lpstr>
      <vt:lpstr>BACKUP</vt:lpstr>
      <vt:lpstr>PowerPoint Presentation</vt:lpstr>
      <vt:lpstr>PowerPoint Presentation</vt:lpstr>
      <vt:lpstr>PowerPoint Presentation</vt:lpstr>
      <vt:lpstr>PowerPoint Presentation</vt:lpstr>
      <vt:lpstr>PowerPoint Presentation</vt:lpstr>
      <vt:lpstr>Data Scientist in the context of analytics</vt:lpstr>
      <vt:lpstr>PowerPoint Presentation</vt:lpstr>
      <vt:lpstr>PowerPoint Presentation</vt:lpstr>
      <vt:lpstr>PowerPoint Presentation</vt:lpstr>
      <vt:lpstr>PowerPoint Presentation</vt:lpstr>
      <vt:lpstr>PowerPoint Presentation</vt:lpstr>
      <vt:lpstr>Analytics Master's Degrees Programs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Kempler , Steven J. (GSFC-5860)</cp:lastModifiedBy>
  <cp:revision>187</cp:revision>
  <cp:lastPrinted>2016-01-05T22:09:33Z</cp:lastPrinted>
  <dcterms:created xsi:type="dcterms:W3CDTF">2014-01-13T15:56:56Z</dcterms:created>
  <dcterms:modified xsi:type="dcterms:W3CDTF">2016-07-18T18:50:05Z</dcterms:modified>
</cp:coreProperties>
</file>