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326" r:id="rId3"/>
    <p:sldId id="297" r:id="rId4"/>
    <p:sldId id="321" r:id="rId5"/>
    <p:sldId id="322" r:id="rId6"/>
    <p:sldId id="279" r:id="rId7"/>
    <p:sldId id="286" r:id="rId8"/>
    <p:sldId id="317" r:id="rId9"/>
    <p:sldId id="318" r:id="rId10"/>
    <p:sldId id="320" r:id="rId11"/>
    <p:sldId id="303" r:id="rId12"/>
    <p:sldId id="327" r:id="rId13"/>
  </p:sldIdLst>
  <p:sldSz cx="9144000" cy="6858000" type="screen4x3"/>
  <p:notesSz cx="68580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rns Sylvia" initials="B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06487" y="696912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4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50780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415789"/>
            <a:ext cx="5486399" cy="465200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/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</a:endParaRPr>
          </a:p>
          <a:p>
            <a:pPr marL="0" marR="0" lvl="0" indent="114300" algn="l" rtl="0">
              <a:spcBef>
                <a:spcPts val="0"/>
              </a:spcBef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</a:endParaRPr>
          </a:p>
          <a:p>
            <a:pPr marL="0" marR="0" lvl="0" indent="114300" algn="l" rtl="0">
              <a:spcBef>
                <a:spcPts val="0"/>
              </a:spcBef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</a:endParaRPr>
          </a:p>
          <a:p>
            <a:pPr marL="0" marR="0" lvl="0" indent="114300" algn="l" rtl="0">
              <a:spcBef>
                <a:spcPts val="0"/>
              </a:spcBef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200" b="0" i="0" u="none" strike="noStrike" cap="none" baseline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8829967"/>
            <a:ext cx="303214" cy="46481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2891330"/>
            <a:ext cx="9144000" cy="93569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3052882"/>
            <a:ext cx="8229600" cy="64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2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889000"/>
            <a:ext cx="4038599" cy="52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889000"/>
            <a:ext cx="4038599" cy="52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4273300" y="6449003"/>
            <a:ext cx="597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3008399" cy="67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762000"/>
            <a:ext cx="5111699" cy="536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4273300" y="6400528"/>
            <a:ext cx="597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825500"/>
            <a:ext cx="8229600" cy="533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▪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2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200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 flipH="1">
            <a:off x="3888910" y="6372710"/>
            <a:ext cx="1366199" cy="41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▪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2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sz="36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 flipH="1">
            <a:off x="4038600" y="6372710"/>
            <a:ext cx="609599" cy="41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▪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2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sz="36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 flipH="1">
            <a:off x="4038600" y="6372710"/>
            <a:ext cx="609599" cy="41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1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534400" cy="838200"/>
          </a:xfrm>
        </p:spPr>
        <p:txBody>
          <a:bodyPr/>
          <a:lstStyle>
            <a:lvl1pPr>
              <a:defRPr sz="4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457200" y="762000"/>
            <a:ext cx="8686800" cy="7620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rgbClr val="00B05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7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4343400" y="6248400"/>
            <a:ext cx="457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70BADF0B-D723-4D8E-889E-E6D182B8D8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825500"/>
            <a:ext cx="8229600" cy="533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▪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-1367" y="-8612"/>
            <a:ext cx="9144000" cy="6351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2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-1367" y="702245"/>
            <a:ext cx="9144000" cy="0"/>
          </a:xfrm>
          <a:prstGeom prst="straightConnector1">
            <a:avLst/>
          </a:prstGeom>
          <a:noFill/>
          <a:ln w="76200" cap="flat">
            <a:solidFill>
              <a:srgbClr val="89A12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6163" y="6321425"/>
            <a:ext cx="454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TextBox 1"/>
          <p:cNvSpPr txBox="1">
            <a:spLocks noChangeArrowheads="1"/>
          </p:cNvSpPr>
          <p:nvPr userDrawn="1"/>
        </p:nvSpPr>
        <p:spPr bwMode="auto">
          <a:xfrm>
            <a:off x="8545733" y="6410396"/>
            <a:ext cx="596900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0F154EF5-809B-8342-8CE4-65CC98B988AC}" type="slidenum">
              <a:rPr lang="en-US" sz="1000">
                <a:solidFill>
                  <a:schemeClr val="bg2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18" name="Picture 17" descr="gp_logo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381328"/>
            <a:ext cx="2160015" cy="275889"/>
          </a:xfrm>
          <a:prstGeom prst="rect">
            <a:avLst/>
          </a:prstGeom>
        </p:spPr>
      </p:pic>
      <p:pic>
        <p:nvPicPr>
          <p:cNvPr id="19" name="Picture 18" descr="fgdc-logo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381328"/>
            <a:ext cx="1944216" cy="383367"/>
          </a:xfrm>
          <a:prstGeom prst="rect">
            <a:avLst/>
          </a:prstGeom>
        </p:spPr>
      </p:pic>
      <p:pic>
        <p:nvPicPr>
          <p:cNvPr id="20" name="Picture 19" descr="USGSid.bmp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4283968" y="6349400"/>
            <a:ext cx="996016" cy="36554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6" r:id="rId4"/>
    <p:sldLayoutId id="2147483657" r:id="rId5"/>
    <p:sldLayoutId id="2147483658" r:id="rId6"/>
    <p:sldLayoutId id="2147483662" r:id="rId7"/>
    <p:sldLayoutId id="2147483665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3052882"/>
            <a:ext cx="8229600" cy="6437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 smtClean="0"/>
              <a:t>National Geospatial Platform</a:t>
            </a:r>
            <a:endParaRPr lang="en-US" dirty="0"/>
          </a:p>
        </p:txBody>
      </p:sp>
      <p:sp>
        <p:nvSpPr>
          <p:cNvPr id="78" name="Shape 78"/>
          <p:cNvSpPr txBox="1"/>
          <p:nvPr/>
        </p:nvSpPr>
        <p:spPr>
          <a:xfrm>
            <a:off x="1871408" y="4070200"/>
            <a:ext cx="5363589" cy="67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Jerry Johnston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the Interior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6, 2016</a:t>
            </a:r>
            <a:endParaRPr lang="en-US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2243603" y="6063262"/>
            <a:ext cx="46567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9" y="44148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27 at 10.32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8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Geospatial Platform – Shared Investments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9325" y="916102"/>
            <a:ext cx="4850518" cy="4641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▪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r>
              <a:rPr lang="en-US" sz="2400" dirty="0" smtClean="0"/>
              <a:t>Common data / application hosting infrastructure to enable agencies to save time </a:t>
            </a:r>
            <a:r>
              <a:rPr lang="en-US" sz="2400" dirty="0" smtClean="0">
                <a:solidFill>
                  <a:srgbClr val="000000"/>
                </a:solidFill>
              </a:rPr>
              <a:t>and money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Leveraging ArcGIS Online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Using commercial cloud computing services to build out additional shared hosting infrastructure for the benefit of FGDC partners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793" y="868516"/>
            <a:ext cx="4013200" cy="299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69065" y="4066906"/>
            <a:ext cx="30203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Developing shared IT security documentation for the common hosting environment – leveraging DOI Foundational Cloud Hosting Contract and existing relationship with </a:t>
            </a:r>
            <a:r>
              <a:rPr lang="en-US" b="1" i="1" dirty="0" err="1" smtClean="0"/>
              <a:t>Esri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0280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4525963"/>
          </a:xfrm>
        </p:spPr>
        <p:txBody>
          <a:bodyPr/>
          <a:lstStyle/>
          <a:p>
            <a:pPr>
              <a:buFont typeface="Calibri"/>
              <a:buChar char="▪"/>
            </a:pPr>
            <a:r>
              <a:rPr lang="en-US" sz="2400" dirty="0" smtClean="0"/>
              <a:t>Executive Order 12906 (1994) calls for the establishment of the National Spatial Data Infrastructure (NSDI)</a:t>
            </a:r>
          </a:p>
          <a:p>
            <a:pPr lvl="1">
              <a:buFont typeface="Calibri"/>
              <a:buChar char="▪"/>
            </a:pPr>
            <a:r>
              <a:rPr lang="en-US" sz="2000" dirty="0" smtClean="0"/>
              <a:t>Defined as the “technologies, policies and people necessary to promote sharing of geospatial data throughout all levels of government, the private and non-profit sectors, and the academic community”</a:t>
            </a:r>
          </a:p>
          <a:p>
            <a:pPr lvl="1">
              <a:buFont typeface="Calibri"/>
              <a:buChar char="▪"/>
            </a:pPr>
            <a:r>
              <a:rPr lang="en-US" sz="2000" dirty="0" smtClean="0"/>
              <a:t>Goals include reducing duplication and costs, while making more geographic information available to the public and partners in government and the private sector</a:t>
            </a:r>
            <a:endParaRPr lang="en-US" sz="2000" dirty="0"/>
          </a:p>
          <a:p>
            <a:pPr>
              <a:buFont typeface="Calibri"/>
              <a:buChar char="▪"/>
            </a:pPr>
            <a:r>
              <a:rPr lang="en-US" sz="2400" dirty="0" smtClean="0"/>
              <a:t>Standards development and registries (Geospatial One Stop, </a:t>
            </a:r>
            <a:r>
              <a:rPr lang="en-US" sz="2400" dirty="0" err="1" smtClean="0"/>
              <a:t>Data.gov</a:t>
            </a:r>
            <a:r>
              <a:rPr lang="en-US" sz="2400" dirty="0" smtClean="0"/>
              <a:t>) followed…</a:t>
            </a:r>
          </a:p>
          <a:p>
            <a:pPr lvl="1">
              <a:buFont typeface="Calibri"/>
              <a:buChar char="▪"/>
            </a:pPr>
            <a:r>
              <a:rPr lang="en-US" sz="2000" dirty="0"/>
              <a:t>Tens of thousands of </a:t>
            </a:r>
            <a:r>
              <a:rPr lang="en-US" sz="2000" dirty="0" smtClean="0"/>
              <a:t>datasets registered to shared catalogs</a:t>
            </a:r>
            <a:endParaRPr lang="en-US" sz="20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0"/>
            <a:ext cx="8229600" cy="62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dirty="0" smtClean="0"/>
              <a:t>The US National Spatial Data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4525963"/>
          </a:xfrm>
        </p:spPr>
        <p:txBody>
          <a:bodyPr/>
          <a:lstStyle/>
          <a:p>
            <a:pPr>
              <a:buFont typeface="Calibri"/>
              <a:buChar char="▪"/>
            </a:pPr>
            <a:r>
              <a:rPr lang="en-US" sz="2400" dirty="0" smtClean="0"/>
              <a:t>The role of government in the geospatial ecosystem has changed</a:t>
            </a:r>
          </a:p>
          <a:p>
            <a:pPr>
              <a:buFont typeface="Calibri"/>
              <a:buChar char="▪"/>
            </a:pPr>
            <a:r>
              <a:rPr lang="en-US" sz="2400" dirty="0" smtClean="0"/>
              <a:t>Use of geospatial data and maps in the public sector is pervasive – need to focus on driving towards better access to and understanding of the right information</a:t>
            </a:r>
            <a:endParaRPr lang="en-US" sz="2400" dirty="0"/>
          </a:p>
          <a:p>
            <a:pPr>
              <a:buFont typeface="Calibri"/>
              <a:buChar char="▪"/>
            </a:pPr>
            <a:r>
              <a:rPr lang="en-US" sz="2400" dirty="0" smtClean="0"/>
              <a:t>Some significant challenges to address:</a:t>
            </a:r>
            <a:endParaRPr lang="en-US" sz="2400" dirty="0"/>
          </a:p>
          <a:p>
            <a:pPr lvl="1"/>
            <a:r>
              <a:rPr lang="en-US" sz="1800" dirty="0" smtClean="0"/>
              <a:t>Inability to surface the right data or the right map in search results</a:t>
            </a:r>
          </a:p>
          <a:p>
            <a:pPr lvl="1"/>
            <a:r>
              <a:rPr lang="en-US" sz="1800" dirty="0" smtClean="0"/>
              <a:t>Past approaches have not allowed for significant collaboration among partners in the NSDI or users of data/services/maps</a:t>
            </a:r>
          </a:p>
          <a:p>
            <a:pPr lvl="1"/>
            <a:r>
              <a:rPr lang="en-US" sz="1800" dirty="0" smtClean="0"/>
              <a:t>Making sure it all “works” when you need it to (e.g., service quality)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0"/>
            <a:ext cx="8229600" cy="62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dirty="0" smtClean="0"/>
              <a:t>What problems still need to be solved?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3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631058" y="5029200"/>
            <a:ext cx="38100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NSDI Strategic</a:t>
            </a:r>
            <a:r>
              <a:rPr lang="en-US" sz="1600" b="1" dirty="0" smtClean="0">
                <a:latin typeface="Tahoma" pitchFamily="34" charset="0"/>
              </a:rPr>
              <a:t> Plan Includes:</a:t>
            </a:r>
          </a:p>
          <a:p>
            <a:pPr marL="1028700" lvl="1" indent="-174625">
              <a:buFont typeface="Arial" pitchFamily="34" charset="0"/>
              <a:buChar char="•"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3 Strategic Goals</a:t>
            </a:r>
          </a:p>
          <a:p>
            <a:pPr marL="1028700" lvl="1" indent="-174625">
              <a:buFont typeface="Arial" pitchFamily="34" charset="0"/>
              <a:buChar char="•"/>
            </a:pPr>
            <a:r>
              <a:rPr lang="en-US" sz="1400" b="1" dirty="0" smtClean="0">
                <a:latin typeface="Tahoma" pitchFamily="34" charset="0"/>
              </a:rPr>
              <a:t>9 Objectives</a:t>
            </a:r>
          </a:p>
          <a:p>
            <a:pPr marL="1028700" lvl="1" indent="-174625">
              <a:buFont typeface="Arial" pitchFamily="34" charset="0"/>
              <a:buChar char="•"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29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Actions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 bwMode="auto">
          <a:xfrm>
            <a:off x="2396706" y="914400"/>
            <a:ext cx="420892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533291" y="5029200"/>
            <a:ext cx="3904891" cy="1066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800" y="736600"/>
            <a:ext cx="88519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0"/>
            <a:ext cx="8229600" cy="62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dirty="0" smtClean="0"/>
              <a:t>NSDI Strategic Plan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749300"/>
            <a:ext cx="8763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05200" y="1168399"/>
            <a:ext cx="5169090" cy="10668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b="1" u="sng" dirty="0" smtClean="0">
                <a:solidFill>
                  <a:srgbClr val="800000"/>
                </a:solidFill>
              </a:rPr>
              <a:t>STRATEGIC GOAL 1:</a:t>
            </a:r>
            <a:endParaRPr lang="en-US" sz="1200" b="1" dirty="0" smtClean="0">
              <a:solidFill>
                <a:srgbClr val="800000"/>
              </a:solidFill>
            </a:endParaRPr>
          </a:p>
          <a:p>
            <a:endParaRPr lang="en-US" sz="1200" b="1" dirty="0" smtClean="0">
              <a:solidFill>
                <a:srgbClr val="800000"/>
              </a:solidFill>
            </a:endParaRPr>
          </a:p>
          <a:p>
            <a:r>
              <a:rPr lang="en-US" sz="2400" b="1" dirty="0" smtClean="0">
                <a:solidFill>
                  <a:srgbClr val="800000"/>
                </a:solidFill>
              </a:rPr>
              <a:t>Develop </a:t>
            </a:r>
            <a:r>
              <a:rPr lang="en-US" sz="2400" b="1" dirty="0">
                <a:solidFill>
                  <a:srgbClr val="800000"/>
                </a:solidFill>
              </a:rPr>
              <a:t>Capabilities for National </a:t>
            </a:r>
            <a:endParaRPr lang="en-US" sz="2400" b="1" dirty="0" smtClean="0">
              <a:solidFill>
                <a:srgbClr val="800000"/>
              </a:solidFill>
            </a:endParaRPr>
          </a:p>
          <a:p>
            <a:r>
              <a:rPr lang="en-US" sz="2400" b="1" dirty="0" smtClean="0">
                <a:solidFill>
                  <a:srgbClr val="800000"/>
                </a:solidFill>
              </a:rPr>
              <a:t>Shared Services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9300"/>
            <a:ext cx="2783602" cy="269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580056" y="3644900"/>
            <a:ext cx="8246633" cy="2362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82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Objective 1.1. </a:t>
            </a:r>
            <a:r>
              <a:rPr lang="en-US" dirty="0">
                <a:solidFill>
                  <a:srgbClr val="800000"/>
                </a:solidFill>
              </a:rPr>
              <a:t>Develop geospatial interoperability reference </a:t>
            </a:r>
            <a:r>
              <a:rPr lang="en-US" dirty="0" smtClean="0">
                <a:solidFill>
                  <a:srgbClr val="800000"/>
                </a:solidFill>
              </a:rPr>
              <a:t>architecture</a:t>
            </a:r>
            <a:endParaRPr lang="en-US" sz="1100" dirty="0" smtClean="0">
              <a:solidFill>
                <a:srgbClr val="800000"/>
              </a:solidFill>
            </a:endParaRPr>
          </a:p>
          <a:p>
            <a:endParaRPr lang="en-US" sz="1100" dirty="0" smtClean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Objective </a:t>
            </a:r>
            <a:r>
              <a:rPr lang="en-US" b="1" dirty="0">
                <a:solidFill>
                  <a:srgbClr val="800000"/>
                </a:solidFill>
              </a:rPr>
              <a:t>1.2. Establish the Geospatial Platform as the Federal </a:t>
            </a:r>
            <a:r>
              <a:rPr lang="en-US" b="1" dirty="0" smtClean="0">
                <a:solidFill>
                  <a:srgbClr val="800000"/>
                </a:solidFill>
              </a:rPr>
              <a:t>geospatial </a:t>
            </a:r>
          </a:p>
          <a:p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smtClean="0">
                <a:solidFill>
                  <a:srgbClr val="800000"/>
                </a:solidFill>
              </a:rPr>
              <a:t>  data</a:t>
            </a:r>
            <a:r>
              <a:rPr lang="en-US" b="1" dirty="0">
                <a:solidFill>
                  <a:srgbClr val="800000"/>
                </a:solidFill>
              </a:rPr>
              <a:t>, services, and applications Web-based </a:t>
            </a:r>
            <a:r>
              <a:rPr lang="en-US" b="1" dirty="0" smtClean="0">
                <a:solidFill>
                  <a:srgbClr val="800000"/>
                </a:solidFill>
              </a:rPr>
              <a:t>service environment </a:t>
            </a:r>
            <a:endParaRPr lang="en-US" sz="1100" b="1" dirty="0" smtClean="0">
              <a:solidFill>
                <a:srgbClr val="800000"/>
              </a:solidFill>
            </a:endParaRPr>
          </a:p>
          <a:p>
            <a:endParaRPr lang="en-US" sz="1100" dirty="0" smtClean="0">
              <a:solidFill>
                <a:srgbClr val="800000"/>
              </a:solidFill>
            </a:endParaRPr>
          </a:p>
          <a:p>
            <a:r>
              <a:rPr lang="en-US" b="1" dirty="0">
                <a:solidFill>
                  <a:srgbClr val="800000"/>
                </a:solidFill>
              </a:rPr>
              <a:t>Objective 1.3. </a:t>
            </a:r>
            <a:r>
              <a:rPr lang="en-US" dirty="0">
                <a:solidFill>
                  <a:srgbClr val="800000"/>
                </a:solidFill>
              </a:rPr>
              <a:t>Expand the use of cloud computing </a:t>
            </a:r>
            <a:endParaRPr lang="en-US" sz="1100" dirty="0" smtClean="0">
              <a:solidFill>
                <a:srgbClr val="800000"/>
              </a:solidFill>
            </a:endParaRPr>
          </a:p>
          <a:p>
            <a:endParaRPr lang="en-US" sz="1100" dirty="0" smtClean="0">
              <a:solidFill>
                <a:srgbClr val="800000"/>
              </a:solidFill>
            </a:endParaRPr>
          </a:p>
          <a:p>
            <a:r>
              <a:rPr lang="en-US" b="1" dirty="0">
                <a:solidFill>
                  <a:srgbClr val="800000"/>
                </a:solidFill>
              </a:rPr>
              <a:t>Objective 1.4. </a:t>
            </a:r>
            <a:r>
              <a:rPr lang="en-US" dirty="0">
                <a:solidFill>
                  <a:srgbClr val="800000"/>
                </a:solidFill>
              </a:rPr>
              <a:t>Promote the use of geospatial multiagency acquisition 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   vehicles </a:t>
            </a:r>
            <a:r>
              <a:rPr lang="en-US" dirty="0">
                <a:solidFill>
                  <a:srgbClr val="800000"/>
                </a:solidFill>
              </a:rPr>
              <a:t>for interagency and intergovernmental purchases 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0"/>
            <a:ext cx="8229600" cy="62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dirty="0" smtClean="0"/>
              <a:t>NSDI Strategic Goal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Geospatial Platform Components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16690"/>
            <a:ext cx="62484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9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Geoplatform.gov</a:t>
            </a:r>
            <a:r>
              <a:rPr lang="en-US" dirty="0" smtClean="0"/>
              <a:t> – What’s New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9324" y="916102"/>
            <a:ext cx="8647475" cy="4641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▪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A complete redesign and redeployment of </a:t>
            </a:r>
            <a:r>
              <a:rPr lang="en-US" sz="2400" dirty="0" err="1" smtClean="0">
                <a:solidFill>
                  <a:srgbClr val="000000"/>
                </a:solidFill>
              </a:rPr>
              <a:t>Geoplatform.gov</a:t>
            </a:r>
            <a:r>
              <a:rPr lang="en-US" sz="2400" dirty="0" smtClean="0">
                <a:solidFill>
                  <a:srgbClr val="000000"/>
                </a:solidFill>
              </a:rPr>
              <a:t> and its underlying capabilities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Hosted in a commercial cloud environment (Amazon Web Services)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Greatly increased capabilities and performance</a:t>
            </a:r>
          </a:p>
          <a:p>
            <a:pPr marL="20320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Fall 2015 “Preview” </a:t>
            </a:r>
            <a:r>
              <a:rPr lang="en-US" sz="2400" b="1" dirty="0" smtClean="0">
                <a:solidFill>
                  <a:srgbClr val="000000"/>
                </a:solidFill>
              </a:rPr>
              <a:t>Release:  http://</a:t>
            </a:r>
            <a:r>
              <a:rPr lang="en-US" sz="2400" b="1" dirty="0" err="1" smtClean="0">
                <a:solidFill>
                  <a:srgbClr val="000000"/>
                </a:solidFill>
              </a:rPr>
              <a:t>preview.geoplatform.us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New home page / web design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New Web </a:t>
            </a:r>
            <a:r>
              <a:rPr lang="en-US" sz="2000" dirty="0">
                <a:solidFill>
                  <a:srgbClr val="000000"/>
                </a:solidFill>
              </a:rPr>
              <a:t>Map </a:t>
            </a:r>
            <a:r>
              <a:rPr lang="en-US" sz="2000" dirty="0" smtClean="0">
                <a:solidFill>
                  <a:srgbClr val="000000"/>
                </a:solidFill>
              </a:rPr>
              <a:t>Viewer with integrated service quality measures</a:t>
            </a:r>
          </a:p>
          <a:p>
            <a:pPr lvl="1"/>
            <a:r>
              <a:rPr lang="en-US" sz="2000" dirty="0" smtClean="0"/>
              <a:t>Improved capabilities for map gallery creation and sharing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Expanded performance and portfolio measurement </a:t>
            </a:r>
            <a:r>
              <a:rPr lang="en-US" sz="2000" dirty="0" smtClean="0">
                <a:solidFill>
                  <a:srgbClr val="000000"/>
                </a:solidFill>
              </a:rPr>
              <a:t>tools</a:t>
            </a:r>
            <a:endParaRPr lang="en-US" sz="2000" dirty="0"/>
          </a:p>
          <a:p>
            <a:pPr marL="635000" lvl="1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29 at 10.47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144000" cy="4495847"/>
          </a:xfrm>
          <a:prstGeom prst="rect">
            <a:avLst/>
          </a:prstGeom>
        </p:spPr>
      </p:pic>
      <p:pic>
        <p:nvPicPr>
          <p:cNvPr id="5" name="Picture 4" descr="Screen Shot 2015-09-29 at 10.48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6947"/>
            <a:ext cx="9144000" cy="37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1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27 at 10.19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00"/>
            <a:ext cx="9144000" cy="553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2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12830</TotalTime>
  <Words>451</Words>
  <Application>Microsoft Macintosh PowerPoint</Application>
  <PresentationFormat>On-screen Show (4:3)</PresentationFormat>
  <Paragraphs>58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National Geospatial Platform</vt:lpstr>
      <vt:lpstr>PowerPoint Presentation</vt:lpstr>
      <vt:lpstr>PowerPoint Presentation</vt:lpstr>
      <vt:lpstr>PowerPoint Presentation</vt:lpstr>
      <vt:lpstr>PowerPoint Presentation</vt:lpstr>
      <vt:lpstr>Geospatial Platform Components</vt:lpstr>
      <vt:lpstr>Geoplatform.gov – What’s New</vt:lpstr>
      <vt:lpstr>PowerPoint Presentation</vt:lpstr>
      <vt:lpstr>PowerPoint Presentation</vt:lpstr>
      <vt:lpstr>PowerPoint Presentation</vt:lpstr>
      <vt:lpstr>Geospatial Platform – Shared Investments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Geospatial Overview</dc:title>
  <dc:creator>Burns Sylvia</dc:creator>
  <cp:lastModifiedBy>Johnston, Jerry J</cp:lastModifiedBy>
  <cp:revision>111</cp:revision>
  <cp:lastPrinted>2014-09-15T16:42:34Z</cp:lastPrinted>
  <dcterms:modified xsi:type="dcterms:W3CDTF">2016-01-05T19:16:29Z</dcterms:modified>
</cp:coreProperties>
</file>