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8"/>
  </p:notesMasterIdLst>
  <p:sldIdLst>
    <p:sldId id="281" r:id="rId2"/>
    <p:sldId id="287" r:id="rId3"/>
    <p:sldId id="263" r:id="rId4"/>
    <p:sldId id="260" r:id="rId5"/>
    <p:sldId id="261" r:id="rId6"/>
    <p:sldId id="258" r:id="rId7"/>
    <p:sldId id="262" r:id="rId8"/>
    <p:sldId id="259" r:id="rId9"/>
    <p:sldId id="264" r:id="rId10"/>
    <p:sldId id="269" r:id="rId11"/>
    <p:sldId id="270" r:id="rId12"/>
    <p:sldId id="271" r:id="rId13"/>
    <p:sldId id="272" r:id="rId14"/>
    <p:sldId id="273" r:id="rId15"/>
    <p:sldId id="267" r:id="rId16"/>
    <p:sldId id="268" r:id="rId17"/>
    <p:sldId id="283" r:id="rId18"/>
    <p:sldId id="275" r:id="rId19"/>
    <p:sldId id="274" r:id="rId20"/>
    <p:sldId id="276" r:id="rId21"/>
    <p:sldId id="285" r:id="rId22"/>
    <p:sldId id="286" r:id="rId23"/>
    <p:sldId id="284" r:id="rId24"/>
    <p:sldId id="278" r:id="rId25"/>
    <p:sldId id="256" r:id="rId26"/>
    <p:sldId id="279"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20787" autoAdjust="0"/>
    <p:restoredTop sz="94660"/>
  </p:normalViewPr>
  <p:slideViewPr>
    <p:cSldViewPr snapToGrid="0" snapToObjects="1">
      <p:cViewPr>
        <p:scale>
          <a:sx n="150" d="100"/>
          <a:sy n="150" d="100"/>
        </p:scale>
        <p:origin x="-200" y="60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B8C459-762A-CD45-853F-B734A93D91A7}" type="datetimeFigureOut">
              <a:rPr lang="en-US" smtClean="0"/>
              <a:pPr/>
              <a:t>7/7/14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037602-2B26-E147-962A-E7175ABBFA4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731772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CEBEB2-33AD-5643-8E17-B877A0D428AB}" type="slidenum">
              <a:rPr lang="en-US"/>
              <a:pPr/>
              <a:t>15</a:t>
            </a:fld>
            <a:endParaRPr lang="en-US"/>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E6F659-6B62-3449-B3C8-94FAEEC41004}" type="slidenum">
              <a:rPr lang="en-US"/>
              <a:pPr/>
              <a:t>16</a:t>
            </a:fld>
            <a:endParaRPr lang="en-US"/>
          </a:p>
        </p:txBody>
      </p:sp>
      <p:sp>
        <p:nvSpPr>
          <p:cNvPr id="32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3277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97D9C3-6599-1249-BBE8-AD47C283333F}" type="datetimeFigureOut">
              <a:rPr lang="en-US" smtClean="0"/>
              <a:pPr/>
              <a:t>7/7/14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13D42-0C9C-3E44-8D9A-F833A112636B}"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48254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97D9C3-6599-1249-BBE8-AD47C283333F}" type="datetimeFigureOut">
              <a:rPr lang="en-US" smtClean="0"/>
              <a:pPr/>
              <a:t>7/7/14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13D42-0C9C-3E44-8D9A-F833A112636B}"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93415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97D9C3-6599-1249-BBE8-AD47C283333F}" type="datetimeFigureOut">
              <a:rPr lang="en-US" smtClean="0"/>
              <a:pPr/>
              <a:t>7/7/14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13D42-0C9C-3E44-8D9A-F833A112636B}"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05103151"/>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97D9C3-6599-1249-BBE8-AD47C283333F}" type="datetimeFigureOut">
              <a:rPr lang="en-US" smtClean="0"/>
              <a:pPr/>
              <a:t>7/7/14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13D42-0C9C-3E44-8D9A-F833A112636B}"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57942658"/>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97D9C3-6599-1249-BBE8-AD47C283333F}" type="datetimeFigureOut">
              <a:rPr lang="en-US" smtClean="0"/>
              <a:pPr/>
              <a:t>7/7/14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13D42-0C9C-3E44-8D9A-F833A112636B}"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85699453"/>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97D9C3-6599-1249-BBE8-AD47C283333F}" type="datetimeFigureOut">
              <a:rPr lang="en-US" smtClean="0"/>
              <a:pPr/>
              <a:t>7/7/14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A13D42-0C9C-3E44-8D9A-F833A112636B}"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43372465"/>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97D9C3-6599-1249-BBE8-AD47C283333F}" type="datetimeFigureOut">
              <a:rPr lang="en-US" smtClean="0"/>
              <a:pPr/>
              <a:t>7/7/14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A13D42-0C9C-3E44-8D9A-F833A112636B}"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53468101"/>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97D9C3-6599-1249-BBE8-AD47C283333F}" type="datetimeFigureOut">
              <a:rPr lang="en-US" smtClean="0"/>
              <a:pPr/>
              <a:t>7/7/14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A13D42-0C9C-3E44-8D9A-F833A112636B}"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05714391"/>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97D9C3-6599-1249-BBE8-AD47C283333F}" type="datetimeFigureOut">
              <a:rPr lang="en-US" smtClean="0"/>
              <a:pPr/>
              <a:t>7/7/14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A13D42-0C9C-3E44-8D9A-F833A112636B}"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96849952"/>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97D9C3-6599-1249-BBE8-AD47C283333F}" type="datetimeFigureOut">
              <a:rPr lang="en-US" smtClean="0"/>
              <a:pPr/>
              <a:t>7/7/14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A13D42-0C9C-3E44-8D9A-F833A112636B}"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96063900"/>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97D9C3-6599-1249-BBE8-AD47C283333F}" type="datetimeFigureOut">
              <a:rPr lang="en-US" smtClean="0"/>
              <a:pPr/>
              <a:t>7/7/14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A13D42-0C9C-3E44-8D9A-F833A112636B}"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364509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97D9C3-6599-1249-BBE8-AD47C283333F}" type="datetimeFigureOut">
              <a:rPr lang="en-US" smtClean="0"/>
              <a:pPr/>
              <a:t>7/7/14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A13D42-0C9C-3E44-8D9A-F833A112636B}"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18434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7733" y="2130425"/>
            <a:ext cx="8525933" cy="1470025"/>
          </a:xfrm>
        </p:spPr>
        <p:txBody>
          <a:bodyPr>
            <a:normAutofit/>
          </a:bodyPr>
          <a:lstStyle/>
          <a:p>
            <a:r>
              <a:rPr lang="en-US" sz="3200" dirty="0" smtClean="0"/>
              <a:t>Experiences Accessing Federal Data</a:t>
            </a:r>
            <a:endParaRPr lang="en-US" sz="3200" dirty="0"/>
          </a:p>
        </p:txBody>
      </p:sp>
      <p:sp>
        <p:nvSpPr>
          <p:cNvPr id="3" name="Subtitle 2"/>
          <p:cNvSpPr>
            <a:spLocks noGrp="1"/>
          </p:cNvSpPr>
          <p:nvPr>
            <p:ph type="subTitle" idx="1"/>
          </p:nvPr>
        </p:nvSpPr>
        <p:spPr>
          <a:xfrm>
            <a:off x="2556933" y="3886200"/>
            <a:ext cx="5308600" cy="1752600"/>
          </a:xfrm>
        </p:spPr>
        <p:txBody>
          <a:bodyPr/>
          <a:lstStyle/>
          <a:p>
            <a:r>
              <a:rPr lang="en-US" dirty="0" smtClean="0">
                <a:solidFill>
                  <a:schemeClr val="accent1">
                    <a:lumMod val="75000"/>
                  </a:schemeClr>
                </a:solidFill>
              </a:rPr>
              <a:t>Janet Fredericks</a:t>
            </a:r>
          </a:p>
          <a:p>
            <a:endParaRPr lang="en-US" sz="2000" dirty="0">
              <a:solidFill>
                <a:schemeClr val="accent1">
                  <a:lumMod val="75000"/>
                </a:schemeClr>
              </a:solidFill>
            </a:endParaRPr>
          </a:p>
          <a:p>
            <a:endParaRPr lang="en-US" sz="2000" dirty="0" smtClean="0">
              <a:solidFill>
                <a:schemeClr val="accent1">
                  <a:lumMod val="75000"/>
                </a:schemeClr>
              </a:solidFill>
            </a:endParaRPr>
          </a:p>
          <a:p>
            <a:r>
              <a:rPr lang="en-US" sz="2000" dirty="0" smtClean="0">
                <a:solidFill>
                  <a:schemeClr val="accent1">
                    <a:lumMod val="75000"/>
                  </a:schemeClr>
                </a:solidFill>
              </a:rPr>
              <a:t>2014 ESIP Summer Meeting (July 8, 2014)</a:t>
            </a:r>
          </a:p>
          <a:p>
            <a:endParaRPr lang="en-US" dirty="0">
              <a:solidFill>
                <a:schemeClr val="tx2">
                  <a:lumMod val="75000"/>
                </a:schemeClr>
              </a:solidFill>
            </a:endParaRPr>
          </a:p>
        </p:txBody>
      </p:sp>
      <p:pic>
        <p:nvPicPr>
          <p:cNvPr id="5" name="Picture 4" descr="WhoiLogoblue301logo.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56735" y="4064000"/>
            <a:ext cx="1259092" cy="115993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17310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google</a:t>
            </a:r>
            <a:r>
              <a:rPr lang="en-US" dirty="0" smtClean="0"/>
              <a:t> search</a:t>
            </a:r>
            <a:endParaRPr lang="en-US" dirty="0"/>
          </a:p>
        </p:txBody>
      </p:sp>
      <p:pic>
        <p:nvPicPr>
          <p:cNvPr id="4" name="Content Placeholder 3"/>
          <p:cNvPicPr>
            <a:picLocks noGrp="1" noChangeAspect="1"/>
          </p:cNvPicPr>
          <p:nvPr>
            <p:ph idx="1"/>
          </p:nvPr>
        </p:nvPicPr>
        <p:blipFill>
          <a:blip r:embed="rId2"/>
          <a:srcRect t="6003" b="6003"/>
          <a:stretch>
            <a:fillRect/>
          </a:stretch>
        </p:blip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825604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Data.gov</a:t>
            </a:r>
            <a:endParaRPr lang="en-US" dirty="0"/>
          </a:p>
        </p:txBody>
      </p:sp>
      <p:pic>
        <p:nvPicPr>
          <p:cNvPr id="4" name="Content Placeholder 3"/>
          <p:cNvPicPr>
            <a:picLocks noGrp="1" noChangeAspect="1"/>
          </p:cNvPicPr>
          <p:nvPr>
            <p:ph idx="1"/>
          </p:nvPr>
        </p:nvPicPr>
        <p:blipFill>
          <a:blip r:embed="rId2"/>
          <a:srcRect t="6003" b="6003"/>
          <a:stretch>
            <a:fillRect/>
          </a:stretch>
        </p:blip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368474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on </a:t>
            </a:r>
            <a:r>
              <a:rPr lang="en-US" dirty="0" err="1" smtClean="0"/>
              <a:t>data.gov</a:t>
            </a:r>
            <a:r>
              <a:rPr lang="en-US" dirty="0" smtClean="0"/>
              <a:t>	</a:t>
            </a:r>
            <a:endParaRPr lang="en-US" dirty="0"/>
          </a:p>
        </p:txBody>
      </p:sp>
      <p:pic>
        <p:nvPicPr>
          <p:cNvPr id="4" name="Content Placeholder 3"/>
          <p:cNvPicPr>
            <a:picLocks noGrp="1" noChangeAspect="1"/>
          </p:cNvPicPr>
          <p:nvPr>
            <p:ph idx="1"/>
          </p:nvPr>
        </p:nvPicPr>
        <p:blipFill>
          <a:blip r:embed="rId2"/>
          <a:srcRect t="6003" b="6003"/>
          <a:stretch>
            <a:fillRect/>
          </a:stretch>
        </p:blip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494274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OK – am I there? No, have to upgrade </a:t>
            </a:r>
            <a:endParaRPr lang="en-US" dirty="0"/>
          </a:p>
        </p:txBody>
      </p:sp>
      <p:pic>
        <p:nvPicPr>
          <p:cNvPr id="4" name="Content Placeholder 3"/>
          <p:cNvPicPr>
            <a:picLocks noGrp="1" noChangeAspect="1"/>
          </p:cNvPicPr>
          <p:nvPr>
            <p:ph idx="1"/>
          </p:nvPr>
        </p:nvPicPr>
        <p:blipFill>
          <a:blip r:embed="rId2"/>
          <a:srcRect t="6003" b="6003"/>
          <a:stretch>
            <a:fillRect/>
          </a:stretch>
        </p:blip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352131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OK – there’s data and I see it (not sure of the resolution, but found images my month/year)</a:t>
            </a:r>
            <a:endParaRPr lang="en-US" sz="3200" dirty="0"/>
          </a:p>
        </p:txBody>
      </p:sp>
      <p:pic>
        <p:nvPicPr>
          <p:cNvPr id="4" name="Content Placeholder 3"/>
          <p:cNvPicPr>
            <a:picLocks noGrp="1" noChangeAspect="1"/>
          </p:cNvPicPr>
          <p:nvPr>
            <p:ph idx="1"/>
          </p:nvPr>
        </p:nvPicPr>
        <p:blipFill>
          <a:blip r:embed="rId2"/>
          <a:srcRect t="6003" b="6003"/>
          <a:stretch>
            <a:fillRect/>
          </a:stretch>
        </p:blip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132843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4" name="Picture 2" descr="SouthBeach2007091sm"/>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19200" y="762000"/>
            <a:ext cx="7696200" cy="397668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3795" name="Text Box 3"/>
          <p:cNvSpPr txBox="1">
            <a:spLocks noChangeArrowheads="1"/>
          </p:cNvSpPr>
          <p:nvPr/>
        </p:nvSpPr>
        <p:spPr bwMode="auto">
          <a:xfrm>
            <a:off x="1524000" y="5562600"/>
            <a:ext cx="5029200" cy="77946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Earth Explorer Image (LS7)</a:t>
            </a:r>
          </a:p>
          <a:p>
            <a:pPr>
              <a:spcBef>
                <a:spcPct val="50000"/>
              </a:spcBef>
            </a:pPr>
            <a:r>
              <a:rPr lang="en-US"/>
              <a:t>  2007 Day 091 (4/1/2007)</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267553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1219200" y="5486400"/>
            <a:ext cx="3962400" cy="6413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r>
              <a:rPr lang="en-US"/>
              <a:t>Earth Explorer Image (LS7) </a:t>
            </a:r>
          </a:p>
          <a:p>
            <a:r>
              <a:rPr lang="en-US"/>
              <a:t>2007 Day 123 (5/3/2007)</a:t>
            </a:r>
          </a:p>
        </p:txBody>
      </p:sp>
      <p:pic>
        <p:nvPicPr>
          <p:cNvPr id="34820" name="Picture 4" descr="SouthBeach2007123sm"/>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31699"/>
          <a:stretch>
            <a:fillRect/>
          </a:stretch>
        </p:blipFill>
        <p:spPr bwMode="auto">
          <a:xfrm>
            <a:off x="762000" y="609600"/>
            <a:ext cx="6324600" cy="431958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22521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05933" y="2162175"/>
            <a:ext cx="7518401" cy="229975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488325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822680" y="862846"/>
            <a:ext cx="7261471" cy="5816978"/>
          </a:xfrm>
          <a:prstGeom prst="rect">
            <a:avLst/>
          </a:prstGeom>
          <a:noFill/>
        </p:spPr>
        <p:txBody>
          <a:bodyPr wrap="square" rtlCol="0">
            <a:spAutoFit/>
          </a:bodyPr>
          <a:lstStyle/>
          <a:p>
            <a:r>
              <a:rPr lang="en-US" sz="2800" dirty="0" smtClean="0"/>
              <a:t>*** Another User Experience ***</a:t>
            </a:r>
          </a:p>
          <a:p>
            <a:r>
              <a:rPr lang="en-US" sz="2800" i="1" dirty="0" smtClean="0">
                <a:solidFill>
                  <a:schemeClr val="accent1">
                    <a:lumMod val="75000"/>
                  </a:schemeClr>
                </a:solidFill>
              </a:rPr>
              <a:t>Study of the features on the </a:t>
            </a:r>
            <a:r>
              <a:rPr lang="en-US" sz="2800" i="1" dirty="0" err="1" smtClean="0">
                <a:solidFill>
                  <a:schemeClr val="accent1">
                    <a:lumMod val="75000"/>
                  </a:schemeClr>
                </a:solidFill>
              </a:rPr>
              <a:t>MidAtlantic</a:t>
            </a:r>
            <a:r>
              <a:rPr lang="en-US" sz="2800" i="1" dirty="0" smtClean="0">
                <a:solidFill>
                  <a:schemeClr val="accent1">
                    <a:lumMod val="75000"/>
                  </a:schemeClr>
                </a:solidFill>
              </a:rPr>
              <a:t> continental shelf</a:t>
            </a:r>
            <a:endParaRPr lang="en-US" i="1" dirty="0">
              <a:solidFill>
                <a:schemeClr val="accent1">
                  <a:lumMod val="75000"/>
                </a:schemeClr>
              </a:solidFill>
            </a:endParaRPr>
          </a:p>
          <a:p>
            <a:pPr marL="285750" indent="-285750">
              <a:buFont typeface="Arial"/>
              <a:buChar char="•"/>
            </a:pPr>
            <a:r>
              <a:rPr lang="en-US" dirty="0" smtClean="0"/>
              <a:t>Spacing; orientation</a:t>
            </a:r>
          </a:p>
          <a:p>
            <a:pPr marL="285750" indent="-285750">
              <a:buFont typeface="Arial"/>
              <a:buChar char="•"/>
            </a:pPr>
            <a:r>
              <a:rPr lang="en-US" dirty="0" smtClean="0"/>
              <a:t>Changing in time</a:t>
            </a:r>
          </a:p>
          <a:p>
            <a:pPr marL="285750" indent="-285750">
              <a:buFont typeface="Arial"/>
              <a:buChar char="•"/>
            </a:pPr>
            <a:endParaRPr lang="en-US" dirty="0"/>
          </a:p>
          <a:p>
            <a:r>
              <a:rPr lang="en-US" sz="2800" dirty="0" smtClean="0">
                <a:solidFill>
                  <a:srgbClr val="376092"/>
                </a:solidFill>
              </a:rPr>
              <a:t>Issues (besides discovery)</a:t>
            </a:r>
            <a:r>
              <a:rPr lang="en-US" sz="2800" dirty="0" smtClean="0"/>
              <a:t>:  </a:t>
            </a:r>
            <a:endParaRPr lang="en-US" sz="2800" dirty="0"/>
          </a:p>
          <a:p>
            <a:pPr marL="285750" indent="-285750">
              <a:buFont typeface="Arial"/>
              <a:buChar char="•"/>
            </a:pPr>
            <a:r>
              <a:rPr lang="en-US" dirty="0"/>
              <a:t>Blocks are square and area of interests follows the diagonal of the Mid-Atlantic coastline.</a:t>
            </a:r>
          </a:p>
          <a:p>
            <a:pPr marL="285750" indent="-285750">
              <a:buFont typeface="Arial"/>
              <a:buChar char="•"/>
            </a:pPr>
            <a:r>
              <a:rPr lang="en-US" dirty="0"/>
              <a:t>Requires accessing multiple </a:t>
            </a:r>
            <a:r>
              <a:rPr lang="en-US" dirty="0" smtClean="0"/>
              <a:t>files (</a:t>
            </a:r>
            <a:r>
              <a:rPr lang="en-US" dirty="0" err="1" smtClean="0"/>
              <a:t>NorthEast</a:t>
            </a:r>
            <a:r>
              <a:rPr lang="en-US" dirty="0" smtClean="0"/>
              <a:t> and then </a:t>
            </a:r>
            <a:r>
              <a:rPr lang="en-US" dirty="0" err="1" smtClean="0"/>
              <a:t>MidAtlantic</a:t>
            </a:r>
            <a:r>
              <a:rPr lang="en-US" dirty="0" smtClean="0"/>
              <a:t>)  then conflating, </a:t>
            </a:r>
            <a:r>
              <a:rPr lang="en-US" dirty="0" err="1" smtClean="0"/>
              <a:t>etc</a:t>
            </a:r>
            <a:endParaRPr lang="en-US" dirty="0"/>
          </a:p>
          <a:p>
            <a:pPr marL="285750" indent="-285750">
              <a:buFont typeface="Arial"/>
              <a:buChar char="•"/>
            </a:pPr>
            <a:r>
              <a:rPr lang="en-US" dirty="0" smtClean="0"/>
              <a:t>Verbal </a:t>
            </a:r>
            <a:r>
              <a:rPr lang="en-US" dirty="0"/>
              <a:t>communication </a:t>
            </a:r>
            <a:r>
              <a:rPr lang="en-US" dirty="0" smtClean="0"/>
              <a:t>(needed to contact colleagues)</a:t>
            </a:r>
          </a:p>
          <a:p>
            <a:pPr marL="285750" indent="-285750">
              <a:buFont typeface="Arial"/>
              <a:buChar char="•"/>
            </a:pPr>
            <a:r>
              <a:rPr lang="en-US" dirty="0"/>
              <a:t>No reference to time … data set was a collection over unknown time with different data sets gathered at disparate time.  Cannot identify sampling dates. </a:t>
            </a:r>
          </a:p>
          <a:p>
            <a:endParaRPr lang="en-US" sz="2000" dirty="0"/>
          </a:p>
          <a:p>
            <a:endParaRPr lang="en-US" sz="2400" dirty="0"/>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385525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738308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http://</a:t>
            </a:r>
            <a:r>
              <a:rPr lang="en-US" dirty="0" err="1" smtClean="0"/>
              <a:t>www.whoi.edu</a:t>
            </a:r>
            <a:r>
              <a:rPr lang="en-US" dirty="0" smtClean="0"/>
              <a:t>/</a:t>
            </a:r>
            <a:r>
              <a:rPr lang="en-US" dirty="0" err="1" smtClean="0"/>
              <a:t>mvco</a:t>
            </a:r>
            <a:endParaRPr lang="en-US" dirty="0"/>
          </a:p>
        </p:txBody>
      </p:sp>
      <p:sp>
        <p:nvSpPr>
          <p:cNvPr id="3" name="Content Placeholder 2"/>
          <p:cNvSpPr>
            <a:spLocks noGrp="1"/>
          </p:cNvSpPr>
          <p:nvPr>
            <p:ph idx="1"/>
          </p:nvPr>
        </p:nvSpPr>
        <p:spPr/>
        <p:txBody>
          <a:bodyPr/>
          <a:lstStyle/>
          <a:p>
            <a:r>
              <a:rPr lang="en-US" dirty="0" smtClean="0"/>
              <a:t>Local information indicated a coastal breach occurred …. Using data from the coastal observatory, we seek to tell a story.</a:t>
            </a:r>
          </a:p>
          <a:p>
            <a:r>
              <a:rPr lang="en-US" dirty="0" smtClean="0"/>
              <a:t>Satellite data could help us identify the timing of the breach so we can focus our analysis of the data around the time of the event and compare conditions to other similar events that affected no such breach.</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19116109"/>
      </p:ext>
    </p:extLst>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604064" y="635039"/>
            <a:ext cx="6466383" cy="369332"/>
          </a:xfrm>
          <a:prstGeom prst="rect">
            <a:avLst/>
          </a:prstGeom>
          <a:noFill/>
        </p:spPr>
        <p:txBody>
          <a:bodyPr wrap="square" rtlCol="0">
            <a:spAutoFit/>
          </a:bodyPr>
          <a:lstStyle/>
          <a:p>
            <a:r>
              <a:rPr lang="en-US" dirty="0" smtClean="0"/>
              <a:t>Reproducing work – what worked in 2010 doesn’t work </a:t>
            </a:r>
            <a:endParaRPr lang="en-US" dirty="0"/>
          </a:p>
        </p:txBody>
      </p:sp>
      <p:pic>
        <p:nvPicPr>
          <p:cNvPr id="3" name="Picture 2"/>
          <p:cNvPicPr>
            <a:picLocks noChangeAspect="1"/>
          </p:cNvPicPr>
          <p:nvPr/>
        </p:nvPicPr>
        <p:blipFill>
          <a:blip r:embed="rId2"/>
          <a:stretch>
            <a:fillRect/>
          </a:stretch>
        </p:blipFill>
        <p:spPr>
          <a:xfrm>
            <a:off x="651651" y="1310115"/>
            <a:ext cx="7877266" cy="492329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543306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68300"/>
            <a:ext cx="9144000" cy="612112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60891625"/>
      </p:ext>
    </p:extLst>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481" t="-5926" r="21481" b="5926"/>
          <a:stretch/>
        </p:blipFill>
        <p:spPr>
          <a:xfrm>
            <a:off x="-1820333" y="232833"/>
            <a:ext cx="9144000" cy="5715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220738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50800"/>
            <a:ext cx="9144000" cy="674232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55079843"/>
      </p:ext>
    </p:extLst>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066036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404407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40000"/>
              <a:lumOff val="60000"/>
            </a:schemeClr>
          </a:solidFill>
        </p:spPr>
        <p:txBody>
          <a:bodyPr>
            <a:normAutofit/>
          </a:bodyPr>
          <a:lstStyle/>
          <a:p>
            <a:r>
              <a:rPr lang="en-US" sz="3200" dirty="0" smtClean="0"/>
              <a:t>How can we find and access what we need and only what is needed?</a:t>
            </a:r>
            <a:endParaRPr lang="en-US" sz="3200" dirty="0"/>
          </a:p>
        </p:txBody>
      </p:sp>
      <p:sp>
        <p:nvSpPr>
          <p:cNvPr id="3" name="Content Placeholder 2"/>
          <p:cNvSpPr>
            <a:spLocks noGrp="1"/>
          </p:cNvSpPr>
          <p:nvPr>
            <p:ph idx="1"/>
          </p:nvPr>
        </p:nvSpPr>
        <p:spPr/>
        <p:style>
          <a:lnRef idx="1">
            <a:schemeClr val="accent5"/>
          </a:lnRef>
          <a:fillRef idx="2">
            <a:schemeClr val="accent5"/>
          </a:fillRef>
          <a:effectRef idx="1">
            <a:schemeClr val="accent5"/>
          </a:effectRef>
          <a:fontRef idx="minor">
            <a:schemeClr val="dk1"/>
          </a:fontRef>
        </p:style>
        <p:txBody>
          <a:bodyPr>
            <a:normAutofit fontScale="70000" lnSpcReduction="20000"/>
          </a:bodyPr>
          <a:lstStyle/>
          <a:p>
            <a:pPr marL="0" indent="0">
              <a:buNone/>
            </a:pPr>
            <a:r>
              <a:rPr lang="en-US" sz="2400" dirty="0" smtClean="0"/>
              <a:t>What do I want?  Bathymetry, seafloor topography, data (as opposed to map)</a:t>
            </a:r>
          </a:p>
          <a:p>
            <a:pPr marL="0" indent="0">
              <a:buNone/>
            </a:pPr>
            <a:endParaRPr lang="en-US" sz="2400" dirty="0"/>
          </a:p>
          <a:p>
            <a:pPr marL="0" indent="0">
              <a:buNone/>
            </a:pPr>
            <a:r>
              <a:rPr lang="en-US" sz="2400" dirty="0" smtClean="0"/>
              <a:t>One Query  (Discovery and Selection)</a:t>
            </a:r>
          </a:p>
          <a:p>
            <a:pPr marL="0" indent="0">
              <a:buNone/>
            </a:pPr>
            <a:endParaRPr lang="en-US" sz="2400" dirty="0"/>
          </a:p>
          <a:p>
            <a:r>
              <a:rPr lang="en-US" sz="2400" dirty="0" smtClean="0"/>
              <a:t>Search by geospatial limits </a:t>
            </a:r>
          </a:p>
          <a:p>
            <a:pPr marL="0" indent="0">
              <a:buNone/>
            </a:pPr>
            <a:endParaRPr lang="en-US" sz="2400" dirty="0" smtClean="0"/>
          </a:p>
          <a:p>
            <a:r>
              <a:rPr lang="en-US" sz="2400" dirty="0" smtClean="0"/>
              <a:t>Further Limit by distance from a feature – </a:t>
            </a:r>
          </a:p>
          <a:p>
            <a:pPr marL="0" indent="0">
              <a:buNone/>
            </a:pPr>
            <a:r>
              <a:rPr lang="en-US" sz="2400" dirty="0"/>
              <a:t>	</a:t>
            </a:r>
            <a:r>
              <a:rPr lang="en-US" sz="2400" dirty="0" smtClean="0"/>
              <a:t>e.g., 100km east of Atlantic Coast of the United States</a:t>
            </a:r>
          </a:p>
          <a:p>
            <a:pPr marL="400050" lvl="1" indent="0">
              <a:buNone/>
            </a:pPr>
            <a:r>
              <a:rPr lang="en-US" sz="2000" dirty="0" smtClean="0"/>
              <a:t>OR</a:t>
            </a:r>
          </a:p>
          <a:p>
            <a:pPr marL="400050" lvl="1" indent="0">
              <a:buNone/>
            </a:pPr>
            <a:r>
              <a:rPr lang="en-US" sz="2000" dirty="0" smtClean="0"/>
              <a:t>Identify feature:  Eastern U.S. continental shelf</a:t>
            </a:r>
          </a:p>
          <a:p>
            <a:pPr marL="0" indent="0">
              <a:buNone/>
            </a:pPr>
            <a:endParaRPr lang="en-US" sz="2400" dirty="0" smtClean="0"/>
          </a:p>
          <a:p>
            <a:r>
              <a:rPr lang="en-US" sz="2400" dirty="0" smtClean="0"/>
              <a:t>Request supplemental metadata –</a:t>
            </a:r>
          </a:p>
          <a:p>
            <a:pPr marL="0" indent="0">
              <a:buNone/>
            </a:pPr>
            <a:r>
              <a:rPr lang="en-US" sz="2400" dirty="0"/>
              <a:t> </a:t>
            </a:r>
            <a:r>
              <a:rPr lang="en-US" sz="2400" dirty="0" smtClean="0"/>
              <a:t>                 e.g., time of observation so we can identify changes</a:t>
            </a:r>
            <a:endParaRPr lang="en-US" sz="2400" dirty="0"/>
          </a:p>
          <a:p>
            <a:r>
              <a:rPr lang="en-US" sz="2400" dirty="0" smtClean="0"/>
              <a:t>Return a single file for each data set available (not multiple files due to geographic boundaries of the data source) and provide tools that can be used to merge the data sets</a:t>
            </a:r>
          </a:p>
          <a:p>
            <a:r>
              <a:rPr lang="en-US" sz="2400" dirty="0" smtClean="0"/>
              <a:t>Scripting interface for documenting access methods and processing </a:t>
            </a:r>
          </a:p>
          <a:p>
            <a:pPr marL="0" indent="0">
              <a:buNone/>
            </a:pPr>
            <a:endParaRPr lang="en-US" sz="2400" dirty="0" smtClean="0"/>
          </a:p>
          <a:p>
            <a:pPr marL="0" indent="0">
              <a:buNone/>
            </a:pPr>
            <a:endParaRPr lang="en-US" sz="2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336050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2900"/>
            <a:ext cx="9144000" cy="615173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703793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2900"/>
            <a:ext cx="9144000" cy="615173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703793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2900"/>
            <a:ext cx="9144000" cy="615173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703793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42900"/>
            <a:ext cx="9144000" cy="615173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702517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42900"/>
            <a:ext cx="9144000" cy="615173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703793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2900"/>
            <a:ext cx="9144000" cy="615173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703793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happened between July 2006 and July 2007? </a:t>
            </a:r>
            <a:endParaRPr lang="en-US" dirty="0"/>
          </a:p>
        </p:txBody>
      </p:sp>
      <p:sp>
        <p:nvSpPr>
          <p:cNvPr id="3" name="Content Placeholder 2"/>
          <p:cNvSpPr>
            <a:spLocks noGrp="1"/>
          </p:cNvSpPr>
          <p:nvPr>
            <p:ph idx="1"/>
          </p:nvPr>
        </p:nvSpPr>
        <p:spPr/>
        <p:txBody>
          <a:bodyPr/>
          <a:lstStyle/>
          <a:p>
            <a:r>
              <a:rPr lang="en-US" dirty="0" smtClean="0"/>
              <a:t>Went to look for satellite images</a:t>
            </a: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68963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289</TotalTime>
  <Words>413</Words>
  <Application>Microsoft Macintosh PowerPoint</Application>
  <PresentationFormat>On-screen Show (4:3)</PresentationFormat>
  <Paragraphs>49</Paragraphs>
  <Slides>26</Slides>
  <Notes>2</Notes>
  <HiddenSlides>0</HiddenSlides>
  <MMClips>0</MMClips>
  <ScaleCrop>false</ScaleCrop>
  <HeadingPairs>
    <vt:vector size="4" baseType="variant">
      <vt:variant>
        <vt:lpstr>Design Template</vt:lpstr>
      </vt:variant>
      <vt:variant>
        <vt:i4>1</vt:i4>
      </vt:variant>
      <vt:variant>
        <vt:lpstr>Slide Titles</vt:lpstr>
      </vt:variant>
      <vt:variant>
        <vt:i4>26</vt:i4>
      </vt:variant>
    </vt:vector>
  </HeadingPairs>
  <TitlesOfParts>
    <vt:vector size="27" baseType="lpstr">
      <vt:lpstr>Office Theme</vt:lpstr>
      <vt:lpstr>Experiences Accessing Federal Data</vt:lpstr>
      <vt:lpstr>http://www.whoi.edu/mvco</vt:lpstr>
      <vt:lpstr>Slide 3</vt:lpstr>
      <vt:lpstr>Slide 4</vt:lpstr>
      <vt:lpstr>Slide 5</vt:lpstr>
      <vt:lpstr>Slide 6</vt:lpstr>
      <vt:lpstr>Slide 7</vt:lpstr>
      <vt:lpstr>Slide 8</vt:lpstr>
      <vt:lpstr>What happened between July 2006 and July 2007? </vt:lpstr>
      <vt:lpstr>The google search</vt:lpstr>
      <vt:lpstr>Data.gov</vt:lpstr>
      <vt:lpstr>Search on data.gov </vt:lpstr>
      <vt:lpstr>OK – am I there? No, have to upgrade </vt:lpstr>
      <vt:lpstr>OK – there’s data and I see it (not sure of the resolution, but found images my month/year)</vt:lpstr>
      <vt:lpstr>Slide 15</vt:lpstr>
      <vt:lpstr>Slide 16</vt:lpstr>
      <vt:lpstr>Slide 17</vt:lpstr>
      <vt:lpstr>Slide 18</vt:lpstr>
      <vt:lpstr>Slide 19</vt:lpstr>
      <vt:lpstr>Slide 20</vt:lpstr>
      <vt:lpstr>Slide 21</vt:lpstr>
      <vt:lpstr>Slide 22</vt:lpstr>
      <vt:lpstr>Slide 23</vt:lpstr>
      <vt:lpstr>Slide 24</vt:lpstr>
      <vt:lpstr>Slide 25</vt:lpstr>
      <vt:lpstr>How can we find and access what we need and only what is needed?</vt:lpstr>
    </vt:vector>
  </TitlesOfParts>
  <Company>Woods Hole Oceanographic Institution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Janet Fredericks</dc:creator>
  <cp:lastModifiedBy>Ethan McMahon</cp:lastModifiedBy>
  <cp:revision>34</cp:revision>
  <dcterms:created xsi:type="dcterms:W3CDTF">2014-07-07T05:50:10Z</dcterms:created>
  <dcterms:modified xsi:type="dcterms:W3CDTF">2014-07-07T05:50:24Z</dcterms:modified>
</cp:coreProperties>
</file>