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3891200" cy="32918400"/>
  <p:notesSz cx="7010400" cy="9296400"/>
  <p:defaultTextStyle>
    <a:defPPr>
      <a:defRPr lang="en-US"/>
    </a:defPPr>
    <a:lvl1pPr algn="l" rtl="0" eaLnBrk="0" fontAlgn="base" hangingPunct="0">
      <a:spcBef>
        <a:spcPct val="50000"/>
      </a:spcBef>
      <a:spcAft>
        <a:spcPct val="0"/>
      </a:spcAft>
      <a:defRPr sz="3200" kern="1200">
        <a:solidFill>
          <a:schemeClr val="tx1"/>
        </a:solidFill>
        <a:latin typeface="Times" pitchFamily="18" charset="0"/>
        <a:ea typeface="+mn-ea"/>
        <a:cs typeface="+mn-cs"/>
      </a:defRPr>
    </a:lvl1pPr>
    <a:lvl2pPr marL="457200" algn="l" rtl="0" eaLnBrk="0" fontAlgn="base" hangingPunct="0">
      <a:spcBef>
        <a:spcPct val="50000"/>
      </a:spcBef>
      <a:spcAft>
        <a:spcPct val="0"/>
      </a:spcAft>
      <a:defRPr sz="3200" kern="1200">
        <a:solidFill>
          <a:schemeClr val="tx1"/>
        </a:solidFill>
        <a:latin typeface="Times" pitchFamily="18" charset="0"/>
        <a:ea typeface="+mn-ea"/>
        <a:cs typeface="+mn-cs"/>
      </a:defRPr>
    </a:lvl2pPr>
    <a:lvl3pPr marL="914400" algn="l" rtl="0" eaLnBrk="0" fontAlgn="base" hangingPunct="0">
      <a:spcBef>
        <a:spcPct val="50000"/>
      </a:spcBef>
      <a:spcAft>
        <a:spcPct val="0"/>
      </a:spcAft>
      <a:defRPr sz="3200" kern="1200">
        <a:solidFill>
          <a:schemeClr val="tx1"/>
        </a:solidFill>
        <a:latin typeface="Times" pitchFamily="18" charset="0"/>
        <a:ea typeface="+mn-ea"/>
        <a:cs typeface="+mn-cs"/>
      </a:defRPr>
    </a:lvl3pPr>
    <a:lvl4pPr marL="1371600" algn="l" rtl="0" eaLnBrk="0" fontAlgn="base" hangingPunct="0">
      <a:spcBef>
        <a:spcPct val="50000"/>
      </a:spcBef>
      <a:spcAft>
        <a:spcPct val="0"/>
      </a:spcAft>
      <a:defRPr sz="3200" kern="1200">
        <a:solidFill>
          <a:schemeClr val="tx1"/>
        </a:solidFill>
        <a:latin typeface="Times" pitchFamily="18" charset="0"/>
        <a:ea typeface="+mn-ea"/>
        <a:cs typeface="+mn-cs"/>
      </a:defRPr>
    </a:lvl4pPr>
    <a:lvl5pPr marL="1828800" algn="l" rtl="0" eaLnBrk="0" fontAlgn="base" hangingPunct="0">
      <a:spcBef>
        <a:spcPct val="50000"/>
      </a:spcBef>
      <a:spcAft>
        <a:spcPct val="0"/>
      </a:spcAft>
      <a:defRPr sz="3200" kern="1200">
        <a:solidFill>
          <a:schemeClr val="tx1"/>
        </a:solidFill>
        <a:latin typeface="Times" pitchFamily="18" charset="0"/>
        <a:ea typeface="+mn-ea"/>
        <a:cs typeface="+mn-cs"/>
      </a:defRPr>
    </a:lvl5pPr>
    <a:lvl6pPr marL="2286000" algn="l" defTabSz="914400" rtl="0" eaLnBrk="1" latinLnBrk="0" hangingPunct="1">
      <a:defRPr sz="3200" kern="1200">
        <a:solidFill>
          <a:schemeClr val="tx1"/>
        </a:solidFill>
        <a:latin typeface="Times" pitchFamily="18" charset="0"/>
        <a:ea typeface="+mn-ea"/>
        <a:cs typeface="+mn-cs"/>
      </a:defRPr>
    </a:lvl6pPr>
    <a:lvl7pPr marL="2743200" algn="l" defTabSz="914400" rtl="0" eaLnBrk="1" latinLnBrk="0" hangingPunct="1">
      <a:defRPr sz="3200" kern="1200">
        <a:solidFill>
          <a:schemeClr val="tx1"/>
        </a:solidFill>
        <a:latin typeface="Times" pitchFamily="18" charset="0"/>
        <a:ea typeface="+mn-ea"/>
        <a:cs typeface="+mn-cs"/>
      </a:defRPr>
    </a:lvl7pPr>
    <a:lvl8pPr marL="3200400" algn="l" defTabSz="914400" rtl="0" eaLnBrk="1" latinLnBrk="0" hangingPunct="1">
      <a:defRPr sz="3200" kern="1200">
        <a:solidFill>
          <a:schemeClr val="tx1"/>
        </a:solidFill>
        <a:latin typeface="Times" pitchFamily="18" charset="0"/>
        <a:ea typeface="+mn-ea"/>
        <a:cs typeface="+mn-cs"/>
      </a:defRPr>
    </a:lvl8pPr>
    <a:lvl9pPr marL="3657600" algn="l" defTabSz="914400" rtl="0" eaLnBrk="1" latinLnBrk="0" hangingPunct="1">
      <a:defRPr sz="32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a:srgbClr val="66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5" autoAdjust="0"/>
  </p:normalViewPr>
  <p:slideViewPr>
    <p:cSldViewPr snapToGrid="0" showGuides="1">
      <p:cViewPr>
        <p:scale>
          <a:sx n="33" d="100"/>
          <a:sy n="33" d="100"/>
        </p:scale>
        <p:origin x="3138" y="2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F2E03DE-B045-4666-81C9-0E7098A66397}" type="datetimeFigureOut">
              <a:rPr lang="en-US" smtClean="0"/>
              <a:t>12/17/2014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3DEBA70-B67B-4856-A1F1-33225980D7B6}" type="slidenum">
              <a:rPr lang="en-US" smtClean="0"/>
              <a:t>‹#›</a:t>
            </a:fld>
            <a:endParaRPr lang="en-US"/>
          </a:p>
        </p:txBody>
      </p:sp>
    </p:spTree>
    <p:extLst>
      <p:ext uri="{BB962C8B-B14F-4D97-AF65-F5344CB8AC3E}">
        <p14:creationId xmlns:p14="http://schemas.microsoft.com/office/powerpoint/2010/main" val="254469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4701485"/>
      </p:ext>
    </p:extLst>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691447"/>
      </p:ext>
    </p:extLst>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12775"/>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12775"/>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31645"/>
      </p:ext>
    </p:extLst>
  </p:cSld>
  <p:clrMapOvr>
    <a:masterClrMapping/>
  </p:clrMapOvr>
  <p:transition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12775"/>
            <a:ext cx="7772400" cy="1133475"/>
          </a:xfrm>
        </p:spPr>
        <p:txBody>
          <a:bodyPr/>
          <a:lstStyle/>
          <a:p>
            <a:r>
              <a:rPr lang="en-US" smtClean="0"/>
              <a:t>Click to edit Master title style</a:t>
            </a:r>
            <a:endParaRPr lang="en-US"/>
          </a:p>
        </p:txBody>
      </p:sp>
    </p:spTree>
    <p:extLst>
      <p:ext uri="{BB962C8B-B14F-4D97-AF65-F5344CB8AC3E}">
        <p14:creationId xmlns:p14="http://schemas.microsoft.com/office/powerpoint/2010/main" val="1082839856"/>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7333795"/>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6512840"/>
      </p:ext>
    </p:extLst>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43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43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543700"/>
      </p:ext>
    </p:extLst>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567256"/>
      </p:ext>
    </p:extLst>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6800957"/>
      </p:ext>
    </p:extLst>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43472"/>
      </p:ext>
    </p:extLst>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7487395"/>
      </p:ext>
    </p:extLst>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3463688"/>
      </p:ext>
    </p:extLst>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12775"/>
            <a:ext cx="77724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6" name="Rectangle 2"/>
          <p:cNvSpPr>
            <a:spLocks noGrp="1" noChangeArrowheads="1"/>
          </p:cNvSpPr>
          <p:nvPr>
            <p:ph type="body" sz="quarter" idx="1"/>
          </p:nvPr>
        </p:nvSpPr>
        <p:spPr bwMode="auto">
          <a:xfrm>
            <a:off x="685800" y="19843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5000"/>
  <p:txStyles>
    <p:titleStyle>
      <a:lvl1pPr algn="ctr" rtl="0" eaLnBrk="0" fontAlgn="base" hangingPunct="0">
        <a:lnSpc>
          <a:spcPts val="4400"/>
        </a:lnSpc>
        <a:spcBef>
          <a:spcPct val="0"/>
        </a:spcBef>
        <a:spcAft>
          <a:spcPct val="0"/>
        </a:spcAft>
        <a:buSzPct val="100000"/>
        <a:buFont typeface="Zapf Dingbats" charset="0"/>
        <a:defRPr sz="4400" b="1">
          <a:solidFill>
            <a:schemeClr val="hlink"/>
          </a:solidFill>
          <a:latin typeface="+mj-lt"/>
          <a:ea typeface="+mj-ea"/>
          <a:cs typeface="+mj-cs"/>
        </a:defRPr>
      </a:lvl1pPr>
      <a:lvl2pPr algn="ctr" rtl="0" eaLnBrk="0" fontAlgn="base" hangingPunct="0">
        <a:lnSpc>
          <a:spcPts val="4400"/>
        </a:lnSpc>
        <a:spcBef>
          <a:spcPct val="0"/>
        </a:spcBef>
        <a:spcAft>
          <a:spcPct val="0"/>
        </a:spcAft>
        <a:buSzPct val="100000"/>
        <a:buFont typeface="Zapf Dingbats" charset="0"/>
        <a:defRPr sz="4400" b="1">
          <a:solidFill>
            <a:schemeClr val="hlink"/>
          </a:solidFill>
          <a:latin typeface="Dutch" charset="0"/>
        </a:defRPr>
      </a:lvl2pPr>
      <a:lvl3pPr algn="ctr" rtl="0" eaLnBrk="0" fontAlgn="base" hangingPunct="0">
        <a:lnSpc>
          <a:spcPts val="4400"/>
        </a:lnSpc>
        <a:spcBef>
          <a:spcPct val="0"/>
        </a:spcBef>
        <a:spcAft>
          <a:spcPct val="0"/>
        </a:spcAft>
        <a:buSzPct val="100000"/>
        <a:buFont typeface="Zapf Dingbats" charset="0"/>
        <a:defRPr sz="4400" b="1">
          <a:solidFill>
            <a:schemeClr val="hlink"/>
          </a:solidFill>
          <a:latin typeface="Dutch" charset="0"/>
        </a:defRPr>
      </a:lvl3pPr>
      <a:lvl4pPr algn="ctr" rtl="0" eaLnBrk="0" fontAlgn="base" hangingPunct="0">
        <a:lnSpc>
          <a:spcPts val="4400"/>
        </a:lnSpc>
        <a:spcBef>
          <a:spcPct val="0"/>
        </a:spcBef>
        <a:spcAft>
          <a:spcPct val="0"/>
        </a:spcAft>
        <a:buSzPct val="100000"/>
        <a:buFont typeface="Zapf Dingbats" charset="0"/>
        <a:defRPr sz="4400" b="1">
          <a:solidFill>
            <a:schemeClr val="hlink"/>
          </a:solidFill>
          <a:latin typeface="Dutch" charset="0"/>
        </a:defRPr>
      </a:lvl4pPr>
      <a:lvl5pPr algn="ctr" rtl="0" eaLnBrk="0" fontAlgn="base" hangingPunct="0">
        <a:lnSpc>
          <a:spcPts val="4400"/>
        </a:lnSpc>
        <a:spcBef>
          <a:spcPct val="0"/>
        </a:spcBef>
        <a:spcAft>
          <a:spcPct val="0"/>
        </a:spcAft>
        <a:buSzPct val="100000"/>
        <a:buFont typeface="Zapf Dingbats" charset="0"/>
        <a:defRPr sz="4400" b="1">
          <a:solidFill>
            <a:schemeClr val="hlink"/>
          </a:solidFill>
          <a:latin typeface="Dutch" charset="0"/>
        </a:defRPr>
      </a:lvl5pPr>
      <a:lvl6pPr marL="457200" algn="ctr" rtl="0" eaLnBrk="0" fontAlgn="base" hangingPunct="0">
        <a:lnSpc>
          <a:spcPts val="4400"/>
        </a:lnSpc>
        <a:spcBef>
          <a:spcPct val="0"/>
        </a:spcBef>
        <a:spcAft>
          <a:spcPct val="0"/>
        </a:spcAft>
        <a:buSzPct val="100000"/>
        <a:buFont typeface="Zapf Dingbats" charset="0"/>
        <a:defRPr sz="4400" b="1">
          <a:solidFill>
            <a:schemeClr val="hlink"/>
          </a:solidFill>
          <a:latin typeface="Dutch" charset="0"/>
        </a:defRPr>
      </a:lvl6pPr>
      <a:lvl7pPr marL="914400" algn="ctr" rtl="0" eaLnBrk="0" fontAlgn="base" hangingPunct="0">
        <a:lnSpc>
          <a:spcPts val="4400"/>
        </a:lnSpc>
        <a:spcBef>
          <a:spcPct val="0"/>
        </a:spcBef>
        <a:spcAft>
          <a:spcPct val="0"/>
        </a:spcAft>
        <a:buSzPct val="100000"/>
        <a:buFont typeface="Zapf Dingbats" charset="0"/>
        <a:defRPr sz="4400" b="1">
          <a:solidFill>
            <a:schemeClr val="hlink"/>
          </a:solidFill>
          <a:latin typeface="Dutch" charset="0"/>
        </a:defRPr>
      </a:lvl7pPr>
      <a:lvl8pPr marL="1371600" algn="ctr" rtl="0" eaLnBrk="0" fontAlgn="base" hangingPunct="0">
        <a:lnSpc>
          <a:spcPts val="4400"/>
        </a:lnSpc>
        <a:spcBef>
          <a:spcPct val="0"/>
        </a:spcBef>
        <a:spcAft>
          <a:spcPct val="0"/>
        </a:spcAft>
        <a:buSzPct val="100000"/>
        <a:buFont typeface="Zapf Dingbats" charset="0"/>
        <a:defRPr sz="4400" b="1">
          <a:solidFill>
            <a:schemeClr val="hlink"/>
          </a:solidFill>
          <a:latin typeface="Dutch" charset="0"/>
        </a:defRPr>
      </a:lvl8pPr>
      <a:lvl9pPr marL="1828800" algn="ctr" rtl="0" eaLnBrk="0" fontAlgn="base" hangingPunct="0">
        <a:lnSpc>
          <a:spcPts val="4400"/>
        </a:lnSpc>
        <a:spcBef>
          <a:spcPct val="0"/>
        </a:spcBef>
        <a:spcAft>
          <a:spcPct val="0"/>
        </a:spcAft>
        <a:buSzPct val="100000"/>
        <a:buFont typeface="Zapf Dingbats" charset="0"/>
        <a:defRPr sz="4400" b="1">
          <a:solidFill>
            <a:schemeClr val="hlink"/>
          </a:solidFill>
          <a:latin typeface="Dutch" charset="0"/>
        </a:defRPr>
      </a:lvl9pPr>
    </p:titleStyle>
    <p:bodyStyle>
      <a:lvl1pPr indent="228600" algn="l" rtl="0" eaLnBrk="0" fontAlgn="base" hangingPunct="0">
        <a:lnSpc>
          <a:spcPts val="3200"/>
        </a:lnSpc>
        <a:spcBef>
          <a:spcPts val="400"/>
        </a:spcBef>
        <a:spcAft>
          <a:spcPct val="0"/>
        </a:spcAft>
        <a:buSzPct val="100000"/>
        <a:buFont typeface="Symbol" pitchFamily="18" charset="2"/>
        <a:buChar char="•"/>
        <a:defRPr sz="3200">
          <a:solidFill>
            <a:srgbClr val="0000BF"/>
          </a:solidFill>
          <a:latin typeface="+mn-lt"/>
          <a:ea typeface="+mn-ea"/>
          <a:cs typeface="+mn-cs"/>
        </a:defRPr>
      </a:lvl1pPr>
      <a:lvl2pPr marL="457200" indent="228600" algn="l" rtl="0" eaLnBrk="0" fontAlgn="base" hangingPunct="0">
        <a:lnSpc>
          <a:spcPts val="3200"/>
        </a:lnSpc>
        <a:spcBef>
          <a:spcPts val="400"/>
        </a:spcBef>
        <a:spcAft>
          <a:spcPct val="0"/>
        </a:spcAft>
        <a:buSzPct val="100000"/>
        <a:buFont typeface="Symbol" pitchFamily="18" charset="2"/>
        <a:buChar char="•"/>
        <a:defRPr sz="2800">
          <a:solidFill>
            <a:srgbClr val="0000BF"/>
          </a:solidFill>
          <a:latin typeface="+mn-lt"/>
        </a:defRPr>
      </a:lvl2pPr>
      <a:lvl3pPr marL="914400" indent="228600" algn="l" rtl="0" eaLnBrk="0" fontAlgn="base" hangingPunct="0">
        <a:lnSpc>
          <a:spcPts val="3200"/>
        </a:lnSpc>
        <a:spcBef>
          <a:spcPts val="400"/>
        </a:spcBef>
        <a:spcAft>
          <a:spcPct val="0"/>
        </a:spcAft>
        <a:buSzPct val="100000"/>
        <a:buFont typeface="Symbol" pitchFamily="18" charset="2"/>
        <a:buChar char="•"/>
        <a:defRPr sz="2400">
          <a:solidFill>
            <a:srgbClr val="0000BF"/>
          </a:solidFill>
          <a:latin typeface="+mn-lt"/>
        </a:defRPr>
      </a:lvl3pPr>
      <a:lvl4pPr marL="1371600" indent="228600" algn="l" rtl="0" eaLnBrk="0" fontAlgn="base" hangingPunct="0">
        <a:lnSpc>
          <a:spcPts val="3200"/>
        </a:lnSpc>
        <a:spcBef>
          <a:spcPts val="400"/>
        </a:spcBef>
        <a:spcAft>
          <a:spcPct val="0"/>
        </a:spcAft>
        <a:buSzPct val="100000"/>
        <a:buFont typeface="Symbol" pitchFamily="18" charset="2"/>
        <a:buChar char="•"/>
        <a:defRPr sz="2000">
          <a:solidFill>
            <a:srgbClr val="0000BF"/>
          </a:solidFill>
          <a:latin typeface="+mn-lt"/>
        </a:defRPr>
      </a:lvl4pPr>
      <a:lvl5pPr marL="1828800" indent="228600" algn="l" rtl="0" eaLnBrk="0" fontAlgn="base" hangingPunct="0">
        <a:lnSpc>
          <a:spcPts val="3200"/>
        </a:lnSpc>
        <a:spcBef>
          <a:spcPts val="400"/>
        </a:spcBef>
        <a:spcAft>
          <a:spcPct val="0"/>
        </a:spcAft>
        <a:buSzPct val="100000"/>
        <a:buFont typeface="Symbol" pitchFamily="18" charset="2"/>
        <a:buChar char="•"/>
        <a:defRPr sz="1600">
          <a:solidFill>
            <a:srgbClr val="0000BF"/>
          </a:solidFill>
          <a:latin typeface="+mn-lt"/>
        </a:defRPr>
      </a:lvl5pPr>
      <a:lvl6pPr marL="2286000" indent="228600" algn="l" rtl="0" eaLnBrk="0" fontAlgn="base" hangingPunct="0">
        <a:lnSpc>
          <a:spcPts val="3200"/>
        </a:lnSpc>
        <a:spcBef>
          <a:spcPts val="400"/>
        </a:spcBef>
        <a:spcAft>
          <a:spcPct val="0"/>
        </a:spcAft>
        <a:buSzPct val="100000"/>
        <a:buFont typeface="Symbol" pitchFamily="18" charset="2"/>
        <a:buChar char="•"/>
        <a:defRPr sz="1600">
          <a:solidFill>
            <a:srgbClr val="0000BF"/>
          </a:solidFill>
          <a:latin typeface="+mn-lt"/>
        </a:defRPr>
      </a:lvl6pPr>
      <a:lvl7pPr marL="2743200" indent="228600" algn="l" rtl="0" eaLnBrk="0" fontAlgn="base" hangingPunct="0">
        <a:lnSpc>
          <a:spcPts val="3200"/>
        </a:lnSpc>
        <a:spcBef>
          <a:spcPts val="400"/>
        </a:spcBef>
        <a:spcAft>
          <a:spcPct val="0"/>
        </a:spcAft>
        <a:buSzPct val="100000"/>
        <a:buFont typeface="Symbol" pitchFamily="18" charset="2"/>
        <a:buChar char="•"/>
        <a:defRPr sz="1600">
          <a:solidFill>
            <a:srgbClr val="0000BF"/>
          </a:solidFill>
          <a:latin typeface="+mn-lt"/>
        </a:defRPr>
      </a:lvl7pPr>
      <a:lvl8pPr marL="3200400" indent="228600" algn="l" rtl="0" eaLnBrk="0" fontAlgn="base" hangingPunct="0">
        <a:lnSpc>
          <a:spcPts val="3200"/>
        </a:lnSpc>
        <a:spcBef>
          <a:spcPts val="400"/>
        </a:spcBef>
        <a:spcAft>
          <a:spcPct val="0"/>
        </a:spcAft>
        <a:buSzPct val="100000"/>
        <a:buFont typeface="Symbol" pitchFamily="18" charset="2"/>
        <a:buChar char="•"/>
        <a:defRPr sz="1600">
          <a:solidFill>
            <a:srgbClr val="0000BF"/>
          </a:solidFill>
          <a:latin typeface="+mn-lt"/>
        </a:defRPr>
      </a:lvl8pPr>
      <a:lvl9pPr marL="3657600" indent="228600" algn="l" rtl="0" eaLnBrk="0" fontAlgn="base" hangingPunct="0">
        <a:lnSpc>
          <a:spcPts val="3200"/>
        </a:lnSpc>
        <a:spcBef>
          <a:spcPts val="400"/>
        </a:spcBef>
        <a:spcAft>
          <a:spcPct val="0"/>
        </a:spcAft>
        <a:buSzPct val="100000"/>
        <a:buFont typeface="Symbol" pitchFamily="18" charset="2"/>
        <a:buChar char="•"/>
        <a:defRPr sz="1600">
          <a:solidFill>
            <a:srgbClr val="0000B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http://nomads.ncdc.noaa.gov/EnsProb/" TargetMode="Externa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wmf"/><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5"/>
          <p:cNvPicPr>
            <a:picLocks noChangeAspect="1"/>
          </p:cNvPicPr>
          <p:nvPr/>
        </p:nvPicPr>
        <p:blipFill rotWithShape="1">
          <a:blip r:embed="rId2">
            <a:extLst>
              <a:ext uri="{28A0092B-C50C-407E-A947-70E740481C1C}">
                <a14:useLocalDpi xmlns:a14="http://schemas.microsoft.com/office/drawing/2010/main" val="0"/>
              </a:ext>
            </a:extLst>
          </a:blip>
          <a:srcRect l="12079" t="15326" r="48941" b="23137"/>
          <a:stretch/>
        </p:blipFill>
        <p:spPr bwMode="auto">
          <a:xfrm>
            <a:off x="11266784" y="24829823"/>
            <a:ext cx="3937893" cy="424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Freeform 5"/>
          <p:cNvSpPr>
            <a:spLocks noChangeArrowheads="1"/>
          </p:cNvSpPr>
          <p:nvPr/>
        </p:nvSpPr>
        <p:spPr bwMode="auto">
          <a:xfrm>
            <a:off x="29086175" y="3429000"/>
            <a:ext cx="13590588" cy="20547448"/>
          </a:xfrm>
          <a:custGeom>
            <a:avLst/>
            <a:gdLst>
              <a:gd name="T0" fmla="*/ 0 w 8561"/>
              <a:gd name="T1" fmla="*/ 0 h 11882"/>
              <a:gd name="T2" fmla="*/ 8561 w 8561"/>
              <a:gd name="T3" fmla="*/ 0 h 11882"/>
              <a:gd name="T4" fmla="*/ 8561 w 8561"/>
              <a:gd name="T5" fmla="*/ 11882 h 11882"/>
              <a:gd name="T6" fmla="*/ 0 w 8561"/>
              <a:gd name="T7" fmla="*/ 11882 h 11882"/>
              <a:gd name="T8" fmla="*/ 0 w 8561"/>
              <a:gd name="T9" fmla="*/ 0 h 11882"/>
            </a:gdLst>
            <a:ahLst/>
            <a:cxnLst>
              <a:cxn ang="0">
                <a:pos x="T0" y="T1"/>
              </a:cxn>
              <a:cxn ang="0">
                <a:pos x="T2" y="T3"/>
              </a:cxn>
              <a:cxn ang="0">
                <a:pos x="T4" y="T5"/>
              </a:cxn>
              <a:cxn ang="0">
                <a:pos x="T6" y="T7"/>
              </a:cxn>
              <a:cxn ang="0">
                <a:pos x="T8" y="T9"/>
              </a:cxn>
            </a:cxnLst>
            <a:rect l="0" t="0" r="r" b="b"/>
            <a:pathLst>
              <a:path w="8561" h="11882">
                <a:moveTo>
                  <a:pt x="0" y="0"/>
                </a:moveTo>
                <a:lnTo>
                  <a:pt x="8561" y="0"/>
                </a:lnTo>
                <a:lnTo>
                  <a:pt x="8561" y="11882"/>
                </a:lnTo>
                <a:lnTo>
                  <a:pt x="0" y="11882"/>
                </a:lnTo>
                <a:lnTo>
                  <a:pt x="0" y="0"/>
                </a:lnTo>
                <a:close/>
              </a:path>
            </a:pathLst>
          </a:custGeom>
          <a:noFill/>
          <a:ln w="203200">
            <a:solidFill>
              <a:srgbClr val="007F00"/>
            </a:solidFill>
            <a:round/>
            <a:headEnd type="triangle" w="med" len="lg"/>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030" name="Rectangle 6"/>
          <p:cNvSpPr>
            <a:spLocks noChangeArrowheads="1"/>
          </p:cNvSpPr>
          <p:nvPr/>
        </p:nvSpPr>
        <p:spPr bwMode="auto">
          <a:xfrm rot="10800000">
            <a:off x="29060775" y="24268835"/>
            <a:ext cx="13785850" cy="8228878"/>
          </a:xfrm>
          <a:prstGeom prst="rect">
            <a:avLst/>
          </a:prstGeom>
          <a:noFill/>
          <a:ln w="203200">
            <a:solidFill>
              <a:srgbClr val="007F00"/>
            </a:solidFill>
            <a:miter lim="800000"/>
            <a:headEnd type="triangle" w="med" len="lg"/>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1" name="Freeform 7"/>
          <p:cNvSpPr>
            <a:spLocks noChangeArrowheads="1"/>
          </p:cNvSpPr>
          <p:nvPr/>
        </p:nvSpPr>
        <p:spPr bwMode="auto">
          <a:xfrm>
            <a:off x="381000" y="18624550"/>
            <a:ext cx="14447838" cy="14027150"/>
          </a:xfrm>
          <a:custGeom>
            <a:avLst/>
            <a:gdLst>
              <a:gd name="T0" fmla="*/ 0 w 8561"/>
              <a:gd name="T1" fmla="*/ 0 h 8425"/>
              <a:gd name="T2" fmla="*/ 8561 w 8561"/>
              <a:gd name="T3" fmla="*/ 0 h 8425"/>
              <a:gd name="T4" fmla="*/ 8561 w 8561"/>
              <a:gd name="T5" fmla="*/ 8425 h 8425"/>
              <a:gd name="T6" fmla="*/ 0 w 8561"/>
              <a:gd name="T7" fmla="*/ 8425 h 8425"/>
              <a:gd name="T8" fmla="*/ 0 w 8561"/>
              <a:gd name="T9" fmla="*/ 0 h 8425"/>
            </a:gdLst>
            <a:ahLst/>
            <a:cxnLst>
              <a:cxn ang="0">
                <a:pos x="T0" y="T1"/>
              </a:cxn>
              <a:cxn ang="0">
                <a:pos x="T2" y="T3"/>
              </a:cxn>
              <a:cxn ang="0">
                <a:pos x="T4" y="T5"/>
              </a:cxn>
              <a:cxn ang="0">
                <a:pos x="T6" y="T7"/>
              </a:cxn>
              <a:cxn ang="0">
                <a:pos x="T8" y="T9"/>
              </a:cxn>
            </a:cxnLst>
            <a:rect l="0" t="0" r="r" b="b"/>
            <a:pathLst>
              <a:path w="8561" h="8425">
                <a:moveTo>
                  <a:pt x="0" y="0"/>
                </a:moveTo>
                <a:lnTo>
                  <a:pt x="8561" y="0"/>
                </a:lnTo>
                <a:lnTo>
                  <a:pt x="8561" y="8425"/>
                </a:lnTo>
                <a:lnTo>
                  <a:pt x="0" y="8425"/>
                </a:lnTo>
                <a:lnTo>
                  <a:pt x="0" y="0"/>
                </a:lnTo>
                <a:close/>
              </a:path>
            </a:pathLst>
          </a:custGeom>
          <a:noFill/>
          <a:ln w="203200">
            <a:solidFill>
              <a:schemeClr val="hlink"/>
            </a:solidFill>
            <a:round/>
            <a:headEnd type="triangle" w="med" len="lg"/>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032" name="Freeform 8"/>
          <p:cNvSpPr>
            <a:spLocks noChangeArrowheads="1"/>
          </p:cNvSpPr>
          <p:nvPr/>
        </p:nvSpPr>
        <p:spPr bwMode="auto">
          <a:xfrm>
            <a:off x="346075" y="3657600"/>
            <a:ext cx="14590713" cy="14695488"/>
          </a:xfrm>
          <a:custGeom>
            <a:avLst/>
            <a:gdLst>
              <a:gd name="T0" fmla="*/ 0 w 8561"/>
              <a:gd name="T1" fmla="*/ 0 h 8737"/>
              <a:gd name="T2" fmla="*/ 8561 w 8561"/>
              <a:gd name="T3" fmla="*/ 0 h 8737"/>
              <a:gd name="T4" fmla="*/ 8561 w 8561"/>
              <a:gd name="T5" fmla="*/ 8737 h 8737"/>
              <a:gd name="T6" fmla="*/ 0 w 8561"/>
              <a:gd name="T7" fmla="*/ 8737 h 8737"/>
              <a:gd name="T8" fmla="*/ 0 w 8561"/>
              <a:gd name="T9" fmla="*/ 0 h 8737"/>
            </a:gdLst>
            <a:ahLst/>
            <a:cxnLst>
              <a:cxn ang="0">
                <a:pos x="T0" y="T1"/>
              </a:cxn>
              <a:cxn ang="0">
                <a:pos x="T2" y="T3"/>
              </a:cxn>
              <a:cxn ang="0">
                <a:pos x="T4" y="T5"/>
              </a:cxn>
              <a:cxn ang="0">
                <a:pos x="T6" y="T7"/>
              </a:cxn>
              <a:cxn ang="0">
                <a:pos x="T8" y="T9"/>
              </a:cxn>
            </a:cxnLst>
            <a:rect l="0" t="0" r="r" b="b"/>
            <a:pathLst>
              <a:path w="8561" h="8737">
                <a:moveTo>
                  <a:pt x="0" y="0"/>
                </a:moveTo>
                <a:lnTo>
                  <a:pt x="8561" y="0"/>
                </a:lnTo>
                <a:lnTo>
                  <a:pt x="8561" y="8737"/>
                </a:lnTo>
                <a:lnTo>
                  <a:pt x="0" y="8737"/>
                </a:lnTo>
                <a:lnTo>
                  <a:pt x="0" y="0"/>
                </a:lnTo>
                <a:close/>
              </a:path>
            </a:pathLst>
          </a:custGeom>
          <a:noFill/>
          <a:ln w="2032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035" name="Text Box 11"/>
          <p:cNvSpPr txBox="1">
            <a:spLocks noChangeArrowheads="1"/>
          </p:cNvSpPr>
          <p:nvPr/>
        </p:nvSpPr>
        <p:spPr bwMode="auto">
          <a:xfrm>
            <a:off x="9669463" y="34312225"/>
            <a:ext cx="0" cy="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1790" tIns="75895" rIns="151790" bIns="304495"/>
          <a:lstStyle/>
          <a:p>
            <a:pPr>
              <a:spcBef>
                <a:spcPct val="0"/>
              </a:spcBef>
            </a:pPr>
            <a:endParaRPr lang="en-US" altLang="en-US" sz="2400" dirty="0"/>
          </a:p>
        </p:txBody>
      </p:sp>
      <p:sp>
        <p:nvSpPr>
          <p:cNvPr id="1036" name="Text Box 12"/>
          <p:cNvSpPr txBox="1">
            <a:spLocks noChangeArrowheads="1"/>
          </p:cNvSpPr>
          <p:nvPr/>
        </p:nvSpPr>
        <p:spPr bwMode="auto">
          <a:xfrm>
            <a:off x="9710738" y="34728150"/>
            <a:ext cx="0" cy="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1790" tIns="75895" rIns="151790" bIns="304495"/>
          <a:lstStyle/>
          <a:p>
            <a:pPr>
              <a:spcBef>
                <a:spcPct val="0"/>
              </a:spcBef>
            </a:pPr>
            <a:endParaRPr lang="en-US" altLang="en-US" sz="2400" dirty="0"/>
          </a:p>
        </p:txBody>
      </p:sp>
      <p:sp>
        <p:nvSpPr>
          <p:cNvPr id="1037" name="Text Box 13"/>
          <p:cNvSpPr txBox="1">
            <a:spLocks noChangeArrowheads="1"/>
          </p:cNvSpPr>
          <p:nvPr/>
        </p:nvSpPr>
        <p:spPr bwMode="auto">
          <a:xfrm>
            <a:off x="8942388" y="34290000"/>
            <a:ext cx="0" cy="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1790" tIns="75895" rIns="151790" bIns="304495"/>
          <a:lstStyle/>
          <a:p>
            <a:pPr>
              <a:lnSpc>
                <a:spcPts val="2400"/>
              </a:lnSpc>
              <a:spcBef>
                <a:spcPct val="0"/>
              </a:spcBef>
            </a:pPr>
            <a:endParaRPr lang="en-US" altLang="en-US" sz="2400" dirty="0">
              <a:latin typeface="Helvetica Narrow" charset="0"/>
            </a:endParaRPr>
          </a:p>
        </p:txBody>
      </p:sp>
      <p:sp>
        <p:nvSpPr>
          <p:cNvPr id="1038" name="Text Box 14"/>
          <p:cNvSpPr txBox="1">
            <a:spLocks noChangeArrowheads="1"/>
          </p:cNvSpPr>
          <p:nvPr/>
        </p:nvSpPr>
        <p:spPr bwMode="auto">
          <a:xfrm>
            <a:off x="15118558" y="3041650"/>
            <a:ext cx="13492162" cy="6159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ts val="6400"/>
              </a:lnSpc>
              <a:spcBef>
                <a:spcPct val="0"/>
              </a:spcBef>
            </a:pPr>
            <a:r>
              <a:rPr lang="en-US" altLang="en-US" sz="6000" b="1" i="1" dirty="0" smtClean="0">
                <a:latin typeface="Helvetica" pitchFamily="34" charset="0"/>
              </a:rPr>
              <a:t>“It Slices, It Dices, and Area Subsets”</a:t>
            </a:r>
            <a:endParaRPr lang="en-US" altLang="en-US" sz="6000" b="1" i="1" dirty="0">
              <a:latin typeface="Helvetica" pitchFamily="34" charset="0"/>
            </a:endParaRPr>
          </a:p>
        </p:txBody>
      </p:sp>
      <p:sp>
        <p:nvSpPr>
          <p:cNvPr id="1041" name="Text Box 17"/>
          <p:cNvSpPr txBox="1">
            <a:spLocks noChangeArrowheads="1"/>
          </p:cNvSpPr>
          <p:nvPr/>
        </p:nvSpPr>
        <p:spPr bwMode="auto">
          <a:xfrm>
            <a:off x="947738" y="836613"/>
            <a:ext cx="4435475" cy="11318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ts val="1800"/>
              </a:lnSpc>
              <a:spcBef>
                <a:spcPct val="0"/>
              </a:spcBef>
            </a:pPr>
            <a:r>
              <a:rPr lang="en-US" altLang="en-US" sz="1800" b="1" i="1" dirty="0" smtClean="0">
                <a:latin typeface="Helvetica Narrow" charset="0"/>
              </a:rPr>
              <a:t>ESIP </a:t>
            </a:r>
            <a:r>
              <a:rPr lang="en-US" altLang="en-US" sz="1800" b="1" i="1" dirty="0">
                <a:latin typeface="Helvetica Narrow" charset="0"/>
              </a:rPr>
              <a:t>Winter Meeting, </a:t>
            </a:r>
            <a:endParaRPr lang="en-US" altLang="en-US" sz="1800" b="1" i="1" dirty="0" smtClean="0">
              <a:latin typeface="Helvetica Narrow" charset="0"/>
            </a:endParaRPr>
          </a:p>
          <a:p>
            <a:pPr>
              <a:lnSpc>
                <a:spcPts val="1800"/>
              </a:lnSpc>
              <a:spcBef>
                <a:spcPct val="0"/>
              </a:spcBef>
            </a:pPr>
            <a:r>
              <a:rPr lang="en-US" altLang="en-US" sz="1800" b="1" i="1" dirty="0" smtClean="0">
                <a:latin typeface="Helvetica Narrow" charset="0"/>
              </a:rPr>
              <a:t>January </a:t>
            </a:r>
            <a:r>
              <a:rPr lang="en-US" altLang="en-US" sz="1800" b="1" i="1" dirty="0">
                <a:latin typeface="Helvetica Narrow" charset="0"/>
              </a:rPr>
              <a:t>6-8, </a:t>
            </a:r>
            <a:r>
              <a:rPr lang="en-US" altLang="en-US" sz="1800" b="1" i="1" dirty="0" smtClean="0">
                <a:latin typeface="Helvetica Narrow" charset="0"/>
              </a:rPr>
              <a:t>2015, </a:t>
            </a:r>
            <a:r>
              <a:rPr lang="en-US" altLang="en-US" sz="1800" b="1" i="1" dirty="0">
                <a:latin typeface="Helvetica Narrow" charset="0"/>
              </a:rPr>
              <a:t>Washington D.C. </a:t>
            </a:r>
            <a:endParaRPr lang="en-US" altLang="en-US" sz="1800" b="1" i="1" dirty="0" smtClean="0">
              <a:latin typeface="Helvetica Narrow" charset="0"/>
            </a:endParaRPr>
          </a:p>
          <a:p>
            <a:pPr>
              <a:lnSpc>
                <a:spcPts val="1800"/>
              </a:lnSpc>
              <a:spcBef>
                <a:spcPct val="0"/>
              </a:spcBef>
            </a:pPr>
            <a:r>
              <a:rPr lang="en-US" altLang="en-US" sz="1800" b="1" i="1" dirty="0" smtClean="0">
                <a:latin typeface="Helvetica Narrow" charset="0"/>
              </a:rPr>
              <a:t>Earth </a:t>
            </a:r>
            <a:r>
              <a:rPr lang="en-US" altLang="en-US" sz="1800" b="1" i="1" dirty="0">
                <a:latin typeface="Helvetica Narrow" charset="0"/>
              </a:rPr>
              <a:t>Science and Data in Support </a:t>
            </a:r>
            <a:r>
              <a:rPr lang="en-US" altLang="en-US" sz="1800" b="1" i="1" dirty="0" smtClean="0">
                <a:latin typeface="Helvetica Narrow" charset="0"/>
              </a:rPr>
              <a:t> of  …</a:t>
            </a:r>
          </a:p>
          <a:p>
            <a:pPr>
              <a:lnSpc>
                <a:spcPts val="1800"/>
              </a:lnSpc>
              <a:spcBef>
                <a:spcPct val="0"/>
              </a:spcBef>
            </a:pPr>
            <a:r>
              <a:rPr lang="en-US" altLang="en-US" sz="1800" b="1" i="1" dirty="0" smtClean="0">
                <a:latin typeface="Helvetica Narrow" charset="0"/>
              </a:rPr>
              <a:t> </a:t>
            </a:r>
            <a:r>
              <a:rPr lang="en-US" altLang="en-US" sz="1800" b="1" i="1" dirty="0">
                <a:latin typeface="Helvetica Narrow" charset="0"/>
              </a:rPr>
              <a:t>Climate, Energy, Water Nexus</a:t>
            </a:r>
            <a:r>
              <a:rPr lang="en-US" altLang="en-US" sz="1800" b="1" i="1" dirty="0" smtClean="0">
                <a:latin typeface="Helvetica Narrow" charset="0"/>
              </a:rPr>
              <a:t>.</a:t>
            </a:r>
            <a:endParaRPr lang="en-US" altLang="en-US" sz="1800" b="1" i="1" dirty="0">
              <a:latin typeface="Helvetica Narrow" charset="0"/>
            </a:endParaRPr>
          </a:p>
          <a:p>
            <a:pPr>
              <a:lnSpc>
                <a:spcPts val="1800"/>
              </a:lnSpc>
              <a:spcBef>
                <a:spcPct val="0"/>
              </a:spcBef>
            </a:pPr>
            <a:r>
              <a:rPr lang="en-US" altLang="en-US" sz="1800" b="1" i="1" dirty="0" smtClean="0">
                <a:latin typeface="Helvetica Narrow" charset="0"/>
              </a:rPr>
              <a:t> </a:t>
            </a:r>
            <a:r>
              <a:rPr lang="en-US" altLang="en-US" sz="1800" b="1" i="1" dirty="0" err="1" smtClean="0">
                <a:latin typeface="Helvetica Narrow" charset="0"/>
              </a:rPr>
              <a:t>UPoster</a:t>
            </a:r>
            <a:r>
              <a:rPr lang="en-US" altLang="en-US" sz="1800" b="1" i="1" dirty="0" smtClean="0">
                <a:latin typeface="Helvetica Narrow" charset="0"/>
              </a:rPr>
              <a:t> </a:t>
            </a:r>
            <a:endParaRPr lang="en-US" altLang="en-US" sz="1800" b="1" i="1" dirty="0">
              <a:latin typeface="Helvetica Narrow" charset="0"/>
            </a:endParaRPr>
          </a:p>
        </p:txBody>
      </p:sp>
      <p:pic>
        <p:nvPicPr>
          <p:cNvPr id="10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3200" y="1006475"/>
            <a:ext cx="1458913"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6125" y="1006475"/>
            <a:ext cx="14605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6" name="Text Box 22"/>
          <p:cNvSpPr txBox="1">
            <a:spLocks noChangeArrowheads="1"/>
          </p:cNvSpPr>
          <p:nvPr/>
        </p:nvSpPr>
        <p:spPr bwMode="auto">
          <a:xfrm>
            <a:off x="5600504" y="84138"/>
            <a:ext cx="30280966" cy="116581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ts val="6400"/>
              </a:lnSpc>
              <a:spcBef>
                <a:spcPct val="0"/>
              </a:spcBef>
            </a:pPr>
            <a:endParaRPr lang="en-US" altLang="en-US" sz="7200" b="1" i="1" dirty="0">
              <a:latin typeface="Helvetica" pitchFamily="34" charset="0"/>
            </a:endParaRPr>
          </a:p>
        </p:txBody>
      </p:sp>
      <p:sp>
        <p:nvSpPr>
          <p:cNvPr id="1047" name="Text Box 23"/>
          <p:cNvSpPr txBox="1">
            <a:spLocks noChangeArrowheads="1"/>
          </p:cNvSpPr>
          <p:nvPr/>
        </p:nvSpPr>
        <p:spPr bwMode="auto">
          <a:xfrm>
            <a:off x="15118558" y="1249957"/>
            <a:ext cx="4204494" cy="6080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ts val="3600"/>
              </a:lnSpc>
              <a:spcBef>
                <a:spcPct val="0"/>
              </a:spcBef>
            </a:pPr>
            <a:r>
              <a:rPr lang="en-US" altLang="en-US" sz="3600" b="1" i="1" dirty="0" smtClean="0">
                <a:latin typeface="Helvetica" pitchFamily="34" charset="0"/>
              </a:rPr>
              <a:t>Jordan </a:t>
            </a:r>
            <a:r>
              <a:rPr lang="en-US" altLang="en-US" sz="3600" b="1" i="1" dirty="0">
                <a:latin typeface="Helvetica" pitchFamily="34" charset="0"/>
              </a:rPr>
              <a:t>C. </a:t>
            </a:r>
            <a:r>
              <a:rPr lang="en-US" altLang="en-US" sz="3600" b="1" i="1" dirty="0" smtClean="0">
                <a:latin typeface="Helvetica" pitchFamily="34" charset="0"/>
              </a:rPr>
              <a:t>Alpert</a:t>
            </a:r>
            <a:endParaRPr lang="en-US" altLang="en-US" sz="3600" b="1" i="1" baseline="37000" dirty="0">
              <a:latin typeface="Helvetica" pitchFamily="34" charset="0"/>
            </a:endParaRPr>
          </a:p>
        </p:txBody>
      </p:sp>
      <p:sp>
        <p:nvSpPr>
          <p:cNvPr id="1049" name="Text Box 25"/>
          <p:cNvSpPr txBox="1">
            <a:spLocks noChangeArrowheads="1"/>
          </p:cNvSpPr>
          <p:nvPr/>
        </p:nvSpPr>
        <p:spPr bwMode="auto">
          <a:xfrm>
            <a:off x="30812580" y="24826035"/>
            <a:ext cx="10282238" cy="6159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ts val="6400"/>
              </a:lnSpc>
              <a:spcBef>
                <a:spcPct val="0"/>
              </a:spcBef>
            </a:pPr>
            <a:r>
              <a:rPr lang="en-US" altLang="en-US" sz="6400" b="1" i="1" dirty="0">
                <a:latin typeface="Helvetica" pitchFamily="34" charset="0"/>
              </a:rPr>
              <a:t>SUMMARY AND FUTURE WORK</a:t>
            </a:r>
          </a:p>
        </p:txBody>
      </p:sp>
      <p:sp>
        <p:nvSpPr>
          <p:cNvPr id="1051" name="Line 27"/>
          <p:cNvSpPr>
            <a:spLocks noChangeShapeType="1"/>
          </p:cNvSpPr>
          <p:nvPr/>
        </p:nvSpPr>
        <p:spPr bwMode="auto">
          <a:xfrm>
            <a:off x="15327708" y="3899298"/>
            <a:ext cx="13492162" cy="0"/>
          </a:xfrm>
          <a:prstGeom prst="line">
            <a:avLst/>
          </a:prstGeom>
          <a:noFill/>
          <a:ln w="1016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052"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029" y="1968500"/>
            <a:ext cx="2492611"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0" name="Text Box 36"/>
          <p:cNvSpPr txBox="1">
            <a:spLocks noChangeArrowheads="1"/>
          </p:cNvSpPr>
          <p:nvPr/>
        </p:nvSpPr>
        <p:spPr bwMode="auto">
          <a:xfrm>
            <a:off x="596900" y="30476825"/>
            <a:ext cx="12453938" cy="19462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ts val="4000"/>
              </a:lnSpc>
              <a:spcBef>
                <a:spcPct val="0"/>
              </a:spcBef>
            </a:pPr>
            <a:endParaRPr lang="en-US" altLang="en-US" sz="3000" b="1" i="1" dirty="0">
              <a:latin typeface="Swiss" charset="0"/>
            </a:endParaRPr>
          </a:p>
          <a:p>
            <a:pPr>
              <a:lnSpc>
                <a:spcPts val="4000"/>
              </a:lnSpc>
              <a:spcBef>
                <a:spcPct val="0"/>
              </a:spcBef>
            </a:pPr>
            <a:endParaRPr lang="en-US" altLang="en-US" sz="3000" b="1" i="1" dirty="0">
              <a:latin typeface="Swiss" charset="0"/>
            </a:endParaRPr>
          </a:p>
          <a:p>
            <a:pPr>
              <a:lnSpc>
                <a:spcPts val="4000"/>
              </a:lnSpc>
              <a:spcBef>
                <a:spcPct val="0"/>
              </a:spcBef>
            </a:pPr>
            <a:endParaRPr lang="en-US" altLang="en-US" sz="3000" b="1" i="1" dirty="0">
              <a:latin typeface="Swiss" charset="0"/>
            </a:endParaRPr>
          </a:p>
          <a:p>
            <a:pPr>
              <a:lnSpc>
                <a:spcPts val="4000"/>
              </a:lnSpc>
              <a:spcBef>
                <a:spcPct val="0"/>
              </a:spcBef>
            </a:pPr>
            <a:r>
              <a:rPr lang="en-US" altLang="en-US" sz="2400" b="1" i="1" dirty="0">
                <a:latin typeface="Swiss" charset="0"/>
              </a:rPr>
              <a:t>(1)</a:t>
            </a:r>
          </a:p>
        </p:txBody>
      </p:sp>
      <p:sp>
        <p:nvSpPr>
          <p:cNvPr id="1082" name="Text Box 58"/>
          <p:cNvSpPr txBox="1">
            <a:spLocks noChangeArrowheads="1"/>
          </p:cNvSpPr>
          <p:nvPr/>
        </p:nvSpPr>
        <p:spPr bwMode="auto">
          <a:xfrm>
            <a:off x="28381326" y="18210213"/>
            <a:ext cx="336548" cy="2857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ts val="2400"/>
              </a:lnSpc>
              <a:spcBef>
                <a:spcPct val="0"/>
              </a:spcBef>
            </a:pPr>
            <a:r>
              <a:rPr lang="en-US" altLang="en-US" sz="2400" dirty="0">
                <a:latin typeface="Helvetica" pitchFamily="34" charset="0"/>
              </a:rPr>
              <a:t>(2)</a:t>
            </a:r>
          </a:p>
        </p:txBody>
      </p:sp>
      <p:sp>
        <p:nvSpPr>
          <p:cNvPr id="1083" name="Text Box 59"/>
          <p:cNvSpPr txBox="1">
            <a:spLocks noChangeArrowheads="1"/>
          </p:cNvSpPr>
          <p:nvPr/>
        </p:nvSpPr>
        <p:spPr bwMode="auto">
          <a:xfrm>
            <a:off x="28329731" y="32492523"/>
            <a:ext cx="330200" cy="2873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ts val="2400"/>
              </a:lnSpc>
              <a:spcBef>
                <a:spcPct val="0"/>
              </a:spcBef>
            </a:pPr>
            <a:r>
              <a:rPr lang="en-US" altLang="en-US" sz="2400" dirty="0">
                <a:latin typeface="Helvetica" pitchFamily="34" charset="0"/>
              </a:rPr>
              <a:t>(3)</a:t>
            </a:r>
          </a:p>
        </p:txBody>
      </p:sp>
      <p:sp>
        <p:nvSpPr>
          <p:cNvPr id="1084" name="Text Box 60"/>
          <p:cNvSpPr txBox="1">
            <a:spLocks noChangeArrowheads="1"/>
          </p:cNvSpPr>
          <p:nvPr/>
        </p:nvSpPr>
        <p:spPr bwMode="auto">
          <a:xfrm>
            <a:off x="29221113" y="23652081"/>
            <a:ext cx="330200" cy="2857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ts val="2400"/>
              </a:lnSpc>
              <a:spcBef>
                <a:spcPct val="0"/>
              </a:spcBef>
            </a:pPr>
            <a:r>
              <a:rPr lang="en-US" altLang="en-US" sz="2400" dirty="0">
                <a:latin typeface="Helvetica" pitchFamily="34" charset="0"/>
              </a:rPr>
              <a:t>(4)</a:t>
            </a:r>
          </a:p>
        </p:txBody>
      </p:sp>
      <p:sp>
        <p:nvSpPr>
          <p:cNvPr id="1085" name="Text Box 61"/>
          <p:cNvSpPr txBox="1">
            <a:spLocks noChangeArrowheads="1"/>
          </p:cNvSpPr>
          <p:nvPr/>
        </p:nvSpPr>
        <p:spPr bwMode="auto">
          <a:xfrm>
            <a:off x="29386213" y="31745238"/>
            <a:ext cx="330200" cy="2857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ts val="2400"/>
              </a:lnSpc>
              <a:spcBef>
                <a:spcPct val="0"/>
              </a:spcBef>
            </a:pPr>
            <a:r>
              <a:rPr lang="en-US" altLang="en-US" sz="2400" dirty="0">
                <a:latin typeface="Helvetica" pitchFamily="34" charset="0"/>
              </a:rPr>
              <a:t>(5)</a:t>
            </a:r>
          </a:p>
        </p:txBody>
      </p:sp>
      <p:sp>
        <p:nvSpPr>
          <p:cNvPr id="1098" name="Text Box 74"/>
          <p:cNvSpPr txBox="1">
            <a:spLocks noChangeArrowheads="1"/>
          </p:cNvSpPr>
          <p:nvPr/>
        </p:nvSpPr>
        <p:spPr bwMode="auto">
          <a:xfrm>
            <a:off x="7037388" y="6802438"/>
            <a:ext cx="6923087" cy="39068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ts val="4000"/>
              </a:lnSpc>
              <a:spcBef>
                <a:spcPct val="0"/>
              </a:spcBef>
            </a:pPr>
            <a:endParaRPr lang="en-US" altLang="en-US" sz="4000" dirty="0">
              <a:latin typeface="Swiss" charset="0"/>
            </a:endParaRPr>
          </a:p>
          <a:p>
            <a:pPr>
              <a:lnSpc>
                <a:spcPts val="4000"/>
              </a:lnSpc>
              <a:spcBef>
                <a:spcPct val="0"/>
              </a:spcBef>
            </a:pPr>
            <a:endParaRPr lang="en-US" altLang="en-US" sz="4000" dirty="0">
              <a:latin typeface="Swiss" charset="0"/>
            </a:endParaRPr>
          </a:p>
        </p:txBody>
      </p:sp>
      <p:sp>
        <p:nvSpPr>
          <p:cNvPr id="1099" name="Text Box 75"/>
          <p:cNvSpPr txBox="1">
            <a:spLocks noChangeArrowheads="1"/>
          </p:cNvSpPr>
          <p:nvPr/>
        </p:nvSpPr>
        <p:spPr bwMode="auto">
          <a:xfrm>
            <a:off x="554038" y="17565688"/>
            <a:ext cx="330200" cy="2873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ts val="2400"/>
              </a:lnSpc>
              <a:spcBef>
                <a:spcPct val="0"/>
              </a:spcBef>
            </a:pPr>
            <a:r>
              <a:rPr lang="en-US" altLang="en-US" sz="2400" dirty="0">
                <a:latin typeface="Helvetica" pitchFamily="34" charset="0"/>
              </a:rPr>
              <a:t>(0)</a:t>
            </a:r>
          </a:p>
        </p:txBody>
      </p:sp>
      <p:sp>
        <p:nvSpPr>
          <p:cNvPr id="1028" name="Rectangle 4"/>
          <p:cNvSpPr>
            <a:spLocks noChangeArrowheads="1"/>
          </p:cNvSpPr>
          <p:nvPr/>
        </p:nvSpPr>
        <p:spPr bwMode="auto">
          <a:xfrm>
            <a:off x="6267450" y="0"/>
            <a:ext cx="333057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US" altLang="en-US" sz="6000" b="1" i="1" dirty="0" smtClean="0">
                <a:effectLst>
                  <a:outerShdw blurRad="38100" dist="38100" dir="2700000" algn="tl">
                    <a:srgbClr val="C0C0C0"/>
                  </a:outerShdw>
                </a:effectLst>
              </a:rPr>
              <a:t>NOAA </a:t>
            </a:r>
            <a:r>
              <a:rPr lang="en-US" altLang="en-US" sz="6000" b="1" i="1" dirty="0">
                <a:effectLst>
                  <a:outerShdw blurRad="38100" dist="38100" dir="2700000" algn="tl">
                    <a:srgbClr val="C0C0C0"/>
                  </a:outerShdw>
                </a:effectLst>
              </a:rPr>
              <a:t>Weather Model Output Data for Decision Support Systems, Including Aggregation of </a:t>
            </a:r>
            <a:r>
              <a:rPr lang="en-US" altLang="en-US" sz="6000" b="1" i="1" dirty="0" smtClean="0">
                <a:effectLst>
                  <a:outerShdw blurRad="38100" dist="38100" dir="2700000" algn="tl">
                    <a:srgbClr val="C0C0C0"/>
                  </a:outerShdw>
                </a:effectLst>
              </a:rPr>
              <a:t>Ensembles</a:t>
            </a:r>
            <a:endParaRPr lang="en-US" altLang="en-US" sz="6000" b="1" i="1" dirty="0">
              <a:effectLst>
                <a:outerShdw blurRad="38100" dist="38100" dir="2700000" algn="tl">
                  <a:srgbClr val="C0C0C0"/>
                </a:outerShdw>
              </a:effectLst>
            </a:endParaRPr>
          </a:p>
        </p:txBody>
      </p:sp>
      <p:sp>
        <p:nvSpPr>
          <p:cNvPr id="3079" name="Text Box 7"/>
          <p:cNvSpPr txBox="1">
            <a:spLocks noChangeArrowheads="1"/>
          </p:cNvSpPr>
          <p:nvPr/>
        </p:nvSpPr>
        <p:spPr bwMode="auto">
          <a:xfrm>
            <a:off x="13235730" y="1841321"/>
            <a:ext cx="83224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en-US" sz="2400" b="1" i="1" dirty="0" smtClean="0">
                <a:latin typeface="Helvetica" pitchFamily="34" charset="0"/>
              </a:rPr>
              <a:t>NOAA/NWS/NCEP/Environmental Modeling Center, </a:t>
            </a:r>
          </a:p>
          <a:p>
            <a:pPr>
              <a:spcBef>
                <a:spcPts val="0"/>
              </a:spcBef>
            </a:pPr>
            <a:r>
              <a:rPr lang="en-US" altLang="en-US" sz="2400" b="1" i="1" dirty="0" smtClean="0">
                <a:latin typeface="Helvetica" pitchFamily="34" charset="0"/>
              </a:rPr>
              <a:t>NOAA Center Weather and Climate Prediction ,</a:t>
            </a:r>
          </a:p>
          <a:p>
            <a:pPr>
              <a:spcBef>
                <a:spcPts val="0"/>
              </a:spcBef>
            </a:pPr>
            <a:r>
              <a:rPr lang="en-US" altLang="en-US" sz="2400" b="1" i="1" dirty="0" smtClean="0">
                <a:latin typeface="Helvetica" pitchFamily="34" charset="0"/>
              </a:rPr>
              <a:t>College Park, </a:t>
            </a:r>
            <a:r>
              <a:rPr lang="en-US" altLang="en-US" sz="2400" b="1" i="1" dirty="0">
                <a:latin typeface="Helvetica" pitchFamily="34" charset="0"/>
              </a:rPr>
              <a:t>Maryland </a:t>
            </a:r>
            <a:r>
              <a:rPr lang="en-US" altLang="en-US" sz="2400" b="1" i="1" dirty="0" smtClean="0">
                <a:latin typeface="Helvetica" pitchFamily="34" charset="0"/>
              </a:rPr>
              <a:t>20740</a:t>
            </a:r>
            <a:r>
              <a:rPr lang="en-US" altLang="en-US" sz="2400" b="1" i="1" baseline="30000" dirty="0" smtClean="0">
                <a:latin typeface="Helvetica" pitchFamily="34" charset="0"/>
              </a:rPr>
              <a:t> </a:t>
            </a:r>
            <a:endParaRPr lang="en-US" altLang="en-US" sz="2400" b="1" i="1" baseline="30000" dirty="0">
              <a:latin typeface="Helvetica" pitchFamily="34" charset="0"/>
            </a:endParaRPr>
          </a:p>
        </p:txBody>
      </p:sp>
      <p:sp>
        <p:nvSpPr>
          <p:cNvPr id="3953" name="Text Box 881"/>
          <p:cNvSpPr txBox="1">
            <a:spLocks noChangeArrowheads="1"/>
          </p:cNvSpPr>
          <p:nvPr/>
        </p:nvSpPr>
        <p:spPr bwMode="auto">
          <a:xfrm>
            <a:off x="15487650" y="20154900"/>
            <a:ext cx="5676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dirty="0"/>
          </a:p>
        </p:txBody>
      </p:sp>
      <p:sp>
        <p:nvSpPr>
          <p:cNvPr id="3973" name="Line 901"/>
          <p:cNvSpPr>
            <a:spLocks noChangeShapeType="1"/>
          </p:cNvSpPr>
          <p:nvPr/>
        </p:nvSpPr>
        <p:spPr bwMode="auto">
          <a:xfrm>
            <a:off x="15299531" y="32150092"/>
            <a:ext cx="1943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3976" name="Picture 9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91394" y="27305419"/>
            <a:ext cx="3495675" cy="494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82" name="Line 910"/>
          <p:cNvSpPr>
            <a:spLocks noChangeShapeType="1"/>
          </p:cNvSpPr>
          <p:nvPr/>
        </p:nvSpPr>
        <p:spPr bwMode="auto">
          <a:xfrm>
            <a:off x="15489238" y="18852835"/>
            <a:ext cx="12501562" cy="38100"/>
          </a:xfrm>
          <a:prstGeom prst="line">
            <a:avLst/>
          </a:prstGeom>
          <a:noFill/>
          <a:ln w="1016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 name="Line 911"/>
          <p:cNvSpPr>
            <a:spLocks noChangeShapeType="1"/>
          </p:cNvSpPr>
          <p:nvPr/>
        </p:nvSpPr>
        <p:spPr bwMode="auto">
          <a:xfrm>
            <a:off x="17193815" y="23732512"/>
            <a:ext cx="9472612" cy="0"/>
          </a:xfrm>
          <a:prstGeom prst="line">
            <a:avLst/>
          </a:prstGeom>
          <a:noFill/>
          <a:ln w="1016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Rectangle 1"/>
          <p:cNvSpPr/>
          <p:nvPr/>
        </p:nvSpPr>
        <p:spPr>
          <a:xfrm>
            <a:off x="7232303" y="6253221"/>
            <a:ext cx="7664798" cy="11418510"/>
          </a:xfrm>
          <a:prstGeom prst="rect">
            <a:avLst/>
          </a:prstGeom>
        </p:spPr>
        <p:txBody>
          <a:bodyPr wrap="square">
            <a:spAutoFit/>
          </a:bodyPr>
          <a:lstStyle/>
          <a:p>
            <a:pPr marL="457200" indent="-457200">
              <a:buFont typeface="Wingdings" panose="05000000000000000000" pitchFamily="2" charset="2"/>
              <a:buChar char="Ø"/>
            </a:pPr>
            <a:r>
              <a:rPr lang="en-US" b="1" dirty="0" smtClean="0"/>
              <a:t>EMC</a:t>
            </a:r>
            <a:r>
              <a:rPr lang="en-US" dirty="0" smtClean="0"/>
              <a:t> is </a:t>
            </a:r>
            <a:r>
              <a:rPr lang="en-US" dirty="0"/>
              <a:t>responsible for </a:t>
            </a:r>
            <a:r>
              <a:rPr lang="en-US" dirty="0" smtClean="0"/>
              <a:t>the enhancements</a:t>
            </a:r>
            <a:r>
              <a:rPr lang="en-US" dirty="0"/>
              <a:t>, transitions-to-operations, and maintenance of more than 20 numerical prediction systems comprising NCEP's operational production suite</a:t>
            </a:r>
            <a:r>
              <a:rPr lang="en-US" dirty="0" smtClean="0"/>
              <a:t>.  </a:t>
            </a:r>
          </a:p>
          <a:p>
            <a:pPr marL="457200" indent="-457200">
              <a:buFont typeface="Arial" panose="020B0604020202020204" pitchFamily="34" charset="0"/>
              <a:buChar char="•"/>
            </a:pPr>
            <a:r>
              <a:rPr lang="en-US" b="1" dirty="0" smtClean="0"/>
              <a:t>NOMADS </a:t>
            </a:r>
            <a:r>
              <a:rPr lang="en-US" b="1" dirty="0"/>
              <a:t>real-time </a:t>
            </a:r>
            <a:r>
              <a:rPr lang="en-US" dirty="0" smtClean="0"/>
              <a:t>services are </a:t>
            </a:r>
            <a:r>
              <a:rPr lang="en-US" dirty="0"/>
              <a:t>supported </a:t>
            </a:r>
            <a:r>
              <a:rPr lang="en-US" dirty="0" smtClean="0"/>
              <a:t>by NOAA/NCEP, available </a:t>
            </a:r>
            <a:r>
              <a:rPr lang="en-US" dirty="0"/>
              <a:t>at </a:t>
            </a:r>
            <a:r>
              <a:rPr lang="en-US" dirty="0">
                <a:solidFill>
                  <a:schemeClr val="accent2"/>
                </a:solidFill>
              </a:rPr>
              <a:t>http://nomads.ncep.noaa.gov/</a:t>
            </a:r>
            <a:r>
              <a:rPr lang="en-US" dirty="0"/>
              <a:t>. This server </a:t>
            </a:r>
            <a:r>
              <a:rPr lang="en-US" dirty="0" smtClean="0"/>
              <a:t>provides </a:t>
            </a:r>
            <a:r>
              <a:rPr lang="en-US" u="sng" dirty="0" smtClean="0"/>
              <a:t>al</a:t>
            </a:r>
            <a:r>
              <a:rPr lang="en-US" dirty="0" smtClean="0"/>
              <a:t>l the real time weather service model output data.</a:t>
            </a:r>
            <a:endParaRPr lang="en-US" dirty="0"/>
          </a:p>
          <a:p>
            <a:pPr marL="457200" indent="-457200">
              <a:buFont typeface="Arial" panose="020B0604020202020204" pitchFamily="34" charset="0"/>
              <a:buChar char="•"/>
            </a:pPr>
            <a:r>
              <a:rPr lang="en-US" b="1" dirty="0" smtClean="0"/>
              <a:t>Access</a:t>
            </a:r>
            <a:r>
              <a:rPr lang="en-US" dirty="0" smtClean="0"/>
              <a:t> </a:t>
            </a:r>
            <a:r>
              <a:rPr lang="en-US" dirty="0"/>
              <a:t>to NCEP's operational data sets as they are being </a:t>
            </a:r>
            <a:r>
              <a:rPr lang="en-US" dirty="0" smtClean="0"/>
              <a:t>generated for up </a:t>
            </a:r>
            <a:r>
              <a:rPr lang="en-US" dirty="0"/>
              <a:t>to a </a:t>
            </a:r>
            <a:r>
              <a:rPr lang="en-US" dirty="0" smtClean="0"/>
              <a:t>month in the past </a:t>
            </a:r>
            <a:r>
              <a:rPr lang="en-US" dirty="0"/>
              <a:t>for </a:t>
            </a:r>
            <a:r>
              <a:rPr lang="en-US" dirty="0" smtClean="0"/>
              <a:t>some </a:t>
            </a:r>
            <a:r>
              <a:rPr lang="en-US" dirty="0"/>
              <a:t>data </a:t>
            </a:r>
            <a:r>
              <a:rPr lang="en-US" dirty="0" smtClean="0"/>
              <a:t>sets (we still call this real time). </a:t>
            </a:r>
            <a:endParaRPr lang="en-US" dirty="0"/>
          </a:p>
          <a:p>
            <a:pPr marL="457200" indent="-457200">
              <a:buFont typeface="Arial" panose="020B0604020202020204" pitchFamily="34" charset="0"/>
              <a:buChar char="•"/>
            </a:pPr>
            <a:r>
              <a:rPr lang="en-US" b="1" dirty="0" smtClean="0"/>
              <a:t>24x7</a:t>
            </a:r>
            <a:r>
              <a:rPr lang="en-US" dirty="0" smtClean="0"/>
              <a:t> monitoring and data flow by </a:t>
            </a:r>
            <a:r>
              <a:rPr lang="en-US" dirty="0"/>
              <a:t>NCEP </a:t>
            </a:r>
            <a:r>
              <a:rPr lang="en-US" dirty="0" smtClean="0"/>
              <a:t>staff and </a:t>
            </a:r>
            <a:r>
              <a:rPr lang="en-US" dirty="0"/>
              <a:t>backup server to insure </a:t>
            </a:r>
            <a:r>
              <a:rPr lang="en-US" dirty="0" smtClean="0"/>
              <a:t>high  availability </a:t>
            </a:r>
            <a:r>
              <a:rPr lang="en-US" u="sng" dirty="0" smtClean="0"/>
              <a:t>for time critical access</a:t>
            </a:r>
            <a:r>
              <a:rPr lang="en-US" dirty="0" smtClean="0"/>
              <a:t>.  </a:t>
            </a:r>
          </a:p>
          <a:p>
            <a:pPr marL="457200" indent="-457200">
              <a:buFont typeface="Arial" panose="020B0604020202020204" pitchFamily="34" charset="0"/>
              <a:buChar char="•"/>
            </a:pPr>
            <a:r>
              <a:rPr lang="en-US" b="1" dirty="0" smtClean="0"/>
              <a:t>Long-term archives </a:t>
            </a:r>
            <a:r>
              <a:rPr lang="en-US" dirty="0" smtClean="0"/>
              <a:t>(many years) for some data sets is at National Climatic Data Center (NCDC): </a:t>
            </a:r>
            <a:r>
              <a:rPr lang="en-US" dirty="0" smtClean="0">
                <a:solidFill>
                  <a:schemeClr val="accent2"/>
                </a:solidFill>
              </a:rPr>
              <a:t>http</a:t>
            </a:r>
            <a:r>
              <a:rPr lang="en-US" dirty="0">
                <a:solidFill>
                  <a:schemeClr val="accent2"/>
                </a:solidFill>
              </a:rPr>
              <a:t>://</a:t>
            </a:r>
            <a:r>
              <a:rPr lang="en-US" dirty="0" smtClean="0">
                <a:solidFill>
                  <a:schemeClr val="accent2"/>
                </a:solidFill>
              </a:rPr>
              <a:t>nomads.ncdc.noaa.gov/</a:t>
            </a:r>
            <a:endParaRPr lang="en-US" dirty="0">
              <a:solidFill>
                <a:schemeClr val="accent2"/>
              </a:solidFill>
            </a:endParaRPr>
          </a:p>
        </p:txBody>
      </p:sp>
      <p:sp>
        <p:nvSpPr>
          <p:cNvPr id="4" name="TextBox 3"/>
          <p:cNvSpPr txBox="1"/>
          <p:nvPr/>
        </p:nvSpPr>
        <p:spPr>
          <a:xfrm>
            <a:off x="626666" y="4124920"/>
            <a:ext cx="13956506" cy="1846659"/>
          </a:xfrm>
          <a:prstGeom prst="rect">
            <a:avLst/>
          </a:prstGeom>
          <a:noFill/>
        </p:spPr>
        <p:txBody>
          <a:bodyPr wrap="square" rtlCol="0">
            <a:spAutoFit/>
          </a:bodyPr>
          <a:lstStyle/>
          <a:p>
            <a:pPr algn="ctr"/>
            <a:r>
              <a:rPr lang="en-US" sz="5400" u="sng" dirty="0" smtClean="0"/>
              <a:t>The NWS/NCEP Environmental Modeling Center </a:t>
            </a:r>
            <a:r>
              <a:rPr lang="en-US" sz="6000" dirty="0" smtClean="0">
                <a:solidFill>
                  <a:srgbClr val="00B050"/>
                </a:solidFill>
              </a:rPr>
              <a:t>Want </a:t>
            </a:r>
            <a:r>
              <a:rPr lang="en-US" sz="5400" dirty="0" smtClean="0">
                <a:solidFill>
                  <a:srgbClr val="92D050"/>
                </a:solidFill>
              </a:rPr>
              <a:t>Operational Real Time Model Grid </a:t>
            </a:r>
            <a:r>
              <a:rPr lang="en-US" sz="6000" dirty="0" smtClean="0">
                <a:solidFill>
                  <a:srgbClr val="00B050"/>
                </a:solidFill>
              </a:rPr>
              <a:t>Data?</a:t>
            </a:r>
            <a:r>
              <a:rPr lang="en-US" sz="6000" dirty="0" smtClean="0"/>
              <a:t> </a:t>
            </a:r>
          </a:p>
        </p:txBody>
      </p:sp>
      <p:pic>
        <p:nvPicPr>
          <p:cNvPr id="3366" name="Picture 33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057" y="6373783"/>
            <a:ext cx="5998294" cy="7473975"/>
          </a:xfrm>
          <a:prstGeom prst="rect">
            <a:avLst/>
          </a:prstGeom>
        </p:spPr>
      </p:pic>
      <p:sp>
        <p:nvSpPr>
          <p:cNvPr id="6" name="TextBox 5"/>
          <p:cNvSpPr txBox="1"/>
          <p:nvPr/>
        </p:nvSpPr>
        <p:spPr>
          <a:xfrm>
            <a:off x="1352551" y="18705801"/>
            <a:ext cx="12626974" cy="923330"/>
          </a:xfrm>
          <a:prstGeom prst="rect">
            <a:avLst/>
          </a:prstGeom>
          <a:noFill/>
        </p:spPr>
        <p:txBody>
          <a:bodyPr wrap="square" rtlCol="0">
            <a:spAutoFit/>
          </a:bodyPr>
          <a:lstStyle/>
          <a:p>
            <a:pPr algn="ctr"/>
            <a:r>
              <a:rPr lang="en-US" sz="5400" dirty="0" smtClean="0"/>
              <a:t>What is NOMADS?</a:t>
            </a:r>
          </a:p>
        </p:txBody>
      </p:sp>
      <p:sp>
        <p:nvSpPr>
          <p:cNvPr id="7" name="TextBox 6"/>
          <p:cNvSpPr txBox="1"/>
          <p:nvPr/>
        </p:nvSpPr>
        <p:spPr>
          <a:xfrm>
            <a:off x="1080344" y="19475245"/>
            <a:ext cx="13049150" cy="769441"/>
          </a:xfrm>
          <a:prstGeom prst="rect">
            <a:avLst/>
          </a:prstGeom>
          <a:noFill/>
        </p:spPr>
        <p:txBody>
          <a:bodyPr wrap="square" rtlCol="0">
            <a:spAutoFit/>
          </a:bodyPr>
          <a:lstStyle/>
          <a:p>
            <a:r>
              <a:rPr lang="en-US" sz="4400" u="sng" dirty="0" smtClean="0"/>
              <a:t>N</a:t>
            </a:r>
            <a:r>
              <a:rPr lang="en-US" sz="4400" dirty="0" smtClean="0"/>
              <a:t>OAA’s </a:t>
            </a:r>
            <a:r>
              <a:rPr lang="en-US" sz="4400" u="sng" dirty="0" smtClean="0"/>
              <a:t>O</a:t>
            </a:r>
            <a:r>
              <a:rPr lang="en-US" sz="4400" dirty="0" smtClean="0"/>
              <a:t>perational </a:t>
            </a:r>
            <a:r>
              <a:rPr lang="en-US" sz="4400" u="sng" dirty="0" smtClean="0"/>
              <a:t>M</a:t>
            </a:r>
            <a:r>
              <a:rPr lang="en-US" sz="4400" dirty="0" smtClean="0"/>
              <a:t>odel </a:t>
            </a:r>
            <a:r>
              <a:rPr lang="en-US" sz="4400" u="sng" dirty="0" smtClean="0"/>
              <a:t>A</a:t>
            </a:r>
            <a:r>
              <a:rPr lang="en-US" sz="4400" dirty="0" smtClean="0"/>
              <a:t>rchive </a:t>
            </a:r>
            <a:r>
              <a:rPr lang="en-US" sz="4400" u="sng" dirty="0" smtClean="0"/>
              <a:t>D</a:t>
            </a:r>
            <a:r>
              <a:rPr lang="en-US" sz="4400" dirty="0" smtClean="0"/>
              <a:t>istribution </a:t>
            </a:r>
            <a:r>
              <a:rPr lang="en-US" sz="4400" u="sng" dirty="0" smtClean="0"/>
              <a:t>S</a:t>
            </a:r>
            <a:r>
              <a:rPr lang="en-US" sz="4400" dirty="0" smtClean="0"/>
              <a:t>ystem</a:t>
            </a:r>
            <a:endParaRPr lang="en-US" sz="4400" dirty="0"/>
          </a:p>
        </p:txBody>
      </p:sp>
      <p:sp>
        <p:nvSpPr>
          <p:cNvPr id="8" name="TextBox 7"/>
          <p:cNvSpPr txBox="1"/>
          <p:nvPr/>
        </p:nvSpPr>
        <p:spPr>
          <a:xfrm>
            <a:off x="646805" y="20560102"/>
            <a:ext cx="10619980" cy="8463855"/>
          </a:xfrm>
          <a:prstGeom prst="rect">
            <a:avLst/>
          </a:prstGeom>
          <a:noFill/>
        </p:spPr>
        <p:txBody>
          <a:bodyPr wrap="square" rtlCol="0">
            <a:spAutoFit/>
          </a:bodyPr>
          <a:lstStyle/>
          <a:p>
            <a:pPr marL="457200" indent="-457200">
              <a:buFont typeface="Arial" panose="020B0604020202020204" pitchFamily="34" charset="0"/>
              <a:buChar char="•"/>
            </a:pPr>
            <a:r>
              <a:rPr lang="en-US" dirty="0"/>
              <a:t>NOMADS is a distributed data service for format independent access to </a:t>
            </a:r>
            <a:r>
              <a:rPr lang="en-US" dirty="0" smtClean="0"/>
              <a:t>climate,  ocean </a:t>
            </a:r>
            <a:r>
              <a:rPr lang="en-US" dirty="0"/>
              <a:t>and weather </a:t>
            </a:r>
            <a:r>
              <a:rPr lang="en-US" dirty="0" smtClean="0"/>
              <a:t>model output grid </a:t>
            </a:r>
            <a:r>
              <a:rPr lang="en-US" dirty="0"/>
              <a:t>data. </a:t>
            </a:r>
            <a:endParaRPr lang="en-US" dirty="0" smtClean="0"/>
          </a:p>
          <a:p>
            <a:pPr marL="457200" indent="-457200">
              <a:buFont typeface="Arial" panose="020B0604020202020204" pitchFamily="34" charset="0"/>
              <a:buChar char="•"/>
            </a:pPr>
            <a:r>
              <a:rPr lang="en-US" dirty="0" smtClean="0"/>
              <a:t>Weather service </a:t>
            </a:r>
            <a:r>
              <a:rPr lang="en-US" dirty="0"/>
              <a:t>real time model </a:t>
            </a:r>
            <a:r>
              <a:rPr lang="en-US" dirty="0" smtClean="0"/>
              <a:t>output </a:t>
            </a:r>
            <a:r>
              <a:rPr lang="en-US" dirty="0"/>
              <a:t>at </a:t>
            </a:r>
            <a:r>
              <a:rPr lang="en-US" dirty="0" smtClean="0"/>
              <a:t>the Web Operations Center has moved to the NOAA </a:t>
            </a:r>
            <a:r>
              <a:rPr lang="en-US" dirty="0"/>
              <a:t>Center for Weather and Climate </a:t>
            </a:r>
            <a:r>
              <a:rPr lang="en-US" dirty="0" smtClean="0"/>
              <a:t>Prediction (NCWCP) data center</a:t>
            </a:r>
          </a:p>
          <a:p>
            <a:pPr marL="457200" indent="-457200">
              <a:buFont typeface="Arial" panose="020B0604020202020204" pitchFamily="34" charset="0"/>
              <a:buChar char="•"/>
            </a:pPr>
            <a:r>
              <a:rPr lang="en-US" dirty="0"/>
              <a:t>At </a:t>
            </a:r>
            <a:r>
              <a:rPr lang="en-US" dirty="0" smtClean="0"/>
              <a:t>Weather Forecast Office’s, Regional Centers, </a:t>
            </a:r>
            <a:r>
              <a:rPr lang="en-US" dirty="0"/>
              <a:t>University and Institutional research, </a:t>
            </a:r>
            <a:r>
              <a:rPr lang="en-US" dirty="0" smtClean="0"/>
              <a:t>NOAA often </a:t>
            </a:r>
            <a:r>
              <a:rPr lang="en-US" dirty="0"/>
              <a:t>effort is wasted on data receipt and format issues with not enough infrastructure to collaborate</a:t>
            </a:r>
            <a:r>
              <a:rPr lang="en-US" dirty="0" smtClean="0"/>
              <a:t>.   </a:t>
            </a:r>
          </a:p>
          <a:p>
            <a:pPr marL="457200" indent="-457200">
              <a:buFont typeface="Arial" panose="020B0604020202020204" pitchFamily="34" charset="0"/>
              <a:buChar char="•"/>
            </a:pPr>
            <a:r>
              <a:rPr lang="en-US" dirty="0" smtClean="0"/>
              <a:t>There is a need </a:t>
            </a:r>
            <a:r>
              <a:rPr lang="en-US" dirty="0"/>
              <a:t>for Climate and Weather model output </a:t>
            </a:r>
            <a:r>
              <a:rPr lang="en-US" dirty="0" smtClean="0"/>
              <a:t>data to make decisions to preserve life, property and commerce.</a:t>
            </a:r>
          </a:p>
          <a:p>
            <a:pPr marL="457200" indent="-457200">
              <a:buFont typeface="Arial" panose="020B0604020202020204" pitchFamily="34" charset="0"/>
              <a:buChar char="•"/>
            </a:pPr>
            <a:r>
              <a:rPr lang="en-US" dirty="0" smtClean="0"/>
              <a:t>Applications </a:t>
            </a:r>
            <a:r>
              <a:rPr lang="en-US" dirty="0"/>
              <a:t>to Slice, Dice and Area subset model output packed binary </a:t>
            </a:r>
            <a:r>
              <a:rPr lang="en-US" dirty="0" smtClean="0"/>
              <a:t>grid data sets </a:t>
            </a:r>
            <a:r>
              <a:rPr lang="en-US" dirty="0"/>
              <a:t>across the complex dimensions of </a:t>
            </a:r>
            <a:r>
              <a:rPr lang="en-US" dirty="0" smtClean="0"/>
              <a:t>the NOAA Operational model output matrix</a:t>
            </a:r>
          </a:p>
        </p:txBody>
      </p:sp>
      <p:sp>
        <p:nvSpPr>
          <p:cNvPr id="10" name="Rectangle 9"/>
          <p:cNvSpPr/>
          <p:nvPr/>
        </p:nvSpPr>
        <p:spPr>
          <a:xfrm>
            <a:off x="15299531" y="6238512"/>
            <a:ext cx="13729492" cy="6986528"/>
          </a:xfrm>
          <a:prstGeom prst="rect">
            <a:avLst/>
          </a:prstGeom>
        </p:spPr>
        <p:txBody>
          <a:bodyPr wrap="square">
            <a:spAutoFit/>
          </a:bodyPr>
          <a:lstStyle/>
          <a:p>
            <a:pPr>
              <a:spcBef>
                <a:spcPts val="0"/>
              </a:spcBef>
            </a:pPr>
            <a:r>
              <a:rPr lang="en-US" b="1" dirty="0" smtClean="0"/>
              <a:t>“</a:t>
            </a:r>
            <a:r>
              <a:rPr lang="en-US" b="1" dirty="0" err="1" smtClean="0"/>
              <a:t>Gribfilter</a:t>
            </a:r>
            <a:r>
              <a:rPr lang="en-US" b="1" dirty="0" smtClean="0"/>
              <a:t>” </a:t>
            </a:r>
            <a:r>
              <a:rPr lang="en-US" dirty="0" smtClean="0"/>
              <a:t>streams data </a:t>
            </a:r>
            <a:r>
              <a:rPr lang="en-US" dirty="0"/>
              <a:t>from our </a:t>
            </a:r>
            <a:r>
              <a:rPr lang="en-US" dirty="0" smtClean="0"/>
              <a:t>server </a:t>
            </a:r>
            <a:r>
              <a:rPr lang="en-US" dirty="0"/>
              <a:t>to yours. A </a:t>
            </a:r>
            <a:r>
              <a:rPr lang="en-US" dirty="0" smtClean="0"/>
              <a:t>web page interface filter </a:t>
            </a:r>
          </a:p>
          <a:p>
            <a:pPr>
              <a:spcBef>
                <a:spcPts val="0"/>
              </a:spcBef>
            </a:pPr>
            <a:r>
              <a:rPr lang="en-US" dirty="0" smtClean="0"/>
              <a:t>is in </a:t>
            </a:r>
            <a:r>
              <a:rPr lang="en-US" dirty="0"/>
              <a:t>place </a:t>
            </a:r>
            <a:r>
              <a:rPr lang="en-US" u="sng" dirty="0"/>
              <a:t>to </a:t>
            </a:r>
            <a:r>
              <a:rPr lang="en-US" u="sng" dirty="0" smtClean="0"/>
              <a:t>allow the </a:t>
            </a:r>
            <a:r>
              <a:rPr lang="en-US" u="sng" dirty="0"/>
              <a:t>user, for any model </a:t>
            </a:r>
            <a:r>
              <a:rPr lang="en-US" u="sng" dirty="0" smtClean="0"/>
              <a:t>run, </a:t>
            </a:r>
            <a:r>
              <a:rPr lang="en-US" u="sng" dirty="0"/>
              <a:t>to select files by </a:t>
            </a:r>
            <a:r>
              <a:rPr lang="en-US" u="sng" dirty="0" smtClean="0"/>
              <a:t>forecast time</a:t>
            </a:r>
            <a:r>
              <a:rPr lang="en-US" u="sng" dirty="0"/>
              <a:t>, </a:t>
            </a:r>
            <a:endParaRPr lang="en-US" u="sng" dirty="0" smtClean="0"/>
          </a:p>
          <a:p>
            <a:pPr>
              <a:spcBef>
                <a:spcPts val="0"/>
              </a:spcBef>
            </a:pPr>
            <a:r>
              <a:rPr lang="en-US" u="sng" dirty="0" smtClean="0"/>
              <a:t>(</a:t>
            </a:r>
            <a:r>
              <a:rPr lang="en-US" u="sng" dirty="0"/>
              <a:t>when you </a:t>
            </a:r>
            <a:r>
              <a:rPr lang="en-US" u="sng" dirty="0" smtClean="0"/>
              <a:t>want </a:t>
            </a:r>
            <a:r>
              <a:rPr lang="en-US" u="sng" dirty="0"/>
              <a:t>only a section of a huge data file rather than </a:t>
            </a:r>
            <a:r>
              <a:rPr lang="en-US" u="sng" dirty="0" smtClean="0"/>
              <a:t>transferring </a:t>
            </a:r>
            <a:r>
              <a:rPr lang="en-US" u="sng" dirty="0"/>
              <a:t>the </a:t>
            </a:r>
            <a:endParaRPr lang="en-US" u="sng" dirty="0" smtClean="0"/>
          </a:p>
          <a:p>
            <a:pPr>
              <a:spcBef>
                <a:spcPts val="0"/>
              </a:spcBef>
            </a:pPr>
            <a:r>
              <a:rPr lang="en-US" u="sng" dirty="0" smtClean="0"/>
              <a:t>entire </a:t>
            </a:r>
            <a:r>
              <a:rPr lang="en-US" u="sng" dirty="0"/>
              <a:t>file) by region, vertical level(s), </a:t>
            </a:r>
            <a:r>
              <a:rPr lang="en-US" u="sng" dirty="0" smtClean="0"/>
              <a:t>for any of the model’s variables. </a:t>
            </a:r>
            <a:r>
              <a:rPr lang="en-US" dirty="0"/>
              <a:t>One selects </a:t>
            </a:r>
            <a:endParaRPr lang="en-US" dirty="0" smtClean="0"/>
          </a:p>
          <a:p>
            <a:pPr>
              <a:spcBef>
                <a:spcPts val="0"/>
              </a:spcBef>
            </a:pPr>
            <a:r>
              <a:rPr lang="en-US" dirty="0" smtClean="0"/>
              <a:t>the files to </a:t>
            </a:r>
            <a:r>
              <a:rPr lang="en-US" dirty="0"/>
              <a:t>"slice and </a:t>
            </a:r>
            <a:r>
              <a:rPr lang="en-US" dirty="0" smtClean="0"/>
              <a:t>dice</a:t>
            </a:r>
            <a:r>
              <a:rPr lang="en-US" dirty="0"/>
              <a:t>" the needed data set, and </a:t>
            </a:r>
            <a:r>
              <a:rPr lang="en-US" dirty="0" smtClean="0"/>
              <a:t>users customize </a:t>
            </a:r>
          </a:p>
          <a:p>
            <a:pPr>
              <a:spcBef>
                <a:spcPts val="0"/>
              </a:spcBef>
            </a:pPr>
            <a:r>
              <a:rPr lang="en-US" dirty="0" smtClean="0"/>
              <a:t>their own data flow, receiving </a:t>
            </a:r>
            <a:r>
              <a:rPr lang="en-US" dirty="0"/>
              <a:t>a re-packaged </a:t>
            </a:r>
            <a:r>
              <a:rPr lang="en-US" dirty="0" smtClean="0"/>
              <a:t>GRIB file streamed to the user  workstation or the “URL commands” for program scripting.  For details see:      </a:t>
            </a:r>
            <a:r>
              <a:rPr lang="en-US" dirty="0">
                <a:solidFill>
                  <a:schemeClr val="accent2"/>
                </a:solidFill>
              </a:rPr>
              <a:t>http://www.cpc.ncep.noaa.gov/products/wesley/scripting_grib_filter.html </a:t>
            </a:r>
            <a:endParaRPr lang="en-US" dirty="0" smtClean="0">
              <a:solidFill>
                <a:schemeClr val="accent2"/>
              </a:solidFill>
            </a:endParaRPr>
          </a:p>
          <a:p>
            <a:pPr>
              <a:spcBef>
                <a:spcPts val="0"/>
              </a:spcBef>
            </a:pPr>
            <a:r>
              <a:rPr lang="en-US" dirty="0" smtClean="0"/>
              <a:t>The resulting repackaged GRIB file is streamed to the users work station or </a:t>
            </a:r>
            <a:r>
              <a:rPr lang="en-US" dirty="0"/>
              <a:t>the “</a:t>
            </a:r>
            <a:r>
              <a:rPr lang="en-US" i="1" dirty="0"/>
              <a:t>Show the URL only for web </a:t>
            </a:r>
            <a:r>
              <a:rPr lang="en-US" i="1" dirty="0" smtClean="0"/>
              <a:t>programming</a:t>
            </a:r>
            <a:r>
              <a:rPr lang="en-US" dirty="0" smtClean="0"/>
              <a:t>” check box provides a custom URL address and keywords to download the repackaged dataset if used as the object of a non-interactive web download command such as </a:t>
            </a:r>
            <a:r>
              <a:rPr lang="en-US" dirty="0" err="1" smtClean="0"/>
              <a:t>wget</a:t>
            </a:r>
            <a:r>
              <a:rPr lang="en-US" dirty="0" smtClean="0"/>
              <a:t> or  </a:t>
            </a:r>
            <a:r>
              <a:rPr lang="en-US" dirty="0" err="1" smtClean="0"/>
              <a:t>cURL</a:t>
            </a:r>
            <a:r>
              <a:rPr lang="en-US" dirty="0" smtClean="0"/>
              <a:t>.  These can be used in a user script in virtually any language and placed in a cron scheduler for user custom high availability data flow.</a:t>
            </a:r>
            <a:endParaRPr lang="en-US" dirty="0"/>
          </a:p>
        </p:txBody>
      </p:sp>
      <p:sp>
        <p:nvSpPr>
          <p:cNvPr id="11" name="TextBox 10"/>
          <p:cNvSpPr txBox="1"/>
          <p:nvPr/>
        </p:nvSpPr>
        <p:spPr>
          <a:xfrm>
            <a:off x="15459471" y="3966191"/>
            <a:ext cx="13228637" cy="2062103"/>
          </a:xfrm>
          <a:prstGeom prst="rect">
            <a:avLst/>
          </a:prstGeom>
          <a:noFill/>
        </p:spPr>
        <p:txBody>
          <a:bodyPr wrap="square" rtlCol="0">
            <a:spAutoFit/>
          </a:bodyPr>
          <a:lstStyle/>
          <a:p>
            <a:r>
              <a:rPr lang="en-US" dirty="0" smtClean="0"/>
              <a:t>Model output datasets at National Centers are formatted as Gridded Binary (GRIB) and in a few cases NETCDF files.  NOMADS services are format independent using Grads Data Server GDS/</a:t>
            </a:r>
            <a:r>
              <a:rPr lang="en-US" dirty="0" err="1" smtClean="0"/>
              <a:t>OPeNDAP</a:t>
            </a:r>
            <a:r>
              <a:rPr lang="en-US" dirty="0" smtClean="0"/>
              <a:t> services and NOMADS also includes applications to </a:t>
            </a:r>
            <a:r>
              <a:rPr lang="en-US" u="sng" dirty="0" smtClean="0"/>
              <a:t>repackage</a:t>
            </a:r>
            <a:r>
              <a:rPr lang="en-US" dirty="0" smtClean="0"/>
              <a:t> </a:t>
            </a:r>
            <a:r>
              <a:rPr lang="en-US" dirty="0" err="1" smtClean="0"/>
              <a:t>Grib</a:t>
            </a:r>
            <a:r>
              <a:rPr lang="en-US" dirty="0" smtClean="0"/>
              <a:t> data sets:    </a:t>
            </a:r>
            <a:endParaRPr lang="en-US"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913" y="14102419"/>
            <a:ext cx="6444488" cy="397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76663" y="13655161"/>
            <a:ext cx="6656388" cy="584775"/>
          </a:xfrm>
          <a:prstGeom prst="rect">
            <a:avLst/>
          </a:prstGeom>
          <a:noFill/>
        </p:spPr>
        <p:txBody>
          <a:bodyPr wrap="square" rtlCol="0">
            <a:spAutoFit/>
          </a:bodyPr>
          <a:lstStyle/>
          <a:p>
            <a:r>
              <a:rPr lang="en-US" dirty="0"/>
              <a:t>Prediction is what makes </a:t>
            </a:r>
            <a:r>
              <a:rPr lang="en-US" dirty="0" smtClean="0"/>
              <a:t>EMC </a:t>
            </a:r>
            <a:r>
              <a:rPr lang="en-US" dirty="0"/>
              <a:t>unique!</a:t>
            </a:r>
          </a:p>
        </p:txBody>
      </p:sp>
      <p:sp>
        <p:nvSpPr>
          <p:cNvPr id="13" name="TextBox 12"/>
          <p:cNvSpPr txBox="1"/>
          <p:nvPr/>
        </p:nvSpPr>
        <p:spPr>
          <a:xfrm>
            <a:off x="814072" y="29638218"/>
            <a:ext cx="8953703" cy="3046988"/>
          </a:xfrm>
          <a:prstGeom prst="rect">
            <a:avLst/>
          </a:prstGeom>
          <a:noFill/>
        </p:spPr>
        <p:txBody>
          <a:bodyPr wrap="square" rtlCol="0">
            <a:spAutoFit/>
          </a:bodyPr>
          <a:lstStyle/>
          <a:p>
            <a:pPr marL="457200" indent="-457200">
              <a:spcBef>
                <a:spcPts val="0"/>
              </a:spcBef>
              <a:buFont typeface="Arial" panose="020B0604020202020204" pitchFamily="34" charset="0"/>
              <a:buChar char="•"/>
            </a:pPr>
            <a:r>
              <a:rPr lang="en-US" dirty="0"/>
              <a:t>Improve </a:t>
            </a:r>
            <a:r>
              <a:rPr lang="en-US" dirty="0" smtClean="0"/>
              <a:t>Weather, Climate and Water Decisions Services, </a:t>
            </a:r>
          </a:p>
          <a:p>
            <a:pPr marL="457200" indent="-457200">
              <a:spcBef>
                <a:spcPts val="0"/>
              </a:spcBef>
              <a:buFont typeface="Arial" panose="020B0604020202020204" pitchFamily="34" charset="0"/>
              <a:buChar char="•"/>
            </a:pPr>
            <a:r>
              <a:rPr lang="en-US" dirty="0" smtClean="0"/>
              <a:t>Improve </a:t>
            </a:r>
            <a:r>
              <a:rPr lang="en-US" dirty="0"/>
              <a:t>sector-relevant information in support of </a:t>
            </a:r>
            <a:r>
              <a:rPr lang="en-US" dirty="0" smtClean="0"/>
              <a:t>economic productivity,  </a:t>
            </a:r>
          </a:p>
          <a:p>
            <a:pPr marL="457200" indent="-457200">
              <a:spcBef>
                <a:spcPts val="0"/>
              </a:spcBef>
              <a:buFont typeface="Arial" panose="020B0604020202020204" pitchFamily="34" charset="0"/>
              <a:buChar char="•"/>
            </a:pPr>
            <a:r>
              <a:rPr lang="en-US" dirty="0" smtClean="0"/>
              <a:t>Enable </a:t>
            </a:r>
            <a:r>
              <a:rPr lang="en-US" dirty="0"/>
              <a:t>environmental forecast services supporting healthy communities and ecosystems</a:t>
            </a:r>
          </a:p>
        </p:txBody>
      </p:sp>
      <p:sp>
        <p:nvSpPr>
          <p:cNvPr id="14" name="TextBox 13"/>
          <p:cNvSpPr txBox="1"/>
          <p:nvPr/>
        </p:nvSpPr>
        <p:spPr>
          <a:xfrm>
            <a:off x="542926" y="17818100"/>
            <a:ext cx="6884143" cy="461665"/>
          </a:xfrm>
          <a:prstGeom prst="rect">
            <a:avLst/>
          </a:prstGeom>
          <a:noFill/>
        </p:spPr>
        <p:txBody>
          <a:bodyPr wrap="square" rtlCol="0">
            <a:spAutoFit/>
          </a:bodyPr>
          <a:lstStyle/>
          <a:p>
            <a:r>
              <a:rPr lang="en-US" sz="2400" dirty="0" smtClean="0"/>
              <a:t>Global Forecast System (GFS), Global Spectral Model</a:t>
            </a:r>
            <a:endParaRPr lang="en-US" sz="2400" dirty="0"/>
          </a:p>
        </p:txBody>
      </p:sp>
      <p:sp>
        <p:nvSpPr>
          <p:cNvPr id="15" name="TextBox 14"/>
          <p:cNvSpPr txBox="1"/>
          <p:nvPr/>
        </p:nvSpPr>
        <p:spPr>
          <a:xfrm>
            <a:off x="852172" y="29070064"/>
            <a:ext cx="12874561"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dirty="0" smtClean="0"/>
              <a:t>NOMADS successful at satisfying NWS Strategic </a:t>
            </a:r>
            <a:r>
              <a:rPr lang="en-US" sz="4000" dirty="0"/>
              <a:t>Goals</a:t>
            </a:r>
          </a:p>
        </p:txBody>
      </p:sp>
      <p:sp>
        <p:nvSpPr>
          <p:cNvPr id="16" name="Rectangle 15"/>
          <p:cNvSpPr/>
          <p:nvPr/>
        </p:nvSpPr>
        <p:spPr>
          <a:xfrm>
            <a:off x="15204679" y="13431421"/>
            <a:ext cx="13824344" cy="5016758"/>
          </a:xfrm>
          <a:prstGeom prst="rect">
            <a:avLst/>
          </a:prstGeom>
        </p:spPr>
        <p:txBody>
          <a:bodyPr wrap="square">
            <a:spAutoFit/>
          </a:bodyPr>
          <a:lstStyle/>
          <a:p>
            <a:r>
              <a:rPr lang="en-US" b="1" dirty="0" smtClean="0"/>
              <a:t>“http/fast/partial” </a:t>
            </a:r>
            <a:r>
              <a:rPr lang="en-US" dirty="0" smtClean="0"/>
              <a:t>ftp </a:t>
            </a:r>
            <a:r>
              <a:rPr lang="en-US" dirty="0"/>
              <a:t>protocol allows "random access" </a:t>
            </a:r>
            <a:r>
              <a:rPr lang="en-US" dirty="0" smtClean="0"/>
              <a:t>GRIB file transfer</a:t>
            </a:r>
            <a:r>
              <a:rPr lang="en-US" dirty="0"/>
              <a:t> </a:t>
            </a:r>
            <a:r>
              <a:rPr lang="en-US" dirty="0" smtClean="0"/>
              <a:t>using server side metadata description </a:t>
            </a:r>
            <a:r>
              <a:rPr lang="en-US" dirty="0"/>
              <a:t>index </a:t>
            </a:r>
            <a:r>
              <a:rPr lang="en-US" dirty="0" smtClean="0"/>
              <a:t>files </a:t>
            </a:r>
            <a:r>
              <a:rPr lang="en-US" dirty="0"/>
              <a:t>and a </a:t>
            </a:r>
            <a:r>
              <a:rPr lang="en-US" dirty="0" smtClean="0"/>
              <a:t>downloadable </a:t>
            </a:r>
            <a:r>
              <a:rPr lang="en-US" dirty="0" err="1" smtClean="0"/>
              <a:t>perl</a:t>
            </a:r>
            <a:r>
              <a:rPr lang="en-US" dirty="0" smtClean="0"/>
              <a:t> </a:t>
            </a:r>
            <a:r>
              <a:rPr lang="en-US" dirty="0"/>
              <a:t>program that supports </a:t>
            </a:r>
            <a:r>
              <a:rPr lang="en-US" dirty="0" smtClean="0"/>
              <a:t>ftp random </a:t>
            </a:r>
            <a:r>
              <a:rPr lang="en-US" dirty="0"/>
              <a:t>access</a:t>
            </a:r>
            <a:r>
              <a:rPr lang="en-US" dirty="0" smtClean="0"/>
              <a:t>.  NOMADS servers keep a metadata file for this purpose for all datasets.  The index file metadata is accessed by a get inventory information script and a random-access program using </a:t>
            </a:r>
            <a:r>
              <a:rPr lang="en-US" dirty="0" err="1" smtClean="0"/>
              <a:t>cURL</a:t>
            </a:r>
            <a:r>
              <a:rPr lang="en-US" dirty="0"/>
              <a:t>.</a:t>
            </a:r>
            <a:r>
              <a:rPr lang="en-US" dirty="0" smtClean="0"/>
              <a:t> </a:t>
            </a:r>
            <a:r>
              <a:rPr lang="en-US" dirty="0"/>
              <a:t>Both are freely available, widely used, </a:t>
            </a:r>
            <a:r>
              <a:rPr lang="en-US" dirty="0" smtClean="0"/>
              <a:t>and work </a:t>
            </a:r>
            <a:r>
              <a:rPr lang="en-US" dirty="0"/>
              <a:t>on many </a:t>
            </a:r>
            <a:r>
              <a:rPr lang="en-US" dirty="0" smtClean="0"/>
              <a:t>platforms.  Called “http/fast/partial ftp” commands are </a:t>
            </a:r>
            <a:r>
              <a:rPr lang="en-US" dirty="0"/>
              <a:t>easily </a:t>
            </a:r>
            <a:r>
              <a:rPr lang="en-US" dirty="0" smtClean="0"/>
              <a:t>scripted/automated and placed </a:t>
            </a:r>
            <a:r>
              <a:rPr lang="en-US" dirty="0"/>
              <a:t>into a </a:t>
            </a:r>
            <a:r>
              <a:rPr lang="en-US" dirty="0" err="1" smtClean="0"/>
              <a:t>cron</a:t>
            </a:r>
            <a:r>
              <a:rPr lang="en-US" dirty="0" smtClean="0"/>
              <a:t> job.  For examples and downloads </a:t>
            </a:r>
            <a:r>
              <a:rPr lang="en-US" dirty="0"/>
              <a:t>see </a:t>
            </a:r>
            <a:r>
              <a:rPr lang="en-US" dirty="0">
                <a:solidFill>
                  <a:schemeClr val="accent2"/>
                </a:solidFill>
              </a:rPr>
              <a:t>http://www.cpc.ncep.noaa.gov/products/wesley/fast_downloading_grib.html </a:t>
            </a:r>
            <a:r>
              <a:rPr lang="en-US" dirty="0" smtClean="0">
                <a:solidFill>
                  <a:schemeClr val="accent2"/>
                </a:solidFill>
              </a:rPr>
              <a:t>http</a:t>
            </a:r>
            <a:r>
              <a:rPr lang="en-US" dirty="0">
                <a:solidFill>
                  <a:schemeClr val="accent2"/>
                </a:solidFill>
              </a:rPr>
              <a:t>://</a:t>
            </a:r>
            <a:r>
              <a:rPr lang="en-US" dirty="0" smtClean="0">
                <a:solidFill>
                  <a:schemeClr val="accent2"/>
                </a:solidFill>
              </a:rPr>
              <a:t>www.cpc.ncep.noaa.gov/products/wesley/wgrib2/index.html</a:t>
            </a:r>
          </a:p>
        </p:txBody>
      </p:sp>
      <p:sp>
        <p:nvSpPr>
          <p:cNvPr id="17" name="TextBox 16"/>
          <p:cNvSpPr txBox="1"/>
          <p:nvPr/>
        </p:nvSpPr>
        <p:spPr>
          <a:xfrm>
            <a:off x="15186819" y="18279293"/>
            <a:ext cx="13492162" cy="584775"/>
          </a:xfrm>
          <a:prstGeom prst="rect">
            <a:avLst/>
          </a:prstGeom>
          <a:noFill/>
        </p:spPr>
        <p:txBody>
          <a:bodyPr wrap="square" rtlCol="0">
            <a:spAutoFit/>
          </a:bodyPr>
          <a:lstStyle/>
          <a:p>
            <a:r>
              <a:rPr lang="en-US" b="1" dirty="0" smtClean="0"/>
              <a:t>“ftp” </a:t>
            </a:r>
            <a:r>
              <a:rPr lang="en-US" dirty="0" smtClean="0"/>
              <a:t>File transfer protocol service, Yes.,  NOMADS does this too</a:t>
            </a:r>
            <a:endParaRPr lang="en-US" dirty="0"/>
          </a:p>
        </p:txBody>
      </p:sp>
      <p:pic>
        <p:nvPicPr>
          <p:cNvPr id="57" name="Picture 2" descr="http://www.ncep.noaa.gov/news/ncwcp/s070_images/collegepark.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158" t="13029" r="1829" b="34588"/>
          <a:stretch/>
        </p:blipFill>
        <p:spPr bwMode="auto">
          <a:xfrm>
            <a:off x="9695759" y="29688384"/>
            <a:ext cx="4964257" cy="294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04677" y="19073645"/>
            <a:ext cx="13290154" cy="830997"/>
          </a:xfrm>
          <a:prstGeom prst="rect">
            <a:avLst/>
          </a:prstGeom>
          <a:noFill/>
        </p:spPr>
        <p:txBody>
          <a:bodyPr wrap="square" rtlCol="0">
            <a:spAutoFit/>
          </a:bodyPr>
          <a:lstStyle/>
          <a:p>
            <a:r>
              <a:rPr lang="en-US" sz="4800" u="sng" dirty="0" smtClean="0">
                <a:solidFill>
                  <a:srgbClr val="00B050"/>
                </a:solidFill>
              </a:rPr>
              <a:t>Want Data </a:t>
            </a:r>
            <a:r>
              <a:rPr lang="en-US" sz="4800" u="sng" dirty="0">
                <a:solidFill>
                  <a:srgbClr val="00B050"/>
                </a:solidFill>
              </a:rPr>
              <a:t>V</a:t>
            </a:r>
            <a:r>
              <a:rPr lang="en-US" sz="4800" u="sng" dirty="0" smtClean="0">
                <a:solidFill>
                  <a:srgbClr val="00B050"/>
                </a:solidFill>
              </a:rPr>
              <a:t>alues</a:t>
            </a:r>
            <a:r>
              <a:rPr lang="en-US" sz="4800" u="sng" dirty="0" smtClean="0">
                <a:solidFill>
                  <a:srgbClr val="92D050"/>
                </a:solidFill>
              </a:rPr>
              <a:t> </a:t>
            </a:r>
            <a:r>
              <a:rPr lang="en-US" sz="4000" u="sng" dirty="0">
                <a:solidFill>
                  <a:srgbClr val="92D050"/>
                </a:solidFill>
              </a:rPr>
              <a:t>F</a:t>
            </a:r>
            <a:r>
              <a:rPr lang="en-US" sz="4000" u="sng" dirty="0" smtClean="0">
                <a:solidFill>
                  <a:srgbClr val="92D050"/>
                </a:solidFill>
              </a:rPr>
              <a:t>rom </a:t>
            </a:r>
            <a:r>
              <a:rPr lang="en-US" sz="4000" u="sng" dirty="0">
                <a:solidFill>
                  <a:srgbClr val="92D050"/>
                </a:solidFill>
              </a:rPr>
              <a:t>F</a:t>
            </a:r>
            <a:r>
              <a:rPr lang="en-US" sz="4000" u="sng" dirty="0" smtClean="0">
                <a:solidFill>
                  <a:srgbClr val="92D050"/>
                </a:solidFill>
              </a:rPr>
              <a:t>ormat </a:t>
            </a:r>
            <a:r>
              <a:rPr lang="en-US" sz="4000" u="sng" dirty="0">
                <a:solidFill>
                  <a:srgbClr val="92D050"/>
                </a:solidFill>
              </a:rPr>
              <a:t>I</a:t>
            </a:r>
            <a:r>
              <a:rPr lang="en-US" sz="4000" u="sng" dirty="0" smtClean="0">
                <a:solidFill>
                  <a:srgbClr val="92D050"/>
                </a:solidFill>
              </a:rPr>
              <a:t>ndependent </a:t>
            </a:r>
            <a:r>
              <a:rPr lang="en-US" sz="4000" u="sng" dirty="0">
                <a:solidFill>
                  <a:srgbClr val="92D050"/>
                </a:solidFill>
              </a:rPr>
              <a:t>URL Q</a:t>
            </a:r>
            <a:r>
              <a:rPr lang="en-US" sz="4000" u="sng" dirty="0" smtClean="0">
                <a:solidFill>
                  <a:srgbClr val="92D050"/>
                </a:solidFill>
              </a:rPr>
              <a:t>ueries</a:t>
            </a:r>
            <a:r>
              <a:rPr lang="en-US" sz="4000" u="sng" dirty="0">
                <a:solidFill>
                  <a:srgbClr val="92D050"/>
                </a:solidFill>
              </a:rPr>
              <a:t>?</a:t>
            </a:r>
          </a:p>
        </p:txBody>
      </p:sp>
      <p:sp>
        <p:nvSpPr>
          <p:cNvPr id="9" name="TextBox 8"/>
          <p:cNvSpPr txBox="1"/>
          <p:nvPr/>
        </p:nvSpPr>
        <p:spPr>
          <a:xfrm>
            <a:off x="15335650" y="20071299"/>
            <a:ext cx="13275070" cy="3539430"/>
          </a:xfrm>
          <a:prstGeom prst="rect">
            <a:avLst/>
          </a:prstGeom>
          <a:noFill/>
        </p:spPr>
        <p:txBody>
          <a:bodyPr wrap="square" rtlCol="0">
            <a:spAutoFit/>
          </a:bodyPr>
          <a:lstStyle/>
          <a:p>
            <a:r>
              <a:rPr lang="en-US" dirty="0" smtClean="0"/>
              <a:t>GDS/</a:t>
            </a:r>
            <a:r>
              <a:rPr lang="en-US" dirty="0" err="1" smtClean="0"/>
              <a:t>OPeNDAP</a:t>
            </a:r>
            <a:r>
              <a:rPr lang="en-US" dirty="0" smtClean="0"/>
              <a:t>*: combines </a:t>
            </a:r>
            <a:r>
              <a:rPr lang="en-US" dirty="0"/>
              <a:t>both </a:t>
            </a:r>
            <a:r>
              <a:rPr lang="en-US" dirty="0" err="1"/>
              <a:t>GrADS</a:t>
            </a:r>
            <a:r>
              <a:rPr lang="en-US" dirty="0"/>
              <a:t>, </a:t>
            </a:r>
            <a:r>
              <a:rPr lang="en-US" dirty="0" smtClean="0"/>
              <a:t>the </a:t>
            </a:r>
            <a:r>
              <a:rPr lang="en-US" dirty="0"/>
              <a:t>Grid Analysis and Display </a:t>
            </a:r>
            <a:r>
              <a:rPr lang="en-US" dirty="0" smtClean="0"/>
              <a:t>System, a </a:t>
            </a:r>
            <a:r>
              <a:rPr lang="en-US" dirty="0"/>
              <a:t>freeware client (from </a:t>
            </a:r>
            <a:r>
              <a:rPr lang="en-US" dirty="0" smtClean="0"/>
              <a:t>COLA**) </a:t>
            </a:r>
            <a:r>
              <a:rPr lang="en-US" dirty="0"/>
              <a:t>and </a:t>
            </a:r>
            <a:r>
              <a:rPr lang="en-US" dirty="0" smtClean="0"/>
              <a:t> </a:t>
            </a:r>
            <a:r>
              <a:rPr lang="en-US" dirty="0" err="1" smtClean="0"/>
              <a:t>GrADS</a:t>
            </a:r>
            <a:r>
              <a:rPr lang="en-US" dirty="0" smtClean="0"/>
              <a:t> Data Server, to provide </a:t>
            </a:r>
            <a:r>
              <a:rPr lang="en-US" dirty="0" err="1"/>
              <a:t>subsetting</a:t>
            </a:r>
            <a:r>
              <a:rPr lang="en-US" dirty="0"/>
              <a:t> and analysis services across the internet. </a:t>
            </a:r>
            <a:r>
              <a:rPr lang="en-US" dirty="0" smtClean="0"/>
              <a:t>Underneath GDS </a:t>
            </a:r>
            <a:r>
              <a:rPr lang="en-US" dirty="0"/>
              <a:t>is </a:t>
            </a:r>
            <a:r>
              <a:rPr lang="en-US" dirty="0" err="1"/>
              <a:t>OPeNDAP</a:t>
            </a:r>
            <a:r>
              <a:rPr lang="en-US" dirty="0"/>
              <a:t> data networking that makes local data accessible to remote </a:t>
            </a:r>
            <a:r>
              <a:rPr lang="en-US" dirty="0" smtClean="0"/>
              <a:t>locations.  The server unpacks the model output data in </a:t>
            </a:r>
            <a:r>
              <a:rPr lang="en-US" dirty="0"/>
              <a:t>response to user </a:t>
            </a:r>
            <a:r>
              <a:rPr lang="en-US" dirty="0" smtClean="0"/>
              <a:t>queries so server </a:t>
            </a:r>
            <a:r>
              <a:rPr lang="en-US" dirty="0"/>
              <a:t>data </a:t>
            </a:r>
            <a:r>
              <a:rPr lang="en-US" dirty="0" smtClean="0"/>
              <a:t> </a:t>
            </a:r>
            <a:r>
              <a:rPr lang="en-US" u="sng" dirty="0"/>
              <a:t>values</a:t>
            </a:r>
            <a:r>
              <a:rPr lang="en-US" dirty="0"/>
              <a:t> can appear to the user or client application as a local </a:t>
            </a:r>
            <a:r>
              <a:rPr lang="en-US" dirty="0" smtClean="0"/>
              <a:t>file</a:t>
            </a:r>
            <a:r>
              <a:rPr lang="en-US" dirty="0"/>
              <a:t>!</a:t>
            </a:r>
            <a:r>
              <a:rPr lang="en-US" dirty="0" smtClean="0"/>
              <a:t> </a:t>
            </a:r>
            <a:r>
              <a:rPr lang="en-US" dirty="0"/>
              <a:t>NOMADS serves data.  Display is done by the user (client) </a:t>
            </a:r>
          </a:p>
        </p:txBody>
      </p:sp>
      <p:sp>
        <p:nvSpPr>
          <p:cNvPr id="18" name="TextBox 17"/>
          <p:cNvSpPr txBox="1"/>
          <p:nvPr/>
        </p:nvSpPr>
        <p:spPr>
          <a:xfrm>
            <a:off x="15327708" y="32251097"/>
            <a:ext cx="10629900" cy="584775"/>
          </a:xfrm>
          <a:prstGeom prst="rect">
            <a:avLst/>
          </a:prstGeom>
          <a:noFill/>
        </p:spPr>
        <p:txBody>
          <a:bodyPr wrap="square" rtlCol="0">
            <a:spAutoFit/>
          </a:bodyPr>
          <a:lstStyle/>
          <a:p>
            <a:pPr>
              <a:spcBef>
                <a:spcPts val="0"/>
              </a:spcBef>
            </a:pPr>
            <a:r>
              <a:rPr lang="en-US" sz="1600" dirty="0" smtClean="0"/>
              <a:t>*</a:t>
            </a:r>
            <a:r>
              <a:rPr lang="en-US" sz="1600" dirty="0" err="1" smtClean="0"/>
              <a:t>GrADS</a:t>
            </a:r>
            <a:r>
              <a:rPr lang="en-US" sz="1600" dirty="0" smtClean="0"/>
              <a:t> Data Server:  http</a:t>
            </a:r>
            <a:r>
              <a:rPr lang="en-US" sz="1600" dirty="0"/>
              <a:t>://www.iges.org/grads/gds/index.html</a:t>
            </a:r>
          </a:p>
          <a:p>
            <a:pPr>
              <a:spcBef>
                <a:spcPts val="0"/>
              </a:spcBef>
            </a:pPr>
            <a:r>
              <a:rPr lang="en-US" sz="1600" dirty="0" smtClean="0"/>
              <a:t>**Center </a:t>
            </a:r>
            <a:r>
              <a:rPr lang="en-US" sz="1600" dirty="0"/>
              <a:t>for Ocean-Land-Atmosphere </a:t>
            </a:r>
            <a:r>
              <a:rPr lang="en-US" sz="1600" dirty="0" smtClean="0"/>
              <a:t>Studies:  http</a:t>
            </a:r>
            <a:r>
              <a:rPr lang="en-US" sz="1600" dirty="0"/>
              <a:t>://www.iges.org/grads/</a:t>
            </a:r>
          </a:p>
        </p:txBody>
      </p:sp>
      <p:pic>
        <p:nvPicPr>
          <p:cNvPr id="62" name="Picture 1"/>
          <p:cNvPicPr>
            <a:picLocks noChangeAspect="1"/>
          </p:cNvPicPr>
          <p:nvPr/>
        </p:nvPicPr>
        <p:blipFill rotWithShape="1">
          <a:blip r:embed="rId10">
            <a:extLst>
              <a:ext uri="{28A0092B-C50C-407E-A947-70E740481C1C}">
                <a14:useLocalDpi xmlns:a14="http://schemas.microsoft.com/office/drawing/2010/main" val="0"/>
              </a:ext>
            </a:extLst>
          </a:blip>
          <a:srcRect l="12345" t="6389" r="53583" b="10717"/>
          <a:stretch/>
        </p:blipFill>
        <p:spPr bwMode="auto">
          <a:xfrm>
            <a:off x="11266785" y="20154900"/>
            <a:ext cx="3482131" cy="476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5" descr="Screenshot-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70018" y="24566507"/>
            <a:ext cx="7388910" cy="591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 Box 6"/>
          <p:cNvSpPr txBox="1">
            <a:spLocks noChangeArrowheads="1"/>
          </p:cNvSpPr>
          <p:nvPr/>
        </p:nvSpPr>
        <p:spPr bwMode="auto">
          <a:xfrm>
            <a:off x="19542411" y="25970706"/>
            <a:ext cx="4536393" cy="452431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0"/>
              </a:spcBef>
            </a:pPr>
            <a:r>
              <a:rPr lang="en-US" altLang="en-US" sz="2400" dirty="0" smtClean="0">
                <a:solidFill>
                  <a:srgbClr val="800000"/>
                </a:solidFill>
                <a:latin typeface="Times New Roman" pitchFamily="18" charset="0"/>
              </a:rPr>
              <a:t>Data location</a:t>
            </a:r>
          </a:p>
          <a:p>
            <a:pPr eaLnBrk="1" hangingPunct="1">
              <a:spcBef>
                <a:spcPct val="0"/>
              </a:spcBef>
            </a:pPr>
            <a:r>
              <a:rPr lang="en-US" altLang="en-US" sz="2400" dirty="0" smtClean="0">
                <a:solidFill>
                  <a:srgbClr val="800000"/>
                </a:solidFill>
                <a:latin typeface="Times New Roman" pitchFamily="18" charset="0"/>
              </a:rPr>
              <a:t>Description</a:t>
            </a:r>
          </a:p>
          <a:p>
            <a:pPr eaLnBrk="1" hangingPunct="1">
              <a:spcBef>
                <a:spcPct val="0"/>
              </a:spcBef>
            </a:pPr>
            <a:r>
              <a:rPr lang="en-US" altLang="en-US" sz="2400" dirty="0" smtClean="0">
                <a:solidFill>
                  <a:srgbClr val="800000"/>
                </a:solidFill>
                <a:latin typeface="Times New Roman" pitchFamily="18" charset="0"/>
              </a:rPr>
              <a:t>Dimensions &amp; Extent</a:t>
            </a:r>
          </a:p>
          <a:p>
            <a:pPr eaLnBrk="1" hangingPunct="1">
              <a:spcBef>
                <a:spcPct val="0"/>
              </a:spcBef>
            </a:pPr>
            <a:r>
              <a:rPr lang="en-US" altLang="en-US" sz="2400" dirty="0" smtClean="0">
                <a:solidFill>
                  <a:srgbClr val="800000"/>
                </a:solidFill>
                <a:latin typeface="Times New Roman" pitchFamily="18" charset="0"/>
              </a:rPr>
              <a:t>Variables, Units…</a:t>
            </a:r>
          </a:p>
          <a:p>
            <a:pPr eaLnBrk="1" hangingPunct="1">
              <a:spcBef>
                <a:spcPct val="0"/>
              </a:spcBef>
            </a:pPr>
            <a:r>
              <a:rPr lang="en-US" altLang="en-US" sz="2400" dirty="0" smtClean="0">
                <a:solidFill>
                  <a:srgbClr val="800000"/>
                </a:solidFill>
                <a:latin typeface="Times New Roman" pitchFamily="18" charset="0"/>
              </a:rPr>
              <a:t>Geo-spatial</a:t>
            </a:r>
          </a:p>
          <a:p>
            <a:pPr eaLnBrk="1" hangingPunct="1">
              <a:spcBef>
                <a:spcPct val="0"/>
              </a:spcBef>
            </a:pPr>
            <a:r>
              <a:rPr lang="en-US" altLang="en-US" sz="2400" dirty="0" smtClean="0">
                <a:solidFill>
                  <a:srgbClr val="800000"/>
                </a:solidFill>
                <a:latin typeface="Times New Roman" pitchFamily="18" charset="0"/>
              </a:rPr>
              <a:t>For an ensemble data set, an additional metadata line in the dimensions and extent </a:t>
            </a:r>
            <a:r>
              <a:rPr lang="en-US" altLang="en-US" sz="2400" dirty="0">
                <a:solidFill>
                  <a:srgbClr val="800000"/>
                </a:solidFill>
                <a:latin typeface="Times New Roman" pitchFamily="18" charset="0"/>
              </a:rPr>
              <a:t>would read “Ensemble:1 to 21 (21 points) Variables” </a:t>
            </a:r>
            <a:r>
              <a:rPr lang="en-US" altLang="en-US" sz="2400" dirty="0" smtClean="0">
                <a:solidFill>
                  <a:srgbClr val="800000"/>
                </a:solidFill>
                <a:latin typeface="Times New Roman" pitchFamily="18" charset="0"/>
              </a:rPr>
              <a:t>indicating the 21 GEFS ensemble component  forecasts  aggregated over the separate files.</a:t>
            </a:r>
          </a:p>
        </p:txBody>
      </p:sp>
      <p:sp>
        <p:nvSpPr>
          <p:cNvPr id="21" name="TextBox 20"/>
          <p:cNvSpPr txBox="1"/>
          <p:nvPr/>
        </p:nvSpPr>
        <p:spPr>
          <a:xfrm>
            <a:off x="19542411" y="24613881"/>
            <a:ext cx="4536393" cy="1384995"/>
          </a:xfrm>
          <a:prstGeom prst="rect">
            <a:avLst/>
          </a:prstGeom>
          <a:solidFill>
            <a:srgbClr val="00B050"/>
          </a:solidFill>
        </p:spPr>
        <p:txBody>
          <a:bodyPr wrap="square" rtlCol="0">
            <a:spAutoFit/>
          </a:bodyPr>
          <a:lstStyle/>
          <a:p>
            <a:r>
              <a:rPr lang="en-US" sz="2800" dirty="0" smtClean="0"/>
              <a:t>All NOMADS holdings have a Metadata description that is man or machine readable</a:t>
            </a:r>
            <a:endParaRPr lang="en-US" sz="2800" dirty="0"/>
          </a:p>
        </p:txBody>
      </p:sp>
      <p:sp>
        <p:nvSpPr>
          <p:cNvPr id="92" name="Line 7"/>
          <p:cNvSpPr>
            <a:spLocks noChangeShapeType="1"/>
          </p:cNvSpPr>
          <p:nvPr/>
        </p:nvSpPr>
        <p:spPr bwMode="auto">
          <a:xfrm flipH="1" flipV="1">
            <a:off x="18802349" y="25638125"/>
            <a:ext cx="781047" cy="488762"/>
          </a:xfrm>
          <a:prstGeom prst="line">
            <a:avLst/>
          </a:prstGeom>
          <a:noFill/>
          <a:ln w="9525">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0"/>
              </a:spcBef>
            </a:pPr>
            <a:endParaRPr lang="en-US" sz="1800" smtClean="0">
              <a:solidFill>
                <a:srgbClr val="FFFFFF"/>
              </a:solidFill>
              <a:latin typeface="Comic Sans MS" pitchFamily="66" charset="0"/>
            </a:endParaRPr>
          </a:p>
        </p:txBody>
      </p:sp>
      <p:sp>
        <p:nvSpPr>
          <p:cNvPr id="93" name="Line 7"/>
          <p:cNvSpPr>
            <a:spLocks noChangeShapeType="1"/>
          </p:cNvSpPr>
          <p:nvPr/>
        </p:nvSpPr>
        <p:spPr bwMode="auto">
          <a:xfrm flipH="1" flipV="1">
            <a:off x="18631240" y="25906411"/>
            <a:ext cx="952156" cy="577081"/>
          </a:xfrm>
          <a:prstGeom prst="line">
            <a:avLst/>
          </a:prstGeom>
          <a:noFill/>
          <a:ln w="9525">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0"/>
              </a:spcBef>
            </a:pPr>
            <a:endParaRPr lang="en-US" sz="1800" smtClean="0">
              <a:solidFill>
                <a:srgbClr val="FFFFFF"/>
              </a:solidFill>
              <a:latin typeface="Comic Sans MS" pitchFamily="66" charset="0"/>
            </a:endParaRPr>
          </a:p>
        </p:txBody>
      </p:sp>
      <p:sp>
        <p:nvSpPr>
          <p:cNvPr id="95" name="Line 7"/>
          <p:cNvSpPr>
            <a:spLocks noChangeShapeType="1"/>
          </p:cNvSpPr>
          <p:nvPr/>
        </p:nvSpPr>
        <p:spPr bwMode="auto">
          <a:xfrm flipH="1" flipV="1">
            <a:off x="16021044" y="26288995"/>
            <a:ext cx="3562351" cy="571873"/>
          </a:xfrm>
          <a:prstGeom prst="line">
            <a:avLst/>
          </a:prstGeom>
          <a:noFill/>
          <a:ln w="9525">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0"/>
              </a:spcBef>
            </a:pPr>
            <a:endParaRPr lang="en-US" sz="1800" smtClean="0">
              <a:solidFill>
                <a:srgbClr val="FFFFFF"/>
              </a:solidFill>
              <a:latin typeface="Comic Sans MS" pitchFamily="66" charset="0"/>
            </a:endParaRPr>
          </a:p>
        </p:txBody>
      </p:sp>
      <p:sp>
        <p:nvSpPr>
          <p:cNvPr id="96" name="Line 7"/>
          <p:cNvSpPr>
            <a:spLocks noChangeShapeType="1"/>
          </p:cNvSpPr>
          <p:nvPr/>
        </p:nvSpPr>
        <p:spPr bwMode="auto">
          <a:xfrm flipH="1">
            <a:off x="17949261" y="27241500"/>
            <a:ext cx="1634134" cy="370779"/>
          </a:xfrm>
          <a:prstGeom prst="line">
            <a:avLst/>
          </a:prstGeom>
          <a:noFill/>
          <a:ln w="9525">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0"/>
              </a:spcBef>
            </a:pPr>
            <a:endParaRPr lang="en-US" sz="1800" smtClean="0">
              <a:solidFill>
                <a:srgbClr val="FFFFFF"/>
              </a:solidFill>
              <a:latin typeface="Comic Sans MS" pitchFamily="66" charset="0"/>
            </a:endParaRPr>
          </a:p>
        </p:txBody>
      </p:sp>
      <p:sp>
        <p:nvSpPr>
          <p:cNvPr id="97" name="Line 7"/>
          <p:cNvSpPr>
            <a:spLocks noChangeShapeType="1"/>
          </p:cNvSpPr>
          <p:nvPr/>
        </p:nvSpPr>
        <p:spPr bwMode="auto">
          <a:xfrm flipH="1">
            <a:off x="18872384" y="27725377"/>
            <a:ext cx="670027" cy="1912841"/>
          </a:xfrm>
          <a:prstGeom prst="line">
            <a:avLst/>
          </a:prstGeom>
          <a:noFill/>
          <a:ln w="9525">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0"/>
              </a:spcBef>
            </a:pPr>
            <a:endParaRPr lang="en-US" sz="1800" smtClean="0">
              <a:solidFill>
                <a:srgbClr val="FFFFFF"/>
              </a:solidFill>
              <a:latin typeface="Comic Sans MS" pitchFamily="66" charset="0"/>
            </a:endParaRPr>
          </a:p>
        </p:txBody>
      </p:sp>
      <p:sp>
        <p:nvSpPr>
          <p:cNvPr id="3370" name="TextBox 3369"/>
          <p:cNvSpPr txBox="1"/>
          <p:nvPr/>
        </p:nvSpPr>
        <p:spPr>
          <a:xfrm>
            <a:off x="29933900" y="6238512"/>
            <a:ext cx="184731" cy="584775"/>
          </a:xfrm>
          <a:prstGeom prst="rect">
            <a:avLst/>
          </a:prstGeom>
          <a:noFill/>
        </p:spPr>
        <p:txBody>
          <a:bodyPr wrap="none" rtlCol="0">
            <a:spAutoFit/>
          </a:bodyPr>
          <a:lstStyle/>
          <a:p>
            <a:endParaRPr lang="en-US"/>
          </a:p>
        </p:txBody>
      </p:sp>
      <p:sp>
        <p:nvSpPr>
          <p:cNvPr id="3371" name="TextBox 3370"/>
          <p:cNvSpPr txBox="1"/>
          <p:nvPr/>
        </p:nvSpPr>
        <p:spPr>
          <a:xfrm>
            <a:off x="29337000" y="5205287"/>
            <a:ext cx="12779375" cy="1569660"/>
          </a:xfrm>
          <a:prstGeom prst="rect">
            <a:avLst/>
          </a:prstGeom>
          <a:noFill/>
        </p:spPr>
        <p:txBody>
          <a:bodyPr wrap="square" rtlCol="0">
            <a:spAutoFit/>
          </a:bodyPr>
          <a:lstStyle/>
          <a:p>
            <a:r>
              <a:rPr lang="en-US" dirty="0"/>
              <a:t>Using http </a:t>
            </a:r>
            <a:r>
              <a:rPr lang="en-US" dirty="0" smtClean="0"/>
              <a:t>queries, a URL request extracts </a:t>
            </a:r>
            <a:r>
              <a:rPr lang="en-US" dirty="0"/>
              <a:t>data from the GDS </a:t>
            </a:r>
            <a:r>
              <a:rPr lang="en-US" dirty="0" smtClean="0"/>
              <a:t>server:  An example using GEFS  aggregated global ensemble </a:t>
            </a:r>
            <a:r>
              <a:rPr lang="en-US" dirty="0"/>
              <a:t>data </a:t>
            </a:r>
            <a:r>
              <a:rPr lang="en-US" dirty="0" smtClean="0"/>
              <a:t>set from a NOMADS </a:t>
            </a:r>
            <a:r>
              <a:rPr lang="en-US" dirty="0" err="1" smtClean="0"/>
              <a:t>OPeNDAP</a:t>
            </a:r>
            <a:r>
              <a:rPr lang="en-US" dirty="0" smtClean="0"/>
              <a:t>/GDS constrained query is below:</a:t>
            </a:r>
            <a:endParaRPr lang="en-US" dirty="0"/>
          </a:p>
        </p:txBody>
      </p:sp>
      <p:sp>
        <p:nvSpPr>
          <p:cNvPr id="3373" name="TextBox 3372"/>
          <p:cNvSpPr txBox="1"/>
          <p:nvPr/>
        </p:nvSpPr>
        <p:spPr>
          <a:xfrm>
            <a:off x="15800190" y="23862148"/>
            <a:ext cx="12810530" cy="584775"/>
          </a:xfrm>
          <a:prstGeom prst="rect">
            <a:avLst/>
          </a:prstGeom>
          <a:noFill/>
        </p:spPr>
        <p:txBody>
          <a:bodyPr wrap="square" rtlCol="0">
            <a:spAutoFit/>
          </a:bodyPr>
          <a:lstStyle/>
          <a:p>
            <a:r>
              <a:rPr lang="en-US" dirty="0" smtClean="0"/>
              <a:t>Use URL queries to request or extract </a:t>
            </a:r>
            <a:r>
              <a:rPr lang="en-US" dirty="0"/>
              <a:t>data from </a:t>
            </a:r>
            <a:r>
              <a:rPr lang="en-US" dirty="0" smtClean="0"/>
              <a:t>the GDS/</a:t>
            </a:r>
            <a:r>
              <a:rPr lang="en-US" dirty="0" err="1" smtClean="0"/>
              <a:t>OPeNDAP</a:t>
            </a:r>
            <a:r>
              <a:rPr lang="en-US" dirty="0" smtClean="0"/>
              <a:t> server</a:t>
            </a:r>
          </a:p>
        </p:txBody>
      </p:sp>
      <p:sp>
        <p:nvSpPr>
          <p:cNvPr id="3374" name="TextBox 3373"/>
          <p:cNvSpPr txBox="1"/>
          <p:nvPr/>
        </p:nvSpPr>
        <p:spPr>
          <a:xfrm>
            <a:off x="29337000" y="6894849"/>
            <a:ext cx="13284199" cy="17081599"/>
          </a:xfrm>
          <a:prstGeom prst="rect">
            <a:avLst/>
          </a:prstGeom>
          <a:noFill/>
        </p:spPr>
        <p:txBody>
          <a:bodyPr wrap="square" rtlCol="0">
            <a:spAutoFit/>
          </a:bodyPr>
          <a:lstStyle/>
          <a:p>
            <a:r>
              <a:rPr lang="en-US" sz="2000" dirty="0"/>
              <a:t>http://</a:t>
            </a:r>
            <a:r>
              <a:rPr lang="en-US" sz="2000" dirty="0" smtClean="0"/>
              <a:t>nomads.ncep.noaa.gov:9090/dods/gens/gens20090501/</a:t>
            </a:r>
            <a:r>
              <a:rPr lang="en-US" sz="2000" b="1" dirty="0" smtClean="0"/>
              <a:t>gep_all_00z</a:t>
            </a:r>
            <a:r>
              <a:rPr lang="en-US" sz="2000" dirty="0" smtClean="0"/>
              <a:t>.ascii?tmpprs</a:t>
            </a:r>
            <a:r>
              <a:rPr lang="en-US" sz="2000" b="1" dirty="0" smtClean="0"/>
              <a:t>[0:20][</a:t>
            </a:r>
            <a:r>
              <a:rPr lang="en-US" sz="2000" b="1" dirty="0"/>
              <a:t>0:21]</a:t>
            </a:r>
            <a:r>
              <a:rPr lang="en-US" sz="2000" dirty="0"/>
              <a:t>[1:1][129:129][243:243] </a:t>
            </a:r>
          </a:p>
          <a:p>
            <a:r>
              <a:rPr lang="en-US" sz="2400" dirty="0" smtClean="0"/>
              <a:t>Notice </a:t>
            </a:r>
            <a:r>
              <a:rPr lang="en-US" sz="2400" dirty="0"/>
              <a:t>the 5-Dimensional query for each variable (6-D data cube!), </a:t>
            </a:r>
            <a:r>
              <a:rPr lang="en-US" sz="2400" dirty="0" smtClean="0"/>
              <a:t>for </a:t>
            </a:r>
            <a:r>
              <a:rPr lang="en-US" sz="2400" dirty="0"/>
              <a:t>temperature (</a:t>
            </a:r>
            <a:r>
              <a:rPr lang="en-US" sz="2400" dirty="0" err="1"/>
              <a:t>tmpprs</a:t>
            </a:r>
            <a:r>
              <a:rPr lang="en-US" sz="2400" dirty="0"/>
              <a:t>):  </a:t>
            </a:r>
          </a:p>
          <a:p>
            <a:r>
              <a:rPr lang="en-US" sz="2400" dirty="0"/>
              <a:t>	</a:t>
            </a:r>
            <a:r>
              <a:rPr lang="en-US" sz="2400" b="1" i="1" dirty="0" err="1"/>
              <a:t>i</a:t>
            </a:r>
            <a:r>
              <a:rPr lang="en-US" sz="2400" b="1" baseline="30000" dirty="0" err="1"/>
              <a:t>th</a:t>
            </a:r>
            <a:r>
              <a:rPr lang="en-US" sz="2400" b="1" dirty="0"/>
              <a:t> Ensemble component	[0:20]	Lists all 20 Ensemble </a:t>
            </a:r>
            <a:r>
              <a:rPr lang="en-US" sz="2400" b="1" dirty="0" smtClean="0"/>
              <a:t>components plus control </a:t>
            </a:r>
            <a:r>
              <a:rPr lang="en-US" sz="2400" b="1" dirty="0"/>
              <a:t>at, </a:t>
            </a:r>
            <a:r>
              <a:rPr lang="en-US" sz="2400" b="1" dirty="0" smtClean="0"/>
              <a:t>	</a:t>
            </a:r>
            <a:r>
              <a:rPr lang="en-US" sz="2400" b="1" dirty="0"/>
              <a:t>	Forecast times	</a:t>
            </a:r>
            <a:r>
              <a:rPr lang="en-US" sz="2400" b="1" dirty="0" smtClean="0"/>
              <a:t>	[</a:t>
            </a:r>
            <a:r>
              <a:rPr lang="en-US" sz="2400" b="1" dirty="0"/>
              <a:t>0:21]	IC and every 6-hour interval to 5-days is indicated</a:t>
            </a:r>
            <a:r>
              <a:rPr lang="en-US" sz="2400" dirty="0"/>
              <a:t>,                   </a:t>
            </a:r>
            <a:r>
              <a:rPr lang="en-US" sz="2400" dirty="0" smtClean="0"/>
              <a:t>	Vertical </a:t>
            </a:r>
            <a:r>
              <a:rPr lang="en-US" sz="2400" dirty="0"/>
              <a:t>levels  		[</a:t>
            </a:r>
            <a:r>
              <a:rPr lang="en-US" sz="2400" dirty="0" smtClean="0"/>
              <a:t>1:1]	975Mb </a:t>
            </a:r>
            <a:r>
              <a:rPr lang="en-US" sz="2400" dirty="0"/>
              <a:t>indicated, and [0:0] would mean 1000mb, </a:t>
            </a:r>
            <a:r>
              <a:rPr lang="en-US" sz="2400" dirty="0" smtClean="0"/>
              <a:t>		Latitude</a:t>
            </a:r>
            <a:r>
              <a:rPr lang="en-US" sz="2400" dirty="0"/>
              <a:t>,  			</a:t>
            </a:r>
            <a:r>
              <a:rPr lang="en-US" sz="2400" dirty="0" smtClean="0"/>
              <a:t>[129:129] is </a:t>
            </a:r>
            <a:r>
              <a:rPr lang="en-US" sz="2400" dirty="0"/>
              <a:t>measured from SP (0) to NP (for a </a:t>
            </a:r>
            <a:r>
              <a:rPr lang="en-US" sz="2400" dirty="0" smtClean="0"/>
              <a:t>1x1 </a:t>
            </a:r>
            <a:r>
              <a:rPr lang="en-US" sz="2400" dirty="0"/>
              <a:t>degree </a:t>
            </a:r>
            <a:r>
              <a:rPr lang="en-US" sz="2400" dirty="0" smtClean="0"/>
              <a:t>grid)	Longitude</a:t>
            </a:r>
            <a:r>
              <a:rPr lang="en-US" sz="2400" dirty="0"/>
              <a:t>, 		</a:t>
            </a:r>
            <a:r>
              <a:rPr lang="en-US" sz="2400" dirty="0" smtClean="0"/>
              <a:t>	[243:243]  Beginning </a:t>
            </a:r>
            <a:r>
              <a:rPr lang="en-US" sz="2400" dirty="0"/>
              <a:t>at the 0 meridian – we show </a:t>
            </a:r>
            <a:r>
              <a:rPr lang="en-US" sz="2400" dirty="0" smtClean="0"/>
              <a:t>BWI airport</a:t>
            </a:r>
            <a:endParaRPr lang="en-US" sz="2400" dirty="0"/>
          </a:p>
          <a:p>
            <a:r>
              <a:rPr lang="en-US" sz="2400" dirty="0"/>
              <a:t>   </a:t>
            </a:r>
            <a:r>
              <a:rPr lang="en-US" sz="2400" dirty="0" smtClean="0"/>
              <a:t> </a:t>
            </a:r>
            <a:r>
              <a:rPr lang="en-US" sz="2400" dirty="0"/>
              <a:t>The ordering of the square bracketed </a:t>
            </a:r>
            <a:r>
              <a:rPr lang="en-US" sz="2400" dirty="0" smtClean="0"/>
              <a:t>values constrain the query, otherwise the entire dimension contents are returned: [Ens1:Ens2</a:t>
            </a:r>
            <a:r>
              <a:rPr lang="en-US" sz="2400" dirty="0"/>
              <a:t>][Fcst1:Fcst2</a:t>
            </a:r>
            <a:r>
              <a:rPr lang="en-US" sz="2400" dirty="0" smtClean="0"/>
              <a:t>][</a:t>
            </a:r>
            <a:r>
              <a:rPr lang="en-US" sz="2400" dirty="0"/>
              <a:t>L</a:t>
            </a:r>
            <a:r>
              <a:rPr lang="en-US" sz="2400" dirty="0" smtClean="0"/>
              <a:t>ev1:Lev2][Lat1:Lat2][Lon1:Lon2</a:t>
            </a:r>
            <a:r>
              <a:rPr lang="en-US" sz="2400" dirty="0"/>
              <a:t>] </a:t>
            </a:r>
          </a:p>
          <a:p>
            <a:r>
              <a:rPr lang="en-US" sz="2400" dirty="0"/>
              <a:t> </a:t>
            </a:r>
            <a:r>
              <a:rPr lang="en-US" sz="2400" dirty="0" smtClean="0"/>
              <a:t>  The “gep_all_00z” is the entry point to the 21 ensemble components, each </a:t>
            </a:r>
            <a:r>
              <a:rPr lang="en-US" sz="2400" dirty="0" smtClean="0"/>
              <a:t> with </a:t>
            </a:r>
            <a:r>
              <a:rPr lang="en-US" sz="2400" dirty="0" smtClean="0"/>
              <a:t>a realization of forecasts out to 384-hours.</a:t>
            </a:r>
            <a:endParaRPr lang="en-US" sz="2400" dirty="0"/>
          </a:p>
          <a:p>
            <a:r>
              <a:rPr lang="en-US" sz="2400" dirty="0" smtClean="0"/>
              <a:t>     Units </a:t>
            </a:r>
            <a:r>
              <a:rPr lang="en-US" sz="2400" dirty="0"/>
              <a:t>and other </a:t>
            </a:r>
            <a:r>
              <a:rPr lang="en-US" sz="2400" dirty="0" smtClean="0"/>
              <a:t>information are represented </a:t>
            </a:r>
            <a:r>
              <a:rPr lang="en-US" sz="2400" dirty="0"/>
              <a:t>in the metadata descriptor </a:t>
            </a:r>
            <a:r>
              <a:rPr lang="en-US" sz="2400" dirty="0" smtClean="0"/>
              <a:t>file, at the above address when </a:t>
            </a:r>
            <a:r>
              <a:rPr lang="en-US" sz="2400" dirty="0" err="1" smtClean="0"/>
              <a:t>ascii</a:t>
            </a:r>
            <a:r>
              <a:rPr lang="en-US" sz="2400" dirty="0" smtClean="0"/>
              <a:t>? Is changed to .info.  A stride </a:t>
            </a:r>
            <a:r>
              <a:rPr lang="en-US" sz="2400" dirty="0"/>
              <a:t>is also </a:t>
            </a:r>
            <a:r>
              <a:rPr lang="en-US" sz="2400" dirty="0" smtClean="0"/>
              <a:t>possible as  </a:t>
            </a:r>
            <a:r>
              <a:rPr lang="en-US" sz="2400" dirty="0"/>
              <a:t>[</a:t>
            </a:r>
            <a:r>
              <a:rPr lang="en-US" sz="2400" dirty="0" err="1"/>
              <a:t>start:stride:finish</a:t>
            </a:r>
            <a:r>
              <a:rPr lang="en-US" sz="2400" dirty="0"/>
              <a:t>] using colon separated </a:t>
            </a:r>
            <a:r>
              <a:rPr lang="en-US" sz="2400" dirty="0" smtClean="0"/>
              <a:t>values.  </a:t>
            </a:r>
          </a:p>
          <a:p>
            <a:pPr marL="457200" indent="-457200">
              <a:buFont typeface="Wingdings" panose="05000000000000000000" pitchFamily="2" charset="2"/>
              <a:buChar char="Ø"/>
            </a:pPr>
            <a:r>
              <a:rPr lang="en-US" dirty="0" smtClean="0"/>
              <a:t>     Normally constrained queries are composed by high level languages MATLAB and IDL on the commercial side and </a:t>
            </a:r>
            <a:r>
              <a:rPr lang="en-US" dirty="0" err="1" smtClean="0"/>
              <a:t>GrADS</a:t>
            </a:r>
            <a:r>
              <a:rPr lang="en-US" dirty="0" smtClean="0"/>
              <a:t> as a freeware example, in response to user functional commands.  But one can compose these by hand or users can construct their own script and query the server with non-interactive web download commands like </a:t>
            </a:r>
            <a:r>
              <a:rPr lang="en-US" dirty="0" err="1" smtClean="0"/>
              <a:t>wget</a:t>
            </a:r>
            <a:r>
              <a:rPr lang="en-US" dirty="0" smtClean="0"/>
              <a:t> an </a:t>
            </a:r>
            <a:r>
              <a:rPr lang="en-US" dirty="0" err="1" smtClean="0"/>
              <a:t>cURL</a:t>
            </a:r>
            <a:r>
              <a:rPr lang="en-US" dirty="0" smtClean="0"/>
              <a:t>.  Here is an example:</a:t>
            </a:r>
            <a:endParaRPr lang="en-US" dirty="0"/>
          </a:p>
          <a:p>
            <a:pPr marL="457200" indent="-457200">
              <a:buFont typeface="Arial" panose="020B0604020202020204" pitchFamily="34" charset="0"/>
              <a:buChar char="•"/>
            </a:pPr>
            <a:r>
              <a:rPr lang="en-US" b="1" dirty="0" smtClean="0"/>
              <a:t>Ensemble </a:t>
            </a:r>
            <a:r>
              <a:rPr lang="en-US" b="1" dirty="0"/>
              <a:t>probability tool: </a:t>
            </a:r>
            <a:r>
              <a:rPr lang="en-US" dirty="0"/>
              <a:t>A web based client application that can be used to provide threshold information to the user.  The program  obtains the Global Ensemble Forecast information </a:t>
            </a:r>
            <a:r>
              <a:rPr lang="en-US" dirty="0" smtClean="0"/>
              <a:t>matrix </a:t>
            </a:r>
            <a:r>
              <a:rPr lang="en-US" dirty="0"/>
              <a:t>from the </a:t>
            </a:r>
            <a:r>
              <a:rPr lang="en-US" dirty="0" smtClean="0"/>
              <a:t>server as described above from 400 separate binary packed GRIB2 files, </a:t>
            </a:r>
            <a:r>
              <a:rPr lang="en-US" dirty="0"/>
              <a:t>and returns the information to the user as a </a:t>
            </a:r>
            <a:r>
              <a:rPr lang="en-US" dirty="0" smtClean="0"/>
              <a:t>probability display. A </a:t>
            </a:r>
            <a:r>
              <a:rPr lang="en-US" dirty="0"/>
              <a:t>user </a:t>
            </a:r>
            <a:r>
              <a:rPr lang="en-US" dirty="0" smtClean="0"/>
              <a:t>then determines </a:t>
            </a:r>
            <a:r>
              <a:rPr lang="en-US" dirty="0"/>
              <a:t>a proper threshold of </a:t>
            </a:r>
            <a:r>
              <a:rPr lang="en-US" dirty="0" smtClean="0"/>
              <a:t>their </a:t>
            </a:r>
            <a:r>
              <a:rPr lang="en-US" dirty="0"/>
              <a:t>defined weather event. See demo at </a:t>
            </a:r>
            <a:r>
              <a:rPr lang="en-US" dirty="0">
                <a:hlinkClick r:id="rId12"/>
              </a:rPr>
              <a:t>http://nomads.ncdc.noaa.gov/EnsProb</a:t>
            </a:r>
            <a:r>
              <a:rPr lang="en-US" dirty="0" smtClean="0">
                <a:hlinkClick r:id="rId12"/>
              </a:rPr>
              <a:t>/</a:t>
            </a:r>
            <a:endParaRPr lang="en-US" dirty="0" smtClean="0"/>
          </a:p>
          <a:p>
            <a:pPr marL="457200" indent="-457200">
              <a:buFont typeface="Arial" panose="020B0604020202020204" pitchFamily="34" charset="0"/>
              <a:buChar char="•"/>
            </a:pPr>
            <a:r>
              <a:rPr lang="en-US" dirty="0" smtClean="0"/>
              <a:t>Users can  determine </a:t>
            </a:r>
            <a:r>
              <a:rPr lang="en-US" dirty="0"/>
              <a:t>their threshold (to tolerate  false alarms) for </a:t>
            </a:r>
            <a:r>
              <a:rPr lang="en-US" dirty="0" smtClean="0"/>
              <a:t>a weather event alert, that is sent </a:t>
            </a:r>
            <a:r>
              <a:rPr lang="en-US" dirty="0"/>
              <a:t>to email and cell phone </a:t>
            </a:r>
            <a:r>
              <a:rPr lang="en-US" dirty="0" smtClean="0"/>
              <a:t>(SMS) text-message </a:t>
            </a:r>
            <a:r>
              <a:rPr lang="en-US" dirty="0"/>
              <a:t>when the threshold is </a:t>
            </a:r>
            <a:r>
              <a:rPr lang="en-US" dirty="0" smtClean="0"/>
              <a:t>met in a </a:t>
            </a:r>
            <a:r>
              <a:rPr lang="en-US" dirty="0"/>
              <a:t>similar application </a:t>
            </a:r>
            <a:r>
              <a:rPr lang="en-US" dirty="0">
                <a:solidFill>
                  <a:srgbClr val="FF0000"/>
                </a:solidFill>
              </a:rPr>
              <a:t>http://nomads-cloud.net/cgi-bin/ensprob_wb4.pl</a:t>
            </a:r>
            <a:r>
              <a:rPr lang="en-US" dirty="0"/>
              <a:t>.  </a:t>
            </a:r>
            <a:endParaRPr lang="en-US" dirty="0" smtClean="0"/>
          </a:p>
          <a:p>
            <a:pPr marL="457200" indent="-457200">
              <a:buFont typeface="Arial" panose="020B0604020202020204" pitchFamily="34" charset="0"/>
              <a:buChar char="•"/>
            </a:pPr>
            <a:r>
              <a:rPr lang="en-US" dirty="0" smtClean="0"/>
              <a:t>The returned URL for this application will repeat the alert process, that is, sending user notification only if the threshold criteria is met, otherwise no action is taken, so the user may repeat the command in cron or a scheduler and be assured of the latest forecast cycle (4X/day).    </a:t>
            </a:r>
          </a:p>
        </p:txBody>
      </p:sp>
      <p:sp>
        <p:nvSpPr>
          <p:cNvPr id="3375" name="TextBox 3374"/>
          <p:cNvSpPr txBox="1"/>
          <p:nvPr/>
        </p:nvSpPr>
        <p:spPr>
          <a:xfrm>
            <a:off x="24041098" y="26764357"/>
            <a:ext cx="4901804" cy="6001643"/>
          </a:xfrm>
          <a:prstGeom prst="rect">
            <a:avLst/>
          </a:prstGeom>
          <a:noFill/>
        </p:spPr>
        <p:txBody>
          <a:bodyPr wrap="square" rtlCol="0">
            <a:spAutoFit/>
          </a:bodyPr>
          <a:lstStyle/>
          <a:p>
            <a:pPr marL="342900" indent="-342900">
              <a:buFont typeface="Wingdings" panose="05000000000000000000" pitchFamily="2" charset="2"/>
              <a:buChar char="§"/>
            </a:pPr>
            <a:r>
              <a:rPr lang="en-US" sz="2400" dirty="0" smtClean="0"/>
              <a:t>NCEP global </a:t>
            </a:r>
            <a:r>
              <a:rPr lang="en-US" sz="2400" dirty="0"/>
              <a:t>e</a:t>
            </a:r>
            <a:r>
              <a:rPr lang="en-US" sz="2400" dirty="0" smtClean="0"/>
              <a:t>nsemble forecasts  </a:t>
            </a:r>
            <a:r>
              <a:rPr lang="en-US" sz="2400" dirty="0"/>
              <a:t>are constructed from many </a:t>
            </a:r>
            <a:r>
              <a:rPr lang="en-US" sz="2400" dirty="0" smtClean="0"/>
              <a:t>(~20</a:t>
            </a:r>
            <a:r>
              <a:rPr lang="en-US" sz="2400" dirty="0"/>
              <a:t>) </a:t>
            </a:r>
            <a:r>
              <a:rPr lang="en-US" sz="2400" dirty="0" smtClean="0"/>
              <a:t>GFS model </a:t>
            </a:r>
            <a:r>
              <a:rPr lang="en-US" sz="2400" dirty="0"/>
              <a:t>integrations by slightly changing the initial conditions</a:t>
            </a:r>
            <a:r>
              <a:rPr lang="en-US" sz="2400" dirty="0" smtClean="0"/>
              <a:t>. </a:t>
            </a:r>
          </a:p>
          <a:p>
            <a:pPr marL="342900" indent="-342900">
              <a:buFont typeface="Wingdings" panose="05000000000000000000" pitchFamily="2" charset="2"/>
              <a:buChar char="§"/>
            </a:pPr>
            <a:r>
              <a:rPr lang="en-US" sz="2400" dirty="0" smtClean="0"/>
              <a:t>Each of the GEFS e</a:t>
            </a:r>
            <a:r>
              <a:rPr lang="en-US" sz="2400" dirty="0"/>
              <a:t>n</a:t>
            </a:r>
            <a:r>
              <a:rPr lang="en-US" sz="2400" dirty="0" smtClean="0"/>
              <a:t>semble forecast components are in separate binary (GRIB2) files from initial condition (f00) time to 16 days (f384) in the future.  </a:t>
            </a:r>
          </a:p>
          <a:p>
            <a:pPr marL="342900" indent="-342900">
              <a:buFont typeface="Wingdings" panose="05000000000000000000" pitchFamily="2" charset="2"/>
              <a:buChar char="§"/>
            </a:pPr>
            <a:r>
              <a:rPr lang="en-US" sz="2400" dirty="0"/>
              <a:t> Probability estimates can be defined simply as the percentage of forecasts that satisfy a specified weather event </a:t>
            </a:r>
            <a:r>
              <a:rPr lang="en-US" sz="2400" dirty="0" smtClean="0"/>
              <a:t>(hits)over </a:t>
            </a:r>
            <a:r>
              <a:rPr lang="en-US" sz="2400" dirty="0"/>
              <a:t>the total sample space </a:t>
            </a:r>
            <a:r>
              <a:rPr lang="en-US" sz="2400" dirty="0" smtClean="0"/>
              <a:t>(the total </a:t>
            </a:r>
            <a:r>
              <a:rPr lang="en-US" sz="2400" dirty="0"/>
              <a:t>number of components). </a:t>
            </a:r>
          </a:p>
        </p:txBody>
      </p:sp>
      <p:sp>
        <p:nvSpPr>
          <p:cNvPr id="3378" name="TextBox 3377"/>
          <p:cNvSpPr txBox="1"/>
          <p:nvPr/>
        </p:nvSpPr>
        <p:spPr>
          <a:xfrm>
            <a:off x="24135954" y="24498678"/>
            <a:ext cx="4645821" cy="1569660"/>
          </a:xfrm>
          <a:prstGeom prst="rect">
            <a:avLst/>
          </a:prstGeom>
          <a:noFill/>
        </p:spPr>
        <p:txBody>
          <a:bodyPr wrap="square" rtlCol="0">
            <a:spAutoFit/>
          </a:bodyPr>
          <a:lstStyle/>
          <a:p>
            <a:r>
              <a:rPr lang="en-US" sz="2400" b="1" dirty="0"/>
              <a:t>An </a:t>
            </a:r>
            <a:r>
              <a:rPr lang="en-US" sz="2400" b="1" dirty="0" smtClean="0"/>
              <a:t>Example:</a:t>
            </a:r>
            <a:r>
              <a:rPr lang="en-US" sz="2400" dirty="0" smtClean="0"/>
              <a:t> </a:t>
            </a:r>
            <a:r>
              <a:rPr lang="en-US" sz="2400" dirty="0"/>
              <a:t>T</a:t>
            </a:r>
            <a:r>
              <a:rPr lang="en-US" sz="2400" dirty="0" smtClean="0"/>
              <a:t>he </a:t>
            </a:r>
            <a:r>
              <a:rPr lang="en-US" sz="2400" dirty="0" err="1" smtClean="0"/>
              <a:t>OPeNDAP</a:t>
            </a:r>
            <a:r>
              <a:rPr lang="en-US" sz="2400" dirty="0" smtClean="0"/>
              <a:t>/GDS  </a:t>
            </a:r>
            <a:r>
              <a:rPr lang="en-US" sz="2400" dirty="0"/>
              <a:t>constrained </a:t>
            </a:r>
            <a:r>
              <a:rPr lang="en-US" sz="2400" dirty="0" smtClean="0"/>
              <a:t>query for the Aggregated </a:t>
            </a:r>
            <a:r>
              <a:rPr lang="en-US" sz="2400" dirty="0"/>
              <a:t>Global Ensemble data </a:t>
            </a:r>
            <a:r>
              <a:rPr lang="en-US" sz="2400" dirty="0" smtClean="0"/>
              <a:t>set (GEFS)</a:t>
            </a:r>
            <a:endParaRPr lang="en-US" sz="2400" dirty="0"/>
          </a:p>
        </p:txBody>
      </p:sp>
      <p:sp>
        <p:nvSpPr>
          <p:cNvPr id="3379" name="TextBox 3378"/>
          <p:cNvSpPr txBox="1"/>
          <p:nvPr/>
        </p:nvSpPr>
        <p:spPr>
          <a:xfrm>
            <a:off x="15061408" y="30814962"/>
            <a:ext cx="9017396" cy="1200329"/>
          </a:xfrm>
          <a:prstGeom prst="rect">
            <a:avLst/>
          </a:prstGeom>
          <a:noFill/>
        </p:spPr>
        <p:txBody>
          <a:bodyPr wrap="square" rtlCol="0">
            <a:spAutoFit/>
          </a:bodyPr>
          <a:lstStyle/>
          <a:p>
            <a:r>
              <a:rPr lang="en-US" sz="2400" b="1" u="sng" dirty="0" smtClean="0"/>
              <a:t>Aggregation</a:t>
            </a:r>
            <a:r>
              <a:rPr lang="en-US" sz="2400" u="sng" dirty="0" smtClean="0"/>
              <a:t> means all the ensemble </a:t>
            </a:r>
            <a:r>
              <a:rPr lang="en-US" sz="2400" u="sng" dirty="0"/>
              <a:t>component </a:t>
            </a:r>
            <a:r>
              <a:rPr lang="en-US" sz="2400" u="sng" dirty="0" smtClean="0"/>
              <a:t>files representing each realization of all </a:t>
            </a:r>
            <a:r>
              <a:rPr lang="en-US" sz="2400" u="sng" dirty="0"/>
              <a:t>the separate forecast </a:t>
            </a:r>
            <a:r>
              <a:rPr lang="en-US" sz="2400" u="sng" dirty="0" smtClean="0"/>
              <a:t>files </a:t>
            </a:r>
            <a:r>
              <a:rPr lang="en-US" sz="2400" u="sng" dirty="0"/>
              <a:t>appear as if they were one </a:t>
            </a:r>
            <a:r>
              <a:rPr lang="en-US" sz="2400" u="sng" dirty="0" smtClean="0"/>
              <a:t>dataset with one entry point  without any </a:t>
            </a:r>
            <a:r>
              <a:rPr lang="en-US" sz="2400" u="sng" dirty="0"/>
              <a:t>duplication of the </a:t>
            </a:r>
            <a:r>
              <a:rPr lang="en-US" sz="2400" u="sng" dirty="0" smtClean="0"/>
              <a:t>data.</a:t>
            </a:r>
            <a:endParaRPr lang="en-US" sz="2400" u="sng" dirty="0"/>
          </a:p>
        </p:txBody>
      </p:sp>
      <p:sp>
        <p:nvSpPr>
          <p:cNvPr id="3380" name="TextBox 3379"/>
          <p:cNvSpPr txBox="1"/>
          <p:nvPr/>
        </p:nvSpPr>
        <p:spPr>
          <a:xfrm>
            <a:off x="29464001" y="3574182"/>
            <a:ext cx="12922249" cy="1569660"/>
          </a:xfrm>
          <a:prstGeom prst="rect">
            <a:avLst/>
          </a:prstGeom>
          <a:noFill/>
        </p:spPr>
        <p:txBody>
          <a:bodyPr wrap="square" rtlCol="0">
            <a:spAutoFit/>
          </a:bodyPr>
          <a:lstStyle/>
          <a:p>
            <a:pPr algn="ctr">
              <a:spcBef>
                <a:spcPts val="0"/>
              </a:spcBef>
            </a:pPr>
            <a:r>
              <a:rPr lang="en-US" sz="4800" u="sng" dirty="0" smtClean="0">
                <a:solidFill>
                  <a:srgbClr val="00B050"/>
                </a:solidFill>
              </a:rPr>
              <a:t>Want Data </a:t>
            </a:r>
            <a:r>
              <a:rPr lang="en-US" sz="4800" u="sng" dirty="0" smtClean="0">
                <a:solidFill>
                  <a:srgbClr val="92D050"/>
                </a:solidFill>
              </a:rPr>
              <a:t>for Decision Support?  </a:t>
            </a:r>
          </a:p>
          <a:p>
            <a:pPr algn="ctr">
              <a:spcBef>
                <a:spcPts val="0"/>
              </a:spcBef>
            </a:pPr>
            <a:r>
              <a:rPr lang="en-US" sz="4800" u="sng" dirty="0" smtClean="0"/>
              <a:t>Use Server Aggregated </a:t>
            </a:r>
            <a:r>
              <a:rPr lang="en-US" sz="4800" u="sng" dirty="0"/>
              <a:t>D</a:t>
            </a:r>
            <a:r>
              <a:rPr lang="en-US" sz="4800" u="sng" dirty="0" smtClean="0"/>
              <a:t>ata Sets </a:t>
            </a:r>
            <a:endParaRPr lang="en-US" sz="4800" u="sng" dirty="0"/>
          </a:p>
        </p:txBody>
      </p:sp>
      <p:sp>
        <p:nvSpPr>
          <p:cNvPr id="141" name="Line 901"/>
          <p:cNvSpPr>
            <a:spLocks noChangeShapeType="1"/>
          </p:cNvSpPr>
          <p:nvPr/>
        </p:nvSpPr>
        <p:spPr bwMode="auto">
          <a:xfrm>
            <a:off x="34630306" y="12723811"/>
            <a:ext cx="1943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 name="TextBox 3382"/>
          <p:cNvSpPr txBox="1"/>
          <p:nvPr/>
        </p:nvSpPr>
        <p:spPr>
          <a:xfrm>
            <a:off x="29464000" y="25616764"/>
            <a:ext cx="12834937" cy="1077218"/>
          </a:xfrm>
          <a:prstGeom prst="rect">
            <a:avLst/>
          </a:prstGeom>
          <a:noFill/>
        </p:spPr>
        <p:txBody>
          <a:bodyPr wrap="square" rtlCol="0">
            <a:spAutoFit/>
          </a:bodyPr>
          <a:lstStyle/>
          <a:p>
            <a:pPr marL="457200" indent="-457200">
              <a:buFont typeface="Arial" panose="020B0604020202020204" pitchFamily="34" charset="0"/>
              <a:buChar char="•"/>
            </a:pPr>
            <a:r>
              <a:rPr lang="en-US" dirty="0"/>
              <a:t>Aggregation of data sets is the key for users to obtain the data they need to make time critical decisions for their own </a:t>
            </a:r>
            <a:r>
              <a:rPr lang="en-US" dirty="0" smtClean="0"/>
              <a:t>projects.</a:t>
            </a:r>
          </a:p>
        </p:txBody>
      </p:sp>
      <p:sp>
        <p:nvSpPr>
          <p:cNvPr id="3384" name="TextBox 3383"/>
          <p:cNvSpPr txBox="1"/>
          <p:nvPr/>
        </p:nvSpPr>
        <p:spPr>
          <a:xfrm>
            <a:off x="29467466" y="26611700"/>
            <a:ext cx="9177337" cy="6986528"/>
          </a:xfrm>
          <a:prstGeom prst="rect">
            <a:avLst/>
          </a:prstGeom>
          <a:noFill/>
        </p:spPr>
        <p:txBody>
          <a:bodyPr wrap="square" rtlCol="0">
            <a:spAutoFit/>
          </a:bodyPr>
          <a:lstStyle/>
          <a:p>
            <a:pPr marL="457200" indent="-457200">
              <a:buFont typeface="Arial" panose="020B0604020202020204" pitchFamily="34" charset="0"/>
              <a:buChar char="•"/>
            </a:pPr>
            <a:r>
              <a:rPr lang="en-US" dirty="0"/>
              <a:t>GDS/</a:t>
            </a:r>
            <a:r>
              <a:rPr lang="en-US" dirty="0" err="1"/>
              <a:t>OPeNDAP</a:t>
            </a:r>
            <a:r>
              <a:rPr lang="en-US" dirty="0"/>
              <a:t> servers are an efficient way for </a:t>
            </a:r>
            <a:r>
              <a:rPr lang="en-US" dirty="0" smtClean="0"/>
              <a:t>users and web or cell phone application programs to get real time model output data on demand. </a:t>
            </a:r>
          </a:p>
          <a:p>
            <a:pPr marL="457200" indent="-457200">
              <a:buFont typeface="Arial" panose="020B0604020202020204" pitchFamily="34" charset="0"/>
              <a:buChar char="•"/>
            </a:pPr>
            <a:r>
              <a:rPr lang="en-US" dirty="0" smtClean="0"/>
              <a:t>Operational </a:t>
            </a:r>
            <a:r>
              <a:rPr lang="en-US" dirty="0"/>
              <a:t>Conventional and non-conventional Observations </a:t>
            </a:r>
            <a:r>
              <a:rPr lang="en-US" dirty="0" smtClean="0"/>
              <a:t>need to </a:t>
            </a:r>
            <a:r>
              <a:rPr lang="en-US" dirty="0"/>
              <a:t>be served in a similar way to grid </a:t>
            </a:r>
            <a:r>
              <a:rPr lang="en-US" dirty="0" smtClean="0"/>
              <a:t>fields. </a:t>
            </a:r>
          </a:p>
          <a:p>
            <a:pPr marL="457200" indent="-457200">
              <a:buFont typeface="Arial" panose="020B0604020202020204" pitchFamily="34" charset="0"/>
              <a:buChar char="•"/>
            </a:pPr>
            <a:r>
              <a:rPr lang="en-US" dirty="0" smtClean="0"/>
              <a:t>THREDDS </a:t>
            </a:r>
            <a:r>
              <a:rPr lang="en-US" dirty="0"/>
              <a:t>Data </a:t>
            </a:r>
            <a:r>
              <a:rPr lang="en-US" dirty="0" smtClean="0"/>
              <a:t>Server is under testing at NCWCP </a:t>
            </a:r>
            <a:endParaRPr lang="en-US" dirty="0"/>
          </a:p>
          <a:p>
            <a:pPr marL="457200" indent="-457200">
              <a:buFont typeface="Arial" panose="020B0604020202020204" pitchFamily="34" charset="0"/>
              <a:buChar char="•"/>
            </a:pPr>
            <a:r>
              <a:rPr lang="en-US" dirty="0"/>
              <a:t>http://nomads.ncep.noaa.gov    (Data)</a:t>
            </a:r>
          </a:p>
          <a:p>
            <a:pPr marL="457200" indent="-457200">
              <a:buFont typeface="Arial" panose="020B0604020202020204" pitchFamily="34" charset="0"/>
              <a:buChar char="•"/>
            </a:pPr>
            <a:r>
              <a:rPr lang="en-US" dirty="0"/>
              <a:t>http://nomads.ncdc.noaa.gov    (Archives)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73" name="Text Box 23"/>
          <p:cNvSpPr txBox="1">
            <a:spLocks noChangeArrowheads="1"/>
          </p:cNvSpPr>
          <p:nvPr/>
        </p:nvSpPr>
        <p:spPr bwMode="auto">
          <a:xfrm>
            <a:off x="28549600" y="1433114"/>
            <a:ext cx="4204494" cy="6080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ts val="3600"/>
              </a:lnSpc>
              <a:spcBef>
                <a:spcPct val="0"/>
              </a:spcBef>
            </a:pPr>
            <a:r>
              <a:rPr lang="en-US" altLang="en-US" sz="3600" b="1" i="1" dirty="0" smtClean="0">
                <a:latin typeface="Helvetica" pitchFamily="34" charset="0"/>
              </a:rPr>
              <a:t>Glenn Rutledge</a:t>
            </a:r>
            <a:endParaRPr lang="en-US" altLang="en-US" sz="3600" b="1" i="1" baseline="37000" dirty="0">
              <a:latin typeface="Helvetica" pitchFamily="34" charset="0"/>
            </a:endParaRPr>
          </a:p>
        </p:txBody>
      </p:sp>
      <p:sp>
        <p:nvSpPr>
          <p:cNvPr id="74" name="Text Box 7"/>
          <p:cNvSpPr txBox="1">
            <a:spLocks noChangeArrowheads="1"/>
          </p:cNvSpPr>
          <p:nvPr/>
        </p:nvSpPr>
        <p:spPr bwMode="auto">
          <a:xfrm>
            <a:off x="26257831" y="2038093"/>
            <a:ext cx="83224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en-US" sz="2400" b="1" i="1" dirty="0">
                <a:latin typeface="Helvetica" pitchFamily="34" charset="0"/>
              </a:rPr>
              <a:t>Climate Services Division, National Climate Data </a:t>
            </a:r>
            <a:r>
              <a:rPr lang="en-US" altLang="en-US" sz="2400" b="1" i="1" dirty="0" smtClean="0">
                <a:latin typeface="Helvetica" pitchFamily="34" charset="0"/>
              </a:rPr>
              <a:t>Center</a:t>
            </a:r>
          </a:p>
          <a:p>
            <a:pPr>
              <a:spcBef>
                <a:spcPts val="0"/>
              </a:spcBef>
            </a:pPr>
            <a:r>
              <a:rPr lang="fr-FR" altLang="en-US" sz="2400" b="1" i="1" dirty="0">
                <a:latin typeface="Helvetica" pitchFamily="34" charset="0"/>
              </a:rPr>
              <a:t> 151 Patton Avenue, Asheville NC  28801</a:t>
            </a:r>
            <a:endParaRPr lang="en-US" altLang="en-US" sz="2400" b="1" i="1" dirty="0" smtClean="0">
              <a:latin typeface="Helvetica" pitchFamily="34" charset="0"/>
            </a:endParaRPr>
          </a:p>
        </p:txBody>
      </p:sp>
      <p:pic>
        <p:nvPicPr>
          <p:cNvPr id="75" name="Picture 7" descr="nomads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36715" y="2225676"/>
            <a:ext cx="3661470" cy="1092200"/>
          </a:xfrm>
          <a:prstGeom prst="rect">
            <a:avLst/>
          </a:prstGeom>
          <a:solidFill>
            <a:schemeClr val="accent1"/>
          </a:solidFill>
          <a:ln w="9525">
            <a:solidFill>
              <a:schemeClr val="tx1"/>
            </a:solidFill>
            <a:miter lim="800000"/>
            <a:headEnd/>
            <a:tailEnd/>
          </a:ln>
        </p:spPr>
      </p:pic>
      <p:sp>
        <p:nvSpPr>
          <p:cNvPr id="76" name="TextBox 75"/>
          <p:cNvSpPr txBox="1"/>
          <p:nvPr/>
        </p:nvSpPr>
        <p:spPr>
          <a:xfrm>
            <a:off x="24554455" y="26194951"/>
            <a:ext cx="4179690" cy="584775"/>
          </a:xfrm>
          <a:prstGeom prst="rect">
            <a:avLst/>
          </a:prstGeom>
          <a:noFill/>
        </p:spPr>
        <p:txBody>
          <a:bodyPr wrap="square" rtlCol="0">
            <a:spAutoFit/>
          </a:bodyPr>
          <a:lstStyle/>
          <a:p>
            <a:r>
              <a:rPr lang="en-US" b="1" dirty="0" smtClean="0"/>
              <a:t>What are Ensembles?</a:t>
            </a:r>
            <a:endParaRPr lang="en-US" dirty="0"/>
          </a:p>
        </p:txBody>
      </p:sp>
    </p:spTree>
  </p:cSld>
  <p:clrMapOvr>
    <a:masterClrMapping/>
  </p:clrMapOvr>
  <p:transition advClick="0" advTm="0"/>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7F7F7F"/>
      </a:lt2>
      <a:accent1>
        <a:srgbClr val="BFBFBF"/>
      </a:accent1>
      <a:accent2>
        <a:srgbClr val="0000FF"/>
      </a:accent2>
      <a:accent3>
        <a:srgbClr val="FFFFFF"/>
      </a:accent3>
      <a:accent4>
        <a:srgbClr val="000000"/>
      </a:accent4>
      <a:accent5>
        <a:srgbClr val="DCDCDC"/>
      </a:accent5>
      <a:accent6>
        <a:srgbClr val="0000E7"/>
      </a:accent6>
      <a:hlink>
        <a:srgbClr val="FF0000"/>
      </a:hlink>
      <a:folHlink>
        <a:srgbClr val="00FF00"/>
      </a:folHlink>
    </a:clrScheme>
    <a:fontScheme name="Default Design">
      <a:majorFont>
        <a:latin typeface="Dutch"/>
        <a:ea typeface=""/>
        <a:cs typeface=""/>
      </a:majorFont>
      <a:minorFont>
        <a:latin typeface="Du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7F7F7F"/>
        </a:lt2>
        <a:accent1>
          <a:srgbClr val="BFBFBF"/>
        </a:accent1>
        <a:accent2>
          <a:srgbClr val="0000FF"/>
        </a:accent2>
        <a:accent3>
          <a:srgbClr val="FFFFFF"/>
        </a:accent3>
        <a:accent4>
          <a:srgbClr val="000000"/>
        </a:accent4>
        <a:accent5>
          <a:srgbClr val="DCDCDC"/>
        </a:accent5>
        <a:accent6>
          <a:srgbClr val="0000E7"/>
        </a:accent6>
        <a:hlink>
          <a:srgbClr val="FF0000"/>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7485</TotalTime>
  <Words>1274</Words>
  <Application>Microsoft Office PowerPoint</Application>
  <PresentationFormat>Custom</PresentationFormat>
  <Paragraphs>90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 C. Alpert</dc:creator>
  <cp:lastModifiedBy>Jordan C. Alpert</cp:lastModifiedBy>
  <cp:revision>150</cp:revision>
  <cp:lastPrinted>2014-12-16T15:43:47Z</cp:lastPrinted>
  <dcterms:modified xsi:type="dcterms:W3CDTF">2014-12-17T20:44:15Z</dcterms:modified>
</cp:coreProperties>
</file>