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918400" cy="38404800"/>
  <p:notesSz cx="6858000" cy="9144000"/>
  <p:defaultTextStyle>
    <a:defPPr>
      <a:defRPr lang="en-US"/>
    </a:defPPr>
    <a:lvl1pPr marL="0" algn="l" defTabSz="2036672" rtl="0" eaLnBrk="1" latinLnBrk="0" hangingPunct="1">
      <a:defRPr sz="8000" kern="1200">
        <a:solidFill>
          <a:schemeClr val="tx1"/>
        </a:solidFill>
        <a:latin typeface="+mn-lt"/>
        <a:ea typeface="+mn-ea"/>
        <a:cs typeface="+mn-cs"/>
      </a:defRPr>
    </a:lvl1pPr>
    <a:lvl2pPr marL="2036672" algn="l" defTabSz="2036672" rtl="0" eaLnBrk="1" latinLnBrk="0" hangingPunct="1">
      <a:defRPr sz="8000" kern="1200">
        <a:solidFill>
          <a:schemeClr val="tx1"/>
        </a:solidFill>
        <a:latin typeface="+mn-lt"/>
        <a:ea typeface="+mn-ea"/>
        <a:cs typeface="+mn-cs"/>
      </a:defRPr>
    </a:lvl2pPr>
    <a:lvl3pPr marL="4073353" algn="l" defTabSz="2036672" rtl="0" eaLnBrk="1" latinLnBrk="0" hangingPunct="1">
      <a:defRPr sz="8000" kern="1200">
        <a:solidFill>
          <a:schemeClr val="tx1"/>
        </a:solidFill>
        <a:latin typeface="+mn-lt"/>
        <a:ea typeface="+mn-ea"/>
        <a:cs typeface="+mn-cs"/>
      </a:defRPr>
    </a:lvl3pPr>
    <a:lvl4pPr marL="6110024" algn="l" defTabSz="2036672" rtl="0" eaLnBrk="1" latinLnBrk="0" hangingPunct="1">
      <a:defRPr sz="8000" kern="1200">
        <a:solidFill>
          <a:schemeClr val="tx1"/>
        </a:solidFill>
        <a:latin typeface="+mn-lt"/>
        <a:ea typeface="+mn-ea"/>
        <a:cs typeface="+mn-cs"/>
      </a:defRPr>
    </a:lvl4pPr>
    <a:lvl5pPr marL="8146705" algn="l" defTabSz="2036672" rtl="0" eaLnBrk="1" latinLnBrk="0" hangingPunct="1">
      <a:defRPr sz="8000" kern="1200">
        <a:solidFill>
          <a:schemeClr val="tx1"/>
        </a:solidFill>
        <a:latin typeface="+mn-lt"/>
        <a:ea typeface="+mn-ea"/>
        <a:cs typeface="+mn-cs"/>
      </a:defRPr>
    </a:lvl5pPr>
    <a:lvl6pPr marL="10183377" algn="l" defTabSz="2036672" rtl="0" eaLnBrk="1" latinLnBrk="0" hangingPunct="1">
      <a:defRPr sz="8000" kern="1200">
        <a:solidFill>
          <a:schemeClr val="tx1"/>
        </a:solidFill>
        <a:latin typeface="+mn-lt"/>
        <a:ea typeface="+mn-ea"/>
        <a:cs typeface="+mn-cs"/>
      </a:defRPr>
    </a:lvl6pPr>
    <a:lvl7pPr marL="12220058" algn="l" defTabSz="2036672" rtl="0" eaLnBrk="1" latinLnBrk="0" hangingPunct="1">
      <a:defRPr sz="8000" kern="1200">
        <a:solidFill>
          <a:schemeClr val="tx1"/>
        </a:solidFill>
        <a:latin typeface="+mn-lt"/>
        <a:ea typeface="+mn-ea"/>
        <a:cs typeface="+mn-cs"/>
      </a:defRPr>
    </a:lvl7pPr>
    <a:lvl8pPr marL="14256730" algn="l" defTabSz="2036672" rtl="0" eaLnBrk="1" latinLnBrk="0" hangingPunct="1">
      <a:defRPr sz="8000" kern="1200">
        <a:solidFill>
          <a:schemeClr val="tx1"/>
        </a:solidFill>
        <a:latin typeface="+mn-lt"/>
        <a:ea typeface="+mn-ea"/>
        <a:cs typeface="+mn-cs"/>
      </a:defRPr>
    </a:lvl8pPr>
    <a:lvl9pPr marL="16293406" algn="l" defTabSz="20366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70" autoAdjust="0"/>
    <p:restoredTop sz="93300" autoAdjust="0"/>
  </p:normalViewPr>
  <p:slideViewPr>
    <p:cSldViewPr snapToGrid="0" snapToObjects="1">
      <p:cViewPr>
        <p:scale>
          <a:sx n="55" d="100"/>
          <a:sy n="55" d="100"/>
        </p:scale>
        <p:origin x="-80" y="6808"/>
      </p:cViewPr>
      <p:guideLst>
        <p:guide orient="horz" pos="12096"/>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3F96D-7098-4349-A1D9-6A5ABEBF5843}" type="datetimeFigureOut">
              <a:rPr lang="en-US" smtClean="0"/>
              <a:t>12/21/12</a:t>
            </a:fld>
            <a:endParaRPr lang="en-US"/>
          </a:p>
        </p:txBody>
      </p:sp>
      <p:sp>
        <p:nvSpPr>
          <p:cNvPr id="4" name="Slide Image Placeholder 3"/>
          <p:cNvSpPr>
            <a:spLocks noGrp="1" noRot="1" noChangeAspect="1"/>
          </p:cNvSpPr>
          <p:nvPr>
            <p:ph type="sldImg" idx="2"/>
          </p:nvPr>
        </p:nvSpPr>
        <p:spPr>
          <a:xfrm>
            <a:off x="1958975" y="685800"/>
            <a:ext cx="2940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89E5E-63BF-7249-8161-B3BD5AFE1FE9}" type="slidenum">
              <a:rPr lang="en-US" smtClean="0"/>
              <a:t>‹#›</a:t>
            </a:fld>
            <a:endParaRPr lang="en-US"/>
          </a:p>
        </p:txBody>
      </p:sp>
    </p:spTree>
    <p:extLst>
      <p:ext uri="{BB962C8B-B14F-4D97-AF65-F5344CB8AC3E}">
        <p14:creationId xmlns:p14="http://schemas.microsoft.com/office/powerpoint/2010/main" val="3693285450"/>
      </p:ext>
    </p:extLst>
  </p:cSld>
  <p:clrMap bg1="lt1" tx1="dk1" bg2="lt2" tx2="dk2" accent1="accent1" accent2="accent2" accent3="accent3" accent4="accent4" accent5="accent5" accent6="accent6" hlink="hlink" folHlink="folHlink"/>
  <p:notesStyle>
    <a:lvl1pPr marL="0" algn="l" defTabSz="2036672" rtl="0" eaLnBrk="1" latinLnBrk="0" hangingPunct="1">
      <a:defRPr sz="5300" kern="1200">
        <a:solidFill>
          <a:schemeClr val="tx1"/>
        </a:solidFill>
        <a:latin typeface="+mn-lt"/>
        <a:ea typeface="+mn-ea"/>
        <a:cs typeface="+mn-cs"/>
      </a:defRPr>
    </a:lvl1pPr>
    <a:lvl2pPr marL="2036672" algn="l" defTabSz="2036672" rtl="0" eaLnBrk="1" latinLnBrk="0" hangingPunct="1">
      <a:defRPr sz="5300" kern="1200">
        <a:solidFill>
          <a:schemeClr val="tx1"/>
        </a:solidFill>
        <a:latin typeface="+mn-lt"/>
        <a:ea typeface="+mn-ea"/>
        <a:cs typeface="+mn-cs"/>
      </a:defRPr>
    </a:lvl2pPr>
    <a:lvl3pPr marL="4073353" algn="l" defTabSz="2036672" rtl="0" eaLnBrk="1" latinLnBrk="0" hangingPunct="1">
      <a:defRPr sz="5300" kern="1200">
        <a:solidFill>
          <a:schemeClr val="tx1"/>
        </a:solidFill>
        <a:latin typeface="+mn-lt"/>
        <a:ea typeface="+mn-ea"/>
        <a:cs typeface="+mn-cs"/>
      </a:defRPr>
    </a:lvl3pPr>
    <a:lvl4pPr marL="6110024" algn="l" defTabSz="2036672" rtl="0" eaLnBrk="1" latinLnBrk="0" hangingPunct="1">
      <a:defRPr sz="5300" kern="1200">
        <a:solidFill>
          <a:schemeClr val="tx1"/>
        </a:solidFill>
        <a:latin typeface="+mn-lt"/>
        <a:ea typeface="+mn-ea"/>
        <a:cs typeface="+mn-cs"/>
      </a:defRPr>
    </a:lvl4pPr>
    <a:lvl5pPr marL="8146705" algn="l" defTabSz="2036672" rtl="0" eaLnBrk="1" latinLnBrk="0" hangingPunct="1">
      <a:defRPr sz="5300" kern="1200">
        <a:solidFill>
          <a:schemeClr val="tx1"/>
        </a:solidFill>
        <a:latin typeface="+mn-lt"/>
        <a:ea typeface="+mn-ea"/>
        <a:cs typeface="+mn-cs"/>
      </a:defRPr>
    </a:lvl5pPr>
    <a:lvl6pPr marL="10183377" algn="l" defTabSz="2036672" rtl="0" eaLnBrk="1" latinLnBrk="0" hangingPunct="1">
      <a:defRPr sz="5300" kern="1200">
        <a:solidFill>
          <a:schemeClr val="tx1"/>
        </a:solidFill>
        <a:latin typeface="+mn-lt"/>
        <a:ea typeface="+mn-ea"/>
        <a:cs typeface="+mn-cs"/>
      </a:defRPr>
    </a:lvl6pPr>
    <a:lvl7pPr marL="12220058" algn="l" defTabSz="2036672" rtl="0" eaLnBrk="1" latinLnBrk="0" hangingPunct="1">
      <a:defRPr sz="5300" kern="1200">
        <a:solidFill>
          <a:schemeClr val="tx1"/>
        </a:solidFill>
        <a:latin typeface="+mn-lt"/>
        <a:ea typeface="+mn-ea"/>
        <a:cs typeface="+mn-cs"/>
      </a:defRPr>
    </a:lvl7pPr>
    <a:lvl8pPr marL="14256730" algn="l" defTabSz="2036672" rtl="0" eaLnBrk="1" latinLnBrk="0" hangingPunct="1">
      <a:defRPr sz="5300" kern="1200">
        <a:solidFill>
          <a:schemeClr val="tx1"/>
        </a:solidFill>
        <a:latin typeface="+mn-lt"/>
        <a:ea typeface="+mn-ea"/>
        <a:cs typeface="+mn-cs"/>
      </a:defRPr>
    </a:lvl8pPr>
    <a:lvl9pPr marL="16293406" algn="l" defTabSz="2036672"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89E5E-63BF-7249-8161-B3BD5AFE1FE9}" type="slidenum">
              <a:rPr lang="en-US" smtClean="0"/>
              <a:t>1</a:t>
            </a:fld>
            <a:endParaRPr lang="en-US"/>
          </a:p>
        </p:txBody>
      </p:sp>
    </p:spTree>
    <p:extLst>
      <p:ext uri="{BB962C8B-B14F-4D97-AF65-F5344CB8AC3E}">
        <p14:creationId xmlns:p14="http://schemas.microsoft.com/office/powerpoint/2010/main" val="399552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1930388"/>
            <a:ext cx="279806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1762720"/>
            <a:ext cx="23042880" cy="9814560"/>
          </a:xfrm>
        </p:spPr>
        <p:txBody>
          <a:bodyPr/>
          <a:lstStyle>
            <a:lvl1pPr marL="0" indent="0" algn="ctr">
              <a:buNone/>
              <a:defRPr>
                <a:solidFill>
                  <a:schemeClr val="tx1">
                    <a:tint val="75000"/>
                  </a:schemeClr>
                </a:solidFill>
              </a:defRPr>
            </a:lvl1pPr>
            <a:lvl2pPr marL="2036672" indent="0" algn="ctr">
              <a:buNone/>
              <a:defRPr>
                <a:solidFill>
                  <a:schemeClr val="tx1">
                    <a:tint val="75000"/>
                  </a:schemeClr>
                </a:solidFill>
              </a:defRPr>
            </a:lvl2pPr>
            <a:lvl3pPr marL="4073353" indent="0" algn="ctr">
              <a:buNone/>
              <a:defRPr>
                <a:solidFill>
                  <a:schemeClr val="tx1">
                    <a:tint val="75000"/>
                  </a:schemeClr>
                </a:solidFill>
              </a:defRPr>
            </a:lvl3pPr>
            <a:lvl4pPr marL="6110024" indent="0" algn="ctr">
              <a:buNone/>
              <a:defRPr>
                <a:solidFill>
                  <a:schemeClr val="tx1">
                    <a:tint val="75000"/>
                  </a:schemeClr>
                </a:solidFill>
              </a:defRPr>
            </a:lvl4pPr>
            <a:lvl5pPr marL="8146705" indent="0" algn="ctr">
              <a:buNone/>
              <a:defRPr>
                <a:solidFill>
                  <a:schemeClr val="tx1">
                    <a:tint val="75000"/>
                  </a:schemeClr>
                </a:solidFill>
              </a:defRPr>
            </a:lvl5pPr>
            <a:lvl6pPr marL="10183377" indent="0" algn="ctr">
              <a:buNone/>
              <a:defRPr>
                <a:solidFill>
                  <a:schemeClr val="tx1">
                    <a:tint val="75000"/>
                  </a:schemeClr>
                </a:solidFill>
              </a:defRPr>
            </a:lvl6pPr>
            <a:lvl7pPr marL="12220058" indent="0" algn="ctr">
              <a:buNone/>
              <a:defRPr>
                <a:solidFill>
                  <a:schemeClr val="tx1">
                    <a:tint val="75000"/>
                  </a:schemeClr>
                </a:solidFill>
              </a:defRPr>
            </a:lvl7pPr>
            <a:lvl8pPr marL="14256730" indent="0" algn="ctr">
              <a:buNone/>
              <a:defRPr>
                <a:solidFill>
                  <a:schemeClr val="tx1">
                    <a:tint val="75000"/>
                  </a:schemeClr>
                </a:solidFill>
              </a:defRPr>
            </a:lvl8pPr>
            <a:lvl9pPr marL="162934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AFB74-4476-C045-B799-796FBD982A94}" type="datetimeFigureOut">
              <a:rPr lang="en-US" smtClean="0"/>
              <a:t>12/21/12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421628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AFB74-4476-C045-B799-796FBD982A94}" type="datetimeFigureOut">
              <a:rPr lang="en-US" smtClean="0"/>
              <a:t>12/21/12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64412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8614427"/>
            <a:ext cx="26660477"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6" y="8614427"/>
            <a:ext cx="79444213"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AFB74-4476-C045-B799-796FBD982A94}" type="datetimeFigureOut">
              <a:rPr lang="en-US" smtClean="0"/>
              <a:t>12/21/12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355367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AFB74-4476-C045-B799-796FBD982A94}" type="datetimeFigureOut">
              <a:rPr lang="en-US" smtClean="0"/>
              <a:t>12/21/12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159027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4678648"/>
            <a:ext cx="27980640" cy="762762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6277607"/>
            <a:ext cx="27980640" cy="8401047"/>
          </a:xfrm>
        </p:spPr>
        <p:txBody>
          <a:bodyPr anchor="b"/>
          <a:lstStyle>
            <a:lvl1pPr marL="0" indent="0">
              <a:buNone/>
              <a:defRPr sz="8900">
                <a:solidFill>
                  <a:schemeClr val="tx1">
                    <a:tint val="75000"/>
                  </a:schemeClr>
                </a:solidFill>
              </a:defRPr>
            </a:lvl1pPr>
            <a:lvl2pPr marL="2036672" indent="0">
              <a:buNone/>
              <a:defRPr sz="8000">
                <a:solidFill>
                  <a:schemeClr val="tx1">
                    <a:tint val="75000"/>
                  </a:schemeClr>
                </a:solidFill>
              </a:defRPr>
            </a:lvl2pPr>
            <a:lvl3pPr marL="4073353" indent="0">
              <a:buNone/>
              <a:defRPr sz="7100">
                <a:solidFill>
                  <a:schemeClr val="tx1">
                    <a:tint val="75000"/>
                  </a:schemeClr>
                </a:solidFill>
              </a:defRPr>
            </a:lvl3pPr>
            <a:lvl4pPr marL="6110024" indent="0">
              <a:buNone/>
              <a:defRPr sz="6200">
                <a:solidFill>
                  <a:schemeClr val="tx1">
                    <a:tint val="75000"/>
                  </a:schemeClr>
                </a:solidFill>
              </a:defRPr>
            </a:lvl4pPr>
            <a:lvl5pPr marL="8146705" indent="0">
              <a:buNone/>
              <a:defRPr sz="6200">
                <a:solidFill>
                  <a:schemeClr val="tx1">
                    <a:tint val="75000"/>
                  </a:schemeClr>
                </a:solidFill>
              </a:defRPr>
            </a:lvl5pPr>
            <a:lvl6pPr marL="10183377" indent="0">
              <a:buNone/>
              <a:defRPr sz="6200">
                <a:solidFill>
                  <a:schemeClr val="tx1">
                    <a:tint val="75000"/>
                  </a:schemeClr>
                </a:solidFill>
              </a:defRPr>
            </a:lvl6pPr>
            <a:lvl7pPr marL="12220058" indent="0">
              <a:buNone/>
              <a:defRPr sz="6200">
                <a:solidFill>
                  <a:schemeClr val="tx1">
                    <a:tint val="75000"/>
                  </a:schemeClr>
                </a:solidFill>
              </a:defRPr>
            </a:lvl7pPr>
            <a:lvl8pPr marL="14256730" indent="0">
              <a:buNone/>
              <a:defRPr sz="6200">
                <a:solidFill>
                  <a:schemeClr val="tx1">
                    <a:tint val="75000"/>
                  </a:schemeClr>
                </a:solidFill>
              </a:defRPr>
            </a:lvl8pPr>
            <a:lvl9pPr marL="16293406"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AFB74-4476-C045-B799-796FBD982A94}" type="datetimeFigureOut">
              <a:rPr lang="en-US" smtClean="0"/>
              <a:t>12/21/12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239338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50184067"/>
            <a:ext cx="53052343" cy="141928847"/>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9" y="50184067"/>
            <a:ext cx="53052347" cy="141928847"/>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AFB74-4476-C045-B799-796FBD982A94}" type="datetimeFigureOut">
              <a:rPr lang="en-US" smtClean="0"/>
              <a:t>12/21/12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367395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537973"/>
            <a:ext cx="296265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8596633"/>
            <a:ext cx="14544677" cy="3582667"/>
          </a:xfrm>
        </p:spPr>
        <p:txBody>
          <a:bodyPr anchor="b"/>
          <a:lstStyle>
            <a:lvl1pPr marL="0" indent="0">
              <a:buNone/>
              <a:defRPr sz="10700" b="1"/>
            </a:lvl1pPr>
            <a:lvl2pPr marL="2036672" indent="0">
              <a:buNone/>
              <a:defRPr sz="8900" b="1"/>
            </a:lvl2pPr>
            <a:lvl3pPr marL="4073353" indent="0">
              <a:buNone/>
              <a:defRPr sz="8000" b="1"/>
            </a:lvl3pPr>
            <a:lvl4pPr marL="6110024" indent="0">
              <a:buNone/>
              <a:defRPr sz="7100" b="1"/>
            </a:lvl4pPr>
            <a:lvl5pPr marL="8146705" indent="0">
              <a:buNone/>
              <a:defRPr sz="7100" b="1"/>
            </a:lvl5pPr>
            <a:lvl6pPr marL="10183377" indent="0">
              <a:buNone/>
              <a:defRPr sz="7100" b="1"/>
            </a:lvl6pPr>
            <a:lvl7pPr marL="12220058" indent="0">
              <a:buNone/>
              <a:defRPr sz="7100" b="1"/>
            </a:lvl7pPr>
            <a:lvl8pPr marL="14256730" indent="0">
              <a:buNone/>
              <a:defRPr sz="7100" b="1"/>
            </a:lvl8pPr>
            <a:lvl9pPr marL="16293406"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1645920" y="12179300"/>
            <a:ext cx="14544677" cy="22127213"/>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8596633"/>
            <a:ext cx="14550390" cy="3582667"/>
          </a:xfrm>
        </p:spPr>
        <p:txBody>
          <a:bodyPr anchor="b"/>
          <a:lstStyle>
            <a:lvl1pPr marL="0" indent="0">
              <a:buNone/>
              <a:defRPr sz="10700" b="1"/>
            </a:lvl1pPr>
            <a:lvl2pPr marL="2036672" indent="0">
              <a:buNone/>
              <a:defRPr sz="8900" b="1"/>
            </a:lvl2pPr>
            <a:lvl3pPr marL="4073353" indent="0">
              <a:buNone/>
              <a:defRPr sz="8000" b="1"/>
            </a:lvl3pPr>
            <a:lvl4pPr marL="6110024" indent="0">
              <a:buNone/>
              <a:defRPr sz="7100" b="1"/>
            </a:lvl4pPr>
            <a:lvl5pPr marL="8146705" indent="0">
              <a:buNone/>
              <a:defRPr sz="7100" b="1"/>
            </a:lvl5pPr>
            <a:lvl6pPr marL="10183377" indent="0">
              <a:buNone/>
              <a:defRPr sz="7100" b="1"/>
            </a:lvl6pPr>
            <a:lvl7pPr marL="12220058" indent="0">
              <a:buNone/>
              <a:defRPr sz="7100" b="1"/>
            </a:lvl7pPr>
            <a:lvl8pPr marL="14256730" indent="0">
              <a:buNone/>
              <a:defRPr sz="7100" b="1"/>
            </a:lvl8pPr>
            <a:lvl9pPr marL="16293406"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16722095" y="12179300"/>
            <a:ext cx="14550390" cy="22127213"/>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AFB74-4476-C045-B799-796FBD982A94}" type="datetimeFigureOut">
              <a:rPr lang="en-US" smtClean="0"/>
              <a:t>12/21/12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222875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AFB74-4476-C045-B799-796FBD982A94}" type="datetimeFigureOut">
              <a:rPr lang="en-US" smtClean="0"/>
              <a:t>12/21/12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407086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AFB74-4476-C045-B799-796FBD982A94}" type="datetimeFigureOut">
              <a:rPr lang="en-US" smtClean="0"/>
              <a:t>12/21/12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295423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1529080"/>
            <a:ext cx="10829927" cy="650748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2870180" y="1529094"/>
            <a:ext cx="18402300" cy="32777433"/>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8036574"/>
            <a:ext cx="10829927" cy="26269953"/>
          </a:xfrm>
        </p:spPr>
        <p:txBody>
          <a:bodyPr/>
          <a:lstStyle>
            <a:lvl1pPr marL="0" indent="0">
              <a:buNone/>
              <a:defRPr sz="6200"/>
            </a:lvl1pPr>
            <a:lvl2pPr marL="2036672" indent="0">
              <a:buNone/>
              <a:defRPr sz="5300"/>
            </a:lvl2pPr>
            <a:lvl3pPr marL="4073353" indent="0">
              <a:buNone/>
              <a:defRPr sz="4500"/>
            </a:lvl3pPr>
            <a:lvl4pPr marL="6110024" indent="0">
              <a:buNone/>
              <a:defRPr sz="4000"/>
            </a:lvl4pPr>
            <a:lvl5pPr marL="8146705" indent="0">
              <a:buNone/>
              <a:defRPr sz="4000"/>
            </a:lvl5pPr>
            <a:lvl6pPr marL="10183377" indent="0">
              <a:buNone/>
              <a:defRPr sz="4000"/>
            </a:lvl6pPr>
            <a:lvl7pPr marL="12220058" indent="0">
              <a:buNone/>
              <a:defRPr sz="4000"/>
            </a:lvl7pPr>
            <a:lvl8pPr marL="14256730" indent="0">
              <a:buNone/>
              <a:defRPr sz="4000"/>
            </a:lvl8pPr>
            <a:lvl9pPr marL="16293406"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AFB74-4476-C045-B799-796FBD982A94}" type="datetimeFigureOut">
              <a:rPr lang="en-US" smtClean="0"/>
              <a:t>12/21/12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428755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6883360"/>
            <a:ext cx="19751040" cy="3173733"/>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6452237" y="3431540"/>
            <a:ext cx="19751040" cy="23042880"/>
          </a:xfrm>
        </p:spPr>
        <p:txBody>
          <a:bodyPr/>
          <a:lstStyle>
            <a:lvl1pPr marL="0" indent="0">
              <a:buNone/>
              <a:defRPr sz="14300"/>
            </a:lvl1pPr>
            <a:lvl2pPr marL="2036672" indent="0">
              <a:buNone/>
              <a:defRPr sz="12500"/>
            </a:lvl2pPr>
            <a:lvl3pPr marL="4073353" indent="0">
              <a:buNone/>
              <a:defRPr sz="10700"/>
            </a:lvl3pPr>
            <a:lvl4pPr marL="6110024" indent="0">
              <a:buNone/>
              <a:defRPr sz="8900"/>
            </a:lvl4pPr>
            <a:lvl5pPr marL="8146705" indent="0">
              <a:buNone/>
              <a:defRPr sz="8900"/>
            </a:lvl5pPr>
            <a:lvl6pPr marL="10183377" indent="0">
              <a:buNone/>
              <a:defRPr sz="8900"/>
            </a:lvl6pPr>
            <a:lvl7pPr marL="12220058" indent="0">
              <a:buNone/>
              <a:defRPr sz="8900"/>
            </a:lvl7pPr>
            <a:lvl8pPr marL="14256730" indent="0">
              <a:buNone/>
              <a:defRPr sz="8900"/>
            </a:lvl8pPr>
            <a:lvl9pPr marL="16293406" indent="0">
              <a:buNone/>
              <a:defRPr sz="8900"/>
            </a:lvl9pPr>
          </a:lstStyle>
          <a:p>
            <a:endParaRPr lang="en-US"/>
          </a:p>
        </p:txBody>
      </p:sp>
      <p:sp>
        <p:nvSpPr>
          <p:cNvPr id="4" name="Text Placeholder 3"/>
          <p:cNvSpPr>
            <a:spLocks noGrp="1"/>
          </p:cNvSpPr>
          <p:nvPr>
            <p:ph type="body" sz="half" idx="2"/>
          </p:nvPr>
        </p:nvSpPr>
        <p:spPr>
          <a:xfrm>
            <a:off x="6452237" y="30057093"/>
            <a:ext cx="19751040" cy="4507227"/>
          </a:xfrm>
        </p:spPr>
        <p:txBody>
          <a:bodyPr/>
          <a:lstStyle>
            <a:lvl1pPr marL="0" indent="0">
              <a:buNone/>
              <a:defRPr sz="6200"/>
            </a:lvl1pPr>
            <a:lvl2pPr marL="2036672" indent="0">
              <a:buNone/>
              <a:defRPr sz="5300"/>
            </a:lvl2pPr>
            <a:lvl3pPr marL="4073353" indent="0">
              <a:buNone/>
              <a:defRPr sz="4500"/>
            </a:lvl3pPr>
            <a:lvl4pPr marL="6110024" indent="0">
              <a:buNone/>
              <a:defRPr sz="4000"/>
            </a:lvl4pPr>
            <a:lvl5pPr marL="8146705" indent="0">
              <a:buNone/>
              <a:defRPr sz="4000"/>
            </a:lvl5pPr>
            <a:lvl6pPr marL="10183377" indent="0">
              <a:buNone/>
              <a:defRPr sz="4000"/>
            </a:lvl6pPr>
            <a:lvl7pPr marL="12220058" indent="0">
              <a:buNone/>
              <a:defRPr sz="4000"/>
            </a:lvl7pPr>
            <a:lvl8pPr marL="14256730" indent="0">
              <a:buNone/>
              <a:defRPr sz="4000"/>
            </a:lvl8pPr>
            <a:lvl9pPr marL="16293406"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AFB74-4476-C045-B799-796FBD982A94}" type="datetimeFigureOut">
              <a:rPr lang="en-US" smtClean="0"/>
              <a:t>12/21/12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66DCA-7089-304D-A514-82145E0BA8C9}" type="slidenum">
              <a:rPr lang="en-US" smtClean="0"/>
              <a:t>‹#›</a:t>
            </a:fld>
            <a:endParaRPr lang="en-US"/>
          </a:p>
        </p:txBody>
      </p:sp>
    </p:spTree>
    <p:extLst>
      <p:ext uri="{BB962C8B-B14F-4D97-AF65-F5344CB8AC3E}">
        <p14:creationId xmlns:p14="http://schemas.microsoft.com/office/powerpoint/2010/main" val="1713558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537973"/>
            <a:ext cx="29626560" cy="6400800"/>
          </a:xfrm>
          <a:prstGeom prst="rect">
            <a:avLst/>
          </a:prstGeom>
        </p:spPr>
        <p:txBody>
          <a:bodyPr vert="horz" lIns="407334" tIns="203672" rIns="407334" bIns="2036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8961134"/>
            <a:ext cx="29626560" cy="25345393"/>
          </a:xfrm>
          <a:prstGeom prst="rect">
            <a:avLst/>
          </a:prstGeom>
        </p:spPr>
        <p:txBody>
          <a:bodyPr vert="horz" lIns="407334" tIns="203672" rIns="407334" bIns="2036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35595568"/>
            <a:ext cx="7680960" cy="2044700"/>
          </a:xfrm>
          <a:prstGeom prst="rect">
            <a:avLst/>
          </a:prstGeom>
        </p:spPr>
        <p:txBody>
          <a:bodyPr vert="horz" lIns="407334" tIns="203672" rIns="407334" bIns="203672" rtlCol="0" anchor="ctr"/>
          <a:lstStyle>
            <a:lvl1pPr algn="l">
              <a:defRPr sz="5300">
                <a:solidFill>
                  <a:schemeClr val="tx1">
                    <a:tint val="75000"/>
                  </a:schemeClr>
                </a:solidFill>
              </a:defRPr>
            </a:lvl1pPr>
          </a:lstStyle>
          <a:p>
            <a:fld id="{7F7AFB74-4476-C045-B799-796FBD982A94}" type="datetimeFigureOut">
              <a:rPr lang="en-US" smtClean="0"/>
              <a:t>12/21/12</a:t>
            </a:fld>
            <a:endParaRPr lang="en-US"/>
          </a:p>
        </p:txBody>
      </p:sp>
      <p:sp>
        <p:nvSpPr>
          <p:cNvPr id="5" name="Footer Placeholder 4"/>
          <p:cNvSpPr>
            <a:spLocks noGrp="1"/>
          </p:cNvSpPr>
          <p:nvPr>
            <p:ph type="ftr" sz="quarter" idx="3"/>
          </p:nvPr>
        </p:nvSpPr>
        <p:spPr>
          <a:xfrm>
            <a:off x="11247120" y="35595568"/>
            <a:ext cx="10424160" cy="2044700"/>
          </a:xfrm>
          <a:prstGeom prst="rect">
            <a:avLst/>
          </a:prstGeom>
        </p:spPr>
        <p:txBody>
          <a:bodyPr vert="horz" lIns="407334" tIns="203672" rIns="407334" bIns="203672"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35595568"/>
            <a:ext cx="7680960" cy="2044700"/>
          </a:xfrm>
          <a:prstGeom prst="rect">
            <a:avLst/>
          </a:prstGeom>
        </p:spPr>
        <p:txBody>
          <a:bodyPr vert="horz" lIns="407334" tIns="203672" rIns="407334" bIns="203672" rtlCol="0" anchor="ctr"/>
          <a:lstStyle>
            <a:lvl1pPr algn="r">
              <a:defRPr sz="5300">
                <a:solidFill>
                  <a:schemeClr val="tx1">
                    <a:tint val="75000"/>
                  </a:schemeClr>
                </a:solidFill>
              </a:defRPr>
            </a:lvl1pPr>
          </a:lstStyle>
          <a:p>
            <a:fld id="{01566DCA-7089-304D-A514-82145E0BA8C9}" type="slidenum">
              <a:rPr lang="en-US" smtClean="0"/>
              <a:t>‹#›</a:t>
            </a:fld>
            <a:endParaRPr lang="en-US"/>
          </a:p>
        </p:txBody>
      </p:sp>
    </p:spTree>
    <p:extLst>
      <p:ext uri="{BB962C8B-B14F-4D97-AF65-F5344CB8AC3E}">
        <p14:creationId xmlns:p14="http://schemas.microsoft.com/office/powerpoint/2010/main" val="3570216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36672" rtl="0" eaLnBrk="1" latinLnBrk="0" hangingPunct="1">
        <a:spcBef>
          <a:spcPct val="0"/>
        </a:spcBef>
        <a:buNone/>
        <a:defRPr sz="19600" kern="1200">
          <a:solidFill>
            <a:schemeClr val="tx1"/>
          </a:solidFill>
          <a:latin typeface="+mj-lt"/>
          <a:ea typeface="+mj-ea"/>
          <a:cs typeface="+mj-cs"/>
        </a:defRPr>
      </a:lvl1pPr>
    </p:titleStyle>
    <p:bodyStyle>
      <a:lvl1pPr marL="1527511" indent="-1527511" algn="l" defTabSz="2036672" rtl="0" eaLnBrk="1" latinLnBrk="0" hangingPunct="1">
        <a:spcBef>
          <a:spcPct val="20000"/>
        </a:spcBef>
        <a:buFont typeface="Arial"/>
        <a:buChar char="•"/>
        <a:defRPr sz="14300" kern="1200">
          <a:solidFill>
            <a:schemeClr val="tx1"/>
          </a:solidFill>
          <a:latin typeface="+mn-lt"/>
          <a:ea typeface="+mn-ea"/>
          <a:cs typeface="+mn-cs"/>
        </a:defRPr>
      </a:lvl1pPr>
      <a:lvl2pPr marL="3309597" indent="-1272921" algn="l" defTabSz="2036672" rtl="0" eaLnBrk="1" latinLnBrk="0" hangingPunct="1">
        <a:spcBef>
          <a:spcPct val="20000"/>
        </a:spcBef>
        <a:buFont typeface="Arial"/>
        <a:buChar char="–"/>
        <a:defRPr sz="12500" kern="1200">
          <a:solidFill>
            <a:schemeClr val="tx1"/>
          </a:solidFill>
          <a:latin typeface="+mn-lt"/>
          <a:ea typeface="+mn-ea"/>
          <a:cs typeface="+mn-cs"/>
        </a:defRPr>
      </a:lvl2pPr>
      <a:lvl3pPr marL="5091689" indent="-1018340" algn="l" defTabSz="2036672" rtl="0" eaLnBrk="1" latinLnBrk="0" hangingPunct="1">
        <a:spcBef>
          <a:spcPct val="20000"/>
        </a:spcBef>
        <a:buFont typeface="Arial"/>
        <a:buChar char="•"/>
        <a:defRPr sz="10700" kern="1200">
          <a:solidFill>
            <a:schemeClr val="tx1"/>
          </a:solidFill>
          <a:latin typeface="+mn-lt"/>
          <a:ea typeface="+mn-ea"/>
          <a:cs typeface="+mn-cs"/>
        </a:defRPr>
      </a:lvl3pPr>
      <a:lvl4pPr marL="7128365" indent="-1018340" algn="l" defTabSz="2036672" rtl="0" eaLnBrk="1" latinLnBrk="0" hangingPunct="1">
        <a:spcBef>
          <a:spcPct val="20000"/>
        </a:spcBef>
        <a:buFont typeface="Arial"/>
        <a:buChar char="–"/>
        <a:defRPr sz="8900" kern="1200">
          <a:solidFill>
            <a:schemeClr val="tx1"/>
          </a:solidFill>
          <a:latin typeface="+mn-lt"/>
          <a:ea typeface="+mn-ea"/>
          <a:cs typeface="+mn-cs"/>
        </a:defRPr>
      </a:lvl4pPr>
      <a:lvl5pPr marL="9165046" indent="-1018340" algn="l" defTabSz="2036672" rtl="0" eaLnBrk="1" latinLnBrk="0" hangingPunct="1">
        <a:spcBef>
          <a:spcPct val="20000"/>
        </a:spcBef>
        <a:buFont typeface="Arial"/>
        <a:buChar char="»"/>
        <a:defRPr sz="8900" kern="1200">
          <a:solidFill>
            <a:schemeClr val="tx1"/>
          </a:solidFill>
          <a:latin typeface="+mn-lt"/>
          <a:ea typeface="+mn-ea"/>
          <a:cs typeface="+mn-cs"/>
        </a:defRPr>
      </a:lvl5pPr>
      <a:lvl6pPr marL="11201717" indent="-1018340" algn="l" defTabSz="2036672" rtl="0" eaLnBrk="1" latinLnBrk="0" hangingPunct="1">
        <a:spcBef>
          <a:spcPct val="20000"/>
        </a:spcBef>
        <a:buFont typeface="Arial"/>
        <a:buChar char="•"/>
        <a:defRPr sz="8900" kern="1200">
          <a:solidFill>
            <a:schemeClr val="tx1"/>
          </a:solidFill>
          <a:latin typeface="+mn-lt"/>
          <a:ea typeface="+mn-ea"/>
          <a:cs typeface="+mn-cs"/>
        </a:defRPr>
      </a:lvl6pPr>
      <a:lvl7pPr marL="13238394" indent="-1018340" algn="l" defTabSz="2036672" rtl="0" eaLnBrk="1" latinLnBrk="0" hangingPunct="1">
        <a:spcBef>
          <a:spcPct val="20000"/>
        </a:spcBef>
        <a:buFont typeface="Arial"/>
        <a:buChar char="•"/>
        <a:defRPr sz="8900" kern="1200">
          <a:solidFill>
            <a:schemeClr val="tx1"/>
          </a:solidFill>
          <a:latin typeface="+mn-lt"/>
          <a:ea typeface="+mn-ea"/>
          <a:cs typeface="+mn-cs"/>
        </a:defRPr>
      </a:lvl7pPr>
      <a:lvl8pPr marL="15275070" indent="-1018340" algn="l" defTabSz="2036672" rtl="0" eaLnBrk="1" latinLnBrk="0" hangingPunct="1">
        <a:spcBef>
          <a:spcPct val="20000"/>
        </a:spcBef>
        <a:buFont typeface="Arial"/>
        <a:buChar char="•"/>
        <a:defRPr sz="8900" kern="1200">
          <a:solidFill>
            <a:schemeClr val="tx1"/>
          </a:solidFill>
          <a:latin typeface="+mn-lt"/>
          <a:ea typeface="+mn-ea"/>
          <a:cs typeface="+mn-cs"/>
        </a:defRPr>
      </a:lvl8pPr>
      <a:lvl9pPr marL="17311742" indent="-1018340" algn="l" defTabSz="2036672" rtl="0" eaLnBrk="1" latinLnBrk="0" hangingPunct="1">
        <a:spcBef>
          <a:spcPct val="20000"/>
        </a:spcBef>
        <a:buFont typeface="Arial"/>
        <a:buChar char="•"/>
        <a:defRPr sz="8900" kern="1200">
          <a:solidFill>
            <a:schemeClr val="tx1"/>
          </a:solidFill>
          <a:latin typeface="+mn-lt"/>
          <a:ea typeface="+mn-ea"/>
          <a:cs typeface="+mn-cs"/>
        </a:defRPr>
      </a:lvl9pPr>
    </p:bodyStyle>
    <p:otherStyle>
      <a:defPPr>
        <a:defRPr lang="en-US"/>
      </a:defPPr>
      <a:lvl1pPr marL="0" algn="l" defTabSz="2036672" rtl="0" eaLnBrk="1" latinLnBrk="0" hangingPunct="1">
        <a:defRPr sz="8000" kern="1200">
          <a:solidFill>
            <a:schemeClr val="tx1"/>
          </a:solidFill>
          <a:latin typeface="+mn-lt"/>
          <a:ea typeface="+mn-ea"/>
          <a:cs typeface="+mn-cs"/>
        </a:defRPr>
      </a:lvl1pPr>
      <a:lvl2pPr marL="2036672" algn="l" defTabSz="2036672" rtl="0" eaLnBrk="1" latinLnBrk="0" hangingPunct="1">
        <a:defRPr sz="8000" kern="1200">
          <a:solidFill>
            <a:schemeClr val="tx1"/>
          </a:solidFill>
          <a:latin typeface="+mn-lt"/>
          <a:ea typeface="+mn-ea"/>
          <a:cs typeface="+mn-cs"/>
        </a:defRPr>
      </a:lvl2pPr>
      <a:lvl3pPr marL="4073353" algn="l" defTabSz="2036672" rtl="0" eaLnBrk="1" latinLnBrk="0" hangingPunct="1">
        <a:defRPr sz="8000" kern="1200">
          <a:solidFill>
            <a:schemeClr val="tx1"/>
          </a:solidFill>
          <a:latin typeface="+mn-lt"/>
          <a:ea typeface="+mn-ea"/>
          <a:cs typeface="+mn-cs"/>
        </a:defRPr>
      </a:lvl3pPr>
      <a:lvl4pPr marL="6110024" algn="l" defTabSz="2036672" rtl="0" eaLnBrk="1" latinLnBrk="0" hangingPunct="1">
        <a:defRPr sz="8000" kern="1200">
          <a:solidFill>
            <a:schemeClr val="tx1"/>
          </a:solidFill>
          <a:latin typeface="+mn-lt"/>
          <a:ea typeface="+mn-ea"/>
          <a:cs typeface="+mn-cs"/>
        </a:defRPr>
      </a:lvl4pPr>
      <a:lvl5pPr marL="8146705" algn="l" defTabSz="2036672" rtl="0" eaLnBrk="1" latinLnBrk="0" hangingPunct="1">
        <a:defRPr sz="8000" kern="1200">
          <a:solidFill>
            <a:schemeClr val="tx1"/>
          </a:solidFill>
          <a:latin typeface="+mn-lt"/>
          <a:ea typeface="+mn-ea"/>
          <a:cs typeface="+mn-cs"/>
        </a:defRPr>
      </a:lvl5pPr>
      <a:lvl6pPr marL="10183377" algn="l" defTabSz="2036672" rtl="0" eaLnBrk="1" latinLnBrk="0" hangingPunct="1">
        <a:defRPr sz="8000" kern="1200">
          <a:solidFill>
            <a:schemeClr val="tx1"/>
          </a:solidFill>
          <a:latin typeface="+mn-lt"/>
          <a:ea typeface="+mn-ea"/>
          <a:cs typeface="+mn-cs"/>
        </a:defRPr>
      </a:lvl6pPr>
      <a:lvl7pPr marL="12220058" algn="l" defTabSz="2036672" rtl="0" eaLnBrk="1" latinLnBrk="0" hangingPunct="1">
        <a:defRPr sz="8000" kern="1200">
          <a:solidFill>
            <a:schemeClr val="tx1"/>
          </a:solidFill>
          <a:latin typeface="+mn-lt"/>
          <a:ea typeface="+mn-ea"/>
          <a:cs typeface="+mn-cs"/>
        </a:defRPr>
      </a:lvl7pPr>
      <a:lvl8pPr marL="14256730" algn="l" defTabSz="2036672" rtl="0" eaLnBrk="1" latinLnBrk="0" hangingPunct="1">
        <a:defRPr sz="8000" kern="1200">
          <a:solidFill>
            <a:schemeClr val="tx1"/>
          </a:solidFill>
          <a:latin typeface="+mn-lt"/>
          <a:ea typeface="+mn-ea"/>
          <a:cs typeface="+mn-cs"/>
        </a:defRPr>
      </a:lvl8pPr>
      <a:lvl9pPr marL="16293406" algn="l" defTabSz="20366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6" Type="http://schemas.openxmlformats.org/officeDocument/2006/relationships/hyperlink" Target="http://wiki.esipfed.org/index.php/GEO_AQ_CoP" TargetMode="External"/><Relationship Id="rId47" Type="http://schemas.openxmlformats.org/officeDocument/2006/relationships/hyperlink" Target="http://datafed.net" TargetMode="External"/><Relationship Id="rId48" Type="http://schemas.openxmlformats.org/officeDocument/2006/relationships/image" Target="../media/image36.gif"/><Relationship Id="rId49" Type="http://schemas.openxmlformats.org/officeDocument/2006/relationships/image" Target="../media/image37.png"/><Relationship Id="rId20" Type="http://schemas.openxmlformats.org/officeDocument/2006/relationships/hyperlink" Target="mailto:claire.granier@latmos.ipsl.fr" TargetMode="External"/><Relationship Id="rId21" Type="http://schemas.openxmlformats.org/officeDocument/2006/relationships/hyperlink" Target="mailto:leonor.tarrason@nilu.no" TargetMode="External"/><Relationship Id="rId22" Type="http://schemas.openxmlformats.org/officeDocument/2006/relationships/hyperlink" Target="http://www.geiacenter.org/" TargetMode="External"/><Relationship Id="rId23" Type="http://schemas.openxmlformats.org/officeDocument/2006/relationships/hyperlink" Target="http://pole-ether.fr/eccad" TargetMode="External"/><Relationship Id="rId24" Type="http://schemas.openxmlformats.org/officeDocument/2006/relationships/hyperlink" Target="http://ciera-air.org/" TargetMode="External"/><Relationship Id="rId25" Type="http://schemas.openxmlformats.org/officeDocument/2006/relationships/image" Target="../media/image16.png"/><Relationship Id="rId26" Type="http://schemas.openxmlformats.org/officeDocument/2006/relationships/image" Target="../media/image17.jpeg"/><Relationship Id="rId27" Type="http://schemas.openxmlformats.org/officeDocument/2006/relationships/image" Target="../media/image18.jpeg"/><Relationship Id="rId28" Type="http://schemas.openxmlformats.org/officeDocument/2006/relationships/image" Target="../media/image19.jpeg"/><Relationship Id="rId29" Type="http://schemas.openxmlformats.org/officeDocument/2006/relationships/image" Target="../media/image20.jpeg"/><Relationship Id="rId50" Type="http://schemas.openxmlformats.org/officeDocument/2006/relationships/hyperlink" Target="http://ogc-interface.icg.kfa-juelich.de:50080"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30" Type="http://schemas.openxmlformats.org/officeDocument/2006/relationships/image" Target="../media/image21.jpeg"/><Relationship Id="rId31" Type="http://schemas.openxmlformats.org/officeDocument/2006/relationships/image" Target="../media/image22.png"/><Relationship Id="rId32" Type="http://schemas.openxmlformats.org/officeDocument/2006/relationships/image" Target="../media/image23.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33" Type="http://schemas.openxmlformats.org/officeDocument/2006/relationships/image" Target="../media/image24.jpg"/><Relationship Id="rId34" Type="http://schemas.openxmlformats.org/officeDocument/2006/relationships/image" Target="../media/image25.jpeg"/><Relationship Id="rId35" Type="http://schemas.openxmlformats.org/officeDocument/2006/relationships/image" Target="../media/image26.jpg"/><Relationship Id="rId36" Type="http://schemas.openxmlformats.org/officeDocument/2006/relationships/image" Target="../media/image27.jpe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jpeg"/><Relationship Id="rId13" Type="http://schemas.openxmlformats.org/officeDocument/2006/relationships/image" Target="../media/image11.gif"/><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hyperlink" Target="mailto:gregory.frost@colorado.edu" TargetMode="External"/><Relationship Id="rId19" Type="http://schemas.openxmlformats.org/officeDocument/2006/relationships/hyperlink" Target="mailto:Paulette@PanoramaPathways.net" TargetMode="External"/><Relationship Id="rId37" Type="http://schemas.openxmlformats.org/officeDocument/2006/relationships/image" Target="../media/image28.jpeg"/><Relationship Id="rId38" Type="http://schemas.openxmlformats.org/officeDocument/2006/relationships/image" Target="../media/image29.png"/><Relationship Id="rId39" Type="http://schemas.openxmlformats.org/officeDocument/2006/relationships/image" Target="../media/image30.png"/><Relationship Id="rId40" Type="http://schemas.openxmlformats.org/officeDocument/2006/relationships/image" Target="../media/image31.png"/><Relationship Id="rId41" Type="http://schemas.openxmlformats.org/officeDocument/2006/relationships/image" Target="../media/image32.png"/><Relationship Id="rId42" Type="http://schemas.openxmlformats.org/officeDocument/2006/relationships/image" Target="../media/image33.png"/><Relationship Id="rId43" Type="http://schemas.openxmlformats.org/officeDocument/2006/relationships/hyperlink" Target="http://www.esipfed.org/" TargetMode="External"/><Relationship Id="rId44" Type="http://schemas.openxmlformats.org/officeDocument/2006/relationships/image" Target="../media/image34.jpg"/><Relationship Id="rId4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angle 368"/>
          <p:cNvSpPr/>
          <p:nvPr/>
        </p:nvSpPr>
        <p:spPr>
          <a:xfrm>
            <a:off x="21986256" y="32972827"/>
            <a:ext cx="10548264" cy="4839825"/>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200"/>
              </a:spcBef>
            </a:pPr>
            <a:endParaRPr lang="en-US" kern="1200">
              <a:solidFill>
                <a:srgbClr val="000000"/>
              </a:solidFill>
            </a:endParaRPr>
          </a:p>
        </p:txBody>
      </p:sp>
      <p:sp>
        <p:nvSpPr>
          <p:cNvPr id="119" name="TextBox 118"/>
          <p:cNvSpPr txBox="1"/>
          <p:nvPr/>
        </p:nvSpPr>
        <p:spPr>
          <a:xfrm>
            <a:off x="5940194" y="1665628"/>
            <a:ext cx="22037868" cy="646278"/>
          </a:xfrm>
          <a:prstGeom prst="rect">
            <a:avLst/>
          </a:prstGeom>
          <a:noFill/>
        </p:spPr>
        <p:txBody>
          <a:bodyPr wrap="square" lIns="91388" tIns="45694" rIns="91388" bIns="45694" rtlCol="0">
            <a:spAutoFit/>
          </a:bodyPr>
          <a:lstStyle/>
          <a:p>
            <a:r>
              <a:rPr lang="en-US" sz="3600"/>
              <a:t>Gregory J. Frost</a:t>
            </a:r>
            <a:r>
              <a:rPr lang="en-US" sz="3600" baseline="30000"/>
              <a:t>(1)</a:t>
            </a:r>
            <a:r>
              <a:rPr lang="en-US" sz="3600"/>
              <a:t>, Leonor Tarrasón</a:t>
            </a:r>
            <a:r>
              <a:rPr lang="en-US" sz="3600" baseline="30000"/>
              <a:t>(2)</a:t>
            </a:r>
            <a:r>
              <a:rPr lang="en-US" sz="3600"/>
              <a:t>, Claire Granier</a:t>
            </a:r>
            <a:r>
              <a:rPr lang="en-US" sz="3600" baseline="30000"/>
              <a:t>(1,3,4)</a:t>
            </a:r>
            <a:r>
              <a:rPr lang="en-US" sz="3600"/>
              <a:t>, and Paulette Middleton</a:t>
            </a:r>
            <a:r>
              <a:rPr lang="en-US" sz="3600" baseline="30000"/>
              <a:t>(5)</a:t>
            </a:r>
            <a:endParaRPr lang="en-US" sz="3600"/>
          </a:p>
        </p:txBody>
      </p:sp>
      <p:sp>
        <p:nvSpPr>
          <p:cNvPr id="120" name="TextBox 119"/>
          <p:cNvSpPr txBox="1"/>
          <p:nvPr/>
        </p:nvSpPr>
        <p:spPr>
          <a:xfrm>
            <a:off x="5940200" y="2311957"/>
            <a:ext cx="9039287" cy="1938940"/>
          </a:xfrm>
          <a:prstGeom prst="rect">
            <a:avLst/>
          </a:prstGeom>
          <a:noFill/>
        </p:spPr>
        <p:txBody>
          <a:bodyPr wrap="square" lIns="91388" tIns="45694" rIns="91388" bIns="45694" rtlCol="0">
            <a:spAutoFit/>
          </a:bodyPr>
          <a:lstStyle/>
          <a:p>
            <a:pPr>
              <a:tabLst>
                <a:tab pos="114235" algn="ctr"/>
                <a:tab pos="9265945" algn="l"/>
                <a:tab pos="16450233" algn="l"/>
              </a:tabLst>
            </a:pPr>
            <a:r>
              <a:rPr lang="en-US" sz="2400"/>
              <a:t>(1) ESRL/NOAA &amp; CIRES/Univ. Colorado, Boulder, Colorado, USA	(2) Norwegian Institute for Air Research (NILU), Kjeller, Norway </a:t>
            </a:r>
          </a:p>
          <a:p>
            <a:pPr>
              <a:tabLst>
                <a:tab pos="114235" algn="ctr"/>
                <a:tab pos="9265945" algn="l"/>
                <a:tab pos="16450233" algn="l"/>
              </a:tabLst>
            </a:pPr>
            <a:r>
              <a:rPr lang="en-US" sz="2400"/>
              <a:t>(3) LATMOS-IPSL, CNRS/INSU, Univ. Pierre et Marie Curie, Paris, France</a:t>
            </a:r>
          </a:p>
          <a:p>
            <a:pPr>
              <a:tabLst>
                <a:tab pos="114235" algn="ctr"/>
                <a:tab pos="9265945" algn="l"/>
                <a:tab pos="16450233" algn="l"/>
              </a:tabLst>
            </a:pPr>
            <a:r>
              <a:rPr lang="en-US" sz="2400"/>
              <a:t>(4) Max Planck Institute for Meteorology, Hamburg, Germany </a:t>
            </a:r>
          </a:p>
          <a:p>
            <a:pPr>
              <a:tabLst>
                <a:tab pos="114235" algn="ctr"/>
                <a:tab pos="9265945" algn="l"/>
                <a:tab pos="16450233" algn="l"/>
              </a:tabLst>
            </a:pPr>
            <a:r>
              <a:rPr lang="en-US" sz="2400"/>
              <a:t>	(5) Panorama Pathways, Boulder, Colorado, USA</a:t>
            </a:r>
          </a:p>
        </p:txBody>
      </p:sp>
      <p:pic>
        <p:nvPicPr>
          <p:cNvPr id="121" name="Picture 120" descr="NOAA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9086" y="698191"/>
            <a:ext cx="896976" cy="904445"/>
          </a:xfrm>
          <a:prstGeom prst="rect">
            <a:avLst/>
          </a:prstGeom>
        </p:spPr>
      </p:pic>
      <p:grpSp>
        <p:nvGrpSpPr>
          <p:cNvPr id="122" name="Group 121"/>
          <p:cNvGrpSpPr>
            <a:grpSpLocks noChangeAspect="1"/>
          </p:cNvGrpSpPr>
          <p:nvPr/>
        </p:nvGrpSpPr>
        <p:grpSpPr>
          <a:xfrm>
            <a:off x="1431391" y="871203"/>
            <a:ext cx="1892682" cy="558410"/>
            <a:chOff x="1845545" y="4354443"/>
            <a:chExt cx="2214540" cy="735665"/>
          </a:xfrm>
        </p:grpSpPr>
        <p:pic>
          <p:nvPicPr>
            <p:cNvPr id="137" name="Picture 136" descr="CIRE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05752" y="4407829"/>
              <a:ext cx="1454333" cy="62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7" descr="CU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45545" y="4354443"/>
              <a:ext cx="760207" cy="73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 name="Picture 12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69079" y="2765381"/>
            <a:ext cx="2384705" cy="812202"/>
          </a:xfrm>
          <a:prstGeom prst="rect">
            <a:avLst/>
          </a:prstGeom>
        </p:spPr>
      </p:pic>
      <p:pic>
        <p:nvPicPr>
          <p:cNvPr id="124" name="Picture 123" descr="EPAlogo.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29908" y="2714289"/>
            <a:ext cx="839128" cy="914396"/>
          </a:xfrm>
          <a:prstGeom prst="rect">
            <a:avLst/>
          </a:prstGeom>
        </p:spPr>
      </p:pic>
      <p:pic>
        <p:nvPicPr>
          <p:cNvPr id="125" name="Picture 124" descr="IGAC_144dpi_TX.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27081" y="657997"/>
            <a:ext cx="909202" cy="914396"/>
          </a:xfrm>
          <a:prstGeom prst="rect">
            <a:avLst/>
          </a:prstGeom>
        </p:spPr>
      </p:pic>
      <p:pic>
        <p:nvPicPr>
          <p:cNvPr id="126" name="Picture 12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916121" y="2718181"/>
            <a:ext cx="1065467" cy="90661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9083" y="1723960"/>
            <a:ext cx="1774966" cy="791974"/>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058001" y="1803158"/>
            <a:ext cx="1874074" cy="633601"/>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descr="logo_cnrs-insu"/>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830472" y="1702182"/>
            <a:ext cx="1893881" cy="83553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descr="Nasa-logo.gif"/>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009048" y="3671450"/>
            <a:ext cx="1036775" cy="887645"/>
          </a:xfrm>
          <a:prstGeom prst="rect">
            <a:avLst/>
          </a:prstGeom>
        </p:spPr>
      </p:pic>
      <p:pic>
        <p:nvPicPr>
          <p:cNvPr id="131" name="Picture 130"/>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53038" y="3832898"/>
            <a:ext cx="3178501" cy="524451"/>
          </a:xfrm>
          <a:prstGeom prst="rect">
            <a:avLst/>
          </a:prstGeom>
        </p:spPr>
      </p:pic>
      <p:pic>
        <p:nvPicPr>
          <p:cNvPr id="132" name="Picture 131" descr="CIERA_logo_7Feb2012.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5661194" y="3548600"/>
            <a:ext cx="4633751" cy="911103"/>
          </a:xfrm>
          <a:prstGeom prst="rect">
            <a:avLst/>
          </a:prstGeom>
        </p:spPr>
      </p:pic>
      <p:pic>
        <p:nvPicPr>
          <p:cNvPr id="133" name="Picture 132" descr="geia_300dpi_white.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3498539" y="1526434"/>
            <a:ext cx="5170126" cy="2003842"/>
          </a:xfrm>
          <a:prstGeom prst="rect">
            <a:avLst/>
          </a:prstGeom>
        </p:spPr>
      </p:pic>
      <p:pic>
        <p:nvPicPr>
          <p:cNvPr id="134" name="Picture 133" descr="eccad_logo copy.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8888864" y="1726945"/>
            <a:ext cx="2642742" cy="1617403"/>
          </a:xfrm>
          <a:prstGeom prst="rect">
            <a:avLst/>
          </a:prstGeom>
        </p:spPr>
      </p:pic>
      <p:sp>
        <p:nvSpPr>
          <p:cNvPr id="135" name="TextBox 134"/>
          <p:cNvSpPr txBox="1"/>
          <p:nvPr/>
        </p:nvSpPr>
        <p:spPr>
          <a:xfrm>
            <a:off x="16453562" y="2311957"/>
            <a:ext cx="4787282" cy="1938940"/>
          </a:xfrm>
          <a:prstGeom prst="rect">
            <a:avLst/>
          </a:prstGeom>
          <a:noFill/>
          <a:ln>
            <a:noFill/>
          </a:ln>
        </p:spPr>
        <p:txBody>
          <a:bodyPr wrap="square" lIns="91388" tIns="45694" rIns="91388" bIns="45694" rtlCol="0">
            <a:spAutoFit/>
          </a:bodyPr>
          <a:lstStyle/>
          <a:p>
            <a:pPr>
              <a:tabLst>
                <a:tab pos="4569513" algn="l"/>
                <a:tab pos="8786785" algn="l"/>
                <a:tab pos="15934578" algn="l"/>
                <a:tab pos="21655984" algn="l"/>
              </a:tabLst>
            </a:pPr>
            <a:r>
              <a:rPr lang="en-US" sz="2400" i="1" dirty="0" smtClean="0"/>
              <a:t>Email addresses:</a:t>
            </a:r>
          </a:p>
          <a:p>
            <a:pPr>
              <a:tabLst>
                <a:tab pos="4569513" algn="l"/>
                <a:tab pos="8786785" algn="l"/>
                <a:tab pos="15934578" algn="l"/>
                <a:tab pos="21655984" algn="l"/>
              </a:tabLst>
            </a:pPr>
            <a:r>
              <a:rPr lang="en-US" sz="2400" i="1" dirty="0" smtClean="0">
                <a:hlinkClick r:id="rId18"/>
              </a:rPr>
              <a:t>gregory.frost</a:t>
            </a:r>
            <a:r>
              <a:rPr lang="en-US" sz="2400" i="1" dirty="0">
                <a:hlinkClick r:id="rId18"/>
              </a:rPr>
              <a:t>@colorado.edu</a:t>
            </a:r>
            <a:r>
              <a:rPr lang="en-US" sz="2400" i="1" dirty="0"/>
              <a:t> </a:t>
            </a:r>
          </a:p>
          <a:p>
            <a:pPr>
              <a:tabLst>
                <a:tab pos="4569513" algn="l"/>
                <a:tab pos="8786785" algn="l"/>
                <a:tab pos="15934578" algn="l"/>
                <a:tab pos="21655984" algn="l"/>
              </a:tabLst>
            </a:pPr>
            <a:r>
              <a:rPr lang="en-US" sz="2400" i="1" dirty="0" smtClean="0">
                <a:hlinkClick r:id="rId19"/>
              </a:rPr>
              <a:t>Paulette</a:t>
            </a:r>
            <a:r>
              <a:rPr lang="en-US" sz="2400" i="1" dirty="0">
                <a:hlinkClick r:id="rId19"/>
              </a:rPr>
              <a:t>@PanoramaPathways.net</a:t>
            </a:r>
            <a:r>
              <a:rPr lang="en-US" sz="2400" i="1" dirty="0"/>
              <a:t> </a:t>
            </a:r>
          </a:p>
          <a:p>
            <a:pPr>
              <a:tabLst>
                <a:tab pos="4569513" algn="l"/>
                <a:tab pos="8786785" algn="l"/>
                <a:tab pos="15934578" algn="l"/>
                <a:tab pos="21655984" algn="l"/>
              </a:tabLst>
            </a:pPr>
            <a:r>
              <a:rPr lang="en-US" sz="2400" i="1" dirty="0" smtClean="0">
                <a:hlinkClick r:id="rId20"/>
              </a:rPr>
              <a:t>claire.granier</a:t>
            </a:r>
            <a:r>
              <a:rPr lang="en-US" sz="2400" i="1" dirty="0">
                <a:hlinkClick r:id="rId20"/>
              </a:rPr>
              <a:t>@latmos.ipsl.fr</a:t>
            </a:r>
            <a:endParaRPr lang="en-US" sz="2400" i="1" dirty="0"/>
          </a:p>
          <a:p>
            <a:pPr>
              <a:tabLst>
                <a:tab pos="4569513" algn="l"/>
                <a:tab pos="8786785" algn="l"/>
                <a:tab pos="15934578" algn="l"/>
                <a:tab pos="21655984" algn="l"/>
              </a:tabLst>
            </a:pPr>
            <a:r>
              <a:rPr lang="en-US" sz="2400" i="1" dirty="0" smtClean="0">
                <a:hlinkClick r:id="rId21"/>
              </a:rPr>
              <a:t>leonor.tarrason</a:t>
            </a:r>
            <a:r>
              <a:rPr lang="en-US" sz="2400" i="1" dirty="0">
                <a:hlinkClick r:id="rId21"/>
              </a:rPr>
              <a:t>@nilu.no</a:t>
            </a:r>
            <a:r>
              <a:rPr lang="en-US" sz="2400" i="1" dirty="0"/>
              <a:t> </a:t>
            </a:r>
          </a:p>
        </p:txBody>
      </p:sp>
      <p:sp>
        <p:nvSpPr>
          <p:cNvPr id="136" name="Title 1"/>
          <p:cNvSpPr>
            <a:spLocks noGrp="1"/>
          </p:cNvSpPr>
          <p:nvPr/>
        </p:nvSpPr>
        <p:spPr>
          <a:xfrm>
            <a:off x="4836931" y="275579"/>
            <a:ext cx="28069063" cy="1303025"/>
          </a:xfrm>
          <a:prstGeom prst="rect">
            <a:avLst/>
          </a:prstGeom>
        </p:spPr>
        <p:txBody>
          <a:bodyPr vert="horz" lIns="438672" tIns="219338" rIns="438672" bIns="219338" rtlCol="0" anchor="ctr">
            <a:no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pPr algn="l"/>
            <a:r>
              <a:rPr lang="en-US" sz="7200" b="1" dirty="0">
                <a:solidFill>
                  <a:srgbClr val="800000"/>
                </a:solidFill>
                <a:latin typeface="+mn-lt"/>
              </a:rPr>
              <a:t>Addressing Science and Policy Needs with Community Emissions Efforts</a:t>
            </a:r>
          </a:p>
        </p:txBody>
      </p:sp>
      <p:sp>
        <p:nvSpPr>
          <p:cNvPr id="139" name="Rectangle 138"/>
          <p:cNvSpPr/>
          <p:nvPr/>
        </p:nvSpPr>
        <p:spPr>
          <a:xfrm>
            <a:off x="470674" y="4820036"/>
            <a:ext cx="9702039" cy="6625119"/>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800000"/>
              </a:solidFill>
            </a:endParaRPr>
          </a:p>
        </p:txBody>
      </p:sp>
      <p:sp>
        <p:nvSpPr>
          <p:cNvPr id="140" name="TextBox 139"/>
          <p:cNvSpPr txBox="1"/>
          <p:nvPr/>
        </p:nvSpPr>
        <p:spPr>
          <a:xfrm>
            <a:off x="588592" y="5633769"/>
            <a:ext cx="9466202" cy="5632258"/>
          </a:xfrm>
          <a:prstGeom prst="rect">
            <a:avLst/>
          </a:prstGeom>
          <a:noFill/>
        </p:spPr>
        <p:txBody>
          <a:bodyPr wrap="square" lIns="91388" tIns="45694" rIns="91388" bIns="45694" rtlCol="0">
            <a:spAutoFit/>
          </a:bodyPr>
          <a:lstStyle/>
          <a:p>
            <a:r>
              <a:rPr lang="en-US" sz="2400" dirty="0"/>
              <a:t>The Global Emissions </a:t>
            </a:r>
            <a:r>
              <a:rPr lang="en-US" sz="2400" dirty="0" err="1"/>
              <a:t>InitiAtive</a:t>
            </a:r>
            <a:r>
              <a:rPr lang="en-US" sz="2400" dirty="0"/>
              <a:t> (GEIA, </a:t>
            </a:r>
            <a:r>
              <a:rPr lang="en-US" sz="2400" dirty="0">
                <a:hlinkClick r:id="rId22"/>
              </a:rPr>
              <a:t>http://www.geiacenter.org/</a:t>
            </a:r>
            <a:r>
              <a:rPr lang="en-US" sz="2400" dirty="0"/>
              <a:t>), a joint IGAC/</a:t>
            </a:r>
            <a:r>
              <a:rPr lang="en-US" sz="2400" dirty="0" err="1"/>
              <a:t>iLEAPS</a:t>
            </a:r>
            <a:r>
              <a:rPr lang="en-US" sz="2400" dirty="0"/>
              <a:t>/AIMES initiative of the International Geosphere-Biosphere </a:t>
            </a:r>
            <a:r>
              <a:rPr lang="en-US" sz="2400" dirty="0" err="1"/>
              <a:t>Programme</a:t>
            </a:r>
            <a:r>
              <a:rPr lang="en-US" sz="2400" dirty="0"/>
              <a:t>, has served as a forum for the exchange of expertise and information on emissions for more than two decades, providing a solid scientific foundation for atmospheric chemistry research. GEIA’s interactive emissions data portal, ECCAD (Emissions of chemical Compounds &amp; Compilation of Ancillary Data, </a:t>
            </a:r>
            <a:r>
              <a:rPr lang="en-US" sz="2400" u="sng" dirty="0">
                <a:hlinkClick r:id="rId23"/>
              </a:rPr>
              <a:t>http://pole-ether.fr/</a:t>
            </a:r>
            <a:r>
              <a:rPr lang="en-US" sz="2400" u="sng" dirty="0" smtClean="0">
                <a:hlinkClick r:id="rId23"/>
              </a:rPr>
              <a:t>eccad</a:t>
            </a:r>
            <a:r>
              <a:rPr lang="en-US" sz="2400" dirty="0" smtClean="0"/>
              <a:t>)</a:t>
            </a:r>
            <a:r>
              <a:rPr lang="en-US" sz="2400" dirty="0"/>
              <a:t>, provides consistent access to emission inventories and ancillary data with easy-to-use tools for analysis and visualization. CIERA (Community Initiative for Emissions Research &amp; Applications, </a:t>
            </a:r>
            <a:r>
              <a:rPr lang="en-US" sz="2400" u="sng" dirty="0">
                <a:hlinkClick r:id="rId24"/>
              </a:rPr>
              <a:t>http://ciera-air.org/</a:t>
            </a:r>
            <a:r>
              <a:rPr lang="en-US" sz="2400" dirty="0"/>
              <a:t>) is a GEIA </a:t>
            </a:r>
            <a:r>
              <a:rPr lang="en-US" sz="2400" dirty="0" smtClean="0"/>
              <a:t>community project </a:t>
            </a:r>
            <a:r>
              <a:rPr lang="en-US" sz="2400" dirty="0"/>
              <a:t>to develop interoperability in emissions datasets and tools and to support evaluations of inventories. </a:t>
            </a:r>
            <a:r>
              <a:rPr lang="en-US" sz="2400" dirty="0" smtClean="0"/>
              <a:t>GEIA’s vision </a:t>
            </a:r>
            <a:r>
              <a:rPr lang="en-US" sz="2400" dirty="0"/>
              <a:t>is </a:t>
            </a:r>
            <a:r>
              <a:rPr lang="en-US" sz="2400" dirty="0" smtClean="0"/>
              <a:t>to help </a:t>
            </a:r>
            <a:r>
              <a:rPr lang="en-US" sz="2400" dirty="0"/>
              <a:t>build a bridge between environmental science and policy, by bringing together people, data, and tools to create and communicate the highest quality information about emissions. </a:t>
            </a:r>
          </a:p>
        </p:txBody>
      </p:sp>
      <p:sp>
        <p:nvSpPr>
          <p:cNvPr id="141" name="Title 1"/>
          <p:cNvSpPr txBox="1">
            <a:spLocks/>
          </p:cNvSpPr>
          <p:nvPr/>
        </p:nvSpPr>
        <p:spPr>
          <a:xfrm>
            <a:off x="3408709" y="4918152"/>
            <a:ext cx="3825968" cy="598489"/>
          </a:xfrm>
          <a:prstGeom prst="rect">
            <a:avLst/>
          </a:prstGeom>
        </p:spPr>
        <p:txBody>
          <a:bodyPr vert="horz" lIns="274170" tIns="219338" rIns="438672" bIns="219338" rtlCol="0" anchor="ctr">
            <a:noAutofit/>
          </a:bodyPr>
          <a:lstStyle/>
          <a:p>
            <a:pPr algn="ctr"/>
            <a:r>
              <a:rPr lang="en-US" sz="4400" b="1" dirty="0">
                <a:solidFill>
                  <a:srgbClr val="800000"/>
                </a:solidFill>
                <a:ea typeface="ＭＳ Ｐゴシック" charset="0"/>
                <a:cs typeface="Calibri"/>
              </a:rPr>
              <a:t>Abstract</a:t>
            </a:r>
          </a:p>
        </p:txBody>
      </p:sp>
      <p:sp>
        <p:nvSpPr>
          <p:cNvPr id="142" name="Rectangle 141"/>
          <p:cNvSpPr/>
          <p:nvPr/>
        </p:nvSpPr>
        <p:spPr>
          <a:xfrm>
            <a:off x="10444859" y="4820036"/>
            <a:ext cx="9435287" cy="6625119"/>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143" name="Title 1"/>
          <p:cNvSpPr txBox="1">
            <a:spLocks/>
          </p:cNvSpPr>
          <p:nvPr/>
        </p:nvSpPr>
        <p:spPr>
          <a:xfrm>
            <a:off x="11796843" y="4921915"/>
            <a:ext cx="6731312" cy="590962"/>
          </a:xfrm>
          <a:prstGeom prst="rect">
            <a:avLst/>
          </a:prstGeom>
        </p:spPr>
        <p:txBody>
          <a:bodyPr vert="horz" lIns="438672" tIns="219338" rIns="438672" bIns="219338" rtlCol="0" anchor="ctr">
            <a:noAutofit/>
          </a:bodyPr>
          <a:lstStyle/>
          <a:p>
            <a:pPr algn="ctr"/>
            <a:r>
              <a:rPr lang="en-US" sz="4400" b="1" dirty="0">
                <a:solidFill>
                  <a:srgbClr val="800000"/>
                </a:solidFill>
                <a:ea typeface="ＭＳ Ｐゴシック" charset="0"/>
                <a:cs typeface="Calibri"/>
              </a:rPr>
              <a:t>Motivation</a:t>
            </a:r>
          </a:p>
        </p:txBody>
      </p:sp>
      <p:sp>
        <p:nvSpPr>
          <p:cNvPr id="144" name="Text Box 1026"/>
          <p:cNvSpPr txBox="1">
            <a:spLocks noChangeArrowheads="1"/>
          </p:cNvSpPr>
          <p:nvPr/>
        </p:nvSpPr>
        <p:spPr bwMode="auto">
          <a:xfrm>
            <a:off x="10659011" y="8225183"/>
            <a:ext cx="9006977" cy="31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defTabSz="913902"/>
            <a:r>
              <a:rPr lang="en-US" sz="2400" dirty="0">
                <a:cs typeface="Calibri"/>
              </a:rPr>
              <a:t>High quality emission information is needed to calculate past, present, and future atmospheric composition, to assess impacts on air quality and climate, and to take action and make choices about pollution controls. Emissions are tools not only of science and environmental policy, but also of economics, foreign policy, and international diplomacy.</a:t>
            </a:r>
          </a:p>
          <a:p>
            <a:pPr>
              <a:spcBef>
                <a:spcPts val="602"/>
              </a:spcBef>
              <a:buFont typeface="Wingdings" charset="0"/>
              <a:buChar char="Ø"/>
            </a:pPr>
            <a:r>
              <a:rPr lang="en-US" sz="2400" b="1" dirty="0">
                <a:solidFill>
                  <a:srgbClr val="254061"/>
                </a:solidFill>
                <a:cs typeface="Calibri"/>
              </a:rPr>
              <a:t>Need to broaden accessibility and improve quality of emissions data while maximizing sparse resources</a:t>
            </a:r>
          </a:p>
        </p:txBody>
      </p:sp>
      <p:sp>
        <p:nvSpPr>
          <p:cNvPr id="145" name="TextBox 144"/>
          <p:cNvSpPr txBox="1">
            <a:spLocks noChangeArrowheads="1"/>
          </p:cNvSpPr>
          <p:nvPr/>
        </p:nvSpPr>
        <p:spPr bwMode="auto">
          <a:xfrm>
            <a:off x="10901998" y="5567224"/>
            <a:ext cx="8521002"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eaLnBrk="1" hangingPunct="1"/>
            <a:r>
              <a:rPr lang="en-US" sz="2400" b="1" i="1" dirty="0">
                <a:cs typeface="Calibri"/>
              </a:rPr>
              <a:t>Actions and decisions about the atmosphere focus on emissions</a:t>
            </a:r>
            <a:endParaRPr lang="en-US" sz="2400" i="1" dirty="0">
              <a:cs typeface="Calibri"/>
            </a:endParaRPr>
          </a:p>
        </p:txBody>
      </p:sp>
      <p:pic>
        <p:nvPicPr>
          <p:cNvPr id="146" name="ravi_figure_4.png" descr="/Users/frost/Documents/Meetings-Presentations/2010/ESIP_Jan5-7_Remote/ravi_figure_4.png"/>
          <p:cNvPicPr>
            <a:picLocks noChangeAspect="1"/>
          </p:cNvPicPr>
          <p:nvPr/>
        </p:nvPicPr>
        <p:blipFill>
          <a:blip r:embed="rId25">
            <a:extLst>
              <a:ext uri="{28A0092B-C50C-407E-A947-70E740481C1C}">
                <a14:useLocalDpi xmlns:a14="http://schemas.microsoft.com/office/drawing/2010/main"/>
              </a:ext>
            </a:extLst>
          </a:blip>
          <a:srcRect/>
          <a:stretch>
            <a:fillRect/>
          </a:stretch>
        </p:blipFill>
        <p:spPr bwMode="auto">
          <a:xfrm>
            <a:off x="10654000" y="5985337"/>
            <a:ext cx="9016999" cy="220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Rectangle 146"/>
          <p:cNvSpPr/>
          <p:nvPr/>
        </p:nvSpPr>
        <p:spPr>
          <a:xfrm>
            <a:off x="20111740" y="4820035"/>
            <a:ext cx="12395110" cy="6613941"/>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148" name="Picture 147" descr="br_200.jpg"/>
          <p:cNvPicPr>
            <a:picLocks noChangeAspect="1"/>
          </p:cNvPicPr>
          <p:nvPr/>
        </p:nvPicPr>
        <p:blipFill>
          <a:blip r:embed="rId26" cstate="print">
            <a:extLst>
              <a:ext uri="{28A0092B-C50C-407E-A947-70E740481C1C}">
                <a14:useLocalDpi xmlns:a14="http://schemas.microsoft.com/office/drawing/2010/main"/>
              </a:ext>
            </a:extLst>
          </a:blip>
          <a:srcRect/>
          <a:stretch>
            <a:fillRect/>
          </a:stretch>
        </p:blipFill>
        <p:spPr bwMode="auto">
          <a:xfrm>
            <a:off x="29714078" y="9212177"/>
            <a:ext cx="2609035" cy="17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Title 1"/>
          <p:cNvSpPr txBox="1">
            <a:spLocks/>
          </p:cNvSpPr>
          <p:nvPr/>
        </p:nvSpPr>
        <p:spPr>
          <a:xfrm>
            <a:off x="21558349" y="4894878"/>
            <a:ext cx="9501893" cy="645036"/>
          </a:xfrm>
          <a:prstGeom prst="rect">
            <a:avLst/>
          </a:prstGeom>
        </p:spPr>
        <p:txBody>
          <a:bodyPr vert="horz" lIns="417777" tIns="208891" rIns="417777" bIns="208891" rtlCol="0" anchor="ctr">
            <a:noAutofit/>
          </a:bodyPr>
          <a:lstStyle/>
          <a:p>
            <a:pPr algn="ctr"/>
            <a:r>
              <a:rPr lang="en-US" sz="4400" b="1" dirty="0">
                <a:solidFill>
                  <a:srgbClr val="800000"/>
                </a:solidFill>
                <a:ea typeface="ＭＳ Ｐゴシック" charset="0"/>
                <a:cs typeface="ＭＳ Ｐゴシック" charset="0"/>
              </a:rPr>
              <a:t>Emissions Information Challenges</a:t>
            </a:r>
            <a:endParaRPr lang="en-US" sz="4400" dirty="0">
              <a:ea typeface="ＭＳ Ｐゴシック" charset="0"/>
              <a:cs typeface="ＭＳ Ｐゴシック" charset="0"/>
            </a:endParaRPr>
          </a:p>
        </p:txBody>
      </p:sp>
      <p:sp>
        <p:nvSpPr>
          <p:cNvPr id="150" name="TextBox 149"/>
          <p:cNvSpPr txBox="1">
            <a:spLocks noChangeArrowheads="1"/>
          </p:cNvSpPr>
          <p:nvPr/>
        </p:nvSpPr>
        <p:spPr bwMode="auto">
          <a:xfrm>
            <a:off x="22274867" y="7977531"/>
            <a:ext cx="3849275" cy="31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1388" tIns="45694" rIns="91388" bIns="45694">
            <a:spAutoFit/>
          </a:bodyPr>
          <a:lstStyle/>
          <a:p>
            <a:pPr marL="0" lvl="1"/>
            <a:r>
              <a:rPr lang="en-US" sz="2400" i="1">
                <a:cs typeface="Calibri" charset="0"/>
              </a:rPr>
              <a:t>Complexity</a:t>
            </a:r>
          </a:p>
          <a:p>
            <a:pPr marL="342711" lvl="1" indent="-342711">
              <a:buFont typeface="Arial"/>
              <a:buChar char="•"/>
            </a:pPr>
            <a:r>
              <a:rPr lang="en-US" sz="2400">
                <a:cs typeface="Calibri" charset="0"/>
              </a:rPr>
              <a:t>Spatial/temporal scales</a:t>
            </a:r>
          </a:p>
          <a:p>
            <a:pPr marL="342711" lvl="1" indent="-342711">
              <a:buFont typeface="Arial"/>
              <a:buChar char="•"/>
            </a:pPr>
            <a:r>
              <a:rPr lang="en-US" sz="2400">
                <a:cs typeface="Calibri" charset="0"/>
              </a:rPr>
              <a:t>Source types</a:t>
            </a:r>
          </a:p>
          <a:p>
            <a:pPr marL="342711" lvl="1" indent="-342711">
              <a:buFont typeface="Arial"/>
              <a:buChar char="•"/>
            </a:pPr>
            <a:r>
              <a:rPr lang="en-US" sz="2400">
                <a:cs typeface="Calibri" charset="0"/>
              </a:rPr>
              <a:t>Interdisciplinary</a:t>
            </a:r>
          </a:p>
          <a:p>
            <a:pPr marL="0" lvl="1">
              <a:spcBef>
                <a:spcPts val="602"/>
              </a:spcBef>
            </a:pPr>
            <a:r>
              <a:rPr lang="en-US" sz="2400" i="1">
                <a:cs typeface="Calibri" charset="0"/>
              </a:rPr>
              <a:t>Development</a:t>
            </a:r>
          </a:p>
          <a:p>
            <a:pPr marL="342711" lvl="1" indent="-342711">
              <a:buFont typeface="Arial"/>
              <a:buChar char="•"/>
            </a:pPr>
            <a:r>
              <a:rPr lang="en-US" sz="2400">
                <a:cs typeface="Calibri" charset="0"/>
              </a:rPr>
              <a:t>Inconsistencies</a:t>
            </a:r>
          </a:p>
          <a:p>
            <a:pPr marL="342711" lvl="1" indent="-342711">
              <a:buFont typeface="Arial"/>
              <a:buChar char="•"/>
            </a:pPr>
            <a:r>
              <a:rPr lang="en-US" sz="2400">
                <a:cs typeface="Calibri" charset="0"/>
              </a:rPr>
              <a:t>Timeliness</a:t>
            </a:r>
          </a:p>
          <a:p>
            <a:pPr marL="342711" lvl="1" indent="-342711">
              <a:buFont typeface="Arial"/>
              <a:buChar char="•"/>
            </a:pPr>
            <a:r>
              <a:rPr lang="en-US" sz="2400">
                <a:cs typeface="Calibri" charset="0"/>
              </a:rPr>
              <a:t>Traceability</a:t>
            </a:r>
          </a:p>
        </p:txBody>
      </p:sp>
      <p:sp>
        <p:nvSpPr>
          <p:cNvPr id="151" name="TextBox 150"/>
          <p:cNvSpPr txBox="1">
            <a:spLocks noChangeArrowheads="1"/>
          </p:cNvSpPr>
          <p:nvPr/>
        </p:nvSpPr>
        <p:spPr bwMode="auto">
          <a:xfrm>
            <a:off x="25851065" y="7977531"/>
            <a:ext cx="4178628" cy="31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1388" tIns="45694" rIns="91388" bIns="45694">
            <a:spAutoFit/>
          </a:bodyPr>
          <a:lstStyle/>
          <a:p>
            <a:pPr eaLnBrk="1" hangingPunct="1"/>
            <a:r>
              <a:rPr lang="en-US" sz="2400" i="1">
                <a:cs typeface="Calibri" charset="0"/>
              </a:rPr>
              <a:t>Analysis</a:t>
            </a:r>
          </a:p>
          <a:p>
            <a:pPr marL="342711" indent="-342711">
              <a:buFont typeface="Arial"/>
              <a:buChar char="•"/>
            </a:pPr>
            <a:r>
              <a:rPr lang="en-US" sz="2400">
                <a:cs typeface="Calibri" charset="0"/>
              </a:rPr>
              <a:t>Evaluations</a:t>
            </a:r>
          </a:p>
          <a:p>
            <a:pPr marL="342711" indent="-342711">
              <a:buFont typeface="Arial"/>
              <a:buChar char="•"/>
            </a:pPr>
            <a:r>
              <a:rPr lang="en-US" sz="2400">
                <a:cs typeface="Calibri" charset="0"/>
              </a:rPr>
              <a:t>Uncertainties</a:t>
            </a:r>
          </a:p>
          <a:p>
            <a:pPr marL="342711" indent="-342711">
              <a:buFont typeface="Arial"/>
              <a:buChar char="•"/>
            </a:pPr>
            <a:r>
              <a:rPr lang="en-US" sz="2400">
                <a:cs typeface="Calibri" charset="0"/>
              </a:rPr>
              <a:t>Impacts</a:t>
            </a:r>
          </a:p>
          <a:p>
            <a:pPr>
              <a:spcBef>
                <a:spcPts val="602"/>
              </a:spcBef>
            </a:pPr>
            <a:r>
              <a:rPr lang="en-US" sz="2400" i="1">
                <a:cs typeface="Calibri" charset="0"/>
              </a:rPr>
              <a:t>Communication</a:t>
            </a:r>
          </a:p>
          <a:p>
            <a:pPr marL="342711" indent="-342711">
              <a:buFont typeface="Arial"/>
              <a:buChar char="•"/>
            </a:pPr>
            <a:r>
              <a:rPr lang="en-US" sz="2400">
                <a:cs typeface="Calibri" charset="0"/>
              </a:rPr>
              <a:t>Data access and sharing</a:t>
            </a:r>
          </a:p>
          <a:p>
            <a:pPr marL="342711" indent="-342711">
              <a:buFont typeface="Arial"/>
              <a:buChar char="•"/>
            </a:pPr>
            <a:r>
              <a:rPr lang="en-US" sz="2400">
                <a:cs typeface="Calibri" charset="0"/>
              </a:rPr>
              <a:t>Literature access</a:t>
            </a:r>
          </a:p>
          <a:p>
            <a:pPr marL="342711" indent="-342711">
              <a:buFont typeface="Arial"/>
              <a:buChar char="•"/>
            </a:pPr>
            <a:r>
              <a:rPr lang="en-US" sz="2400">
                <a:cs typeface="Calibri" charset="0"/>
              </a:rPr>
              <a:t>Producer – user feedbacks</a:t>
            </a:r>
          </a:p>
        </p:txBody>
      </p:sp>
      <p:sp>
        <p:nvSpPr>
          <p:cNvPr id="152" name="Rectangle 151"/>
          <p:cNvSpPr>
            <a:spLocks noChangeArrowheads="1"/>
          </p:cNvSpPr>
          <p:nvPr/>
        </p:nvSpPr>
        <p:spPr bwMode="auto">
          <a:xfrm>
            <a:off x="22274858" y="5598234"/>
            <a:ext cx="6951478" cy="8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r>
              <a:rPr lang="en-US" sz="2400" b="1" i="1">
                <a:cs typeface="Calibri" charset="0"/>
              </a:rPr>
              <a:t>Many emissions data requirements are common to air quality and climate research, regulation, &amp; policy</a:t>
            </a:r>
          </a:p>
        </p:txBody>
      </p:sp>
      <p:sp>
        <p:nvSpPr>
          <p:cNvPr id="153" name="TextBox 152"/>
          <p:cNvSpPr txBox="1"/>
          <p:nvPr/>
        </p:nvSpPr>
        <p:spPr>
          <a:xfrm>
            <a:off x="22274861" y="7230169"/>
            <a:ext cx="6951478" cy="830944"/>
          </a:xfrm>
          <a:prstGeom prst="rect">
            <a:avLst/>
          </a:prstGeom>
          <a:noFill/>
        </p:spPr>
        <p:txBody>
          <a:bodyPr wrap="square" lIns="91388" tIns="45694" rIns="91388" bIns="45694" rtlCol="0">
            <a:spAutoFit/>
          </a:bodyPr>
          <a:lstStyle/>
          <a:p>
            <a:r>
              <a:rPr lang="en-US" sz="2400" b="1" i="1">
                <a:cs typeface="Calibri" charset="0"/>
              </a:rPr>
              <a:t>At the same time, there are many issues and needs associated with emissions data</a:t>
            </a:r>
          </a:p>
        </p:txBody>
      </p:sp>
      <p:pic>
        <p:nvPicPr>
          <p:cNvPr id="154" name="Picture 153" descr="flame1.jpg"/>
          <p:cNvPicPr>
            <a:picLocks noChangeAspect="1"/>
          </p:cNvPicPr>
          <p:nvPr/>
        </p:nvPicPr>
        <p:blipFill>
          <a:blip r:embed="rId27">
            <a:extLst>
              <a:ext uri="{28A0092B-C50C-407E-A947-70E740481C1C}">
                <a14:useLocalDpi xmlns:a14="http://schemas.microsoft.com/office/drawing/2010/main"/>
              </a:ext>
            </a:extLst>
          </a:blip>
          <a:srcRect/>
          <a:stretch>
            <a:fillRect/>
          </a:stretch>
        </p:blipFill>
        <p:spPr bwMode="auto">
          <a:xfrm>
            <a:off x="29730366" y="5820204"/>
            <a:ext cx="2589584" cy="194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descr="75_north_A_lres"/>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35329" y="5820585"/>
            <a:ext cx="1756282" cy="251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55" descr="GhentC"/>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20335329" y="8339568"/>
            <a:ext cx="1756282" cy="26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descr="Forest_lores.jpg"/>
          <p:cNvPicPr>
            <a:picLocks noChangeAspect="1"/>
          </p:cNvPicPr>
          <p:nvPr/>
        </p:nvPicPr>
        <p:blipFill>
          <a:blip r:embed="rId30" cstate="print">
            <a:extLst>
              <a:ext uri="{28A0092B-C50C-407E-A947-70E740481C1C}">
                <a14:useLocalDpi xmlns:a14="http://schemas.microsoft.com/office/drawing/2010/main"/>
              </a:ext>
            </a:extLst>
          </a:blip>
          <a:srcRect/>
          <a:stretch>
            <a:fillRect/>
          </a:stretch>
        </p:blipFill>
        <p:spPr bwMode="auto">
          <a:xfrm>
            <a:off x="29714550" y="7421468"/>
            <a:ext cx="2612707" cy="195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Rectangle 157"/>
          <p:cNvSpPr>
            <a:spLocks noChangeArrowheads="1"/>
          </p:cNvSpPr>
          <p:nvPr/>
        </p:nvSpPr>
        <p:spPr bwMode="auto">
          <a:xfrm>
            <a:off x="22274858" y="6356844"/>
            <a:ext cx="2389615" cy="8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marL="0" lvl="1">
              <a:buFont typeface="Arial" charset="0"/>
              <a:buChar char="•"/>
            </a:pPr>
            <a:r>
              <a:rPr lang="en-US" sz="2400">
                <a:cs typeface="Calibri" charset="0"/>
              </a:rPr>
              <a:t>Transparency</a:t>
            </a:r>
          </a:p>
          <a:p>
            <a:pPr marL="0" lvl="1">
              <a:buFont typeface="Arial" charset="0"/>
              <a:buChar char="•"/>
            </a:pPr>
            <a:r>
              <a:rPr lang="en-US" sz="2400">
                <a:cs typeface="Calibri" charset="0"/>
              </a:rPr>
              <a:t>Consistency</a:t>
            </a:r>
          </a:p>
        </p:txBody>
      </p:sp>
      <p:sp>
        <p:nvSpPr>
          <p:cNvPr id="159" name="Rectangle 158"/>
          <p:cNvSpPr>
            <a:spLocks noChangeArrowheads="1"/>
          </p:cNvSpPr>
          <p:nvPr/>
        </p:nvSpPr>
        <p:spPr bwMode="auto">
          <a:xfrm>
            <a:off x="25069243" y="6356844"/>
            <a:ext cx="2389615" cy="8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marL="0" lvl="1">
              <a:buFont typeface="Arial" charset="0"/>
              <a:buChar char="•"/>
            </a:pPr>
            <a:r>
              <a:rPr lang="en-US" sz="2400">
                <a:cs typeface="Calibri" charset="0"/>
              </a:rPr>
              <a:t>Accuracy</a:t>
            </a:r>
          </a:p>
          <a:p>
            <a:pPr marL="0" lvl="1">
              <a:buFont typeface="Arial" charset="0"/>
              <a:buChar char="•"/>
            </a:pPr>
            <a:r>
              <a:rPr lang="en-US" sz="2400">
                <a:cs typeface="Calibri" charset="0"/>
              </a:rPr>
              <a:t>Timeliness</a:t>
            </a:r>
          </a:p>
        </p:txBody>
      </p:sp>
      <p:sp>
        <p:nvSpPr>
          <p:cNvPr id="160" name="Rectangle 159"/>
          <p:cNvSpPr>
            <a:spLocks noChangeArrowheads="1"/>
          </p:cNvSpPr>
          <p:nvPr/>
        </p:nvSpPr>
        <p:spPr bwMode="auto">
          <a:xfrm>
            <a:off x="27357194" y="6356829"/>
            <a:ext cx="2080692"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marL="0" lvl="1">
              <a:buFont typeface="Arial" charset="0"/>
              <a:buChar char="•"/>
            </a:pPr>
            <a:r>
              <a:rPr lang="en-US" sz="2400">
                <a:cs typeface="Calibri" charset="0"/>
              </a:rPr>
              <a:t>Uncertainty</a:t>
            </a:r>
          </a:p>
        </p:txBody>
      </p:sp>
      <p:sp>
        <p:nvSpPr>
          <p:cNvPr id="161" name="TextBox 160"/>
          <p:cNvSpPr txBox="1">
            <a:spLocks noChangeArrowheads="1"/>
          </p:cNvSpPr>
          <p:nvPr/>
        </p:nvSpPr>
        <p:spPr bwMode="auto">
          <a:xfrm>
            <a:off x="21753410" y="11076193"/>
            <a:ext cx="9111784"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a:r>
              <a:rPr lang="en-US" sz="1400"/>
              <a:t>G. J. Frost, et al. (2012) </a:t>
            </a:r>
            <a:r>
              <a:rPr lang="en-US" sz="1400" i="1"/>
              <a:t>New Directions: Toward a Community Emissions Approach</a:t>
            </a:r>
            <a:r>
              <a:rPr lang="en-US" sz="1400"/>
              <a:t>, Atmospheric Environment, </a:t>
            </a:r>
            <a:r>
              <a:rPr lang="en-US" sz="1400" b="1"/>
              <a:t>51</a:t>
            </a:r>
            <a:r>
              <a:rPr lang="en-US" sz="1400"/>
              <a:t>, 333–334</a:t>
            </a:r>
          </a:p>
        </p:txBody>
      </p:sp>
      <p:sp>
        <p:nvSpPr>
          <p:cNvPr id="162" name="Rectangle 161"/>
          <p:cNvSpPr/>
          <p:nvPr/>
        </p:nvSpPr>
        <p:spPr>
          <a:xfrm>
            <a:off x="470675" y="11743116"/>
            <a:ext cx="32063845" cy="12867072"/>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388" tIns="45694" rIns="91388" bIns="45694"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199"/>
              </a:spcBef>
            </a:pPr>
            <a:endParaRPr lang="en-US" kern="1200">
              <a:solidFill>
                <a:srgbClr val="000000"/>
              </a:solidFill>
            </a:endParaRPr>
          </a:p>
        </p:txBody>
      </p:sp>
      <p:sp>
        <p:nvSpPr>
          <p:cNvPr id="163" name="Title 1"/>
          <p:cNvSpPr txBox="1">
            <a:spLocks/>
          </p:cNvSpPr>
          <p:nvPr/>
        </p:nvSpPr>
        <p:spPr bwMode="auto">
          <a:xfrm>
            <a:off x="10720042" y="11976297"/>
            <a:ext cx="11565111" cy="99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nchor="ctr"/>
          <a:lstStyle/>
          <a:p>
            <a:pPr algn="ctr" eaLnBrk="1" hangingPunct="1"/>
            <a:r>
              <a:rPr lang="en-US" sz="5400" b="1" dirty="0" smtClean="0">
                <a:solidFill>
                  <a:srgbClr val="800000"/>
                </a:solidFill>
              </a:rPr>
              <a:t>GEIA</a:t>
            </a:r>
            <a:r>
              <a:rPr lang="en-US" sz="5400" dirty="0" smtClean="0">
                <a:solidFill>
                  <a:srgbClr val="800000"/>
                </a:solidFill>
              </a:rPr>
              <a:t>, the</a:t>
            </a:r>
            <a:r>
              <a:rPr lang="en-US" sz="5400" b="1" dirty="0" smtClean="0">
                <a:solidFill>
                  <a:srgbClr val="800000"/>
                </a:solidFill>
              </a:rPr>
              <a:t> </a:t>
            </a:r>
            <a:r>
              <a:rPr lang="en-US" sz="5400" b="1" dirty="0">
                <a:solidFill>
                  <a:srgbClr val="800000"/>
                </a:solidFill>
              </a:rPr>
              <a:t>G</a:t>
            </a:r>
            <a:r>
              <a:rPr lang="en-US" sz="5400" dirty="0">
                <a:solidFill>
                  <a:srgbClr val="800000"/>
                </a:solidFill>
              </a:rPr>
              <a:t>lobal </a:t>
            </a:r>
            <a:r>
              <a:rPr lang="en-US" sz="5400" b="1" dirty="0">
                <a:solidFill>
                  <a:srgbClr val="800000"/>
                </a:solidFill>
              </a:rPr>
              <a:t>E</a:t>
            </a:r>
            <a:r>
              <a:rPr lang="en-US" sz="5400" dirty="0">
                <a:solidFill>
                  <a:srgbClr val="800000"/>
                </a:solidFill>
              </a:rPr>
              <a:t>missions </a:t>
            </a:r>
            <a:r>
              <a:rPr lang="en-US" sz="5400" b="1" dirty="0" err="1">
                <a:solidFill>
                  <a:srgbClr val="800000"/>
                </a:solidFill>
              </a:rPr>
              <a:t>I</a:t>
            </a:r>
            <a:r>
              <a:rPr lang="en-US" sz="5400" dirty="0" err="1">
                <a:solidFill>
                  <a:srgbClr val="800000"/>
                </a:solidFill>
              </a:rPr>
              <a:t>niti</a:t>
            </a:r>
            <a:r>
              <a:rPr lang="en-US" sz="5400" b="1" dirty="0" err="1">
                <a:solidFill>
                  <a:srgbClr val="800000"/>
                </a:solidFill>
              </a:rPr>
              <a:t>A</a:t>
            </a:r>
            <a:r>
              <a:rPr lang="en-US" sz="5400" dirty="0" err="1">
                <a:solidFill>
                  <a:srgbClr val="800000"/>
                </a:solidFill>
              </a:rPr>
              <a:t>tive</a:t>
            </a:r>
            <a:endParaRPr lang="en-US" sz="5400" dirty="0"/>
          </a:p>
        </p:txBody>
      </p:sp>
      <p:sp>
        <p:nvSpPr>
          <p:cNvPr id="164" name="Rectangle 163"/>
          <p:cNvSpPr>
            <a:spLocks noChangeArrowheads="1"/>
          </p:cNvSpPr>
          <p:nvPr/>
        </p:nvSpPr>
        <p:spPr bwMode="auto">
          <a:xfrm>
            <a:off x="23560440" y="12150181"/>
            <a:ext cx="6431360" cy="6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a:r>
              <a:rPr lang="en-US" sz="3600">
                <a:solidFill>
                  <a:srgbClr val="000000"/>
                </a:solidFill>
                <a:hlinkClick r:id="rId22"/>
              </a:rPr>
              <a:t>http://www.geiacenter.org/</a:t>
            </a:r>
            <a:endParaRPr lang="en-US" sz="3600">
              <a:solidFill>
                <a:srgbClr val="000000"/>
              </a:solidFill>
            </a:endParaRPr>
          </a:p>
        </p:txBody>
      </p:sp>
      <p:pic>
        <p:nvPicPr>
          <p:cNvPr id="166" name="Picture 165" descr="geia_300dpi_white.png"/>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4193957" y="12016120"/>
            <a:ext cx="2359249" cy="914400"/>
          </a:xfrm>
          <a:prstGeom prst="rect">
            <a:avLst/>
          </a:prstGeom>
        </p:spPr>
      </p:pic>
      <p:sp>
        <p:nvSpPr>
          <p:cNvPr id="167" name="ZoneTexte 2"/>
          <p:cNvSpPr txBox="1">
            <a:spLocks noChangeArrowheads="1"/>
          </p:cNvSpPr>
          <p:nvPr/>
        </p:nvSpPr>
        <p:spPr bwMode="auto">
          <a:xfrm>
            <a:off x="1245718" y="13821989"/>
            <a:ext cx="9435351" cy="349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marL="342711" indent="-342711">
              <a:buFont typeface="Arial"/>
              <a:buChar char="•"/>
            </a:pPr>
            <a:r>
              <a:rPr lang="en-US" sz="2400" dirty="0">
                <a:solidFill>
                  <a:srgbClr val="000000"/>
                </a:solidFill>
              </a:rPr>
              <a:t>Founded in 1990 to quantify anthropogenic emissions &amp; natural exchanges of trace gases &amp; aerosols and to facilitate the use of this information by the research, assessment, &amp; policy communities</a:t>
            </a:r>
          </a:p>
          <a:p>
            <a:pPr marL="342711" indent="-342711">
              <a:buFont typeface="Arial"/>
              <a:buChar char="•"/>
            </a:pPr>
            <a:r>
              <a:rPr lang="en-US" sz="2400" dirty="0">
                <a:solidFill>
                  <a:srgbClr val="000000"/>
                </a:solidFill>
              </a:rPr>
              <a:t>Provides consistent access to global &amp; regional emission inventories </a:t>
            </a:r>
          </a:p>
          <a:p>
            <a:pPr marL="342711" indent="-342711">
              <a:buFont typeface="Arial"/>
              <a:buChar char="•"/>
            </a:pPr>
            <a:r>
              <a:rPr lang="en-US" sz="2400" dirty="0">
                <a:solidFill>
                  <a:srgbClr val="000000"/>
                </a:solidFill>
              </a:rPr>
              <a:t>Maintains worldwide network of emissions developers &amp; users</a:t>
            </a:r>
          </a:p>
          <a:p>
            <a:pPr marL="342711" indent="-342711">
              <a:buFont typeface="Arial"/>
              <a:buChar char="•"/>
            </a:pPr>
            <a:r>
              <a:rPr lang="en-US" sz="2400" dirty="0">
                <a:solidFill>
                  <a:srgbClr val="000000"/>
                </a:solidFill>
              </a:rPr>
              <a:t>Organizes meetings &amp; schools for emissions community</a:t>
            </a:r>
          </a:p>
          <a:p>
            <a:pPr marL="342711" indent="-342711">
              <a:buFont typeface="Arial"/>
              <a:buChar char="•"/>
            </a:pPr>
            <a:r>
              <a:rPr lang="en-US" sz="2400" dirty="0">
                <a:solidFill>
                  <a:srgbClr val="000000"/>
                </a:solidFill>
              </a:rPr>
              <a:t>Facilitates emissions data evaluations &amp; state-of-the-science summaries</a:t>
            </a:r>
          </a:p>
          <a:p>
            <a:pPr marL="342711" indent="-342711">
              <a:buFont typeface="Arial"/>
              <a:buChar char="•"/>
            </a:pPr>
            <a:r>
              <a:rPr lang="en-US" sz="2400" dirty="0">
                <a:solidFill>
                  <a:srgbClr val="000000"/>
                </a:solidFill>
              </a:rPr>
              <a:t>Helps meet emissions needs of international scientific projects</a:t>
            </a:r>
          </a:p>
          <a:p>
            <a:pPr marL="342711" indent="-342711">
              <a:spcBef>
                <a:spcPts val="602"/>
              </a:spcBef>
              <a:buFont typeface="Arial"/>
              <a:buChar char="•"/>
            </a:pPr>
            <a:r>
              <a:rPr lang="en-US" sz="2400" b="1" i="1" dirty="0"/>
              <a:t>Support</a:t>
            </a:r>
            <a:r>
              <a:rPr lang="en-US" sz="2400" i="1" dirty="0"/>
              <a:t>: </a:t>
            </a:r>
            <a:r>
              <a:rPr lang="en-US" sz="2400" dirty="0"/>
              <a:t>NASA, IGAC, NOAA</a:t>
            </a:r>
          </a:p>
        </p:txBody>
      </p:sp>
      <p:grpSp>
        <p:nvGrpSpPr>
          <p:cNvPr id="289" name="Group 288"/>
          <p:cNvGrpSpPr/>
          <p:nvPr/>
        </p:nvGrpSpPr>
        <p:grpSpPr>
          <a:xfrm>
            <a:off x="2097803" y="17537191"/>
            <a:ext cx="7731180" cy="6707122"/>
            <a:chOff x="12834825" y="18894130"/>
            <a:chExt cx="7731180" cy="6707122"/>
          </a:xfrm>
        </p:grpSpPr>
        <p:pic>
          <p:nvPicPr>
            <p:cNvPr id="168" name="table"/>
            <p:cNvPicPr>
              <a:picLocks noChangeAspect="1"/>
            </p:cNvPicPr>
            <p:nvPr/>
          </p:nvPicPr>
          <p:blipFill>
            <a:blip r:embed="rId32"/>
            <a:stretch>
              <a:fillRect/>
            </a:stretch>
          </p:blipFill>
          <p:spPr>
            <a:xfrm>
              <a:off x="12900217" y="19418456"/>
              <a:ext cx="7600397" cy="6182796"/>
            </a:xfrm>
            <a:prstGeom prst="rect">
              <a:avLst/>
            </a:prstGeom>
          </p:spPr>
        </p:pic>
        <p:sp>
          <p:nvSpPr>
            <p:cNvPr id="169" name="TextBox 168"/>
            <p:cNvSpPr txBox="1"/>
            <p:nvPr/>
          </p:nvSpPr>
          <p:spPr>
            <a:xfrm>
              <a:off x="12834825" y="18894130"/>
              <a:ext cx="7731180" cy="523168"/>
            </a:xfrm>
            <a:prstGeom prst="rect">
              <a:avLst/>
            </a:prstGeom>
            <a:noFill/>
          </p:spPr>
          <p:txBody>
            <a:bodyPr wrap="square" lIns="91388" tIns="45694" rIns="91388" bIns="45694" rtlCol="0">
              <a:spAutoFit/>
            </a:bodyPr>
            <a:lstStyle/>
            <a:p>
              <a:pPr algn="ctr"/>
              <a:r>
                <a:rPr lang="en-US" sz="2800" b="1">
                  <a:solidFill>
                    <a:srgbClr val="800000"/>
                  </a:solidFill>
                </a:rPr>
                <a:t>GEIA Steering Committee 2012-2014 </a:t>
              </a:r>
            </a:p>
          </p:txBody>
        </p:sp>
      </p:grpSp>
      <p:pic>
        <p:nvPicPr>
          <p:cNvPr id="172" name="Picture 171" descr="GEIA_diagram_21Nov2012.jpg"/>
          <p:cNvPicPr>
            <a:picLocks noChangeAspect="1"/>
          </p:cNvPicPr>
          <p:nvPr/>
        </p:nvPicPr>
        <p:blipFill rotWithShape="1">
          <a:blip r:embed="rId33">
            <a:extLst>
              <a:ext uri="{28A0092B-C50C-407E-A947-70E740481C1C}">
                <a14:useLocalDpi xmlns:a14="http://schemas.microsoft.com/office/drawing/2010/main" val="0"/>
              </a:ext>
            </a:extLst>
          </a:blip>
          <a:srcRect l="99" t="-1266" r="-99" b="7602"/>
          <a:stretch/>
        </p:blipFill>
        <p:spPr>
          <a:xfrm>
            <a:off x="12068597" y="18209387"/>
            <a:ext cx="8868001" cy="6229619"/>
          </a:xfrm>
          <a:prstGeom prst="rect">
            <a:avLst/>
          </a:prstGeom>
        </p:spPr>
      </p:pic>
      <p:grpSp>
        <p:nvGrpSpPr>
          <p:cNvPr id="284" name="Group 283"/>
          <p:cNvGrpSpPr/>
          <p:nvPr/>
        </p:nvGrpSpPr>
        <p:grpSpPr>
          <a:xfrm>
            <a:off x="13774590" y="13749955"/>
            <a:ext cx="5515664" cy="4056324"/>
            <a:chOff x="13638086" y="13689395"/>
            <a:chExt cx="5515664" cy="4056324"/>
          </a:xfrm>
        </p:grpSpPr>
        <p:grpSp>
          <p:nvGrpSpPr>
            <p:cNvPr id="165" name="Group 164"/>
            <p:cNvGrpSpPr>
              <a:grpSpLocks noChangeAspect="1"/>
            </p:cNvGrpSpPr>
            <p:nvPr/>
          </p:nvGrpSpPr>
          <p:grpSpPr>
            <a:xfrm>
              <a:off x="13708725" y="14232630"/>
              <a:ext cx="5374386" cy="3141068"/>
              <a:chOff x="27236737" y="28124653"/>
              <a:chExt cx="6583363" cy="3423496"/>
            </a:xfrm>
          </p:grpSpPr>
          <p:pic>
            <p:nvPicPr>
              <p:cNvPr id="173" name="Image 2" descr="world1_lg.jpg"/>
              <p:cNvPicPr>
                <a:picLocks noChangeAspect="1"/>
              </p:cNvPicPr>
              <p:nvPr/>
            </p:nvPicPr>
            <p:blipFill>
              <a:blip r:embed="rId34" cstate="print">
                <a:extLst>
                  <a:ext uri="{28A0092B-C50C-407E-A947-70E740481C1C}">
                    <a14:useLocalDpi xmlns:a14="http://schemas.microsoft.com/office/drawing/2010/main"/>
                  </a:ext>
                </a:extLst>
              </a:blip>
              <a:srcRect/>
              <a:stretch>
                <a:fillRect/>
              </a:stretch>
            </p:blipFill>
            <p:spPr bwMode="auto">
              <a:xfrm>
                <a:off x="27236737" y="28124653"/>
                <a:ext cx="6583363" cy="342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Ellipse 3"/>
              <p:cNvSpPr/>
              <p:nvPr/>
            </p:nvSpPr>
            <p:spPr>
              <a:xfrm>
                <a:off x="27935237" y="28912899"/>
                <a:ext cx="423863" cy="38258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75" name="Ellipse 11"/>
              <p:cNvSpPr/>
              <p:nvPr/>
            </p:nvSpPr>
            <p:spPr>
              <a:xfrm>
                <a:off x="30106937" y="28820824"/>
                <a:ext cx="184150" cy="182563"/>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76" name="Ellipse 15"/>
              <p:cNvSpPr/>
              <p:nvPr/>
            </p:nvSpPr>
            <p:spPr>
              <a:xfrm>
                <a:off x="30168850" y="28790662"/>
                <a:ext cx="182562" cy="1825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77" name="Ellipse 16"/>
              <p:cNvSpPr/>
              <p:nvPr/>
            </p:nvSpPr>
            <p:spPr>
              <a:xfrm>
                <a:off x="30295850" y="28766849"/>
                <a:ext cx="109537"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78" name="Ellipse 17"/>
              <p:cNvSpPr/>
              <p:nvPr/>
            </p:nvSpPr>
            <p:spPr>
              <a:xfrm>
                <a:off x="28524200" y="28730337"/>
                <a:ext cx="182562" cy="1825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79" name="Ellipse 19"/>
              <p:cNvSpPr/>
              <p:nvPr/>
            </p:nvSpPr>
            <p:spPr>
              <a:xfrm>
                <a:off x="30016450" y="28698587"/>
                <a:ext cx="182562" cy="18415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0" name="Ellipse 20"/>
              <p:cNvSpPr/>
              <p:nvPr/>
            </p:nvSpPr>
            <p:spPr>
              <a:xfrm>
                <a:off x="30394275" y="28973224"/>
                <a:ext cx="109537"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1" name="Ellipse 21"/>
              <p:cNvSpPr/>
              <p:nvPr/>
            </p:nvSpPr>
            <p:spPr>
              <a:xfrm>
                <a:off x="30308550" y="28511262"/>
                <a:ext cx="109537"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2" name="Ellipse 22"/>
              <p:cNvSpPr/>
              <p:nvPr/>
            </p:nvSpPr>
            <p:spPr>
              <a:xfrm>
                <a:off x="32902525" y="29112924"/>
                <a:ext cx="109537"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3" name="Ellipse 23"/>
              <p:cNvSpPr/>
              <p:nvPr/>
            </p:nvSpPr>
            <p:spPr>
              <a:xfrm>
                <a:off x="30016450" y="29003387"/>
                <a:ext cx="109537"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4" name="Ellipse 24"/>
              <p:cNvSpPr/>
              <p:nvPr/>
            </p:nvSpPr>
            <p:spPr>
              <a:xfrm>
                <a:off x="30789562" y="28622387"/>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5" name="Ellipse 25"/>
              <p:cNvSpPr/>
              <p:nvPr/>
            </p:nvSpPr>
            <p:spPr>
              <a:xfrm>
                <a:off x="32345312" y="29239924"/>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6" name="Ellipse 26"/>
              <p:cNvSpPr/>
              <p:nvPr/>
            </p:nvSpPr>
            <p:spPr>
              <a:xfrm>
                <a:off x="33012062" y="30673437"/>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7" name="Ellipse 27"/>
              <p:cNvSpPr/>
              <p:nvPr/>
            </p:nvSpPr>
            <p:spPr>
              <a:xfrm>
                <a:off x="30557787" y="28511262"/>
                <a:ext cx="111125"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8" name="Ellipse 28"/>
              <p:cNvSpPr/>
              <p:nvPr/>
            </p:nvSpPr>
            <p:spPr>
              <a:xfrm>
                <a:off x="28792487" y="30922674"/>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89" name="Ellipse 29"/>
              <p:cNvSpPr/>
              <p:nvPr/>
            </p:nvSpPr>
            <p:spPr>
              <a:xfrm>
                <a:off x="30473650" y="29112924"/>
                <a:ext cx="109537"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0" name="Ellipse 30"/>
              <p:cNvSpPr/>
              <p:nvPr/>
            </p:nvSpPr>
            <p:spPr>
              <a:xfrm>
                <a:off x="29017912" y="30306724"/>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1" name="Ellipse 31"/>
              <p:cNvSpPr/>
              <p:nvPr/>
            </p:nvSpPr>
            <p:spPr>
              <a:xfrm>
                <a:off x="30418087" y="28820824"/>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2" name="Ellipse 32"/>
              <p:cNvSpPr/>
              <p:nvPr/>
            </p:nvSpPr>
            <p:spPr>
              <a:xfrm>
                <a:off x="27911425" y="29447887"/>
                <a:ext cx="109537"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3" name="Ellipse 33"/>
              <p:cNvSpPr/>
              <p:nvPr/>
            </p:nvSpPr>
            <p:spPr>
              <a:xfrm>
                <a:off x="28597225" y="30868699"/>
                <a:ext cx="109537"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4" name="Ellipse 34"/>
              <p:cNvSpPr/>
              <p:nvPr/>
            </p:nvSpPr>
            <p:spPr>
              <a:xfrm>
                <a:off x="30789562" y="29058949"/>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5" name="Ellipse 35"/>
              <p:cNvSpPr/>
              <p:nvPr/>
            </p:nvSpPr>
            <p:spPr>
              <a:xfrm>
                <a:off x="30503812" y="28827174"/>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6" name="Ellipse 36"/>
              <p:cNvSpPr/>
              <p:nvPr/>
            </p:nvSpPr>
            <p:spPr>
              <a:xfrm>
                <a:off x="33524825" y="31032212"/>
                <a:ext cx="109537"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7" name="Ellipse 37"/>
              <p:cNvSpPr/>
              <p:nvPr/>
            </p:nvSpPr>
            <p:spPr>
              <a:xfrm>
                <a:off x="30338712" y="28930362"/>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8" name="Ellipse 38"/>
              <p:cNvSpPr/>
              <p:nvPr/>
            </p:nvSpPr>
            <p:spPr>
              <a:xfrm>
                <a:off x="30613350" y="28681124"/>
                <a:ext cx="109537"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199" name="Ellipse 39"/>
              <p:cNvSpPr/>
              <p:nvPr/>
            </p:nvSpPr>
            <p:spPr>
              <a:xfrm>
                <a:off x="30583187" y="28949412"/>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0" name="Ellipse 40"/>
              <p:cNvSpPr/>
              <p:nvPr/>
            </p:nvSpPr>
            <p:spPr>
              <a:xfrm>
                <a:off x="30613350" y="30782974"/>
                <a:ext cx="109537"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1" name="Ellipse 41"/>
              <p:cNvSpPr/>
              <p:nvPr/>
            </p:nvSpPr>
            <p:spPr>
              <a:xfrm>
                <a:off x="30637162" y="28876387"/>
                <a:ext cx="111125"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2" name="Ellipse 42"/>
              <p:cNvSpPr/>
              <p:nvPr/>
            </p:nvSpPr>
            <p:spPr>
              <a:xfrm>
                <a:off x="30557787" y="28735099"/>
                <a:ext cx="111125"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3" name="Ellipse 43"/>
              <p:cNvSpPr/>
              <p:nvPr/>
            </p:nvSpPr>
            <p:spPr>
              <a:xfrm>
                <a:off x="32639000" y="29447887"/>
                <a:ext cx="109537"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4" name="Ellipse 44"/>
              <p:cNvSpPr/>
              <p:nvPr/>
            </p:nvSpPr>
            <p:spPr>
              <a:xfrm>
                <a:off x="32692975" y="29130387"/>
                <a:ext cx="109537"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5" name="Ellipse 45"/>
              <p:cNvSpPr/>
              <p:nvPr/>
            </p:nvSpPr>
            <p:spPr>
              <a:xfrm>
                <a:off x="28487687" y="29922549"/>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6" name="Ellipse 46"/>
              <p:cNvSpPr/>
              <p:nvPr/>
            </p:nvSpPr>
            <p:spPr>
              <a:xfrm>
                <a:off x="28468637" y="30252749"/>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7" name="Ellipse 47"/>
              <p:cNvSpPr/>
              <p:nvPr/>
            </p:nvSpPr>
            <p:spPr>
              <a:xfrm>
                <a:off x="32748537" y="29813012"/>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8" name="Ellipse 48"/>
              <p:cNvSpPr/>
              <p:nvPr/>
            </p:nvSpPr>
            <p:spPr>
              <a:xfrm>
                <a:off x="29960887" y="29239924"/>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09" name="Ellipse 49"/>
              <p:cNvSpPr/>
              <p:nvPr/>
            </p:nvSpPr>
            <p:spPr>
              <a:xfrm>
                <a:off x="31557912" y="29338349"/>
                <a:ext cx="109538"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10" name="Ellipse 50"/>
              <p:cNvSpPr/>
              <p:nvPr/>
            </p:nvSpPr>
            <p:spPr>
              <a:xfrm>
                <a:off x="31832550" y="29447887"/>
                <a:ext cx="109537"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11" name="Ellipse 51"/>
              <p:cNvSpPr/>
              <p:nvPr/>
            </p:nvSpPr>
            <p:spPr>
              <a:xfrm>
                <a:off x="29960887" y="29082762"/>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12" name="Ellipse 52"/>
              <p:cNvSpPr/>
              <p:nvPr/>
            </p:nvSpPr>
            <p:spPr>
              <a:xfrm>
                <a:off x="30821312" y="28803362"/>
                <a:ext cx="109538" cy="109537"/>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13" name="Ellipse 53"/>
              <p:cNvSpPr/>
              <p:nvPr/>
            </p:nvSpPr>
            <p:spPr>
              <a:xfrm>
                <a:off x="30710187" y="30471824"/>
                <a:ext cx="111125" cy="10953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sp>
            <p:nvSpPr>
              <p:cNvPr id="214" name="Ellipse 54"/>
              <p:cNvSpPr/>
              <p:nvPr/>
            </p:nvSpPr>
            <p:spPr>
              <a:xfrm>
                <a:off x="30808612" y="29976524"/>
                <a:ext cx="109538" cy="11112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FFFFFF"/>
                  </a:solidFill>
                  <a:ea typeface="ＭＳ Ｐゴシック" charset="0"/>
                  <a:cs typeface="ＭＳ Ｐゴシック" charset="0"/>
                </a:endParaRPr>
              </a:p>
            </p:txBody>
          </p:sp>
        </p:grpSp>
        <p:sp>
          <p:nvSpPr>
            <p:cNvPr id="170" name="ZoneTexte 4"/>
            <p:cNvSpPr txBox="1">
              <a:spLocks noChangeArrowheads="1"/>
            </p:cNvSpPr>
            <p:nvPr/>
          </p:nvSpPr>
          <p:spPr bwMode="auto">
            <a:xfrm>
              <a:off x="14778170" y="13689395"/>
              <a:ext cx="3235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2800" b="1">
                  <a:solidFill>
                    <a:srgbClr val="800000"/>
                  </a:solidFill>
                </a:rPr>
                <a:t>GEIA Network</a:t>
              </a:r>
              <a:endParaRPr lang="en-US" sz="2800"/>
            </a:p>
          </p:txBody>
        </p:sp>
        <p:sp>
          <p:nvSpPr>
            <p:cNvPr id="263" name="ZoneTexte 4"/>
            <p:cNvSpPr txBox="1">
              <a:spLocks noChangeArrowheads="1"/>
            </p:cNvSpPr>
            <p:nvPr/>
          </p:nvSpPr>
          <p:spPr bwMode="auto">
            <a:xfrm>
              <a:off x="13638086" y="17284054"/>
              <a:ext cx="5515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smtClean="0"/>
                <a:t>1300 </a:t>
              </a:r>
              <a:r>
                <a:rPr lang="en-US" sz="2400"/>
                <a:t>data developers and </a:t>
              </a:r>
              <a:r>
                <a:rPr lang="en-US" sz="2400" smtClean="0"/>
                <a:t>users worldwide</a:t>
              </a:r>
              <a:endParaRPr lang="en-US" sz="2400"/>
            </a:p>
          </p:txBody>
        </p:sp>
      </p:grpSp>
      <p:sp>
        <p:nvSpPr>
          <p:cNvPr id="267" name="Title 1"/>
          <p:cNvSpPr>
            <a:spLocks noGrp="1"/>
          </p:cNvSpPr>
          <p:nvPr/>
        </p:nvSpPr>
        <p:spPr bwMode="auto">
          <a:xfrm>
            <a:off x="24437263" y="18212015"/>
            <a:ext cx="4677715" cy="7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kern="1200" smtClean="0">
                <a:solidFill>
                  <a:srgbClr val="800000"/>
                </a:solidFill>
                <a:latin typeface="+mn-lt"/>
                <a:ea typeface="Lucida Grande"/>
                <a:cs typeface="Calibri"/>
              </a:rPr>
              <a:t>15</a:t>
            </a:r>
            <a:r>
              <a:rPr lang="en-US" sz="2800" b="1" kern="1200" baseline="30000" smtClean="0">
                <a:solidFill>
                  <a:srgbClr val="800000"/>
                </a:solidFill>
                <a:latin typeface="+mn-lt"/>
                <a:ea typeface="Lucida Grande"/>
                <a:cs typeface="Calibri"/>
              </a:rPr>
              <a:t>th</a:t>
            </a:r>
            <a:r>
              <a:rPr lang="en-US" sz="2800" b="1" kern="1200" smtClean="0">
                <a:solidFill>
                  <a:srgbClr val="800000"/>
                </a:solidFill>
                <a:latin typeface="+mn-lt"/>
                <a:ea typeface="Lucida Grande"/>
                <a:cs typeface="Calibri"/>
              </a:rPr>
              <a:t> GEIA Conference</a:t>
            </a:r>
            <a:endParaRPr lang="en-US" sz="2800" b="1" kern="1200">
              <a:solidFill>
                <a:srgbClr val="800000"/>
              </a:solidFill>
              <a:latin typeface="+mn-lt"/>
              <a:cs typeface="Calibri"/>
            </a:endParaRPr>
          </a:p>
        </p:txBody>
      </p:sp>
      <p:sp>
        <p:nvSpPr>
          <p:cNvPr id="271" name="TextBox 270"/>
          <p:cNvSpPr txBox="1"/>
          <p:nvPr/>
        </p:nvSpPr>
        <p:spPr>
          <a:xfrm>
            <a:off x="24109959" y="18765579"/>
            <a:ext cx="5332322" cy="461665"/>
          </a:xfrm>
          <a:prstGeom prst="rect">
            <a:avLst/>
          </a:prstGeom>
          <a:noFill/>
        </p:spPr>
        <p:txBody>
          <a:bodyPr wrap="square" rtlCol="0">
            <a:spAutoFit/>
          </a:bodyPr>
          <a:lstStyle/>
          <a:p>
            <a:pPr algn="ctr"/>
            <a:r>
              <a:rPr lang="en-US" sz="2400" i="1" kern="1200" smtClean="0"/>
              <a:t>11-13 June 2012, Toulouse, France</a:t>
            </a:r>
          </a:p>
        </p:txBody>
      </p:sp>
      <p:sp>
        <p:nvSpPr>
          <p:cNvPr id="272" name="TextBox 271"/>
          <p:cNvSpPr txBox="1"/>
          <p:nvPr/>
        </p:nvSpPr>
        <p:spPr>
          <a:xfrm>
            <a:off x="22562177" y="23730312"/>
            <a:ext cx="8427886" cy="523220"/>
          </a:xfrm>
          <a:prstGeom prst="rect">
            <a:avLst/>
          </a:prstGeom>
          <a:noFill/>
          <a:ln>
            <a:noFill/>
          </a:ln>
        </p:spPr>
        <p:txBody>
          <a:bodyPr wrap="square" rtlCol="0">
            <a:spAutoFit/>
          </a:bodyPr>
          <a:lstStyle/>
          <a:p>
            <a:pPr algn="ctr"/>
            <a:r>
              <a:rPr lang="en-US" sz="2800" b="1" i="1" kern="1200" smtClean="0">
                <a:solidFill>
                  <a:srgbClr val="FF0000"/>
                </a:solidFill>
              </a:rPr>
              <a:t>Next GEIA Conference: June 2014</a:t>
            </a:r>
            <a:r>
              <a:rPr lang="en-US" sz="2800" b="1" i="1" smtClean="0">
                <a:solidFill>
                  <a:srgbClr val="FF0000"/>
                </a:solidFill>
              </a:rPr>
              <a:t>, </a:t>
            </a:r>
            <a:r>
              <a:rPr lang="en-US" sz="2800" b="1" i="1" kern="1200" smtClean="0">
                <a:solidFill>
                  <a:srgbClr val="FF0000"/>
                </a:solidFill>
              </a:rPr>
              <a:t>Boulder, Colorado</a:t>
            </a:r>
            <a:endParaRPr lang="en-US" sz="2800" b="1" i="1" kern="1200">
              <a:solidFill>
                <a:srgbClr val="FF0000"/>
              </a:solidFill>
            </a:endParaRPr>
          </a:p>
        </p:txBody>
      </p:sp>
      <p:sp>
        <p:nvSpPr>
          <p:cNvPr id="274" name="Title 1"/>
          <p:cNvSpPr>
            <a:spLocks noGrp="1"/>
          </p:cNvSpPr>
          <p:nvPr/>
        </p:nvSpPr>
        <p:spPr bwMode="auto">
          <a:xfrm>
            <a:off x="23290678" y="13248657"/>
            <a:ext cx="6970884" cy="51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kern="1200" dirty="0" smtClean="0">
                <a:solidFill>
                  <a:srgbClr val="800000"/>
                </a:solidFill>
                <a:latin typeface="Calibri" charset="0"/>
                <a:cs typeface="Calibri" charset="0"/>
              </a:rPr>
              <a:t>GEIA Vision:  The Science – Policy Bridge</a:t>
            </a:r>
            <a:endParaRPr lang="en-US" sz="2800" b="1" kern="1200" dirty="0">
              <a:solidFill>
                <a:srgbClr val="800000"/>
              </a:solidFill>
              <a:latin typeface="Calibri" charset="0"/>
              <a:cs typeface="Calibri" charset="0"/>
            </a:endParaRPr>
          </a:p>
        </p:txBody>
      </p:sp>
      <p:sp>
        <p:nvSpPr>
          <p:cNvPr id="277" name="TextBox 276"/>
          <p:cNvSpPr txBox="1"/>
          <p:nvPr/>
        </p:nvSpPr>
        <p:spPr>
          <a:xfrm>
            <a:off x="22341053" y="16404227"/>
            <a:ext cx="8870134" cy="1200328"/>
          </a:xfrm>
          <a:prstGeom prst="rect">
            <a:avLst/>
          </a:prstGeom>
          <a:noFill/>
        </p:spPr>
        <p:txBody>
          <a:bodyPr wrap="square" rtlCol="0">
            <a:spAutoFit/>
          </a:bodyPr>
          <a:lstStyle/>
          <a:p>
            <a:r>
              <a:rPr lang="en-US" sz="2400" smtClean="0"/>
              <a:t>GEIA’s vision is to help build a bridge between environmental science and policy, by bringing together people, data, and tools to create and communicate the highest quality information about emissions. </a:t>
            </a:r>
            <a:endParaRPr lang="en-US" sz="2400"/>
          </a:p>
        </p:txBody>
      </p:sp>
      <p:grpSp>
        <p:nvGrpSpPr>
          <p:cNvPr id="285" name="Group 284"/>
          <p:cNvGrpSpPr/>
          <p:nvPr/>
        </p:nvGrpSpPr>
        <p:grpSpPr>
          <a:xfrm>
            <a:off x="23359820" y="13852812"/>
            <a:ext cx="6832600" cy="2387600"/>
            <a:chOff x="3132777" y="22356750"/>
            <a:chExt cx="6832600" cy="2387600"/>
          </a:xfrm>
        </p:grpSpPr>
        <p:pic>
          <p:nvPicPr>
            <p:cNvPr id="275" name="Picture 274" descr="GoldenGateBridge-001.jpg"/>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4961577" y="22356750"/>
              <a:ext cx="3175000" cy="2387600"/>
            </a:xfrm>
            <a:prstGeom prst="rect">
              <a:avLst/>
            </a:prstGeom>
          </p:spPr>
        </p:pic>
        <p:sp>
          <p:nvSpPr>
            <p:cNvPr id="276" name="TextBox 275"/>
            <p:cNvSpPr txBox="1"/>
            <p:nvPr/>
          </p:nvSpPr>
          <p:spPr>
            <a:xfrm>
              <a:off x="5385624" y="23288940"/>
              <a:ext cx="2294569" cy="523220"/>
            </a:xfrm>
            <a:prstGeom prst="rect">
              <a:avLst/>
            </a:prstGeom>
            <a:noFill/>
          </p:spPr>
          <p:txBody>
            <a:bodyPr wrap="square" rtlCol="0">
              <a:spAutoFit/>
            </a:bodyPr>
            <a:lstStyle/>
            <a:p>
              <a:pPr algn="ctr"/>
              <a:r>
                <a:rPr lang="en-US" sz="2800" b="1" i="1" kern="1200" smtClean="0">
                  <a:solidFill>
                    <a:srgbClr val="FFFF00"/>
                  </a:solidFill>
                </a:rPr>
                <a:t>Emissions</a:t>
              </a:r>
              <a:endParaRPr lang="en-US" sz="2800" b="1" i="1" kern="1200">
                <a:solidFill>
                  <a:srgbClr val="FFFF00"/>
                </a:solidFill>
              </a:endParaRPr>
            </a:p>
          </p:txBody>
        </p:sp>
        <p:sp>
          <p:nvSpPr>
            <p:cNvPr id="278" name="Rounded Rectangle 277"/>
            <p:cNvSpPr>
              <a:spLocks/>
            </p:cNvSpPr>
            <p:nvPr/>
          </p:nvSpPr>
          <p:spPr>
            <a:xfrm>
              <a:off x="3132777" y="22636150"/>
              <a:ext cx="1828800" cy="1828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kern="1200">
                  <a:solidFill>
                    <a:srgbClr val="008000"/>
                  </a:solidFill>
                </a:rPr>
                <a:t>Science</a:t>
              </a:r>
              <a:endParaRPr lang="en-US" sz="2800" kern="1200">
                <a:solidFill>
                  <a:srgbClr val="008000"/>
                </a:solidFill>
              </a:endParaRPr>
            </a:p>
          </p:txBody>
        </p:sp>
        <p:sp>
          <p:nvSpPr>
            <p:cNvPr id="279" name="Rounded Rectangle 278"/>
            <p:cNvSpPr/>
            <p:nvPr/>
          </p:nvSpPr>
          <p:spPr>
            <a:xfrm>
              <a:off x="8136577" y="22636150"/>
              <a:ext cx="1828800" cy="1828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kern="1200">
                  <a:solidFill>
                    <a:srgbClr val="000090"/>
                  </a:solidFill>
                </a:rPr>
                <a:t>Policy</a:t>
              </a:r>
              <a:endParaRPr lang="en-US" sz="2800" kern="1200">
                <a:solidFill>
                  <a:srgbClr val="000090"/>
                </a:solidFill>
              </a:endParaRPr>
            </a:p>
          </p:txBody>
        </p:sp>
      </p:grpSp>
      <p:sp>
        <p:nvSpPr>
          <p:cNvPr id="287" name="TextBox 286"/>
          <p:cNvSpPr txBox="1"/>
          <p:nvPr/>
        </p:nvSpPr>
        <p:spPr>
          <a:xfrm>
            <a:off x="2097803" y="13299457"/>
            <a:ext cx="7731180" cy="523168"/>
          </a:xfrm>
          <a:prstGeom prst="rect">
            <a:avLst/>
          </a:prstGeom>
          <a:noFill/>
        </p:spPr>
        <p:txBody>
          <a:bodyPr wrap="square" lIns="91388" tIns="45694" rIns="91388" bIns="45694" rtlCol="0">
            <a:spAutoFit/>
          </a:bodyPr>
          <a:lstStyle/>
          <a:p>
            <a:pPr algn="ctr"/>
            <a:r>
              <a:rPr lang="en-US" sz="2800" b="1" smtClean="0">
                <a:solidFill>
                  <a:srgbClr val="800000"/>
                </a:solidFill>
              </a:rPr>
              <a:t>GEIA’s Ongoing Activities</a:t>
            </a:r>
            <a:endParaRPr lang="en-US" sz="2800" b="1">
              <a:solidFill>
                <a:srgbClr val="800000"/>
              </a:solidFill>
            </a:endParaRPr>
          </a:p>
        </p:txBody>
      </p:sp>
      <p:grpSp>
        <p:nvGrpSpPr>
          <p:cNvPr id="290" name="Group 289"/>
          <p:cNvGrpSpPr/>
          <p:nvPr/>
        </p:nvGrpSpPr>
        <p:grpSpPr>
          <a:xfrm>
            <a:off x="21678206" y="19208131"/>
            <a:ext cx="10195829" cy="4385816"/>
            <a:chOff x="21620231" y="20028786"/>
            <a:chExt cx="10195829" cy="4385816"/>
          </a:xfrm>
        </p:grpSpPr>
        <p:pic>
          <p:nvPicPr>
            <p:cNvPr id="268" name="Picture 267" descr="posterfortheconference_lores.jpg"/>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30103576" y="22059332"/>
              <a:ext cx="1615600" cy="2286000"/>
            </a:xfrm>
            <a:prstGeom prst="rect">
              <a:avLst/>
            </a:prstGeom>
          </p:spPr>
        </p:pic>
        <p:pic>
          <p:nvPicPr>
            <p:cNvPr id="269" name="Picture 268" descr="Logoer.jpg"/>
            <p:cNvPicPr>
              <a:picLocks noChangeAspect="1"/>
            </p:cNvPicPr>
            <p:nvPr/>
          </p:nvPicPr>
          <p:blipFill rotWithShape="1">
            <a:blip r:embed="rId37" cstate="print">
              <a:extLst>
                <a:ext uri="{28A0092B-C50C-407E-A947-70E740481C1C}">
                  <a14:useLocalDpi xmlns:a14="http://schemas.microsoft.com/office/drawing/2010/main"/>
                </a:ext>
              </a:extLst>
            </a:blip>
            <a:srcRect r="49899"/>
            <a:stretch/>
          </p:blipFill>
          <p:spPr>
            <a:xfrm>
              <a:off x="29639712" y="20134707"/>
              <a:ext cx="2176348" cy="914400"/>
            </a:xfrm>
            <a:prstGeom prst="rect">
              <a:avLst/>
            </a:prstGeom>
          </p:spPr>
        </p:pic>
        <p:sp>
          <p:nvSpPr>
            <p:cNvPr id="270" name="TextBox 269"/>
            <p:cNvSpPr txBox="1"/>
            <p:nvPr/>
          </p:nvSpPr>
          <p:spPr>
            <a:xfrm>
              <a:off x="21620231" y="20028786"/>
              <a:ext cx="8536633" cy="4385816"/>
            </a:xfrm>
            <a:prstGeom prst="rect">
              <a:avLst/>
            </a:prstGeom>
            <a:noFill/>
          </p:spPr>
          <p:txBody>
            <a:bodyPr wrap="square" rtlCol="0">
              <a:spAutoFit/>
            </a:bodyPr>
            <a:lstStyle/>
            <a:p>
              <a:pPr>
                <a:spcBef>
                  <a:spcPts val="600"/>
                </a:spcBef>
              </a:pPr>
              <a:r>
                <a:rPr lang="en-US" sz="2400" smtClean="0"/>
                <a:t>The Conference b</a:t>
              </a:r>
              <a:r>
                <a:rPr lang="en-US" sz="2400" kern="1200" smtClean="0"/>
                <a:t>rought together GEIA’s global network of emissions information developers &amp; users representing 25 countries.</a:t>
              </a:r>
            </a:p>
            <a:p>
              <a:pPr>
                <a:spcBef>
                  <a:spcPts val="600"/>
                </a:spcBef>
              </a:pPr>
              <a:r>
                <a:rPr lang="en-US" sz="2400" kern="1200" smtClean="0"/>
                <a:t>The latest emissions research efforts were shared in 90+ presentations on e</a:t>
              </a:r>
              <a:r>
                <a:rPr lang="en-US" sz="2400" kern="1200" smtClean="0">
                  <a:cs typeface="Calibri"/>
                </a:rPr>
                <a:t>valuation &amp; improvement </a:t>
              </a:r>
              <a:r>
                <a:rPr lang="en-US" sz="2400" kern="1200">
                  <a:cs typeface="Calibri"/>
                </a:rPr>
                <a:t>of </a:t>
              </a:r>
              <a:r>
                <a:rPr lang="en-US" sz="2400" kern="1200" smtClean="0">
                  <a:cs typeface="Calibri"/>
                </a:rPr>
                <a:t>energy sector, traffic sector, fire and natural emissions, creating community </a:t>
              </a:r>
              <a:r>
                <a:rPr lang="en-US" sz="2400" kern="1200">
                  <a:cs typeface="Calibri"/>
                </a:rPr>
                <a:t>interoperable emissions </a:t>
              </a:r>
              <a:r>
                <a:rPr lang="en-US" sz="2400" kern="1200" smtClean="0">
                  <a:cs typeface="Calibri"/>
                </a:rPr>
                <a:t>databases, and impacts &amp; implications </a:t>
              </a:r>
              <a:r>
                <a:rPr lang="en-US" sz="2400" kern="1200">
                  <a:cs typeface="Calibri"/>
                </a:rPr>
                <a:t>of improved emissions </a:t>
              </a:r>
              <a:r>
                <a:rPr lang="en-US" sz="2400" kern="1200" smtClean="0">
                  <a:cs typeface="Calibri"/>
                </a:rPr>
                <a:t>estimates.</a:t>
              </a:r>
            </a:p>
            <a:p>
              <a:pPr>
                <a:spcBef>
                  <a:spcPts val="600"/>
                </a:spcBef>
              </a:pPr>
              <a:r>
                <a:rPr lang="en-US" sz="2400" smtClean="0"/>
                <a:t>E</a:t>
              </a:r>
              <a:r>
                <a:rPr lang="en-US" sz="2400"/>
                <a:t>mission information capabilities and needs were discussed in </a:t>
              </a:r>
              <a:r>
                <a:rPr lang="en-US" sz="2400" smtClean="0"/>
                <a:t>an interactive </a:t>
              </a:r>
              <a:r>
                <a:rPr lang="en-US" sz="2400"/>
                <a:t>Town Hall and Steering Committee meeting.</a:t>
              </a:r>
            </a:p>
            <a:p>
              <a:pPr>
                <a:spcBef>
                  <a:spcPts val="600"/>
                </a:spcBef>
              </a:pPr>
              <a:r>
                <a:rPr lang="en-US" sz="2400"/>
                <a:t>Conference proceedings available at </a:t>
              </a:r>
              <a:r>
                <a:rPr lang="en-US" sz="2400">
                  <a:solidFill>
                    <a:srgbClr val="000000"/>
                  </a:solidFill>
                  <a:hlinkClick r:id="rId22"/>
                </a:rPr>
                <a:t>http://www.geiacenter.org</a:t>
              </a:r>
              <a:r>
                <a:rPr lang="en-US" sz="2400" smtClean="0">
                  <a:solidFill>
                    <a:srgbClr val="000000"/>
                  </a:solidFill>
                  <a:hlinkClick r:id="rId22"/>
                </a:rPr>
                <a:t>/</a:t>
              </a:r>
              <a:endParaRPr lang="en-US" sz="2400">
                <a:solidFill>
                  <a:srgbClr val="000000"/>
                </a:solidFill>
              </a:endParaRPr>
            </a:p>
          </p:txBody>
        </p:sp>
        <p:pic>
          <p:nvPicPr>
            <p:cNvPr id="288" name="Picture 287" descr="Logoer.jpg"/>
            <p:cNvPicPr>
              <a:picLocks noChangeAspect="1"/>
            </p:cNvPicPr>
            <p:nvPr/>
          </p:nvPicPr>
          <p:blipFill rotWithShape="1">
            <a:blip r:embed="rId37" cstate="print">
              <a:extLst>
                <a:ext uri="{28A0092B-C50C-407E-A947-70E740481C1C}">
                  <a14:useLocalDpi xmlns:a14="http://schemas.microsoft.com/office/drawing/2010/main"/>
                </a:ext>
              </a:extLst>
            </a:blip>
            <a:srcRect l="49806"/>
            <a:stretch/>
          </p:blipFill>
          <p:spPr>
            <a:xfrm>
              <a:off x="29635679" y="21144932"/>
              <a:ext cx="2180381" cy="914400"/>
            </a:xfrm>
            <a:prstGeom prst="rect">
              <a:avLst/>
            </a:prstGeom>
          </p:spPr>
        </p:pic>
      </p:grpSp>
      <p:sp>
        <p:nvSpPr>
          <p:cNvPr id="291" name="Rectangle 290"/>
          <p:cNvSpPr/>
          <p:nvPr/>
        </p:nvSpPr>
        <p:spPr>
          <a:xfrm>
            <a:off x="470674" y="24874446"/>
            <a:ext cx="10548264" cy="12938206"/>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200"/>
              </a:spcBef>
            </a:pPr>
            <a:endParaRPr lang="en-US" kern="1200">
              <a:solidFill>
                <a:srgbClr val="000000"/>
              </a:solidFill>
            </a:endParaRPr>
          </a:p>
        </p:txBody>
      </p:sp>
      <p:sp>
        <p:nvSpPr>
          <p:cNvPr id="292" name="Title 1"/>
          <p:cNvSpPr txBox="1">
            <a:spLocks/>
          </p:cNvSpPr>
          <p:nvPr/>
        </p:nvSpPr>
        <p:spPr bwMode="auto">
          <a:xfrm>
            <a:off x="864384" y="24976819"/>
            <a:ext cx="9760845" cy="2712685"/>
          </a:xfrm>
          <a:prstGeom prst="rect">
            <a:avLst/>
          </a:prstGeom>
          <a:noFill/>
          <a:ln w="9525">
            <a:noFill/>
            <a:miter lim="800000"/>
            <a:headEnd/>
            <a:tailEnd/>
          </a:ln>
        </p:spPr>
        <p:txBody>
          <a:bodyPr anchor="ctr"/>
          <a:lstStyle/>
          <a:p>
            <a:pPr algn="ctr">
              <a:defRPr/>
            </a:pPr>
            <a:r>
              <a:rPr lang="en-US" sz="5400" b="1" kern="1200" dirty="0" smtClean="0">
                <a:solidFill>
                  <a:srgbClr val="800000"/>
                </a:solidFill>
                <a:ea typeface="ＭＳ Ｐゴシック" charset="-128"/>
                <a:cs typeface="ＭＳ Ｐゴシック" charset="-128"/>
              </a:rPr>
              <a:t>ECCAD</a:t>
            </a:r>
          </a:p>
          <a:p>
            <a:pPr algn="ctr">
              <a:defRPr/>
            </a:pPr>
            <a:r>
              <a:rPr lang="en-US" sz="5400" b="1" kern="1200" dirty="0" smtClean="0">
                <a:solidFill>
                  <a:srgbClr val="800000"/>
                </a:solidFill>
                <a:ea typeface="ＭＳ Ｐゴシック" charset="-128"/>
                <a:cs typeface="ＭＳ Ｐゴシック" charset="-128"/>
              </a:rPr>
              <a:t>E</a:t>
            </a:r>
            <a:r>
              <a:rPr lang="en-US" sz="5400" kern="1200" dirty="0" smtClean="0">
                <a:solidFill>
                  <a:srgbClr val="800000"/>
                </a:solidFill>
                <a:ea typeface="ＭＳ Ｐゴシック" charset="-128"/>
                <a:cs typeface="ＭＳ Ｐゴシック" charset="-128"/>
              </a:rPr>
              <a:t>missions </a:t>
            </a:r>
            <a:r>
              <a:rPr lang="en-US" sz="5400" kern="1200" dirty="0">
                <a:solidFill>
                  <a:srgbClr val="800000"/>
                </a:solidFill>
                <a:ea typeface="ＭＳ Ｐゴシック" charset="-128"/>
                <a:cs typeface="ＭＳ Ｐゴシック" charset="-128"/>
              </a:rPr>
              <a:t>of </a:t>
            </a:r>
            <a:r>
              <a:rPr lang="en-US" sz="5400" kern="1200" dirty="0" smtClean="0">
                <a:solidFill>
                  <a:srgbClr val="800000"/>
                </a:solidFill>
                <a:ea typeface="ＭＳ Ｐゴシック" charset="-128"/>
                <a:cs typeface="ＭＳ Ｐゴシック" charset="-128"/>
              </a:rPr>
              <a:t>chemical </a:t>
            </a:r>
            <a:r>
              <a:rPr lang="en-US" sz="5400" b="1" kern="1200" dirty="0">
                <a:solidFill>
                  <a:srgbClr val="800000"/>
                </a:solidFill>
                <a:ea typeface="ＭＳ Ｐゴシック" charset="-128"/>
                <a:cs typeface="ＭＳ Ｐゴシック" charset="-128"/>
              </a:rPr>
              <a:t>C</a:t>
            </a:r>
            <a:r>
              <a:rPr lang="en-US" sz="5400" kern="1200" dirty="0">
                <a:solidFill>
                  <a:srgbClr val="800000"/>
                </a:solidFill>
                <a:ea typeface="ＭＳ Ｐゴシック" charset="-128"/>
                <a:cs typeface="ＭＳ Ｐゴシック" charset="-128"/>
              </a:rPr>
              <a:t>ompounds &amp; </a:t>
            </a:r>
            <a:r>
              <a:rPr lang="en-US" sz="5400" b="1" kern="1200" dirty="0">
                <a:solidFill>
                  <a:srgbClr val="800000"/>
                </a:solidFill>
                <a:ea typeface="ＭＳ Ｐゴシック" charset="-128"/>
                <a:cs typeface="ＭＳ Ｐゴシック" charset="-128"/>
              </a:rPr>
              <a:t>C</a:t>
            </a:r>
            <a:r>
              <a:rPr lang="en-US" sz="5400" kern="1200" dirty="0">
                <a:solidFill>
                  <a:srgbClr val="800000"/>
                </a:solidFill>
                <a:ea typeface="ＭＳ Ｐゴシック" charset="-128"/>
                <a:cs typeface="ＭＳ Ｐゴシック" charset="-128"/>
              </a:rPr>
              <a:t>ompilation of </a:t>
            </a:r>
            <a:r>
              <a:rPr lang="en-US" sz="5400" b="1" kern="1200" dirty="0">
                <a:solidFill>
                  <a:srgbClr val="800000"/>
                </a:solidFill>
                <a:ea typeface="ＭＳ Ｐゴシック" charset="-128"/>
                <a:cs typeface="ＭＳ Ｐゴシック" charset="-128"/>
              </a:rPr>
              <a:t>A</a:t>
            </a:r>
            <a:r>
              <a:rPr lang="en-US" sz="5400" kern="1200" dirty="0">
                <a:solidFill>
                  <a:srgbClr val="800000"/>
                </a:solidFill>
                <a:ea typeface="ＭＳ Ｐゴシック" charset="-128"/>
                <a:cs typeface="ＭＳ Ｐゴシック" charset="-128"/>
              </a:rPr>
              <a:t>ncillary </a:t>
            </a:r>
            <a:r>
              <a:rPr lang="en-US" sz="5400" b="1" kern="1200" dirty="0">
                <a:solidFill>
                  <a:srgbClr val="800000"/>
                </a:solidFill>
                <a:ea typeface="ＭＳ Ｐゴシック" charset="-128"/>
                <a:cs typeface="ＭＳ Ｐゴシック" charset="-128"/>
              </a:rPr>
              <a:t>D</a:t>
            </a:r>
            <a:r>
              <a:rPr lang="en-US" sz="5400" kern="1200" dirty="0">
                <a:solidFill>
                  <a:srgbClr val="800000"/>
                </a:solidFill>
                <a:ea typeface="ＭＳ Ｐゴシック" charset="-128"/>
                <a:cs typeface="ＭＳ Ｐゴシック" charset="-128"/>
              </a:rPr>
              <a:t>ata</a:t>
            </a:r>
          </a:p>
        </p:txBody>
      </p:sp>
      <p:sp>
        <p:nvSpPr>
          <p:cNvPr id="293" name="ZoneTexte 1"/>
          <p:cNvSpPr txBox="1">
            <a:spLocks noChangeArrowheads="1"/>
          </p:cNvSpPr>
          <p:nvPr/>
        </p:nvSpPr>
        <p:spPr bwMode="auto">
          <a:xfrm>
            <a:off x="5829313" y="36097993"/>
            <a:ext cx="4851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r>
              <a:rPr lang="en-US" sz="2400"/>
              <a:t>Online maps, time series, and data analysis</a:t>
            </a:r>
          </a:p>
        </p:txBody>
      </p:sp>
      <p:sp>
        <p:nvSpPr>
          <p:cNvPr id="294" name="TextBox 293"/>
          <p:cNvSpPr txBox="1">
            <a:spLocks noChangeArrowheads="1"/>
          </p:cNvSpPr>
          <p:nvPr/>
        </p:nvSpPr>
        <p:spPr bwMode="auto">
          <a:xfrm>
            <a:off x="6859367" y="24976819"/>
            <a:ext cx="41595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buSzPct val="100000"/>
              <a:buFont typeface="Times New Roman" charset="0"/>
              <a:buNone/>
            </a:pPr>
            <a:r>
              <a:rPr lang="en-US" sz="2800" u="sng" dirty="0">
                <a:latin typeface="+mj-lt"/>
                <a:hlinkClick r:id="rId23"/>
              </a:rPr>
              <a:t>http://pole-ether.fr/</a:t>
            </a:r>
            <a:r>
              <a:rPr lang="en-US" sz="2800" u="sng" dirty="0" smtClean="0">
                <a:latin typeface="+mj-lt"/>
                <a:hlinkClick r:id="rId23"/>
              </a:rPr>
              <a:t>eccad</a:t>
            </a:r>
            <a:r>
              <a:rPr lang="en-US" sz="2800" u="sng" dirty="0" smtClean="0">
                <a:latin typeface="+mj-lt"/>
              </a:rPr>
              <a:t> </a:t>
            </a:r>
            <a:endParaRPr lang="en-US" sz="2800" kern="1200" dirty="0">
              <a:solidFill>
                <a:srgbClr val="336699"/>
              </a:solidFill>
              <a:latin typeface="+mj-lt"/>
            </a:endParaRPr>
          </a:p>
        </p:txBody>
      </p:sp>
      <p:sp>
        <p:nvSpPr>
          <p:cNvPr id="295" name="Text Box 2"/>
          <p:cNvSpPr txBox="1">
            <a:spLocks noChangeArrowheads="1"/>
          </p:cNvSpPr>
          <p:nvPr/>
        </p:nvSpPr>
        <p:spPr bwMode="auto">
          <a:xfrm>
            <a:off x="5829313" y="33175559"/>
            <a:ext cx="30226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spcBef>
                <a:spcPts val="1750"/>
              </a:spcBef>
              <a:buClrTx/>
              <a:buFontTx/>
              <a:buNone/>
            </a:pPr>
            <a:r>
              <a:rPr lang="en-US" sz="2800" b="1" kern="1200" smtClean="0">
                <a:solidFill>
                  <a:srgbClr val="800000"/>
                </a:solidFill>
                <a:latin typeface="+mn-lt"/>
              </a:rPr>
              <a:t>Ancillary Data</a:t>
            </a:r>
            <a:endParaRPr lang="en-US" sz="2800" b="1" kern="1200">
              <a:solidFill>
                <a:srgbClr val="800000"/>
              </a:solidFill>
              <a:latin typeface="+mn-lt"/>
            </a:endParaRPr>
          </a:p>
        </p:txBody>
      </p:sp>
      <p:pic>
        <p:nvPicPr>
          <p:cNvPr id="296" name="Picture 295"/>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597945" y="32699311"/>
            <a:ext cx="5029200" cy="2358983"/>
          </a:xfrm>
          <a:prstGeom prst="rect">
            <a:avLst/>
          </a:prstGeom>
          <a:noFill/>
          <a:extLst>
            <a:ext uri="{909E8E84-426E-40dd-AFC4-6F175D3DCCD1}">
              <a14:hiddenFill xmlns:a14="http://schemas.microsoft.com/office/drawing/2010/main">
                <a:solidFill>
                  <a:srgbClr val="FFFFFF"/>
                </a:solidFill>
              </a14:hiddenFill>
            </a:ext>
          </a:extLst>
        </p:spPr>
      </p:pic>
      <p:sp>
        <p:nvSpPr>
          <p:cNvPr id="297" name="Text Box 2"/>
          <p:cNvSpPr txBox="1">
            <a:spLocks noChangeArrowheads="1"/>
          </p:cNvSpPr>
          <p:nvPr/>
        </p:nvSpPr>
        <p:spPr bwMode="auto">
          <a:xfrm>
            <a:off x="5829313" y="35634187"/>
            <a:ext cx="43434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r>
              <a:rPr lang="en-US" sz="2800" b="1" kern="1200" smtClean="0">
                <a:solidFill>
                  <a:srgbClr val="800000"/>
                </a:solidFill>
                <a:latin typeface="+mn-lt"/>
              </a:rPr>
              <a:t>Interactive Graphical </a:t>
            </a:r>
            <a:r>
              <a:rPr lang="en-US" sz="2800" b="1" kern="1200">
                <a:solidFill>
                  <a:srgbClr val="800000"/>
                </a:solidFill>
                <a:latin typeface="+mn-lt"/>
              </a:rPr>
              <a:t>T</a:t>
            </a:r>
            <a:r>
              <a:rPr lang="en-US" sz="2800" b="1" kern="1200" smtClean="0">
                <a:solidFill>
                  <a:srgbClr val="800000"/>
                </a:solidFill>
                <a:latin typeface="+mn-lt"/>
              </a:rPr>
              <a:t>ools</a:t>
            </a:r>
            <a:endParaRPr lang="en-US" sz="2800" b="1" kern="1200">
              <a:solidFill>
                <a:srgbClr val="800000"/>
              </a:solidFill>
              <a:latin typeface="+mn-lt"/>
            </a:endParaRPr>
          </a:p>
        </p:txBody>
      </p:sp>
      <p:pic>
        <p:nvPicPr>
          <p:cNvPr id="298" name="Picture 297"/>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597945" y="30196028"/>
            <a:ext cx="5029200" cy="2417593"/>
          </a:xfrm>
          <a:prstGeom prst="rect">
            <a:avLst/>
          </a:prstGeom>
          <a:noFill/>
          <a:extLst>
            <a:ext uri="{909E8E84-426E-40dd-AFC4-6F175D3DCCD1}">
              <a14:hiddenFill xmlns:a14="http://schemas.microsoft.com/office/drawing/2010/main">
                <a:solidFill>
                  <a:srgbClr val="FFFFFF"/>
                </a:solidFill>
              </a14:hiddenFill>
            </a:ext>
          </a:extLst>
        </p:spPr>
      </p:pic>
      <p:sp>
        <p:nvSpPr>
          <p:cNvPr id="299" name="Text Box 8"/>
          <p:cNvSpPr txBox="1">
            <a:spLocks noChangeArrowheads="1"/>
          </p:cNvSpPr>
          <p:nvPr/>
        </p:nvSpPr>
        <p:spPr bwMode="auto">
          <a:xfrm>
            <a:off x="5829313" y="30617843"/>
            <a:ext cx="433454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spcBef>
                <a:spcPts val="1750"/>
              </a:spcBef>
              <a:buClrTx/>
              <a:buFontTx/>
              <a:buNone/>
            </a:pPr>
            <a:r>
              <a:rPr lang="en-US" sz="2800" b="1" kern="1200" smtClean="0">
                <a:solidFill>
                  <a:srgbClr val="800000"/>
                </a:solidFill>
                <a:latin typeface="+mn-lt"/>
              </a:rPr>
              <a:t>Emissions Inventories</a:t>
            </a:r>
            <a:endParaRPr lang="en-US" sz="2800" b="1" kern="1200">
              <a:solidFill>
                <a:srgbClr val="800000"/>
              </a:solidFill>
              <a:latin typeface="+mn-lt"/>
            </a:endParaRPr>
          </a:p>
        </p:txBody>
      </p:sp>
      <p:sp>
        <p:nvSpPr>
          <p:cNvPr id="300" name="Rectangle 299"/>
          <p:cNvSpPr/>
          <p:nvPr/>
        </p:nvSpPr>
        <p:spPr>
          <a:xfrm>
            <a:off x="1260632" y="27695579"/>
            <a:ext cx="8968348" cy="523220"/>
          </a:xfrm>
          <a:prstGeom prst="rect">
            <a:avLst/>
          </a:prstGeom>
        </p:spPr>
        <p:txBody>
          <a:bodyPr wrap="square">
            <a:spAutoFit/>
          </a:bodyPr>
          <a:lstStyle/>
          <a:p>
            <a:pPr algn="ctr"/>
            <a:r>
              <a:rPr lang="en-US" sz="2800" b="1" kern="1200" dirty="0" smtClean="0">
                <a:solidFill>
                  <a:schemeClr val="accent1">
                    <a:lumMod val="50000"/>
                  </a:schemeClr>
                </a:solidFill>
                <a:sym typeface="Wingdings" charset="0"/>
              </a:rPr>
              <a:t>GEIA’s interactive emissions </a:t>
            </a:r>
            <a:r>
              <a:rPr lang="en-US" sz="2800" b="1" kern="1200" dirty="0">
                <a:solidFill>
                  <a:schemeClr val="accent1">
                    <a:lumMod val="50000"/>
                  </a:schemeClr>
                </a:solidFill>
                <a:sym typeface="Wingdings" charset="0"/>
              </a:rPr>
              <a:t>data portal</a:t>
            </a:r>
          </a:p>
        </p:txBody>
      </p:sp>
      <p:sp>
        <p:nvSpPr>
          <p:cNvPr id="301" name="ZoneTexte 1"/>
          <p:cNvSpPr txBox="1">
            <a:spLocks noChangeArrowheads="1"/>
          </p:cNvSpPr>
          <p:nvPr/>
        </p:nvSpPr>
        <p:spPr bwMode="auto">
          <a:xfrm>
            <a:off x="5829312" y="31143244"/>
            <a:ext cx="497574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kern="1200">
                <a:latin typeface="+mn-lt"/>
              </a:rPr>
              <a:t>Relational database provides consistent access to many global &amp; regional </a:t>
            </a:r>
            <a:r>
              <a:rPr lang="en-US" sz="2400" kern="1200" smtClean="0">
                <a:latin typeface="+mn-lt"/>
              </a:rPr>
              <a:t>inventories</a:t>
            </a:r>
            <a:endParaRPr lang="en-US" sz="2400" kern="1200">
              <a:latin typeface="+mn-lt"/>
            </a:endParaRPr>
          </a:p>
        </p:txBody>
      </p:sp>
      <p:sp>
        <p:nvSpPr>
          <p:cNvPr id="302" name="ZoneTexte 1"/>
          <p:cNvSpPr txBox="1">
            <a:spLocks noChangeArrowheads="1"/>
          </p:cNvSpPr>
          <p:nvPr/>
        </p:nvSpPr>
        <p:spPr bwMode="auto">
          <a:xfrm>
            <a:off x="684555" y="28179610"/>
            <a:ext cx="101205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Font typeface="Arial"/>
              <a:buChar char="•"/>
            </a:pPr>
            <a:r>
              <a:rPr lang="en-US" sz="2400" kern="1200" dirty="0" smtClean="0">
                <a:latin typeface="+mn-lt"/>
              </a:rPr>
              <a:t>Provides consistent </a:t>
            </a:r>
            <a:r>
              <a:rPr lang="en-US" sz="2400" kern="1200" dirty="0">
                <a:latin typeface="+mn-lt"/>
              </a:rPr>
              <a:t>access </a:t>
            </a:r>
            <a:r>
              <a:rPr lang="en-US" sz="2400" kern="1200" dirty="0" smtClean="0">
                <a:latin typeface="+mn-lt"/>
              </a:rPr>
              <a:t>to GEIA’s </a:t>
            </a:r>
            <a:r>
              <a:rPr lang="en-US" sz="2400" kern="1200" dirty="0">
                <a:latin typeface="+mn-lt"/>
              </a:rPr>
              <a:t>emission </a:t>
            </a:r>
            <a:r>
              <a:rPr lang="en-US" sz="2400" kern="1200" dirty="0" smtClean="0">
                <a:latin typeface="+mn-lt"/>
              </a:rPr>
              <a:t>inventories and ancillary data with easy-to-use tools for analysis and visualization</a:t>
            </a:r>
          </a:p>
          <a:p>
            <a:pPr marL="342900" indent="-342900" eaLnBrk="1" hangingPunct="1">
              <a:buFont typeface="Arial"/>
              <a:buChar char="•"/>
            </a:pPr>
            <a:r>
              <a:rPr lang="en-US" sz="2400" kern="1200" dirty="0" smtClean="0">
                <a:latin typeface="+mn-lt"/>
              </a:rPr>
              <a:t>Contributes to EU </a:t>
            </a:r>
            <a:r>
              <a:rPr lang="en-US" sz="2400" kern="1200" dirty="0">
                <a:latin typeface="+mn-lt"/>
              </a:rPr>
              <a:t>science &amp; forecasting projects</a:t>
            </a:r>
          </a:p>
          <a:p>
            <a:pPr marL="342900" indent="-342900" eaLnBrk="1" hangingPunct="1">
              <a:buFont typeface="Arial"/>
              <a:buChar char="•"/>
            </a:pPr>
            <a:r>
              <a:rPr lang="en-US" sz="2400" b="1" i="1" kern="1200" dirty="0" smtClean="0">
                <a:latin typeface="+mn-lt"/>
              </a:rPr>
              <a:t>Support</a:t>
            </a:r>
            <a:r>
              <a:rPr lang="en-US" sz="2400" kern="1200" dirty="0" smtClean="0">
                <a:latin typeface="+mn-lt"/>
              </a:rPr>
              <a:t>: French National Center for Space Studies (CNES)</a:t>
            </a:r>
          </a:p>
          <a:p>
            <a:pPr marL="342900" indent="-342900" eaLnBrk="1" hangingPunct="1">
              <a:buFont typeface="Arial"/>
              <a:buChar char="•"/>
            </a:pPr>
            <a:r>
              <a:rPr lang="en-US" sz="2400" b="1" i="1" kern="1200" dirty="0" smtClean="0">
                <a:latin typeface="+mn-lt"/>
              </a:rPr>
              <a:t>PIs</a:t>
            </a:r>
            <a:r>
              <a:rPr lang="en-US" sz="2400" kern="1200" dirty="0" smtClean="0">
                <a:latin typeface="+mn-lt"/>
              </a:rPr>
              <a:t>: Claire </a:t>
            </a:r>
            <a:r>
              <a:rPr lang="en-US" sz="2400" kern="1200" dirty="0" err="1" smtClean="0">
                <a:latin typeface="+mn-lt"/>
              </a:rPr>
              <a:t>Granier</a:t>
            </a:r>
            <a:r>
              <a:rPr lang="en-US" sz="2400" kern="1200" dirty="0" smtClean="0">
                <a:latin typeface="+mn-lt"/>
              </a:rPr>
              <a:t>, Cathy </a:t>
            </a:r>
            <a:r>
              <a:rPr lang="en-US" sz="2400" kern="1200" dirty="0" err="1" smtClean="0">
                <a:latin typeface="+mn-lt"/>
              </a:rPr>
              <a:t>Liousse</a:t>
            </a:r>
            <a:endParaRPr lang="en-US" sz="2400" kern="1200" dirty="0" smtClean="0">
              <a:latin typeface="+mn-lt"/>
            </a:endParaRPr>
          </a:p>
        </p:txBody>
      </p:sp>
      <p:sp>
        <p:nvSpPr>
          <p:cNvPr id="303" name="ZoneTexte 1"/>
          <p:cNvSpPr txBox="1">
            <a:spLocks noChangeArrowheads="1"/>
          </p:cNvSpPr>
          <p:nvPr/>
        </p:nvSpPr>
        <p:spPr bwMode="auto">
          <a:xfrm>
            <a:off x="5829313" y="33669268"/>
            <a:ext cx="497574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ym typeface="Wingdings" charset="0"/>
              </a:rPr>
              <a:t>Access to ancillary data used to construct emissions inventories: population, vegetation, &amp; fire data</a:t>
            </a:r>
          </a:p>
        </p:txBody>
      </p:sp>
      <p:pic>
        <p:nvPicPr>
          <p:cNvPr id="304" name="Picture 303"/>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597945" y="35190164"/>
            <a:ext cx="5029200" cy="2421766"/>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305" descr="eccad_logo copy.PNG"/>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781495" y="25018579"/>
            <a:ext cx="1494076" cy="914400"/>
          </a:xfrm>
          <a:prstGeom prst="rect">
            <a:avLst/>
          </a:prstGeom>
        </p:spPr>
      </p:pic>
      <p:sp>
        <p:nvSpPr>
          <p:cNvPr id="307" name="TextBox 306"/>
          <p:cNvSpPr txBox="1"/>
          <p:nvPr/>
        </p:nvSpPr>
        <p:spPr>
          <a:xfrm>
            <a:off x="11018938" y="31311519"/>
            <a:ext cx="184666" cy="1323439"/>
          </a:xfrm>
          <a:prstGeom prst="rect">
            <a:avLst/>
          </a:prstGeom>
          <a:noFill/>
        </p:spPr>
        <p:txBody>
          <a:bodyPr wrap="none" rtlCol="0">
            <a:spAutoFit/>
          </a:bodyPr>
          <a:lstStyle/>
          <a:p>
            <a:endParaRPr lang="en-US" kern="1200"/>
          </a:p>
        </p:txBody>
      </p:sp>
      <p:sp>
        <p:nvSpPr>
          <p:cNvPr id="308" name="Rectangle 307"/>
          <p:cNvSpPr/>
          <p:nvPr/>
        </p:nvSpPr>
        <p:spPr>
          <a:xfrm>
            <a:off x="11351740" y="24874447"/>
            <a:ext cx="10390803" cy="12938206"/>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200"/>
              </a:spcBef>
            </a:pPr>
            <a:endParaRPr lang="en-US" kern="1200">
              <a:solidFill>
                <a:srgbClr val="000000"/>
              </a:solidFill>
            </a:endParaRPr>
          </a:p>
        </p:txBody>
      </p:sp>
      <p:sp>
        <p:nvSpPr>
          <p:cNvPr id="309" name="Title 1"/>
          <p:cNvSpPr txBox="1">
            <a:spLocks/>
          </p:cNvSpPr>
          <p:nvPr/>
        </p:nvSpPr>
        <p:spPr bwMode="auto">
          <a:xfrm>
            <a:off x="11486241" y="24976819"/>
            <a:ext cx="10044370" cy="271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kern="1200" dirty="0" smtClean="0">
                <a:solidFill>
                  <a:srgbClr val="800000"/>
                </a:solidFill>
                <a:latin typeface="Calibri" charset="0"/>
              </a:rPr>
              <a:t>CIERA</a:t>
            </a:r>
            <a:endParaRPr lang="en-US" sz="5400" b="1" kern="1200" dirty="0">
              <a:solidFill>
                <a:srgbClr val="800000"/>
              </a:solidFill>
              <a:latin typeface="Calibri" charset="0"/>
            </a:endParaRPr>
          </a:p>
          <a:p>
            <a:pPr algn="ctr" eaLnBrk="1" hangingPunct="1"/>
            <a:r>
              <a:rPr lang="en-US" sz="5400" b="1" kern="1200" dirty="0">
                <a:solidFill>
                  <a:srgbClr val="800000"/>
                </a:solidFill>
                <a:latin typeface="Calibri" charset="0"/>
              </a:rPr>
              <a:t>C</a:t>
            </a:r>
            <a:r>
              <a:rPr lang="en-US" sz="5400" kern="1200" dirty="0">
                <a:solidFill>
                  <a:srgbClr val="800000"/>
                </a:solidFill>
                <a:latin typeface="Calibri" charset="0"/>
              </a:rPr>
              <a:t>ommunity </a:t>
            </a:r>
            <a:r>
              <a:rPr lang="en-US" sz="5400" b="1" kern="1200" dirty="0">
                <a:solidFill>
                  <a:srgbClr val="800000"/>
                </a:solidFill>
                <a:latin typeface="Calibri" charset="0"/>
              </a:rPr>
              <a:t>I</a:t>
            </a:r>
            <a:r>
              <a:rPr lang="en-US" sz="5400" kern="1200" dirty="0">
                <a:solidFill>
                  <a:srgbClr val="800000"/>
                </a:solidFill>
                <a:latin typeface="Calibri" charset="0"/>
              </a:rPr>
              <a:t>nitiative for </a:t>
            </a:r>
            <a:r>
              <a:rPr lang="en-US" sz="5400" b="1" kern="1200" dirty="0">
                <a:solidFill>
                  <a:srgbClr val="800000"/>
                </a:solidFill>
                <a:latin typeface="Calibri" charset="0"/>
              </a:rPr>
              <a:t>E</a:t>
            </a:r>
            <a:r>
              <a:rPr lang="en-US" sz="5400" kern="1200" dirty="0">
                <a:solidFill>
                  <a:srgbClr val="800000"/>
                </a:solidFill>
                <a:latin typeface="Calibri" charset="0"/>
              </a:rPr>
              <a:t>missions </a:t>
            </a:r>
            <a:r>
              <a:rPr lang="en-US" sz="5400" b="1" kern="1200" dirty="0">
                <a:solidFill>
                  <a:srgbClr val="800000"/>
                </a:solidFill>
                <a:latin typeface="Calibri" charset="0"/>
              </a:rPr>
              <a:t>R</a:t>
            </a:r>
            <a:r>
              <a:rPr lang="en-US" sz="5400" kern="1200" dirty="0">
                <a:solidFill>
                  <a:srgbClr val="800000"/>
                </a:solidFill>
                <a:latin typeface="Calibri" charset="0"/>
              </a:rPr>
              <a:t>esearch and </a:t>
            </a:r>
            <a:r>
              <a:rPr lang="en-US" sz="5400" b="1" kern="1200" dirty="0">
                <a:solidFill>
                  <a:srgbClr val="800000"/>
                </a:solidFill>
                <a:latin typeface="Calibri" charset="0"/>
              </a:rPr>
              <a:t>A</a:t>
            </a:r>
            <a:r>
              <a:rPr lang="en-US" sz="5400" kern="1200" dirty="0">
                <a:solidFill>
                  <a:srgbClr val="800000"/>
                </a:solidFill>
                <a:latin typeface="Calibri" charset="0"/>
              </a:rPr>
              <a:t>pplications</a:t>
            </a:r>
            <a:endParaRPr lang="en-US" sz="5400" kern="1200" dirty="0">
              <a:latin typeface="Calibri" charset="0"/>
            </a:endParaRPr>
          </a:p>
        </p:txBody>
      </p:sp>
      <p:sp>
        <p:nvSpPr>
          <p:cNvPr id="310" name="TextBox 309"/>
          <p:cNvSpPr txBox="1">
            <a:spLocks noChangeArrowheads="1"/>
          </p:cNvSpPr>
          <p:nvPr/>
        </p:nvSpPr>
        <p:spPr bwMode="auto">
          <a:xfrm>
            <a:off x="18380250" y="24963921"/>
            <a:ext cx="3297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2800" kern="1200" dirty="0">
                <a:latin typeface="Calibri" charset="0"/>
                <a:cs typeface="Calibri" charset="0"/>
                <a:hlinkClick r:id="rId24"/>
              </a:rPr>
              <a:t>http://ciera-air.org/</a:t>
            </a:r>
            <a:endParaRPr lang="en-US" sz="2800" kern="1200" dirty="0"/>
          </a:p>
        </p:txBody>
      </p:sp>
      <p:sp>
        <p:nvSpPr>
          <p:cNvPr id="311" name="TextBox 310"/>
          <p:cNvSpPr txBox="1">
            <a:spLocks noChangeArrowheads="1"/>
          </p:cNvSpPr>
          <p:nvPr/>
        </p:nvSpPr>
        <p:spPr bwMode="auto">
          <a:xfrm>
            <a:off x="13625202" y="27786294"/>
            <a:ext cx="576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2800" b="1" kern="1200" dirty="0">
                <a:solidFill>
                  <a:schemeClr val="accent1">
                    <a:lumMod val="50000"/>
                  </a:schemeClr>
                </a:solidFill>
                <a:latin typeface="+mn-lt"/>
                <a:cs typeface="Calibri" charset="0"/>
              </a:rPr>
              <a:t>GEIA’s emissions collaboration space</a:t>
            </a:r>
          </a:p>
        </p:txBody>
      </p:sp>
      <p:sp>
        <p:nvSpPr>
          <p:cNvPr id="312" name="TextBox 311"/>
          <p:cNvSpPr txBox="1">
            <a:spLocks noChangeArrowheads="1"/>
          </p:cNvSpPr>
          <p:nvPr/>
        </p:nvSpPr>
        <p:spPr bwMode="auto">
          <a:xfrm>
            <a:off x="11483712" y="28391580"/>
            <a:ext cx="51563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Font typeface="Arial"/>
              <a:buChar char="•"/>
            </a:pPr>
            <a:r>
              <a:rPr lang="en-US" sz="2400" kern="1200" dirty="0">
                <a:latin typeface="Calibri" charset="0"/>
                <a:cs typeface="Calibri" charset="0"/>
              </a:rPr>
              <a:t>Developing interoperability between inventories, observations and models</a:t>
            </a:r>
          </a:p>
          <a:p>
            <a:pPr marL="342900" indent="-342900" eaLnBrk="1" hangingPunct="1">
              <a:buFont typeface="Arial"/>
              <a:buChar char="•"/>
            </a:pPr>
            <a:r>
              <a:rPr lang="en-US" sz="2400" kern="1200" dirty="0">
                <a:latin typeface="Calibri" charset="0"/>
                <a:cs typeface="Calibri" charset="0"/>
              </a:rPr>
              <a:t>Designing emissions metadata</a:t>
            </a:r>
          </a:p>
          <a:p>
            <a:pPr marL="342900" indent="-342900" eaLnBrk="1" hangingPunct="1">
              <a:buFont typeface="Arial"/>
              <a:buChar char="•"/>
            </a:pPr>
            <a:r>
              <a:rPr lang="en-US" sz="2400" kern="1200" dirty="0">
                <a:latin typeface="Calibri" charset="0"/>
                <a:cs typeface="Calibri" charset="0"/>
              </a:rPr>
              <a:t>Facilitating emissions analysis &amp; evaluation</a:t>
            </a:r>
          </a:p>
          <a:p>
            <a:pPr marL="342900" indent="-342900" eaLnBrk="1" hangingPunct="1">
              <a:buFont typeface="Arial"/>
              <a:buChar char="•"/>
            </a:pPr>
            <a:r>
              <a:rPr lang="en-US" sz="2400" kern="1200" dirty="0">
                <a:latin typeface="Calibri" charset="0"/>
                <a:cs typeface="Calibri" charset="0"/>
              </a:rPr>
              <a:t>Communicating emissions information</a:t>
            </a:r>
          </a:p>
          <a:p>
            <a:pPr marL="342900" indent="-342900" eaLnBrk="1" hangingPunct="1">
              <a:buFont typeface="Arial"/>
              <a:buChar char="•"/>
            </a:pPr>
            <a:r>
              <a:rPr lang="en-US" sz="2400" kern="1200" dirty="0">
                <a:latin typeface="Calibri" charset="0"/>
                <a:cs typeface="Calibri" charset="0"/>
              </a:rPr>
              <a:t>Leveraging developments from information technology </a:t>
            </a:r>
            <a:r>
              <a:rPr lang="en-US" sz="2400" kern="1200" dirty="0" smtClean="0">
                <a:latin typeface="Calibri" charset="0"/>
                <a:cs typeface="Calibri" charset="0"/>
              </a:rPr>
              <a:t>community</a:t>
            </a:r>
          </a:p>
          <a:p>
            <a:pPr marL="342900" indent="-342900">
              <a:buFont typeface="Arial"/>
              <a:buChar char="•"/>
            </a:pPr>
            <a:r>
              <a:rPr lang="en-US" sz="2400" b="1" i="1" kern="1200" dirty="0" smtClean="0">
                <a:latin typeface="Calibri" charset="0"/>
                <a:cs typeface="Calibri" charset="0"/>
              </a:rPr>
              <a:t>Support</a:t>
            </a:r>
            <a:r>
              <a:rPr lang="en-US" sz="2400" kern="1200" dirty="0" smtClean="0">
                <a:latin typeface="Calibri" charset="0"/>
                <a:cs typeface="Calibri" charset="0"/>
              </a:rPr>
              <a:t>: EPA</a:t>
            </a:r>
            <a:r>
              <a:rPr lang="en-US" sz="2400" kern="1200" dirty="0">
                <a:latin typeface="Calibri" charset="0"/>
                <a:cs typeface="Calibri" charset="0"/>
              </a:rPr>
              <a:t>, NOAA</a:t>
            </a:r>
            <a:r>
              <a:rPr lang="en-US" sz="2400" kern="1200" dirty="0" smtClean="0">
                <a:latin typeface="Calibri" charset="0"/>
                <a:cs typeface="Calibri" charset="0"/>
              </a:rPr>
              <a:t>, </a:t>
            </a:r>
            <a:r>
              <a:rPr lang="en-US" sz="2400" kern="1200" dirty="0">
                <a:latin typeface="Calibri" charset="0"/>
                <a:cs typeface="Calibri" charset="0"/>
              </a:rPr>
              <a:t>ESIP, Northrop </a:t>
            </a:r>
            <a:r>
              <a:rPr lang="en-US" sz="2400" kern="1200" dirty="0" smtClean="0">
                <a:latin typeface="Calibri" charset="0"/>
                <a:cs typeface="Calibri" charset="0"/>
              </a:rPr>
              <a:t>Grumman</a:t>
            </a:r>
          </a:p>
          <a:p>
            <a:pPr marL="342900" indent="-342900">
              <a:buFont typeface="Arial"/>
              <a:buChar char="•"/>
            </a:pPr>
            <a:r>
              <a:rPr lang="en-US" sz="2400" b="1" i="1" kern="1200" dirty="0">
                <a:latin typeface="Calibri" charset="0"/>
                <a:cs typeface="Calibri" charset="0"/>
              </a:rPr>
              <a:t>Point of Contact</a:t>
            </a:r>
            <a:r>
              <a:rPr lang="en-US" sz="2400" i="1" kern="1200" dirty="0">
                <a:latin typeface="Calibri" charset="0"/>
                <a:cs typeface="Calibri" charset="0"/>
              </a:rPr>
              <a:t>: </a:t>
            </a:r>
            <a:r>
              <a:rPr lang="en-US" sz="2400" kern="1200" dirty="0">
                <a:latin typeface="Calibri" charset="0"/>
                <a:cs typeface="Calibri" charset="0"/>
              </a:rPr>
              <a:t>Greg Frost</a:t>
            </a:r>
          </a:p>
          <a:p>
            <a:pPr marL="342900" indent="-342900">
              <a:buFont typeface="Arial"/>
              <a:buChar char="•"/>
            </a:pPr>
            <a:r>
              <a:rPr lang="en-US" sz="2400" b="1" i="1" kern="1200" dirty="0">
                <a:latin typeface="Calibri" charset="0"/>
                <a:cs typeface="Calibri" charset="0"/>
              </a:rPr>
              <a:t>Technical </a:t>
            </a:r>
            <a:r>
              <a:rPr lang="en-US" sz="2400" b="1" i="1" kern="1200" dirty="0" smtClean="0">
                <a:latin typeface="Calibri" charset="0"/>
                <a:cs typeface="Calibri" charset="0"/>
              </a:rPr>
              <a:t>Development</a:t>
            </a:r>
            <a:r>
              <a:rPr lang="en-US" sz="2400" i="1" kern="1200" dirty="0" smtClean="0">
                <a:latin typeface="Calibri" charset="0"/>
                <a:cs typeface="Calibri" charset="0"/>
              </a:rPr>
              <a:t>:</a:t>
            </a:r>
            <a:r>
              <a:rPr lang="en-US" sz="2400" kern="1200" dirty="0" smtClean="0">
                <a:latin typeface="Calibri" charset="0"/>
                <a:cs typeface="Calibri" charset="0"/>
              </a:rPr>
              <a:t> </a:t>
            </a:r>
            <a:r>
              <a:rPr lang="en-US" sz="2400" kern="1200" dirty="0">
                <a:latin typeface="Calibri" charset="0"/>
                <a:cs typeface="Calibri" charset="0"/>
              </a:rPr>
              <a:t>Ann Keane, Stefan </a:t>
            </a:r>
            <a:r>
              <a:rPr lang="en-US" sz="2400" kern="1200" dirty="0" err="1" smtClean="0">
                <a:latin typeface="Calibri" charset="0"/>
                <a:cs typeface="Calibri" charset="0"/>
              </a:rPr>
              <a:t>Falke</a:t>
            </a:r>
            <a:r>
              <a:rPr lang="en-US" sz="2400" dirty="0" smtClean="0">
                <a:latin typeface="Calibri" charset="0"/>
                <a:cs typeface="Calibri" charset="0"/>
              </a:rPr>
              <a:t>, Ed </a:t>
            </a:r>
            <a:r>
              <a:rPr lang="en-US" sz="2400" dirty="0" err="1" smtClean="0">
                <a:latin typeface="Calibri" charset="0"/>
                <a:cs typeface="Calibri" charset="0"/>
              </a:rPr>
              <a:t>Fialkowski</a:t>
            </a:r>
            <a:endParaRPr lang="en-US" sz="2400" kern="1200" dirty="0">
              <a:latin typeface="Calibri" charset="0"/>
              <a:cs typeface="Calibri" charset="0"/>
            </a:endParaRPr>
          </a:p>
        </p:txBody>
      </p:sp>
      <p:pic>
        <p:nvPicPr>
          <p:cNvPr id="314" name="Picture 313" descr="CIERA_logo_7Feb2012.png"/>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11607129" y="25179450"/>
            <a:ext cx="3478362" cy="683928"/>
          </a:xfrm>
          <a:prstGeom prst="rect">
            <a:avLst/>
          </a:prstGeom>
        </p:spPr>
      </p:pic>
      <p:grpSp>
        <p:nvGrpSpPr>
          <p:cNvPr id="341" name="Group 340"/>
          <p:cNvGrpSpPr/>
          <p:nvPr/>
        </p:nvGrpSpPr>
        <p:grpSpPr>
          <a:xfrm>
            <a:off x="16729215" y="28318254"/>
            <a:ext cx="4669560" cy="5544336"/>
            <a:chOff x="16979837" y="29455507"/>
            <a:chExt cx="4669560" cy="5544336"/>
          </a:xfrm>
        </p:grpSpPr>
        <p:grpSp>
          <p:nvGrpSpPr>
            <p:cNvPr id="313" name="Group 312"/>
            <p:cNvGrpSpPr>
              <a:grpSpLocks noChangeAspect="1"/>
            </p:cNvGrpSpPr>
            <p:nvPr/>
          </p:nvGrpSpPr>
          <p:grpSpPr>
            <a:xfrm>
              <a:off x="17031245" y="29825706"/>
              <a:ext cx="4566744" cy="4454438"/>
              <a:chOff x="31196456" y="23753984"/>
              <a:chExt cx="4566744" cy="4454438"/>
            </a:xfrm>
          </p:grpSpPr>
          <p:sp>
            <p:nvSpPr>
              <p:cNvPr id="317" name="TextBox 316"/>
              <p:cNvSpPr txBox="1"/>
              <p:nvPr/>
            </p:nvSpPr>
            <p:spPr>
              <a:xfrm>
                <a:off x="31196456" y="23753984"/>
                <a:ext cx="4566744" cy="400110"/>
              </a:xfrm>
              <a:prstGeom prst="rect">
                <a:avLst/>
              </a:prstGeom>
              <a:noFill/>
            </p:spPr>
            <p:txBody>
              <a:bodyPr wrap="square" rtlCol="0">
                <a:spAutoFit/>
              </a:bodyPr>
              <a:lstStyle/>
              <a:p>
                <a:pPr algn="ctr"/>
                <a:r>
                  <a:rPr lang="en-US" sz="2000" kern="1200" dirty="0">
                    <a:solidFill>
                      <a:schemeClr val="accent1">
                        <a:lumMod val="75000"/>
                      </a:schemeClr>
                    </a:solidFill>
                  </a:rPr>
                  <a:t>I</a:t>
                </a:r>
                <a:r>
                  <a:rPr lang="en-US" sz="2000" kern="1200" dirty="0" smtClean="0">
                    <a:solidFill>
                      <a:schemeClr val="accent1">
                        <a:lumMod val="75000"/>
                      </a:schemeClr>
                    </a:solidFill>
                  </a:rPr>
                  <a:t>nventories, observations, model output </a:t>
                </a:r>
                <a:endParaRPr lang="en-US" sz="2000" kern="1200" dirty="0">
                  <a:solidFill>
                    <a:schemeClr val="accent1">
                      <a:lumMod val="75000"/>
                    </a:schemeClr>
                  </a:solidFill>
                </a:endParaRPr>
              </a:p>
            </p:txBody>
          </p:sp>
          <p:sp>
            <p:nvSpPr>
              <p:cNvPr id="318" name="TextBox 317"/>
              <p:cNvSpPr txBox="1"/>
              <p:nvPr/>
            </p:nvSpPr>
            <p:spPr>
              <a:xfrm>
                <a:off x="31682489" y="27808312"/>
                <a:ext cx="3594679" cy="400110"/>
              </a:xfrm>
              <a:prstGeom prst="rect">
                <a:avLst/>
              </a:prstGeom>
              <a:noFill/>
            </p:spPr>
            <p:txBody>
              <a:bodyPr wrap="none" rtlCol="0">
                <a:spAutoFit/>
              </a:bodyPr>
              <a:lstStyle/>
              <a:p>
                <a:pPr algn="ctr"/>
                <a:r>
                  <a:rPr lang="en-US" sz="2000" kern="1200" smtClean="0">
                    <a:solidFill>
                      <a:schemeClr val="accent1">
                        <a:lumMod val="75000"/>
                      </a:schemeClr>
                    </a:solidFill>
                    <a:latin typeface="+mn-lt"/>
                  </a:rPr>
                  <a:t>Tools that visualize, analyze data</a:t>
                </a:r>
                <a:endParaRPr lang="en-US" sz="2000" kern="1200">
                  <a:solidFill>
                    <a:schemeClr val="accent1">
                      <a:lumMod val="75000"/>
                    </a:schemeClr>
                  </a:solidFill>
                  <a:latin typeface="+mn-lt"/>
                </a:endParaRPr>
              </a:p>
            </p:txBody>
          </p:sp>
          <p:grpSp>
            <p:nvGrpSpPr>
              <p:cNvPr id="319" name="Group 318"/>
              <p:cNvGrpSpPr>
                <a:grpSpLocks noChangeAspect="1"/>
              </p:cNvGrpSpPr>
              <p:nvPr/>
            </p:nvGrpSpPr>
            <p:grpSpPr>
              <a:xfrm>
                <a:off x="31328855" y="24183775"/>
                <a:ext cx="4301947" cy="3637518"/>
                <a:chOff x="30879671" y="24053125"/>
                <a:chExt cx="4648200" cy="3930294"/>
              </a:xfrm>
            </p:grpSpPr>
            <p:sp>
              <p:nvSpPr>
                <p:cNvPr id="321" name="Rectangle 320"/>
                <p:cNvSpPr/>
                <p:nvPr/>
              </p:nvSpPr>
              <p:spPr>
                <a:xfrm>
                  <a:off x="31467041" y="25645108"/>
                  <a:ext cx="1600200" cy="5334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322" name="Rectangle 321"/>
                <p:cNvSpPr/>
                <p:nvPr/>
              </p:nvSpPr>
              <p:spPr>
                <a:xfrm>
                  <a:off x="33448241" y="25645108"/>
                  <a:ext cx="1828800" cy="5334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323" name="Can 322"/>
                <p:cNvSpPr/>
                <p:nvPr/>
              </p:nvSpPr>
              <p:spPr>
                <a:xfrm>
                  <a:off x="31184471" y="24053125"/>
                  <a:ext cx="762000" cy="6096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sp>
              <p:nvSpPr>
                <p:cNvPr id="324" name="Can 323"/>
                <p:cNvSpPr/>
                <p:nvPr/>
              </p:nvSpPr>
              <p:spPr>
                <a:xfrm>
                  <a:off x="34537271" y="24053125"/>
                  <a:ext cx="762000" cy="6096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sp>
              <p:nvSpPr>
                <p:cNvPr id="325" name="Can 324"/>
                <p:cNvSpPr/>
                <p:nvPr/>
              </p:nvSpPr>
              <p:spPr>
                <a:xfrm>
                  <a:off x="32860871" y="24053125"/>
                  <a:ext cx="762000" cy="6096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sp>
              <p:nvSpPr>
                <p:cNvPr id="326" name="Can 325"/>
                <p:cNvSpPr/>
                <p:nvPr/>
              </p:nvSpPr>
              <p:spPr>
                <a:xfrm>
                  <a:off x="32022671" y="24510325"/>
                  <a:ext cx="762000" cy="6096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sp>
              <p:nvSpPr>
                <p:cNvPr id="327" name="Can 326"/>
                <p:cNvSpPr/>
                <p:nvPr/>
              </p:nvSpPr>
              <p:spPr>
                <a:xfrm>
                  <a:off x="33699071" y="24510325"/>
                  <a:ext cx="762000" cy="6096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cxnSp>
              <p:nvCxnSpPr>
                <p:cNvPr id="328" name="Straight Arrow Connector 327"/>
                <p:cNvCxnSpPr/>
                <p:nvPr/>
              </p:nvCxnSpPr>
              <p:spPr>
                <a:xfrm rot="5400000">
                  <a:off x="31108271" y="25119925"/>
                  <a:ext cx="9144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a:off x="32785465" y="25119131"/>
                  <a:ext cx="9144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rot="5400000">
                  <a:off x="34461865" y="25119131"/>
                  <a:ext cx="9144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a:off x="32175865" y="25347731"/>
                  <a:ext cx="4572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rot="5400000">
                  <a:off x="33852265" y="25347731"/>
                  <a:ext cx="4572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3" name="Rounded Rectangle 332"/>
                <p:cNvSpPr/>
                <p:nvPr/>
              </p:nvSpPr>
              <p:spPr>
                <a:xfrm>
                  <a:off x="30879671" y="26688019"/>
                  <a:ext cx="10668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cxnSp>
              <p:nvCxnSpPr>
                <p:cNvPr id="334" name="Straight Arrow Connector 333"/>
                <p:cNvCxnSpPr/>
                <p:nvPr/>
              </p:nvCxnSpPr>
              <p:spPr>
                <a:xfrm rot="5400000" flipH="1" flipV="1">
                  <a:off x="32136177" y="26649919"/>
                  <a:ext cx="9906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5" name="Rounded Rectangle 334"/>
                <p:cNvSpPr/>
                <p:nvPr/>
              </p:nvSpPr>
              <p:spPr>
                <a:xfrm>
                  <a:off x="32098871" y="27145219"/>
                  <a:ext cx="10668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sp>
              <p:nvSpPr>
                <p:cNvPr id="336" name="Rounded Rectangle 335"/>
                <p:cNvSpPr/>
                <p:nvPr/>
              </p:nvSpPr>
              <p:spPr>
                <a:xfrm>
                  <a:off x="33241871" y="26688019"/>
                  <a:ext cx="10668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sp>
              <p:nvSpPr>
                <p:cNvPr id="337" name="Rounded Rectangle 336"/>
                <p:cNvSpPr/>
                <p:nvPr/>
              </p:nvSpPr>
              <p:spPr>
                <a:xfrm>
                  <a:off x="34461071" y="27145219"/>
                  <a:ext cx="10668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2400" kern="1200"/>
                </a:p>
              </p:txBody>
            </p:sp>
            <p:cxnSp>
              <p:nvCxnSpPr>
                <p:cNvPr id="338" name="Straight Arrow Connector 337"/>
                <p:cNvCxnSpPr/>
                <p:nvPr/>
              </p:nvCxnSpPr>
              <p:spPr>
                <a:xfrm rot="5400000" flipH="1" flipV="1">
                  <a:off x="34499965" y="26649125"/>
                  <a:ext cx="9906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rot="5400000" flipH="1" flipV="1">
                  <a:off x="31146371" y="26421319"/>
                  <a:ext cx="5334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rot="5400000" flipH="1" flipV="1">
                  <a:off x="33509365" y="26420525"/>
                  <a:ext cx="533400" cy="1588"/>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20" name="TextBox 319"/>
              <p:cNvSpPr txBox="1"/>
              <p:nvPr/>
            </p:nvSpPr>
            <p:spPr>
              <a:xfrm>
                <a:off x="31541349" y="25657173"/>
                <a:ext cx="3876958" cy="400110"/>
              </a:xfrm>
              <a:prstGeom prst="rect">
                <a:avLst/>
              </a:prstGeom>
              <a:noFill/>
            </p:spPr>
            <p:txBody>
              <a:bodyPr wrap="none" rtlCol="0">
                <a:spAutoFit/>
              </a:bodyPr>
              <a:lstStyle/>
              <a:p>
                <a:pPr algn="ctr"/>
                <a:r>
                  <a:rPr lang="en-US" sz="2000" kern="1200" dirty="0" smtClean="0">
                    <a:solidFill>
                      <a:schemeClr val="accent1">
                        <a:lumMod val="75000"/>
                      </a:schemeClr>
                    </a:solidFill>
                    <a:latin typeface="+mn-lt"/>
                  </a:rPr>
                  <a:t>Web standards for exchanging data</a:t>
                </a:r>
                <a:endParaRPr lang="en-US" sz="2000" kern="1200" dirty="0">
                  <a:solidFill>
                    <a:schemeClr val="accent1">
                      <a:lumMod val="75000"/>
                    </a:schemeClr>
                  </a:solidFill>
                  <a:latin typeface="+mn-lt"/>
                </a:endParaRPr>
              </a:p>
            </p:txBody>
          </p:sp>
        </p:grpSp>
        <p:sp>
          <p:nvSpPr>
            <p:cNvPr id="315" name="TextBox 314"/>
            <p:cNvSpPr txBox="1"/>
            <p:nvPr/>
          </p:nvSpPr>
          <p:spPr>
            <a:xfrm>
              <a:off x="16979837" y="34291957"/>
              <a:ext cx="4669560" cy="707886"/>
            </a:xfrm>
            <a:prstGeom prst="rect">
              <a:avLst/>
            </a:prstGeom>
            <a:noFill/>
          </p:spPr>
          <p:txBody>
            <a:bodyPr wrap="square" rtlCol="0">
              <a:spAutoFit/>
            </a:bodyPr>
            <a:lstStyle/>
            <a:p>
              <a:pPr algn="ctr"/>
              <a:r>
                <a:rPr lang="en-US" sz="2000" i="1" kern="1200">
                  <a:solidFill>
                    <a:schemeClr val="accent4">
                      <a:lumMod val="75000"/>
                    </a:schemeClr>
                  </a:solidFill>
                </a:rPr>
                <a:t>C</a:t>
              </a:r>
              <a:r>
                <a:rPr lang="en-US" sz="2000" i="1" kern="1200" smtClean="0">
                  <a:solidFill>
                    <a:schemeClr val="accent4">
                      <a:lumMod val="75000"/>
                    </a:schemeClr>
                  </a:solidFill>
                </a:rPr>
                <a:t>onceptual </a:t>
              </a:r>
              <a:r>
                <a:rPr lang="en-US" sz="2000" i="1" kern="1200">
                  <a:solidFill>
                    <a:schemeClr val="accent4">
                      <a:lumMod val="75000"/>
                    </a:schemeClr>
                  </a:solidFill>
                </a:rPr>
                <a:t>model </a:t>
              </a:r>
              <a:r>
                <a:rPr lang="en-US" sz="2000" i="1" kern="1200" smtClean="0">
                  <a:solidFill>
                    <a:schemeClr val="accent4">
                      <a:lumMod val="75000"/>
                    </a:schemeClr>
                  </a:solidFill>
                </a:rPr>
                <a:t>for interoperability </a:t>
              </a:r>
              <a:r>
                <a:rPr lang="en-US" sz="2000" i="1" kern="1200">
                  <a:solidFill>
                    <a:schemeClr val="accent4">
                      <a:lumMod val="75000"/>
                    </a:schemeClr>
                  </a:solidFill>
                </a:rPr>
                <a:t>of datasets </a:t>
              </a:r>
              <a:r>
                <a:rPr lang="en-US" sz="2000" i="1" kern="1200" smtClean="0">
                  <a:solidFill>
                    <a:schemeClr val="accent4">
                      <a:lumMod val="75000"/>
                    </a:schemeClr>
                  </a:solidFill>
                </a:rPr>
                <a:t>&amp; tools </a:t>
              </a:r>
              <a:endParaRPr lang="en-US" sz="2000" i="1" kern="1200">
                <a:solidFill>
                  <a:schemeClr val="accent4">
                    <a:lumMod val="75000"/>
                  </a:schemeClr>
                </a:solidFill>
              </a:endParaRPr>
            </a:p>
          </p:txBody>
        </p:sp>
        <p:sp>
          <p:nvSpPr>
            <p:cNvPr id="316" name="Rectangle 315"/>
            <p:cNvSpPr>
              <a:spLocks noChangeArrowheads="1"/>
            </p:cNvSpPr>
            <p:nvPr/>
          </p:nvSpPr>
          <p:spPr bwMode="auto">
            <a:xfrm>
              <a:off x="16979837" y="29455507"/>
              <a:ext cx="4669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i="1" kern="1200" dirty="0">
                  <a:solidFill>
                    <a:srgbClr val="660066"/>
                  </a:solidFill>
                </a:rPr>
                <a:t>Distributed Emissions Data System</a:t>
              </a:r>
            </a:p>
          </p:txBody>
        </p:sp>
      </p:grpSp>
      <p:sp>
        <p:nvSpPr>
          <p:cNvPr id="342" name="Rectangle 341"/>
          <p:cNvSpPr/>
          <p:nvPr/>
        </p:nvSpPr>
        <p:spPr>
          <a:xfrm>
            <a:off x="21967934" y="24874447"/>
            <a:ext cx="10548264" cy="7868334"/>
          </a:xfrm>
          <a:prstGeom prst="rect">
            <a:avLst/>
          </a:pr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1200"/>
              </a:spcBef>
            </a:pPr>
            <a:endParaRPr lang="en-US" kern="1200">
              <a:solidFill>
                <a:srgbClr val="000000"/>
              </a:solidFill>
            </a:endParaRPr>
          </a:p>
        </p:txBody>
      </p:sp>
      <p:sp>
        <p:nvSpPr>
          <p:cNvPr id="344" name="Rectangle 343"/>
          <p:cNvSpPr/>
          <p:nvPr/>
        </p:nvSpPr>
        <p:spPr>
          <a:xfrm>
            <a:off x="11863554" y="12974349"/>
            <a:ext cx="8968348" cy="523220"/>
          </a:xfrm>
          <a:prstGeom prst="rect">
            <a:avLst/>
          </a:prstGeom>
        </p:spPr>
        <p:txBody>
          <a:bodyPr wrap="square">
            <a:spAutoFit/>
          </a:bodyPr>
          <a:lstStyle/>
          <a:p>
            <a:pPr algn="ctr"/>
            <a:r>
              <a:rPr lang="en-US" sz="2800" b="1" kern="1200" dirty="0" smtClean="0">
                <a:solidFill>
                  <a:schemeClr val="accent1">
                    <a:lumMod val="50000"/>
                  </a:schemeClr>
                </a:solidFill>
                <a:sym typeface="Wingdings" charset="0"/>
              </a:rPr>
              <a:t>GEIA’s strong foundation for future emissions work</a:t>
            </a:r>
            <a:endParaRPr lang="en-US" sz="2800" b="1" kern="1200" dirty="0">
              <a:solidFill>
                <a:schemeClr val="accent1">
                  <a:lumMod val="50000"/>
                </a:schemeClr>
              </a:solidFill>
              <a:sym typeface="Wingdings" charset="0"/>
            </a:endParaRPr>
          </a:p>
        </p:txBody>
      </p:sp>
      <p:sp>
        <p:nvSpPr>
          <p:cNvPr id="345" name="Text Box 8"/>
          <p:cNvSpPr txBox="1">
            <a:spLocks noChangeArrowheads="1"/>
          </p:cNvSpPr>
          <p:nvPr/>
        </p:nvSpPr>
        <p:spPr bwMode="auto">
          <a:xfrm>
            <a:off x="12945865" y="34149576"/>
            <a:ext cx="720255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spcBef>
                <a:spcPts val="1750"/>
              </a:spcBef>
              <a:buClrTx/>
              <a:buFontTx/>
              <a:buNone/>
            </a:pPr>
            <a:r>
              <a:rPr lang="en-US" sz="2800" b="1" kern="1200" dirty="0" smtClean="0">
                <a:solidFill>
                  <a:srgbClr val="800000"/>
                </a:solidFill>
                <a:latin typeface="+mn-lt"/>
              </a:rPr>
              <a:t>Partners in Interoperability Development</a:t>
            </a:r>
            <a:endParaRPr lang="en-US" sz="2800" b="1" kern="1200" dirty="0">
              <a:solidFill>
                <a:srgbClr val="800000"/>
              </a:solidFill>
              <a:latin typeface="+mn-lt"/>
            </a:endParaRPr>
          </a:p>
        </p:txBody>
      </p:sp>
      <p:grpSp>
        <p:nvGrpSpPr>
          <p:cNvPr id="360" name="Group 359"/>
          <p:cNvGrpSpPr/>
          <p:nvPr/>
        </p:nvGrpSpPr>
        <p:grpSpPr>
          <a:xfrm>
            <a:off x="12147658" y="34817413"/>
            <a:ext cx="3393460" cy="1181231"/>
            <a:chOff x="11872568" y="36571261"/>
            <a:chExt cx="3393460" cy="1181231"/>
          </a:xfrm>
        </p:grpSpPr>
        <p:sp>
          <p:nvSpPr>
            <p:cNvPr id="349" name="TextBox 348"/>
            <p:cNvSpPr txBox="1"/>
            <p:nvPr/>
          </p:nvSpPr>
          <p:spPr>
            <a:xfrm>
              <a:off x="11872568" y="37352382"/>
              <a:ext cx="3393460" cy="400110"/>
            </a:xfrm>
            <a:prstGeom prst="rect">
              <a:avLst/>
            </a:prstGeom>
            <a:noFill/>
          </p:spPr>
          <p:txBody>
            <a:bodyPr wrap="square" rtlCol="0">
              <a:spAutoFit/>
            </a:bodyPr>
            <a:lstStyle/>
            <a:p>
              <a:pPr algn="ctr"/>
              <a:r>
                <a:rPr lang="en-US" sz="2000" kern="1200" dirty="0" smtClean="0">
                  <a:hlinkClick r:id="rId43"/>
                </a:rPr>
                <a:t>http</a:t>
              </a:r>
              <a:r>
                <a:rPr lang="en-US" sz="2000" kern="1200" dirty="0">
                  <a:hlinkClick r:id="rId43"/>
                </a:rPr>
                <a:t>://www.esipfed.org</a:t>
              </a:r>
              <a:r>
                <a:rPr lang="en-US" sz="2000" kern="1200" dirty="0" smtClean="0">
                  <a:hlinkClick r:id="rId43"/>
                </a:rPr>
                <a:t>/</a:t>
              </a:r>
              <a:r>
                <a:rPr lang="en-US" sz="2000" kern="1200" dirty="0" smtClean="0"/>
                <a:t> </a:t>
              </a:r>
              <a:endParaRPr lang="en-US" sz="2000" kern="1200" dirty="0"/>
            </a:p>
          </p:txBody>
        </p:sp>
        <p:pic>
          <p:nvPicPr>
            <p:cNvPr id="350" name="Picture 349" descr="esiplogo.jpg"/>
            <p:cNvPicPr>
              <a:picLocks noChangeAspect="1"/>
            </p:cNvPicPr>
            <p:nvPr/>
          </p:nvPicPr>
          <p:blipFill>
            <a:blip r:embed="rId44">
              <a:extLst>
                <a:ext uri="{28A0092B-C50C-407E-A947-70E740481C1C}">
                  <a14:useLocalDpi xmlns:a14="http://schemas.microsoft.com/office/drawing/2010/main"/>
                </a:ext>
              </a:extLst>
            </a:blip>
            <a:stretch>
              <a:fillRect/>
            </a:stretch>
          </p:blipFill>
          <p:spPr>
            <a:xfrm>
              <a:off x="12012710" y="36571261"/>
              <a:ext cx="3113176" cy="782742"/>
            </a:xfrm>
            <a:prstGeom prst="rect">
              <a:avLst/>
            </a:prstGeom>
          </p:spPr>
        </p:pic>
      </p:grpSp>
      <p:grpSp>
        <p:nvGrpSpPr>
          <p:cNvPr id="361" name="Group 360"/>
          <p:cNvGrpSpPr/>
          <p:nvPr/>
        </p:nvGrpSpPr>
        <p:grpSpPr>
          <a:xfrm>
            <a:off x="16137081" y="34897262"/>
            <a:ext cx="5412194" cy="1021533"/>
            <a:chOff x="10826692" y="35146756"/>
            <a:chExt cx="5412194" cy="1021533"/>
          </a:xfrm>
        </p:grpSpPr>
        <p:pic>
          <p:nvPicPr>
            <p:cNvPr id="351" name="Picture 350" descr="Geo_page_banner.png"/>
            <p:cNvPicPr>
              <a:picLocks noChangeAspect="1"/>
            </p:cNvPicPr>
            <p:nvPr/>
          </p:nvPicPr>
          <p:blipFill rotWithShape="1">
            <a:blip r:embed="rId45" cstate="print">
              <a:extLst>
                <a:ext uri="{28A0092B-C50C-407E-A947-70E740481C1C}">
                  <a14:useLocalDpi xmlns:a14="http://schemas.microsoft.com/office/drawing/2010/main"/>
                </a:ext>
              </a:extLst>
            </a:blip>
            <a:srcRect/>
            <a:stretch/>
          </p:blipFill>
          <p:spPr>
            <a:xfrm>
              <a:off x="11308817" y="35146756"/>
              <a:ext cx="4447945" cy="745549"/>
            </a:xfrm>
            <a:prstGeom prst="rect">
              <a:avLst/>
            </a:prstGeom>
          </p:spPr>
        </p:pic>
        <p:sp>
          <p:nvSpPr>
            <p:cNvPr id="352" name="TextBox 351"/>
            <p:cNvSpPr txBox="1"/>
            <p:nvPr/>
          </p:nvSpPr>
          <p:spPr>
            <a:xfrm>
              <a:off x="10826692" y="35768179"/>
              <a:ext cx="5412194" cy="400110"/>
            </a:xfrm>
            <a:prstGeom prst="rect">
              <a:avLst/>
            </a:prstGeom>
            <a:noFill/>
          </p:spPr>
          <p:txBody>
            <a:bodyPr wrap="square" rtlCol="0">
              <a:spAutoFit/>
            </a:bodyPr>
            <a:lstStyle/>
            <a:p>
              <a:pPr algn="ctr"/>
              <a:r>
                <a:rPr lang="en-US" sz="2000" kern="1200" dirty="0" smtClean="0">
                  <a:hlinkClick r:id="rId46"/>
                </a:rPr>
                <a:t>http</a:t>
              </a:r>
              <a:r>
                <a:rPr lang="en-US" sz="2000" kern="1200" dirty="0">
                  <a:hlinkClick r:id="rId46"/>
                </a:rPr>
                <a:t>://wiki.esipfed.org/index.php/GEO_AQ_CoP</a:t>
              </a:r>
              <a:endParaRPr lang="en-US" sz="2000" kern="1200" dirty="0"/>
            </a:p>
          </p:txBody>
        </p:sp>
      </p:grpSp>
      <p:sp>
        <p:nvSpPr>
          <p:cNvPr id="353" name="TextBox 352"/>
          <p:cNvSpPr txBox="1"/>
          <p:nvPr/>
        </p:nvSpPr>
        <p:spPr>
          <a:xfrm>
            <a:off x="14352471" y="34595668"/>
            <a:ext cx="4389341" cy="461665"/>
          </a:xfrm>
          <a:prstGeom prst="rect">
            <a:avLst/>
          </a:prstGeom>
          <a:noFill/>
        </p:spPr>
        <p:txBody>
          <a:bodyPr wrap="square" rtlCol="0">
            <a:spAutoFit/>
          </a:bodyPr>
          <a:lstStyle/>
          <a:p>
            <a:pPr algn="ctr"/>
            <a:r>
              <a:rPr lang="en-US" sz="2400" b="1" i="1" kern="1200" dirty="0" smtClean="0">
                <a:solidFill>
                  <a:srgbClr val="000000"/>
                </a:solidFill>
              </a:rPr>
              <a:t>Communities </a:t>
            </a:r>
            <a:r>
              <a:rPr lang="en-US" sz="2400" b="1" i="1" kern="1200" dirty="0">
                <a:solidFill>
                  <a:srgbClr val="000000"/>
                </a:solidFill>
              </a:rPr>
              <a:t>of Practice</a:t>
            </a:r>
            <a:endParaRPr lang="en-US" sz="2400" i="1" kern="1200" dirty="0">
              <a:solidFill>
                <a:srgbClr val="000000"/>
              </a:solidFill>
            </a:endParaRPr>
          </a:p>
        </p:txBody>
      </p:sp>
      <p:sp>
        <p:nvSpPr>
          <p:cNvPr id="355" name="TextBox 354"/>
          <p:cNvSpPr txBox="1"/>
          <p:nvPr/>
        </p:nvSpPr>
        <p:spPr>
          <a:xfrm>
            <a:off x="14739771" y="36040245"/>
            <a:ext cx="3614741" cy="461665"/>
          </a:xfrm>
          <a:prstGeom prst="rect">
            <a:avLst/>
          </a:prstGeom>
          <a:noFill/>
        </p:spPr>
        <p:txBody>
          <a:bodyPr wrap="square" rtlCol="0">
            <a:spAutoFit/>
          </a:bodyPr>
          <a:lstStyle/>
          <a:p>
            <a:pPr algn="ctr"/>
            <a:r>
              <a:rPr lang="en-US" sz="2400" b="1" i="1" kern="1200" dirty="0" smtClean="0">
                <a:solidFill>
                  <a:srgbClr val="000000"/>
                </a:solidFill>
              </a:rPr>
              <a:t>Development Nodes</a:t>
            </a:r>
            <a:endParaRPr lang="en-US" sz="2400" i="1" kern="1200" dirty="0">
              <a:solidFill>
                <a:srgbClr val="000000"/>
              </a:solidFill>
            </a:endParaRPr>
          </a:p>
        </p:txBody>
      </p:sp>
      <p:grpSp>
        <p:nvGrpSpPr>
          <p:cNvPr id="362" name="Group 361"/>
          <p:cNvGrpSpPr/>
          <p:nvPr/>
        </p:nvGrpSpPr>
        <p:grpSpPr>
          <a:xfrm>
            <a:off x="12261980" y="36461869"/>
            <a:ext cx="3432582" cy="1027523"/>
            <a:chOff x="17790090" y="34977478"/>
            <a:chExt cx="3432582" cy="1027523"/>
          </a:xfrm>
        </p:grpSpPr>
        <p:sp>
          <p:nvSpPr>
            <p:cNvPr id="356" name="TextBox 355"/>
            <p:cNvSpPr txBox="1"/>
            <p:nvPr/>
          </p:nvSpPr>
          <p:spPr>
            <a:xfrm>
              <a:off x="17790090" y="35235560"/>
              <a:ext cx="3432582" cy="769441"/>
            </a:xfrm>
            <a:prstGeom prst="rect">
              <a:avLst/>
            </a:prstGeom>
            <a:noFill/>
          </p:spPr>
          <p:txBody>
            <a:bodyPr wrap="square" rtlCol="0">
              <a:spAutoFit/>
            </a:bodyPr>
            <a:lstStyle/>
            <a:p>
              <a:pPr algn="ctr"/>
              <a:r>
                <a:rPr lang="en-US" sz="2400" kern="1200" dirty="0" smtClean="0"/>
                <a:t>Rudy </a:t>
              </a:r>
              <a:r>
                <a:rPr lang="en-US" sz="2400" kern="1200" dirty="0" err="1" smtClean="0"/>
                <a:t>Husar</a:t>
              </a:r>
              <a:r>
                <a:rPr lang="en-US" sz="2400" kern="1200" dirty="0" smtClean="0"/>
                <a:t> et al.</a:t>
              </a:r>
            </a:p>
            <a:p>
              <a:pPr algn="ctr"/>
              <a:r>
                <a:rPr lang="en-US" sz="2000" kern="1200" dirty="0" smtClean="0">
                  <a:hlinkClick r:id="rId47"/>
                </a:rPr>
                <a:t>http://datafed.net</a:t>
              </a:r>
              <a:r>
                <a:rPr lang="en-US" sz="2000" kern="1200" dirty="0" smtClean="0"/>
                <a:t> </a:t>
              </a:r>
            </a:p>
          </p:txBody>
        </p:sp>
        <p:pic>
          <p:nvPicPr>
            <p:cNvPr id="357" name="Picture 356" descr="DatafedLogo.gif"/>
            <p:cNvPicPr>
              <a:picLocks noChangeAspect="1"/>
            </p:cNvPicPr>
            <p:nvPr/>
          </p:nvPicPr>
          <p:blipFill>
            <a:blip r:embed="rId48">
              <a:extLst>
                <a:ext uri="{28A0092B-C50C-407E-A947-70E740481C1C}">
                  <a14:useLocalDpi xmlns:a14="http://schemas.microsoft.com/office/drawing/2010/main"/>
                </a:ext>
              </a:extLst>
            </a:blip>
            <a:stretch>
              <a:fillRect/>
            </a:stretch>
          </p:blipFill>
          <p:spPr>
            <a:xfrm>
              <a:off x="18547531" y="34977478"/>
              <a:ext cx="1917700" cy="317500"/>
            </a:xfrm>
            <a:prstGeom prst="rect">
              <a:avLst/>
            </a:prstGeom>
          </p:spPr>
        </p:pic>
      </p:grpSp>
      <p:grpSp>
        <p:nvGrpSpPr>
          <p:cNvPr id="363" name="Group 362"/>
          <p:cNvGrpSpPr/>
          <p:nvPr/>
        </p:nvGrpSpPr>
        <p:grpSpPr>
          <a:xfrm>
            <a:off x="16274749" y="36404441"/>
            <a:ext cx="4966095" cy="1133050"/>
            <a:chOff x="17125516" y="36652211"/>
            <a:chExt cx="4966095" cy="1133050"/>
          </a:xfrm>
        </p:grpSpPr>
        <p:pic>
          <p:nvPicPr>
            <p:cNvPr id="358" name="Picture 357" descr="JulichLogo.png"/>
            <p:cNvPicPr>
              <a:picLocks noChangeAspect="1"/>
            </p:cNvPicPr>
            <p:nvPr/>
          </p:nvPicPr>
          <p:blipFill>
            <a:blip r:embed="rId49">
              <a:extLst>
                <a:ext uri="{28A0092B-C50C-407E-A947-70E740481C1C}">
                  <a14:useLocalDpi xmlns:a14="http://schemas.microsoft.com/office/drawing/2010/main"/>
                </a:ext>
              </a:extLst>
            </a:blip>
            <a:stretch>
              <a:fillRect/>
            </a:stretch>
          </p:blipFill>
          <p:spPr>
            <a:xfrm>
              <a:off x="18903713" y="36652211"/>
              <a:ext cx="1409701" cy="457200"/>
            </a:xfrm>
            <a:prstGeom prst="rect">
              <a:avLst/>
            </a:prstGeom>
          </p:spPr>
        </p:pic>
        <p:sp>
          <p:nvSpPr>
            <p:cNvPr id="359" name="TextBox 358"/>
            <p:cNvSpPr txBox="1"/>
            <p:nvPr/>
          </p:nvSpPr>
          <p:spPr>
            <a:xfrm>
              <a:off x="17125516" y="37015820"/>
              <a:ext cx="4966095" cy="769441"/>
            </a:xfrm>
            <a:prstGeom prst="rect">
              <a:avLst/>
            </a:prstGeom>
            <a:noFill/>
          </p:spPr>
          <p:txBody>
            <a:bodyPr wrap="square" rtlCol="0">
              <a:spAutoFit/>
            </a:bodyPr>
            <a:lstStyle/>
            <a:p>
              <a:pPr algn="ctr"/>
              <a:r>
                <a:rPr lang="en-US" sz="2400" kern="1200" dirty="0" smtClean="0"/>
                <a:t>Martin Schultz et al.</a:t>
              </a:r>
            </a:p>
            <a:p>
              <a:pPr algn="ctr"/>
              <a:r>
                <a:rPr lang="de-DE" sz="2000" kern="1200" dirty="0">
                  <a:solidFill>
                    <a:srgbClr val="FFC000"/>
                  </a:solidFill>
                  <a:hlinkClick r:id="rId50"/>
                </a:rPr>
                <a:t>http://ogc-interface.icg.kfa-juelich.de:</a:t>
              </a:r>
              <a:r>
                <a:rPr lang="de-DE" sz="2000" kern="1200" dirty="0" smtClean="0">
                  <a:solidFill>
                    <a:srgbClr val="FFC000"/>
                  </a:solidFill>
                  <a:hlinkClick r:id="rId50"/>
                </a:rPr>
                <a:t>50080</a:t>
              </a:r>
              <a:endParaRPr lang="en-US" sz="2000" kern="1200" dirty="0"/>
            </a:p>
          </p:txBody>
        </p:sp>
      </p:grpSp>
      <p:sp>
        <p:nvSpPr>
          <p:cNvPr id="364" name="Title 1"/>
          <p:cNvSpPr>
            <a:spLocks noGrp="1"/>
          </p:cNvSpPr>
          <p:nvPr/>
        </p:nvSpPr>
        <p:spPr bwMode="auto">
          <a:xfrm>
            <a:off x="22386655" y="25018579"/>
            <a:ext cx="9710822" cy="8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fontAlgn="auto">
              <a:spcAft>
                <a:spcPts val="0"/>
              </a:spcAft>
              <a:defRPr/>
            </a:pPr>
            <a:r>
              <a:rPr lang="en-US" b="1" kern="1200" dirty="0" smtClean="0">
                <a:solidFill>
                  <a:srgbClr val="800000"/>
                </a:solidFill>
                <a:ea typeface="+mj-ea"/>
                <a:cs typeface="+mj-cs"/>
              </a:rPr>
              <a:t>Major GEIA Future Activities*</a:t>
            </a:r>
            <a:endParaRPr lang="en-US" b="1" kern="1200" dirty="0">
              <a:solidFill>
                <a:srgbClr val="800000"/>
              </a:solidFill>
              <a:ea typeface="+mj-ea"/>
              <a:cs typeface="+mj-cs"/>
            </a:endParaRPr>
          </a:p>
        </p:txBody>
      </p:sp>
      <p:sp>
        <p:nvSpPr>
          <p:cNvPr id="365" name="TextBox 364"/>
          <p:cNvSpPr txBox="1"/>
          <p:nvPr/>
        </p:nvSpPr>
        <p:spPr>
          <a:xfrm>
            <a:off x="22948051" y="25832189"/>
            <a:ext cx="8588030" cy="4893647"/>
          </a:xfrm>
          <a:prstGeom prst="rect">
            <a:avLst/>
          </a:prstGeom>
          <a:noFill/>
        </p:spPr>
        <p:txBody>
          <a:bodyPr wrap="square" rtlCol="0">
            <a:spAutoFit/>
          </a:bodyPr>
          <a:lstStyle/>
          <a:p>
            <a:pPr marL="227013" indent="-227013">
              <a:spcBef>
                <a:spcPts val="0"/>
              </a:spcBef>
              <a:spcAft>
                <a:spcPts val="0"/>
              </a:spcAft>
            </a:pPr>
            <a:r>
              <a:rPr lang="en-US" sz="2400" b="1" kern="1200" dirty="0" smtClean="0"/>
              <a:t>Analysis</a:t>
            </a:r>
          </a:p>
          <a:p>
            <a:pPr marL="342900" lvl="0" indent="-342900">
              <a:spcBef>
                <a:spcPts val="0"/>
              </a:spcBef>
              <a:spcAft>
                <a:spcPts val="0"/>
              </a:spcAft>
              <a:buFont typeface="Arial"/>
              <a:buChar char="•"/>
            </a:pPr>
            <a:r>
              <a:rPr lang="en-US" sz="2400" kern="1200" dirty="0" smtClean="0"/>
              <a:t>Translate new </a:t>
            </a:r>
            <a:r>
              <a:rPr lang="en-US" sz="2400" kern="1200" dirty="0"/>
              <a:t>emissions </a:t>
            </a:r>
            <a:r>
              <a:rPr lang="en-US" sz="2400" kern="1200" dirty="0" smtClean="0"/>
              <a:t>challenges</a:t>
            </a:r>
            <a:r>
              <a:rPr lang="en-US" sz="2400" kern="1200" dirty="0"/>
              <a:t> </a:t>
            </a:r>
            <a:r>
              <a:rPr lang="en-US" sz="2400" kern="1200" dirty="0" smtClean="0"/>
              <a:t>into </a:t>
            </a:r>
            <a:r>
              <a:rPr lang="en-US" sz="2400" kern="1200" dirty="0"/>
              <a:t>emissions databases</a:t>
            </a:r>
          </a:p>
          <a:p>
            <a:pPr marL="342900" lvl="0" indent="-342900">
              <a:spcBef>
                <a:spcPts val="0"/>
              </a:spcBef>
              <a:spcAft>
                <a:spcPts val="0"/>
              </a:spcAft>
              <a:buFont typeface="Arial"/>
              <a:buChar char="•"/>
            </a:pPr>
            <a:r>
              <a:rPr lang="en-US" sz="2400" kern="1200" dirty="0"/>
              <a:t>Establish </a:t>
            </a:r>
            <a:r>
              <a:rPr lang="en-US" sz="2400" kern="1200" dirty="0" smtClean="0"/>
              <a:t>virtual </a:t>
            </a:r>
            <a:r>
              <a:rPr lang="en-US" sz="2400" kern="1200" dirty="0"/>
              <a:t>clearinghouse of </a:t>
            </a:r>
            <a:r>
              <a:rPr lang="en-US" sz="2400" kern="1200" dirty="0" smtClean="0"/>
              <a:t>emissions </a:t>
            </a:r>
            <a:r>
              <a:rPr lang="en-US" sz="2400" kern="1200" dirty="0"/>
              <a:t>evaluation strategies </a:t>
            </a:r>
            <a:endParaRPr lang="en-US" sz="2400" kern="1200" dirty="0" smtClean="0"/>
          </a:p>
          <a:p>
            <a:pPr marL="342900" lvl="0" indent="-342900">
              <a:spcBef>
                <a:spcPts val="0"/>
              </a:spcBef>
              <a:spcAft>
                <a:spcPts val="0"/>
              </a:spcAft>
              <a:buFont typeface="Arial"/>
              <a:buChar char="•"/>
            </a:pPr>
            <a:r>
              <a:rPr lang="en-US" sz="2400" kern="1200" dirty="0" smtClean="0"/>
              <a:t>Facilitate </a:t>
            </a:r>
            <a:r>
              <a:rPr lang="en-US" sz="2400" kern="1200" dirty="0"/>
              <a:t>project-based work to improve emissions </a:t>
            </a:r>
            <a:r>
              <a:rPr lang="en-US" sz="2400" kern="1200" dirty="0" smtClean="0"/>
              <a:t>information</a:t>
            </a:r>
            <a:endParaRPr lang="en-US" sz="2400" kern="1200" dirty="0"/>
          </a:p>
          <a:p>
            <a:pPr marL="227013" indent="-227013">
              <a:spcBef>
                <a:spcPts val="0"/>
              </a:spcBef>
              <a:spcAft>
                <a:spcPts val="0"/>
              </a:spcAft>
            </a:pPr>
            <a:endParaRPr lang="en-US" sz="2400" b="1" kern="1200" dirty="0" smtClean="0"/>
          </a:p>
          <a:p>
            <a:pPr marL="227013" indent="-227013">
              <a:spcBef>
                <a:spcPts val="0"/>
              </a:spcBef>
              <a:spcAft>
                <a:spcPts val="0"/>
              </a:spcAft>
            </a:pPr>
            <a:r>
              <a:rPr lang="en-US" sz="2400" b="1" kern="1200" dirty="0" smtClean="0"/>
              <a:t>Access </a:t>
            </a:r>
            <a:endParaRPr lang="en-US" sz="2400" b="1" kern="1200" dirty="0"/>
          </a:p>
          <a:p>
            <a:pPr marL="342900" indent="-342900">
              <a:spcBef>
                <a:spcPts val="0"/>
              </a:spcBef>
              <a:spcAft>
                <a:spcPts val="0"/>
              </a:spcAft>
              <a:buFont typeface="Arial"/>
              <a:buChar char="•"/>
            </a:pPr>
            <a:r>
              <a:rPr lang="en-US" sz="2400" kern="1200" dirty="0" smtClean="0"/>
              <a:t>Implement </a:t>
            </a:r>
            <a:r>
              <a:rPr lang="en-US" sz="2400" kern="1200" dirty="0"/>
              <a:t>interoperability for emissions datasets and tools</a:t>
            </a:r>
          </a:p>
          <a:p>
            <a:pPr marL="342900" indent="-342900">
              <a:spcBef>
                <a:spcPts val="0"/>
              </a:spcBef>
              <a:spcAft>
                <a:spcPts val="0"/>
              </a:spcAft>
              <a:buFont typeface="Arial"/>
              <a:buChar char="•"/>
            </a:pPr>
            <a:r>
              <a:rPr lang="en-US" sz="2400" kern="1200" dirty="0" smtClean="0"/>
              <a:t>Expand datasets </a:t>
            </a:r>
            <a:r>
              <a:rPr lang="en-US" sz="2400" kern="1200" dirty="0"/>
              <a:t>available through GEIA </a:t>
            </a:r>
            <a:r>
              <a:rPr lang="en-US" sz="2400" kern="1200" dirty="0" smtClean="0"/>
              <a:t>portals</a:t>
            </a:r>
          </a:p>
          <a:p>
            <a:pPr marL="227013" indent="-227013">
              <a:spcBef>
                <a:spcPts val="0"/>
              </a:spcBef>
              <a:spcAft>
                <a:spcPts val="0"/>
              </a:spcAft>
            </a:pPr>
            <a:endParaRPr lang="en-US" sz="2400" b="1" kern="1200" dirty="0" smtClean="0"/>
          </a:p>
          <a:p>
            <a:pPr marL="227013" indent="-227013">
              <a:spcBef>
                <a:spcPts val="0"/>
              </a:spcBef>
              <a:spcAft>
                <a:spcPts val="0"/>
              </a:spcAft>
            </a:pPr>
            <a:r>
              <a:rPr lang="en-US" sz="2400" b="1" kern="1200" dirty="0" smtClean="0"/>
              <a:t>Community</a:t>
            </a:r>
          </a:p>
          <a:p>
            <a:pPr marL="342900" lvl="0" indent="-342900">
              <a:spcBef>
                <a:spcPts val="0"/>
              </a:spcBef>
              <a:spcAft>
                <a:spcPts val="0"/>
              </a:spcAft>
              <a:buFont typeface="Arial"/>
              <a:buChar char="•"/>
            </a:pPr>
            <a:r>
              <a:rPr lang="en-US" sz="2400" kern="1200" dirty="0" smtClean="0"/>
              <a:t>Reach out </a:t>
            </a:r>
            <a:r>
              <a:rPr lang="en-US" sz="2400" kern="1200" dirty="0"/>
              <a:t>to the emissions community</a:t>
            </a:r>
          </a:p>
          <a:p>
            <a:pPr marL="342900" indent="-342900">
              <a:spcBef>
                <a:spcPts val="0"/>
              </a:spcBef>
              <a:spcAft>
                <a:spcPts val="0"/>
              </a:spcAft>
              <a:buFont typeface="Arial"/>
              <a:buChar char="•"/>
            </a:pPr>
            <a:r>
              <a:rPr lang="en-US" sz="2400" kern="1200" dirty="0" smtClean="0"/>
              <a:t>Facilitate </a:t>
            </a:r>
            <a:r>
              <a:rPr lang="en-US" sz="2400" kern="1200" dirty="0"/>
              <a:t>stronger relationships between </a:t>
            </a:r>
            <a:r>
              <a:rPr lang="en-US" sz="2400" kern="1200" dirty="0" smtClean="0"/>
              <a:t>science</a:t>
            </a:r>
            <a:r>
              <a:rPr lang="en-US" sz="2400" kern="1200" dirty="0"/>
              <a:t> </a:t>
            </a:r>
            <a:r>
              <a:rPr lang="en-US" sz="2400" kern="1200" dirty="0" smtClean="0"/>
              <a:t>&amp; policy</a:t>
            </a:r>
            <a:endParaRPr lang="en-US" sz="2400" kern="1200" dirty="0"/>
          </a:p>
          <a:p>
            <a:pPr marL="342900" indent="-342900">
              <a:spcBef>
                <a:spcPts val="0"/>
              </a:spcBef>
              <a:spcAft>
                <a:spcPts val="0"/>
              </a:spcAft>
              <a:buFont typeface="Arial"/>
              <a:buChar char="•"/>
            </a:pPr>
            <a:r>
              <a:rPr lang="en-US" sz="2400" kern="1200" dirty="0"/>
              <a:t>Build emissions information capacity </a:t>
            </a:r>
            <a:r>
              <a:rPr lang="en-US" sz="2400" kern="1200" dirty="0" smtClean="0"/>
              <a:t>worldwide</a:t>
            </a:r>
            <a:endParaRPr lang="en-US" sz="2400" kern="1200" dirty="0"/>
          </a:p>
        </p:txBody>
      </p:sp>
      <p:sp>
        <p:nvSpPr>
          <p:cNvPr id="366" name="Rectangle 365"/>
          <p:cNvSpPr/>
          <p:nvPr/>
        </p:nvSpPr>
        <p:spPr>
          <a:xfrm>
            <a:off x="22275419" y="30943051"/>
            <a:ext cx="9933295" cy="1569660"/>
          </a:xfrm>
          <a:prstGeom prst="rect">
            <a:avLst/>
          </a:prstGeom>
          <a:noFill/>
        </p:spPr>
        <p:txBody>
          <a:bodyPr wrap="square">
            <a:spAutoFit/>
          </a:bodyPr>
          <a:lstStyle/>
          <a:p>
            <a:pPr fontAlgn="auto">
              <a:spcBef>
                <a:spcPts val="0"/>
              </a:spcBef>
              <a:spcAft>
                <a:spcPts val="0"/>
              </a:spcAft>
              <a:defRPr/>
            </a:pPr>
            <a:r>
              <a:rPr lang="en-US" sz="2400" i="1" kern="1200" dirty="0" smtClean="0">
                <a:solidFill>
                  <a:srgbClr val="800000"/>
                </a:solidFill>
                <a:cs typeface="Calibri" charset="0"/>
              </a:rPr>
              <a:t>*The </a:t>
            </a:r>
            <a:r>
              <a:rPr lang="en-US" sz="2400" i="1" kern="1200" dirty="0">
                <a:solidFill>
                  <a:srgbClr val="800000"/>
                </a:solidFill>
                <a:cs typeface="Calibri" charset="0"/>
              </a:rPr>
              <a:t>GEIA Steering Committee is formulating GEIA’s long-</a:t>
            </a:r>
            <a:r>
              <a:rPr lang="en-US" sz="2400" i="1" kern="1200" dirty="0" smtClean="0">
                <a:solidFill>
                  <a:srgbClr val="800000"/>
                </a:solidFill>
                <a:cs typeface="Calibri" charset="0"/>
              </a:rPr>
              <a:t>term vision and strategy, </a:t>
            </a:r>
            <a:r>
              <a:rPr lang="en-US" sz="2400" i="1" kern="1200" dirty="0">
                <a:solidFill>
                  <a:srgbClr val="800000"/>
                </a:solidFill>
                <a:cs typeface="Calibri" charset="0"/>
              </a:rPr>
              <a:t>guided by input from the GEIA </a:t>
            </a:r>
            <a:r>
              <a:rPr lang="en-US" sz="2400" i="1" kern="1200" dirty="0" smtClean="0">
                <a:solidFill>
                  <a:srgbClr val="800000"/>
                </a:solidFill>
                <a:cs typeface="Calibri" charset="0"/>
              </a:rPr>
              <a:t>Communities, and built on a strong foundation of ongoing GEIA-ECCAD-CIERA &amp; related work. This will </a:t>
            </a:r>
            <a:r>
              <a:rPr lang="en-US" sz="2400" i="1" kern="1200" dirty="0">
                <a:solidFill>
                  <a:srgbClr val="800000"/>
                </a:solidFill>
                <a:cs typeface="Calibri" charset="0"/>
              </a:rPr>
              <a:t>be articulated in an upcoming New Directions article in Atmospheric Environment</a:t>
            </a:r>
            <a:r>
              <a:rPr lang="en-US" sz="2400" i="1" kern="1200" dirty="0" smtClean="0">
                <a:solidFill>
                  <a:srgbClr val="800000"/>
                </a:solidFill>
                <a:cs typeface="Calibri" charset="0"/>
              </a:rPr>
              <a:t>.</a:t>
            </a:r>
            <a:endParaRPr lang="en-US" sz="2400" i="1" kern="1200" dirty="0">
              <a:solidFill>
                <a:srgbClr val="800000"/>
              </a:solidFill>
              <a:cs typeface="Calibri" charset="0"/>
            </a:endParaRPr>
          </a:p>
        </p:txBody>
      </p:sp>
      <p:sp>
        <p:nvSpPr>
          <p:cNvPr id="367" name="Content Placeholder 2"/>
          <p:cNvSpPr>
            <a:spLocks noGrp="1"/>
          </p:cNvSpPr>
          <p:nvPr/>
        </p:nvSpPr>
        <p:spPr bwMode="auto">
          <a:xfrm>
            <a:off x="22775674" y="34027655"/>
            <a:ext cx="8969429" cy="35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1200"/>
              </a:spcBef>
              <a:buNone/>
            </a:pPr>
            <a:r>
              <a:rPr lang="en-US" kern="1200" dirty="0" smtClean="0"/>
              <a:t>Use and contribute datasets, tools</a:t>
            </a:r>
            <a:r>
              <a:rPr lang="en-US" kern="1200" dirty="0"/>
              <a:t>, and </a:t>
            </a:r>
            <a:r>
              <a:rPr lang="en-US" kern="1200" dirty="0" smtClean="0"/>
              <a:t>policy-relevant </a:t>
            </a:r>
            <a:r>
              <a:rPr lang="en-US" kern="1200" dirty="0"/>
              <a:t>information</a:t>
            </a:r>
            <a:r>
              <a:rPr lang="en-US" kern="1200" dirty="0" smtClean="0"/>
              <a:t> available through GEIA portals.</a:t>
            </a:r>
            <a:endParaRPr lang="en-US" kern="1200" dirty="0"/>
          </a:p>
          <a:p>
            <a:pPr marL="0" lvl="1" indent="0">
              <a:spcBef>
                <a:spcPts val="1200"/>
              </a:spcBef>
              <a:buNone/>
            </a:pPr>
            <a:r>
              <a:rPr lang="en-US" kern="1200" dirty="0" smtClean="0"/>
              <a:t>Join GEIA </a:t>
            </a:r>
            <a:r>
              <a:rPr lang="en-US" kern="1200" dirty="0"/>
              <a:t>working </a:t>
            </a:r>
            <a:r>
              <a:rPr lang="en-US" kern="1200" dirty="0" smtClean="0"/>
              <a:t>groups and </a:t>
            </a:r>
            <a:r>
              <a:rPr lang="en-US" kern="1200" dirty="0"/>
              <a:t>propose new </a:t>
            </a:r>
            <a:r>
              <a:rPr lang="en-US" kern="1200" dirty="0" smtClean="0"/>
              <a:t>ones.</a:t>
            </a:r>
            <a:endParaRPr lang="en-US" kern="1200" dirty="0"/>
          </a:p>
          <a:p>
            <a:pPr marL="0" lvl="1" indent="0">
              <a:spcBef>
                <a:spcPts val="1200"/>
              </a:spcBef>
              <a:buNone/>
            </a:pPr>
            <a:r>
              <a:rPr lang="en-US" kern="1200" dirty="0" smtClean="0"/>
              <a:t>Contribute </a:t>
            </a:r>
            <a:r>
              <a:rPr lang="en-US" kern="1200" dirty="0"/>
              <a:t>to </a:t>
            </a:r>
            <a:r>
              <a:rPr lang="en-US" kern="1200" dirty="0" smtClean="0"/>
              <a:t>GEIA outreach, communication and </a:t>
            </a:r>
            <a:r>
              <a:rPr lang="en-US" kern="1200" dirty="0"/>
              <a:t>strategic </a:t>
            </a:r>
            <a:r>
              <a:rPr lang="en-US" kern="1200" dirty="0" smtClean="0"/>
              <a:t>planning.</a:t>
            </a:r>
          </a:p>
          <a:p>
            <a:pPr marL="0" lvl="1" indent="0">
              <a:spcBef>
                <a:spcPts val="1200"/>
              </a:spcBef>
              <a:buNone/>
            </a:pPr>
            <a:r>
              <a:rPr lang="en-US" b="1" dirty="0" smtClean="0">
                <a:solidFill>
                  <a:srgbClr val="FF0000"/>
                </a:solidFill>
              </a:rPr>
              <a:t>For more information, contact a GEIA representative at the email addresses listed at the top of the poster.</a:t>
            </a:r>
            <a:endParaRPr lang="en-US" b="1" dirty="0">
              <a:solidFill>
                <a:srgbClr val="FF0000"/>
              </a:solidFill>
            </a:endParaRPr>
          </a:p>
        </p:txBody>
      </p:sp>
      <p:sp>
        <p:nvSpPr>
          <p:cNvPr id="368" name="Title 1"/>
          <p:cNvSpPr>
            <a:spLocks noGrp="1"/>
          </p:cNvSpPr>
          <p:nvPr/>
        </p:nvSpPr>
        <p:spPr bwMode="auto">
          <a:xfrm>
            <a:off x="23145588" y="33149348"/>
            <a:ext cx="8229600" cy="73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kern="1200" dirty="0" smtClean="0">
                <a:solidFill>
                  <a:srgbClr val="800000"/>
                </a:solidFill>
              </a:rPr>
              <a:t>Get Involved with GEIA</a:t>
            </a:r>
            <a:endParaRPr lang="en-US" b="1" kern="1200" dirty="0">
              <a:solidFill>
                <a:srgbClr val="800000"/>
              </a:solidFill>
            </a:endParaRPr>
          </a:p>
        </p:txBody>
      </p:sp>
    </p:spTree>
    <p:extLst>
      <p:ext uri="{BB962C8B-B14F-4D97-AF65-F5344CB8AC3E}">
        <p14:creationId xmlns:p14="http://schemas.microsoft.com/office/powerpoint/2010/main" val="95014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TotalTime>
  <Words>1148</Words>
  <Application>Microsoft Macintosh PowerPoint</Application>
  <PresentationFormat>Custom</PresentationFormat>
  <Paragraphs>129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NOAA ESRL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Frost</dc:creator>
  <cp:lastModifiedBy>Gregory Frost</cp:lastModifiedBy>
  <cp:revision>88</cp:revision>
  <dcterms:created xsi:type="dcterms:W3CDTF">2012-11-26T17:24:41Z</dcterms:created>
  <dcterms:modified xsi:type="dcterms:W3CDTF">2012-12-21T19:57:24Z</dcterms:modified>
</cp:coreProperties>
</file>