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3"/>
  </p:notesMasterIdLst>
  <p:sldIdLst>
    <p:sldId id="292" r:id="rId2"/>
    <p:sldId id="309" r:id="rId3"/>
    <p:sldId id="289" r:id="rId4"/>
    <p:sldId id="315" r:id="rId5"/>
    <p:sldId id="301" r:id="rId6"/>
    <p:sldId id="313" r:id="rId7"/>
    <p:sldId id="306" r:id="rId8"/>
    <p:sldId id="298" r:id="rId9"/>
    <p:sldId id="294" r:id="rId10"/>
    <p:sldId id="302" r:id="rId11"/>
    <p:sldId id="311" r:id="rId12"/>
    <p:sldId id="314" r:id="rId13"/>
    <p:sldId id="303" r:id="rId14"/>
    <p:sldId id="290" r:id="rId15"/>
    <p:sldId id="291" r:id="rId16"/>
    <p:sldId id="312" r:id="rId17"/>
    <p:sldId id="310" r:id="rId18"/>
    <p:sldId id="296" r:id="rId19"/>
    <p:sldId id="299" r:id="rId20"/>
    <p:sldId id="304" r:id="rId21"/>
    <p:sldId id="30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5CA8"/>
    <a:srgbClr val="1C75BC"/>
    <a:srgbClr val="8CC641"/>
    <a:srgbClr val="6A972D"/>
    <a:srgbClr val="FFDE17"/>
    <a:srgbClr val="FFEA6D"/>
    <a:srgbClr val="FAE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77916" autoAdjust="0"/>
  </p:normalViewPr>
  <p:slideViewPr>
    <p:cSldViewPr>
      <p:cViewPr>
        <p:scale>
          <a:sx n="56" d="100"/>
          <a:sy n="56" d="100"/>
        </p:scale>
        <p:origin x="-1080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F2BB8-1E24-4D81-9175-D600AB39AC20}" type="datetimeFigureOut">
              <a:rPr lang="en-US" smtClean="0"/>
              <a:pPr/>
              <a:t>7/10/2014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512FF-2236-42F6-8310-D7D6B9C3F9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2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512FF-2236-42F6-8310-D7D6B9C3F93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NASA currently has more than a dozen Earth science spacecraft/instruments in orbit studying all aspects of the Earth system (oceans, land, atmosphere, biosphere, </a:t>
            </a:r>
            <a:r>
              <a:rPr lang="en-US" dirty="0" err="1" smtClean="0"/>
              <a:t>cyrosphere</a:t>
            </a:r>
            <a:r>
              <a:rPr lang="en-US" dirty="0" smtClean="0"/>
              <a:t>), with several more planned for launch in the next few years</a:t>
            </a:r>
            <a:r>
              <a:rPr lang="en-US" dirty="0" smtClean="0"/>
              <a:t>. The OCO-2 was launched</a:t>
            </a:r>
            <a:r>
              <a:rPr lang="en-US" baseline="0" dirty="0" smtClean="0"/>
              <a:t> on July 2</a:t>
            </a:r>
            <a:r>
              <a:rPr lang="en-US" baseline="30000" dirty="0" smtClean="0"/>
              <a:t>nd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512FF-2236-42F6-8310-D7D6B9C3F93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512FF-2236-42F6-8310-D7D6B9C3F93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64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512FF-2236-42F6-8310-D7D6B9C3F93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56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512FF-2236-42F6-8310-D7D6B9C3F93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19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512FF-2236-42F6-8310-D7D6B9C3F93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B084-2357-4F3F-9BD6-4BDDD64C8975}" type="datetimeFigureOut">
              <a:rPr lang="en-US" smtClean="0"/>
              <a:pPr/>
              <a:t>7/10/2014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77DCD-8AC7-4BA6-A00D-E5E515027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B084-2357-4F3F-9BD6-4BDDD64C8975}" type="datetimeFigureOut">
              <a:rPr lang="en-US" smtClean="0"/>
              <a:pPr/>
              <a:t>7/10/2014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77DCD-8AC7-4BA6-A00D-E5E515027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B084-2357-4F3F-9BD6-4BDDD64C8975}" type="datetimeFigureOut">
              <a:rPr lang="en-US" smtClean="0"/>
              <a:pPr/>
              <a:t>7/10/2014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77DCD-8AC7-4BA6-A00D-E5E515027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  <a:ln>
            <a:noFill/>
          </a:ln>
        </p:spPr>
        <p:txBody>
          <a:bodyPr>
            <a:noAutofit/>
          </a:bodyPr>
          <a:lstStyle>
            <a:lvl1pPr marL="347663" indent="0" algn="l">
              <a:defRPr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6934200" cy="4876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B084-2357-4F3F-9BD6-4BDDD64C8975}" type="datetimeFigureOut">
              <a:rPr lang="en-US" smtClean="0"/>
              <a:pPr/>
              <a:t>7/10/2014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77DCD-8AC7-4BA6-A00D-E5E515027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8153400" cy="1362075"/>
          </a:xfrm>
        </p:spPr>
        <p:txBody>
          <a:bodyPr anchor="t">
            <a:normAutofit/>
          </a:bodyPr>
          <a:lstStyle>
            <a:lvl1pPr algn="l">
              <a:defRPr sz="44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1054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B084-2357-4F3F-9BD6-4BDDD64C8975}" type="datetimeFigureOut">
              <a:rPr lang="en-US" smtClean="0"/>
              <a:pPr/>
              <a:t>7/10/2014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77DCD-8AC7-4BA6-A00D-E5E515027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B084-2357-4F3F-9BD6-4BDDD64C8975}" type="datetimeFigureOut">
              <a:rPr lang="en-US" smtClean="0"/>
              <a:pPr/>
              <a:t>7/10/2014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77DCD-8AC7-4BA6-A00D-E5E515027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B084-2357-4F3F-9BD6-4BDDD64C8975}" type="datetimeFigureOut">
              <a:rPr lang="en-US" smtClean="0"/>
              <a:pPr/>
              <a:t>7/10/2014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77DCD-8AC7-4BA6-A00D-E5E515027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B084-2357-4F3F-9BD6-4BDDD64C8975}" type="datetimeFigureOut">
              <a:rPr lang="en-US" smtClean="0"/>
              <a:pPr/>
              <a:t>7/10/2014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77DCD-8AC7-4BA6-A00D-E5E515027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B084-2357-4F3F-9BD6-4BDDD64C8975}" type="datetimeFigureOut">
              <a:rPr lang="en-US" smtClean="0"/>
              <a:pPr/>
              <a:t>7/10/2014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77DCD-8AC7-4BA6-A00D-E5E515027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B084-2357-4F3F-9BD6-4BDDD64C8975}" type="datetimeFigureOut">
              <a:rPr lang="en-US" smtClean="0"/>
              <a:pPr/>
              <a:t>7/10/2014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77DCD-8AC7-4BA6-A00D-E5E515027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B084-2357-4F3F-9BD6-4BDDD64C8975}" type="datetimeFigureOut">
              <a:rPr lang="en-US" smtClean="0"/>
              <a:pPr/>
              <a:t>7/10/2014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77DCD-8AC7-4BA6-A00D-E5E515027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5000"/>
                <a:lumOff val="5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0B084-2357-4F3F-9BD6-4BDDD64C8975}" type="datetimeFigureOut">
              <a:rPr lang="en-US" smtClean="0"/>
              <a:pPr/>
              <a:t>7/10/2014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77DCD-8AC7-4BA6-A00D-E5E515027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googleblog.blogspot.com/2013/05/a-picture-of-earth-through-time.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climate.nasa.gov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.nasa.gov/interactives/climate_time_machin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effectLst/>
                <a:latin typeface="+mn-lt"/>
              </a:rPr>
              <a:t>Using NASA Resources to Promote Climate Literacy</a:t>
            </a:r>
            <a:endParaRPr lang="en-US" b="0" dirty="0">
              <a:effectLst/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					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			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" y="1400026"/>
            <a:ext cx="9143427" cy="54579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0400" y="5296484"/>
            <a:ext cx="6324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Dana Haine, </a:t>
            </a:r>
            <a:r>
              <a:rPr lang="en-US" sz="2800" b="1" dirty="0" smtClean="0"/>
              <a:t>MS</a:t>
            </a:r>
          </a:p>
          <a:p>
            <a:r>
              <a:rPr lang="en-US" sz="2000" b="1" dirty="0"/>
              <a:t>UNC-Chapel Hill Institute for the Environment</a:t>
            </a:r>
          </a:p>
          <a:p>
            <a:r>
              <a:rPr lang="en-US" b="1" dirty="0" smtClean="0"/>
              <a:t>Principal </a:t>
            </a:r>
            <a:r>
              <a:rPr lang="en-US" b="1" dirty="0"/>
              <a:t>Investigator, NC CLIMATE Fellows Program</a:t>
            </a:r>
          </a:p>
          <a:p>
            <a:r>
              <a:rPr lang="en-US" dirty="0"/>
              <a:t>A NASA Innovations in Climate Education </a:t>
            </a:r>
            <a:r>
              <a:rPr lang="en-US" dirty="0" smtClean="0"/>
              <a:t>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5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effectLst/>
                <a:latin typeface="+mj-lt"/>
              </a:rPr>
              <a:t>NASA’s Images of Change</a:t>
            </a:r>
            <a:endParaRPr lang="en-US" b="0" dirty="0">
              <a:effectLst/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6183573"/>
            <a:ext cx="782955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http://climate.nasa.gov/state_of_flux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742950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0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effectLst/>
                <a:latin typeface="+mj-lt"/>
              </a:rPr>
              <a:t>NASA’s Earth Observatory</a:t>
            </a:r>
            <a:endParaRPr lang="en-US" b="0" dirty="0">
              <a:effectLst/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000" y="6324600"/>
            <a:ext cx="4035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http://earthobservatory.nasa.gov/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88552"/>
            <a:ext cx="8496300" cy="50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42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 Earth Observations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t="15843" r="4862" b="9467"/>
          <a:stretch/>
        </p:blipFill>
        <p:spPr bwMode="auto">
          <a:xfrm>
            <a:off x="609599" y="1295400"/>
            <a:ext cx="8043333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599" y="6309267"/>
            <a:ext cx="3437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http://neo.sci.gsfc.nasa.gov/</a:t>
            </a:r>
          </a:p>
        </p:txBody>
      </p:sp>
    </p:spTree>
    <p:extLst>
      <p:ext uri="{BB962C8B-B14F-4D97-AF65-F5344CB8AC3E}">
        <p14:creationId xmlns:p14="http://schemas.microsoft.com/office/powerpoint/2010/main" val="308801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sz="3900" b="0" dirty="0">
                <a:effectLst/>
                <a:latin typeface="+mj-lt"/>
              </a:rPr>
              <a:t>Climate Essentials </a:t>
            </a:r>
            <a:r>
              <a:rPr lang="en-US" sz="3900" b="0" dirty="0" smtClean="0">
                <a:effectLst/>
                <a:latin typeface="+mj-lt"/>
              </a:rPr>
              <a:t/>
            </a:r>
            <a:br>
              <a:rPr lang="en-US" sz="3900" b="0" dirty="0" smtClean="0">
                <a:effectLst/>
                <a:latin typeface="+mj-lt"/>
              </a:rPr>
            </a:br>
            <a:r>
              <a:rPr lang="en-US" sz="3900" b="0" dirty="0" smtClean="0">
                <a:effectLst/>
                <a:latin typeface="+mj-lt"/>
              </a:rPr>
              <a:t>Multimedia Gallery</a:t>
            </a:r>
            <a:endParaRPr lang="en-US" sz="3900" b="0" dirty="0">
              <a:effectLst/>
              <a:latin typeface="+mj-lt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16445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6396335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http://svs.gsfc.nasa.gov/Gallery/ClimateEssentials.html</a:t>
            </a:r>
          </a:p>
        </p:txBody>
      </p:sp>
    </p:spTree>
    <p:extLst>
      <p:ext uri="{BB962C8B-B14F-4D97-AF65-F5344CB8AC3E}">
        <p14:creationId xmlns:p14="http://schemas.microsoft.com/office/powerpoint/2010/main" val="22286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NASA’s Paint by Particle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http://svs.gsfc.nasa.gov/vis/a010000/a010900/a010977/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20" b="830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60" b="15726"/>
          <a:stretch/>
        </p:blipFill>
        <p:spPr bwMode="auto">
          <a:xfrm>
            <a:off x="0" y="1031631"/>
            <a:ext cx="9144000" cy="48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29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>
                <a:effectLst/>
                <a:latin typeface="+mj-lt"/>
              </a:rPr>
              <a:t>Data Enhanced Investigations for Climate Change </a:t>
            </a:r>
            <a:r>
              <a:rPr lang="en-US" sz="4000" b="0" dirty="0" smtClean="0">
                <a:effectLst/>
                <a:latin typeface="+mj-lt"/>
              </a:rPr>
              <a:t>Education </a:t>
            </a:r>
            <a:endParaRPr lang="en-US" sz="4000" b="0" dirty="0">
              <a:effectLst/>
              <a:latin typeface="+mj-lt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1447800"/>
            <a:ext cx="6667500" cy="4762500"/>
          </a:xfrm>
        </p:spPr>
      </p:pic>
      <p:sp>
        <p:nvSpPr>
          <p:cNvPr id="3" name="Rectangle 2"/>
          <p:cNvSpPr/>
          <p:nvPr/>
        </p:nvSpPr>
        <p:spPr>
          <a:xfrm>
            <a:off x="0" y="6400800"/>
            <a:ext cx="9601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http://gdata1.sci.gsfc.nasa.gov/daac-bin/G3/gui.cgi?instance_id=DICCE-G_Basic</a:t>
            </a:r>
          </a:p>
        </p:txBody>
      </p:sp>
    </p:spTree>
    <p:extLst>
      <p:ext uri="{BB962C8B-B14F-4D97-AF65-F5344CB8AC3E}">
        <p14:creationId xmlns:p14="http://schemas.microsoft.com/office/powerpoint/2010/main" val="195784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NASA DATA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004050" cy="49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29535" y="6249637"/>
            <a:ext cx="4036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http://mynasadata.larc.nasa.gov/</a:t>
            </a:r>
          </a:p>
        </p:txBody>
      </p:sp>
    </p:spTree>
    <p:extLst>
      <p:ext uri="{BB962C8B-B14F-4D97-AF65-F5344CB8AC3E}">
        <p14:creationId xmlns:p14="http://schemas.microsoft.com/office/powerpoint/2010/main" val="209193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 smtClean="0">
                <a:effectLst/>
                <a:latin typeface="+mj-lt"/>
              </a:rPr>
              <a:t>Timelapse</a:t>
            </a:r>
            <a:r>
              <a:rPr lang="en-US" b="0" dirty="0" smtClean="0">
                <a:effectLst/>
                <a:latin typeface="+mj-lt"/>
              </a:rPr>
              <a:t> powered by Google Earth Engine</a:t>
            </a:r>
            <a:endParaRPr lang="en-US" b="0" dirty="0">
              <a:effectLst/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6072"/>
            <a:ext cx="6934200" cy="487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53000" y="6324600"/>
            <a:ext cx="3954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http://world.time.com/timelapse/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65785"/>
            <a:ext cx="7239000" cy="476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429" y="1447800"/>
            <a:ext cx="464457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11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0" dirty="0" smtClean="0">
                <a:effectLst/>
                <a:latin typeface="+mj-lt"/>
              </a:rPr>
              <a:t>NASA Apps</a:t>
            </a:r>
            <a:endParaRPr lang="en-US" b="0" dirty="0">
              <a:effectLst/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3817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9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448800" cy="1417638"/>
          </a:xfrm>
        </p:spPr>
        <p:txBody>
          <a:bodyPr/>
          <a:lstStyle/>
          <a:p>
            <a:r>
              <a:rPr lang="en-US" b="0" dirty="0" smtClean="0">
                <a:effectLst/>
                <a:latin typeface="+mj-lt"/>
              </a:rPr>
              <a:t>NASA’s </a:t>
            </a:r>
            <a:r>
              <a:rPr lang="en-US" b="0" dirty="0">
                <a:effectLst/>
                <a:latin typeface="+mj-lt"/>
              </a:rPr>
              <a:t>Visualization </a:t>
            </a:r>
            <a:r>
              <a:rPr lang="en-US" b="0" dirty="0" smtClean="0">
                <a:effectLst/>
                <a:latin typeface="+mj-lt"/>
              </a:rPr>
              <a:t>Explorer</a:t>
            </a:r>
            <a:endParaRPr lang="en-US" b="0" dirty="0">
              <a:effectLst/>
              <a:latin typeface="+mj-lt"/>
            </a:endParaRPr>
          </a:p>
        </p:txBody>
      </p:sp>
      <p:pic>
        <p:nvPicPr>
          <p:cNvPr id="4098" name="Picture 2" descr="iPad Screensho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7010400" cy="525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59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525000" cy="1447800"/>
          </a:xfrm>
        </p:spPr>
        <p:txBody>
          <a:bodyPr/>
          <a:lstStyle/>
          <a:p>
            <a:pPr algn="ctr"/>
            <a:r>
              <a:rPr lang="en-US" sz="4000" b="0" dirty="0" smtClean="0">
                <a:effectLst/>
                <a:latin typeface="+mn-lt"/>
              </a:rPr>
              <a:t>Next Generation Science </a:t>
            </a:r>
            <a:r>
              <a:rPr lang="en-US" sz="4000" b="0" dirty="0" smtClean="0">
                <a:effectLst/>
                <a:latin typeface="+mn-lt"/>
              </a:rPr>
              <a:t>Standards</a:t>
            </a:r>
            <a:br>
              <a:rPr lang="en-US" sz="4000" b="0" dirty="0" smtClean="0">
                <a:effectLst/>
                <a:latin typeface="+mn-lt"/>
              </a:rPr>
            </a:br>
            <a:r>
              <a:rPr lang="en-US" sz="4000" dirty="0" smtClean="0">
                <a:effectLst/>
                <a:latin typeface="+mn-lt"/>
              </a:rPr>
              <a:t>DCI: Global Climate Change</a:t>
            </a:r>
            <a:endParaRPr lang="en-US" sz="4000" dirty="0">
              <a:effectLst/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48768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+mn-lt"/>
              </a:rPr>
              <a:t>Though </a:t>
            </a:r>
            <a:r>
              <a:rPr lang="en-US" dirty="0">
                <a:latin typeface="+mn-lt"/>
              </a:rPr>
              <a:t>the magnitudes of human impacts are greater than they have ever been, so too are human abilities to model, predict, and manage current and future impacts. 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Through </a:t>
            </a:r>
            <a:r>
              <a:rPr lang="en-US" dirty="0">
                <a:latin typeface="+mn-lt"/>
              </a:rPr>
              <a:t>computer simulations and other studies, </a:t>
            </a:r>
            <a:r>
              <a:rPr lang="en-US" b="1" dirty="0">
                <a:solidFill>
                  <a:srgbClr val="FFC000"/>
                </a:solidFill>
                <a:latin typeface="+mn-lt"/>
              </a:rPr>
              <a:t>important discoveries are still being made about how the ocean, the atmosphere, and the biosphere interact and are modified in response to human activities</a:t>
            </a:r>
            <a:r>
              <a:rPr lang="en-US" b="1" dirty="0" smtClean="0">
                <a:solidFill>
                  <a:srgbClr val="FFC000"/>
                </a:solidFill>
                <a:latin typeface="+mn-lt"/>
              </a:rPr>
              <a:t>.</a:t>
            </a:r>
            <a:endParaRPr lang="en-US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807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effectLst/>
                <a:latin typeface="+mj-lt"/>
              </a:rPr>
              <a:t>NASA’s Earth Now</a:t>
            </a:r>
            <a:endParaRPr lang="en-US" b="0" dirty="0">
              <a:effectLst/>
              <a:latin typeface="+mj-lt"/>
            </a:endParaRPr>
          </a:p>
        </p:txBody>
      </p:sp>
      <p:pic>
        <p:nvPicPr>
          <p:cNvPr id="8194" name="Picture 2" descr="iPhone Screensho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25717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Phone Screensho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5717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Phone Screenshot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25717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0" dirty="0" smtClean="0">
                <a:effectLst/>
                <a:latin typeface="+mj-lt"/>
              </a:rPr>
              <a:t>Thank you!</a:t>
            </a:r>
            <a:endParaRPr lang="en-US" b="0" dirty="0">
              <a:effectLst/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458200" cy="4876800"/>
          </a:xfrm>
        </p:spPr>
        <p:txBody>
          <a:bodyPr/>
          <a:lstStyle/>
          <a:p>
            <a:pPr algn="ctr">
              <a:lnSpc>
                <a:spcPct val="90000"/>
              </a:lnSpc>
              <a:buNone/>
              <a:defRPr/>
            </a:pPr>
            <a:endParaRPr lang="en-US" b="1" dirty="0" smtClean="0">
              <a:latin typeface="+mn-lt"/>
            </a:endParaRPr>
          </a:p>
          <a:p>
            <a:pPr algn="ctr">
              <a:lnSpc>
                <a:spcPct val="90000"/>
              </a:lnSpc>
              <a:buNone/>
              <a:defRPr/>
            </a:pPr>
            <a:endParaRPr lang="en-US" b="1" dirty="0">
              <a:latin typeface="+mn-lt"/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b="1" dirty="0" smtClean="0">
                <a:latin typeface="+mn-lt"/>
              </a:rPr>
              <a:t>Dana </a:t>
            </a:r>
            <a:r>
              <a:rPr lang="en-US" b="1" dirty="0">
                <a:latin typeface="+mn-lt"/>
              </a:rPr>
              <a:t>Haine, </a:t>
            </a:r>
            <a:r>
              <a:rPr lang="en-US" b="1" dirty="0" smtClean="0">
                <a:latin typeface="+mn-lt"/>
              </a:rPr>
              <a:t>MS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dirty="0" smtClean="0">
                <a:latin typeface="+mn-lt"/>
              </a:rPr>
              <a:t>UNC </a:t>
            </a:r>
            <a:r>
              <a:rPr lang="en-US" dirty="0">
                <a:latin typeface="+mn-lt"/>
              </a:rPr>
              <a:t>Institute for the </a:t>
            </a:r>
            <a:r>
              <a:rPr lang="en-US" dirty="0" smtClean="0">
                <a:latin typeface="+mn-lt"/>
              </a:rPr>
              <a:t>Environment</a:t>
            </a:r>
          </a:p>
          <a:p>
            <a:pPr marL="0" indent="0" algn="ctr">
              <a:buNone/>
            </a:pPr>
            <a:r>
              <a:rPr lang="en-US" dirty="0">
                <a:latin typeface="+mn-lt"/>
              </a:rPr>
              <a:t>Principal </a:t>
            </a:r>
            <a:r>
              <a:rPr lang="en-US" dirty="0" smtClean="0">
                <a:latin typeface="+mn-lt"/>
              </a:rPr>
              <a:t>Investigator, NC </a:t>
            </a:r>
            <a:r>
              <a:rPr lang="en-US" dirty="0">
                <a:latin typeface="+mn-lt"/>
              </a:rPr>
              <a:t>CLIMATE Fellows </a:t>
            </a:r>
            <a:endParaRPr lang="en-US" dirty="0" smtClean="0">
              <a:latin typeface="+mn-lt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+mn-lt"/>
              </a:rPr>
              <a:t>A </a:t>
            </a:r>
            <a:r>
              <a:rPr lang="en-US" sz="2400" dirty="0">
                <a:latin typeface="+mn-lt"/>
              </a:rPr>
              <a:t>NASA Innovations in Climate Education Program</a:t>
            </a:r>
          </a:p>
          <a:p>
            <a:pPr algn="ctr">
              <a:lnSpc>
                <a:spcPct val="90000"/>
              </a:lnSpc>
              <a:buNone/>
              <a:defRPr/>
            </a:pPr>
            <a:endParaRPr lang="en-US" b="1" dirty="0">
              <a:latin typeface="+mn-lt"/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dirty="0">
                <a:latin typeface="+mn-lt"/>
              </a:rPr>
              <a:t>dhaine@unc.edu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dirty="0">
                <a:latin typeface="+mn-lt"/>
              </a:rPr>
              <a:t>(919) 843-5735</a:t>
            </a:r>
          </a:p>
          <a:p>
            <a:endParaRPr lang="en-US" dirty="0"/>
          </a:p>
        </p:txBody>
      </p:sp>
      <p:pic>
        <p:nvPicPr>
          <p:cNvPr id="9218" name="Picture 2" descr="S:\IE\NASA GCCE\Logos\NASA 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838200"/>
            <a:ext cx="2236498" cy="21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54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620000" cy="571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NASA Satellites in Orbit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67043" y="6139036"/>
            <a:ext cx="3505200" cy="49083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http://climate.nasa.gov</a:t>
            </a:r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4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325" y="457200"/>
            <a:ext cx="8261350" cy="10398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NASA: Orbiting </a:t>
            </a:r>
            <a:r>
              <a:rPr lang="en-US" dirty="0"/>
              <a:t>Carbon Observatory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2200" b="1" dirty="0" smtClean="0"/>
              <a:t>Launched July 2, 2014</a:t>
            </a:r>
            <a:endParaRPr lang="en-US" sz="2200" dirty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47663" y="5113338"/>
            <a:ext cx="85074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rgbClr val="FFC000"/>
                </a:solidFill>
                <a:latin typeface="Arial" charset="0"/>
              </a:rPr>
              <a:t>"For society to better manage carbon dioxide levels in our atmosphere, we need to be able to measure the natural source and sink processes.”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en-US" altLang="en-US" sz="1600" dirty="0">
                <a:solidFill>
                  <a:schemeClr val="tx1"/>
                </a:solidFill>
                <a:latin typeface="Arial" charset="0"/>
              </a:rPr>
              <a:t>-David Crisp, OCO-2 science team leader at NASA's Jet Propulsion Laboratory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04800" y="1735138"/>
            <a:ext cx="4237038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sz="1800">
                <a:solidFill>
                  <a:schemeClr val="tx1"/>
                </a:solidFill>
                <a:latin typeface="Arial" charset="0"/>
              </a:rPr>
              <a:t>Will take more than 100,000  measurements of carbon dioxide in the Earth's atmosphere every day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800">
                <a:solidFill>
                  <a:schemeClr val="tx1"/>
                </a:solidFill>
                <a:latin typeface="Arial" charset="0"/>
              </a:rPr>
              <a:t>Will provide the precision, resolution, and coverage needed to characterize CO</a:t>
            </a:r>
            <a:r>
              <a:rPr lang="en-US" altLang="en-US" sz="1800" baseline="-25000">
                <a:solidFill>
                  <a:schemeClr val="tx1"/>
                </a:solidFill>
                <a:latin typeface="Arial" charset="0"/>
              </a:rPr>
              <a:t>2</a:t>
            </a:r>
            <a:r>
              <a:rPr lang="en-US" altLang="en-US" sz="180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latin typeface="Arial" charset="0"/>
              </a:rPr>
              <a:t>sources and sinks </a:t>
            </a:r>
            <a:r>
              <a:rPr lang="en-US" altLang="en-US" sz="1800">
                <a:solidFill>
                  <a:schemeClr val="tx1"/>
                </a:solidFill>
                <a:latin typeface="Arial" charset="0"/>
              </a:rPr>
              <a:t>on regional scales 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800">
                <a:solidFill>
                  <a:schemeClr val="tx1"/>
                </a:solidFill>
                <a:latin typeface="Arial" charset="0"/>
              </a:rPr>
              <a:t>Will quantify CO</a:t>
            </a:r>
            <a:r>
              <a:rPr lang="en-US" altLang="en-US" sz="1800" baseline="-25000">
                <a:solidFill>
                  <a:schemeClr val="tx1"/>
                </a:solidFill>
                <a:latin typeface="Arial" charset="0"/>
              </a:rPr>
              <a:t>2</a:t>
            </a:r>
            <a:r>
              <a:rPr lang="en-US" altLang="en-US" sz="1800">
                <a:solidFill>
                  <a:schemeClr val="tx1"/>
                </a:solidFill>
                <a:latin typeface="Arial" charset="0"/>
              </a:rPr>
              <a:t> variability over the seasonal cycles year after year</a:t>
            </a: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0" t="27852" r="3667" b="18758"/>
          <a:stretch>
            <a:fillRect/>
          </a:stretch>
        </p:blipFill>
        <p:spPr bwMode="auto">
          <a:xfrm>
            <a:off x="4541838" y="1828800"/>
            <a:ext cx="43132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26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effectLst/>
                <a:latin typeface="+mj-lt"/>
              </a:rPr>
              <a:t>NASA’s Eyes on the Earth</a:t>
            </a:r>
            <a:endParaRPr lang="en-US" b="0" dirty="0">
              <a:effectLst/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8" y="1143000"/>
            <a:ext cx="7530152" cy="560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68370" y="6248399"/>
            <a:ext cx="4756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http://eyes.jpl.nasa.gov/earth</a:t>
            </a:r>
            <a:r>
              <a:rPr lang="en-US" b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4826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1362075"/>
          </a:xfrm>
        </p:spPr>
        <p:txBody>
          <a:bodyPr>
            <a:noAutofit/>
          </a:bodyPr>
          <a:lstStyle/>
          <a:p>
            <a:r>
              <a:rPr lang="en-US" b="0" dirty="0" smtClean="0"/>
              <a:t>Educators Guide to NASA </a:t>
            </a:r>
            <a:br>
              <a:rPr lang="en-US" b="0" dirty="0" smtClean="0"/>
            </a:br>
            <a:r>
              <a:rPr lang="en-US" b="0" dirty="0" smtClean="0"/>
              <a:t>Earth Science Images and Data</a:t>
            </a:r>
            <a:endParaRPr lang="en-US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http://nasaesw.strategies.org/wp-content/uploads/2013/08/EducGuide_508Fin.pdf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24709"/>
            <a:ext cx="2752725" cy="354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124709"/>
            <a:ext cx="4462100" cy="356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13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7200" y="684663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smtClean="0"/>
              <a:t>Produced </a:t>
            </a:r>
            <a:r>
              <a:rPr lang="en-US" sz="3600" dirty="0"/>
              <a:t>in extensive consultation with NASA scientists, this </a:t>
            </a:r>
            <a:r>
              <a:rPr lang="en-US" sz="3600" dirty="0" smtClean="0"/>
              <a:t>2 hour special reveals </a:t>
            </a:r>
            <a:r>
              <a:rPr lang="en-US" sz="3600" dirty="0"/>
              <a:t>a spectacular new space-based vision of our planet. </a:t>
            </a:r>
          </a:p>
        </p:txBody>
      </p:sp>
      <p:pic>
        <p:nvPicPr>
          <p:cNvPr id="11268" name="Picture 4" descr="http://c3.cduniverse.ws/resized/250x500/movie/582/89085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505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" y="6211669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http://www.pbs.org/wgbh/nova/space/earth-from-space.html</a:t>
            </a:r>
          </a:p>
        </p:txBody>
      </p:sp>
    </p:spTree>
    <p:extLst>
      <p:ext uri="{BB962C8B-B14F-4D97-AF65-F5344CB8AC3E}">
        <p14:creationId xmlns:p14="http://schemas.microsoft.com/office/powerpoint/2010/main" val="224612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" y="228600"/>
            <a:ext cx="893872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5337" y="5754469"/>
            <a:ext cx="4291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climate.nasa.gov/</a:t>
            </a:r>
          </a:p>
        </p:txBody>
      </p:sp>
    </p:spTree>
    <p:extLst>
      <p:ext uri="{BB962C8B-B14F-4D97-AF65-F5344CB8AC3E}">
        <p14:creationId xmlns:p14="http://schemas.microsoft.com/office/powerpoint/2010/main" val="38830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limate.nasa.gov/images/ClimateTimeMachine-460.jpg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842" y="283191"/>
            <a:ext cx="4038600" cy="3397692"/>
          </a:xfr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8878"/>
            <a:ext cx="450528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4038600" cy="306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97418" y="4114800"/>
            <a:ext cx="45496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+mj-lt"/>
              </a:rPr>
              <a:t>NASA </a:t>
            </a:r>
            <a:r>
              <a:rPr lang="en-US" sz="4800" dirty="0" smtClean="0">
                <a:latin typeface="+mj-lt"/>
              </a:rPr>
              <a:t>Climate </a:t>
            </a:r>
          </a:p>
          <a:p>
            <a:r>
              <a:rPr lang="en-US" sz="4800" dirty="0" err="1" smtClean="0">
                <a:latin typeface="+mj-lt"/>
              </a:rPr>
              <a:t>Interactives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82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1233</TotalTime>
  <Words>385</Words>
  <Application>Microsoft Office PowerPoint</Application>
  <PresentationFormat>On-screen Show (4:3)</PresentationFormat>
  <Paragraphs>73</Paragraphs>
  <Slides>21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Using NASA Resources to Promote Climate Literacy</vt:lpstr>
      <vt:lpstr>Next Generation Science Standards DCI: Global Climate Change</vt:lpstr>
      <vt:lpstr>NASA Satellites in Orbit</vt:lpstr>
      <vt:lpstr>NASA: Orbiting Carbon Observatory Launched July 2, 2014</vt:lpstr>
      <vt:lpstr>NASA’s Eyes on the Earth</vt:lpstr>
      <vt:lpstr>Educators Guide to NASA  Earth Science Images and Data</vt:lpstr>
      <vt:lpstr>PowerPoint Presentation</vt:lpstr>
      <vt:lpstr>PowerPoint Presentation</vt:lpstr>
      <vt:lpstr>PowerPoint Presentation</vt:lpstr>
      <vt:lpstr>NASA’s Images of Change</vt:lpstr>
      <vt:lpstr>NASA’s Earth Observatory</vt:lpstr>
      <vt:lpstr>NASA Earth Observations</vt:lpstr>
      <vt:lpstr>Climate Essentials  Multimedia Gallery</vt:lpstr>
      <vt:lpstr>NASA’s Paint by Particle</vt:lpstr>
      <vt:lpstr>Data Enhanced Investigations for Climate Change Education </vt:lpstr>
      <vt:lpstr>My NASA DATA</vt:lpstr>
      <vt:lpstr>Timelapse powered by Google Earth Engine</vt:lpstr>
      <vt:lpstr>NASA Apps</vt:lpstr>
      <vt:lpstr>NASA’s Visualization Explorer</vt:lpstr>
      <vt:lpstr>NASA’s Earth Now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 CLIMATE Fellows Program 2011-2012 Cohort</dc:title>
  <dc:creator>Haine, Dana B</dc:creator>
  <cp:lastModifiedBy>Dana Haine</cp:lastModifiedBy>
  <cp:revision>62</cp:revision>
  <dcterms:created xsi:type="dcterms:W3CDTF">2011-05-26T20:26:59Z</dcterms:created>
  <dcterms:modified xsi:type="dcterms:W3CDTF">2014-07-10T17:44:59Z</dcterms:modified>
</cp:coreProperties>
</file>