
<file path=[Content_Types].xml><?xml version="1.0" encoding="utf-8"?>
<Types xmlns="http://schemas.openxmlformats.org/package/2006/content-types">
  <Override PartName="/ppt/slideLayouts/slideLayout149.xml" ContentType="application/vnd.openxmlformats-officedocument.presentationml.slideLayout+xml"/>
  <Override PartName="/ppt/slideLayouts/slideLayout162.xml" ContentType="application/vnd.openxmlformats-officedocument.presentationml.slideLayout+xml"/>
  <Override PartName="/ppt/slideLayouts/slideLayout41.xml" ContentType="application/vnd.openxmlformats-officedocument.presentationml.slideLayout+xml"/>
  <Override PartName="/ppt/slideLayouts/slideLayout99.xml" ContentType="application/vnd.openxmlformats-officedocument.presentationml.slideLayout+xml"/>
  <Override PartName="/ppt/theme/theme18.xml" ContentType="application/vnd.openxmlformats-officedocument.theme+xml"/>
  <Override PartName="/ppt/slideLayouts/slideLayout35.xml" ContentType="application/vnd.openxmlformats-officedocument.presentationml.slideLayout+xml"/>
  <Override PartName="/ppt/slideMasters/slideMaster9.xml" ContentType="application/vnd.openxmlformats-officedocument.presentationml.slideMaster+xml"/>
  <Override PartName="/ppt/slideLayouts/slideLayout127.xml" ContentType="application/vnd.openxmlformats-officedocument.presentationml.slideLayout+xml"/>
  <Override PartName="/ppt/slideLayouts/slideLayout140.xml" ContentType="application/vnd.openxmlformats-officedocument.presentationml.slideLayout+xml"/>
  <Override PartName="/ppt/slideLayouts/slideLayout77.xml" ContentType="application/vnd.openxmlformats-officedocument.presentationml.slideLayout+xml"/>
  <Override PartName="/ppt/slideLayouts/slideLayout13.xml" ContentType="application/vnd.openxmlformats-officedocument.presentationml.slideLayout+xml"/>
  <Override PartName="/ppt/slideLayouts/slideLayout182.xml" ContentType="application/vnd.openxmlformats-officedocument.presentationml.slideLayout+xml"/>
  <Override PartName="/ppt/slideLayouts/slideLayout105.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160.xml" ContentType="application/vnd.openxmlformats-officedocument.presentationml.slideLayout+xml"/>
  <Override PartName="/ppt/slideLayouts/slideLayout97.xml" ContentType="application/vnd.openxmlformats-officedocument.presentationml.slideLayout+xml"/>
  <Override PartName="/ppt/slideLayouts/slideLayout33.xml" ContentType="application/vnd.openxmlformats-officedocument.presentationml.slideLayout+xml"/>
  <Override PartName="/ppt/diagrams/colors1.xml" ContentType="application/vnd.openxmlformats-officedocument.drawingml.diagramColors+xml"/>
  <Override PartName="/ppt/slideMasters/slideMaster7.xml" ContentType="application/vnd.openxmlformats-officedocument.presentationml.slideMaster+xml"/>
  <Override PartName="/ppt/slideLayouts/slideLayout125.xml" ContentType="application/vnd.openxmlformats-officedocument.presentationml.slideLayout+xml"/>
  <Override PartName="/ppt/slideLayouts/slideLayout75.xml" ContentType="application/vnd.openxmlformats-officedocument.presentationml.slideLayout+xml"/>
  <Default Extension="xml" ContentType="application/xml"/>
  <Override PartName="/ppt/slideLayouts/slideLayout119.xml" ContentType="application/vnd.openxmlformats-officedocument.presentationml.slideLayout+xml"/>
  <Override PartName="/ppt/slideLayouts/slideLayout11.xml" ContentType="application/vnd.openxmlformats-officedocument.presentationml.slideLayout+xml"/>
  <Override PartName="/ppt/slideLayouts/slideLayout180.xml" ContentType="application/vnd.openxmlformats-officedocument.presentationml.slideLayout+xml"/>
  <Override PartName="/ppt/slideLayouts/slideLayout103.xml" ContentType="application/vnd.openxmlformats-officedocument.presentationml.slideLayout+xml"/>
  <Override PartName="/ppt/slideLayouts/slideLayout53.xml" ContentType="application/vnd.openxmlformats-officedocument.presentationml.slideLayout+xml"/>
  <Override PartName="/ppt/theme/theme20.xml" ContentType="application/vnd.openxmlformats-officedocument.theme+xml"/>
  <Override PartName="/ppt/theme/theme14.xml" ContentType="application/vnd.openxmlformats-officedocument.theme+xml"/>
  <Override PartName="/ppt/slideLayouts/slideLayout95.xml" ContentType="application/vnd.openxmlformats-officedocument.presentationml.slideLayout+xml"/>
  <Override PartName="/ppt/slideLayouts/slideLayout139.xml" ContentType="application/vnd.openxmlformats-officedocument.presentationml.slideLayout+xml"/>
  <Override PartName="/ppt/slideLayouts/slideLayout31.xml" ContentType="application/vnd.openxmlformats-officedocument.presentationml.slideLayout+xml"/>
  <Override PartName="/ppt/diagrams/quickStyle1.xml" ContentType="application/vnd.openxmlformats-officedocument.drawingml.diagramStyle+xml"/>
  <Override PartName="/ppt/slideMasters/slideMaster5.xml" ContentType="application/vnd.openxmlformats-officedocument.presentationml.slideMaster+xml"/>
  <Override PartName="/ppt/slideMasters/slideMaster18.xml" ContentType="application/vnd.openxmlformats-officedocument.presentationml.slideMaster+xml"/>
  <Override PartName="/ppt/slideLayouts/slideLayout73.xml" ContentType="application/vnd.openxmlformats-officedocument.presentationml.slideLayout+xml"/>
  <Override PartName="/ppt/slideLayouts/slideLayout117.xml" ContentType="application/vnd.openxmlformats-officedocument.presentationml.slideLayout+xml"/>
  <Override PartName="/ppt/notesSlides/notesSlide7.xml" ContentType="application/vnd.openxmlformats-officedocument.presentationml.notesSlide+xml"/>
  <Override PartName="/ppt/slideLayouts/slideLayout101.xml" ContentType="application/vnd.openxmlformats-officedocument.presentationml.slideLayout+xml"/>
  <Override PartName="/ppt/slides/slide9.xml" ContentType="application/vnd.openxmlformats-officedocument.presentationml.slide+xml"/>
  <Override PartName="/ppt/slideLayouts/slideLayout159.xml" ContentType="application/vnd.openxmlformats-officedocument.presentationml.slideLayout+xml"/>
  <Override PartName="/ppt/slideLayouts/slideLayout51.xml" ContentType="application/vnd.openxmlformats-officedocument.presentationml.slideLayout+xml"/>
  <Default Extension="jpeg" ContentType="image/jpeg"/>
  <Override PartName="/ppt/theme/theme12.xml" ContentType="application/vnd.openxmlformats-officedocument.theme+xml"/>
  <Override PartName="/ppt/slideLayouts/slideLayout93.xml" ContentType="application/vnd.openxmlformats-officedocument.presentationml.slideLayout+xml"/>
  <Override PartName="/ppt/slideLayouts/slideLayout137.xml" ContentType="application/vnd.openxmlformats-officedocument.presentationml.slideLayout+xml"/>
  <Override PartName="/ppt/slideLayouts/slideLayout87.xml" ContentType="application/vnd.openxmlformats-officedocument.presentationml.slideLayout+xml"/>
  <Override PartName="/docProps/app.xml" ContentType="application/vnd.openxmlformats-officedocument.extended-properties+xml"/>
  <Override PartName="/ppt/slideMasters/slideMaster3.xml" ContentType="application/vnd.openxmlformats-officedocument.presentationml.slideMaster+xml"/>
  <Override PartName="/ppt/slideLayouts/slideLayout179.xml" ContentType="application/vnd.openxmlformats-officedocument.presentationml.slideLayout+xml"/>
  <Override PartName="/ppt/slideMasters/slideMaster16.xml" ContentType="application/vnd.openxmlformats-officedocument.presentationml.slideMaster+xml"/>
  <Override PartName="/ppt/slideLayouts/slideLayout8.xml" ContentType="application/vnd.openxmlformats-officedocument.presentationml.slideLayout+xml"/>
  <Override PartName="/ppt/slideLayouts/slideLayout71.xml" ContentType="application/vnd.openxmlformats-officedocument.presentationml.slideLayout+xml"/>
  <Override PartName="/ppt/slideLayouts/slideLayout115.xml" ContentType="application/vnd.openxmlformats-officedocument.presentationml.slideLayout+xml"/>
  <Override PartName="/ppt/slideLayouts/slideLayout209.xml" ContentType="application/vnd.openxmlformats-officedocument.presentationml.slideLayout+xml"/>
  <Override PartName="/ppt/notesSlides/notesSlide5.xml" ContentType="application/vnd.openxmlformats-officedocument.presentationml.notesSlide+xml"/>
  <Override PartName="/ppt/slides/slide7.xml" ContentType="application/vnd.openxmlformats-officedocument.presentationml.slide+xml"/>
  <Override PartName="/ppt/slideLayouts/slideLayout157.xml" ContentType="application/vnd.openxmlformats-officedocument.presentationml.slideLayout+xml"/>
  <Override PartName="/ppt/theme/theme10.xml" ContentType="application/vnd.openxmlformats-officedocument.theme+xml"/>
  <Override PartName="/ppt/slideLayouts/slideLayout199.xml" ContentType="application/vnd.openxmlformats-officedocument.presentationml.slideLayout+xml"/>
  <Override PartName="/ppt/slideLayouts/slideLayout91.xml" ContentType="application/vnd.openxmlformats-officedocument.presentationml.slideLayout+xml"/>
  <Override PartName="/ppt/slideLayouts/slideLayout135.xml" ContentType="application/vnd.openxmlformats-officedocument.presentationml.slideLayout+xml"/>
  <Override PartName="/ppt/slideLayouts/slideLayout85.xml" ContentType="application/vnd.openxmlformats-officedocument.presentationml.slideLayout+xml"/>
  <Override PartName="/ppt/theme/theme9.xml" ContentType="application/vnd.openxmlformats-officedocument.theme+xml"/>
  <Override PartName="/ppt/slideMasters/slideMaster1.xml" ContentType="application/vnd.openxmlformats-officedocument.presentationml.slideMaster+xml"/>
  <Override PartName="/ppt/slideLayouts/slideLayout177.xml" ContentType="application/vnd.openxmlformats-officedocument.presentationml.slideLayout+xml"/>
  <Override PartName="/ppt/slideMasters/slideMaster14.xml" ContentType="application/vnd.openxmlformats-officedocument.presentationml.slideMaster+xml"/>
  <Override PartName="/ppt/slideLayouts/slideLayout6.xml" ContentType="application/vnd.openxmlformats-officedocument.presentationml.slideLayout+xml"/>
  <Override PartName="/ppt/slideLayouts/slideLayout207.xml" ContentType="application/vnd.openxmlformats-officedocument.presentationml.slideLayout+xml"/>
  <Override PartName="/ppt/slideLayouts/slideLayout113.xml" ContentType="application/vnd.openxmlformats-officedocument.presentationml.slideLayout+xml"/>
  <Override PartName="/ppt/slideLayouts/slideLayout63.xml" ContentType="application/vnd.openxmlformats-officedocument.presentationml.slideLayout+xml"/>
  <Override PartName="/ppt/notesSlides/notesSlide3.xml" ContentType="application/vnd.openxmlformats-officedocument.presentationml.notesSlide+xml"/>
  <Override PartName="/ppt/slides/slide5.xml" ContentType="application/vnd.openxmlformats-officedocument.presentationml.slide+xml"/>
  <Override PartName="/ppt/slideLayouts/slideLayout155.xml" ContentType="application/vnd.openxmlformats-officedocument.presentationml.slideLayout+xml"/>
  <Override PartName="/ppt/slideLayouts/slideLayout28.xml" ContentType="application/vnd.openxmlformats-officedocument.presentationml.slideLayout+xml"/>
  <Override PartName="/ppt/slideLayouts/slideLayout197.xml" ContentType="application/vnd.openxmlformats-officedocument.presentationml.slideLayout+xml"/>
  <Override PartName="/ppt/slideLayouts/slideLayout133.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175.xml" ContentType="application/vnd.openxmlformats-officedocument.presentationml.slideLayout+xml"/>
  <Override PartName="/ppt/slideLayouts/slideLayout4.xml" ContentType="application/vnd.openxmlformats-officedocument.presentationml.slideLayout+xml"/>
  <Override PartName="/ppt/slideMasters/slideMaster12.xml" ContentType="application/vnd.openxmlformats-officedocument.presentationml.slideMaster+xml"/>
  <Override PartName="/ppt/slideLayouts/slideLayout205.xml" ContentType="application/vnd.openxmlformats-officedocument.presentationml.slideLayout+xml"/>
  <Override PartName="/ppt/slideLayouts/slideLayout111.xml" ContentType="application/vnd.openxmlformats-officedocument.presentationml.slideLayout+xml"/>
  <Override PartName="/ppt/slideLayouts/slideLayout169.xml" ContentType="application/vnd.openxmlformats-officedocument.presentationml.slideLayout+xml"/>
  <Override PartName="/ppt/slideLayouts/slideLayout48.xml" ContentType="application/vnd.openxmlformats-officedocument.presentationml.slideLayout+xml"/>
  <Override PartName="/ppt/slideLayouts/slideLayout61.xml" ContentType="application/vnd.openxmlformats-officedocument.presentationml.slideLayout+xml"/>
  <Override PartName="/ppt/notesSlides/notesSlide1.xml" ContentType="application/vnd.openxmlformats-officedocument.presentationml.notesSlide+xml"/>
  <Override PartName="/ppt/slideLayouts/slideLayout153.xml" ContentType="application/vnd.openxmlformats-officedocument.presentationml.slideLayout+xml"/>
  <Override PartName="/ppt/slides/slide3.xml" ContentType="application/vnd.openxmlformats-officedocument.presentationml.slide+xml"/>
  <Override PartName="/ppt/slideLayouts/slideLayout147.xml" ContentType="application/vnd.openxmlformats-officedocument.presentationml.slideLayout+xml"/>
  <Override PartName="/ppt/slideLayouts/slideLayout26.xml" ContentType="application/vnd.openxmlformats-officedocument.presentationml.slideLayout+xml"/>
  <Override PartName="/ppt/slideLayouts/slideLayout195.xml" ContentType="application/vnd.openxmlformats-officedocument.presentationml.slideLayout+xml"/>
  <Override PartName="/ppt/slideLayouts/slideLayout131.xml" ContentType="application/vnd.openxmlformats-officedocument.presentationml.slideLayout+xml"/>
  <Override PartName="/ppt/slideLayouts/slideLayout189.xml" ContentType="application/vnd.openxmlformats-officedocument.presentationml.slideLayout+xml"/>
  <Override PartName="/ppt/slideLayouts/slideLayout68.xml" ContentType="application/vnd.openxmlformats-officedocument.presentationml.slideLayout+xml"/>
  <Override PartName="/ppt/slideLayouts/slideLayout81.xml" ContentType="application/vnd.openxmlformats-officedocument.presentationml.slideLayout+xml"/>
  <Override PartName="/ppt/notesSlides/notesSlide8.xml" ContentType="application/vnd.openxmlformats-officedocument.presentationml.notesSlide+xml"/>
  <Override PartName="/ppt/theme/theme5.xml" ContentType="application/vnd.openxmlformats-officedocument.theme+xml"/>
  <Override PartName="/ppt/slideLayouts/slideLayout173.xml" ContentType="application/vnd.openxmlformats-officedocument.presentationml.slideLayout+xml"/>
  <Override PartName="/ppt/slideMasters/slideMaster10.xml" ContentType="application/vnd.openxmlformats-officedocument.presentationml.slideMaster+xml"/>
  <Override PartName="/ppt/slideLayouts/slideLayout2.xml" ContentType="application/vnd.openxmlformats-officedocument.presentationml.slideLayout+xml"/>
  <Override PartName="/ppt/slideLayouts/slideLayout203.xml" ContentType="application/vnd.openxmlformats-officedocument.presentationml.slideLayout+xml"/>
  <Override PartName="/ppt/slideLayouts/slideLayout167.xml" ContentType="application/vnd.openxmlformats-officedocument.presentationml.slideLayout+xml"/>
  <Override PartName="/ppt/slideLayouts/slideLayout46.xml" ContentType="application/vnd.openxmlformats-officedocument.presentationml.slideLayout+xml"/>
  <Override PartName="/ppt/slides/slide1.xml" ContentType="application/vnd.openxmlformats-officedocument.presentationml.slide+xml"/>
  <Override PartName="/ppt/slideLayouts/slideLayout151.xml" ContentType="application/vnd.openxmlformats-officedocument.presentationml.slideLayout+xml"/>
  <Override PartName="/ppt/slideLayouts/slideLayout145.xml" ContentType="application/vnd.openxmlformats-officedocument.presentationml.slideLayout+xml"/>
  <Override PartName="/ppt/slideLayouts/slideLayout24.xml" ContentType="application/vnd.openxmlformats-officedocument.presentationml.slideLayout+xml"/>
  <Override PartName="/ppt/diagrams/drawing1.xml" ContentType="application/vnd.ms-office.drawingml.diagramDrawing+xml"/>
  <Override PartName="/ppt/slideLayouts/slideLayout193.xml" ContentType="application/vnd.openxmlformats-officedocument.presentationml.slideLayout+xml"/>
  <Override PartName="/ppt/slideLayouts/slideLayout18.xml" ContentType="application/vnd.openxmlformats-officedocument.presentationml.slideLayout+xml"/>
  <Override PartName="/ppt/slideLayouts/slideLayout187.xml" ContentType="application/vnd.openxmlformats-officedocument.presentationml.slideLayout+xml"/>
  <Override PartName="/ppt/slideLayouts/slideLayout66.xml" ContentType="application/vnd.openxmlformats-officedocument.presentationml.slideLayout+xml"/>
  <Override PartName="/ppt/slideLayouts/slideLayout123.xml" ContentType="application/vnd.openxmlformats-officedocument.presentationml.slideLayout+xml"/>
  <Override PartName="/ppt/theme/theme3.xml" ContentType="application/vnd.openxmlformats-officedocument.theme+xml"/>
  <Override PartName="/ppt/slideLayouts/slideLayout171.xml" ContentType="application/vnd.openxmlformats-officedocument.presentationml.slideLayout+xml"/>
  <Override PartName="/ppt/slideLayouts/slideLayout201.xml" ContentType="application/vnd.openxmlformats-officedocument.presentationml.slideLayout+xml"/>
  <Override PartName="/ppt/viewProps.xml" ContentType="application/vnd.openxmlformats-officedocument.presentationml.viewProps+xml"/>
  <Override PartName="/ppt/slideLayouts/slideLayout165.xml" ContentType="application/vnd.openxmlformats-officedocument.presentationml.slideLayout+xml"/>
  <Override PartName="/ppt/slideLayouts/slideLayout44.xml" ContentType="application/vnd.openxmlformats-officedocument.presentationml.slideLayout+xml"/>
  <Override PartName="/docProps/core.xml" ContentType="application/vnd.openxmlformats-package.core-properties+xml"/>
  <Override PartName="/ppt/slideLayouts/slideLayout38.xml" ContentType="application/vnd.openxmlformats-officedocument.presentationml.slideLayout+xml"/>
  <Override PartName="/ppt/slideLayouts/slideLayout143.xml" ContentType="application/vnd.openxmlformats-officedocument.presentationml.slideLayout+xml"/>
  <Override PartName="/ppt/slideLayouts/slideLayout22.xml" ContentType="application/vnd.openxmlformats-officedocument.presentationml.slideLayout+xml"/>
  <Override PartName="/ppt/slideLayouts/slideLayout191.xml" ContentType="application/vnd.openxmlformats-officedocument.presentationml.slideLayout+xml"/>
  <Override PartName="/ppt/slideLayouts/slideLayout16.xml" ContentType="application/vnd.openxmlformats-officedocument.presentationml.slideLayout+xml"/>
  <Override PartName="/ppt/slideLayouts/slideLayout185.xml" ContentType="application/vnd.openxmlformats-officedocument.presentationml.slideLayout+xml"/>
  <Override PartName="/ppt/slideLayouts/slideLayout108.xml" ContentType="application/vnd.openxmlformats-officedocument.presentationml.slideLayout+xml"/>
  <Override PartName="/ppt/slideLayouts/slideLayout121.xml" ContentType="application/vnd.openxmlformats-officedocument.presentationml.slideLayout+xml"/>
  <Override PartName="/ppt/theme/theme1.xml" ContentType="application/vnd.openxmlformats-officedocument.theme+xml"/>
  <Override PartName="/ppt/slideLayouts/slideLayout58.xml" ContentType="application/vnd.openxmlformats-officedocument.presentationml.slideLayout+xml"/>
  <Override PartName="/ppt/diagrams/layout1.xml" ContentType="application/vnd.openxmlformats-officedocument.drawingml.diagramLayout+xml"/>
  <Override PartName="/ppt/theme/theme19.xml" ContentType="application/vnd.openxmlformats-officedocument.theme+xml"/>
  <Override PartName="/ppt/slideLayouts/slideLayout163.xml" ContentType="application/vnd.openxmlformats-officedocument.presentationml.slideLayout+xml"/>
  <Override PartName="/ppt/slideLayouts/slideLayout42.xml" ContentType="application/vnd.openxmlformats-officedocument.presentationml.slideLayout+xml"/>
  <Override PartName="/ppt/slideLayouts/slideLayout36.xml" ContentType="application/vnd.openxmlformats-officedocument.presentationml.slideLayout+xml"/>
  <Override PartName="/ppt/slideLayouts/slideLayout128.xml" ContentType="application/vnd.openxmlformats-officedocument.presentationml.slideLayout+xml"/>
  <Override PartName="/ppt/slideLayouts/slideLayout141.xml" ContentType="application/vnd.openxmlformats-officedocument.presentationml.slideLayout+xml"/>
  <Override PartName="/ppt/slideLayouts/slideLayout20.xml" ContentType="application/vnd.openxmlformats-officedocument.presentationml.slideLayout+xml"/>
  <Override PartName="/ppt/slideLayouts/slideLayout78.xml" ContentType="application/vnd.openxmlformats-officedocument.presentationml.slideLayout+xml"/>
  <Override PartName="/ppt/slideLayouts/slideLayout14.xml" ContentType="application/vnd.openxmlformats-officedocument.presentationml.slideLayout+xml"/>
  <Override PartName="/ppt/slideLayouts/slideLayout183.xml" ContentType="application/vnd.openxmlformats-officedocument.presentationml.slideLayout+xml"/>
  <Override PartName="/ppt/slideLayouts/slideLayout106.xml" ContentType="application/vnd.openxmlformats-officedocument.presentationml.slideLayout+xml"/>
  <Override PartName="/ppt/slideLayouts/slideLayout56.xml" ContentType="application/vnd.openxmlformats-officedocument.presentationml.slideLayout+xml"/>
  <Override PartName="/ppt/theme/theme17.xml" ContentType="application/vnd.openxmlformats-officedocument.theme+xml"/>
  <Override PartName="/ppt/slideLayouts/slideLayout161.xml" ContentType="application/vnd.openxmlformats-officedocument.presentationml.slideLayout+xml"/>
  <Override PartName="/ppt/slideLayouts/slideLayout40.xml" ContentType="application/vnd.openxmlformats-officedocument.presentationml.slideLayout+xml"/>
  <Override PartName="/ppt/slideLayouts/slideLayout98.xml" ContentType="application/vnd.openxmlformats-officedocument.presentationml.slideLayout+xml"/>
  <Override PartName="/ppt/slideLayouts/slideLayout34.xml" ContentType="application/vnd.openxmlformats-officedocument.presentationml.slideLayout+xml"/>
  <Override PartName="/ppt/slideMasters/slideMaster8.xml" ContentType="application/vnd.openxmlformats-officedocument.presentationml.slideMaster+xml"/>
  <Override PartName="/ppt/slideLayouts/slideLayout126.xml" ContentType="application/vnd.openxmlformats-officedocument.presentationml.slideLayout+xml"/>
  <Override PartName="/ppt/slideLayouts/slideLayout76.xml" ContentType="application/vnd.openxmlformats-officedocument.presentationml.slideLayout+xml"/>
  <Override PartName="/ppt/slideLayouts/slideLayout12.xml" ContentType="application/vnd.openxmlformats-officedocument.presentationml.slideLayout+xml"/>
  <Override PartName="/ppt/slideLayouts/slideLayout181.xml" ContentType="application/vnd.openxmlformats-officedocument.presentationml.slideLayout+xml"/>
  <Override PartName="/ppt/slideLayouts/slideLayout104.xml" ContentType="application/vnd.openxmlformats-officedocument.presentationml.slideLayout+xml"/>
  <Override PartName="/ppt/slideLayouts/slideLayout54.xml" ContentType="application/vnd.openxmlformats-officedocument.presentationml.slideLayout+xml"/>
  <Override PartName="/ppt/theme/theme15.xml" ContentType="application/vnd.openxmlformats-officedocument.theme+xml"/>
  <Override PartName="/ppt/slideLayouts/slideLayout96.xml" ContentType="application/vnd.openxmlformats-officedocument.presentationml.slideLayout+xml"/>
  <Override PartName="/ppt/slideLayouts/slideLayout32.xml" ContentType="application/vnd.openxmlformats-officedocument.presentationml.slideLayout+xml"/>
  <Override PartName="/ppt/notesMasters/notesMaster1.xml" ContentType="application/vnd.openxmlformats-officedocument.presentationml.notesMaster+xml"/>
  <Override PartName="/ppt/slideMasters/slideMaster6.xml" ContentType="application/vnd.openxmlformats-officedocument.presentationml.slideMaster+xml"/>
  <Override PartName="/ppt/slideMasters/slideMaster19.xml" ContentType="application/vnd.openxmlformats-officedocument.presentationml.slideMaster+xml"/>
  <Override PartName="/ppt/slideLayouts/slideLayout74.xml" ContentType="application/vnd.openxmlformats-officedocument.presentationml.slideLayout+xml"/>
  <Override PartName="/ppt/slideLayouts/slideLayout118.xml" ContentType="application/vnd.openxmlformats-officedocument.presentationml.slideLayout+xml"/>
  <Override PartName="/ppt/slideLayouts/slideLayout10.xml" ContentType="application/vnd.openxmlformats-officedocument.presentationml.slideLayout+xml"/>
  <Override PartName="/ppt/presentation.xml" ContentType="application/vnd.openxmlformats-officedocument.presentationml.presentation.main+xml"/>
  <Override PartName="/ppt/slideLayouts/slideLayout102.xml" ContentType="application/vnd.openxmlformats-officedocument.presentationml.slideLayout+xml"/>
  <Override PartName="/ppt/slideLayouts/slideLayout52.xml" ContentType="application/vnd.openxmlformats-officedocument.presentationml.slideLayout+xml"/>
  <Override PartName="/ppt/theme/theme13.xml" ContentType="application/vnd.openxmlformats-officedocument.theme+xml"/>
  <Override PartName="/ppt/slideLayouts/slideLayout94.xml" ContentType="application/vnd.openxmlformats-officedocument.presentationml.slideLayout+xml"/>
  <Override PartName="/ppt/slideLayouts/slideLayout138.xml" ContentType="application/vnd.openxmlformats-officedocument.presentationml.slideLayout+xml"/>
  <Override PartName="/ppt/slideLayouts/slideLayout30.xml" ContentType="application/vnd.openxmlformats-officedocument.presentationml.slideLayout+xml"/>
  <Override PartName="/ppt/slideLayouts/slideLayout88.xml" ContentType="application/vnd.openxmlformats-officedocument.presentationml.slideLayout+xml"/>
  <Override PartName="/ppt/slideMasters/slideMaster4.xml" ContentType="application/vnd.openxmlformats-officedocument.presentationml.slideMaster+xml"/>
  <Override PartName="/ppt/slideMasters/slideMaster17.xml" ContentType="application/vnd.openxmlformats-officedocument.presentationml.slideMaster+xml"/>
  <Override PartName="/ppt/slideLayouts/slideLayout72.xml" ContentType="application/vnd.openxmlformats-officedocument.presentationml.slideLayout+xml"/>
  <Override PartName="/ppt/slideLayouts/slideLayout9.xml" ContentType="application/vnd.openxmlformats-officedocument.presentationml.slideLayout+xml"/>
  <Override PartName="/ppt/slideLayouts/slideLayout116.xml" ContentType="application/vnd.openxmlformats-officedocument.presentationml.slideLayout+xml"/>
  <Override PartName="/ppt/notesSlides/notesSlide6.xml" ContentType="application/vnd.openxmlformats-officedocument.presentationml.notesSlide+xml"/>
  <Override PartName="/ppt/slideLayouts/slideLayout100.xml" ContentType="application/vnd.openxmlformats-officedocument.presentationml.slideLayout+xml"/>
  <Override PartName="/ppt/slides/slide8.xml" ContentType="application/vnd.openxmlformats-officedocument.presentationml.slide+xml"/>
  <Override PartName="/ppt/slideLayouts/slideLayout158.xml" ContentType="application/vnd.openxmlformats-officedocument.presentationml.slideLayout+xml"/>
  <Override PartName="/ppt/slideLayouts/slideLayout50.xml" ContentType="application/vnd.openxmlformats-officedocument.presentationml.slideLayout+xml"/>
  <Override PartName="/ppt/theme/theme11.xml" ContentType="application/vnd.openxmlformats-officedocument.theme+xml"/>
  <Override PartName="/ppt/slideLayouts/slideLayout92.xml" ContentType="application/vnd.openxmlformats-officedocument.presentationml.slideLayout+xml"/>
  <Override PartName="/ppt/slideLayouts/slideLayout136.xml" ContentType="application/vnd.openxmlformats-officedocument.presentationml.slideLayout+xml"/>
  <Override PartName="/ppt/slideLayouts/slideLayout86.xml" ContentType="application/vnd.openxmlformats-officedocument.presentationml.slideLayout+xml"/>
  <Override PartName="/ppt/slideMasters/slideMaster2.xml" ContentType="application/vnd.openxmlformats-officedocument.presentationml.slideMaster+xml"/>
  <Override PartName="/ppt/slideLayouts/slideLayout178.xml" ContentType="application/vnd.openxmlformats-officedocument.presentationml.slideLayout+xml"/>
  <Override PartName="/ppt/slideMasters/slideMaster15.xml" ContentType="application/vnd.openxmlformats-officedocument.presentationml.slideMaster+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114.xml" ContentType="application/vnd.openxmlformats-officedocument.presentationml.slideLayout+xml"/>
  <Override PartName="/ppt/slideLayouts/slideLayout208.xml" ContentType="application/vnd.openxmlformats-officedocument.presentationml.slideLayout+xml"/>
  <Override PartName="/ppt/slideLayouts/slideLayout64.xml" ContentType="application/vnd.openxmlformats-officedocument.presentationml.slideLayout+xml"/>
  <Override PartName="/ppt/notesSlides/notesSlide4.xml" ContentType="application/vnd.openxmlformats-officedocument.presentationml.notesSlide+xml"/>
  <Override PartName="/ppt/slides/slide6.xml" ContentType="application/vnd.openxmlformats-officedocument.presentationml.slide+xml"/>
  <Override PartName="/ppt/slideLayouts/slideLayout156.xml" ContentType="application/vnd.openxmlformats-officedocument.presentationml.slideLayout+xml"/>
  <Override PartName="/ppt/diagrams/data1.xml" ContentType="application/vnd.openxmlformats-officedocument.drawingml.diagramData+xml"/>
  <Override PartName="/ppt/slideLayouts/slideLayout29.xml" ContentType="application/vnd.openxmlformats-officedocument.presentationml.slideLayout+xml"/>
  <Override PartName="/ppt/slideLayouts/slideLayout198.xml" ContentType="application/vnd.openxmlformats-officedocument.presentationml.slideLayout+xml"/>
  <Override PartName="/ppt/slideLayouts/slideLayout90.xml" ContentType="application/vnd.openxmlformats-officedocument.presentationml.slideLayout+xml"/>
  <Override PartName="/ppt/slideLayouts/slideLayout134.xml" ContentType="application/vnd.openxmlformats-officedocument.presentationml.slideLayout+xml"/>
  <Override PartName="/ppt/slideLayouts/slideLayout84.xml" ContentType="application/vnd.openxmlformats-officedocument.presentationml.slideLayout+xml"/>
  <Override PartName="/ppt/theme/theme8.xml" ContentType="application/vnd.openxmlformats-officedocument.theme+xml"/>
  <Override PartName="/ppt/tableStyles.xml" ContentType="application/vnd.openxmlformats-officedocument.presentationml.tableStyles+xml"/>
  <Override PartName="/ppt/slideLayouts/slideLayout176.xml" ContentType="application/vnd.openxmlformats-officedocument.presentationml.slideLayout+xml"/>
  <Override PartName="/ppt/slideMasters/slideMaster13.xml" ContentType="application/vnd.openxmlformats-officedocument.presentationml.slideMaster+xml"/>
  <Override PartName="/ppt/slideLayouts/slideLayout5.xml" ContentType="application/vnd.openxmlformats-officedocument.presentationml.slideLayout+xml"/>
  <Override PartName="/ppt/slideLayouts/slideLayout206.xml" ContentType="application/vnd.openxmlformats-officedocument.presentationml.slideLayout+xml"/>
  <Override PartName="/ppt/slideLayouts/slideLayout112.xml" ContentType="application/vnd.openxmlformats-officedocument.presentationml.slideLayout+xml"/>
  <Override PartName="/ppt/slideLayouts/slideLayout49.xml" ContentType="application/vnd.openxmlformats-officedocument.presentationml.slideLayout+xml"/>
  <Override PartName="/ppt/slideLayouts/slideLayout62.xml" ContentType="application/vnd.openxmlformats-officedocument.presentationml.slideLayout+xml"/>
  <Default Extension="bin" ContentType="application/vnd.openxmlformats-officedocument.presentationml.printerSettings"/>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154.xml" ContentType="application/vnd.openxmlformats-officedocument.presentationml.slideLayout+xml"/>
  <Override PartName="/ppt/notesSlides/notesSlide10.xml" ContentType="application/vnd.openxmlformats-officedocument.presentationml.notesSlide+xml"/>
  <Override PartName="/ppt/slideLayouts/slideLayout148.xml" ContentType="application/vnd.openxmlformats-officedocument.presentationml.slideLayout+xml"/>
  <Override PartName="/ppt/slideLayouts/slideLayout27.xml" ContentType="application/vnd.openxmlformats-officedocument.presentationml.slideLayout+xml"/>
  <Override PartName="/ppt/slideLayouts/slideLayout196.xml" ContentType="application/vnd.openxmlformats-officedocument.presentationml.slideLayout+xml"/>
  <Override PartName="/ppt/slideLayouts/slideLayout132.xml" ContentType="application/vnd.openxmlformats-officedocument.presentationml.slideLayout+xml"/>
  <Override PartName="/ppt/slideLayouts/slideLayout69.xml" ContentType="application/vnd.openxmlformats-officedocument.presentationml.slideLayout+xml"/>
  <Override PartName="/ppt/slideLayouts/slideLayout82.xml" ContentType="application/vnd.openxmlformats-officedocument.presentationml.slideLayout+xml"/>
  <Override PartName="/ppt/notesSlides/notesSlide9.xml" ContentType="application/vnd.openxmlformats-officedocument.presentationml.notesSlide+xml"/>
  <Override PartName="/ppt/theme/theme6.xml" ContentType="application/vnd.openxmlformats-officedocument.theme+xml"/>
  <Override PartName="/ppt/slideLayouts/slideLayout174.xml" ContentType="application/vnd.openxmlformats-officedocument.presentationml.slideLayout+xml"/>
  <Override PartName="/ppt/slideMasters/slideMaster11.xml" ContentType="application/vnd.openxmlformats-officedocument.presentationml.slideMaster+xml"/>
  <Override PartName="/ppt/slideLayouts/slideLayout3.xml" ContentType="application/vnd.openxmlformats-officedocument.presentationml.slideLayout+xml"/>
  <Override PartName="/ppt/slideLayouts/slideLayout204.xml" ContentType="application/vnd.openxmlformats-officedocument.presentationml.slideLayout+xml"/>
  <Override PartName="/ppt/slideLayouts/slideLayout110.xml" ContentType="application/vnd.openxmlformats-officedocument.presentationml.slideLayout+xml"/>
  <Override PartName="/ppt/slideLayouts/slideLayout168.xml" ContentType="application/vnd.openxmlformats-officedocument.presentationml.slideLayout+xml"/>
  <Override PartName="/ppt/slideLayouts/slideLayout47.xml" ContentType="application/vnd.openxmlformats-officedocument.presentationml.slideLayout+xml"/>
  <Override PartName="/ppt/slideLayouts/slideLayout60.xml" ContentType="application/vnd.openxmlformats-officedocument.presentationml.slideLayout+xml"/>
  <Override PartName="/ppt/slides/slide2.xml" ContentType="application/vnd.openxmlformats-officedocument.presentationml.slide+xml"/>
  <Override PartName="/ppt/slideLayouts/slideLayout152.xml" ContentType="application/vnd.openxmlformats-officedocument.presentationml.slideLayout+xml"/>
  <Override PartName="/ppt/slideLayouts/slideLayout89.xml" ContentType="application/vnd.openxmlformats-officedocument.presentationml.slideLayout+xml"/>
  <Override PartName="/ppt/slideLayouts/slideLayout146.xml" ContentType="application/vnd.openxmlformats-officedocument.presentationml.slideLayout+xml"/>
  <Override PartName="/ppt/slideLayouts/slideLayout25.xml" ContentType="application/vnd.openxmlformats-officedocument.presentationml.slideLayout+xml"/>
  <Override PartName="/ppt/slideLayouts/slideLayout194.xml" ContentType="application/vnd.openxmlformats-officedocument.presentationml.slideLayout+xml"/>
  <Override PartName="/ppt/slideLayouts/slideLayout19.xml" ContentType="application/vnd.openxmlformats-officedocument.presentationml.slideLayout+xml"/>
  <Override PartName="/ppt/slideLayouts/slideLayout130.xml" ContentType="application/vnd.openxmlformats-officedocument.presentationml.slideLayout+xml"/>
  <Override PartName="/ppt/slideLayouts/slideLayout188.xml" ContentType="application/vnd.openxmlformats-officedocument.presentationml.slideLayout+xml"/>
  <Override PartName="/ppt/slideLayouts/slideLayout67.xml" ContentType="application/vnd.openxmlformats-officedocument.presentationml.slideLayout+xml"/>
  <Override PartName="/ppt/slideLayouts/slideLayout80.xml" ContentType="application/vnd.openxmlformats-officedocument.presentationml.slideLayout+xml"/>
  <Override PartName="/ppt/slideLayouts/slideLayout124.xml" ContentType="application/vnd.openxmlformats-officedocument.presentationml.slideLayout+xml"/>
  <Override PartName="/ppt/theme/theme4.xml" ContentType="application/vnd.openxmlformats-officedocument.theme+xml"/>
  <Override PartName="/ppt/slideLayouts/slideLayout172.xml" ContentType="application/vnd.openxmlformats-officedocument.presentationml.slideLayout+xml"/>
  <Override PartName="/ppt/slideLayouts/slideLayout1.xml" ContentType="application/vnd.openxmlformats-officedocument.presentationml.slideLayout+xml"/>
  <Override PartName="/ppt/slideLayouts/slideLayout202.xml" ContentType="application/vnd.openxmlformats-officedocument.presentationml.slideLayout+xml"/>
  <Override PartName="/ppt/slideLayouts/slideLayout16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150.xml" ContentType="application/vnd.openxmlformats-officedocument.presentationml.slideLayout+xml"/>
  <Default Extension="png" ContentType="image/png"/>
  <Override PartName="/ppt/slideLayouts/slideLayout144.xml" ContentType="application/vnd.openxmlformats-officedocument.presentationml.slideLayout+xml"/>
  <Override PartName="/ppt/slideLayouts/slideLayout23.xml" ContentType="application/vnd.openxmlformats-officedocument.presentationml.slideLayout+xml"/>
  <Default Extension="emf" ContentType="image/x-emf"/>
  <Override PartName="/ppt/slideLayouts/slideLayout192.xml" ContentType="application/vnd.openxmlformats-officedocument.presentationml.slideLayout+xml"/>
  <Default Extension="rels" ContentType="application/vnd.openxmlformats-package.relationships+xml"/>
  <Override PartName="/ppt/slideLayouts/slideLayout17.xml" ContentType="application/vnd.openxmlformats-officedocument.presentationml.slideLayout+xml"/>
  <Override PartName="/ppt/slideLayouts/slideLayout186.xml" ContentType="application/vnd.openxmlformats-officedocument.presentationml.slideLayout+xml"/>
  <Override PartName="/ppt/slideLayouts/slideLayout65.xml" ContentType="application/vnd.openxmlformats-officedocument.presentationml.slideLayout+xml"/>
  <Override PartName="/ppt/slideLayouts/slideLayout109.xml" ContentType="application/vnd.openxmlformats-officedocument.presentationml.slideLayout+xml"/>
  <Override PartName="/ppt/slideLayouts/slideLayout122.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slideLayouts/slideLayout170.xml" ContentType="application/vnd.openxmlformats-officedocument.presentationml.slideLayout+xml"/>
  <Override PartName="/ppt/slideLayouts/slideLayout200.xml" ContentType="application/vnd.openxmlformats-officedocument.presentationml.slideLayout+xml"/>
  <Override PartName="/ppt/slideLayouts/slideLayout164.xml" ContentType="application/vnd.openxmlformats-officedocument.presentationml.slideLayout+xml"/>
  <Override PartName="/ppt/slideLayouts/slideLayout43.xml" ContentType="application/vnd.openxmlformats-officedocument.presentationml.slideLayout+xml"/>
  <Override PartName="/ppt/slideLayouts/slideLayout37.xml" ContentType="application/vnd.openxmlformats-officedocument.presentationml.slideLayout+xml"/>
  <Override PartName="/ppt/slides/slide10.xml" ContentType="application/vnd.openxmlformats-officedocument.presentationml.slide+xml"/>
  <Override PartName="/ppt/slideLayouts/slideLayout129.xml" ContentType="application/vnd.openxmlformats-officedocument.presentationml.slideLayout+xml"/>
  <Override PartName="/ppt/slideLayouts/slideLayout142.xml" ContentType="application/vnd.openxmlformats-officedocument.presentationml.slideLayout+xml"/>
  <Override PartName="/ppt/slideLayouts/slideLayout21.xml" ContentType="application/vnd.openxmlformats-officedocument.presentationml.slideLayout+xml"/>
  <Override PartName="/ppt/slideLayouts/slideLayout79.xml" ContentType="application/vnd.openxmlformats-officedocument.presentationml.slideLayout+xml"/>
  <Override PartName="/ppt/slideLayouts/slideLayout190.xml" ContentType="application/vnd.openxmlformats-officedocument.presentationml.slideLayout+xml"/>
  <Override PartName="/ppt/slideLayouts/slideLayout15.xml" ContentType="application/vnd.openxmlformats-officedocument.presentationml.slideLayout+xml"/>
  <Override PartName="/ppt/slideLayouts/slideLayout184.xml" ContentType="application/vnd.openxmlformats-officedocument.presentationml.slideLayout+xml"/>
  <Override PartName="/ppt/presProps.xml" ContentType="application/vnd.openxmlformats-officedocument.presentationml.presProps+xml"/>
  <Override PartName="/ppt/slideLayouts/slideLayout107.xml" ContentType="application/vnd.openxmlformats-officedocument.presentationml.slideLayout+xml"/>
  <Override PartName="/ppt/slideLayouts/slideLayout120.xml" ContentType="application/vnd.openxmlformats-officedocument.presentationml.slideLayout+xml"/>
  <Override PartName="/ppt/slideLayouts/slideLayout57.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0"/>
  </p:notesMasterIdLst>
  <p:sldIdLst>
    <p:sldId id="256" r:id="rId20"/>
    <p:sldId id="301" r:id="rId21"/>
    <p:sldId id="302" r:id="rId22"/>
    <p:sldId id="296" r:id="rId23"/>
    <p:sldId id="295" r:id="rId24"/>
    <p:sldId id="303" r:id="rId25"/>
    <p:sldId id="304" r:id="rId26"/>
    <p:sldId id="305" r:id="rId27"/>
    <p:sldId id="292" r:id="rId28"/>
    <p:sldId id="298" r:id="rId29"/>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1pPr>
    <a:lvl2pPr marL="4572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2pPr>
    <a:lvl3pPr marL="9144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3pPr>
    <a:lvl4pPr marL="13716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4pPr>
    <a:lvl5pPr marL="1828800" algn="ctr" rtl="0" fontAlgn="base">
      <a:spcBef>
        <a:spcPct val="0"/>
      </a:spcBef>
      <a:spcAft>
        <a:spcPct val="0"/>
      </a:spcAft>
      <a:defRPr sz="4200" kern="1200">
        <a:solidFill>
          <a:srgbClr val="000000"/>
        </a:solidFill>
        <a:latin typeface="Helvetica Neue Light" charset="0"/>
        <a:ea typeface="ヒラギノ角ゴ ProN W3" charset="-128"/>
        <a:cs typeface="+mn-cs"/>
        <a:sym typeface="Helvetica Neue Light" charset="0"/>
      </a:defRPr>
    </a:lvl5pPr>
    <a:lvl6pPr marL="22860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6pPr>
    <a:lvl7pPr marL="27432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7pPr>
    <a:lvl8pPr marL="32004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8pPr>
    <a:lvl9pPr marL="3657600" algn="l" defTabSz="914400" rtl="0" eaLnBrk="1" latinLnBrk="0" hangingPunct="1">
      <a:defRPr sz="4200" kern="1200">
        <a:solidFill>
          <a:srgbClr val="000000"/>
        </a:solidFill>
        <a:latin typeface="Helvetica Neue Light" charset="0"/>
        <a:ea typeface="ヒラギノ角ゴ ProN W3" charset="-128"/>
        <a:cs typeface="+mn-cs"/>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45F6"/>
    <a:srgbClr val="13F84F"/>
    <a:srgbClr val="02FEFE"/>
    <a:srgbClr val="83E3CD"/>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2789" autoAdjust="0"/>
  </p:normalViewPr>
  <p:slideViewPr>
    <p:cSldViewPr>
      <p:cViewPr varScale="1">
        <p:scale>
          <a:sx n="57" d="100"/>
          <a:sy n="57" d="100"/>
        </p:scale>
        <p:origin x="-1128" y="-120"/>
      </p:cViewPr>
      <p:guideLst>
        <p:guide orient="horz" pos="3072"/>
        <p:guide pos="4096"/>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xml"/><Relationship Id="rId21" Type="http://schemas.openxmlformats.org/officeDocument/2006/relationships/slide" Target="slides/slide2.xml"/><Relationship Id="rId22" Type="http://schemas.openxmlformats.org/officeDocument/2006/relationships/slide" Target="slides/slide3.xml"/><Relationship Id="rId23" Type="http://schemas.openxmlformats.org/officeDocument/2006/relationships/slide" Target="slides/slide4.xml"/><Relationship Id="rId24" Type="http://schemas.openxmlformats.org/officeDocument/2006/relationships/slide" Target="slides/slide5.xml"/><Relationship Id="rId25" Type="http://schemas.openxmlformats.org/officeDocument/2006/relationships/slide" Target="slides/slide6.xml"/><Relationship Id="rId26" Type="http://schemas.openxmlformats.org/officeDocument/2006/relationships/slide" Target="slides/slide7.xml"/><Relationship Id="rId27" Type="http://schemas.openxmlformats.org/officeDocument/2006/relationships/slide" Target="slides/slide8.xml"/><Relationship Id="rId28" Type="http://schemas.openxmlformats.org/officeDocument/2006/relationships/slide" Target="slides/slide9.xml"/><Relationship Id="rId29" Type="http://schemas.openxmlformats.org/officeDocument/2006/relationships/slide" Target="slides/slide10.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Master" Target="slideMasters/slideMaster17.xml"/><Relationship Id="rId18" Type="http://schemas.openxmlformats.org/officeDocument/2006/relationships/slideMaster" Target="slideMasters/slideMaster18.xml"/><Relationship Id="rId19" Type="http://schemas.openxmlformats.org/officeDocument/2006/relationships/slideMaster" Target="slideMasters/slideMaster19.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21F14B-B717-4414-8BAA-2EC580525D33}" type="doc">
      <dgm:prSet loTypeId="urn:microsoft.com/office/officeart/2005/8/layout/default#2" loCatId="list" qsTypeId="urn:microsoft.com/office/officeart/2005/8/quickstyle/3d3" qsCatId="3D" csTypeId="urn:microsoft.com/office/officeart/2005/8/colors/accent2_2" csCatId="accent2" phldr="1"/>
      <dgm:spPr/>
      <dgm:t>
        <a:bodyPr/>
        <a:lstStyle/>
        <a:p>
          <a:endParaRPr lang="en-US"/>
        </a:p>
      </dgm:t>
    </dgm:pt>
    <dgm:pt modelId="{8771C9FC-5F84-4BD7-9CD7-614779A5C9E4}">
      <dgm:prSet phldrT="[Text]"/>
      <dgm:spPr/>
      <dgm:t>
        <a:bodyPr/>
        <a:lstStyle/>
        <a:p>
          <a:r>
            <a:rPr lang="en-US" b="1" i="1" dirty="0" smtClean="0"/>
            <a:t>What: </a:t>
          </a:r>
          <a:r>
            <a:rPr lang="en-US" dirty="0" smtClean="0"/>
            <a:t>Title of Data Set and Keywords Describing the Data Set </a:t>
          </a:r>
          <a:endParaRPr lang="en-US" dirty="0"/>
        </a:p>
      </dgm:t>
    </dgm:pt>
    <dgm:pt modelId="{4D1F5524-58EF-4ECA-A95C-E957D8F1A5B8}" type="parTrans" cxnId="{FC293D45-114F-4D88-9DB7-F97AD37D553A}">
      <dgm:prSet/>
      <dgm:spPr/>
      <dgm:t>
        <a:bodyPr/>
        <a:lstStyle/>
        <a:p>
          <a:endParaRPr lang="en-US"/>
        </a:p>
      </dgm:t>
    </dgm:pt>
    <dgm:pt modelId="{33BC5E54-C79A-40AD-99BB-E56E15940E53}" type="sibTrans" cxnId="{FC293D45-114F-4D88-9DB7-F97AD37D553A}">
      <dgm:prSet/>
      <dgm:spPr/>
      <dgm:t>
        <a:bodyPr/>
        <a:lstStyle/>
        <a:p>
          <a:endParaRPr lang="en-US"/>
        </a:p>
      </dgm:t>
    </dgm:pt>
    <dgm:pt modelId="{F2B0D00B-5406-416D-B9E0-BA77437E8399}">
      <dgm:prSet phldrT="[Text]"/>
      <dgm:spPr/>
      <dgm:t>
        <a:bodyPr/>
        <a:lstStyle/>
        <a:p>
          <a:r>
            <a:rPr lang="en-US" b="1" i="1" dirty="0" smtClean="0"/>
            <a:t>Why:  </a:t>
          </a:r>
          <a:r>
            <a:rPr lang="en-US" dirty="0" smtClean="0"/>
            <a:t>Description and Purpose of the Data Set</a:t>
          </a:r>
          <a:endParaRPr lang="en-US" dirty="0"/>
        </a:p>
      </dgm:t>
    </dgm:pt>
    <dgm:pt modelId="{D406FA57-D1C5-4EB8-95D4-9A1072DB4AEF}" type="parTrans" cxnId="{A7EB598C-EE85-4502-BC72-B83C044B1D05}">
      <dgm:prSet/>
      <dgm:spPr/>
      <dgm:t>
        <a:bodyPr/>
        <a:lstStyle/>
        <a:p>
          <a:endParaRPr lang="en-US"/>
        </a:p>
      </dgm:t>
    </dgm:pt>
    <dgm:pt modelId="{266E7B73-8C55-4280-A43F-04C4E9522E0C}" type="sibTrans" cxnId="{A7EB598C-EE85-4502-BC72-B83C044B1D05}">
      <dgm:prSet/>
      <dgm:spPr/>
      <dgm:t>
        <a:bodyPr/>
        <a:lstStyle/>
        <a:p>
          <a:endParaRPr lang="en-US"/>
        </a:p>
      </dgm:t>
    </dgm:pt>
    <dgm:pt modelId="{387AF92A-62F9-4BFC-8747-6C8B50470A0F}">
      <dgm:prSet phldrT="[Text]"/>
      <dgm:spPr/>
      <dgm:t>
        <a:bodyPr/>
        <a:lstStyle/>
        <a:p>
          <a:r>
            <a:rPr lang="en-US" b="1" i="1" dirty="0" smtClean="0"/>
            <a:t>When:  </a:t>
          </a:r>
          <a:r>
            <a:rPr lang="en-US" dirty="0" smtClean="0"/>
            <a:t>Temporal Coverage of the Data Set</a:t>
          </a:r>
          <a:endParaRPr lang="en-US" dirty="0"/>
        </a:p>
      </dgm:t>
    </dgm:pt>
    <dgm:pt modelId="{A82B5B4F-488C-47D2-90F0-8D9C98F05DE0}" type="parTrans" cxnId="{98679D77-3007-4D39-8EEC-578D07785501}">
      <dgm:prSet/>
      <dgm:spPr/>
      <dgm:t>
        <a:bodyPr/>
        <a:lstStyle/>
        <a:p>
          <a:endParaRPr lang="en-US"/>
        </a:p>
      </dgm:t>
    </dgm:pt>
    <dgm:pt modelId="{C14CF956-98F5-4BF7-A09F-F4BAC23A6730}" type="sibTrans" cxnId="{98679D77-3007-4D39-8EEC-578D07785501}">
      <dgm:prSet/>
      <dgm:spPr/>
      <dgm:t>
        <a:bodyPr/>
        <a:lstStyle/>
        <a:p>
          <a:endParaRPr lang="en-US"/>
        </a:p>
      </dgm:t>
    </dgm:pt>
    <dgm:pt modelId="{BA043A3C-7A26-4084-88E6-DBB548A63267}">
      <dgm:prSet phldrT="[Text]"/>
      <dgm:spPr/>
      <dgm:t>
        <a:bodyPr/>
        <a:lstStyle/>
        <a:p>
          <a:r>
            <a:rPr lang="en-US" b="1" i="1" dirty="0" smtClean="0"/>
            <a:t>Who:  </a:t>
          </a:r>
          <a:r>
            <a:rPr lang="en-US" dirty="0" smtClean="0"/>
            <a:t>Data Set Creator and Contact</a:t>
          </a:r>
          <a:endParaRPr lang="en-US" dirty="0"/>
        </a:p>
      </dgm:t>
    </dgm:pt>
    <dgm:pt modelId="{9C82EBFA-0C25-46A6-9630-BC7135719EB0}" type="parTrans" cxnId="{1E329BEE-0B28-454F-8EF1-42C5C365FE9D}">
      <dgm:prSet/>
      <dgm:spPr/>
      <dgm:t>
        <a:bodyPr/>
        <a:lstStyle/>
        <a:p>
          <a:endParaRPr lang="en-US"/>
        </a:p>
      </dgm:t>
    </dgm:pt>
    <dgm:pt modelId="{32DC8017-B94F-4CC7-B42F-021C92A22739}" type="sibTrans" cxnId="{1E329BEE-0B28-454F-8EF1-42C5C365FE9D}">
      <dgm:prSet/>
      <dgm:spPr/>
      <dgm:t>
        <a:bodyPr/>
        <a:lstStyle/>
        <a:p>
          <a:endParaRPr lang="en-US"/>
        </a:p>
      </dgm:t>
    </dgm:pt>
    <dgm:pt modelId="{55EAD48D-8D49-4036-B48D-68FAEA688D98}">
      <dgm:prSet phldrT="[Text]"/>
      <dgm:spPr/>
      <dgm:t>
        <a:bodyPr/>
        <a:lstStyle/>
        <a:p>
          <a:r>
            <a:rPr lang="en-US" b="1" i="1" dirty="0" smtClean="0"/>
            <a:t>Where: </a:t>
          </a:r>
          <a:r>
            <a:rPr lang="en-US" dirty="0" smtClean="0"/>
            <a:t>Geographic Extent and Location of Data Set Coverage</a:t>
          </a:r>
          <a:endParaRPr lang="en-US" dirty="0"/>
        </a:p>
      </dgm:t>
    </dgm:pt>
    <dgm:pt modelId="{04106F85-297A-4625-9CB2-FCE5A76B81C4}" type="parTrans" cxnId="{7A8C57DD-9980-442C-8C71-FF8706A7681D}">
      <dgm:prSet/>
      <dgm:spPr/>
      <dgm:t>
        <a:bodyPr/>
        <a:lstStyle/>
        <a:p>
          <a:endParaRPr lang="en-US"/>
        </a:p>
      </dgm:t>
    </dgm:pt>
    <dgm:pt modelId="{1F063E57-5BF9-49FC-8F99-13BB1082BD8D}" type="sibTrans" cxnId="{7A8C57DD-9980-442C-8C71-FF8706A7681D}">
      <dgm:prSet/>
      <dgm:spPr/>
      <dgm:t>
        <a:bodyPr/>
        <a:lstStyle/>
        <a:p>
          <a:endParaRPr lang="en-US"/>
        </a:p>
      </dgm:t>
    </dgm:pt>
    <dgm:pt modelId="{A4AFB594-F54A-465B-B44B-EB7DDAEE0377}">
      <dgm:prSet/>
      <dgm:spPr/>
      <dgm:t>
        <a:bodyPr/>
        <a:lstStyle/>
        <a:p>
          <a:r>
            <a:rPr lang="en-US" b="1" i="1" dirty="0" smtClean="0"/>
            <a:t>How: </a:t>
          </a:r>
          <a:r>
            <a:rPr lang="en-US" dirty="0" smtClean="0"/>
            <a:t>How the Data Set was Created and How to Access the Data</a:t>
          </a:r>
        </a:p>
      </dgm:t>
    </dgm:pt>
    <dgm:pt modelId="{C7C22C04-0640-4302-AD3E-9B92E7107357}" type="parTrans" cxnId="{6DBB3105-E5D3-4B4B-BA0E-0046A46D1E6C}">
      <dgm:prSet/>
      <dgm:spPr/>
      <dgm:t>
        <a:bodyPr/>
        <a:lstStyle/>
        <a:p>
          <a:endParaRPr lang="en-US"/>
        </a:p>
      </dgm:t>
    </dgm:pt>
    <dgm:pt modelId="{4B33B17E-E6D6-4561-B66E-3DC3AD2F5EA9}" type="sibTrans" cxnId="{6DBB3105-E5D3-4B4B-BA0E-0046A46D1E6C}">
      <dgm:prSet/>
      <dgm:spPr/>
      <dgm:t>
        <a:bodyPr/>
        <a:lstStyle/>
        <a:p>
          <a:endParaRPr lang="en-US"/>
        </a:p>
      </dgm:t>
    </dgm:pt>
    <dgm:pt modelId="{2A7DC9B7-E7A7-41EB-9138-02D1039D2091}" type="pres">
      <dgm:prSet presAssocID="{AC21F14B-B717-4414-8BAA-2EC580525D33}" presName="diagram" presStyleCnt="0">
        <dgm:presLayoutVars>
          <dgm:dir/>
          <dgm:resizeHandles val="exact"/>
        </dgm:presLayoutVars>
      </dgm:prSet>
      <dgm:spPr/>
      <dgm:t>
        <a:bodyPr/>
        <a:lstStyle/>
        <a:p>
          <a:endParaRPr lang="en-US"/>
        </a:p>
      </dgm:t>
    </dgm:pt>
    <dgm:pt modelId="{DF3CDF21-8D7C-48FD-97D3-BDFF1EB23CC8}" type="pres">
      <dgm:prSet presAssocID="{8771C9FC-5F84-4BD7-9CD7-614779A5C9E4}" presName="node" presStyleLbl="node1" presStyleIdx="0" presStyleCnt="6">
        <dgm:presLayoutVars>
          <dgm:bulletEnabled val="1"/>
        </dgm:presLayoutVars>
      </dgm:prSet>
      <dgm:spPr/>
      <dgm:t>
        <a:bodyPr/>
        <a:lstStyle/>
        <a:p>
          <a:endParaRPr lang="en-US"/>
        </a:p>
      </dgm:t>
    </dgm:pt>
    <dgm:pt modelId="{67D791EA-A636-4A44-8C51-60DB923D7801}" type="pres">
      <dgm:prSet presAssocID="{33BC5E54-C79A-40AD-99BB-E56E15940E53}" presName="sibTrans" presStyleCnt="0"/>
      <dgm:spPr/>
      <dgm:t>
        <a:bodyPr/>
        <a:lstStyle/>
        <a:p>
          <a:endParaRPr lang="en-US"/>
        </a:p>
      </dgm:t>
    </dgm:pt>
    <dgm:pt modelId="{A81D0170-1ADF-4B2B-BED0-19C726C9CD45}" type="pres">
      <dgm:prSet presAssocID="{F2B0D00B-5406-416D-B9E0-BA77437E8399}" presName="node" presStyleLbl="node1" presStyleIdx="1" presStyleCnt="6">
        <dgm:presLayoutVars>
          <dgm:bulletEnabled val="1"/>
        </dgm:presLayoutVars>
      </dgm:prSet>
      <dgm:spPr/>
      <dgm:t>
        <a:bodyPr/>
        <a:lstStyle/>
        <a:p>
          <a:endParaRPr lang="en-US"/>
        </a:p>
      </dgm:t>
    </dgm:pt>
    <dgm:pt modelId="{20C0DA2B-172C-4A81-92B0-C5DE9CC2823F}" type="pres">
      <dgm:prSet presAssocID="{266E7B73-8C55-4280-A43F-04C4E9522E0C}" presName="sibTrans" presStyleCnt="0"/>
      <dgm:spPr/>
      <dgm:t>
        <a:bodyPr/>
        <a:lstStyle/>
        <a:p>
          <a:endParaRPr lang="en-US"/>
        </a:p>
      </dgm:t>
    </dgm:pt>
    <dgm:pt modelId="{3BF7EE54-7096-47F6-B66A-5876B114C490}" type="pres">
      <dgm:prSet presAssocID="{387AF92A-62F9-4BFC-8747-6C8B50470A0F}" presName="node" presStyleLbl="node1" presStyleIdx="2" presStyleCnt="6">
        <dgm:presLayoutVars>
          <dgm:bulletEnabled val="1"/>
        </dgm:presLayoutVars>
      </dgm:prSet>
      <dgm:spPr/>
      <dgm:t>
        <a:bodyPr/>
        <a:lstStyle/>
        <a:p>
          <a:endParaRPr lang="en-US"/>
        </a:p>
      </dgm:t>
    </dgm:pt>
    <dgm:pt modelId="{2F6A5D12-ED1C-4EBA-B3F2-8CED44B42AA5}" type="pres">
      <dgm:prSet presAssocID="{C14CF956-98F5-4BF7-A09F-F4BAC23A6730}" presName="sibTrans" presStyleCnt="0"/>
      <dgm:spPr/>
      <dgm:t>
        <a:bodyPr/>
        <a:lstStyle/>
        <a:p>
          <a:endParaRPr lang="en-US"/>
        </a:p>
      </dgm:t>
    </dgm:pt>
    <dgm:pt modelId="{D13A4664-388E-41A4-B487-6B09636CB932}" type="pres">
      <dgm:prSet presAssocID="{BA043A3C-7A26-4084-88E6-DBB548A63267}" presName="node" presStyleLbl="node1" presStyleIdx="3" presStyleCnt="6">
        <dgm:presLayoutVars>
          <dgm:bulletEnabled val="1"/>
        </dgm:presLayoutVars>
      </dgm:prSet>
      <dgm:spPr/>
      <dgm:t>
        <a:bodyPr/>
        <a:lstStyle/>
        <a:p>
          <a:endParaRPr lang="en-US"/>
        </a:p>
      </dgm:t>
    </dgm:pt>
    <dgm:pt modelId="{CA38C89B-5C51-49E9-A325-9F362411E6CC}" type="pres">
      <dgm:prSet presAssocID="{32DC8017-B94F-4CC7-B42F-021C92A22739}" presName="sibTrans" presStyleCnt="0"/>
      <dgm:spPr/>
      <dgm:t>
        <a:bodyPr/>
        <a:lstStyle/>
        <a:p>
          <a:endParaRPr lang="en-US"/>
        </a:p>
      </dgm:t>
    </dgm:pt>
    <dgm:pt modelId="{95ED382F-B53A-4DB9-91D8-8D967A8E707D}" type="pres">
      <dgm:prSet presAssocID="{55EAD48D-8D49-4036-B48D-68FAEA688D98}" presName="node" presStyleLbl="node1" presStyleIdx="4" presStyleCnt="6">
        <dgm:presLayoutVars>
          <dgm:bulletEnabled val="1"/>
        </dgm:presLayoutVars>
      </dgm:prSet>
      <dgm:spPr/>
      <dgm:t>
        <a:bodyPr/>
        <a:lstStyle/>
        <a:p>
          <a:endParaRPr lang="en-US"/>
        </a:p>
      </dgm:t>
    </dgm:pt>
    <dgm:pt modelId="{A901DCB7-BE82-41BE-B38D-87062B9AB2E2}" type="pres">
      <dgm:prSet presAssocID="{1F063E57-5BF9-49FC-8F99-13BB1082BD8D}" presName="sibTrans" presStyleCnt="0"/>
      <dgm:spPr/>
      <dgm:t>
        <a:bodyPr/>
        <a:lstStyle/>
        <a:p>
          <a:endParaRPr lang="en-US"/>
        </a:p>
      </dgm:t>
    </dgm:pt>
    <dgm:pt modelId="{B015CAA1-400D-4939-93FD-48BF33584307}" type="pres">
      <dgm:prSet presAssocID="{A4AFB594-F54A-465B-B44B-EB7DDAEE0377}" presName="node" presStyleLbl="node1" presStyleIdx="5" presStyleCnt="6">
        <dgm:presLayoutVars>
          <dgm:bulletEnabled val="1"/>
        </dgm:presLayoutVars>
      </dgm:prSet>
      <dgm:spPr/>
      <dgm:t>
        <a:bodyPr/>
        <a:lstStyle/>
        <a:p>
          <a:endParaRPr lang="en-US"/>
        </a:p>
      </dgm:t>
    </dgm:pt>
  </dgm:ptLst>
  <dgm:cxnLst>
    <dgm:cxn modelId="{197480C6-0A43-4398-BA83-5AE83CD4B46A}" type="presOf" srcId="{55EAD48D-8D49-4036-B48D-68FAEA688D98}" destId="{95ED382F-B53A-4DB9-91D8-8D967A8E707D}" srcOrd="0" destOrd="0" presId="urn:microsoft.com/office/officeart/2005/8/layout/default#2"/>
    <dgm:cxn modelId="{8E46EA82-DB3C-4B23-87AE-5076FD40FD7F}" type="presOf" srcId="{8771C9FC-5F84-4BD7-9CD7-614779A5C9E4}" destId="{DF3CDF21-8D7C-48FD-97D3-BDFF1EB23CC8}" srcOrd="0" destOrd="0" presId="urn:microsoft.com/office/officeart/2005/8/layout/default#2"/>
    <dgm:cxn modelId="{619ADCF1-574E-4F26-AC0C-06747E047A3C}" type="presOf" srcId="{AC21F14B-B717-4414-8BAA-2EC580525D33}" destId="{2A7DC9B7-E7A7-41EB-9138-02D1039D2091}" srcOrd="0" destOrd="0" presId="urn:microsoft.com/office/officeart/2005/8/layout/default#2"/>
    <dgm:cxn modelId="{135D6691-29DA-41DF-B4C8-DB5BB837F7FB}" type="presOf" srcId="{387AF92A-62F9-4BFC-8747-6C8B50470A0F}" destId="{3BF7EE54-7096-47F6-B66A-5876B114C490}" srcOrd="0" destOrd="0" presId="urn:microsoft.com/office/officeart/2005/8/layout/default#2"/>
    <dgm:cxn modelId="{1E329BEE-0B28-454F-8EF1-42C5C365FE9D}" srcId="{AC21F14B-B717-4414-8BAA-2EC580525D33}" destId="{BA043A3C-7A26-4084-88E6-DBB548A63267}" srcOrd="3" destOrd="0" parTransId="{9C82EBFA-0C25-46A6-9630-BC7135719EB0}" sibTransId="{32DC8017-B94F-4CC7-B42F-021C92A22739}"/>
    <dgm:cxn modelId="{98679D77-3007-4D39-8EEC-578D07785501}" srcId="{AC21F14B-B717-4414-8BAA-2EC580525D33}" destId="{387AF92A-62F9-4BFC-8747-6C8B50470A0F}" srcOrd="2" destOrd="0" parTransId="{A82B5B4F-488C-47D2-90F0-8D9C98F05DE0}" sibTransId="{C14CF956-98F5-4BF7-A09F-F4BAC23A6730}"/>
    <dgm:cxn modelId="{330F8287-4F86-4B9B-85BC-365F6F987095}" type="presOf" srcId="{BA043A3C-7A26-4084-88E6-DBB548A63267}" destId="{D13A4664-388E-41A4-B487-6B09636CB932}" srcOrd="0" destOrd="0" presId="urn:microsoft.com/office/officeart/2005/8/layout/default#2"/>
    <dgm:cxn modelId="{1F9FED5F-F00B-44F0-9645-8FDC5BE3EEDB}" type="presOf" srcId="{A4AFB594-F54A-465B-B44B-EB7DDAEE0377}" destId="{B015CAA1-400D-4939-93FD-48BF33584307}" srcOrd="0" destOrd="0" presId="urn:microsoft.com/office/officeart/2005/8/layout/default#2"/>
    <dgm:cxn modelId="{A7EB598C-EE85-4502-BC72-B83C044B1D05}" srcId="{AC21F14B-B717-4414-8BAA-2EC580525D33}" destId="{F2B0D00B-5406-416D-B9E0-BA77437E8399}" srcOrd="1" destOrd="0" parTransId="{D406FA57-D1C5-4EB8-95D4-9A1072DB4AEF}" sibTransId="{266E7B73-8C55-4280-A43F-04C4E9522E0C}"/>
    <dgm:cxn modelId="{9F9B9D44-C83B-4689-9E6C-9F1B8E0F23A0}" type="presOf" srcId="{F2B0D00B-5406-416D-B9E0-BA77437E8399}" destId="{A81D0170-1ADF-4B2B-BED0-19C726C9CD45}" srcOrd="0" destOrd="0" presId="urn:microsoft.com/office/officeart/2005/8/layout/default#2"/>
    <dgm:cxn modelId="{6DBB3105-E5D3-4B4B-BA0E-0046A46D1E6C}" srcId="{AC21F14B-B717-4414-8BAA-2EC580525D33}" destId="{A4AFB594-F54A-465B-B44B-EB7DDAEE0377}" srcOrd="5" destOrd="0" parTransId="{C7C22C04-0640-4302-AD3E-9B92E7107357}" sibTransId="{4B33B17E-E6D6-4561-B66E-3DC3AD2F5EA9}"/>
    <dgm:cxn modelId="{FC293D45-114F-4D88-9DB7-F97AD37D553A}" srcId="{AC21F14B-B717-4414-8BAA-2EC580525D33}" destId="{8771C9FC-5F84-4BD7-9CD7-614779A5C9E4}" srcOrd="0" destOrd="0" parTransId="{4D1F5524-58EF-4ECA-A95C-E957D8F1A5B8}" sibTransId="{33BC5E54-C79A-40AD-99BB-E56E15940E53}"/>
    <dgm:cxn modelId="{7A8C57DD-9980-442C-8C71-FF8706A7681D}" srcId="{AC21F14B-B717-4414-8BAA-2EC580525D33}" destId="{55EAD48D-8D49-4036-B48D-68FAEA688D98}" srcOrd="4" destOrd="0" parTransId="{04106F85-297A-4625-9CB2-FCE5A76B81C4}" sibTransId="{1F063E57-5BF9-49FC-8F99-13BB1082BD8D}"/>
    <dgm:cxn modelId="{B04FC2AE-B0B9-4418-954F-E4E9B1DD2774}" type="presParOf" srcId="{2A7DC9B7-E7A7-41EB-9138-02D1039D2091}" destId="{DF3CDF21-8D7C-48FD-97D3-BDFF1EB23CC8}" srcOrd="0" destOrd="0" presId="urn:microsoft.com/office/officeart/2005/8/layout/default#2"/>
    <dgm:cxn modelId="{991284F9-15FD-4118-A674-3FBEABAEEFCC}" type="presParOf" srcId="{2A7DC9B7-E7A7-41EB-9138-02D1039D2091}" destId="{67D791EA-A636-4A44-8C51-60DB923D7801}" srcOrd="1" destOrd="0" presId="urn:microsoft.com/office/officeart/2005/8/layout/default#2"/>
    <dgm:cxn modelId="{954FA9FE-1464-4108-BC88-4E9DAD800B38}" type="presParOf" srcId="{2A7DC9B7-E7A7-41EB-9138-02D1039D2091}" destId="{A81D0170-1ADF-4B2B-BED0-19C726C9CD45}" srcOrd="2" destOrd="0" presId="urn:microsoft.com/office/officeart/2005/8/layout/default#2"/>
    <dgm:cxn modelId="{7679948A-E5A8-4914-91AF-70A53C1BCCC0}" type="presParOf" srcId="{2A7DC9B7-E7A7-41EB-9138-02D1039D2091}" destId="{20C0DA2B-172C-4A81-92B0-C5DE9CC2823F}" srcOrd="3" destOrd="0" presId="urn:microsoft.com/office/officeart/2005/8/layout/default#2"/>
    <dgm:cxn modelId="{B84B9B63-87AA-4497-9067-14792E16C0A7}" type="presParOf" srcId="{2A7DC9B7-E7A7-41EB-9138-02D1039D2091}" destId="{3BF7EE54-7096-47F6-B66A-5876B114C490}" srcOrd="4" destOrd="0" presId="urn:microsoft.com/office/officeart/2005/8/layout/default#2"/>
    <dgm:cxn modelId="{F0D9A02A-C6F2-41B3-A703-784F45254C1B}" type="presParOf" srcId="{2A7DC9B7-E7A7-41EB-9138-02D1039D2091}" destId="{2F6A5D12-ED1C-4EBA-B3F2-8CED44B42AA5}" srcOrd="5" destOrd="0" presId="urn:microsoft.com/office/officeart/2005/8/layout/default#2"/>
    <dgm:cxn modelId="{812D0F6B-23A7-46FF-A9B1-8BB3F6DF2CC0}" type="presParOf" srcId="{2A7DC9B7-E7A7-41EB-9138-02D1039D2091}" destId="{D13A4664-388E-41A4-B487-6B09636CB932}" srcOrd="6" destOrd="0" presId="urn:microsoft.com/office/officeart/2005/8/layout/default#2"/>
    <dgm:cxn modelId="{4E238B2A-F32B-4F06-878D-6F56472BDE8A}" type="presParOf" srcId="{2A7DC9B7-E7A7-41EB-9138-02D1039D2091}" destId="{CA38C89B-5C51-49E9-A325-9F362411E6CC}" srcOrd="7" destOrd="0" presId="urn:microsoft.com/office/officeart/2005/8/layout/default#2"/>
    <dgm:cxn modelId="{4AFCC02C-3786-4A0A-886A-9EE872E57C3C}" type="presParOf" srcId="{2A7DC9B7-E7A7-41EB-9138-02D1039D2091}" destId="{95ED382F-B53A-4DB9-91D8-8D967A8E707D}" srcOrd="8" destOrd="0" presId="urn:microsoft.com/office/officeart/2005/8/layout/default#2"/>
    <dgm:cxn modelId="{E1B30832-BCEF-47D0-B378-4DF6E82E31D2}" type="presParOf" srcId="{2A7DC9B7-E7A7-41EB-9138-02D1039D2091}" destId="{A901DCB7-BE82-41BE-B38D-87062B9AB2E2}" srcOrd="9" destOrd="0" presId="urn:microsoft.com/office/officeart/2005/8/layout/default#2"/>
    <dgm:cxn modelId="{D125B71D-9C22-4905-8880-5A706588F7F8}" type="presParOf" srcId="{2A7DC9B7-E7A7-41EB-9138-02D1039D2091}" destId="{B015CAA1-400D-4939-93FD-48BF33584307}" srcOrd="10"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3CDF21-8D7C-48FD-97D3-BDFF1EB23CC8}">
      <dsp:nvSpPr>
        <dsp:cNvPr id="0" name=""/>
        <dsp:cNvSpPr/>
      </dsp:nvSpPr>
      <dsp:spPr>
        <a:xfrm>
          <a:off x="0" y="873521"/>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What: </a:t>
          </a:r>
          <a:r>
            <a:rPr lang="en-US" sz="3200" kern="1200" dirty="0" smtClean="0"/>
            <a:t>Title of Data Set and Keywords Describing the Data Set </a:t>
          </a:r>
          <a:endParaRPr lang="en-US" sz="3200" kern="1200" dirty="0"/>
        </a:p>
      </dsp:txBody>
      <dsp:txXfrm>
        <a:off x="0" y="873521"/>
        <a:ext cx="3706812" cy="2224087"/>
      </dsp:txXfrm>
    </dsp:sp>
    <dsp:sp modelId="{A81D0170-1ADF-4B2B-BED0-19C726C9CD45}">
      <dsp:nvSpPr>
        <dsp:cNvPr id="0" name=""/>
        <dsp:cNvSpPr/>
      </dsp:nvSpPr>
      <dsp:spPr>
        <a:xfrm>
          <a:off x="4077493" y="873521"/>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Why:  </a:t>
          </a:r>
          <a:r>
            <a:rPr lang="en-US" sz="3200" kern="1200" dirty="0" smtClean="0"/>
            <a:t>Description and Purpose of the Data Set</a:t>
          </a:r>
          <a:endParaRPr lang="en-US" sz="3200" kern="1200" dirty="0"/>
        </a:p>
      </dsp:txBody>
      <dsp:txXfrm>
        <a:off x="4077493" y="873521"/>
        <a:ext cx="3706812" cy="2224087"/>
      </dsp:txXfrm>
    </dsp:sp>
    <dsp:sp modelId="{3BF7EE54-7096-47F6-B66A-5876B114C490}">
      <dsp:nvSpPr>
        <dsp:cNvPr id="0" name=""/>
        <dsp:cNvSpPr/>
      </dsp:nvSpPr>
      <dsp:spPr>
        <a:xfrm>
          <a:off x="8154987" y="873521"/>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When:  </a:t>
          </a:r>
          <a:r>
            <a:rPr lang="en-US" sz="3200" kern="1200" dirty="0" smtClean="0"/>
            <a:t>Temporal Coverage of the Data Set</a:t>
          </a:r>
          <a:endParaRPr lang="en-US" sz="3200" kern="1200" dirty="0"/>
        </a:p>
      </dsp:txBody>
      <dsp:txXfrm>
        <a:off x="8154987" y="873521"/>
        <a:ext cx="3706812" cy="2224087"/>
      </dsp:txXfrm>
    </dsp:sp>
    <dsp:sp modelId="{D13A4664-388E-41A4-B487-6B09636CB932}">
      <dsp:nvSpPr>
        <dsp:cNvPr id="0" name=""/>
        <dsp:cNvSpPr/>
      </dsp:nvSpPr>
      <dsp:spPr>
        <a:xfrm>
          <a:off x="0" y="3468290"/>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Who:  </a:t>
          </a:r>
          <a:r>
            <a:rPr lang="en-US" sz="3200" kern="1200" dirty="0" smtClean="0"/>
            <a:t>Data Set Creator and Contact</a:t>
          </a:r>
          <a:endParaRPr lang="en-US" sz="3200" kern="1200" dirty="0"/>
        </a:p>
      </dsp:txBody>
      <dsp:txXfrm>
        <a:off x="0" y="3468290"/>
        <a:ext cx="3706812" cy="2224087"/>
      </dsp:txXfrm>
    </dsp:sp>
    <dsp:sp modelId="{95ED382F-B53A-4DB9-91D8-8D967A8E707D}">
      <dsp:nvSpPr>
        <dsp:cNvPr id="0" name=""/>
        <dsp:cNvSpPr/>
      </dsp:nvSpPr>
      <dsp:spPr>
        <a:xfrm>
          <a:off x="4077493" y="3468290"/>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Where: </a:t>
          </a:r>
          <a:r>
            <a:rPr lang="en-US" sz="3200" kern="1200" dirty="0" smtClean="0"/>
            <a:t>Geographic Extent and Location of Data Set Coverage</a:t>
          </a:r>
          <a:endParaRPr lang="en-US" sz="3200" kern="1200" dirty="0"/>
        </a:p>
      </dsp:txBody>
      <dsp:txXfrm>
        <a:off x="4077493" y="3468290"/>
        <a:ext cx="3706812" cy="2224087"/>
      </dsp:txXfrm>
    </dsp:sp>
    <dsp:sp modelId="{B015CAA1-400D-4939-93FD-48BF33584307}">
      <dsp:nvSpPr>
        <dsp:cNvPr id="0" name=""/>
        <dsp:cNvSpPr/>
      </dsp:nvSpPr>
      <dsp:spPr>
        <a:xfrm>
          <a:off x="8154987" y="3468290"/>
          <a:ext cx="3706812" cy="2224087"/>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i="1" kern="1200" dirty="0" smtClean="0"/>
            <a:t>How: </a:t>
          </a:r>
          <a:r>
            <a:rPr lang="en-US" sz="3200" kern="1200" dirty="0" smtClean="0"/>
            <a:t>How the Data Set was Created and How to Access the Data</a:t>
          </a:r>
        </a:p>
      </dsp:txBody>
      <dsp:txXfrm>
        <a:off x="8154987" y="3468290"/>
        <a:ext cx="3706812" cy="22240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26815BC-EDBB-4E85-BA62-EBAE8565E9C5}" type="datetime1">
              <a:rPr lang="en-US"/>
              <a:pPr>
                <a:defRPr/>
              </a:pPr>
              <a:t>11/7/12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4E9B4F9-69E6-4315-849F-169469D84CA0}" type="slidenum">
              <a:rPr lang="en-US"/>
              <a:pPr>
                <a:defRPr/>
              </a:pPr>
              <a:t>‹#›</a:t>
            </a:fld>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69849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Introduction:  </a:t>
            </a:r>
          </a:p>
          <a:p>
            <a:r>
              <a:rPr lang="en-US" sz="1200" kern="1200" dirty="0" smtClean="0">
                <a:solidFill>
                  <a:schemeClr val="tx1"/>
                </a:solidFill>
                <a:effectLst/>
                <a:latin typeface="+mn-lt"/>
                <a:ea typeface="MS PGothic" pitchFamily="34" charset="-128"/>
                <a:cs typeface="ＭＳ Ｐゴシック" charset="-128"/>
              </a:rPr>
              <a:t>This is the Federation of Earth Science Information Partners Data Management for Scientists Short Course, Section:  Local Data Management - Creating Documentation and Metadata; Module:  Metadata for Discovery.</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Slide 1: Title:  Local Data Management - Creating Documentation and Metadata:  Metadata for Discovery.</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This training module is part of the Federation of Earth Science Information Partners (or ESIP Federation's) Data Management for Scientists Short Course. The subject of this module is "Metadata for Discovery."  This module was authored by Lola Olsen from the National Aeronautics &amp; Space Administration, NASA, and Tyler Stevens, NASA Contractor for Wyle Information Systems at the Global Change Master Directory, and the Goddard Space Flight Center.  Besides the ESIP Federation, sponsors of this Data Management for Scientists Short Course are the Data Conservancy and the United States National Oceanic and Atmospheric Administration (NOAA).</a:t>
            </a:r>
            <a:endParaRPr lang="en-US" sz="1200" kern="1200" dirty="0">
              <a:solidFill>
                <a:schemeClr val="tx1"/>
              </a:solidFill>
              <a:effectLst/>
              <a:latin typeface="+mn-lt"/>
              <a:ea typeface="MS PGothic" pitchFamily="34" charset="-128"/>
              <a:cs typeface="ＭＳ Ｐゴシック" charset="-128"/>
            </a:endParaRPr>
          </a:p>
        </p:txBody>
      </p:sp>
      <p:sp>
        <p:nvSpPr>
          <p:cNvPr id="28676" name="Slide Number Placeholder 3"/>
          <p:cNvSpPr>
            <a:spLocks noGrp="1"/>
          </p:cNvSpPr>
          <p:nvPr>
            <p:ph type="sldNum" sz="quarter" idx="5"/>
          </p:nvPr>
        </p:nvSpPr>
        <p:spPr bwMode="auto">
          <a:noFill/>
          <a:ln>
            <a:miter lim="800000"/>
            <a:headEnd/>
            <a:tailEnd/>
          </a:ln>
        </p:spPr>
        <p:txBody>
          <a:bodyPr/>
          <a:lstStyle/>
          <a:p>
            <a:fld id="{6BBB5968-1EA1-4AF2-8190-0E86DD96C3B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128"/>
              </a:rPr>
              <a:t>Slide 9:  Recommended Citation</a:t>
            </a:r>
          </a:p>
          <a:p>
            <a:r>
              <a:rPr lang="en-US" sz="1200" kern="1200" dirty="0" smtClean="0">
                <a:solidFill>
                  <a:schemeClr val="tx1"/>
                </a:solidFill>
                <a:effectLst/>
                <a:latin typeface="+mn-lt"/>
                <a:ea typeface="MS PGothic" pitchFamily="34" charset="-128"/>
                <a:cs typeface="ＭＳ Ｐゴシック" charset="-128"/>
              </a:rPr>
              <a:t>This module is available under a Creative Commons Attribution 3.0 license that allows you to share and adapt the work as long as you cite the work according to the citation provided.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Thank you very much for your interest in the ESIP Federation’s Data Management for Scientists Short Course. </a:t>
            </a:r>
          </a:p>
        </p:txBody>
      </p:sp>
      <p:sp>
        <p:nvSpPr>
          <p:cNvPr id="4" name="Slide Number Placeholder 3"/>
          <p:cNvSpPr>
            <a:spLocks noGrp="1"/>
          </p:cNvSpPr>
          <p:nvPr>
            <p:ph type="sldNum" sz="quarter" idx="10"/>
          </p:nvPr>
        </p:nvSpPr>
        <p:spPr/>
        <p:txBody>
          <a:bodyPr/>
          <a:lstStyle/>
          <a:p>
            <a:pPr>
              <a:defRPr/>
            </a:pPr>
            <a:fld id="{C8B4FF42-A880-48ED-AC6B-F7395D9AE73D}" type="slidenum">
              <a:rPr lang="en-US" smtClean="0"/>
              <a:pPr>
                <a:defRPr/>
              </a:pPr>
              <a:t>10</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8013076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2: Overview </a:t>
            </a:r>
          </a:p>
          <a:p>
            <a:r>
              <a:rPr lang="en-US" sz="1200" kern="1200" dirty="0" smtClean="0">
                <a:solidFill>
                  <a:schemeClr val="tx1"/>
                </a:solidFill>
                <a:effectLst/>
                <a:latin typeface="+mn-lt"/>
                <a:ea typeface="MS PGothic" pitchFamily="34" charset="-128"/>
                <a:cs typeface="ＭＳ Ｐゴシック" charset="-128"/>
              </a:rPr>
              <a:t>In this module, we will provide an introduction to discovery level metadata, talk about key categories of this metadata, and show several examples. </a:t>
            </a:r>
          </a:p>
        </p:txBody>
      </p:sp>
      <p:sp>
        <p:nvSpPr>
          <p:cNvPr id="30724"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D9E8A052-785E-4B32-A551-3FB6CF9FB8BD}" type="slidenum">
              <a:rPr lang="en-US" sz="1200" smtClean="0"/>
              <a:pPr eaLnBrk="1" hangingPunct="1"/>
              <a:t>2</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3:  Introduction to Discovery Level Metadata</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Metadata is generally defined as descriptive information about a data set.  Often, metadata is separated into different types that serve different purposes, such as metadata for access and use, metadata for a granule level data set, and the type under discussion in this module, discovery level metadata.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Discovery level metadata may be the first type of metadata you see when searching for Earth science data. When you begin an initial search for data, you generally want to find a data set that meets your particular research needs. Being able to easily determine and distinguish between data sets is crucial. This is where discovery level metadata comes into play.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To understand what discovery level metadata is, think about a data set description that provides enough information about the nature and content of a specific data set to determine if it meets your needs.  More specifically, discovery level metadata provides essential information to enable a user to find out if a particular data set exists, where to find the data, who owns it, and how to obtain further information about the data.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For the searcher or potential user of a data set who wants to differentiate among data sets, ideally, you would find the scientific discipline in which a data set is placed, its geographic location and spatial coverage, the resolution and quality of the data, the name of the data provider, quantitative and/or qualitative measurements associated with the data, keywords describing the topics covered by the data, etc. A search portal usually makes use of this information to offer both free-text searches and advanced searches to help you more broadly or narrowly search for a data set.  For instance, the search portal is probably using a controlled vocabulary of descriptive keywords behind the scene that helps normalize the search terms that people enter and subsequently provides more relevant and focused search results.  After using discovery level metadata to find a particular data set, a search portal might also be able to make available more detailed information about a data set, such as its origins and subsequent development or uses, commonly known as its </a:t>
            </a:r>
            <a:r>
              <a:rPr lang="en-US" sz="1200" i="1" kern="1200" dirty="0" smtClean="0">
                <a:solidFill>
                  <a:schemeClr val="tx1"/>
                </a:solidFill>
                <a:effectLst/>
                <a:latin typeface="+mn-lt"/>
                <a:ea typeface="MS PGothic" pitchFamily="34" charset="-128"/>
                <a:cs typeface="ＭＳ Ｐゴシック" charset="-128"/>
              </a:rPr>
              <a:t>lineage</a:t>
            </a:r>
            <a:r>
              <a:rPr lang="en-US" sz="1200" kern="1200" dirty="0" smtClean="0">
                <a:solidFill>
                  <a:schemeClr val="tx1"/>
                </a:solidFill>
                <a:effectLst/>
                <a:latin typeface="+mn-lt"/>
                <a:ea typeface="MS PGothic" pitchFamily="34" charset="-128"/>
                <a:cs typeface="ＭＳ Ｐゴシック" charset="-128"/>
              </a:rPr>
              <a:t>.</a:t>
            </a:r>
          </a:p>
        </p:txBody>
      </p:sp>
      <p:sp>
        <p:nvSpPr>
          <p:cNvPr id="31748"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0FB516D4-D4F2-430E-AFF6-828F6C9A2B9C}" type="slidenum">
              <a:rPr lang="en-US" sz="1200" smtClean="0"/>
              <a:pPr eaLnBrk="1" hangingPunct="1"/>
              <a:t>3</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S PGothic" pitchFamily="34" charset="-128"/>
                <a:cs typeface="ＭＳ Ｐゴシック" charset="-128"/>
              </a:rPr>
              <a:t>Slide 4:  Categories of Discovery Level Metadata</a:t>
            </a:r>
          </a:p>
          <a:p>
            <a:r>
              <a:rPr lang="en-US" sz="1200" kern="1200" dirty="0" smtClean="0">
                <a:solidFill>
                  <a:schemeClr val="tx1"/>
                </a:solidFill>
                <a:effectLst/>
                <a:latin typeface="+mn-lt"/>
                <a:ea typeface="MS PGothic" pitchFamily="34" charset="-128"/>
                <a:cs typeface="ＭＳ Ｐゴシック" charset="-128"/>
              </a:rPr>
              <a:t>You might find it helpful to think about six categories of discovery level metadata representing the information that a searcher for a data set would like to know.  They are the What, Why, When, Who, Where and How about the data. </a:t>
            </a:r>
          </a:p>
          <a:p>
            <a:r>
              <a:rPr lang="en-US" sz="1200" kern="1200" dirty="0" smtClean="0">
                <a:solidFill>
                  <a:schemeClr val="tx1"/>
                </a:solidFill>
                <a:effectLst/>
                <a:latin typeface="+mn-lt"/>
                <a:ea typeface="MS PGothic" pitchFamily="34" charset="-128"/>
                <a:cs typeface="ＭＳ Ｐゴシック" charset="-128"/>
              </a:rPr>
              <a:t> </a:t>
            </a:r>
          </a:p>
          <a:p>
            <a:r>
              <a:rPr lang="en-US" sz="1200" b="1" kern="1200" dirty="0" smtClean="0">
                <a:solidFill>
                  <a:schemeClr val="tx1"/>
                </a:solidFill>
                <a:effectLst/>
                <a:latin typeface="+mn-lt"/>
                <a:ea typeface="MS PGothic" pitchFamily="34" charset="-128"/>
                <a:cs typeface="ＭＳ Ｐゴシック" charset="-128"/>
              </a:rPr>
              <a:t>WHAT</a:t>
            </a:r>
            <a:r>
              <a:rPr lang="en-US" sz="1200" kern="1200" dirty="0" smtClean="0">
                <a:solidFill>
                  <a:schemeClr val="tx1"/>
                </a:solidFill>
                <a:effectLst/>
                <a:latin typeface="+mn-lt"/>
                <a:ea typeface="MS PGothic" pitchFamily="34" charset="-128"/>
                <a:cs typeface="ＭＳ Ｐゴシック" charset="-128"/>
              </a:rPr>
              <a:t> is the data about? The data set or data product should have a concise title, and keywords that clearly describe the science parameters being measured, studied and analyzed. </a:t>
            </a:r>
          </a:p>
          <a:p>
            <a:r>
              <a:rPr lang="en-US" sz="1200" kern="1200" dirty="0" smtClean="0">
                <a:solidFill>
                  <a:schemeClr val="tx1"/>
                </a:solidFill>
                <a:effectLst/>
                <a:latin typeface="+mn-lt"/>
                <a:ea typeface="MS PGothic" pitchFamily="34" charset="-128"/>
                <a:cs typeface="ＭＳ Ｐゴシック" charset="-128"/>
              </a:rPr>
              <a:t> </a:t>
            </a:r>
          </a:p>
          <a:p>
            <a:r>
              <a:rPr lang="en-US" sz="1200" b="1" kern="1200" dirty="0" smtClean="0">
                <a:solidFill>
                  <a:schemeClr val="tx1"/>
                </a:solidFill>
                <a:effectLst/>
                <a:latin typeface="+mn-lt"/>
                <a:ea typeface="MS PGothic" pitchFamily="34" charset="-128"/>
                <a:cs typeface="ＭＳ Ｐゴシック" charset="-128"/>
              </a:rPr>
              <a:t>WHY</a:t>
            </a:r>
            <a:r>
              <a:rPr lang="en-US" sz="1200" kern="1200" dirty="0" smtClean="0">
                <a:solidFill>
                  <a:schemeClr val="tx1"/>
                </a:solidFill>
                <a:effectLst/>
                <a:latin typeface="+mn-lt"/>
                <a:ea typeface="MS PGothic" pitchFamily="34" charset="-128"/>
                <a:cs typeface="ＭＳ Ｐゴシック" charset="-128"/>
              </a:rPr>
              <a:t> does this data set exist? This question can be answered by summarizing both the analysis performed and the results of the analysis, and is usually accomplished by providing an Abstract and Purpose for the data.  The Abstract and Purpose descriptions are particularly helpful for searchers to determine if the data they find is useful for their needs. </a:t>
            </a:r>
          </a:p>
          <a:p>
            <a:r>
              <a:rPr lang="en-US" sz="1200" kern="1200" dirty="0" smtClean="0">
                <a:solidFill>
                  <a:schemeClr val="tx1"/>
                </a:solidFill>
                <a:effectLst/>
                <a:latin typeface="+mn-lt"/>
                <a:ea typeface="MS PGothic" pitchFamily="34" charset="-128"/>
                <a:cs typeface="ＭＳ Ｐゴシック" charset="-128"/>
              </a:rPr>
              <a:t> </a:t>
            </a:r>
          </a:p>
          <a:p>
            <a:r>
              <a:rPr lang="en-US" sz="1200" b="1" kern="1200" dirty="0" smtClean="0">
                <a:solidFill>
                  <a:schemeClr val="tx1"/>
                </a:solidFill>
                <a:effectLst/>
                <a:latin typeface="+mn-lt"/>
                <a:ea typeface="MS PGothic" pitchFamily="34" charset="-128"/>
                <a:cs typeface="ＭＳ Ｐゴシック" charset="-128"/>
              </a:rPr>
              <a:t>WHEN</a:t>
            </a:r>
            <a:r>
              <a:rPr lang="en-US" sz="1200" kern="1200" dirty="0" smtClean="0">
                <a:solidFill>
                  <a:schemeClr val="tx1"/>
                </a:solidFill>
                <a:effectLst/>
                <a:latin typeface="+mn-lt"/>
                <a:ea typeface="MS PGothic" pitchFamily="34" charset="-128"/>
                <a:cs typeface="ＭＳ Ｐゴシック" charset="-128"/>
              </a:rPr>
              <a:t> were the data collected in the data set, i.e., what is the temporal coverage of the data?  This question is most often answered by including a start and stop date for the data.  </a:t>
            </a:r>
          </a:p>
          <a:p>
            <a:r>
              <a:rPr lang="en-US" sz="1200" kern="1200" dirty="0" smtClean="0">
                <a:solidFill>
                  <a:schemeClr val="tx1"/>
                </a:solidFill>
                <a:effectLst/>
                <a:latin typeface="+mn-lt"/>
                <a:ea typeface="MS PGothic" pitchFamily="34" charset="-128"/>
                <a:cs typeface="ＭＳ Ｐゴシック" charset="-128"/>
              </a:rPr>
              <a:t> </a:t>
            </a:r>
          </a:p>
          <a:p>
            <a:r>
              <a:rPr lang="en-US" sz="1200" b="1" kern="1200" dirty="0" smtClean="0">
                <a:solidFill>
                  <a:schemeClr val="tx1"/>
                </a:solidFill>
                <a:effectLst/>
                <a:latin typeface="+mn-lt"/>
                <a:ea typeface="MS PGothic" pitchFamily="34" charset="-128"/>
                <a:cs typeface="ＭＳ Ｐゴシック" charset="-128"/>
              </a:rPr>
              <a:t>WHO</a:t>
            </a:r>
            <a:r>
              <a:rPr lang="en-US" sz="1200" kern="1200" dirty="0" smtClean="0">
                <a:solidFill>
                  <a:schemeClr val="tx1"/>
                </a:solidFill>
                <a:effectLst/>
                <a:latin typeface="+mn-lt"/>
                <a:ea typeface="MS PGothic" pitchFamily="34" charset="-128"/>
                <a:cs typeface="ＭＳ Ｐゴシック" charset="-128"/>
              </a:rPr>
              <a:t> has been involved with the data?  For the purposes of discovery, the important people to name are those who created the data set and/or the technical point of contact.  This information can be very important for the potential user of the data who needs to know more about it.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The </a:t>
            </a:r>
            <a:r>
              <a:rPr lang="en-US" sz="1200" b="1" kern="1200" dirty="0" smtClean="0">
                <a:solidFill>
                  <a:schemeClr val="tx1"/>
                </a:solidFill>
                <a:effectLst/>
                <a:latin typeface="+mn-lt"/>
                <a:ea typeface="MS PGothic" pitchFamily="34" charset="-128"/>
                <a:cs typeface="ＭＳ Ｐゴシック" charset="-128"/>
              </a:rPr>
              <a:t>WHERE</a:t>
            </a:r>
            <a:r>
              <a:rPr lang="en-US" sz="1200" kern="1200" dirty="0" smtClean="0">
                <a:solidFill>
                  <a:schemeClr val="tx1"/>
                </a:solidFill>
                <a:effectLst/>
                <a:latin typeface="+mn-lt"/>
                <a:ea typeface="MS PGothic" pitchFamily="34" charset="-128"/>
                <a:cs typeface="ＭＳ Ｐゴシック" charset="-128"/>
              </a:rPr>
              <a:t> of the data refers to the geographic coverage and spatial location of the study area encompassed by the data set. </a:t>
            </a:r>
          </a:p>
          <a:p>
            <a:r>
              <a:rPr lang="en-US" sz="1200" kern="1200" dirty="0" smtClean="0">
                <a:solidFill>
                  <a:schemeClr val="tx1"/>
                </a:solidFill>
                <a:effectLst/>
                <a:latin typeface="+mn-lt"/>
                <a:ea typeface="MS PGothic" pitchFamily="34" charset="-128"/>
                <a:cs typeface="ＭＳ Ｐゴシック" charset="-128"/>
              </a:rPr>
              <a:t> </a:t>
            </a:r>
          </a:p>
          <a:p>
            <a:r>
              <a:rPr lang="en-US" sz="1200" b="1" kern="1200" dirty="0" smtClean="0">
                <a:solidFill>
                  <a:schemeClr val="tx1"/>
                </a:solidFill>
                <a:effectLst/>
                <a:latin typeface="+mn-lt"/>
                <a:ea typeface="MS PGothic" pitchFamily="34" charset="-128"/>
                <a:cs typeface="ＭＳ Ｐゴシック" charset="-128"/>
              </a:rPr>
              <a:t>HOW</a:t>
            </a:r>
            <a:r>
              <a:rPr lang="en-US" sz="1200" kern="1200" dirty="0" smtClean="0">
                <a:solidFill>
                  <a:schemeClr val="tx1"/>
                </a:solidFill>
                <a:effectLst/>
                <a:latin typeface="+mn-lt"/>
                <a:ea typeface="MS PGothic" pitchFamily="34" charset="-128"/>
                <a:cs typeface="ＭＳ Ｐゴシック" charset="-128"/>
              </a:rPr>
              <a:t> were the data created?  The kind of information that helps answer this question could include information about the statistical analyses performed, the mathematical &amp; technological procedures used to create the data set, and how to access the data set and / or purchase it, if necessary. </a:t>
            </a:r>
            <a:endParaRPr lang="en-US" dirty="0" smtClean="0"/>
          </a:p>
          <a:p>
            <a:pPr>
              <a:defRPr/>
            </a:pPr>
            <a:endParaRPr lang="en-US" dirty="0" smtClean="0"/>
          </a:p>
          <a:p>
            <a:pPr>
              <a:defRPr/>
            </a:pPr>
            <a:endParaRPr lang="en-US" dirty="0" smtClean="0"/>
          </a:p>
          <a:p>
            <a:pPr>
              <a:defRPr/>
            </a:pPr>
            <a:endParaRPr lang="en-US" dirty="0"/>
          </a:p>
        </p:txBody>
      </p:sp>
      <p:sp>
        <p:nvSpPr>
          <p:cNvPr id="31748" name="Slide Number Placeholder 3"/>
          <p:cNvSpPr>
            <a:spLocks noGrp="1"/>
          </p:cNvSpPr>
          <p:nvPr>
            <p:ph type="sldNum" sz="quarter" idx="5"/>
          </p:nvPr>
        </p:nvSpPr>
        <p:spPr bwMode="auto">
          <a:noFill/>
          <a:ln>
            <a:miter lim="800000"/>
            <a:headEnd/>
            <a:tailEnd/>
          </a:ln>
        </p:spPr>
        <p:txBody>
          <a:bodyPr/>
          <a:lstStyle/>
          <a:p>
            <a:fld id="{43832BF7-DAAE-4552-8E0E-DA7A6C147EB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5:  Examples of Discovery Level Metadata</a:t>
            </a:r>
          </a:p>
          <a:p>
            <a:r>
              <a:rPr lang="en-US" sz="1200" kern="1200" dirty="0" smtClean="0">
                <a:solidFill>
                  <a:schemeClr val="tx1"/>
                </a:solidFill>
                <a:effectLst/>
                <a:latin typeface="+mn-lt"/>
                <a:ea typeface="MS PGothic" pitchFamily="34" charset="-128"/>
                <a:cs typeface="ＭＳ Ｐゴシック" charset="-128"/>
              </a:rPr>
              <a:t>On this slide, we offer two examples of discovery metadata from different views. On the left hand side, the metadata record can be viewed in the Directory Interchange Format (also known as the DIF format). On the right side, similar information is provided in a format that comes from the U.S. Federal Geographic Data Committee called the Content Standard for Digital Geospatial Metadata, commonly known as FGDC.  Other formats of discovery metadata that may be used in the Earth Sciences community are not shown, but may include the International Standards Organization or ISO metadata standards, and the Dublin Core standard. The DIF format that we show on the left is a metadata standard developed and used by the international space community and by NASA. FGDC is the current U.S. Federal metadata standard, although agencies are starting the transition to the ISO standard. </a:t>
            </a:r>
          </a:p>
        </p:txBody>
      </p:sp>
      <p:sp>
        <p:nvSpPr>
          <p:cNvPr id="32772" name="Slide Number Placeholder 3"/>
          <p:cNvSpPr>
            <a:spLocks noGrp="1"/>
          </p:cNvSpPr>
          <p:nvPr>
            <p:ph type="sldNum" sz="quarter" idx="5"/>
          </p:nvPr>
        </p:nvSpPr>
        <p:spPr bwMode="auto">
          <a:noFill/>
          <a:ln>
            <a:miter lim="800000"/>
            <a:headEnd/>
            <a:tailEnd/>
          </a:ln>
        </p:spPr>
        <p:txBody>
          <a:bodyPr/>
          <a:lstStyle/>
          <a:p>
            <a:fld id="{1D3655A2-18BC-4909-8E78-8463EF1A8778}"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6:  Relevance to Data Management</a:t>
            </a:r>
          </a:p>
          <a:p>
            <a:r>
              <a:rPr lang="en-US" sz="1200" kern="1200" dirty="0" smtClean="0">
                <a:solidFill>
                  <a:schemeClr val="tx1"/>
                </a:solidFill>
                <a:effectLst/>
                <a:latin typeface="+mn-lt"/>
                <a:ea typeface="MS PGothic" pitchFamily="34" charset="-128"/>
                <a:cs typeface="ＭＳ Ｐゴシック" charset="-128"/>
              </a:rPr>
              <a:t>Given the topics that this module has covered, you may be wondering why these topics are important for data management. To answer that question, please consider the following:</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From the point of view of the data manager, adding discovery level metadata to a data set is a crucial task in the data management lifecycle because that information makes it much easier to find and differentiate one data set from another.  Distinguishing among data sets greatly improves the accuracy of the local data inventory system, and broadens the understanding of the intellectual content within the data manager’s purview.  That same kind of information can also make it possible to find relevant data sets in external data portals, metadata registries and data inventory systems, if the information is submitted to those systems. </a:t>
            </a:r>
          </a:p>
          <a:p>
            <a:r>
              <a:rPr lang="en-US" sz="1200" kern="1200" dirty="0" smtClean="0">
                <a:solidFill>
                  <a:schemeClr val="tx1"/>
                </a:solidFill>
                <a:effectLst/>
                <a:latin typeface="+mn-lt"/>
                <a:ea typeface="MS PGothic" pitchFamily="34" charset="-128"/>
                <a:cs typeface="ＭＳ Ｐゴシック" charset="-128"/>
              </a:rPr>
              <a:t>For these reasons, the time and effort put into properly documenting data sets can make them much more easily discoverable in a number of data and metadata inventory systems. </a:t>
            </a:r>
          </a:p>
        </p:txBody>
      </p:sp>
      <p:sp>
        <p:nvSpPr>
          <p:cNvPr id="34820"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23E2CA79-A8F2-4C0F-AE57-353EFC2CFCB6}" type="slidenum">
              <a:rPr lang="en-US" sz="1200" smtClean="0"/>
              <a:pPr eaLnBrk="1" hangingPunct="1"/>
              <a:t>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7:  References</a:t>
            </a:r>
          </a:p>
          <a:p>
            <a:r>
              <a:rPr lang="en-US" sz="1200" kern="1200" dirty="0" smtClean="0">
                <a:solidFill>
                  <a:schemeClr val="tx1"/>
                </a:solidFill>
                <a:effectLst/>
                <a:latin typeface="+mn-lt"/>
                <a:ea typeface="MS PGothic" pitchFamily="34" charset="-128"/>
                <a:cs typeface="ＭＳ Ｐゴシック" charset="-128"/>
              </a:rPr>
              <a:t>Within this module, we've made reference to published information sources that we think you may want to review when you want more in-depth information about geospatial metadata. </a:t>
            </a:r>
          </a:p>
        </p:txBody>
      </p:sp>
      <p:sp>
        <p:nvSpPr>
          <p:cNvPr id="36868"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D7293C89-0272-4738-9561-5A35988512E3}" type="slidenum">
              <a:rPr lang="en-US" sz="1200" smtClean="0"/>
              <a:pPr eaLnBrk="1" hangingPunct="1"/>
              <a:t>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8:  Resources</a:t>
            </a:r>
          </a:p>
          <a:p>
            <a:r>
              <a:rPr lang="en-US" sz="1200" kern="1200" dirty="0" smtClean="0">
                <a:solidFill>
                  <a:schemeClr val="tx1"/>
                </a:solidFill>
                <a:effectLst/>
                <a:latin typeface="+mn-lt"/>
                <a:ea typeface="MS PGothic" pitchFamily="34" charset="-128"/>
                <a:cs typeface="ＭＳ Ｐゴシック" charset="-128"/>
              </a:rPr>
              <a:t>On this slide, you will find a linked listing of some additional resources you might find helpful should you need more information about some of the areas we’ve covered briefly in this module. </a:t>
            </a:r>
            <a:endParaRPr lang="en-US" sz="1200" kern="1200" dirty="0">
              <a:solidFill>
                <a:schemeClr val="tx1"/>
              </a:solidFill>
              <a:effectLst/>
              <a:latin typeface="+mn-lt"/>
              <a:ea typeface="MS PGothic" pitchFamily="34" charset="-128"/>
              <a:cs typeface="ＭＳ Ｐゴシック" charset="-128"/>
            </a:endParaRPr>
          </a:p>
        </p:txBody>
      </p:sp>
      <p:sp>
        <p:nvSpPr>
          <p:cNvPr id="35844" name="Slide Number Placeholder 3"/>
          <p:cNvSpPr>
            <a:spLocks noGrp="1"/>
          </p:cNvSpPr>
          <p:nvPr>
            <p:ph type="sldNum" sz="quarter" idx="5"/>
          </p:nvPr>
        </p:nvSpPr>
        <p:spPr bwMode="auto">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fld id="{337F85F7-CAE4-4021-B667-05A229857185}" type="slidenum">
              <a:rPr lang="en-US" sz="1200" smtClean="0"/>
              <a:pPr eaLnBrk="1" hangingPunct="1"/>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ＭＳ Ｐゴシック" charset="-128"/>
              </a:rPr>
              <a:t>Slide 9:  Other Relevant Modules</a:t>
            </a:r>
          </a:p>
          <a:p>
            <a:r>
              <a:rPr lang="en-US" sz="1200" kern="1200" dirty="0" smtClean="0">
                <a:solidFill>
                  <a:schemeClr val="tx1"/>
                </a:solidFill>
                <a:effectLst/>
                <a:latin typeface="+mn-lt"/>
                <a:ea typeface="MS PGothic" pitchFamily="34" charset="-128"/>
                <a:cs typeface="ＭＳ Ｐゴシック" charset="-128"/>
              </a:rPr>
              <a:t>The modules of the ESIP Data Management for Scientists Short Course have been designed to complement and supplement each other.  In light of this plan we think you may find the following modules relevant to you as you gain a better understanding of data management. </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For more information about other types of metadata and how to create them, see the other modules within the </a:t>
            </a:r>
            <a:r>
              <a:rPr lang="en-US" sz="1200" i="1" kern="1200" dirty="0" smtClean="0">
                <a:solidFill>
                  <a:schemeClr val="tx1"/>
                </a:solidFill>
                <a:effectLst/>
                <a:latin typeface="+mn-lt"/>
                <a:ea typeface="MS PGothic" pitchFamily="34" charset="-128"/>
                <a:cs typeface="ＭＳ Ｐゴシック" charset="-128"/>
              </a:rPr>
              <a:t>Local Data Management - Creating Documentation and Metadata </a:t>
            </a:r>
            <a:r>
              <a:rPr lang="en-US" sz="1200" kern="1200" dirty="0" smtClean="0">
                <a:solidFill>
                  <a:schemeClr val="tx1"/>
                </a:solidFill>
                <a:effectLst/>
                <a:latin typeface="+mn-lt"/>
                <a:ea typeface="MS PGothic" pitchFamily="34" charset="-128"/>
                <a:cs typeface="ＭＳ Ｐゴシック" charset="-128"/>
              </a:rPr>
              <a:t>section.</a:t>
            </a:r>
          </a:p>
          <a:p>
            <a:r>
              <a:rPr lang="en-US" sz="1200" kern="1200" dirty="0" smtClean="0">
                <a:solidFill>
                  <a:schemeClr val="tx1"/>
                </a:solidFill>
                <a:effectLst/>
                <a:latin typeface="+mn-lt"/>
                <a:ea typeface="MS PGothic" pitchFamily="34" charset="-128"/>
                <a:cs typeface="ＭＳ Ｐゴシック" charset="-128"/>
              </a:rPr>
              <a:t> </a:t>
            </a:r>
          </a:p>
          <a:p>
            <a:r>
              <a:rPr lang="en-US" sz="1200" kern="1200" dirty="0" smtClean="0">
                <a:solidFill>
                  <a:schemeClr val="tx1"/>
                </a:solidFill>
                <a:effectLst/>
                <a:latin typeface="+mn-lt"/>
                <a:ea typeface="MS PGothic" pitchFamily="34" charset="-128"/>
                <a:cs typeface="ＭＳ Ｐゴシック" charset="-128"/>
              </a:rPr>
              <a:t>To find out how to contribute discovery metadata to NASA’s Global Change Master Directory, see the module on </a:t>
            </a:r>
            <a:r>
              <a:rPr lang="en-US" sz="1200" i="1" kern="1200" dirty="0" smtClean="0">
                <a:solidFill>
                  <a:schemeClr val="tx1"/>
                </a:solidFill>
                <a:effectLst/>
                <a:latin typeface="+mn-lt"/>
                <a:ea typeface="MS PGothic" pitchFamily="34" charset="-128"/>
                <a:cs typeface="ＭＳ Ｐゴシック" charset="-128"/>
              </a:rPr>
              <a:t>Local Data Management – Advertising Your Data: Using Data Portals &amp; Metadata Registries; Submitting Metadata to the GCMD</a:t>
            </a:r>
            <a:r>
              <a:rPr lang="en-US" sz="1200" kern="1200" dirty="0" smtClean="0">
                <a:solidFill>
                  <a:schemeClr val="tx1"/>
                </a:solidFill>
                <a:effectLst/>
                <a:latin typeface="+mn-lt"/>
                <a:ea typeface="MS PGothic" pitchFamily="34" charset="-128"/>
                <a:cs typeface="ＭＳ Ｐゴシック" charset="-128"/>
              </a:rPr>
              <a:t>. </a:t>
            </a:r>
            <a:endParaRPr lang="en-US" dirty="0" smtClean="0"/>
          </a:p>
          <a:p>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a:lstStyle/>
          <a:p>
            <a:fld id="{D7387145-5598-4CC2-8E01-6E0C9D0D028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2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11" Type="http://schemas.openxmlformats.org/officeDocument/2006/relationships/slideLayout" Target="../slideLayouts/slideLayout165.xml"/><Relationship Id="rId12" Type="http://schemas.openxmlformats.org/officeDocument/2006/relationships/theme" Target="../theme/theme15.xml"/><Relationship Id="rId1" Type="http://schemas.openxmlformats.org/officeDocument/2006/relationships/slideLayout" Target="../slideLayouts/slideLayout155.xml"/><Relationship Id="rId2" Type="http://schemas.openxmlformats.org/officeDocument/2006/relationships/slideLayout" Target="../slideLayouts/slideLayout156.xml"/><Relationship Id="rId3" Type="http://schemas.openxmlformats.org/officeDocument/2006/relationships/slideLayout" Target="../slideLayouts/slideLayout157.xml"/><Relationship Id="rId4" Type="http://schemas.openxmlformats.org/officeDocument/2006/relationships/slideLayout" Target="../slideLayouts/slideLayout158.xml"/><Relationship Id="rId5" Type="http://schemas.openxmlformats.org/officeDocument/2006/relationships/slideLayout" Target="../slideLayouts/slideLayout159.xml"/><Relationship Id="rId6" Type="http://schemas.openxmlformats.org/officeDocument/2006/relationships/slideLayout" Target="../slideLayouts/slideLayout160.xml"/><Relationship Id="rId7" Type="http://schemas.openxmlformats.org/officeDocument/2006/relationships/slideLayout" Target="../slideLayouts/slideLayout161.xml"/><Relationship Id="rId8" Type="http://schemas.openxmlformats.org/officeDocument/2006/relationships/slideLayout" Target="../slideLayouts/slideLayout162.xml"/><Relationship Id="rId9" Type="http://schemas.openxmlformats.org/officeDocument/2006/relationships/slideLayout" Target="../slideLayouts/slideLayout163.xml"/><Relationship Id="rId10"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11" Type="http://schemas.openxmlformats.org/officeDocument/2006/relationships/slideLayout" Target="../slideLayouts/slideLayout176.xml"/><Relationship Id="rId12" Type="http://schemas.openxmlformats.org/officeDocument/2006/relationships/theme" Target="../theme/theme16.xml"/><Relationship Id="rId1" Type="http://schemas.openxmlformats.org/officeDocument/2006/relationships/slideLayout" Target="../slideLayouts/slideLayout166.xml"/><Relationship Id="rId2" Type="http://schemas.openxmlformats.org/officeDocument/2006/relationships/slideLayout" Target="../slideLayouts/slideLayout167.xml"/><Relationship Id="rId3" Type="http://schemas.openxmlformats.org/officeDocument/2006/relationships/slideLayout" Target="../slideLayouts/slideLayout168.xml"/><Relationship Id="rId4" Type="http://schemas.openxmlformats.org/officeDocument/2006/relationships/slideLayout" Target="../slideLayouts/slideLayout169.xml"/><Relationship Id="rId5" Type="http://schemas.openxmlformats.org/officeDocument/2006/relationships/slideLayout" Target="../slideLayouts/slideLayout170.xml"/><Relationship Id="rId6" Type="http://schemas.openxmlformats.org/officeDocument/2006/relationships/slideLayout" Target="../slideLayouts/slideLayout171.xml"/><Relationship Id="rId7" Type="http://schemas.openxmlformats.org/officeDocument/2006/relationships/slideLayout" Target="../slideLayouts/slideLayout172.xml"/><Relationship Id="rId8" Type="http://schemas.openxmlformats.org/officeDocument/2006/relationships/slideLayout" Target="../slideLayouts/slideLayout173.xml"/><Relationship Id="rId9" Type="http://schemas.openxmlformats.org/officeDocument/2006/relationships/slideLayout" Target="../slideLayouts/slideLayout174.xml"/><Relationship Id="rId10"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11" Type="http://schemas.openxmlformats.org/officeDocument/2006/relationships/slideLayout" Target="../slideLayouts/slideLayout187.xml"/><Relationship Id="rId12" Type="http://schemas.openxmlformats.org/officeDocument/2006/relationships/theme" Target="../theme/theme17.xml"/><Relationship Id="rId1" Type="http://schemas.openxmlformats.org/officeDocument/2006/relationships/slideLayout" Target="../slideLayouts/slideLayout177.xml"/><Relationship Id="rId2" Type="http://schemas.openxmlformats.org/officeDocument/2006/relationships/slideLayout" Target="../slideLayouts/slideLayout178.xml"/><Relationship Id="rId3" Type="http://schemas.openxmlformats.org/officeDocument/2006/relationships/slideLayout" Target="../slideLayouts/slideLayout179.xml"/><Relationship Id="rId4" Type="http://schemas.openxmlformats.org/officeDocument/2006/relationships/slideLayout" Target="../slideLayouts/slideLayout180.xml"/><Relationship Id="rId5" Type="http://schemas.openxmlformats.org/officeDocument/2006/relationships/slideLayout" Target="../slideLayouts/slideLayout181.xml"/><Relationship Id="rId6" Type="http://schemas.openxmlformats.org/officeDocument/2006/relationships/slideLayout" Target="../slideLayouts/slideLayout182.xml"/><Relationship Id="rId7" Type="http://schemas.openxmlformats.org/officeDocument/2006/relationships/slideLayout" Target="../slideLayouts/slideLayout183.xml"/><Relationship Id="rId8" Type="http://schemas.openxmlformats.org/officeDocument/2006/relationships/slideLayout" Target="../slideLayouts/slideLayout184.xml"/><Relationship Id="rId9" Type="http://schemas.openxmlformats.org/officeDocument/2006/relationships/slideLayout" Target="../slideLayouts/slideLayout185.xml"/><Relationship Id="rId10" Type="http://schemas.openxmlformats.org/officeDocument/2006/relationships/slideLayout" Target="../slideLayouts/slideLayout186.xml"/></Relationships>
</file>

<file path=ppt/slideMasters/_rels/slideMaster18.xml.rels><?xml version="1.0" encoding="UTF-8" standalone="yes"?>
<Relationships xmlns="http://schemas.openxmlformats.org/package/2006/relationships"><Relationship Id="rId11" Type="http://schemas.openxmlformats.org/officeDocument/2006/relationships/slideLayout" Target="../slideLayouts/slideLayout198.xml"/><Relationship Id="rId12" Type="http://schemas.openxmlformats.org/officeDocument/2006/relationships/theme" Target="../theme/theme18.xml"/><Relationship Id="rId1" Type="http://schemas.openxmlformats.org/officeDocument/2006/relationships/slideLayout" Target="../slideLayouts/slideLayout188.xml"/><Relationship Id="rId2" Type="http://schemas.openxmlformats.org/officeDocument/2006/relationships/slideLayout" Target="../slideLayouts/slideLayout189.xml"/><Relationship Id="rId3" Type="http://schemas.openxmlformats.org/officeDocument/2006/relationships/slideLayout" Target="../slideLayouts/slideLayout190.xml"/><Relationship Id="rId4" Type="http://schemas.openxmlformats.org/officeDocument/2006/relationships/slideLayout" Target="../slideLayouts/slideLayout191.xml"/><Relationship Id="rId5" Type="http://schemas.openxmlformats.org/officeDocument/2006/relationships/slideLayout" Target="../slideLayouts/slideLayout192.xml"/><Relationship Id="rId6" Type="http://schemas.openxmlformats.org/officeDocument/2006/relationships/slideLayout" Target="../slideLayouts/slideLayout193.xml"/><Relationship Id="rId7" Type="http://schemas.openxmlformats.org/officeDocument/2006/relationships/slideLayout" Target="../slideLayouts/slideLayout194.xml"/><Relationship Id="rId8" Type="http://schemas.openxmlformats.org/officeDocument/2006/relationships/slideLayout" Target="../slideLayouts/slideLayout195.xml"/><Relationship Id="rId9" Type="http://schemas.openxmlformats.org/officeDocument/2006/relationships/slideLayout" Target="../slideLayouts/slideLayout196.xml"/><Relationship Id="rId10" Type="http://schemas.openxmlformats.org/officeDocument/2006/relationships/slideLayout" Target="../slideLayouts/slideLayout197.xml"/></Relationships>
</file>

<file path=ppt/slideMasters/_rels/slideMaster19.xml.rels><?xml version="1.0" encoding="UTF-8" standalone="yes"?>
<Relationships xmlns="http://schemas.openxmlformats.org/package/2006/relationships"><Relationship Id="rId11" Type="http://schemas.openxmlformats.org/officeDocument/2006/relationships/slideLayout" Target="../slideLayouts/slideLayout209.xml"/><Relationship Id="rId12" Type="http://schemas.openxmlformats.org/officeDocument/2006/relationships/theme" Target="../theme/theme19.xml"/><Relationship Id="rId1" Type="http://schemas.openxmlformats.org/officeDocument/2006/relationships/slideLayout" Target="../slideLayouts/slideLayout199.xml"/><Relationship Id="rId2" Type="http://schemas.openxmlformats.org/officeDocument/2006/relationships/slideLayout" Target="../slideLayouts/slideLayout200.xml"/><Relationship Id="rId3" Type="http://schemas.openxmlformats.org/officeDocument/2006/relationships/slideLayout" Target="../slideLayouts/slideLayout201.xml"/><Relationship Id="rId4" Type="http://schemas.openxmlformats.org/officeDocument/2006/relationships/slideLayout" Target="../slideLayouts/slideLayout202.xml"/><Relationship Id="rId5" Type="http://schemas.openxmlformats.org/officeDocument/2006/relationships/slideLayout" Target="../slideLayouts/slideLayout203.xml"/><Relationship Id="rId6" Type="http://schemas.openxmlformats.org/officeDocument/2006/relationships/slideLayout" Target="../slideLayouts/slideLayout204.xml"/><Relationship Id="rId7" Type="http://schemas.openxmlformats.org/officeDocument/2006/relationships/slideLayout" Target="../slideLayouts/slideLayout205.xml"/><Relationship Id="rId8" Type="http://schemas.openxmlformats.org/officeDocument/2006/relationships/slideLayout" Target="../slideLayouts/slideLayout206.xml"/><Relationship Id="rId9" Type="http://schemas.openxmlformats.org/officeDocument/2006/relationships/slideLayout" Target="../slideLayouts/slideLayout207.xml"/><Relationship Id="rId10" Type="http://schemas.openxmlformats.org/officeDocument/2006/relationships/slideLayout" Target="../slideLayouts/slideLayout20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028" name="Rectangle 3"/>
          <p:cNvSpPr>
            <a:spLocks noGrp="1" noChangeArrowheads="1"/>
          </p:cNvSpPr>
          <p:nvPr>
            <p:ph type="title"/>
          </p:nvPr>
        </p:nvSpPr>
        <p:spPr bwMode="auto">
          <a:xfrm>
            <a:off x="571500" y="1320800"/>
            <a:ext cx="118618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pic>
        <p:nvPicPr>
          <p:cNvPr id="1029" name="Picture 4"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body" idx="1"/>
          </p:nvPr>
        </p:nvSpPr>
        <p:spPr bwMode="auto">
          <a:xfrm>
            <a:off x="571500" y="5016500"/>
            <a:ext cx="5080000" cy="3175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6388" name="Rectangle 3"/>
          <p:cNvSpPr>
            <a:spLocks noGrp="1" noChangeArrowheads="1"/>
          </p:cNvSpPr>
          <p:nvPr>
            <p:ph type="title"/>
          </p:nvPr>
        </p:nvSpPr>
        <p:spPr bwMode="auto">
          <a:xfrm>
            <a:off x="571500" y="1320800"/>
            <a:ext cx="5080000" cy="3175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bwMode="auto">
          <a:xfrm>
            <a:off x="1409700" y="7785100"/>
            <a:ext cx="5791200" cy="1701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17412" name="Rectangle 3"/>
          <p:cNvSpPr>
            <a:spLocks noGrp="1" noChangeArrowheads="1"/>
          </p:cNvSpPr>
          <p:nvPr>
            <p:ph type="body" idx="1"/>
          </p:nvPr>
        </p:nvSpPr>
        <p:spPr bwMode="auto">
          <a:xfrm>
            <a:off x="7848600" y="8470900"/>
            <a:ext cx="4953000" cy="5080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571500" y="3708400"/>
            <a:ext cx="11861800" cy="2336800"/>
          </a:xfrm>
          <a:prstGeom prst="rect">
            <a:avLst/>
          </a:prstGeom>
          <a:noFill/>
          <a:ln w="9525">
            <a:noFill/>
            <a:miter lim="800000"/>
            <a:headEnd/>
            <a:tailEnd/>
          </a:ln>
        </p:spPr>
        <p:txBody>
          <a:bodyPr vert="horz" wrap="square" lIns="50800" tIns="50800" rIns="50800" bIns="50800" numCol="1" anchor="ctr"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330200"/>
            <a:ext cx="118618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2052" name="Rectangle 3"/>
          <p:cNvSpPr>
            <a:spLocks noGrp="1" noChangeArrowheads="1"/>
          </p:cNvSpPr>
          <p:nvPr>
            <p:ph type="body" idx="1"/>
          </p:nvPr>
        </p:nvSpPr>
        <p:spPr bwMode="auto">
          <a:xfrm>
            <a:off x="571500" y="2324100"/>
            <a:ext cx="118618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dirty="0" smtClean="0">
                <a:sym typeface="Helvetica Neue" charset="0"/>
              </a:rPr>
              <a:t>Click to edit Master text styles</a:t>
            </a:r>
          </a:p>
          <a:p>
            <a:pPr lvl="1"/>
            <a:r>
              <a:rPr lang="en-US" dirty="0" smtClean="0">
                <a:sym typeface="Helvetica Neue" charset="0"/>
              </a:rPr>
              <a:t>Second level</a:t>
            </a:r>
          </a:p>
          <a:p>
            <a:pPr lvl="2"/>
            <a:r>
              <a:rPr lang="en-US" dirty="0" smtClean="0">
                <a:sym typeface="Helvetica Neue" charset="0"/>
              </a:rPr>
              <a:t>Third level</a:t>
            </a:r>
          </a:p>
          <a:p>
            <a:pPr lvl="3"/>
            <a:r>
              <a:rPr lang="en-US" dirty="0" smtClean="0">
                <a:sym typeface="Helvetica Neue" charset="0"/>
              </a:rPr>
              <a:t>Fourth level</a:t>
            </a:r>
          </a:p>
          <a:p>
            <a:pPr lvl="4"/>
            <a:r>
              <a:rPr lang="en-US" dirty="0" smtClean="0">
                <a:sym typeface="Helvetica Neue" charset="0"/>
              </a:rPr>
              <a:t>Fifth level</a:t>
            </a:r>
          </a:p>
        </p:txBody>
      </p:sp>
      <p:pic>
        <p:nvPicPr>
          <p:cNvPr id="2053" name="Picture 5" descr="Logo300dpi %281%29.png"/>
          <p:cNvPicPr>
            <a:picLocks noChangeAspect="1"/>
          </p:cNvPicPr>
          <p:nvPr userDrawn="1"/>
        </p:nvPicPr>
        <p:blipFill>
          <a:blip r:embed="rId13"/>
          <a:srcRect/>
          <a:stretch>
            <a:fillRect/>
          </a:stretch>
        </p:blipFill>
        <p:spPr bwMode="auto">
          <a:xfrm>
            <a:off x="10083800" y="381000"/>
            <a:ext cx="2286000" cy="1358900"/>
          </a:xfrm>
          <a:prstGeom prst="rect">
            <a:avLst/>
          </a:prstGeom>
          <a:noFill/>
          <a:ln w="9525">
            <a:noFill/>
            <a:miter lim="800000"/>
            <a:headEnd/>
            <a:tailEnd/>
          </a:ln>
        </p:spPr>
      </p:pic>
      <p:sp>
        <p:nvSpPr>
          <p:cNvPr id="6" name="TextBox 5"/>
          <p:cNvSpPr txBox="1">
            <a:spLocks noChangeArrowheads="1"/>
          </p:cNvSpPr>
          <p:nvPr userDrawn="1"/>
        </p:nvSpPr>
        <p:spPr bwMode="auto">
          <a:xfrm>
            <a:off x="558800" y="300038"/>
            <a:ext cx="8043740" cy="276999"/>
          </a:xfrm>
          <a:prstGeom prst="rect">
            <a:avLst/>
          </a:prstGeom>
          <a:noFill/>
          <a:ln w="9525">
            <a:noFill/>
            <a:miter lim="800000"/>
            <a:headEnd/>
            <a:tailEnd/>
          </a:ln>
        </p:spPr>
        <p:txBody>
          <a:bodyPr wrap="none">
            <a:spAutoFit/>
          </a:bodyPr>
          <a:lstStyle/>
          <a:p>
            <a:pPr algn="l">
              <a:defRPr/>
            </a:pPr>
            <a:r>
              <a:rPr lang="en-US" sz="1200" b="0" dirty="0" smtClean="0"/>
              <a:t>Local Data Management</a:t>
            </a:r>
            <a:r>
              <a:rPr lang="en-US" sz="1200" b="0" baseline="0" dirty="0" smtClean="0"/>
              <a:t> – Creating Documentation &amp; Metadata</a:t>
            </a:r>
            <a:r>
              <a:rPr lang="en-US" sz="1200" dirty="0" smtClean="0"/>
              <a:t>: Metadata for Discovery; </a:t>
            </a:r>
            <a:r>
              <a:rPr lang="en-US" sz="1200" dirty="0"/>
              <a:t>Version </a:t>
            </a:r>
            <a:r>
              <a:rPr lang="en-US" sz="1200" dirty="0" smtClean="0"/>
              <a:t>1.0</a:t>
            </a:r>
            <a:r>
              <a:rPr lang="en-US" sz="1200" dirty="0"/>
              <a:t>, </a:t>
            </a:r>
            <a:r>
              <a:rPr lang="en-US" sz="1200" dirty="0" smtClean="0"/>
              <a:t>October 2012</a:t>
            </a:r>
            <a:endParaRPr lang="en-US" sz="1200"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p:spPr>
        <p:txBody>
          <a:bodyPr lIns="0" tIns="0" rIns="0" bIns="0"/>
          <a:lstStyle/>
          <a:p>
            <a:pPr>
              <a:defRPr/>
            </a:pPr>
            <a:endParaRPr lang="en-US" dirty="0"/>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p:spPr>
        <p:txBody>
          <a:bodyPr lIns="0" tIns="0" rIns="0" bIns="0"/>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buChar char="–"/>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buChar char="»"/>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w="9525">
            <a:noFill/>
            <a:miter lim="800000"/>
            <a:headEnd/>
            <a:tailEnd/>
          </a:ln>
        </p:spPr>
        <p:txBody>
          <a:bodyPr vert="horz" wrap="square" lIns="50800" tIns="50800" rIns="50800" bIns="50800" numCol="1" anchor="t" anchorCtr="0" compatLnSpc="1">
            <a:prstTxWarp prst="textNoShape">
              <a:avLst/>
            </a:prstTxWarp>
          </a:bodyPr>
          <a:lstStyle/>
          <a:p>
            <a:pPr lvl="0"/>
            <a:r>
              <a:rPr lang="en-US" smtClean="0">
                <a:sym typeface="Helvetica Neue" charset="0"/>
              </a:rPr>
              <a:t>Click to edit Master text styles</a:t>
            </a:r>
          </a:p>
          <a:p>
            <a:pPr lvl="1"/>
            <a:r>
              <a:rPr lang="en-US" smtClean="0">
                <a:sym typeface="Helvetica Neue" charset="0"/>
              </a:rPr>
              <a:t>Second level</a:t>
            </a:r>
          </a:p>
          <a:p>
            <a:pPr lvl="2"/>
            <a:r>
              <a:rPr lang="en-US" smtClean="0">
                <a:sym typeface="Helvetica Neue" charset="0"/>
              </a:rPr>
              <a:t>Third level</a:t>
            </a:r>
          </a:p>
          <a:p>
            <a:pPr lvl="3"/>
            <a:r>
              <a:rPr lang="en-US" smtClean="0">
                <a:sym typeface="Helvetica Neue" charset="0"/>
              </a:rPr>
              <a:t>Fourth level</a:t>
            </a:r>
          </a:p>
          <a:p>
            <a:pPr lvl="4"/>
            <a:r>
              <a:rPr lang="en-US" smtClean="0">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p:spPr>
        <p:txBody>
          <a:bodyPr lIns="0" tIns="0" rIns="0" bIns="0"/>
          <a:lstStyle/>
          <a:p>
            <a:pPr>
              <a:defRPr/>
            </a:pPr>
            <a:endParaRPr lang="en-US" dirty="0"/>
          </a:p>
        </p:txBody>
      </p:sp>
      <p:sp>
        <p:nvSpPr>
          <p:cNvPr id="9220" name="Rectangle 3"/>
          <p:cNvSpPr>
            <a:spLocks noGrp="1" noChangeArrowheads="1"/>
          </p:cNvSpPr>
          <p:nvPr>
            <p:ph type="title"/>
          </p:nvPr>
        </p:nvSpPr>
        <p:spPr bwMode="auto">
          <a:xfrm>
            <a:off x="571500" y="330200"/>
            <a:ext cx="5080000" cy="1397000"/>
          </a:xfrm>
          <a:prstGeom prst="rect">
            <a:avLst/>
          </a:prstGeom>
          <a:noFill/>
          <a:ln w="9525">
            <a:noFill/>
            <a:miter lim="800000"/>
            <a:headEnd/>
            <a:tailEnd/>
          </a:ln>
        </p:spPr>
        <p:txBody>
          <a:bodyPr vert="horz" wrap="square" lIns="50800" tIns="50800" rIns="50800" bIns="50800" numCol="1" anchor="b" anchorCtr="0" compatLnSpc="1">
            <a:prstTxWarp prst="textNoShape">
              <a:avLst/>
            </a:prstTxWarp>
          </a:bodyPr>
          <a:lstStyle/>
          <a:p>
            <a:pPr lvl="0"/>
            <a:r>
              <a:rPr lang="en-US" smtClean="0">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hyperlink" Target="http://creativecommons.org/licenses/by/3.0/" TargetMode="External"/><Relationship Id="rId6" Type="http://schemas.openxmlformats.org/officeDocument/2006/relationships/image" Target="../media/image4.png"/><Relationship Id="rId7"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gsdi.org/pubs/cookbook/chapter03a.html" TargetMode="External"/><Relationship Id="rId4" Type="http://schemas.openxmlformats.org/officeDocument/2006/relationships/hyperlink" Target="http://www.emeraldinsight.com/journals.htm?issn=0024-2535&amp;volume=52&amp;issue=6&amp;articleid=859733&amp;show=pdf&amp;PHPSESSID=eafu3g0qt4u8g8jiqanqh57qi2" TargetMode="External"/><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fgdc.gov/metadata" TargetMode="External"/><Relationship Id="rId4" Type="http://schemas.openxmlformats.org/officeDocument/2006/relationships/hyperlink" Target="http://geo.data.gov/geoportal/" TargetMode="External"/><Relationship Id="rId5" Type="http://schemas.openxmlformats.org/officeDocument/2006/relationships/hyperlink" Target="http://gcmd.nasa.gov/Aboutus/standards/" TargetMode="External"/><Relationship Id="rId6" Type="http://schemas.openxmlformats.org/officeDocument/2006/relationships/hyperlink" Target="http://commons.esipfed.org/node/522" TargetMode="External"/><Relationship Id="rId7" Type="http://schemas.openxmlformats.org/officeDocument/2006/relationships/hyperlink" Target="http://www.gbif.org/informatics/discoverymetadata/" TargetMode="External"/><Relationship Id="rId8" Type="http://schemas.openxmlformats.org/officeDocument/2006/relationships/hyperlink" Target="http://adsabs.harvard.edu/abs/2011AGUFMIN33A1454N" TargetMode="External"/><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2743200"/>
            <a:ext cx="11861800" cy="1778000"/>
          </a:xfrm>
        </p:spPr>
        <p:txBody>
          <a:bodyPr/>
          <a:lstStyle/>
          <a:p>
            <a:pPr eaLnBrk="1" hangingPunct="1"/>
            <a:r>
              <a:rPr lang="en-US" sz="4800" b="1" dirty="0" smtClean="0"/>
              <a:t>Creating Documentation and Metadata: </a:t>
            </a:r>
            <a:r>
              <a:rPr lang="en-US" sz="4800" dirty="0" smtClean="0"/>
              <a:t/>
            </a:r>
            <a:br>
              <a:rPr lang="en-US" sz="4800" dirty="0" smtClean="0"/>
            </a:br>
            <a:r>
              <a:rPr lang="en-US" sz="4800" dirty="0" smtClean="0"/>
              <a:t>Metadata for Discovery</a:t>
            </a:r>
            <a:endParaRPr lang="en-US" dirty="0" smtClean="0"/>
          </a:p>
        </p:txBody>
      </p:sp>
      <p:sp>
        <p:nvSpPr>
          <p:cNvPr id="19459" name="Rectangle 2"/>
          <p:cNvSpPr>
            <a:spLocks noGrp="1" noChangeArrowheads="1"/>
          </p:cNvSpPr>
          <p:nvPr>
            <p:ph type="body" idx="1"/>
          </p:nvPr>
        </p:nvSpPr>
        <p:spPr>
          <a:xfrm>
            <a:off x="584200" y="5016500"/>
            <a:ext cx="8128000" cy="1460500"/>
          </a:xfrm>
        </p:spPr>
        <p:txBody>
          <a:bodyPr/>
          <a:lstStyle/>
          <a:p>
            <a:pPr marL="0" indent="0" eaLnBrk="1" hangingPunct="1">
              <a:buFontTx/>
              <a:buNone/>
            </a:pPr>
            <a:r>
              <a:rPr lang="en-US" sz="2400" dirty="0" smtClean="0"/>
              <a:t>Lola Olsen</a:t>
            </a:r>
            <a:r>
              <a:rPr lang="en-US" sz="2400" baseline="30000" dirty="0" smtClean="0"/>
              <a:t>1</a:t>
            </a:r>
            <a:r>
              <a:rPr lang="en-US" sz="2400" dirty="0" smtClean="0"/>
              <a:t>,</a:t>
            </a:r>
            <a:r>
              <a:rPr lang="en-US" sz="2400" baseline="30000" dirty="0" smtClean="0"/>
              <a:t> </a:t>
            </a:r>
            <a:r>
              <a:rPr lang="en-US" sz="2400" dirty="0" smtClean="0"/>
              <a:t>Tyler Stevens</a:t>
            </a:r>
            <a:r>
              <a:rPr lang="en-US" sz="2400" baseline="30000" dirty="0" smtClean="0"/>
              <a:t>2</a:t>
            </a:r>
            <a:r>
              <a:rPr lang="en-US" sz="2400" dirty="0" smtClean="0"/>
              <a:t>, </a:t>
            </a:r>
          </a:p>
          <a:p>
            <a:pPr marL="0" indent="0" eaLnBrk="1" hangingPunct="1">
              <a:buFontTx/>
              <a:buNone/>
            </a:pPr>
            <a:r>
              <a:rPr lang="en-US" sz="2400" dirty="0" smtClean="0"/>
              <a:t>1 National Aeronautics and Space Administration (NASA)</a:t>
            </a:r>
          </a:p>
          <a:p>
            <a:pPr marL="0" indent="0" eaLnBrk="1" hangingPunct="1">
              <a:buFontTx/>
              <a:buNone/>
            </a:pPr>
            <a:r>
              <a:rPr lang="en-US" sz="2400" dirty="0" smtClean="0"/>
              <a:t>2 Wyle Information Systems (NASA Contractor)</a:t>
            </a:r>
          </a:p>
        </p:txBody>
      </p:sp>
      <p:pic>
        <p:nvPicPr>
          <p:cNvPr id="19461" name="Picture 6"/>
          <p:cNvPicPr>
            <a:picLocks noChangeAspect="1"/>
          </p:cNvPicPr>
          <p:nvPr/>
        </p:nvPicPr>
        <p:blipFill>
          <a:blip r:embed="rId3"/>
          <a:srcRect/>
          <a:stretch>
            <a:fillRect/>
          </a:stretch>
        </p:blipFill>
        <p:spPr bwMode="auto">
          <a:xfrm>
            <a:off x="482600" y="7772400"/>
            <a:ext cx="1657350" cy="1657350"/>
          </a:xfrm>
          <a:prstGeom prst="rect">
            <a:avLst/>
          </a:prstGeom>
          <a:noFill/>
          <a:ln w="9525">
            <a:noFill/>
            <a:miter lim="800000"/>
            <a:headEnd/>
            <a:tailEnd/>
          </a:ln>
        </p:spPr>
      </p:pic>
      <p:pic>
        <p:nvPicPr>
          <p:cNvPr id="6" name="Picture 1" descr="DC-FullColor-01.pn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14297" t="37932" r="12846" b="44067"/>
          <a:stretch>
            <a:fillRect/>
          </a:stretch>
        </p:blipFill>
        <p:spPr bwMode="auto">
          <a:xfrm>
            <a:off x="2592388" y="8024810"/>
            <a:ext cx="4672012" cy="82232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7" name="Rectangle 2"/>
          <p:cNvSpPr txBox="1">
            <a:spLocks noChangeArrowheads="1"/>
          </p:cNvSpPr>
          <p:nvPr/>
        </p:nvSpPr>
        <p:spPr bwMode="auto">
          <a:xfrm>
            <a:off x="298450" y="152400"/>
            <a:ext cx="3937000" cy="1066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vert="horz" wrap="square" lIns="50800" tIns="50800" rIns="50800" bIns="50800" numCol="1" anchor="t" anchorCtr="0" compatLnSpc="1">
            <a:prstTxWarp prst="textNoShape">
              <a:avLst/>
            </a:prstTxWarp>
          </a:bodyPr>
          <a:lst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a:lstStyle>
          <a:p>
            <a:pPr marL="0" indent="0" eaLnBrk="1" hangingPunct="1"/>
            <a:r>
              <a:rPr lang="en-US" sz="2400" dirty="0" smtClean="0"/>
              <a:t>Section:  </a:t>
            </a:r>
          </a:p>
          <a:p>
            <a:pPr marL="0" indent="0" eaLnBrk="1" hangingPunct="1"/>
            <a:r>
              <a:rPr lang="en-US" sz="2400" dirty="0" smtClean="0"/>
              <a:t>Local Data Management </a:t>
            </a:r>
          </a:p>
        </p:txBody>
      </p:sp>
      <p:sp>
        <p:nvSpPr>
          <p:cNvPr id="8" name="Rectangle 7"/>
          <p:cNvSpPr/>
          <p:nvPr/>
        </p:nvSpPr>
        <p:spPr>
          <a:xfrm>
            <a:off x="10083800" y="5112603"/>
            <a:ext cx="2540000" cy="830997"/>
          </a:xfrm>
          <a:prstGeom prst="rect">
            <a:avLst/>
          </a:prstGeom>
        </p:spPr>
        <p:txBody>
          <a:bodyPr wrap="square">
            <a:spAutoFit/>
          </a:bodyPr>
          <a:lstStyle/>
          <a:p>
            <a:pPr algn="r" eaLnBrk="1" hangingPunct="1"/>
            <a:r>
              <a:rPr lang="en-US" sz="2400" dirty="0" smtClean="0">
                <a:solidFill>
                  <a:srgbClr val="606060"/>
                </a:solidFill>
                <a:latin typeface="Helvetica Neue" charset="0"/>
                <a:sym typeface="Helvetica Neue" charset="0"/>
              </a:rPr>
              <a:t>Version 1.0</a:t>
            </a:r>
          </a:p>
          <a:p>
            <a:pPr algn="r" eaLnBrk="1" hangingPunct="1"/>
            <a:r>
              <a:rPr lang="en-US" sz="2400" dirty="0" smtClean="0">
                <a:solidFill>
                  <a:srgbClr val="606060"/>
                </a:solidFill>
                <a:latin typeface="Helvetica Neue" charset="0"/>
                <a:sym typeface="Helvetica Neue" charset="0"/>
              </a:rPr>
              <a:t>October 2012</a:t>
            </a:r>
            <a:endParaRPr lang="en-US" sz="2400" dirty="0">
              <a:solidFill>
                <a:srgbClr val="606060"/>
              </a:solidFill>
              <a:latin typeface="Helvetica Neue" charset="0"/>
              <a:sym typeface="Helvetica Neue" charset="0"/>
            </a:endParaRPr>
          </a:p>
        </p:txBody>
      </p:sp>
      <p:sp>
        <p:nvSpPr>
          <p:cNvPr id="9" name="TextBox 8"/>
          <p:cNvSpPr txBox="1">
            <a:spLocks noChangeArrowheads="1"/>
          </p:cNvSpPr>
          <p:nvPr/>
        </p:nvSpPr>
        <p:spPr bwMode="auto">
          <a:xfrm>
            <a:off x="7724237" y="8775490"/>
            <a:ext cx="3159839" cy="27699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200" dirty="0"/>
              <a:t>Copyright 2012 </a:t>
            </a:r>
            <a:r>
              <a:rPr lang="en-US" sz="1200" dirty="0" smtClean="0"/>
              <a:t>Lola Olsen &amp; Tyler Stevens.</a:t>
            </a:r>
            <a:endParaRPr lang="en-US" sz="1200" dirty="0"/>
          </a:p>
        </p:txBody>
      </p:sp>
      <p:pic>
        <p:nvPicPr>
          <p:cNvPr id="10" name="Picture 4">
            <a:hlinkClick r:id="rId5"/>
          </p:cNvPr>
          <p:cNvPicPr>
            <a:picLocks noChangeAspect="1"/>
          </p:cNvPicPr>
          <p:nvPr/>
        </p:nvPicPr>
        <p:blipFill>
          <a:blip r:embed="rId6">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1523329" y="8701088"/>
            <a:ext cx="1049671" cy="369770"/>
          </a:xfrm>
          <a:prstGeom prst="rect">
            <a:avLst/>
          </a:prstGeom>
          <a:noFill/>
          <a:ln>
            <a:noFill/>
          </a:ln>
          <a:effectLst>
            <a:glow rad="457200">
              <a:srgbClr val="0070C0">
                <a:alpha val="40000"/>
              </a:srgbClr>
            </a:glow>
            <a:outerShdw dist="35921" dir="2700000" algn="ctr" rotWithShape="0">
              <a:schemeClr val="bg2"/>
            </a:outerShdw>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BFBFB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5400">
                <a:solidFill>
                  <a:srgbClr val="000000"/>
                </a:solidFill>
                <a:miter lim="800000"/>
                <a:headEnd/>
                <a:tailEnd/>
              </a14:hiddenLine>
            </a:ext>
          </a:extLst>
        </p:spPr>
      </p:pic>
      <p:pic>
        <p:nvPicPr>
          <p:cNvPr id="11" name="Picture 25" descr="NASA insigniaCMYK"/>
          <p:cNvPicPr preferRelativeResize="0">
            <a:picLocks noChangeAspect="1" noChangeArrowheads="1"/>
          </p:cNvPicPr>
          <p:nvPr/>
        </p:nvPicPr>
        <p:blipFill>
          <a:blip r:embed="rId7">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574245" y="6324600"/>
            <a:ext cx="1524000" cy="1219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3339" y="2286000"/>
            <a:ext cx="11861800" cy="1905000"/>
          </a:xfrm>
        </p:spPr>
        <p:txBody>
          <a:bodyPr/>
          <a:lstStyle/>
          <a:p>
            <a:pPr marL="0" indent="0">
              <a:buNone/>
            </a:pPr>
            <a:r>
              <a:rPr lang="en-US" sz="2400" dirty="0" smtClean="0"/>
              <a:t>Olsen, L. and T. Stevens, 2012</a:t>
            </a:r>
            <a:r>
              <a:rPr lang="en-US" sz="2400" dirty="0"/>
              <a:t>.  “Local Data </a:t>
            </a:r>
            <a:r>
              <a:rPr lang="en-US" sz="2400" dirty="0" smtClean="0"/>
              <a:t>Management – Creating Documentation and Metadata:  Metadata for Discovery.”  </a:t>
            </a:r>
            <a:r>
              <a:rPr lang="en-US" sz="2400" dirty="0"/>
              <a:t>In Data Management for Scientists Short Course, edited by  Ruth Duerr and Nancy J. Hoebelheinrich, Federation of Earth Science Information Partners:  ESIP Commons.</a:t>
            </a:r>
            <a:r>
              <a:rPr lang="en-US" sz="2400" dirty="0" smtClean="0"/>
              <a:t> </a:t>
            </a:r>
            <a:r>
              <a:rPr lang="en-US" sz="2400" smtClean="0"/>
              <a:t>doi:10.7269/P3JS9NC5</a:t>
            </a:r>
          </a:p>
          <a:p>
            <a:pPr marL="0" indent="0">
              <a:buNone/>
            </a:pPr>
            <a:endParaRPr lang="en-US" dirty="0"/>
          </a:p>
        </p:txBody>
      </p:sp>
      <p:sp>
        <p:nvSpPr>
          <p:cNvPr id="3" name="Title 2"/>
          <p:cNvSpPr>
            <a:spLocks noGrp="1"/>
          </p:cNvSpPr>
          <p:nvPr>
            <p:ph type="title"/>
          </p:nvPr>
        </p:nvSpPr>
        <p:spPr/>
        <p:txBody>
          <a:bodyPr/>
          <a:lstStyle/>
          <a:p>
            <a:r>
              <a:rPr lang="en-US" dirty="0"/>
              <a:t>Recommended Citation</a:t>
            </a:r>
          </a:p>
        </p:txBody>
      </p:sp>
      <p:sp>
        <p:nvSpPr>
          <p:cNvPr id="4" name="TextBox 3"/>
          <p:cNvSpPr txBox="1">
            <a:spLocks noChangeArrowheads="1"/>
          </p:cNvSpPr>
          <p:nvPr/>
        </p:nvSpPr>
        <p:spPr bwMode="auto">
          <a:xfrm>
            <a:off x="558800" y="8763001"/>
            <a:ext cx="4953000" cy="36933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800" dirty="0"/>
              <a:t>Copyright 2012 </a:t>
            </a:r>
            <a:r>
              <a:rPr lang="en-US" sz="1800" dirty="0" smtClean="0"/>
              <a:t>Lola Olsen and Tyler Stevens</a:t>
            </a:r>
            <a:r>
              <a:rPr lang="en-US" sz="1200" dirty="0" smtClean="0"/>
              <a:t>.</a:t>
            </a:r>
            <a:endParaRPr lang="en-US" sz="1200" dirty="0"/>
          </a:p>
        </p:txBody>
      </p:sp>
      <p:pic>
        <p:nvPicPr>
          <p:cNvPr id="6" name="Picture 4">
            <a:hlinkClick r:id="rId3"/>
          </p:cNvPr>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10693400" y="8498898"/>
            <a:ext cx="1614948" cy="568902"/>
          </a:xfrm>
          <a:prstGeom prst="rect">
            <a:avLst/>
          </a:prstGeom>
          <a:noFill/>
          <a:ln>
            <a:noFill/>
          </a:ln>
          <a:effectLst>
            <a:glow rad="457200">
              <a:srgbClr val="0070C0">
                <a:alpha val="40000"/>
              </a:srgbClr>
            </a:glow>
            <a:outerShdw dist="35921" dir="2700000" algn="ctr" rotWithShape="0">
              <a:schemeClr val="bg2"/>
            </a:outerShdw>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BFBFB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25400">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5258825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Overview</a:t>
            </a:r>
          </a:p>
        </p:txBody>
      </p:sp>
      <p:sp>
        <p:nvSpPr>
          <p:cNvPr id="20483" name="Content Placeholder 2"/>
          <p:cNvSpPr>
            <a:spLocks noGrp="1"/>
          </p:cNvSpPr>
          <p:nvPr>
            <p:ph idx="1"/>
          </p:nvPr>
        </p:nvSpPr>
        <p:spPr/>
        <p:txBody>
          <a:bodyPr/>
          <a:lstStyle/>
          <a:p>
            <a:r>
              <a:rPr lang="en-US" dirty="0" smtClean="0"/>
              <a:t>Introduction to Discovery Level Metadata</a:t>
            </a:r>
          </a:p>
          <a:p>
            <a:r>
              <a:rPr lang="en-US" dirty="0" smtClean="0"/>
              <a:t>Categories of Discovery Level Metadata</a:t>
            </a:r>
          </a:p>
          <a:p>
            <a:r>
              <a:rPr lang="en-US" dirty="0" smtClean="0"/>
              <a:t>Examples of Discovery Level Metadata</a:t>
            </a:r>
          </a:p>
          <a:p>
            <a:endParaRPr lang="en-US" dirty="0" smtClean="0"/>
          </a:p>
        </p:txBody>
      </p:sp>
      <p:pic>
        <p:nvPicPr>
          <p:cNvPr id="20484" name="Picture 7" descr="http://www.3dforensicsinc.com/uploads/Main/mag2.jpg"/>
          <p:cNvPicPr>
            <a:picLocks noChangeAspect="1" noChangeArrowheads="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7797800" y="4572000"/>
            <a:ext cx="4343400" cy="29384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685306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571500" y="584200"/>
            <a:ext cx="11861800" cy="1397000"/>
          </a:xfrm>
        </p:spPr>
        <p:txBody>
          <a:bodyPr/>
          <a:lstStyle/>
          <a:p>
            <a:r>
              <a:rPr lang="en-US" dirty="0" smtClean="0"/>
              <a:t>Introduction to Discovery Level </a:t>
            </a:r>
            <a:br>
              <a:rPr lang="en-US" dirty="0" smtClean="0"/>
            </a:br>
            <a:r>
              <a:rPr lang="en-US" dirty="0" smtClean="0"/>
              <a:t>Metadata</a:t>
            </a:r>
          </a:p>
        </p:txBody>
      </p:sp>
      <p:sp>
        <p:nvSpPr>
          <p:cNvPr id="21507" name="Content Placeholder 2"/>
          <p:cNvSpPr>
            <a:spLocks noGrp="1"/>
          </p:cNvSpPr>
          <p:nvPr>
            <p:ph idx="1"/>
          </p:nvPr>
        </p:nvSpPr>
        <p:spPr/>
        <p:txBody>
          <a:bodyPr/>
          <a:lstStyle/>
          <a:p>
            <a:pPr>
              <a:spcAft>
                <a:spcPts val="1200"/>
              </a:spcAft>
            </a:pPr>
            <a:r>
              <a:rPr lang="en-US" sz="3200" dirty="0" smtClean="0">
                <a:solidFill>
                  <a:schemeClr val="tx1"/>
                </a:solidFill>
              </a:rPr>
              <a:t>A data set description (metadata) that provides information to determine if a particular data set meets the users’ needs.</a:t>
            </a:r>
          </a:p>
          <a:p>
            <a:pPr>
              <a:spcAft>
                <a:spcPts val="1200"/>
              </a:spcAft>
            </a:pPr>
            <a:r>
              <a:rPr lang="en-US" sz="3200" dirty="0" smtClean="0">
                <a:solidFill>
                  <a:schemeClr val="tx1"/>
                </a:solidFill>
              </a:rPr>
              <a:t>Typically provides essential information to enable a user to find out if a particular dataset exists, the data’s location, and ownership, and how to obtain further information.</a:t>
            </a:r>
          </a:p>
          <a:p>
            <a:pPr>
              <a:spcAft>
                <a:spcPts val="1200"/>
              </a:spcAft>
            </a:pPr>
            <a:r>
              <a:rPr lang="en-US" sz="3200" dirty="0" smtClean="0">
                <a:solidFill>
                  <a:schemeClr val="tx1"/>
                </a:solidFill>
              </a:rPr>
              <a:t>The metadata includes the science discipline of the data, data location, spatial coverage, data provider, data resolution, data quality, etc. </a:t>
            </a:r>
          </a:p>
          <a:p>
            <a:pPr>
              <a:spcAft>
                <a:spcPts val="1200"/>
              </a:spcAft>
            </a:pPr>
            <a:r>
              <a:rPr lang="en-US" sz="3200" dirty="0" smtClean="0">
                <a:solidFill>
                  <a:schemeClr val="tx1"/>
                </a:solidFill>
              </a:rPr>
              <a:t>Discovery level metadata is found in “portals” and metadata registries.</a:t>
            </a:r>
          </a:p>
          <a:p>
            <a:pPr>
              <a:spcAft>
                <a:spcPts val="1200"/>
              </a:spcAft>
            </a:pPr>
            <a:r>
              <a:rPr lang="en-US" sz="3200" dirty="0" smtClean="0">
                <a:solidFill>
                  <a:schemeClr val="tx1"/>
                </a:solidFill>
              </a:rPr>
              <a:t>A controlled keyword vocabulary helps provide a consistent search and discovery of data.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0421333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a:xfrm>
            <a:off x="558800" y="685800"/>
            <a:ext cx="11861800" cy="1397000"/>
          </a:xfrm>
        </p:spPr>
        <p:txBody>
          <a:bodyPr/>
          <a:lstStyle/>
          <a:p>
            <a:r>
              <a:rPr lang="en-US" dirty="0" smtClean="0"/>
              <a:t>Categories of Discovery Level </a:t>
            </a:r>
            <a:br>
              <a:rPr lang="en-US" dirty="0" smtClean="0"/>
            </a:br>
            <a:r>
              <a:rPr lang="en-US" dirty="0" smtClean="0"/>
              <a:t>Metadata</a:t>
            </a:r>
          </a:p>
        </p:txBody>
      </p:sp>
      <p:graphicFrame>
        <p:nvGraphicFramePr>
          <p:cNvPr id="5" name="Content Placeholder 4"/>
          <p:cNvGraphicFramePr>
            <a:graphicFrameLocks noGrp="1"/>
          </p:cNvGraphicFramePr>
          <p:nvPr>
            <p:ph idx="1"/>
          </p:nvPr>
        </p:nvGraphicFramePr>
        <p:xfrm>
          <a:off x="571500" y="2324100"/>
          <a:ext cx="11861800" cy="65659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Examples of Discovery Level Metadata</a:t>
            </a:r>
          </a:p>
        </p:txBody>
      </p:sp>
      <p:pic>
        <p:nvPicPr>
          <p:cNvPr id="23555" name="Picture 2"/>
          <p:cNvPicPr>
            <a:picLocks noChangeAspect="1"/>
          </p:cNvPicPr>
          <p:nvPr/>
        </p:nvPicPr>
        <p:blipFill>
          <a:blip r:embed="rId3"/>
          <a:srcRect l="36349" r="27460" b="2477"/>
          <a:stretch>
            <a:fillRect/>
          </a:stretch>
        </p:blipFill>
        <p:spPr bwMode="auto">
          <a:xfrm>
            <a:off x="863600" y="2895600"/>
            <a:ext cx="5334000" cy="6477000"/>
          </a:xfrm>
          <a:prstGeom prst="rect">
            <a:avLst/>
          </a:prstGeom>
          <a:noFill/>
          <a:ln w="25400">
            <a:solidFill>
              <a:schemeClr val="tx1"/>
            </a:solidFill>
            <a:miter lim="800000"/>
            <a:headEnd/>
            <a:tailEnd/>
          </a:ln>
        </p:spPr>
      </p:pic>
      <p:pic>
        <p:nvPicPr>
          <p:cNvPr id="23556" name="Picture 3"/>
          <p:cNvPicPr>
            <a:picLocks noChangeAspect="1"/>
          </p:cNvPicPr>
          <p:nvPr/>
        </p:nvPicPr>
        <p:blipFill>
          <a:blip r:embed="rId4"/>
          <a:srcRect l="36349" t="5550" r="27460" b="2477"/>
          <a:stretch>
            <a:fillRect/>
          </a:stretch>
        </p:blipFill>
        <p:spPr bwMode="auto">
          <a:xfrm>
            <a:off x="6883400" y="2895600"/>
            <a:ext cx="5334000" cy="6477000"/>
          </a:xfrm>
          <a:prstGeom prst="rect">
            <a:avLst/>
          </a:prstGeom>
          <a:noFill/>
          <a:ln w="25400">
            <a:solidFill>
              <a:schemeClr val="tx1"/>
            </a:solidFill>
            <a:miter lim="800000"/>
            <a:headEnd/>
            <a:tailEnd/>
          </a:ln>
        </p:spPr>
      </p:pic>
      <p:sp>
        <p:nvSpPr>
          <p:cNvPr id="23557" name="Content Placeholder 2"/>
          <p:cNvSpPr>
            <a:spLocks noGrp="1"/>
          </p:cNvSpPr>
          <p:nvPr>
            <p:ph idx="1"/>
          </p:nvPr>
        </p:nvSpPr>
        <p:spPr>
          <a:xfrm>
            <a:off x="571500" y="2362200"/>
            <a:ext cx="6007100" cy="571500"/>
          </a:xfrm>
        </p:spPr>
        <p:txBody>
          <a:bodyPr/>
          <a:lstStyle/>
          <a:p>
            <a:pPr algn="ctr">
              <a:buFont typeface="Helvetica Neue" charset="0"/>
              <a:buNone/>
            </a:pPr>
            <a:r>
              <a:rPr lang="en-US" sz="2200" b="1" smtClean="0"/>
              <a:t>Directory Interchange Format (DIF)</a:t>
            </a:r>
          </a:p>
        </p:txBody>
      </p:sp>
      <p:sp>
        <p:nvSpPr>
          <p:cNvPr id="11" name="Content Placeholder 2"/>
          <p:cNvSpPr txBox="1">
            <a:spLocks/>
          </p:cNvSpPr>
          <p:nvPr/>
        </p:nvSpPr>
        <p:spPr bwMode="auto">
          <a:xfrm>
            <a:off x="6591300" y="2362200"/>
            <a:ext cx="6007100" cy="685800"/>
          </a:xfrm>
          <a:prstGeom prst="rect">
            <a:avLst/>
          </a:prstGeom>
          <a:noFill/>
          <a:ln w="9525">
            <a:noFill/>
            <a:miter lim="800000"/>
            <a:headEnd/>
            <a:tailEnd/>
          </a:ln>
        </p:spPr>
        <p:txBody>
          <a:bodyPr lIns="50800" tIns="50800" rIns="50800" bIns="50800"/>
          <a:lstStyle/>
          <a:p>
            <a:pPr marL="266700" indent="-266700" eaLnBrk="0" hangingPunct="0">
              <a:spcBef>
                <a:spcPts val="600"/>
              </a:spcBef>
              <a:buClr>
                <a:srgbClr val="606060"/>
              </a:buClr>
              <a:buSzPct val="100000"/>
              <a:buFont typeface="Helvetica Neue" charset="0"/>
              <a:buNone/>
              <a:defRPr/>
            </a:pPr>
            <a:r>
              <a:rPr lang="en-US" sz="2200" b="1" kern="0" dirty="0">
                <a:solidFill>
                  <a:srgbClr val="606060"/>
                </a:solidFill>
                <a:latin typeface="+mn-lt"/>
                <a:ea typeface="+mn-ea"/>
                <a:sym typeface="Helvetica Neue" charset="0"/>
              </a:rPr>
              <a:t>Federal Geographic Data Committee (FGDC)</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Relevance to Data Management	</a:t>
            </a:r>
          </a:p>
        </p:txBody>
      </p:sp>
      <p:sp>
        <p:nvSpPr>
          <p:cNvPr id="24579" name="Content Placeholder 2"/>
          <p:cNvSpPr>
            <a:spLocks noGrp="1"/>
          </p:cNvSpPr>
          <p:nvPr>
            <p:ph idx="1"/>
          </p:nvPr>
        </p:nvSpPr>
        <p:spPr/>
        <p:txBody>
          <a:bodyPr/>
          <a:lstStyle/>
          <a:p>
            <a:pPr>
              <a:spcAft>
                <a:spcPts val="600"/>
              </a:spcAft>
            </a:pPr>
            <a:r>
              <a:rPr lang="en-US" smtClean="0">
                <a:solidFill>
                  <a:schemeClr val="tx1"/>
                </a:solidFill>
              </a:rPr>
              <a:t>Discovery level metadata makes it easier to find relevant data in portals, metadata registries, and data inventory systems.</a:t>
            </a:r>
          </a:p>
          <a:p>
            <a:pPr>
              <a:spcAft>
                <a:spcPts val="600"/>
              </a:spcAft>
            </a:pPr>
            <a:r>
              <a:rPr lang="en-US" smtClean="0">
                <a:solidFill>
                  <a:schemeClr val="tx1"/>
                </a:solidFill>
              </a:rPr>
              <a:t>Being able to find and distinguish data from other similar data sets makes maintaining a data inventory easier because data managers have a better understanding of the content in their system.</a:t>
            </a:r>
          </a:p>
          <a:p>
            <a:pPr>
              <a:spcAft>
                <a:spcPts val="600"/>
              </a:spcAft>
            </a:pPr>
            <a:r>
              <a:rPr lang="en-US" smtClean="0">
                <a:solidFill>
                  <a:schemeClr val="tx1"/>
                </a:solidFill>
              </a:rPr>
              <a:t>Creating and maintaining metadata is part of a data management lifecycle.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35421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References</a:t>
            </a:r>
          </a:p>
        </p:txBody>
      </p:sp>
      <p:sp>
        <p:nvSpPr>
          <p:cNvPr id="26627" name="Rectangle 2"/>
          <p:cNvSpPr>
            <a:spLocks noGrp="1" noChangeArrowheads="1"/>
          </p:cNvSpPr>
          <p:nvPr>
            <p:ph type="body" idx="1"/>
          </p:nvPr>
        </p:nvSpPr>
        <p:spPr/>
        <p:txBody>
          <a:bodyPr/>
          <a:lstStyle/>
          <a:p>
            <a:pPr eaLnBrk="1" hangingPunct="1">
              <a:spcAft>
                <a:spcPts val="600"/>
              </a:spcAft>
            </a:pPr>
            <a:r>
              <a:rPr lang="en-US" sz="3200" dirty="0" smtClean="0">
                <a:solidFill>
                  <a:schemeClr val="tx1"/>
                </a:solidFill>
              </a:rPr>
              <a:t>Taylor, Mark. 2000. “Developing Spatial Data Infrastructures – The SDI Cookbook”. Global Spatial Data Infrastructure Association. </a:t>
            </a:r>
            <a:r>
              <a:rPr lang="en-US" sz="3200" dirty="0" smtClean="0">
                <a:solidFill>
                  <a:schemeClr val="tx1"/>
                </a:solidFill>
                <a:hlinkClick r:id="rId3"/>
              </a:rPr>
              <a:t>http://www.gsdi.org/pubs/cookbook/chapter03a.html</a:t>
            </a:r>
            <a:r>
              <a:rPr lang="en-US" sz="3200" dirty="0" smtClean="0">
                <a:solidFill>
                  <a:schemeClr val="tx1"/>
                </a:solidFill>
              </a:rPr>
              <a:t>.</a:t>
            </a:r>
          </a:p>
          <a:p>
            <a:pPr eaLnBrk="1" hangingPunct="1">
              <a:spcAft>
                <a:spcPts val="600"/>
              </a:spcAft>
            </a:pPr>
            <a:r>
              <a:rPr lang="en-US" sz="3200" dirty="0" smtClean="0">
                <a:solidFill>
                  <a:schemeClr val="tx1"/>
                </a:solidFill>
              </a:rPr>
              <a:t>Macgregor, George. 2003. "Collection-level descriptions: metadata of the future?”. Library Review, Vol. 52 </a:t>
            </a:r>
            <a:r>
              <a:rPr lang="en-US" sz="3200" dirty="0" err="1" smtClean="0">
                <a:solidFill>
                  <a:schemeClr val="tx1"/>
                </a:solidFill>
              </a:rPr>
              <a:t>Iss</a:t>
            </a:r>
            <a:r>
              <a:rPr lang="en-US" sz="3200" dirty="0" smtClean="0">
                <a:solidFill>
                  <a:schemeClr val="tx1"/>
                </a:solidFill>
              </a:rPr>
              <a:t>: 6, pp.247 – 250. </a:t>
            </a:r>
            <a:r>
              <a:rPr lang="en-US" sz="3200" dirty="0" smtClean="0">
                <a:solidFill>
                  <a:schemeClr val="tx1"/>
                </a:solidFill>
                <a:hlinkClick r:id="rId4"/>
              </a:rPr>
              <a:t>http://www.emeraldinsight.com/journals.htm?issn=0024-2535&amp;volume=52&amp;issue=6&amp;articleid=859733&amp;show=pdf&amp;PHPSESSID=eafu3g0qt4u8g8jiqanqh57qi2</a:t>
            </a:r>
            <a:r>
              <a:rPr lang="en-US" sz="3200" dirty="0" smtClean="0">
                <a:solidFill>
                  <a:schemeClr val="tx1"/>
                </a:solidFill>
              </a:rPr>
              <a:t>. </a:t>
            </a:r>
          </a:p>
          <a:p>
            <a:pPr eaLnBrk="1" hangingPunct="1">
              <a:spcAft>
                <a:spcPts val="600"/>
              </a:spcAft>
              <a:buFont typeface="Helvetica Neue" charset="0"/>
              <a:buNone/>
            </a:pPr>
            <a:endParaRPr lang="en-US" sz="3200" dirty="0" smtClean="0">
              <a:solidFill>
                <a:schemeClr val="tx1"/>
              </a:solidFill>
            </a:endParaRPr>
          </a:p>
          <a:p>
            <a:pPr eaLnBrk="1" hangingPunct="1">
              <a:spcAft>
                <a:spcPts val="600"/>
              </a:spcAft>
            </a:pPr>
            <a:endParaRPr lang="en-US" sz="3200" dirty="0" smtClean="0">
              <a:solidFill>
                <a:schemeClr val="tx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145703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pPr eaLnBrk="1" hangingPunct="1"/>
            <a:r>
              <a:rPr lang="en-US" dirty="0" smtClean="0"/>
              <a:t>Resources</a:t>
            </a:r>
          </a:p>
        </p:txBody>
      </p:sp>
      <p:sp>
        <p:nvSpPr>
          <p:cNvPr id="25603" name="Rectangle 2"/>
          <p:cNvSpPr>
            <a:spLocks noGrp="1" noChangeArrowheads="1"/>
          </p:cNvSpPr>
          <p:nvPr>
            <p:ph type="body" idx="1"/>
          </p:nvPr>
        </p:nvSpPr>
        <p:spPr/>
        <p:txBody>
          <a:bodyPr/>
          <a:lstStyle/>
          <a:p>
            <a:pPr eaLnBrk="1" hangingPunct="1">
              <a:spcAft>
                <a:spcPts val="600"/>
              </a:spcAft>
            </a:pPr>
            <a:r>
              <a:rPr lang="en-US" sz="2800" dirty="0" smtClean="0">
                <a:solidFill>
                  <a:schemeClr val="tx1"/>
                </a:solidFill>
              </a:rPr>
              <a:t>More information on the federal metadata standard:</a:t>
            </a:r>
          </a:p>
          <a:p>
            <a:pPr lvl="1" eaLnBrk="1" hangingPunct="1">
              <a:spcAft>
                <a:spcPts val="600"/>
              </a:spcAft>
            </a:pPr>
            <a:r>
              <a:rPr lang="en-US" sz="2400" dirty="0" smtClean="0">
                <a:solidFill>
                  <a:schemeClr val="tx1"/>
                </a:solidFill>
              </a:rPr>
              <a:t>Federal Geographic Data Committee (FGDC). Geospatial Metadata. </a:t>
            </a:r>
            <a:r>
              <a:rPr lang="en-US" sz="2400" dirty="0" smtClean="0">
                <a:solidFill>
                  <a:schemeClr val="tx1"/>
                </a:solidFill>
                <a:hlinkClick r:id="rId3"/>
              </a:rPr>
              <a:t>http://www.fgdc.gov/metadata</a:t>
            </a:r>
            <a:endParaRPr lang="en-US" sz="2400" dirty="0" smtClean="0">
              <a:solidFill>
                <a:schemeClr val="tx1"/>
              </a:solidFill>
            </a:endParaRPr>
          </a:p>
          <a:p>
            <a:pPr lvl="1" eaLnBrk="1" hangingPunct="1">
              <a:spcAft>
                <a:spcPts val="600"/>
              </a:spcAft>
            </a:pPr>
            <a:r>
              <a:rPr lang="en-US" sz="2400" dirty="0" smtClean="0">
                <a:solidFill>
                  <a:schemeClr val="tx1"/>
                </a:solidFill>
              </a:rPr>
              <a:t>Geo.Data.gov. </a:t>
            </a:r>
            <a:r>
              <a:rPr lang="en-US" sz="2400" dirty="0" smtClean="0">
                <a:solidFill>
                  <a:schemeClr val="tx1"/>
                </a:solidFill>
                <a:hlinkClick r:id="rId4"/>
              </a:rPr>
              <a:t>http://geo.data.gov/geoportal/</a:t>
            </a:r>
            <a:endParaRPr lang="en-US" sz="2400" dirty="0" smtClean="0">
              <a:solidFill>
                <a:schemeClr val="tx1"/>
              </a:solidFill>
            </a:endParaRPr>
          </a:p>
          <a:p>
            <a:pPr eaLnBrk="1" hangingPunct="1">
              <a:spcAft>
                <a:spcPts val="600"/>
              </a:spcAft>
            </a:pPr>
            <a:r>
              <a:rPr lang="en-US" sz="2800" dirty="0" smtClean="0">
                <a:solidFill>
                  <a:schemeClr val="tx1"/>
                </a:solidFill>
              </a:rPr>
              <a:t>More information on discovery metadata:</a:t>
            </a:r>
          </a:p>
          <a:p>
            <a:pPr lvl="1" eaLnBrk="1" hangingPunct="1">
              <a:spcAft>
                <a:spcPts val="600"/>
              </a:spcAft>
            </a:pPr>
            <a:r>
              <a:rPr lang="en-US" sz="2400" dirty="0" smtClean="0">
                <a:solidFill>
                  <a:schemeClr val="tx1"/>
                </a:solidFill>
              </a:rPr>
              <a:t>National Aeronautics and Space Administration (NASA). Global Change Master Directory. </a:t>
            </a:r>
            <a:r>
              <a:rPr lang="en-US" sz="2400" dirty="0" smtClean="0">
                <a:solidFill>
                  <a:schemeClr val="tx1"/>
                </a:solidFill>
                <a:hlinkClick r:id="rId5"/>
              </a:rPr>
              <a:t>http://gcmd.nasa.gov/Aboutus/standards/</a:t>
            </a:r>
            <a:endParaRPr lang="en-US" sz="2400" dirty="0" smtClean="0">
              <a:solidFill>
                <a:schemeClr val="tx1"/>
              </a:solidFill>
            </a:endParaRPr>
          </a:p>
          <a:p>
            <a:pPr lvl="1" eaLnBrk="1" hangingPunct="1">
              <a:spcAft>
                <a:spcPts val="600"/>
              </a:spcAft>
            </a:pPr>
            <a:r>
              <a:rPr lang="en-US" sz="2400" dirty="0" smtClean="0">
                <a:solidFill>
                  <a:schemeClr val="tx1"/>
                </a:solidFill>
              </a:rPr>
              <a:t>NASA REVERB: Metadata – Driven Earth Science Data Discovery. </a:t>
            </a:r>
            <a:r>
              <a:rPr lang="en-US" sz="2400" dirty="0" smtClean="0">
                <a:solidFill>
                  <a:schemeClr val="tx1"/>
                </a:solidFill>
                <a:hlinkClick r:id="rId6"/>
              </a:rPr>
              <a:t>http://commons.esipfed.org/node/522</a:t>
            </a:r>
            <a:endParaRPr lang="en-US" sz="2400" dirty="0" smtClean="0">
              <a:solidFill>
                <a:schemeClr val="tx1"/>
              </a:solidFill>
            </a:endParaRPr>
          </a:p>
          <a:p>
            <a:pPr lvl="1" eaLnBrk="1" hangingPunct="1">
              <a:spcAft>
                <a:spcPts val="600"/>
              </a:spcAft>
            </a:pPr>
            <a:r>
              <a:rPr lang="en-US" sz="2400" dirty="0" smtClean="0">
                <a:solidFill>
                  <a:schemeClr val="tx1"/>
                </a:solidFill>
              </a:rPr>
              <a:t>Global Biodiversity Information Facility Discovery Metadata. </a:t>
            </a:r>
            <a:r>
              <a:rPr lang="en-US" sz="2400" dirty="0" smtClean="0">
                <a:solidFill>
                  <a:schemeClr val="tx1"/>
                </a:solidFill>
                <a:hlinkClick r:id="rId7"/>
              </a:rPr>
              <a:t>http://www.gbif.org/informatics/discoverymetadata/</a:t>
            </a:r>
            <a:endParaRPr lang="en-US" sz="2400" dirty="0" smtClean="0">
              <a:solidFill>
                <a:schemeClr val="tx1"/>
              </a:solidFill>
            </a:endParaRPr>
          </a:p>
          <a:p>
            <a:pPr lvl="1" eaLnBrk="1" hangingPunct="1">
              <a:spcAft>
                <a:spcPts val="600"/>
              </a:spcAft>
            </a:pPr>
            <a:r>
              <a:rPr lang="en-US" sz="2400" dirty="0">
                <a:solidFill>
                  <a:schemeClr val="tx1"/>
                </a:solidFill>
              </a:rPr>
              <a:t>Neufeld, D.; </a:t>
            </a:r>
            <a:r>
              <a:rPr lang="en-US" sz="2400" dirty="0" err="1">
                <a:solidFill>
                  <a:schemeClr val="tx1"/>
                </a:solidFill>
              </a:rPr>
              <a:t>Habermann</a:t>
            </a:r>
            <a:r>
              <a:rPr lang="en-US" sz="2400" dirty="0">
                <a:solidFill>
                  <a:schemeClr val="tx1"/>
                </a:solidFill>
              </a:rPr>
              <a:t>, T. 2011. “</a:t>
            </a:r>
            <a:r>
              <a:rPr lang="en-US" sz="2400" dirty="0" err="1">
                <a:solidFill>
                  <a:schemeClr val="tx1"/>
                </a:solidFill>
              </a:rPr>
              <a:t>ncISO</a:t>
            </a:r>
            <a:r>
              <a:rPr lang="en-US" sz="2400" dirty="0">
                <a:solidFill>
                  <a:schemeClr val="tx1"/>
                </a:solidFill>
              </a:rPr>
              <a:t> Facilitating Metadata and Scientific Data Discovery”. American Geophysical Union, Fall Meeting 2011. </a:t>
            </a:r>
            <a:r>
              <a:rPr lang="en-US" sz="2400" dirty="0">
                <a:solidFill>
                  <a:schemeClr val="tx1"/>
                </a:solidFill>
                <a:hlinkClick r:id="rId8"/>
              </a:rPr>
              <a:t>http://adsabs.harvard.edu/abs/2011AGUFMIN33A1454N</a:t>
            </a:r>
            <a:endParaRPr lang="en-US" sz="2400" dirty="0">
              <a:solidFill>
                <a:schemeClr val="tx1"/>
              </a:solidFill>
            </a:endParaRPr>
          </a:p>
          <a:p>
            <a:pPr lvl="1" eaLnBrk="1" hangingPunct="1">
              <a:spcAft>
                <a:spcPts val="600"/>
              </a:spcAft>
            </a:pPr>
            <a:endParaRPr lang="en-US" dirty="0" smtClean="0">
              <a:solidFill>
                <a:schemeClr val="tx1"/>
              </a:solidFill>
            </a:endParaRPr>
          </a:p>
          <a:p>
            <a:pPr lvl="1" eaLnBrk="1" hangingPunct="1">
              <a:spcAft>
                <a:spcPts val="600"/>
              </a:spcAft>
            </a:pPr>
            <a:endParaRPr lang="en-US" dirty="0" smtClean="0">
              <a:solidFill>
                <a:schemeClr val="tx1"/>
              </a:solidFill>
            </a:endParaRPr>
          </a:p>
          <a:p>
            <a:pPr lvl="1" eaLnBrk="1" hangingPunct="1">
              <a:spcAft>
                <a:spcPts val="600"/>
              </a:spcAft>
            </a:pPr>
            <a:endParaRPr lang="en-US" dirty="0" smtClean="0">
              <a:solidFill>
                <a:schemeClr val="tx1"/>
              </a:solidFill>
            </a:endParaRPr>
          </a:p>
          <a:p>
            <a:pPr lvl="1" eaLnBrk="1" hangingPunct="1">
              <a:spcAft>
                <a:spcPts val="600"/>
              </a:spcAft>
            </a:pPr>
            <a:endParaRPr lang="en-US" dirty="0" smtClean="0">
              <a:solidFill>
                <a:schemeClr val="tx1"/>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3799539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smtClean="0"/>
              <a:t>Other Relevant Modules</a:t>
            </a:r>
          </a:p>
        </p:txBody>
      </p:sp>
      <p:sp>
        <p:nvSpPr>
          <p:cNvPr id="26627" name="Rectangle 2"/>
          <p:cNvSpPr>
            <a:spLocks noGrp="1" noChangeArrowheads="1"/>
          </p:cNvSpPr>
          <p:nvPr>
            <p:ph type="body" idx="1"/>
          </p:nvPr>
        </p:nvSpPr>
        <p:spPr/>
        <p:txBody>
          <a:bodyPr/>
          <a:lstStyle/>
          <a:p>
            <a:pPr eaLnBrk="1" hangingPunct="1"/>
            <a:r>
              <a:rPr lang="en-US" dirty="0">
                <a:solidFill>
                  <a:schemeClr val="tx1"/>
                </a:solidFill>
              </a:rPr>
              <a:t>For more information about other types of metadata and their uses, see:</a:t>
            </a:r>
          </a:p>
          <a:p>
            <a:pPr lvl="1" eaLnBrk="1" hangingPunct="1"/>
            <a:r>
              <a:rPr lang="en-US" i="1" dirty="0" smtClean="0">
                <a:solidFill>
                  <a:schemeClr val="tx1"/>
                </a:solidFill>
              </a:rPr>
              <a:t>Local Data Management - Creating documentation and metadata:</a:t>
            </a:r>
          </a:p>
          <a:p>
            <a:pPr lvl="2" eaLnBrk="1" hangingPunct="1"/>
            <a:r>
              <a:rPr lang="en-US" i="1" dirty="0" smtClean="0">
                <a:solidFill>
                  <a:schemeClr val="tx1"/>
                </a:solidFill>
              </a:rPr>
              <a:t>Introduction to Metadata &amp; Metadata Standards</a:t>
            </a:r>
          </a:p>
          <a:p>
            <a:pPr lvl="2" eaLnBrk="1" hangingPunct="1"/>
            <a:r>
              <a:rPr lang="en-US" i="1" dirty="0" smtClean="0">
                <a:solidFill>
                  <a:schemeClr val="tx1"/>
                </a:solidFill>
              </a:rPr>
              <a:t>Creating a Citation for Your Data</a:t>
            </a:r>
          </a:p>
          <a:p>
            <a:pPr lvl="2" eaLnBrk="1" hangingPunct="1"/>
            <a:r>
              <a:rPr lang="en-US" i="1" dirty="0" smtClean="0">
                <a:solidFill>
                  <a:schemeClr val="tx1"/>
                </a:solidFill>
              </a:rPr>
              <a:t>Recording Provenance &amp; Context</a:t>
            </a:r>
          </a:p>
          <a:p>
            <a:pPr eaLnBrk="1" hangingPunct="1"/>
            <a:r>
              <a:rPr lang="en-US" dirty="0">
                <a:solidFill>
                  <a:schemeClr val="tx1"/>
                </a:solidFill>
              </a:rPr>
              <a:t>To find out how to contribute discovery metadata to GCMD, see:</a:t>
            </a:r>
          </a:p>
          <a:p>
            <a:pPr lvl="1" eaLnBrk="1" hangingPunct="1"/>
            <a:r>
              <a:rPr lang="en-US" i="1" dirty="0" smtClean="0">
                <a:solidFill>
                  <a:schemeClr val="tx1"/>
                </a:solidFill>
              </a:rPr>
              <a:t>Local Data Management – Advertising Your Data: Using Data Portals &amp; Metadata Registries; </a:t>
            </a:r>
          </a:p>
          <a:p>
            <a:pPr lvl="2" eaLnBrk="1" hangingPunct="1"/>
            <a:r>
              <a:rPr lang="en-US" i="1" dirty="0" smtClean="0">
                <a:solidFill>
                  <a:schemeClr val="tx1"/>
                </a:solidFill>
              </a:rPr>
              <a:t>Submitting  Metadata to  the GCMD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 xmlns:a="http://schemas.openxmlformats.org/drawingml/2006/main"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14132</TotalTime>
  <Pages>0</Pages>
  <Words>2262</Words>
  <Characters>0</Characters>
  <Application>Microsoft Macintosh PowerPoint</Application>
  <PresentationFormat>Custom</PresentationFormat>
  <Lines>0</Lines>
  <Paragraphs>122</Paragraphs>
  <Slides>10</Slides>
  <Notes>10</Notes>
  <HiddenSlides>0</HiddenSlides>
  <MMClips>0</MMClips>
  <ScaleCrop>false</ScaleCrop>
  <HeadingPairs>
    <vt:vector size="4" baseType="variant">
      <vt:variant>
        <vt:lpstr>Design Template</vt:lpstr>
      </vt:variant>
      <vt:variant>
        <vt:i4>19</vt:i4>
      </vt:variant>
      <vt:variant>
        <vt:lpstr>Slide Titles</vt:lpstr>
      </vt:variant>
      <vt:variant>
        <vt:i4>10</vt:i4>
      </vt:variant>
    </vt:vector>
  </HeadingPairs>
  <TitlesOfParts>
    <vt:vector size="29"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Creating Documentation and Metadata:  Metadata for Discovery</vt:lpstr>
      <vt:lpstr>Overview</vt:lpstr>
      <vt:lpstr>Introduction to Discovery Level  Metadata</vt:lpstr>
      <vt:lpstr>Categories of Discovery Level  Metadata</vt:lpstr>
      <vt:lpstr>Examples of Discovery Level Metadata</vt:lpstr>
      <vt:lpstr>Relevance to Data Management </vt:lpstr>
      <vt:lpstr>References</vt:lpstr>
      <vt:lpstr>Resources</vt:lpstr>
      <vt:lpstr>Other Relevant Modules</vt:lpstr>
      <vt:lpstr>Recommended Citation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Stevens, Tyler B. (GSFC-610.2)[Affiliate]</dc:creator>
  <cp:lastModifiedBy>Erin Robinson</cp:lastModifiedBy>
  <cp:revision>137</cp:revision>
  <dcterms:created xsi:type="dcterms:W3CDTF">2012-11-07T20:05:02Z</dcterms:created>
  <dcterms:modified xsi:type="dcterms:W3CDTF">2012-11-07T20:05:58Z</dcterms:modified>
</cp:coreProperties>
</file>