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430" r:id="rId2"/>
    <p:sldId id="395" r:id="rId3"/>
    <p:sldId id="396" r:id="rId4"/>
    <p:sldId id="412" r:id="rId5"/>
    <p:sldId id="436" r:id="rId6"/>
    <p:sldId id="431" r:id="rId7"/>
    <p:sldId id="433" r:id="rId8"/>
    <p:sldId id="432" r:id="rId9"/>
    <p:sldId id="434" r:id="rId10"/>
    <p:sldId id="43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46F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5" autoAdjust="0"/>
    <p:restoredTop sz="80819" autoAdjust="0"/>
  </p:normalViewPr>
  <p:slideViewPr>
    <p:cSldViewPr snapToGrid="0" snapToObjects="1" showGuides="1">
      <p:cViewPr varScale="1">
        <p:scale>
          <a:sx n="112" d="100"/>
          <a:sy n="112" d="100"/>
        </p:scale>
        <p:origin x="-2472"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07993B-E748-2546-8E28-D7088266A6B2}" type="datetimeFigureOut">
              <a:rPr lang="en-US" smtClean="0"/>
              <a:t>7/13/16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B92560-92F4-D744-BDDA-49BE9B37BDD4}" type="slidenum">
              <a:rPr lang="en-US" smtClean="0"/>
              <a:t>‹#›</a:t>
            </a:fld>
            <a:endParaRPr lang="en-US"/>
          </a:p>
        </p:txBody>
      </p:sp>
    </p:spTree>
    <p:extLst>
      <p:ext uri="{BB962C8B-B14F-4D97-AF65-F5344CB8AC3E}">
        <p14:creationId xmlns:p14="http://schemas.microsoft.com/office/powerpoint/2010/main" val="2647857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CBD2E7-AD23-F941-9554-3A712C1E642B}" type="datetimeFigureOut">
              <a:rPr lang="en-US" smtClean="0"/>
              <a:pPr/>
              <a:t>7/13/16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C2C428-16EC-2647-9E19-8EA15EAAF34F}" type="slidenum">
              <a:rPr lang="en-US" smtClean="0"/>
              <a:pPr/>
              <a:t>‹#›</a:t>
            </a:fld>
            <a:endParaRPr lang="en-US"/>
          </a:p>
        </p:txBody>
      </p:sp>
    </p:spTree>
    <p:extLst>
      <p:ext uri="{BB962C8B-B14F-4D97-AF65-F5344CB8AC3E}">
        <p14:creationId xmlns:p14="http://schemas.microsoft.com/office/powerpoint/2010/main" val="41128764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486FE-1BF0-8542-930D-43F1EAEA29E3}" type="slidenum">
              <a:rPr lang="en-US"/>
              <a:pPr/>
              <a:t>1</a:t>
            </a:fld>
            <a:endParaRPr lang="en-US"/>
          </a:p>
        </p:txBody>
      </p:sp>
      <p:sp>
        <p:nvSpPr>
          <p:cNvPr id="46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686421" y="4343093"/>
            <a:ext cx="5485158" cy="4115721"/>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The beginning of the lesson</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486FE-1BF0-8542-930D-43F1EAEA29E3}" type="slidenum">
              <a:rPr lang="en-US"/>
              <a:pPr/>
              <a:t>10</a:t>
            </a:fld>
            <a:endParaRPr lang="en-US"/>
          </a:p>
        </p:txBody>
      </p:sp>
      <p:sp>
        <p:nvSpPr>
          <p:cNvPr id="46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686421" y="4343093"/>
            <a:ext cx="5485158" cy="4115721"/>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2C428-16EC-2647-9E19-8EA15EAAF34F}" type="slidenum">
              <a:rPr lang="en-US" smtClean="0"/>
              <a:pPr/>
              <a:t>2</a:t>
            </a:fld>
            <a:endParaRPr lang="en-US"/>
          </a:p>
        </p:txBody>
      </p:sp>
    </p:spTree>
    <p:extLst>
      <p:ext uri="{BB962C8B-B14F-4D97-AF65-F5344CB8AC3E}">
        <p14:creationId xmlns:p14="http://schemas.microsoft.com/office/powerpoint/2010/main" val="209985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C2C428-16EC-2647-9E19-8EA15EAAF34F}" type="slidenum">
              <a:rPr lang="en-US" smtClean="0"/>
              <a:pPr/>
              <a:t>3</a:t>
            </a:fld>
            <a:endParaRPr lang="en-US"/>
          </a:p>
        </p:txBody>
      </p:sp>
    </p:spTree>
    <p:extLst>
      <p:ext uri="{BB962C8B-B14F-4D97-AF65-F5344CB8AC3E}">
        <p14:creationId xmlns:p14="http://schemas.microsoft.com/office/powerpoint/2010/main" val="348513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486FE-1BF0-8542-930D-43F1EAEA29E3}" type="slidenum">
              <a:rPr lang="en-US"/>
              <a:pPr/>
              <a:t>4</a:t>
            </a:fld>
            <a:endParaRPr lang="en-US"/>
          </a:p>
        </p:txBody>
      </p:sp>
      <p:sp>
        <p:nvSpPr>
          <p:cNvPr id="46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686421" y="4343093"/>
            <a:ext cx="5485158" cy="4115721"/>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486FE-1BF0-8542-930D-43F1EAEA29E3}" type="slidenum">
              <a:rPr lang="en-US"/>
              <a:pPr/>
              <a:t>5</a:t>
            </a:fld>
            <a:endParaRPr lang="en-US"/>
          </a:p>
        </p:txBody>
      </p:sp>
      <p:sp>
        <p:nvSpPr>
          <p:cNvPr id="46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686421" y="4343093"/>
            <a:ext cx="5485158" cy="4115721"/>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486FE-1BF0-8542-930D-43F1EAEA29E3}" type="slidenum">
              <a:rPr lang="en-US"/>
              <a:pPr/>
              <a:t>6</a:t>
            </a:fld>
            <a:endParaRPr lang="en-US"/>
          </a:p>
        </p:txBody>
      </p:sp>
      <p:sp>
        <p:nvSpPr>
          <p:cNvPr id="46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686421" y="4343093"/>
            <a:ext cx="5485158" cy="4115721"/>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Here is what the procedures would look like in the actual lesson:</a:t>
            </a:r>
          </a:p>
          <a:p>
            <a:endParaRPr lang="en-US" sz="900" dirty="0" smtClean="0"/>
          </a:p>
          <a:p>
            <a:r>
              <a:rPr lang="en-US" sz="1200" dirty="0" smtClean="0"/>
              <a:t>Part I: Use the Live Access Server to make daily data maps of SST for the Gulf of Mexico during and after the passage of Hurricane Rita. An example data map is provided above.</a:t>
            </a:r>
          </a:p>
          <a:p>
            <a:r>
              <a:rPr lang="en-US" sz="1200" i="1" dirty="0" smtClean="0"/>
              <a:t>1. Click on the lesson link for the Live Access Server.</a:t>
            </a:r>
          </a:p>
          <a:p>
            <a:r>
              <a:rPr lang="en-US" sz="1200" i="1" dirty="0" smtClean="0"/>
              <a:t>2. Click on Oceans, Daily Sea Surface Temperature (GHRSST). Click Next.</a:t>
            </a:r>
          </a:p>
          <a:p>
            <a:r>
              <a:rPr lang="en-US" sz="1200" i="1" dirty="0" smtClean="0"/>
              <a:t>3. Enter the following coordinates in the compass rose fields below the navigation map, top-37.97N, right-60.47W, bottom- 1.41N, left-106.87W. </a:t>
            </a:r>
          </a:p>
          <a:p>
            <a:r>
              <a:rPr lang="en-US" sz="1200" i="1" dirty="0" smtClean="0"/>
              <a:t>4. Select a date above the main map during or after the week of Rita. Click Update Plot in the upper left-hand corner.</a:t>
            </a:r>
          </a:p>
          <a:p>
            <a:r>
              <a:rPr lang="en-US" sz="1200" i="1" dirty="0" smtClean="0"/>
              <a:t>5. Repeat for several consecutive days. Save or print your results.</a:t>
            </a:r>
          </a:p>
          <a:p>
            <a:r>
              <a:rPr lang="en-US" sz="1200" i="1" dirty="0" smtClean="0"/>
              <a:t>6. Choose a day of interest and make note of the coordinates along the track of Rita where lowered SST is observed.</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486FE-1BF0-8542-930D-43F1EAEA29E3}" type="slidenum">
              <a:rPr lang="en-US"/>
              <a:pPr/>
              <a:t>7</a:t>
            </a:fld>
            <a:endParaRPr lang="en-US"/>
          </a:p>
        </p:txBody>
      </p:sp>
      <p:sp>
        <p:nvSpPr>
          <p:cNvPr id="46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686421" y="4343093"/>
            <a:ext cx="5485158" cy="4115721"/>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486FE-1BF0-8542-930D-43F1EAEA29E3}" type="slidenum">
              <a:rPr lang="en-US"/>
              <a:pPr/>
              <a:t>8</a:t>
            </a:fld>
            <a:endParaRPr lang="en-US"/>
          </a:p>
        </p:txBody>
      </p:sp>
      <p:sp>
        <p:nvSpPr>
          <p:cNvPr id="46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686421" y="4343093"/>
            <a:ext cx="5485158" cy="4115721"/>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Can</a:t>
            </a:r>
            <a:r>
              <a:rPr lang="en-US" baseline="0" dirty="0" smtClean="0"/>
              <a:t> correlate your images to the seasons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486FE-1BF0-8542-930D-43F1EAEA29E3}" type="slidenum">
              <a:rPr lang="en-US"/>
              <a:pPr/>
              <a:t>9</a:t>
            </a:fld>
            <a:endParaRPr lang="en-US"/>
          </a:p>
        </p:txBody>
      </p:sp>
      <p:sp>
        <p:nvSpPr>
          <p:cNvPr id="46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686421" y="4343093"/>
            <a:ext cx="5485158" cy="4115721"/>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3D7B69-D8E8-094E-99B9-5E53A192B23F}" type="datetimeFigureOut">
              <a:rPr lang="en-US" smtClean="0"/>
              <a:pPr/>
              <a:t>7/13/16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2076F-1CD2-9947-9544-55C90CB3F6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D7B69-D8E8-094E-99B9-5E53A192B23F}" type="datetimeFigureOut">
              <a:rPr lang="en-US" smtClean="0"/>
              <a:pPr/>
              <a:t>7/13/16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2076F-1CD2-9947-9544-55C90CB3F6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D7B69-D8E8-094E-99B9-5E53A192B23F}" type="datetimeFigureOut">
              <a:rPr lang="en-US" smtClean="0"/>
              <a:pPr/>
              <a:t>7/13/16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2076F-1CD2-9947-9544-55C90CB3F6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D7B69-D8E8-094E-99B9-5E53A192B23F}" type="datetimeFigureOut">
              <a:rPr lang="en-US" smtClean="0"/>
              <a:pPr/>
              <a:t>7/13/16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2076F-1CD2-9947-9544-55C90CB3F6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3D7B69-D8E8-094E-99B9-5E53A192B23F}" type="datetimeFigureOut">
              <a:rPr lang="en-US" smtClean="0"/>
              <a:pPr/>
              <a:t>7/13/16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2076F-1CD2-9947-9544-55C90CB3F6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3D7B69-D8E8-094E-99B9-5E53A192B23F}" type="datetimeFigureOut">
              <a:rPr lang="en-US" smtClean="0"/>
              <a:pPr/>
              <a:t>7/13/16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2076F-1CD2-9947-9544-55C90CB3F6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3D7B69-D8E8-094E-99B9-5E53A192B23F}" type="datetimeFigureOut">
              <a:rPr lang="en-US" smtClean="0"/>
              <a:pPr/>
              <a:t>7/13/16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52076F-1CD2-9947-9544-55C90CB3F6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3D7B69-D8E8-094E-99B9-5E53A192B23F}" type="datetimeFigureOut">
              <a:rPr lang="en-US" smtClean="0"/>
              <a:pPr/>
              <a:t>7/13/16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2076F-1CD2-9947-9544-55C90CB3F6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D7B69-D8E8-094E-99B9-5E53A192B23F}" type="datetimeFigureOut">
              <a:rPr lang="en-US" smtClean="0"/>
              <a:pPr/>
              <a:t>7/13/16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52076F-1CD2-9947-9544-55C90CB3F6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D7B69-D8E8-094E-99B9-5E53A192B23F}" type="datetimeFigureOut">
              <a:rPr lang="en-US" smtClean="0"/>
              <a:pPr/>
              <a:t>7/13/16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2076F-1CD2-9947-9544-55C90CB3F6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D7B69-D8E8-094E-99B9-5E53A192B23F}" type="datetimeFigureOut">
              <a:rPr lang="en-US" smtClean="0"/>
              <a:pPr/>
              <a:t>7/13/16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2076F-1CD2-9947-9544-55C90CB3F6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D7B69-D8E8-094E-99B9-5E53A192B23F}" type="datetimeFigureOut">
              <a:rPr lang="en-US" smtClean="0"/>
              <a:pPr/>
              <a:t>7/13/16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2076F-1CD2-9947-9544-55C90CB3F6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2.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ChangeArrowheads="1"/>
          </p:cNvSpPr>
          <p:nvPr/>
        </p:nvSpPr>
        <p:spPr bwMode="auto">
          <a:xfrm>
            <a:off x="0" y="5944721"/>
            <a:ext cx="9144000" cy="913279"/>
          </a:xfrm>
          <a:prstGeom prst="rect">
            <a:avLst/>
          </a:prstGeom>
          <a:solidFill>
            <a:srgbClr val="CCCCCC"/>
          </a:solidFill>
          <a:ln w="9525">
            <a:noFill/>
            <a:miter lim="800000"/>
            <a:headEnd/>
            <a:tailEnd/>
          </a:ln>
          <a:effectLst/>
        </p:spPr>
        <p:txBody>
          <a:bodyPr wrap="none" lIns="82058" tIns="41029" rIns="82058" bIns="41029" anchor="ctr">
            <a:prstTxWarp prst="textNoShape">
              <a:avLst/>
            </a:prstTxWarp>
          </a:bodyPr>
          <a:lstStyle/>
          <a:p>
            <a:endParaRPr lang="en-US"/>
          </a:p>
        </p:txBody>
      </p:sp>
      <p:sp>
        <p:nvSpPr>
          <p:cNvPr id="463875" name="Rectangle 3"/>
          <p:cNvSpPr>
            <a:spLocks noChangeArrowheads="1"/>
          </p:cNvSpPr>
          <p:nvPr/>
        </p:nvSpPr>
        <p:spPr bwMode="auto">
          <a:xfrm>
            <a:off x="0" y="0"/>
            <a:ext cx="9144000" cy="913279"/>
          </a:xfrm>
          <a:prstGeom prst="rect">
            <a:avLst/>
          </a:prstGeom>
          <a:solidFill>
            <a:srgbClr val="CCCCCC"/>
          </a:solidFill>
          <a:ln w="9525">
            <a:noFill/>
            <a:miter lim="800000"/>
            <a:headEnd/>
            <a:tailEnd/>
          </a:ln>
          <a:effectLst/>
        </p:spPr>
        <p:txBody>
          <a:bodyPr wrap="none" lIns="82058" tIns="41029" rIns="82058" bIns="41029" anchor="ctr">
            <a:prstTxWarp prst="textNoShape">
              <a:avLst/>
            </a:prstTxWarp>
          </a:bodyPr>
          <a:lstStyle/>
          <a:p>
            <a:endParaRPr lang="en-US"/>
          </a:p>
        </p:txBody>
      </p:sp>
      <p:sp>
        <p:nvSpPr>
          <p:cNvPr id="463877" name="Rectangle 5"/>
          <p:cNvSpPr>
            <a:spLocks noChangeArrowheads="1"/>
          </p:cNvSpPr>
          <p:nvPr/>
        </p:nvSpPr>
        <p:spPr bwMode="auto">
          <a:xfrm>
            <a:off x="373785" y="327772"/>
            <a:ext cx="8305511" cy="259136"/>
          </a:xfrm>
          <a:prstGeom prst="rect">
            <a:avLst/>
          </a:prstGeom>
          <a:noFill/>
          <a:ln w="9525">
            <a:noFill/>
            <a:miter lim="800000"/>
            <a:headEnd/>
            <a:tailEnd/>
          </a:ln>
          <a:effectLst/>
        </p:spPr>
        <p:txBody>
          <a:bodyPr lIns="91429" tIns="45714" rIns="91429" bIns="45714">
            <a:prstTxWarp prst="textNoShape">
              <a:avLst/>
            </a:prstTxWarp>
          </a:bodyPr>
          <a:lstStyle/>
          <a:p>
            <a:pPr defTabSz="914608"/>
            <a:r>
              <a:rPr lang="en-US" sz="900" dirty="0">
                <a:solidFill>
                  <a:srgbClr val="0B3D91"/>
                </a:solidFill>
                <a:latin typeface="Arial" pitchFamily="-108" charset="0"/>
              </a:rPr>
              <a:t>National Aeronautics and Space Administration</a:t>
            </a:r>
            <a:endParaRPr lang="en-US" dirty="0">
              <a:solidFill>
                <a:srgbClr val="677085"/>
              </a:solidFill>
              <a:latin typeface="Arial" pitchFamily="-108" charset="0"/>
            </a:endParaRPr>
          </a:p>
        </p:txBody>
      </p:sp>
      <p:sp>
        <p:nvSpPr>
          <p:cNvPr id="463879" name="Rectangle 7"/>
          <p:cNvSpPr>
            <a:spLocks noChangeArrowheads="1"/>
          </p:cNvSpPr>
          <p:nvPr/>
        </p:nvSpPr>
        <p:spPr bwMode="auto">
          <a:xfrm>
            <a:off x="362239" y="6278096"/>
            <a:ext cx="8305511" cy="246529"/>
          </a:xfrm>
          <a:prstGeom prst="rect">
            <a:avLst/>
          </a:prstGeom>
          <a:noFill/>
          <a:ln w="9525">
            <a:noFill/>
            <a:miter lim="800000"/>
            <a:headEnd/>
            <a:tailEnd/>
          </a:ln>
          <a:effectLst/>
        </p:spPr>
        <p:txBody>
          <a:bodyPr lIns="91429" tIns="45714" rIns="91429" bIns="45714">
            <a:prstTxWarp prst="textNoShape">
              <a:avLst/>
            </a:prstTxWarp>
          </a:bodyPr>
          <a:lstStyle/>
          <a:p>
            <a:pPr defTabSz="914608"/>
            <a:r>
              <a:rPr lang="en-US" sz="900" dirty="0" err="1">
                <a:solidFill>
                  <a:srgbClr val="0B3D91"/>
                </a:solidFill>
                <a:latin typeface="Arial" pitchFamily="-108" charset="0"/>
              </a:rPr>
              <a:t>www.nasa.gov</a:t>
            </a:r>
            <a:r>
              <a:rPr lang="en-US" sz="900" dirty="0">
                <a:solidFill>
                  <a:srgbClr val="0B3D91"/>
                </a:solidFill>
                <a:latin typeface="Arial" pitchFamily="-108" charset="0"/>
              </a:rPr>
              <a:t> </a:t>
            </a:r>
            <a:endParaRPr lang="en-US" dirty="0">
              <a:solidFill>
                <a:srgbClr val="677085"/>
              </a:solidFill>
              <a:latin typeface="75 Helvetica Bold" pitchFamily="1" charset="0"/>
            </a:endParaRPr>
          </a:p>
        </p:txBody>
      </p:sp>
      <p:sp>
        <p:nvSpPr>
          <p:cNvPr id="12" name="TextBox 11"/>
          <p:cNvSpPr txBox="1"/>
          <p:nvPr/>
        </p:nvSpPr>
        <p:spPr>
          <a:xfrm>
            <a:off x="0" y="3663231"/>
            <a:ext cx="9144000" cy="1077218"/>
          </a:xfrm>
          <a:prstGeom prst="rect">
            <a:avLst/>
          </a:prstGeom>
          <a:noFill/>
        </p:spPr>
        <p:txBody>
          <a:bodyPr wrap="square" rtlCol="0">
            <a:spAutoFit/>
          </a:bodyPr>
          <a:lstStyle/>
          <a:p>
            <a:pPr algn="ctr"/>
            <a:r>
              <a:rPr lang="en-US" sz="3200" i="1" dirty="0" smtClean="0"/>
              <a:t>NASA </a:t>
            </a:r>
            <a:r>
              <a:rPr lang="en-US" sz="3200" i="1" dirty="0" smtClean="0"/>
              <a:t>Satellite data to compare your DRONE/UVA data to.</a:t>
            </a:r>
            <a:endParaRPr lang="en-US" sz="3200" i="1" dirty="0"/>
          </a:p>
        </p:txBody>
      </p:sp>
      <p:pic>
        <p:nvPicPr>
          <p:cNvPr id="9" name="Picture 8" descr="mnd_logo_rect_900_interlaced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802" y="1417194"/>
            <a:ext cx="4248396" cy="1727417"/>
          </a:xfrm>
          <a:prstGeom prst="rect">
            <a:avLst/>
          </a:prstGeom>
        </p:spPr>
      </p:pic>
    </p:spTree>
    <p:extLst>
      <p:ext uri="{BB962C8B-B14F-4D97-AF65-F5344CB8AC3E}">
        <p14:creationId xmlns:p14="http://schemas.microsoft.com/office/powerpoint/2010/main" val="5329319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5" name="Rectangle 3"/>
          <p:cNvSpPr>
            <a:spLocks noChangeArrowheads="1"/>
          </p:cNvSpPr>
          <p:nvPr/>
        </p:nvSpPr>
        <p:spPr bwMode="auto">
          <a:xfrm>
            <a:off x="0" y="0"/>
            <a:ext cx="9144000" cy="913279"/>
          </a:xfrm>
          <a:prstGeom prst="rect">
            <a:avLst/>
          </a:prstGeom>
          <a:solidFill>
            <a:srgbClr val="CCCCCC"/>
          </a:solidFill>
          <a:ln w="9525">
            <a:noFill/>
            <a:miter lim="800000"/>
            <a:headEnd/>
            <a:tailEnd/>
          </a:ln>
          <a:effectLst/>
        </p:spPr>
        <p:txBody>
          <a:bodyPr wrap="none" lIns="82058" tIns="41029" rIns="82058" bIns="41029" anchor="ctr">
            <a:prstTxWarp prst="textNoShape">
              <a:avLst/>
            </a:prstTxWarp>
          </a:bodyPr>
          <a:lstStyle/>
          <a:p>
            <a:endParaRPr lang="en-US" sz="4000" dirty="0">
              <a:solidFill>
                <a:srgbClr val="1F497D"/>
              </a:solidFill>
            </a:endParaRPr>
          </a:p>
        </p:txBody>
      </p:sp>
      <p:pic>
        <p:nvPicPr>
          <p:cNvPr id="463876" name="Picture 4" descr="NASA insigniaCMYK"/>
          <p:cNvPicPr preferRelativeResize="0">
            <a:picLocks noChangeAspect="1" noChangeArrowheads="1"/>
          </p:cNvPicPr>
          <p:nvPr/>
        </p:nvPicPr>
        <p:blipFill>
          <a:blip r:embed="rId3"/>
          <a:srcRect/>
          <a:stretch>
            <a:fillRect/>
          </a:stretch>
        </p:blipFill>
        <p:spPr bwMode="auto">
          <a:xfrm>
            <a:off x="8153978" y="126066"/>
            <a:ext cx="847148" cy="658346"/>
          </a:xfrm>
          <a:prstGeom prst="rect">
            <a:avLst/>
          </a:prstGeom>
          <a:noFill/>
          <a:ln w="9525">
            <a:noFill/>
            <a:miter lim="800000"/>
            <a:headEnd/>
            <a:tailEnd/>
          </a:ln>
        </p:spPr>
      </p:pic>
      <p:sp>
        <p:nvSpPr>
          <p:cNvPr id="463877" name="Rectangle 5"/>
          <p:cNvSpPr>
            <a:spLocks noChangeArrowheads="1"/>
          </p:cNvSpPr>
          <p:nvPr/>
        </p:nvSpPr>
        <p:spPr bwMode="auto">
          <a:xfrm>
            <a:off x="373785" y="114412"/>
            <a:ext cx="8305511" cy="259136"/>
          </a:xfrm>
          <a:prstGeom prst="rect">
            <a:avLst/>
          </a:prstGeom>
          <a:noFill/>
          <a:ln w="9525">
            <a:noFill/>
            <a:miter lim="800000"/>
            <a:headEnd/>
            <a:tailEnd/>
          </a:ln>
          <a:effectLst/>
        </p:spPr>
        <p:txBody>
          <a:bodyPr lIns="91429" tIns="45714" rIns="91429" bIns="45714">
            <a:prstTxWarp prst="textNoShape">
              <a:avLst/>
            </a:prstTxWarp>
          </a:bodyPr>
          <a:lstStyle/>
          <a:p>
            <a:endParaRPr lang="en-US" sz="4000" dirty="0">
              <a:solidFill>
                <a:schemeClr val="tx2"/>
              </a:solidFill>
            </a:endParaRPr>
          </a:p>
        </p:txBody>
      </p:sp>
      <p:pic>
        <p:nvPicPr>
          <p:cNvPr id="5" name="Shape 244"/>
          <p:cNvPicPr preferRelativeResize="0"/>
          <p:nvPr/>
        </p:nvPicPr>
        <p:blipFill>
          <a:blip r:embed="rId4">
            <a:alphaModFix/>
          </a:blip>
          <a:stretch>
            <a:fillRect/>
          </a:stretch>
        </p:blipFill>
        <p:spPr>
          <a:xfrm>
            <a:off x="268916" y="1292785"/>
            <a:ext cx="2551842" cy="2136215"/>
          </a:xfrm>
          <a:prstGeom prst="rect">
            <a:avLst/>
          </a:prstGeom>
          <a:noFill/>
          <a:ln>
            <a:noFill/>
          </a:ln>
        </p:spPr>
      </p:pic>
      <p:pic>
        <p:nvPicPr>
          <p:cNvPr id="7" name="Picture 6" descr="mnd_logo_rect_900_interlaced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8294" y="1587632"/>
            <a:ext cx="3916191" cy="1592341"/>
          </a:xfrm>
          <a:prstGeom prst="rect">
            <a:avLst/>
          </a:prstGeom>
        </p:spPr>
      </p:pic>
      <p:sp>
        <p:nvSpPr>
          <p:cNvPr id="2" name="TextBox 1"/>
          <p:cNvSpPr txBox="1"/>
          <p:nvPr/>
        </p:nvSpPr>
        <p:spPr>
          <a:xfrm>
            <a:off x="2983887" y="1797350"/>
            <a:ext cx="567884" cy="1015663"/>
          </a:xfrm>
          <a:prstGeom prst="rect">
            <a:avLst/>
          </a:prstGeom>
          <a:noFill/>
        </p:spPr>
        <p:txBody>
          <a:bodyPr wrap="none" rtlCol="0">
            <a:spAutoFit/>
          </a:bodyPr>
          <a:lstStyle/>
          <a:p>
            <a:r>
              <a:rPr lang="en-US" sz="6000" b="1" dirty="0">
                <a:solidFill>
                  <a:srgbClr val="1F497D"/>
                </a:solidFill>
              </a:rPr>
              <a:t>+</a:t>
            </a:r>
          </a:p>
        </p:txBody>
      </p:sp>
      <p:sp>
        <p:nvSpPr>
          <p:cNvPr id="9" name="TextBox 8"/>
          <p:cNvSpPr txBox="1"/>
          <p:nvPr/>
        </p:nvSpPr>
        <p:spPr>
          <a:xfrm>
            <a:off x="7983673" y="1740032"/>
            <a:ext cx="695623" cy="1323439"/>
          </a:xfrm>
          <a:prstGeom prst="rect">
            <a:avLst/>
          </a:prstGeom>
          <a:noFill/>
        </p:spPr>
        <p:txBody>
          <a:bodyPr wrap="none" rtlCol="0">
            <a:spAutoFit/>
          </a:bodyPr>
          <a:lstStyle/>
          <a:p>
            <a:r>
              <a:rPr lang="en-US" sz="8000" b="1" dirty="0" smtClean="0">
                <a:solidFill>
                  <a:srgbClr val="1F497D"/>
                </a:solidFill>
              </a:rPr>
              <a:t>=</a:t>
            </a:r>
            <a:endParaRPr lang="en-US" sz="8000" b="1" dirty="0">
              <a:solidFill>
                <a:srgbClr val="1F497D"/>
              </a:solidFill>
            </a:endParaRPr>
          </a:p>
        </p:txBody>
      </p:sp>
      <p:sp>
        <p:nvSpPr>
          <p:cNvPr id="10" name="TextBox 9"/>
          <p:cNvSpPr txBox="1"/>
          <p:nvPr/>
        </p:nvSpPr>
        <p:spPr>
          <a:xfrm>
            <a:off x="790068" y="3628886"/>
            <a:ext cx="7563864" cy="1938992"/>
          </a:xfrm>
          <a:prstGeom prst="rect">
            <a:avLst/>
          </a:prstGeom>
          <a:noFill/>
        </p:spPr>
        <p:txBody>
          <a:bodyPr wrap="none" rtlCol="0">
            <a:spAutoFit/>
          </a:bodyPr>
          <a:lstStyle/>
          <a:p>
            <a:r>
              <a:rPr lang="en-US" sz="6000" b="1" dirty="0" smtClean="0">
                <a:solidFill>
                  <a:srgbClr val="1F497D"/>
                </a:solidFill>
              </a:rPr>
              <a:t>Limitless Place Based </a:t>
            </a:r>
          </a:p>
          <a:p>
            <a:r>
              <a:rPr lang="en-US" sz="6000" b="1" dirty="0">
                <a:solidFill>
                  <a:srgbClr val="1F497D"/>
                </a:solidFill>
              </a:rPr>
              <a:t>L</a:t>
            </a:r>
            <a:r>
              <a:rPr lang="en-US" sz="6000" b="1" dirty="0" smtClean="0">
                <a:solidFill>
                  <a:srgbClr val="1F497D"/>
                </a:solidFill>
              </a:rPr>
              <a:t>earning Opportunities</a:t>
            </a:r>
            <a:endParaRPr lang="en-US" sz="6000" b="1" dirty="0">
              <a:solidFill>
                <a:srgbClr val="1F497D"/>
              </a:solidFill>
            </a:endParaRPr>
          </a:p>
        </p:txBody>
      </p:sp>
    </p:spTree>
    <p:extLst>
      <p:ext uri="{BB962C8B-B14F-4D97-AF65-F5344CB8AC3E}">
        <p14:creationId xmlns:p14="http://schemas.microsoft.com/office/powerpoint/2010/main" val="40257894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28700" y="0"/>
            <a:ext cx="7086600" cy="685800"/>
          </a:xfrm>
        </p:spPr>
        <p:txBody>
          <a:bodyPr>
            <a:normAutofit fontScale="90000"/>
          </a:bodyPr>
          <a:lstStyle/>
          <a:p>
            <a:r>
              <a:rPr lang="en-US" b="1" dirty="0" smtClean="0">
                <a:ea typeface="ＭＳ Ｐゴシック" charset="-128"/>
                <a:cs typeface="ＭＳ Ｐゴシック" charset="-128"/>
              </a:rPr>
              <a:t>What is MY NASA DATA?</a:t>
            </a:r>
          </a:p>
        </p:txBody>
      </p:sp>
      <p:sp>
        <p:nvSpPr>
          <p:cNvPr id="17412" name="TextBox 3"/>
          <p:cNvSpPr txBox="1">
            <a:spLocks noChangeArrowheads="1"/>
          </p:cNvSpPr>
          <p:nvPr/>
        </p:nvSpPr>
        <p:spPr bwMode="auto">
          <a:xfrm>
            <a:off x="4597400" y="6416357"/>
            <a:ext cx="4546600" cy="461963"/>
          </a:xfrm>
          <a:prstGeom prst="rect">
            <a:avLst/>
          </a:prstGeom>
          <a:noFill/>
          <a:ln w="9525">
            <a:noFill/>
            <a:miter lim="800000"/>
            <a:headEnd/>
            <a:tailEnd/>
          </a:ln>
        </p:spPr>
        <p:txBody>
          <a:bodyPr wrap="none">
            <a:prstTxWarp prst="textNoShape">
              <a:avLst/>
            </a:prstTxWarp>
            <a:spAutoFit/>
          </a:bodyPr>
          <a:lstStyle/>
          <a:p>
            <a:pPr algn="ctr"/>
            <a:r>
              <a:rPr lang="en-US" dirty="0">
                <a:solidFill>
                  <a:srgbClr val="000000"/>
                </a:solidFill>
                <a:ea typeface="Helvetica" charset="0"/>
                <a:cs typeface="Helvetica" charset="0"/>
              </a:rPr>
              <a:t>http://</a:t>
            </a:r>
            <a:r>
              <a:rPr lang="en-US" dirty="0" err="1">
                <a:solidFill>
                  <a:srgbClr val="000000"/>
                </a:solidFill>
                <a:ea typeface="Helvetica" charset="0"/>
                <a:cs typeface="Helvetica" charset="0"/>
              </a:rPr>
              <a:t>mynasadata.larc.nasa.gov</a:t>
            </a:r>
            <a:endParaRPr lang="en-US" dirty="0">
              <a:solidFill>
                <a:srgbClr val="000000"/>
              </a:solidFill>
              <a:ea typeface="Helvetica" charset="0"/>
              <a:cs typeface="Helvetica" charset="0"/>
            </a:endParaRPr>
          </a:p>
        </p:txBody>
      </p:sp>
      <p:pic>
        <p:nvPicPr>
          <p:cNvPr id="17413" name="Picture 5"/>
          <p:cNvPicPr>
            <a:picLocks noChangeAspect="1"/>
          </p:cNvPicPr>
          <p:nvPr/>
        </p:nvPicPr>
        <p:blipFill>
          <a:blip r:embed="rId3"/>
          <a:srcRect/>
          <a:stretch>
            <a:fillRect/>
          </a:stretch>
        </p:blipFill>
        <p:spPr bwMode="auto">
          <a:xfrm>
            <a:off x="266700" y="990600"/>
            <a:ext cx="8572500" cy="1447800"/>
          </a:xfrm>
          <a:prstGeom prst="rect">
            <a:avLst/>
          </a:prstGeom>
          <a:noFill/>
          <a:ln w="9525">
            <a:noFill/>
            <a:miter lim="800000"/>
            <a:headEnd/>
            <a:tailEnd/>
          </a:ln>
        </p:spPr>
      </p:pic>
      <p:sp>
        <p:nvSpPr>
          <p:cNvPr id="10" name="Content Placeholder 2"/>
          <p:cNvSpPr>
            <a:spLocks noGrp="1"/>
          </p:cNvSpPr>
          <p:nvPr>
            <p:ph idx="1"/>
          </p:nvPr>
        </p:nvSpPr>
        <p:spPr>
          <a:xfrm>
            <a:off x="533400" y="2590800"/>
            <a:ext cx="7772400" cy="579120"/>
          </a:xfrm>
        </p:spPr>
        <p:txBody>
          <a:bodyPr>
            <a:noAutofit/>
          </a:bodyPr>
          <a:lstStyle/>
          <a:p>
            <a:pPr eaLnBrk="1" hangingPunct="1"/>
            <a:r>
              <a:rPr lang="en-US" sz="2800" dirty="0" smtClean="0">
                <a:latin typeface="Helvetica" charset="0"/>
                <a:ea typeface="Helvetica" charset="0"/>
                <a:cs typeface="Helvetica" charset="0"/>
              </a:rPr>
              <a:t>Get students studying and analyzing real science.</a:t>
            </a:r>
          </a:p>
        </p:txBody>
      </p:sp>
      <p:sp>
        <p:nvSpPr>
          <p:cNvPr id="2" name="Rectangle 1"/>
          <p:cNvSpPr/>
          <p:nvPr/>
        </p:nvSpPr>
        <p:spPr>
          <a:xfrm>
            <a:off x="533400" y="3429000"/>
            <a:ext cx="7772400" cy="1815882"/>
          </a:xfrm>
          <a:prstGeom prst="rect">
            <a:avLst/>
          </a:prstGeom>
        </p:spPr>
        <p:txBody>
          <a:bodyPr wrap="square">
            <a:spAutoFit/>
          </a:bodyPr>
          <a:lstStyle/>
          <a:p>
            <a:pPr marL="285750" indent="-285750">
              <a:spcBef>
                <a:spcPts val="500"/>
              </a:spcBef>
              <a:spcAft>
                <a:spcPts val="700"/>
              </a:spcAft>
              <a:buFont typeface="Arial"/>
              <a:buChar char="•"/>
            </a:pPr>
            <a:r>
              <a:rPr lang="en-US" sz="2800" dirty="0">
                <a:latin typeface="Helvetica" charset="0"/>
                <a:ea typeface="Helvetica" charset="0"/>
                <a:cs typeface="Helvetica" charset="0"/>
              </a:rPr>
              <a:t>Enable K-12 teachers and students, as well as citizen scientists, to explore the large volumes of data that NASA collects about the Earth from space</a:t>
            </a:r>
            <a:r>
              <a:rPr lang="en-US" sz="2800" dirty="0" smtClean="0">
                <a:latin typeface="Helvetica" charset="0"/>
                <a:ea typeface="Helvetica" charset="0"/>
                <a:cs typeface="Helvetica" charset="0"/>
              </a:rPr>
              <a:t>.</a:t>
            </a:r>
            <a:endParaRPr lang="en-US" sz="2800" dirty="0">
              <a:latin typeface="Helvetica" charset="0"/>
              <a:ea typeface="Helvetica" charset="0"/>
              <a:cs typeface="Helvetica" charset="0"/>
            </a:endParaRPr>
          </a:p>
        </p:txBody>
      </p:sp>
      <p:sp>
        <p:nvSpPr>
          <p:cNvPr id="3" name="Rectangle 2"/>
          <p:cNvSpPr/>
          <p:nvPr/>
        </p:nvSpPr>
        <p:spPr>
          <a:xfrm>
            <a:off x="533400" y="5265817"/>
            <a:ext cx="7772400" cy="1384995"/>
          </a:xfrm>
          <a:prstGeom prst="rect">
            <a:avLst/>
          </a:prstGeom>
        </p:spPr>
        <p:txBody>
          <a:bodyPr wrap="square">
            <a:spAutoFit/>
          </a:bodyPr>
          <a:lstStyle/>
          <a:p>
            <a:pPr>
              <a:spcBef>
                <a:spcPts val="500"/>
              </a:spcBef>
              <a:spcAft>
                <a:spcPts val="700"/>
              </a:spcAft>
            </a:pPr>
            <a:r>
              <a:rPr lang="en-US" sz="2800" i="1" dirty="0">
                <a:solidFill>
                  <a:srgbClr val="0000FF"/>
                </a:solidFill>
                <a:latin typeface="Helvetica" charset="0"/>
                <a:ea typeface="Helvetica" charset="0"/>
                <a:cs typeface="Helvetica" charset="0"/>
              </a:rPr>
              <a:t>Students use scientific inquiry and math skills as they access and display </a:t>
            </a:r>
            <a:r>
              <a:rPr lang="en-US" sz="2800" i="1" dirty="0" err="1">
                <a:solidFill>
                  <a:srgbClr val="0000FF"/>
                </a:solidFill>
                <a:latin typeface="Helvetica" charset="0"/>
                <a:ea typeface="Helvetica" charset="0"/>
                <a:cs typeface="Helvetica" charset="0"/>
              </a:rPr>
              <a:t>microsets</a:t>
            </a:r>
            <a:r>
              <a:rPr lang="en-US" sz="2800" i="1" dirty="0">
                <a:solidFill>
                  <a:srgbClr val="0000FF"/>
                </a:solidFill>
                <a:latin typeface="Helvetica" charset="0"/>
                <a:ea typeface="Helvetica" charset="0"/>
                <a:cs typeface="Helvetica" charset="0"/>
              </a:rPr>
              <a:t> of the Earth System.</a:t>
            </a:r>
            <a:endParaRPr lang="en-US" sz="2800" dirty="0">
              <a:latin typeface="Helvetica" charset="0"/>
              <a:ea typeface="Helvetica" charset="0"/>
              <a:cs typeface="Helvetica" charset="0"/>
            </a:endParaRPr>
          </a:p>
        </p:txBody>
      </p:sp>
    </p:spTree>
    <p:extLst>
      <p:ext uri="{BB962C8B-B14F-4D97-AF65-F5344CB8AC3E}">
        <p14:creationId xmlns:p14="http://schemas.microsoft.com/office/powerpoint/2010/main" val="3125692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7-05 at 10.48.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92819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6-07-07 at 2.25.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999" y="994016"/>
            <a:ext cx="7517423" cy="5952883"/>
          </a:xfrm>
          <a:prstGeom prst="rect">
            <a:avLst/>
          </a:prstGeom>
        </p:spPr>
      </p:pic>
      <p:sp>
        <p:nvSpPr>
          <p:cNvPr id="463875" name="Rectangle 3"/>
          <p:cNvSpPr>
            <a:spLocks noChangeArrowheads="1"/>
          </p:cNvSpPr>
          <p:nvPr/>
        </p:nvSpPr>
        <p:spPr bwMode="auto">
          <a:xfrm>
            <a:off x="0" y="0"/>
            <a:ext cx="9144000" cy="913279"/>
          </a:xfrm>
          <a:prstGeom prst="rect">
            <a:avLst/>
          </a:prstGeom>
          <a:solidFill>
            <a:srgbClr val="CCCCCC"/>
          </a:solidFill>
          <a:ln w="9525">
            <a:noFill/>
            <a:miter lim="800000"/>
            <a:headEnd/>
            <a:tailEnd/>
          </a:ln>
          <a:effectLst/>
        </p:spPr>
        <p:txBody>
          <a:bodyPr wrap="none" lIns="82058" tIns="41029" rIns="82058" bIns="41029" anchor="ctr">
            <a:prstTxWarp prst="textNoShape">
              <a:avLst/>
            </a:prstTxWarp>
          </a:bodyPr>
          <a:lstStyle/>
          <a:p>
            <a:r>
              <a:rPr lang="en-US" sz="4000" dirty="0" smtClean="0">
                <a:solidFill>
                  <a:srgbClr val="1F497D"/>
                </a:solidFill>
              </a:rPr>
              <a:t>Color Maps: Default Plot option</a:t>
            </a:r>
            <a:endParaRPr lang="en-US" sz="4000" dirty="0">
              <a:solidFill>
                <a:srgbClr val="1F497D"/>
              </a:solidFill>
            </a:endParaRPr>
          </a:p>
        </p:txBody>
      </p:sp>
      <p:pic>
        <p:nvPicPr>
          <p:cNvPr id="463876" name="Picture 4" descr="NASA insigniaCMYK"/>
          <p:cNvPicPr preferRelativeResize="0">
            <a:picLocks noChangeAspect="1" noChangeArrowheads="1"/>
          </p:cNvPicPr>
          <p:nvPr/>
        </p:nvPicPr>
        <p:blipFill>
          <a:blip r:embed="rId4"/>
          <a:srcRect/>
          <a:stretch>
            <a:fillRect/>
          </a:stretch>
        </p:blipFill>
        <p:spPr bwMode="auto">
          <a:xfrm>
            <a:off x="8153978" y="126066"/>
            <a:ext cx="847148" cy="658346"/>
          </a:xfrm>
          <a:prstGeom prst="rect">
            <a:avLst/>
          </a:prstGeom>
          <a:noFill/>
          <a:ln w="9525">
            <a:noFill/>
            <a:miter lim="800000"/>
            <a:headEnd/>
            <a:tailEnd/>
          </a:ln>
        </p:spPr>
      </p:pic>
      <p:sp>
        <p:nvSpPr>
          <p:cNvPr id="463877" name="Rectangle 5"/>
          <p:cNvSpPr>
            <a:spLocks noChangeArrowheads="1"/>
          </p:cNvSpPr>
          <p:nvPr/>
        </p:nvSpPr>
        <p:spPr bwMode="auto">
          <a:xfrm>
            <a:off x="373785" y="114412"/>
            <a:ext cx="8305511" cy="259136"/>
          </a:xfrm>
          <a:prstGeom prst="rect">
            <a:avLst/>
          </a:prstGeom>
          <a:noFill/>
          <a:ln w="9525">
            <a:noFill/>
            <a:miter lim="800000"/>
            <a:headEnd/>
            <a:tailEnd/>
          </a:ln>
          <a:effectLst/>
        </p:spPr>
        <p:txBody>
          <a:bodyPr lIns="91429" tIns="45714" rIns="91429" bIns="45714">
            <a:prstTxWarp prst="textNoShape">
              <a:avLst/>
            </a:prstTxWarp>
          </a:bodyPr>
          <a:lstStyle/>
          <a:p>
            <a:endParaRPr lang="en-US" sz="4000" dirty="0">
              <a:solidFill>
                <a:schemeClr val="tx2"/>
              </a:solidFill>
            </a:endParaRPr>
          </a:p>
        </p:txBody>
      </p:sp>
      <p:sp>
        <p:nvSpPr>
          <p:cNvPr id="3" name="TextBox 2"/>
          <p:cNvSpPr txBox="1"/>
          <p:nvPr/>
        </p:nvSpPr>
        <p:spPr>
          <a:xfrm rot="16200000">
            <a:off x="-2018895" y="3302000"/>
            <a:ext cx="4785360" cy="369332"/>
          </a:xfrm>
          <a:prstGeom prst="rect">
            <a:avLst/>
          </a:prstGeom>
          <a:noFill/>
        </p:spPr>
        <p:txBody>
          <a:bodyPr wrap="square" rtlCol="0">
            <a:spAutoFit/>
          </a:bodyPr>
          <a:lstStyle/>
          <a:p>
            <a:pPr algn="ctr"/>
            <a:r>
              <a:rPr lang="en-US" dirty="0" smtClean="0"/>
              <a:t>Live Access Server: </a:t>
            </a:r>
            <a:r>
              <a:rPr lang="en-US" b="1" i="1" dirty="0" smtClean="0"/>
              <a:t>Choose Data Set</a:t>
            </a:r>
            <a:endParaRPr lang="en-US" b="1" i="1" dirty="0"/>
          </a:p>
        </p:txBody>
      </p:sp>
      <p:sp>
        <p:nvSpPr>
          <p:cNvPr id="4" name="Frame 3"/>
          <p:cNvSpPr/>
          <p:nvPr/>
        </p:nvSpPr>
        <p:spPr>
          <a:xfrm>
            <a:off x="898323" y="1460500"/>
            <a:ext cx="1590877" cy="2428240"/>
          </a:xfrm>
          <a:prstGeom prst="frame">
            <a:avLst>
              <a:gd name="adj1" fmla="val 4198"/>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360721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5" name="Rectangle 3"/>
          <p:cNvSpPr>
            <a:spLocks noChangeArrowheads="1"/>
          </p:cNvSpPr>
          <p:nvPr/>
        </p:nvSpPr>
        <p:spPr bwMode="auto">
          <a:xfrm>
            <a:off x="0" y="0"/>
            <a:ext cx="9144000" cy="913279"/>
          </a:xfrm>
          <a:prstGeom prst="rect">
            <a:avLst/>
          </a:prstGeom>
          <a:solidFill>
            <a:srgbClr val="CCCCCC"/>
          </a:solidFill>
          <a:ln w="9525">
            <a:noFill/>
            <a:miter lim="800000"/>
            <a:headEnd/>
            <a:tailEnd/>
          </a:ln>
          <a:effectLst/>
        </p:spPr>
        <p:txBody>
          <a:bodyPr wrap="none" lIns="82058" tIns="41029" rIns="82058" bIns="41029" anchor="ctr">
            <a:prstTxWarp prst="textNoShape">
              <a:avLst/>
            </a:prstTxWarp>
          </a:bodyPr>
          <a:lstStyle/>
          <a:p>
            <a:r>
              <a:rPr lang="en-US" sz="4000" dirty="0" smtClean="0">
                <a:solidFill>
                  <a:srgbClr val="1F497D"/>
                </a:solidFill>
              </a:rPr>
              <a:t>Choosing a Dataset</a:t>
            </a:r>
            <a:endParaRPr lang="en-US" sz="4000" dirty="0">
              <a:solidFill>
                <a:srgbClr val="1F497D"/>
              </a:solidFill>
            </a:endParaRPr>
          </a:p>
        </p:txBody>
      </p:sp>
      <p:pic>
        <p:nvPicPr>
          <p:cNvPr id="463876" name="Picture 4" descr="NASA insigniaCMYK"/>
          <p:cNvPicPr preferRelativeResize="0">
            <a:picLocks noChangeAspect="1" noChangeArrowheads="1"/>
          </p:cNvPicPr>
          <p:nvPr/>
        </p:nvPicPr>
        <p:blipFill>
          <a:blip r:embed="rId3"/>
          <a:srcRect/>
          <a:stretch>
            <a:fillRect/>
          </a:stretch>
        </p:blipFill>
        <p:spPr bwMode="auto">
          <a:xfrm>
            <a:off x="8153978" y="126066"/>
            <a:ext cx="847148" cy="658346"/>
          </a:xfrm>
          <a:prstGeom prst="rect">
            <a:avLst/>
          </a:prstGeom>
          <a:noFill/>
          <a:ln w="9525">
            <a:noFill/>
            <a:miter lim="800000"/>
            <a:headEnd/>
            <a:tailEnd/>
          </a:ln>
        </p:spPr>
      </p:pic>
      <p:sp>
        <p:nvSpPr>
          <p:cNvPr id="463877" name="Rectangle 5"/>
          <p:cNvSpPr>
            <a:spLocks noChangeArrowheads="1"/>
          </p:cNvSpPr>
          <p:nvPr/>
        </p:nvSpPr>
        <p:spPr bwMode="auto">
          <a:xfrm>
            <a:off x="373785" y="114412"/>
            <a:ext cx="8305511" cy="259136"/>
          </a:xfrm>
          <a:prstGeom prst="rect">
            <a:avLst/>
          </a:prstGeom>
          <a:noFill/>
          <a:ln w="9525">
            <a:noFill/>
            <a:miter lim="800000"/>
            <a:headEnd/>
            <a:tailEnd/>
          </a:ln>
          <a:effectLst/>
        </p:spPr>
        <p:txBody>
          <a:bodyPr lIns="91429" tIns="45714" rIns="91429" bIns="45714">
            <a:prstTxWarp prst="textNoShape">
              <a:avLst/>
            </a:prstTxWarp>
          </a:bodyPr>
          <a:lstStyle/>
          <a:p>
            <a:endParaRPr lang="en-US" sz="4000" dirty="0">
              <a:solidFill>
                <a:schemeClr val="tx2"/>
              </a:solidFill>
            </a:endParaRPr>
          </a:p>
        </p:txBody>
      </p:sp>
      <p:pic>
        <p:nvPicPr>
          <p:cNvPr id="2" name="Picture 1" descr="Screen Shot 2016-07-13 at 8.27.2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3279"/>
            <a:ext cx="9144000" cy="5944720"/>
          </a:xfrm>
          <a:prstGeom prst="rect">
            <a:avLst/>
          </a:prstGeom>
        </p:spPr>
      </p:pic>
      <p:sp>
        <p:nvSpPr>
          <p:cNvPr id="6" name="Frame 5"/>
          <p:cNvSpPr/>
          <p:nvPr/>
        </p:nvSpPr>
        <p:spPr>
          <a:xfrm>
            <a:off x="0" y="1926249"/>
            <a:ext cx="3307268" cy="1005740"/>
          </a:xfrm>
          <a:prstGeom prst="frame">
            <a:avLst>
              <a:gd name="adj1" fmla="val 4198"/>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257894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5" name="Rectangle 3"/>
          <p:cNvSpPr>
            <a:spLocks noChangeArrowheads="1"/>
          </p:cNvSpPr>
          <p:nvPr/>
        </p:nvSpPr>
        <p:spPr bwMode="auto">
          <a:xfrm>
            <a:off x="0" y="0"/>
            <a:ext cx="9144000" cy="913279"/>
          </a:xfrm>
          <a:prstGeom prst="rect">
            <a:avLst/>
          </a:prstGeom>
          <a:solidFill>
            <a:srgbClr val="CCCCCC"/>
          </a:solidFill>
          <a:ln w="9525">
            <a:noFill/>
            <a:miter lim="800000"/>
            <a:headEnd/>
            <a:tailEnd/>
          </a:ln>
          <a:effectLst/>
        </p:spPr>
        <p:txBody>
          <a:bodyPr wrap="none" lIns="82058" tIns="41029" rIns="82058" bIns="41029" anchor="ctr">
            <a:prstTxWarp prst="textNoShape">
              <a:avLst/>
            </a:prstTxWarp>
          </a:bodyPr>
          <a:lstStyle/>
          <a:p>
            <a:r>
              <a:rPr lang="en-US" sz="4000" dirty="0" smtClean="0">
                <a:solidFill>
                  <a:srgbClr val="1F497D"/>
                </a:solidFill>
              </a:rPr>
              <a:t>The Dataset that you are looking for.</a:t>
            </a:r>
            <a:endParaRPr lang="en-US" sz="4000" dirty="0">
              <a:solidFill>
                <a:srgbClr val="1F497D"/>
              </a:solidFill>
            </a:endParaRPr>
          </a:p>
        </p:txBody>
      </p:sp>
      <p:pic>
        <p:nvPicPr>
          <p:cNvPr id="463876" name="Picture 4" descr="NASA insigniaCMYK"/>
          <p:cNvPicPr preferRelativeResize="0">
            <a:picLocks noChangeAspect="1" noChangeArrowheads="1"/>
          </p:cNvPicPr>
          <p:nvPr/>
        </p:nvPicPr>
        <p:blipFill>
          <a:blip r:embed="rId3"/>
          <a:srcRect/>
          <a:stretch>
            <a:fillRect/>
          </a:stretch>
        </p:blipFill>
        <p:spPr bwMode="auto">
          <a:xfrm>
            <a:off x="8153978" y="126066"/>
            <a:ext cx="847148" cy="658346"/>
          </a:xfrm>
          <a:prstGeom prst="rect">
            <a:avLst/>
          </a:prstGeom>
          <a:noFill/>
          <a:ln w="9525">
            <a:noFill/>
            <a:miter lim="800000"/>
            <a:headEnd/>
            <a:tailEnd/>
          </a:ln>
        </p:spPr>
      </p:pic>
      <p:sp>
        <p:nvSpPr>
          <p:cNvPr id="463877" name="Rectangle 5"/>
          <p:cNvSpPr>
            <a:spLocks noChangeArrowheads="1"/>
          </p:cNvSpPr>
          <p:nvPr/>
        </p:nvSpPr>
        <p:spPr bwMode="auto">
          <a:xfrm>
            <a:off x="373785" y="114412"/>
            <a:ext cx="8305511" cy="259136"/>
          </a:xfrm>
          <a:prstGeom prst="rect">
            <a:avLst/>
          </a:prstGeom>
          <a:noFill/>
          <a:ln w="9525">
            <a:noFill/>
            <a:miter lim="800000"/>
            <a:headEnd/>
            <a:tailEnd/>
          </a:ln>
          <a:effectLst/>
        </p:spPr>
        <p:txBody>
          <a:bodyPr lIns="91429" tIns="45714" rIns="91429" bIns="45714">
            <a:prstTxWarp prst="textNoShape">
              <a:avLst/>
            </a:prstTxWarp>
          </a:bodyPr>
          <a:lstStyle/>
          <a:p>
            <a:endParaRPr lang="en-US" sz="4000" dirty="0">
              <a:solidFill>
                <a:schemeClr val="tx2"/>
              </a:solidFill>
            </a:endParaRPr>
          </a:p>
        </p:txBody>
      </p:sp>
      <p:pic>
        <p:nvPicPr>
          <p:cNvPr id="5" name="Picture 4" descr="Screen Shot 2016-07-13 at 8.35.3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913280"/>
            <a:ext cx="9144000" cy="5944720"/>
          </a:xfrm>
          <a:prstGeom prst="rect">
            <a:avLst/>
          </a:prstGeom>
        </p:spPr>
      </p:pic>
    </p:spTree>
    <p:extLst>
      <p:ext uri="{BB962C8B-B14F-4D97-AF65-F5344CB8AC3E}">
        <p14:creationId xmlns:p14="http://schemas.microsoft.com/office/powerpoint/2010/main" val="42044875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5" name="Rectangle 3"/>
          <p:cNvSpPr>
            <a:spLocks noChangeArrowheads="1"/>
          </p:cNvSpPr>
          <p:nvPr/>
        </p:nvSpPr>
        <p:spPr bwMode="auto">
          <a:xfrm>
            <a:off x="0" y="0"/>
            <a:ext cx="9144000" cy="913279"/>
          </a:xfrm>
          <a:prstGeom prst="rect">
            <a:avLst/>
          </a:prstGeom>
          <a:solidFill>
            <a:srgbClr val="CCCCCC"/>
          </a:solidFill>
          <a:ln w="9525">
            <a:noFill/>
            <a:miter lim="800000"/>
            <a:headEnd/>
            <a:tailEnd/>
          </a:ln>
          <a:effectLst/>
        </p:spPr>
        <p:txBody>
          <a:bodyPr wrap="none" lIns="82058" tIns="41029" rIns="82058" bIns="41029" anchor="ctr">
            <a:prstTxWarp prst="textNoShape">
              <a:avLst/>
            </a:prstTxWarp>
          </a:bodyPr>
          <a:lstStyle/>
          <a:p>
            <a:endParaRPr lang="en-US" sz="4000" dirty="0">
              <a:solidFill>
                <a:srgbClr val="1F497D"/>
              </a:solidFill>
            </a:endParaRPr>
          </a:p>
        </p:txBody>
      </p:sp>
      <p:pic>
        <p:nvPicPr>
          <p:cNvPr id="463876" name="Picture 4" descr="NASA insigniaCMYK"/>
          <p:cNvPicPr preferRelativeResize="0">
            <a:picLocks noChangeAspect="1" noChangeArrowheads="1"/>
          </p:cNvPicPr>
          <p:nvPr/>
        </p:nvPicPr>
        <p:blipFill>
          <a:blip r:embed="rId3"/>
          <a:srcRect/>
          <a:stretch>
            <a:fillRect/>
          </a:stretch>
        </p:blipFill>
        <p:spPr bwMode="auto">
          <a:xfrm>
            <a:off x="8153978" y="126066"/>
            <a:ext cx="847148" cy="658346"/>
          </a:xfrm>
          <a:prstGeom prst="rect">
            <a:avLst/>
          </a:prstGeom>
          <a:noFill/>
          <a:ln w="9525">
            <a:noFill/>
            <a:miter lim="800000"/>
            <a:headEnd/>
            <a:tailEnd/>
          </a:ln>
        </p:spPr>
      </p:pic>
      <p:sp>
        <p:nvSpPr>
          <p:cNvPr id="463877" name="Rectangle 5"/>
          <p:cNvSpPr>
            <a:spLocks noChangeArrowheads="1"/>
          </p:cNvSpPr>
          <p:nvPr/>
        </p:nvSpPr>
        <p:spPr bwMode="auto">
          <a:xfrm>
            <a:off x="373785" y="114412"/>
            <a:ext cx="8305511" cy="259136"/>
          </a:xfrm>
          <a:prstGeom prst="rect">
            <a:avLst/>
          </a:prstGeom>
          <a:noFill/>
          <a:ln w="9525">
            <a:noFill/>
            <a:miter lim="800000"/>
            <a:headEnd/>
            <a:tailEnd/>
          </a:ln>
          <a:effectLst/>
        </p:spPr>
        <p:txBody>
          <a:bodyPr lIns="91429" tIns="45714" rIns="91429" bIns="45714">
            <a:prstTxWarp prst="textNoShape">
              <a:avLst/>
            </a:prstTxWarp>
          </a:bodyPr>
          <a:lstStyle/>
          <a:p>
            <a:endParaRPr lang="en-US" sz="4000" dirty="0">
              <a:solidFill>
                <a:schemeClr val="tx2"/>
              </a:solidFill>
            </a:endParaRPr>
          </a:p>
        </p:txBody>
      </p:sp>
      <p:pic>
        <p:nvPicPr>
          <p:cNvPr id="2" name="Picture 1" descr="Screen Shot 2016-07-13 at 8.34.3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57894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5" name="Rectangle 3"/>
          <p:cNvSpPr>
            <a:spLocks noChangeArrowheads="1"/>
          </p:cNvSpPr>
          <p:nvPr/>
        </p:nvSpPr>
        <p:spPr bwMode="auto">
          <a:xfrm>
            <a:off x="0" y="0"/>
            <a:ext cx="9144000" cy="913279"/>
          </a:xfrm>
          <a:prstGeom prst="rect">
            <a:avLst/>
          </a:prstGeom>
          <a:solidFill>
            <a:srgbClr val="CCCCCC"/>
          </a:solidFill>
          <a:ln w="9525">
            <a:noFill/>
            <a:miter lim="800000"/>
            <a:headEnd/>
            <a:tailEnd/>
          </a:ln>
          <a:effectLst/>
        </p:spPr>
        <p:txBody>
          <a:bodyPr wrap="none" lIns="82058" tIns="41029" rIns="82058" bIns="41029" anchor="ctr">
            <a:prstTxWarp prst="textNoShape">
              <a:avLst/>
            </a:prstTxWarp>
          </a:bodyPr>
          <a:lstStyle/>
          <a:p>
            <a:r>
              <a:rPr lang="en-US" sz="4000" dirty="0" smtClean="0">
                <a:solidFill>
                  <a:srgbClr val="1F497D"/>
                </a:solidFill>
              </a:rPr>
              <a:t>Now making it a line plot</a:t>
            </a:r>
            <a:endParaRPr lang="en-US" sz="4000" dirty="0">
              <a:solidFill>
                <a:srgbClr val="1F497D"/>
              </a:solidFill>
            </a:endParaRPr>
          </a:p>
        </p:txBody>
      </p:sp>
      <p:pic>
        <p:nvPicPr>
          <p:cNvPr id="463876" name="Picture 4" descr="NASA insigniaCMYK"/>
          <p:cNvPicPr preferRelativeResize="0">
            <a:picLocks noChangeAspect="1" noChangeArrowheads="1"/>
          </p:cNvPicPr>
          <p:nvPr/>
        </p:nvPicPr>
        <p:blipFill>
          <a:blip r:embed="rId3"/>
          <a:srcRect/>
          <a:stretch>
            <a:fillRect/>
          </a:stretch>
        </p:blipFill>
        <p:spPr bwMode="auto">
          <a:xfrm>
            <a:off x="8153978" y="126066"/>
            <a:ext cx="847148" cy="658346"/>
          </a:xfrm>
          <a:prstGeom prst="rect">
            <a:avLst/>
          </a:prstGeom>
          <a:noFill/>
          <a:ln w="9525">
            <a:noFill/>
            <a:miter lim="800000"/>
            <a:headEnd/>
            <a:tailEnd/>
          </a:ln>
        </p:spPr>
      </p:pic>
      <p:sp>
        <p:nvSpPr>
          <p:cNvPr id="463877" name="Rectangle 5"/>
          <p:cNvSpPr>
            <a:spLocks noChangeArrowheads="1"/>
          </p:cNvSpPr>
          <p:nvPr/>
        </p:nvSpPr>
        <p:spPr bwMode="auto">
          <a:xfrm>
            <a:off x="373785" y="114412"/>
            <a:ext cx="8305511" cy="259136"/>
          </a:xfrm>
          <a:prstGeom prst="rect">
            <a:avLst/>
          </a:prstGeom>
          <a:noFill/>
          <a:ln w="9525">
            <a:noFill/>
            <a:miter lim="800000"/>
            <a:headEnd/>
            <a:tailEnd/>
          </a:ln>
          <a:effectLst/>
        </p:spPr>
        <p:txBody>
          <a:bodyPr lIns="91429" tIns="45714" rIns="91429" bIns="45714">
            <a:prstTxWarp prst="textNoShape">
              <a:avLst/>
            </a:prstTxWarp>
          </a:bodyPr>
          <a:lstStyle/>
          <a:p>
            <a:endParaRPr lang="en-US" sz="4000" dirty="0">
              <a:solidFill>
                <a:schemeClr val="tx2"/>
              </a:solidFill>
            </a:endParaRPr>
          </a:p>
        </p:txBody>
      </p:sp>
      <p:pic>
        <p:nvPicPr>
          <p:cNvPr id="2" name="Picture 1" descr="Screen Shot 2016-07-13 at 8.29.2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3280"/>
            <a:ext cx="9144000" cy="5944720"/>
          </a:xfrm>
          <a:prstGeom prst="rect">
            <a:avLst/>
          </a:prstGeom>
        </p:spPr>
      </p:pic>
      <p:sp>
        <p:nvSpPr>
          <p:cNvPr id="6" name="Frame 5"/>
          <p:cNvSpPr/>
          <p:nvPr/>
        </p:nvSpPr>
        <p:spPr>
          <a:xfrm>
            <a:off x="0" y="2761525"/>
            <a:ext cx="1977542" cy="2917093"/>
          </a:xfrm>
          <a:prstGeom prst="frame">
            <a:avLst>
              <a:gd name="adj1" fmla="val 4198"/>
            </a:avLst>
          </a:prstGeom>
          <a:solidFill>
            <a:srgbClr val="FF6600"/>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257894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5" name="Rectangle 3"/>
          <p:cNvSpPr>
            <a:spLocks noChangeArrowheads="1"/>
          </p:cNvSpPr>
          <p:nvPr/>
        </p:nvSpPr>
        <p:spPr bwMode="auto">
          <a:xfrm>
            <a:off x="0" y="0"/>
            <a:ext cx="9144000" cy="913279"/>
          </a:xfrm>
          <a:prstGeom prst="rect">
            <a:avLst/>
          </a:prstGeom>
          <a:solidFill>
            <a:srgbClr val="CCCCCC"/>
          </a:solidFill>
          <a:ln w="9525">
            <a:noFill/>
            <a:miter lim="800000"/>
            <a:headEnd/>
            <a:tailEnd/>
          </a:ln>
          <a:effectLst/>
        </p:spPr>
        <p:txBody>
          <a:bodyPr wrap="none" lIns="82058" tIns="41029" rIns="82058" bIns="41029" anchor="ctr">
            <a:prstTxWarp prst="textNoShape">
              <a:avLst/>
            </a:prstTxWarp>
          </a:bodyPr>
          <a:lstStyle/>
          <a:p>
            <a:endParaRPr lang="en-US" sz="4000" dirty="0">
              <a:solidFill>
                <a:srgbClr val="1F497D"/>
              </a:solidFill>
            </a:endParaRPr>
          </a:p>
        </p:txBody>
      </p:sp>
      <p:pic>
        <p:nvPicPr>
          <p:cNvPr id="463876" name="Picture 4" descr="NASA insigniaCMYK"/>
          <p:cNvPicPr preferRelativeResize="0">
            <a:picLocks noChangeAspect="1" noChangeArrowheads="1"/>
          </p:cNvPicPr>
          <p:nvPr/>
        </p:nvPicPr>
        <p:blipFill>
          <a:blip r:embed="rId3"/>
          <a:srcRect/>
          <a:stretch>
            <a:fillRect/>
          </a:stretch>
        </p:blipFill>
        <p:spPr bwMode="auto">
          <a:xfrm>
            <a:off x="8153978" y="126066"/>
            <a:ext cx="847148" cy="658346"/>
          </a:xfrm>
          <a:prstGeom prst="rect">
            <a:avLst/>
          </a:prstGeom>
          <a:noFill/>
          <a:ln w="9525">
            <a:noFill/>
            <a:miter lim="800000"/>
            <a:headEnd/>
            <a:tailEnd/>
          </a:ln>
        </p:spPr>
      </p:pic>
      <p:sp>
        <p:nvSpPr>
          <p:cNvPr id="463877" name="Rectangle 5"/>
          <p:cNvSpPr>
            <a:spLocks noChangeArrowheads="1"/>
          </p:cNvSpPr>
          <p:nvPr/>
        </p:nvSpPr>
        <p:spPr bwMode="auto">
          <a:xfrm>
            <a:off x="373785" y="114412"/>
            <a:ext cx="8305511" cy="259136"/>
          </a:xfrm>
          <a:prstGeom prst="rect">
            <a:avLst/>
          </a:prstGeom>
          <a:noFill/>
          <a:ln w="9525">
            <a:noFill/>
            <a:miter lim="800000"/>
            <a:headEnd/>
            <a:tailEnd/>
          </a:ln>
          <a:effectLst/>
        </p:spPr>
        <p:txBody>
          <a:bodyPr lIns="91429" tIns="45714" rIns="91429" bIns="45714">
            <a:prstTxWarp prst="textNoShape">
              <a:avLst/>
            </a:prstTxWarp>
          </a:bodyPr>
          <a:lstStyle/>
          <a:p>
            <a:endParaRPr lang="en-US" sz="4000" dirty="0">
              <a:solidFill>
                <a:schemeClr val="tx2"/>
              </a:solidFill>
            </a:endParaRPr>
          </a:p>
        </p:txBody>
      </p:sp>
      <p:pic>
        <p:nvPicPr>
          <p:cNvPr id="2" name="Picture 1" descr="Screen Shot 2016-07-13 at 8.37.0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3594676"/>
          </a:xfrm>
          <a:prstGeom prst="rect">
            <a:avLst/>
          </a:prstGeom>
        </p:spPr>
      </p:pic>
      <p:pic>
        <p:nvPicPr>
          <p:cNvPr id="3" name="Picture 2" descr="Screen Shot 2016-07-13 at 8.37.2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90" y="3594676"/>
            <a:ext cx="9075809" cy="3191641"/>
          </a:xfrm>
          <a:prstGeom prst="rect">
            <a:avLst/>
          </a:prstGeom>
        </p:spPr>
      </p:pic>
    </p:spTree>
    <p:extLst>
      <p:ext uri="{BB962C8B-B14F-4D97-AF65-F5344CB8AC3E}">
        <p14:creationId xmlns:p14="http://schemas.microsoft.com/office/powerpoint/2010/main" val="40257894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26622</TotalTime>
  <Words>322</Words>
  <Application>Microsoft Macintosh PowerPoint</Application>
  <PresentationFormat>On-screen Show (4:3)</PresentationFormat>
  <Paragraphs>38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What is MY NASA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NASA DATA on Climate Change and a  Tree Ring Analysis through Satellite Data</dc:title>
  <dc:creator>Preston Lewis</dc:creator>
  <cp:lastModifiedBy>Preston Lewis</cp:lastModifiedBy>
  <cp:revision>208</cp:revision>
  <cp:lastPrinted>2015-07-07T19:33:21Z</cp:lastPrinted>
  <dcterms:created xsi:type="dcterms:W3CDTF">2012-11-13T14:47:39Z</dcterms:created>
  <dcterms:modified xsi:type="dcterms:W3CDTF">2016-07-14T15:53:32Z</dcterms:modified>
</cp:coreProperties>
</file>