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  <p:sldMasterId id="2147483677" r:id="rId3"/>
  </p:sldMasterIdLst>
  <p:notesMasterIdLst>
    <p:notesMasterId r:id="rId22"/>
  </p:notesMasterIdLst>
  <p:handoutMasterIdLst>
    <p:handoutMasterId r:id="rId23"/>
  </p:handoutMasterIdLst>
  <p:sldIdLst>
    <p:sldId id="281" r:id="rId4"/>
    <p:sldId id="450" r:id="rId5"/>
    <p:sldId id="441" r:id="rId6"/>
    <p:sldId id="408" r:id="rId7"/>
    <p:sldId id="426" r:id="rId8"/>
    <p:sldId id="423" r:id="rId9"/>
    <p:sldId id="434" r:id="rId10"/>
    <p:sldId id="438" r:id="rId11"/>
    <p:sldId id="409" r:id="rId12"/>
    <p:sldId id="411" r:id="rId13"/>
    <p:sldId id="416" r:id="rId14"/>
    <p:sldId id="420" r:id="rId15"/>
    <p:sldId id="427" r:id="rId16"/>
    <p:sldId id="424" r:id="rId17"/>
    <p:sldId id="451" r:id="rId18"/>
    <p:sldId id="431" r:id="rId19"/>
    <p:sldId id="432" r:id="rId20"/>
    <p:sldId id="43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28A"/>
    <a:srgbClr val="01051E"/>
    <a:srgbClr val="AA5799"/>
    <a:srgbClr val="24B1F5"/>
    <a:srgbClr val="3DB1F6"/>
    <a:srgbClr val="12A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920" autoAdjust="0"/>
  </p:normalViewPr>
  <p:slideViewPr>
    <p:cSldViewPr snapToGrid="0" snapToObjects="1">
      <p:cViewPr varScale="1">
        <p:scale>
          <a:sx n="64" d="100"/>
          <a:sy n="64" d="100"/>
        </p:scale>
        <p:origin x="-2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16AC7-7D93-3348-91B2-4968B12228F3}" type="datetimeFigureOut">
              <a:rPr lang="en-US" smtClean="0"/>
              <a:t>7/16/15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AC2B0-F1BA-3C41-91BB-3103C733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5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2B2B6-8603-814D-BBD6-CD2ADEBF9F3D}" type="datetimeFigureOut">
              <a:rPr lang="en-US" smtClean="0"/>
              <a:t>7/16/15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1798A-62F2-894A-92B1-C0CB6D635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5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1798A-62F2-894A-92B1-C0CB6D6350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sciencelife.uchospitals.edu</a:t>
            </a:r>
            <a:r>
              <a:rPr lang="en-US" dirty="0" smtClean="0"/>
              <a:t>/2013/10/28/testing-a-whole-haystack-to-find-more-needles/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1798A-62F2-894A-92B1-C0CB6D6350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museumvictoria.com.au</a:t>
            </a:r>
            <a:r>
              <a:rPr lang="en-US" dirty="0" smtClean="0"/>
              <a:t>/collections/items/772499/negative-threshing-team-with-aveling-porter-traction-engine-bagging-grain-building-a-haystack-miners-rest-victoria-1910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1798A-62F2-894A-92B1-C0CB6D6350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1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goal is to operationalize key</a:t>
            </a:r>
            <a:r>
              <a:rPr lang="en-US" baseline="0" dirty="0" smtClean="0"/>
              <a:t> capabilities so researchers can depend on them. Think of Gmail for science..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FA23-95F4-1842-B651-67F521B8AF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49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built</a:t>
            </a:r>
            <a:r>
              <a:rPr lang="en-US" baseline="0" dirty="0" smtClean="0"/>
              <a:t> this pipeline to create high quality variants using multiple genotyping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1798A-62F2-894A-92B1-C0CB6D6350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61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abstracts.ashg.org</a:t>
            </a:r>
            <a:r>
              <a:rPr lang="en-US" dirty="0" smtClean="0"/>
              <a:t>/</a:t>
            </a:r>
            <a:r>
              <a:rPr lang="en-US" dirty="0" err="1" smtClean="0"/>
              <a:t>cgi</a:t>
            </a:r>
            <a:r>
              <a:rPr lang="en-US" dirty="0" smtClean="0"/>
              <a:t>-bin/2014/ashg14s.pl?author=</a:t>
            </a:r>
            <a:r>
              <a:rPr lang="en-US" dirty="0" err="1" smtClean="0"/>
              <a:t>madduri&amp;sort</a:t>
            </a:r>
            <a:r>
              <a:rPr lang="en-US" dirty="0" smtClean="0"/>
              <a:t>=</a:t>
            </a:r>
            <a:r>
              <a:rPr lang="en-US" dirty="0" err="1" smtClean="0"/>
              <a:t>ptimes&amp;sbutton</a:t>
            </a:r>
            <a:r>
              <a:rPr lang="en-US" dirty="0" smtClean="0"/>
              <a:t>=</a:t>
            </a:r>
            <a:r>
              <a:rPr lang="en-US" dirty="0" err="1" smtClean="0"/>
              <a:t>Detail&amp;absno</a:t>
            </a:r>
            <a:r>
              <a:rPr lang="en-US" dirty="0" smtClean="0"/>
              <a:t>=140122328&amp;sid=84013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1798A-62F2-894A-92B1-C0CB6D6350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4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abstracts.ashg.org</a:t>
            </a:r>
            <a:r>
              <a:rPr lang="en-US" dirty="0" smtClean="0"/>
              <a:t>/</a:t>
            </a:r>
            <a:r>
              <a:rPr lang="en-US" dirty="0" err="1" smtClean="0"/>
              <a:t>cgi</a:t>
            </a:r>
            <a:r>
              <a:rPr lang="en-US" dirty="0" smtClean="0"/>
              <a:t>-bin/2014/ashg14s.pl?author=</a:t>
            </a:r>
            <a:r>
              <a:rPr lang="en-US" dirty="0" err="1" smtClean="0"/>
              <a:t>madduri&amp;sort</a:t>
            </a:r>
            <a:r>
              <a:rPr lang="en-US" dirty="0" smtClean="0"/>
              <a:t>=</a:t>
            </a:r>
            <a:r>
              <a:rPr lang="en-US" dirty="0" err="1" smtClean="0"/>
              <a:t>ptimes&amp;sbutton</a:t>
            </a:r>
            <a:r>
              <a:rPr lang="en-US" dirty="0" smtClean="0"/>
              <a:t>=</a:t>
            </a:r>
            <a:r>
              <a:rPr lang="en-US" dirty="0" err="1" smtClean="0"/>
              <a:t>Detail&amp;absno</a:t>
            </a:r>
            <a:r>
              <a:rPr lang="en-US" dirty="0" smtClean="0"/>
              <a:t>=140121535&amp;sid=84013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1798A-62F2-894A-92B1-C0CB6D6350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37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1798A-62F2-894A-92B1-C0CB6D6350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7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399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8" name="Picture 7" descr="argonn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937" y="6035311"/>
            <a:ext cx="1469544" cy="505156"/>
          </a:xfrm>
          <a:prstGeom prst="rect">
            <a:avLst/>
          </a:prstGeom>
        </p:spPr>
      </p:pic>
      <p:pic>
        <p:nvPicPr>
          <p:cNvPr id="9" name="Picture 8" descr="uofclogo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435" y="6035311"/>
            <a:ext cx="2494370" cy="505189"/>
          </a:xfrm>
          <a:prstGeom prst="rect">
            <a:avLst/>
          </a:prstGeom>
        </p:spPr>
      </p:pic>
      <p:pic>
        <p:nvPicPr>
          <p:cNvPr id="6" name="Picture 5" descr="ci_logo.eps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979" b="22158"/>
          <a:stretch/>
        </p:blipFill>
        <p:spPr>
          <a:xfrm>
            <a:off x="318451" y="253841"/>
            <a:ext cx="1101711" cy="93410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8A3-02F9-409C-BC3F-FBD29912DB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E31B-3BAC-492B-8AEC-5746FC6D57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79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8A3-02F9-409C-BC3F-FBD29912DB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E31B-3BAC-492B-8AEC-5746FC6D57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722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8A3-02F9-409C-BC3F-FBD29912DB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E31B-3BAC-492B-8AEC-5746FC6D57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902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8A3-02F9-409C-BC3F-FBD29912DB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E31B-3BAC-492B-8AEC-5746FC6D57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4242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8A3-02F9-409C-BC3F-FBD29912DB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E31B-3BAC-492B-8AEC-5746FC6D57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412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8A3-02F9-409C-BC3F-FBD29912DB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E31B-3BAC-492B-8AEC-5746FC6D57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181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8A3-02F9-409C-BC3F-FBD29912DB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E31B-3BAC-492B-8AEC-5746FC6D57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9392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lobus-Alliance-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71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391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35CDC-3380-C84D-89C6-237B49278E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8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21CE4-7962-3949-B424-756171A0A0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6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694" y="274638"/>
            <a:ext cx="6711106" cy="106162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4978"/>
            <a:ext cx="8229600" cy="456118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ci_logo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979" b="22158"/>
          <a:stretch/>
        </p:blipFill>
        <p:spPr>
          <a:xfrm>
            <a:off x="318451" y="253841"/>
            <a:ext cx="1101711" cy="93410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500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FDEE8-13D1-FD40-8A32-4C51A92D7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61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7826F-DF9D-A74A-A3F6-F30E04DCE9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16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36804-8906-0840-8562-163DA0521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92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1505A-6669-6241-872E-2CC1167350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96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4B2FD-EB66-5C46-834D-EF8482B63D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20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98D4B-FA01-FB4E-8DEE-B37E5C53C0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53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53AD4-ECFE-4640-8E6C-1342C3CD3A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8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82B0E-7B62-D34D-94D5-14B58A2932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7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421"/>
            <a:ext cx="8229600" cy="3391796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ci_logo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979" b="22158"/>
          <a:stretch/>
        </p:blipFill>
        <p:spPr>
          <a:xfrm>
            <a:off x="318451" y="253841"/>
            <a:ext cx="1101711" cy="93410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ofcicon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8492" y="108216"/>
            <a:ext cx="673100" cy="59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7772400" cy="838200"/>
          </a:xfrm>
          <a:prstGeom prst="rect">
            <a:avLst/>
          </a:prstGeom>
        </p:spPr>
        <p:txBody>
          <a:bodyPr tIns="91440" bIns="137160" anchor="ctr">
            <a:normAutofit/>
          </a:bodyPr>
          <a:lstStyle>
            <a:lvl1pPr algn="l">
              <a:spcBef>
                <a:spcPts val="0"/>
              </a:spcBef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553450" cy="52578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spcBef>
                <a:spcPts val="600"/>
              </a:spcBef>
              <a:buClr>
                <a:srgbClr val="800000"/>
              </a:buClr>
              <a:buSzPct val="80000"/>
              <a:buFont typeface="Lucida Grande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00"/>
              </a:spcBef>
              <a:buClr>
                <a:srgbClr val="800000"/>
              </a:buClr>
              <a:buSzPct val="80000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rgbClr val="800000"/>
              </a:buClr>
              <a:buSzPct val="80000"/>
              <a:buFont typeface="Courier New"/>
              <a:buChar char="o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467445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D12DC1-BB88-6B49-A914-5DE104335772}" type="slidenum">
              <a:rPr lang="en-US" sz="1200" smtClean="0">
                <a:solidFill>
                  <a:schemeClr val="bg1">
                    <a:lumMod val="95000"/>
                  </a:schemeClr>
                </a:solidFill>
              </a:rPr>
              <a:pPr/>
              <a:t>‹#›</a:t>
            </a:fld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4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229100" y="6492875"/>
            <a:ext cx="685800" cy="365125"/>
          </a:xfrm>
          <a:prstGeom prst="rect">
            <a:avLst/>
          </a:prstGeom>
        </p:spPr>
        <p:txBody>
          <a:bodyPr/>
          <a:lstStyle/>
          <a:p>
            <a:fld id="{3F384DCC-98C3-D046-B854-1C38EB4E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5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8A3-02F9-409C-BC3F-FBD29912DB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E31B-3BAC-492B-8AEC-5746FC6D57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11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8A3-02F9-409C-BC3F-FBD29912DB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E31B-3BAC-492B-8AEC-5746FC6D57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39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8A3-02F9-409C-BC3F-FBD29912DB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E31B-3BAC-492B-8AEC-5746FC6D57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029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88A3-02F9-409C-BC3F-FBD29912DB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E31B-3BAC-492B-8AEC-5746FC6D57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558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283415" y="6462333"/>
            <a:ext cx="1878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globus.org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/genomics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Helvetica Neue"/>
              <a:cs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89" r:id="rId5"/>
  </p:sldLayoutIdLst>
  <p:transition xmlns:p14="http://schemas.microsoft.com/office/powerpoint/2010/main" advClick="0" advTm="5000">
    <p:fade thruBlk="1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D9D9D9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D9D9D9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D9D9D9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D9D9D9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D9D9D9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D9D9D9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39A88A3-02F9-409C-BC3F-FBD29912DB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7/16/15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7B5E31B-3BAC-492B-8AEC-5746FC6D57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88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553200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BC76CB5-D199-1843-950C-EF7415AE2E71}" type="slidenum">
              <a:rPr lang="en-US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1031" name="Picture 7" descr="Globus-Alliance-Powerpoi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71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44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70000"/>
        <a:buFont typeface="Monotype Sorts" charset="0"/>
        <a:buChar char="l"/>
        <a:defRPr sz="2600">
          <a:solidFill>
            <a:schemeClr val="accent2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3399"/>
        </a:buClr>
        <a:buSzPct val="65000"/>
        <a:buFont typeface="Monotype Sorts" charset="0"/>
        <a:buChar char="u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0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34.png"/><Relationship Id="rId10" Type="http://schemas.openxmlformats.org/officeDocument/2006/relationships/image" Target="../media/image24.jpg"/><Relationship Id="rId11" Type="http://schemas.openxmlformats.org/officeDocument/2006/relationships/image" Target="../media/image25.emf"/><Relationship Id="rId12" Type="http://schemas.openxmlformats.org/officeDocument/2006/relationships/image" Target="../media/image26.jpg"/><Relationship Id="rId13" Type="http://schemas.openxmlformats.org/officeDocument/2006/relationships/image" Target="../media/image27.gif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emf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g"/><Relationship Id="rId6" Type="http://schemas.openxmlformats.org/officeDocument/2006/relationships/image" Target="../media/image20.jpeg"/><Relationship Id="rId7" Type="http://schemas.openxmlformats.org/officeDocument/2006/relationships/image" Target="../media/image21.gif"/><Relationship Id="rId8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lobus.org/genomics" TargetMode="External"/><Relationship Id="rId3" Type="http://schemas.openxmlformats.org/officeDocument/2006/relationships/hyperlink" Target="http://www.globusonline.or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0807"/>
            <a:ext cx="9144000" cy="185585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Globus Genomics – Science as a Service for large scale </a:t>
            </a:r>
            <a:r>
              <a:rPr lang="en-US" sz="4000" smtClean="0">
                <a:solidFill>
                  <a:schemeClr val="bg1"/>
                </a:solidFill>
                <a:latin typeface="Calibri"/>
                <a:cs typeface="Calibri"/>
              </a:rPr>
              <a:t>NGS analysis</a:t>
            </a:r>
            <a:endParaRPr 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360"/>
            <a:ext cx="7772399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Ravi Madduri</a:t>
            </a:r>
          </a:p>
          <a:p>
            <a:pPr>
              <a:lnSpc>
                <a:spcPct val="120000"/>
              </a:lnSpc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  <a:cs typeface="Calibri"/>
              </a:rPr>
              <a:t>madduri@anl.gov</a:t>
            </a:r>
            <a:endParaRPr lang="en-US" sz="28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Joint work with Paul </a:t>
            </a:r>
            <a:r>
              <a:rPr lang="en-US" sz="2800" dirty="0" err="1" smtClean="0">
                <a:solidFill>
                  <a:srgbClr val="FFFFFF"/>
                </a:solidFill>
                <a:latin typeface="Calibri"/>
                <a:cs typeface="Calibri"/>
              </a:rPr>
              <a:t>Davé</a:t>
            </a:r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, Lukasz </a:t>
            </a:r>
            <a:r>
              <a:rPr lang="en-US" sz="2800" dirty="0" err="1" smtClean="0">
                <a:solidFill>
                  <a:srgbClr val="FFFFFF"/>
                </a:solidFill>
                <a:latin typeface="Calibri"/>
                <a:cs typeface="Calibri"/>
              </a:rPr>
              <a:t>Lacinski</a:t>
            </a:r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, Alex Rodriguez,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Dinanath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Calibri"/>
                <a:cs typeface="Calibri"/>
              </a:rPr>
              <a:t>Sulakhe</a:t>
            </a:r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, Ryan Chard and Ian Foster</a:t>
            </a:r>
          </a:p>
          <a:p>
            <a:pPr>
              <a:lnSpc>
                <a:spcPct val="120000"/>
              </a:lnSpc>
            </a:pPr>
            <a:endParaRPr lang="en-US" sz="28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512" y="6109499"/>
            <a:ext cx="1884352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35853"/>
      </p:ext>
    </p:extLst>
  </p:cSld>
  <p:clrMapOvr>
    <a:masterClrMapping/>
  </p:clrMapOvr>
  <p:transition xmlns:p14="http://schemas.microsoft.com/office/powerpoint/2010/main" advClick="0" advTm="5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6285" y="21826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10990" y="164878"/>
            <a:ext cx="7556636" cy="1061622"/>
          </a:xfrm>
        </p:spPr>
        <p:txBody>
          <a:bodyPr/>
          <a:lstStyle/>
          <a:p>
            <a:r>
              <a:rPr lang="en-US" sz="4000" dirty="0" smtClean="0">
                <a:solidFill>
                  <a:srgbClr val="FFFFFF"/>
                </a:solidFill>
              </a:rPr>
              <a:t>Olopade lab, UChicago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4746" y="1659060"/>
            <a:ext cx="8494748" cy="2229557"/>
          </a:xfrm>
          <a:solidFill>
            <a:srgbClr val="80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profile of inherited predisposition to breast cancer among Nigerian </a:t>
            </a:r>
            <a:r>
              <a:rPr lang="en-US" dirty="0" smtClean="0">
                <a:solidFill>
                  <a:schemeClr val="bg1"/>
                </a:solidFill>
              </a:rPr>
              <a:t>women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chemeClr val="bg1"/>
                </a:solidFill>
              </a:rPr>
              <a:t>Y</a:t>
            </a:r>
            <a:r>
              <a:rPr lang="en-US" sz="2300" dirty="0">
                <a:solidFill>
                  <a:schemeClr val="bg1"/>
                </a:solidFill>
              </a:rPr>
              <a:t>. </a:t>
            </a:r>
            <a:r>
              <a:rPr lang="en-US" sz="2300" dirty="0" err="1" smtClean="0">
                <a:solidFill>
                  <a:schemeClr val="bg1"/>
                </a:solidFill>
              </a:rPr>
              <a:t>Zheng</a:t>
            </a:r>
            <a:r>
              <a:rPr lang="en-US" sz="2300" dirty="0" smtClean="0">
                <a:solidFill>
                  <a:schemeClr val="bg1"/>
                </a:solidFill>
              </a:rPr>
              <a:t>, </a:t>
            </a:r>
            <a:r>
              <a:rPr lang="en-US" sz="2300" dirty="0">
                <a:solidFill>
                  <a:schemeClr val="bg1"/>
                </a:solidFill>
              </a:rPr>
              <a:t>T. </a:t>
            </a:r>
            <a:r>
              <a:rPr lang="en-US" sz="2300" dirty="0" smtClean="0">
                <a:solidFill>
                  <a:schemeClr val="bg1"/>
                </a:solidFill>
              </a:rPr>
              <a:t>Walsh, </a:t>
            </a:r>
            <a:r>
              <a:rPr lang="en-US" sz="2300" dirty="0">
                <a:solidFill>
                  <a:schemeClr val="bg1"/>
                </a:solidFill>
              </a:rPr>
              <a:t>F. </a:t>
            </a:r>
            <a:r>
              <a:rPr lang="en-US" sz="2300" dirty="0" err="1" smtClean="0">
                <a:solidFill>
                  <a:schemeClr val="bg1"/>
                </a:solidFill>
              </a:rPr>
              <a:t>Yoshimatsu</a:t>
            </a:r>
            <a:r>
              <a:rPr lang="en-US" sz="2300" dirty="0" smtClean="0">
                <a:solidFill>
                  <a:schemeClr val="bg1"/>
                </a:solidFill>
              </a:rPr>
              <a:t>, </a:t>
            </a:r>
            <a:r>
              <a:rPr lang="en-US" sz="2300" dirty="0">
                <a:solidFill>
                  <a:schemeClr val="bg1"/>
                </a:solidFill>
              </a:rPr>
              <a:t>M. </a:t>
            </a:r>
            <a:r>
              <a:rPr lang="en-US" sz="2300" dirty="0" smtClean="0">
                <a:solidFill>
                  <a:schemeClr val="bg1"/>
                </a:solidFill>
              </a:rPr>
              <a:t>Lee, </a:t>
            </a:r>
            <a:r>
              <a:rPr lang="en-US" sz="2300" dirty="0">
                <a:solidFill>
                  <a:schemeClr val="bg1"/>
                </a:solidFill>
              </a:rPr>
              <a:t>S. </a:t>
            </a:r>
            <a:r>
              <a:rPr lang="en-US" sz="2300" dirty="0" err="1" smtClean="0">
                <a:solidFill>
                  <a:schemeClr val="bg1"/>
                </a:solidFill>
              </a:rPr>
              <a:t>Gulsuner</a:t>
            </a:r>
            <a:r>
              <a:rPr lang="en-US" sz="2300" dirty="0" smtClean="0">
                <a:solidFill>
                  <a:schemeClr val="bg1"/>
                </a:solidFill>
              </a:rPr>
              <a:t>, </a:t>
            </a:r>
            <a:br>
              <a:rPr lang="en-US" sz="2300" dirty="0" smtClean="0">
                <a:solidFill>
                  <a:schemeClr val="bg1"/>
                </a:solidFill>
              </a:rPr>
            </a:br>
            <a:r>
              <a:rPr lang="en-US" sz="2300" dirty="0" smtClean="0">
                <a:solidFill>
                  <a:schemeClr val="bg1"/>
                </a:solidFill>
              </a:rPr>
              <a:t>S</a:t>
            </a:r>
            <a:r>
              <a:rPr lang="en-US" sz="2300" dirty="0">
                <a:solidFill>
                  <a:schemeClr val="bg1"/>
                </a:solidFill>
              </a:rPr>
              <a:t>. </a:t>
            </a:r>
            <a:r>
              <a:rPr lang="en-US" sz="2300" dirty="0" err="1" smtClean="0">
                <a:solidFill>
                  <a:schemeClr val="bg1"/>
                </a:solidFill>
              </a:rPr>
              <a:t>Casadei</a:t>
            </a:r>
            <a:r>
              <a:rPr lang="en-US" sz="2300" dirty="0" smtClean="0">
                <a:solidFill>
                  <a:schemeClr val="bg1"/>
                </a:solidFill>
              </a:rPr>
              <a:t>, A</a:t>
            </a:r>
            <a:r>
              <a:rPr lang="en-US" sz="2300" dirty="0">
                <a:solidFill>
                  <a:schemeClr val="bg1"/>
                </a:solidFill>
              </a:rPr>
              <a:t>. </a:t>
            </a:r>
            <a:r>
              <a:rPr lang="en-US" sz="2300" dirty="0" smtClean="0">
                <a:solidFill>
                  <a:schemeClr val="bg1"/>
                </a:solidFill>
              </a:rPr>
              <a:t>Rodriguez, </a:t>
            </a:r>
            <a:r>
              <a:rPr lang="en-US" sz="2300" dirty="0">
                <a:solidFill>
                  <a:schemeClr val="bg1"/>
                </a:solidFill>
              </a:rPr>
              <a:t>T. </a:t>
            </a:r>
            <a:r>
              <a:rPr lang="en-US" sz="2300" dirty="0" err="1" smtClean="0">
                <a:solidFill>
                  <a:schemeClr val="bg1"/>
                </a:solidFill>
              </a:rPr>
              <a:t>Ogundiran</a:t>
            </a:r>
            <a:r>
              <a:rPr lang="en-US" sz="2300" dirty="0" smtClean="0">
                <a:solidFill>
                  <a:schemeClr val="bg1"/>
                </a:solidFill>
              </a:rPr>
              <a:t>, </a:t>
            </a:r>
            <a:r>
              <a:rPr lang="en-US" sz="2300" dirty="0">
                <a:solidFill>
                  <a:schemeClr val="bg1"/>
                </a:solidFill>
              </a:rPr>
              <a:t>C. </a:t>
            </a:r>
            <a:r>
              <a:rPr lang="en-US" sz="2300" dirty="0" err="1" smtClean="0">
                <a:solidFill>
                  <a:schemeClr val="bg1"/>
                </a:solidFill>
              </a:rPr>
              <a:t>Babalola</a:t>
            </a:r>
            <a:r>
              <a:rPr lang="en-US" sz="2300" dirty="0" smtClean="0">
                <a:solidFill>
                  <a:schemeClr val="bg1"/>
                </a:solidFill>
              </a:rPr>
              <a:t>, </a:t>
            </a:r>
            <a:br>
              <a:rPr lang="en-US" sz="2300" dirty="0" smtClean="0">
                <a:solidFill>
                  <a:schemeClr val="bg1"/>
                </a:solidFill>
              </a:rPr>
            </a:br>
            <a:r>
              <a:rPr lang="en-US" sz="2300" dirty="0" smtClean="0">
                <a:solidFill>
                  <a:schemeClr val="bg1"/>
                </a:solidFill>
              </a:rPr>
              <a:t>O</a:t>
            </a:r>
            <a:r>
              <a:rPr lang="en-US" sz="2300" dirty="0">
                <a:solidFill>
                  <a:schemeClr val="bg1"/>
                </a:solidFill>
              </a:rPr>
              <a:t>. </a:t>
            </a:r>
            <a:r>
              <a:rPr lang="en-US" sz="2300" dirty="0" err="1" smtClean="0">
                <a:solidFill>
                  <a:schemeClr val="bg1"/>
                </a:solidFill>
              </a:rPr>
              <a:t>Ojengbede</a:t>
            </a:r>
            <a:r>
              <a:rPr lang="en-US" sz="2300" dirty="0" smtClean="0">
                <a:solidFill>
                  <a:schemeClr val="bg1"/>
                </a:solidFill>
              </a:rPr>
              <a:t>, </a:t>
            </a:r>
            <a:r>
              <a:rPr lang="en-US" sz="2300" dirty="0">
                <a:solidFill>
                  <a:schemeClr val="bg1"/>
                </a:solidFill>
              </a:rPr>
              <a:t>D. </a:t>
            </a:r>
            <a:r>
              <a:rPr lang="en-US" sz="2300" dirty="0" err="1" smtClean="0">
                <a:solidFill>
                  <a:schemeClr val="bg1"/>
                </a:solidFill>
              </a:rPr>
              <a:t>Sighoko</a:t>
            </a:r>
            <a:r>
              <a:rPr lang="en-US" sz="2300" dirty="0" smtClean="0">
                <a:solidFill>
                  <a:schemeClr val="bg1"/>
                </a:solidFill>
              </a:rPr>
              <a:t>, </a:t>
            </a:r>
            <a:r>
              <a:rPr lang="en-US" sz="2300" dirty="0">
                <a:solidFill>
                  <a:schemeClr val="bg1"/>
                </a:solidFill>
              </a:rPr>
              <a:t>R. </a:t>
            </a:r>
            <a:r>
              <a:rPr lang="en-US" sz="2300" dirty="0" smtClean="0">
                <a:solidFill>
                  <a:schemeClr val="bg1"/>
                </a:solidFill>
              </a:rPr>
              <a:t>Madduri, M</a:t>
            </a:r>
            <a:r>
              <a:rPr lang="en-US" sz="2300" dirty="0">
                <a:solidFill>
                  <a:schemeClr val="bg1"/>
                </a:solidFill>
              </a:rPr>
              <a:t>.-C. </a:t>
            </a:r>
            <a:r>
              <a:rPr lang="en-US" sz="2300" dirty="0" smtClean="0">
                <a:solidFill>
                  <a:schemeClr val="bg1"/>
                </a:solidFill>
              </a:rPr>
              <a:t>King, </a:t>
            </a:r>
            <a:r>
              <a:rPr lang="en-US" sz="2300" dirty="0">
                <a:solidFill>
                  <a:schemeClr val="bg1"/>
                </a:solidFill>
              </a:rPr>
              <a:t>O. </a:t>
            </a:r>
            <a:r>
              <a:rPr lang="en-US" sz="2300" dirty="0" err="1" smtClean="0">
                <a:solidFill>
                  <a:schemeClr val="bg1"/>
                </a:solidFill>
              </a:rPr>
              <a:t>Olopade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183524"/>
            <a:ext cx="8229600" cy="2072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>
                    <a:lumMod val="8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85000"/>
                  </a:schemeClr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FFFFFF"/>
                </a:solidFill>
              </a:rPr>
              <a:t>200 targeted exomes</a:t>
            </a:r>
          </a:p>
          <a:p>
            <a:r>
              <a:rPr lang="en-US" smtClean="0">
                <a:solidFill>
                  <a:srgbClr val="FFFFFF"/>
                </a:solidFill>
              </a:rPr>
              <a:t>200 GB data</a:t>
            </a:r>
          </a:p>
          <a:p>
            <a:r>
              <a:rPr lang="en-US" smtClean="0">
                <a:solidFill>
                  <a:srgbClr val="FFFFFF"/>
                </a:solidFill>
              </a:rPr>
              <a:t>76,920 core hours in 1.25 days</a:t>
            </a:r>
          </a:p>
          <a:p>
            <a:endParaRPr lang="en-US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03347"/>
      </p:ext>
    </p:extLst>
  </p:cSld>
  <p:clrMapOvr>
    <a:masterClrMapping/>
  </p:clrMapOvr>
  <p:transition xmlns:p14="http://schemas.microsoft.com/office/powerpoint/2010/main" advClick="0" advTm="5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312" y="164878"/>
            <a:ext cx="7291488" cy="106162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Innovation Center for Biomedical </a:t>
            </a:r>
            <a:r>
              <a:rPr lang="en-US" sz="4000" dirty="0" smtClean="0">
                <a:solidFill>
                  <a:srgbClr val="FFFFFF"/>
                </a:solidFill>
              </a:rPr>
              <a:t>Informatics - Georgetown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4978"/>
            <a:ext cx="8008741" cy="2417719"/>
          </a:xfrm>
          <a:solidFill>
            <a:srgbClr val="8000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A </a:t>
            </a:r>
            <a:r>
              <a:rPr lang="en-US" dirty="0">
                <a:solidFill>
                  <a:srgbClr val="FFFFFF"/>
                </a:solidFill>
              </a:rPr>
              <a:t>case study for high throughput analysis of NGS data for translational research using Globus </a:t>
            </a:r>
            <a:r>
              <a:rPr lang="en-US" dirty="0" smtClean="0">
                <a:solidFill>
                  <a:srgbClr val="FFFFFF"/>
                </a:solidFill>
              </a:rPr>
              <a:t>Genomics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rgbClr val="FFFFFF"/>
                </a:solidFill>
              </a:rPr>
              <a:t>D</a:t>
            </a:r>
            <a:r>
              <a:rPr lang="en-US" sz="2300" dirty="0">
                <a:solidFill>
                  <a:srgbClr val="FFFFFF"/>
                </a:solidFill>
              </a:rPr>
              <a:t>. </a:t>
            </a:r>
            <a:r>
              <a:rPr lang="en-US" sz="2300" dirty="0" err="1">
                <a:solidFill>
                  <a:srgbClr val="FFFFFF"/>
                </a:solidFill>
              </a:rPr>
              <a:t>Sulakhe</a:t>
            </a:r>
            <a:r>
              <a:rPr lang="en-US" sz="2300" dirty="0">
                <a:solidFill>
                  <a:srgbClr val="FFFFFF"/>
                </a:solidFill>
              </a:rPr>
              <a:t>, A. Rodriguez, K. </a:t>
            </a:r>
            <a:r>
              <a:rPr lang="en-US" sz="2300" dirty="0" err="1">
                <a:solidFill>
                  <a:srgbClr val="FFFFFF"/>
                </a:solidFill>
              </a:rPr>
              <a:t>Bhuvaneshwar</a:t>
            </a:r>
            <a:r>
              <a:rPr lang="en-US" sz="2300" dirty="0">
                <a:solidFill>
                  <a:srgbClr val="FFFFFF"/>
                </a:solidFill>
              </a:rPr>
              <a:t>, Y. </a:t>
            </a:r>
            <a:r>
              <a:rPr lang="en-US" sz="2300" dirty="0" err="1">
                <a:solidFill>
                  <a:srgbClr val="FFFFFF"/>
                </a:solidFill>
              </a:rPr>
              <a:t>Gusev</a:t>
            </a:r>
            <a:r>
              <a:rPr lang="en-US" sz="2300" dirty="0">
                <a:solidFill>
                  <a:srgbClr val="FFFFFF"/>
                </a:solidFill>
              </a:rPr>
              <a:t>, </a:t>
            </a:r>
            <a:r>
              <a:rPr lang="en-US" sz="2300" dirty="0" smtClean="0">
                <a:solidFill>
                  <a:srgbClr val="FFFFFF"/>
                </a:solidFill>
              </a:rPr>
              <a:t/>
            </a:r>
            <a:br>
              <a:rPr lang="en-US" sz="2300" dirty="0" smtClean="0">
                <a:solidFill>
                  <a:srgbClr val="FFFFFF"/>
                </a:solidFill>
              </a:rPr>
            </a:br>
            <a:r>
              <a:rPr lang="en-US" sz="2300" dirty="0" smtClean="0">
                <a:solidFill>
                  <a:srgbClr val="FFFFFF"/>
                </a:solidFill>
              </a:rPr>
              <a:t>R</a:t>
            </a:r>
            <a:r>
              <a:rPr lang="en-US" sz="2300" dirty="0">
                <a:solidFill>
                  <a:srgbClr val="FFFFFF"/>
                </a:solidFill>
              </a:rPr>
              <a:t>. Madduri, L. </a:t>
            </a:r>
            <a:r>
              <a:rPr lang="en-US" sz="2300" dirty="0" err="1">
                <a:solidFill>
                  <a:srgbClr val="FFFFFF"/>
                </a:solidFill>
              </a:rPr>
              <a:t>Lacinski</a:t>
            </a:r>
            <a:r>
              <a:rPr lang="en-US" sz="2300" dirty="0">
                <a:solidFill>
                  <a:srgbClr val="FFFFFF"/>
                </a:solidFill>
              </a:rPr>
              <a:t>, U. Dave, I. Foster, S. </a:t>
            </a:r>
            <a:r>
              <a:rPr lang="en-US" sz="2300" dirty="0" err="1">
                <a:solidFill>
                  <a:srgbClr val="FFFFFF"/>
                </a:solidFill>
              </a:rPr>
              <a:t>Madhavan</a:t>
            </a: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167843"/>
            <a:ext cx="8229600" cy="2025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>
                    <a:lumMod val="8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85000"/>
                  </a:schemeClr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FFFFFF"/>
                </a:solidFill>
              </a:rPr>
              <a:t>78 exomes from lung cancer study </a:t>
            </a:r>
          </a:p>
          <a:p>
            <a:r>
              <a:rPr lang="en-US" smtClean="0">
                <a:solidFill>
                  <a:srgbClr val="FFFFFF"/>
                </a:solidFill>
              </a:rPr>
              <a:t>2 TB data</a:t>
            </a:r>
          </a:p>
          <a:p>
            <a:r>
              <a:rPr lang="en-US" smtClean="0">
                <a:solidFill>
                  <a:srgbClr val="FFFFFF"/>
                </a:solidFill>
              </a:rPr>
              <a:t>125,936 core hours in 1.7 days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68277"/>
      </p:ext>
    </p:extLst>
  </p:cSld>
  <p:clrMapOvr>
    <a:masterClrMapping/>
  </p:clrMapOvr>
  <p:transition xmlns:p14="http://schemas.microsoft.com/office/powerpoint/2010/main" advClick="0" advTm="5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8023" y="133518"/>
            <a:ext cx="7685977" cy="1061622"/>
          </a:xfrm>
        </p:spPr>
        <p:txBody>
          <a:bodyPr/>
          <a:lstStyle/>
          <a:p>
            <a:r>
              <a:rPr lang="en-US" sz="4000" dirty="0" smtClean="0">
                <a:solidFill>
                  <a:srgbClr val="FFFFFF"/>
                </a:solidFill>
              </a:rPr>
              <a:t>Other Globus Genomics users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29004" r="29004"/>
          <a:stretch>
            <a:fillRect/>
          </a:stretch>
        </p:blipFill>
        <p:spPr/>
      </p:pic>
      <p:sp>
        <p:nvSpPr>
          <p:cNvPr id="22" name="Rectangle 21"/>
          <p:cNvSpPr/>
          <p:nvPr/>
        </p:nvSpPr>
        <p:spPr>
          <a:xfrm>
            <a:off x="0" y="1422396"/>
            <a:ext cx="9144000" cy="533400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 descr="Georgetown_University_Seal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204" y="4360233"/>
            <a:ext cx="2097020" cy="1311987"/>
          </a:xfrm>
          <a:prstGeom prst="rect">
            <a:avLst/>
          </a:prstGeom>
        </p:spPr>
      </p:pic>
      <p:pic>
        <p:nvPicPr>
          <p:cNvPr id="24" name="Picture 23" descr="logo_vSm_3co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67" y="1767486"/>
            <a:ext cx="1849120" cy="107164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8102" y="1785566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</a:lstStyle>
          <a:p>
            <a:pPr algn="r"/>
            <a:r>
              <a:rPr lang="en-US" i="1" dirty="0" err="1" smtClean="0">
                <a:latin typeface="Source Sans Pro"/>
                <a:cs typeface="Source Sans Pro"/>
              </a:rPr>
              <a:t>Dobyns</a:t>
            </a:r>
            <a:endParaRPr lang="en-US" i="1" dirty="0">
              <a:latin typeface="Source Sans Pro"/>
              <a:cs typeface="Source Sans Pro"/>
            </a:endParaRPr>
          </a:p>
          <a:p>
            <a:pPr algn="r"/>
            <a:r>
              <a:rPr lang="en-US" i="1" dirty="0" smtClean="0">
                <a:latin typeface="Source Sans Pro"/>
                <a:cs typeface="Source Sans Pro"/>
              </a:rPr>
              <a:t>Lab</a:t>
            </a:r>
            <a:endParaRPr lang="en-US" i="1" dirty="0">
              <a:latin typeface="Source Sans Pro"/>
              <a:cs typeface="Source Sans Pro"/>
            </a:endParaRPr>
          </a:p>
        </p:txBody>
      </p:sp>
      <p:pic>
        <p:nvPicPr>
          <p:cNvPr id="26" name="Picture 25" descr="logo_UChica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61" y="3242903"/>
            <a:ext cx="1988189" cy="41555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71388" y="2950722"/>
            <a:ext cx="15440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</a:rPr>
              <a:t>Cox Lab</a:t>
            </a:r>
          </a:p>
          <a:p>
            <a:r>
              <a:rPr lang="en-US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</a:rPr>
              <a:t>Volchenboum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</a:rPr>
              <a:t> Lab</a:t>
            </a:r>
          </a:p>
          <a:p>
            <a:r>
              <a:rPr lang="en-US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</a:rPr>
              <a:t>Olopade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</a:rPr>
              <a:t> Lab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Source Sans Pro"/>
              <a:cs typeface="Source Sans Pro"/>
            </a:endParaRPr>
          </a:p>
        </p:txBody>
      </p:sp>
      <p:pic>
        <p:nvPicPr>
          <p:cNvPr id="28" name="Picture 27" descr="KUMC_Logo_1207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407" y="1677503"/>
            <a:ext cx="2306320" cy="631283"/>
          </a:xfrm>
          <a:prstGeom prst="rect">
            <a:avLst/>
          </a:prstGeom>
        </p:spPr>
      </p:pic>
      <p:pic>
        <p:nvPicPr>
          <p:cNvPr id="29" name="Picture 28" descr="logo_INOVA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990" y="3780376"/>
            <a:ext cx="2262410" cy="711895"/>
          </a:xfrm>
          <a:prstGeom prst="rect">
            <a:avLst/>
          </a:prstGeom>
        </p:spPr>
      </p:pic>
      <p:pic>
        <p:nvPicPr>
          <p:cNvPr id="30" name="Picture 29" descr="logo_bd_becton-dickinson_us-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899" y="3916179"/>
            <a:ext cx="1750521" cy="663203"/>
          </a:xfrm>
          <a:prstGeom prst="rect">
            <a:avLst/>
          </a:prstGeom>
        </p:spPr>
      </p:pic>
      <p:pic>
        <p:nvPicPr>
          <p:cNvPr id="31" name="Picture 30" descr="PerkinElmer_Color_HiRes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475" y="5625181"/>
            <a:ext cx="1770945" cy="934125"/>
          </a:xfrm>
          <a:prstGeom prst="rect">
            <a:avLst/>
          </a:prstGeom>
        </p:spPr>
      </p:pic>
      <p:pic>
        <p:nvPicPr>
          <p:cNvPr id="32" name="Picture 31" descr="Official_WUSTL-3line-centered-4color-pos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534" y="1537469"/>
            <a:ext cx="1423391" cy="124332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495054" y="1572033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i="1" dirty="0" err="1">
                <a:latin typeface="Source Sans Pro"/>
                <a:cs typeface="Source Sans Pro"/>
              </a:rPr>
              <a:t>Nagarajan</a:t>
            </a:r>
            <a:r>
              <a:rPr lang="en-US" i="1" dirty="0">
                <a:latin typeface="Source Sans Pro"/>
                <a:cs typeface="Source Sans Pro"/>
              </a:rPr>
              <a:t> Lab</a:t>
            </a:r>
          </a:p>
        </p:txBody>
      </p:sp>
      <p:pic>
        <p:nvPicPr>
          <p:cNvPr id="34" name="Picture 33" descr="imgre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59" y="5679816"/>
            <a:ext cx="2611408" cy="879490"/>
          </a:xfrm>
          <a:prstGeom prst="rect">
            <a:avLst/>
          </a:prstGeom>
        </p:spPr>
      </p:pic>
      <p:pic>
        <p:nvPicPr>
          <p:cNvPr id="36" name="Picture 35" descr="irvine-logo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924" y="3908779"/>
            <a:ext cx="870640" cy="980114"/>
          </a:xfrm>
          <a:prstGeom prst="rect">
            <a:avLst/>
          </a:prstGeom>
        </p:spPr>
      </p:pic>
      <p:pic>
        <p:nvPicPr>
          <p:cNvPr id="37" name="Picture 36" descr="UCSF_log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507" y="4817807"/>
            <a:ext cx="1472919" cy="728454"/>
          </a:xfrm>
          <a:prstGeom prst="rect">
            <a:avLst/>
          </a:prstGeom>
        </p:spPr>
      </p:pic>
      <p:pic>
        <p:nvPicPr>
          <p:cNvPr id="38" name="Picture 37" descr="upmc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67" y="2873575"/>
            <a:ext cx="1339104" cy="1412146"/>
          </a:xfrm>
          <a:prstGeom prst="rect">
            <a:avLst/>
          </a:prstGeom>
        </p:spPr>
      </p:pic>
      <p:pic>
        <p:nvPicPr>
          <p:cNvPr id="40" name="Picture 39" descr="wmc_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468" y="3242902"/>
            <a:ext cx="3102300" cy="643087"/>
          </a:xfrm>
          <a:prstGeom prst="rect">
            <a:avLst/>
          </a:prstGeom>
        </p:spPr>
      </p:pic>
      <p:pic>
        <p:nvPicPr>
          <p:cNvPr id="2" name="Picture 1" descr="UC Berkeley Primary Logo_Berkeley Blue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254" y="1469925"/>
            <a:ext cx="1917294" cy="590447"/>
          </a:xfrm>
          <a:prstGeom prst="rect">
            <a:avLst/>
          </a:prstGeom>
        </p:spPr>
      </p:pic>
      <p:pic>
        <p:nvPicPr>
          <p:cNvPr id="41" name="Content Placeholder 3"/>
          <p:cNvPicPr>
            <a:picLocks noChangeAspect="1"/>
          </p:cNvPicPr>
          <p:nvPr/>
        </p:nvPicPr>
        <p:blipFill rotWithShape="1">
          <a:blip r:embed="rId3"/>
          <a:srcRect t="-134827" r="-135660" b="-230030"/>
          <a:stretch/>
        </p:blipFill>
        <p:spPr>
          <a:xfrm>
            <a:off x="4678730" y="1866696"/>
            <a:ext cx="4320288" cy="2394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7067" y="4579382"/>
            <a:ext cx="2802434" cy="671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62526" y="5049965"/>
            <a:ext cx="1862224" cy="744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29086" y="5499621"/>
            <a:ext cx="1786314" cy="125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00727"/>
      </p:ext>
    </p:extLst>
  </p:cSld>
  <p:clrMapOvr>
    <a:masterClrMapping/>
  </p:clrMapOvr>
  <p:transition xmlns:p14="http://schemas.microsoft.com/office/powerpoint/2010/main" advClick="0" advTm="5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2" t="6168" r="5227" b="16617"/>
          <a:stretch/>
        </p:blipFill>
        <p:spPr>
          <a:xfrm>
            <a:off x="68051" y="1615031"/>
            <a:ext cx="9012316" cy="1944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054" y="3909175"/>
            <a:ext cx="8582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Helvetica Neue"/>
                <a:cs typeface="Helvetica Neue"/>
              </a:rPr>
              <a:t>Pricing includes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Helvetica Neue"/>
                <a:cs typeface="Helvetica Neue"/>
              </a:rPr>
              <a:t>E</a:t>
            </a:r>
            <a:r>
              <a:rPr lang="en-US" sz="3200" dirty="0" smtClean="0">
                <a:solidFill>
                  <a:srgbClr val="FFFFFF"/>
                </a:solidFill>
                <a:latin typeface="Helvetica Neue"/>
                <a:cs typeface="Helvetica Neue"/>
              </a:rPr>
              <a:t>stimated compute</a:t>
            </a:r>
            <a:endParaRPr lang="en-US" sz="32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Helvetica Neue"/>
                <a:cs typeface="Helvetica Neue"/>
              </a:rPr>
              <a:t>S</a:t>
            </a:r>
            <a:r>
              <a:rPr lang="en-US" sz="3200" dirty="0" smtClean="0">
                <a:solidFill>
                  <a:srgbClr val="FFFFFF"/>
                </a:solidFill>
                <a:latin typeface="Helvetica Neue"/>
                <a:cs typeface="Helvetica Neue"/>
              </a:rPr>
              <a:t>torage </a:t>
            </a:r>
            <a:r>
              <a:rPr lang="en-US" sz="3200" dirty="0">
                <a:solidFill>
                  <a:srgbClr val="FFFFFF"/>
                </a:solidFill>
                <a:latin typeface="Helvetica Neue"/>
                <a:cs typeface="Helvetica Neue"/>
              </a:rPr>
              <a:t>(one month</a:t>
            </a:r>
            <a:r>
              <a:rPr lang="en-US" sz="3200" dirty="0" smtClean="0">
                <a:solidFill>
                  <a:srgbClr val="FFFFFF"/>
                </a:solidFill>
                <a:latin typeface="Helvetica Neue"/>
                <a:cs typeface="Helvetica Neue"/>
              </a:rPr>
              <a:t>)</a:t>
            </a:r>
            <a:endParaRPr lang="en-US" sz="32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 Neue"/>
                <a:cs typeface="Helvetica Neue"/>
              </a:rPr>
              <a:t>Globus </a:t>
            </a:r>
            <a:r>
              <a:rPr lang="en-US" sz="3200" dirty="0">
                <a:solidFill>
                  <a:srgbClr val="FFFFFF"/>
                </a:solidFill>
                <a:latin typeface="Helvetica Neue"/>
                <a:cs typeface="Helvetica Neue"/>
              </a:rPr>
              <a:t>Genomics platform </a:t>
            </a:r>
            <a:r>
              <a:rPr lang="en-US" sz="3200" dirty="0" smtClean="0">
                <a:solidFill>
                  <a:srgbClr val="FFFFFF"/>
                </a:solidFill>
                <a:latin typeface="Helvetica Neue"/>
                <a:cs typeface="Helvetica Neue"/>
              </a:rPr>
              <a:t>usage</a:t>
            </a:r>
            <a:endParaRPr lang="en-US" sz="32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Helvetica Neue"/>
                <a:cs typeface="Helvetica Neue"/>
              </a:rPr>
              <a:t>S</a:t>
            </a:r>
            <a:r>
              <a:rPr lang="en-US" sz="3200" dirty="0" smtClean="0">
                <a:solidFill>
                  <a:srgbClr val="FFFFFF"/>
                </a:solidFill>
                <a:latin typeface="Helvetica Neue"/>
                <a:cs typeface="Helvetica Neue"/>
              </a:rPr>
              <a:t>upport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8800" y="325437"/>
            <a:ext cx="8585200" cy="106162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n>
                  <a:noFill/>
                </a:ln>
                <a:solidFill>
                  <a:srgbClr val="FFFFFF"/>
                </a:solidFill>
              </a:rPr>
              <a:t>Costs are remarkably low</a:t>
            </a:r>
            <a:endParaRPr lang="en-US" sz="4000" dirty="0">
              <a:ln>
                <a:noFill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77459"/>
      </p:ext>
    </p:extLst>
  </p:cSld>
  <p:clrMapOvr>
    <a:masterClrMapping/>
  </p:clrMapOvr>
  <p:transition xmlns:p14="http://schemas.microsoft.com/office/powerpoint/2010/main" advClick="0" advTm="5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4730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7456" y="279226"/>
            <a:ext cx="8229600" cy="45611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900" b="1" dirty="0" smtClean="0">
                <a:solidFill>
                  <a:srgbClr val="800000"/>
                </a:solidFill>
              </a:rPr>
              <a:t>Globus Genomics – Making it routine to find needles in NGS haystacks</a:t>
            </a:r>
          </a:p>
          <a:p>
            <a:pPr marL="0" indent="0">
              <a:buNone/>
            </a:pPr>
            <a:endParaRPr lang="en-US" sz="36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800000"/>
                </a:solidFill>
              </a:rPr>
              <a:t>			</a:t>
            </a:r>
            <a:r>
              <a:rPr lang="en-US" sz="3600" b="1" dirty="0" err="1" smtClean="0">
                <a:solidFill>
                  <a:schemeClr val="bg1"/>
                </a:solidFill>
              </a:rPr>
              <a:t>www.globus.org</a:t>
            </a:r>
            <a:r>
              <a:rPr lang="en-US" sz="3600" b="1" dirty="0" smtClean="0">
                <a:solidFill>
                  <a:schemeClr val="bg1"/>
                </a:solidFill>
              </a:rPr>
              <a:t>/genomics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3894"/>
      </p:ext>
    </p:extLst>
  </p:cSld>
  <p:clrMapOvr>
    <a:masterClrMapping/>
  </p:clrMapOvr>
  <p:transition xmlns:p14="http://schemas.microsoft.com/office/powerpoint/2010/main" advClick="0" advTm="5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Examples of </a:t>
            </a:r>
            <a:br>
              <a:rPr lang="en-US" b="1" dirty="0" smtClean="0"/>
            </a:br>
            <a:r>
              <a:rPr lang="en-US" b="1" dirty="0" smtClean="0"/>
              <a:t>Science </a:t>
            </a:r>
            <a:r>
              <a:rPr lang="en-US" b="1" dirty="0" smtClean="0"/>
              <a:t>as a </a:t>
            </a:r>
            <a:r>
              <a:rPr lang="en-US" b="1" dirty="0" smtClean="0"/>
              <a:t>Service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PDACS </a:t>
            </a:r>
            <a:r>
              <a:rPr lang="en-US" dirty="0" smtClean="0">
                <a:solidFill>
                  <a:schemeClr val="bg1"/>
                </a:solidFill>
              </a:rPr>
              <a:t>- Portal </a:t>
            </a:r>
            <a:r>
              <a:rPr lang="en-US" dirty="0">
                <a:solidFill>
                  <a:schemeClr val="bg1"/>
                </a:solidFill>
              </a:rPr>
              <a:t>for data analysis services for cosmological </a:t>
            </a:r>
            <a:r>
              <a:rPr lang="en-US" dirty="0" smtClean="0">
                <a:solidFill>
                  <a:schemeClr val="bg1"/>
                </a:solidFill>
              </a:rPr>
              <a:t>simulations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CVRG Galaxy – Large-scale ECG Data </a:t>
            </a:r>
            <a:r>
              <a:rPr lang="en-US" dirty="0" smtClean="0">
                <a:solidFill>
                  <a:schemeClr val="bg1"/>
                </a:solidFill>
              </a:rPr>
              <a:t>Analysis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Globus </a:t>
            </a:r>
            <a:r>
              <a:rPr lang="en-US" dirty="0" smtClean="0">
                <a:solidFill>
                  <a:schemeClr val="bg1"/>
                </a:solidFill>
              </a:rPr>
              <a:t>Proteomics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eMatter</a:t>
            </a:r>
            <a:r>
              <a:rPr lang="en-US" dirty="0" smtClean="0">
                <a:solidFill>
                  <a:schemeClr val="bg1"/>
                </a:solidFill>
              </a:rPr>
              <a:t> – Material Science Simulations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FACE-IT - </a:t>
            </a:r>
            <a:r>
              <a:rPr lang="en-US" dirty="0">
                <a:solidFill>
                  <a:schemeClr val="bg1"/>
                </a:solidFill>
              </a:rPr>
              <a:t>Framework to Advance Climate, Economic, and Impact Investigations with Information </a:t>
            </a:r>
            <a:r>
              <a:rPr lang="en-US" dirty="0" smtClean="0">
                <a:solidFill>
                  <a:schemeClr val="bg1"/>
                </a:solidFill>
              </a:rPr>
              <a:t>Technology (</a:t>
            </a:r>
            <a:r>
              <a:rPr lang="en-US" dirty="0" err="1" smtClean="0">
                <a:solidFill>
                  <a:schemeClr val="bg1"/>
                </a:solidFill>
              </a:rPr>
              <a:t>usefaceit.org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77426"/>
      </p:ext>
    </p:extLst>
  </p:cSld>
  <p:clrMapOvr>
    <a:masterClrMapping/>
  </p:clrMapOvr>
  <p:transition xmlns:p14="http://schemas.microsoft.com/office/powerpoint/2010/main" advClick="0" advTm="5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More information on Globus </a:t>
            </a:r>
            <a:r>
              <a:rPr lang="en-US" sz="4000" dirty="0" err="1" smtClean="0"/>
              <a:t>Genomics:</a:t>
            </a:r>
            <a:r>
              <a:rPr lang="en-US" sz="4000" dirty="0" err="1" smtClean="0">
                <a:hlinkClick r:id="rId2"/>
              </a:rPr>
              <a:t>www.globus.org</a:t>
            </a:r>
            <a:r>
              <a:rPr lang="en-US" sz="4000" dirty="0" smtClean="0">
                <a:hlinkClick r:id="rId2"/>
              </a:rPr>
              <a:t>/genomics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More information on Globus: </a:t>
            </a:r>
            <a:r>
              <a:rPr lang="en-US" sz="4000" dirty="0" smtClean="0">
                <a:hlinkClick r:id="rId3"/>
              </a:rPr>
              <a:t>www.globus.org</a:t>
            </a:r>
            <a:endParaRPr lang="en-US" sz="4000" dirty="0" smtClean="0"/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62734438"/>
      </p:ext>
    </p:extLst>
  </p:cSld>
  <p:clrMapOvr>
    <a:masterClrMapping/>
  </p:clrMapOvr>
  <p:transition xmlns:p14="http://schemas.microsoft.com/office/powerpoint/2010/main" advClick="0" advTm="5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Our work is supported by:</a:t>
            </a:r>
            <a:endParaRPr lang="en-US" dirty="0"/>
          </a:p>
        </p:txBody>
      </p:sp>
      <p:pic>
        <p:nvPicPr>
          <p:cNvPr id="4" name="Picture 3" descr="UChicago_WHITE_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743" y="3588528"/>
            <a:ext cx="4294984" cy="863542"/>
          </a:xfrm>
          <a:prstGeom prst="rect">
            <a:avLst/>
          </a:prstGeom>
        </p:spPr>
      </p:pic>
      <p:pic>
        <p:nvPicPr>
          <p:cNvPr id="5" name="Picture 4" descr="logo_ANL_4C_R_H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52" y="4860499"/>
            <a:ext cx="3992240" cy="1507799"/>
          </a:xfrm>
          <a:prstGeom prst="rect">
            <a:avLst/>
          </a:prstGeom>
        </p:spPr>
      </p:pic>
      <p:pic>
        <p:nvPicPr>
          <p:cNvPr id="8" name="Picture 7" descr="logo_NIH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35" y="3024327"/>
            <a:ext cx="1974116" cy="197411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3252" y="1426891"/>
            <a:ext cx="5089849" cy="1294481"/>
            <a:chOff x="577194" y="2002984"/>
            <a:chExt cx="5089849" cy="1294481"/>
          </a:xfrm>
        </p:grpSpPr>
        <p:pic>
          <p:nvPicPr>
            <p:cNvPr id="6" name="Picture 5" descr="logo_DOE_long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5008"/>
            <a:stretch/>
          </p:blipFill>
          <p:spPr>
            <a:xfrm>
              <a:off x="577194" y="2002984"/>
              <a:ext cx="1250889" cy="125831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895435" y="2074132"/>
              <a:ext cx="36599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300" dirty="0" smtClean="0">
                  <a:solidFill>
                    <a:schemeClr val="bg1"/>
                  </a:solidFill>
                  <a:latin typeface="Verdana"/>
                  <a:cs typeface="Verdana"/>
                </a:rPr>
                <a:t>U.S. DEPARTMENT OF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50554" y="2281802"/>
              <a:ext cx="381648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  <a:latin typeface="Verdana"/>
                  <a:cs typeface="Verdana"/>
                </a:rPr>
                <a:t>ENERGY</a:t>
              </a:r>
              <a:endParaRPr lang="en-US" sz="6000" b="1" dirty="0">
                <a:solidFill>
                  <a:schemeClr val="bg1"/>
                </a:solidFill>
                <a:latin typeface="Verdana"/>
                <a:cs typeface="Verdana"/>
              </a:endParaRPr>
            </a:p>
          </p:txBody>
        </p:sp>
      </p:grpSp>
      <p:pic>
        <p:nvPicPr>
          <p:cNvPr id="11" name="Picture 10" descr="logo_NSF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76" y="1143000"/>
            <a:ext cx="2103669" cy="213578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353067" y="6506404"/>
            <a:ext cx="441580" cy="269297"/>
          </a:xfrm>
          <a:prstGeom prst="rect">
            <a:avLst/>
          </a:prstGeom>
        </p:spPr>
        <p:txBody>
          <a:bodyPr/>
          <a:lstStyle/>
          <a:p>
            <a:fld id="{F9A62DDD-3F5F-554E-8F55-F59D7AC7F5D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4" name="Picture 13" descr="white copy-01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51" y="4998443"/>
            <a:ext cx="2766776" cy="12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@</a:t>
            </a:r>
            <a:r>
              <a:rPr lang="en-US" dirty="0" err="1" smtClean="0"/>
              <a:t>madduri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03694"/>
      </p:ext>
    </p:extLst>
  </p:cSld>
  <p:clrMapOvr>
    <a:masterClrMapping/>
  </p:clrMapOvr>
  <p:transition xmlns:p14="http://schemas.microsoft.com/office/powerpoint/2010/main" advClick="0" advTm="5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dirty="0" smtClean="0">
                <a:latin typeface="Calibri"/>
                <a:cs typeface="Calibri"/>
              </a:rPr>
              <a:t>Globus Genomics is developed, operated, and supported by researchers, developers, and </a:t>
            </a:r>
            <a:r>
              <a:rPr lang="en-US" sz="2400" b="0" dirty="0" err="1" smtClean="0">
                <a:latin typeface="Calibri"/>
                <a:cs typeface="Calibri"/>
              </a:rPr>
              <a:t>bioinformaticians</a:t>
            </a:r>
            <a:r>
              <a:rPr lang="en-US" sz="2400" b="0" dirty="0" smtClean="0">
                <a:latin typeface="Calibri"/>
                <a:cs typeface="Calibri"/>
              </a:rPr>
              <a:t> at the Computation Institute – University of Chicago/Argonne National Lab</a:t>
            </a:r>
          </a:p>
          <a:p>
            <a:endParaRPr lang="en-US" sz="2400" b="0" dirty="0" smtClean="0">
              <a:latin typeface="Calibri"/>
              <a:cs typeface="Calibri"/>
            </a:endParaRPr>
          </a:p>
          <a:p>
            <a:r>
              <a:rPr lang="en-US" sz="2400" b="0" dirty="0" smtClean="0">
                <a:latin typeface="Calibri"/>
                <a:cs typeface="Calibri"/>
              </a:rPr>
              <a:t>We are a non-profit organization building solutions for non-profit researchers       </a:t>
            </a:r>
          </a:p>
          <a:p>
            <a:endParaRPr lang="en-US" sz="2400" b="0" dirty="0" smtClean="0">
              <a:latin typeface="Calibri"/>
              <a:cs typeface="Calibri"/>
            </a:endParaRPr>
          </a:p>
          <a:p>
            <a:r>
              <a:rPr lang="en-US" sz="2400" b="0" dirty="0" smtClean="0">
                <a:latin typeface="Calibri"/>
                <a:cs typeface="Calibri"/>
              </a:rPr>
              <a:t>Our goal is to support the advancement of science by bringing together our strengths and capabilities to help meet the unique needs of researchers and research institutions</a:t>
            </a:r>
            <a:endParaRPr lang="en-US" sz="2400" b="0" dirty="0">
              <a:latin typeface="Calibri"/>
              <a:cs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54460"/>
      </p:ext>
    </p:extLst>
  </p:cSld>
  <p:clrMapOvr>
    <a:masterClrMapping/>
  </p:clrMapOvr>
  <p:transition xmlns:p14="http://schemas.microsoft.com/office/powerpoint/2010/main" advClick="0" advTm="5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2100" y="2182680"/>
            <a:ext cx="82162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800000"/>
                </a:solidFill>
              </a:rPr>
              <a:t>90%</a:t>
            </a:r>
            <a:r>
              <a:rPr lang="en-US" sz="4800" dirty="0">
                <a:solidFill>
                  <a:schemeClr val="bg1"/>
                </a:solidFill>
              </a:rPr>
              <a:t> of </a:t>
            </a:r>
            <a:r>
              <a:rPr lang="en-US" sz="4800" dirty="0" smtClean="0">
                <a:solidFill>
                  <a:schemeClr val="bg1"/>
                </a:solidFill>
              </a:rPr>
              <a:t>cancer patients </a:t>
            </a:r>
            <a:r>
              <a:rPr lang="en-US" sz="4800" dirty="0">
                <a:solidFill>
                  <a:schemeClr val="bg1"/>
                </a:solidFill>
              </a:rPr>
              <a:t>carry a mutation that may be responsive to a known drug </a:t>
            </a:r>
          </a:p>
          <a:p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100" y="6170960"/>
            <a:ext cx="705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Mark Rubin, </a:t>
            </a:r>
            <a:r>
              <a:rPr lang="en-US" dirty="0">
                <a:solidFill>
                  <a:srgbClr val="FFFFFF"/>
                </a:solidFill>
              </a:rPr>
              <a:t>Weill Cornell Medical College and </a:t>
            </a:r>
            <a:r>
              <a:rPr lang="en-US" dirty="0" err="1">
                <a:solidFill>
                  <a:srgbClr val="FFFFFF"/>
                </a:solidFill>
              </a:rPr>
              <a:t>NewYork</a:t>
            </a:r>
            <a:r>
              <a:rPr lang="en-US" dirty="0">
                <a:solidFill>
                  <a:srgbClr val="FFFFFF"/>
                </a:solidFill>
              </a:rPr>
              <a:t>-Presbyterian Hospital in New </a:t>
            </a:r>
            <a:r>
              <a:rPr lang="en-US" dirty="0" smtClean="0">
                <a:solidFill>
                  <a:srgbClr val="FFFFFF"/>
                </a:solidFill>
              </a:rPr>
              <a:t>York in </a:t>
            </a:r>
            <a:r>
              <a:rPr lang="en-US" i="1" dirty="0" smtClean="0">
                <a:solidFill>
                  <a:srgbClr val="FFFFFF"/>
                </a:solidFill>
              </a:rPr>
              <a:t>Nature, April,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65973"/>
      </p:ext>
    </p:extLst>
  </p:cSld>
  <p:clrMapOvr>
    <a:masterClrMapping/>
  </p:clrMapOvr>
  <p:transition xmlns:p14="http://schemas.microsoft.com/office/powerpoint/2010/main" advClick="0" advTm="500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0362" y="1150539"/>
            <a:ext cx="8596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Trying </a:t>
            </a: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</a:rPr>
              <a:t>to find a single causative gene for diseases with a complex genetic background is like looking for the proverbial </a:t>
            </a:r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needle </a:t>
            </a: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</a:rPr>
              <a:t>in a </a:t>
            </a:r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haystack</a:t>
            </a: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</a:rPr>
              <a:t/>
            </a:r>
            <a:br>
              <a:rPr lang="en-US" sz="360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			– Nancy Cox </a:t>
            </a:r>
            <a:b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                (Vanderbilt)</a:t>
            </a:r>
            <a:endParaRPr lang="en-US" sz="3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694" y="3112411"/>
            <a:ext cx="2383979" cy="2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1090"/>
      </p:ext>
    </p:extLst>
  </p:cSld>
  <p:clrMapOvr>
    <a:masterClrMapping/>
  </p:clrMapOvr>
  <p:transition xmlns:p14="http://schemas.microsoft.com/office/powerpoint/2010/main" advClick="0" advTm="5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"/>
            <a:ext cx="9144000" cy="674730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5421" y="16828"/>
            <a:ext cx="8857883" cy="2041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800000"/>
                </a:solidFill>
              </a:rPr>
              <a:t>How do we accelerate discovery without requiring that every lab acquire a haystack-sorting machine?</a:t>
            </a:r>
          </a:p>
          <a:p>
            <a:pPr marL="0" indent="0">
              <a:buNone/>
            </a:pP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1052" y="6413097"/>
            <a:ext cx="666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Clayton </a:t>
            </a:r>
            <a:r>
              <a:rPr lang="en-US" dirty="0">
                <a:solidFill>
                  <a:srgbClr val="FFFFFF"/>
                </a:solidFill>
              </a:rPr>
              <a:t>&amp; </a:t>
            </a:r>
            <a:r>
              <a:rPr lang="en-US" dirty="0" err="1">
                <a:solidFill>
                  <a:srgbClr val="FFFFFF"/>
                </a:solidFill>
              </a:rPr>
              <a:t>Shuttleworth</a:t>
            </a:r>
            <a:r>
              <a:rPr lang="en-US" dirty="0">
                <a:solidFill>
                  <a:srgbClr val="FFFFFF"/>
                </a:solidFill>
              </a:rPr>
              <a:t> thresher</a:t>
            </a:r>
            <a:r>
              <a:rPr lang="en-US" dirty="0" smtClean="0">
                <a:solidFill>
                  <a:srgbClr val="FFFFFF"/>
                </a:solidFill>
              </a:rPr>
              <a:t>, 1910: Museum Victoria, Australia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42013"/>
      </p:ext>
    </p:extLst>
  </p:cSld>
  <p:clrMapOvr>
    <a:masterClrMapping/>
  </p:clrMapOvr>
  <p:transition xmlns:p14="http://schemas.microsoft.com/office/powerpoint/2010/main" advClick="0" advTm="5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val 96"/>
          <p:cNvSpPr/>
          <p:nvPr/>
        </p:nvSpPr>
        <p:spPr>
          <a:xfrm>
            <a:off x="1261765" y="2855629"/>
            <a:ext cx="3296656" cy="2897622"/>
          </a:xfrm>
          <a:prstGeom prst="ellipse">
            <a:avLst/>
          </a:prstGeom>
          <a:noFill/>
          <a:ln w="19050" cmpd="sng">
            <a:solidFill>
              <a:srgbClr val="58C4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86" y="102158"/>
            <a:ext cx="8005213" cy="1061622"/>
          </a:xfrm>
        </p:spPr>
        <p:txBody>
          <a:bodyPr/>
          <a:lstStyle/>
          <a:p>
            <a:r>
              <a:rPr lang="en-US" sz="4000" dirty="0" smtClean="0">
                <a:solidFill>
                  <a:srgbClr val="FFFFFF"/>
                </a:solidFill>
              </a:rPr>
              <a:t>Our answer: Globus Genomics</a:t>
            </a:r>
            <a:endParaRPr lang="en-US" sz="4000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4417" y="3547315"/>
            <a:ext cx="827020" cy="847033"/>
            <a:chOff x="1417749" y="1924222"/>
            <a:chExt cx="827020" cy="847033"/>
          </a:xfrm>
        </p:grpSpPr>
        <p:sp>
          <p:nvSpPr>
            <p:cNvPr id="4" name="Oval 3"/>
            <p:cNvSpPr/>
            <p:nvPr/>
          </p:nvSpPr>
          <p:spPr>
            <a:xfrm>
              <a:off x="1417749" y="1924222"/>
              <a:ext cx="827020" cy="8470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en-US" sz="900" dirty="0">
                  <a:solidFill>
                    <a:srgbClr val="FFFFFF"/>
                  </a:solidFill>
                </a:rPr>
                <a:t>Sequencing Centers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447284" y="1953758"/>
              <a:ext cx="767950" cy="76335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lvl="0" algn="ctr"/>
              <a:r>
                <a:rPr lang="en-US" sz="900" dirty="0" smtClean="0">
                  <a:solidFill>
                    <a:schemeClr val="tx1"/>
                  </a:solidFill>
                </a:rPr>
                <a:t>Sequencing Centers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2099811" y="2924043"/>
            <a:ext cx="487334" cy="487492"/>
          </a:xfrm>
          <a:prstGeom prst="ellipse">
            <a:avLst/>
          </a:prstGeom>
        </p:spPr>
        <p:style>
          <a:lnRef idx="1">
            <a:schemeClr val="accent2">
              <a:hueOff val="2808912"/>
              <a:satOff val="-3503"/>
              <a:lumOff val="824"/>
              <a:alphaOff val="0"/>
            </a:schemeClr>
          </a:lnRef>
          <a:fillRef idx="3">
            <a:schemeClr val="accent2">
              <a:hueOff val="2808912"/>
              <a:satOff val="-3503"/>
              <a:lumOff val="824"/>
              <a:alphaOff val="0"/>
            </a:schemeClr>
          </a:fillRef>
          <a:effectRef idx="2">
            <a:schemeClr val="accent2">
              <a:hueOff val="2808912"/>
              <a:satOff val="-3503"/>
              <a:lumOff val="824"/>
              <a:alphaOff val="0"/>
            </a:schemeClr>
          </a:effectRef>
          <a:fontRef idx="minor">
            <a:schemeClr val="lt1"/>
          </a:fontRef>
        </p:style>
        <p:txBody>
          <a:bodyPr lIns="0" rIns="0"/>
          <a:lstStyle/>
          <a:p>
            <a:pPr algn="ctr"/>
            <a:r>
              <a:rPr lang="en-US" sz="1050" dirty="0" smtClean="0">
                <a:solidFill>
                  <a:srgbClr val="000000"/>
                </a:solidFill>
              </a:rPr>
              <a:t>Public</a:t>
            </a:r>
          </a:p>
          <a:p>
            <a:pPr algn="ctr"/>
            <a:r>
              <a:rPr lang="en-US" sz="1050" dirty="0" smtClean="0">
                <a:solidFill>
                  <a:srgbClr val="000000"/>
                </a:solidFill>
              </a:rPr>
              <a:t>Data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>
            <a:endCxn id="53" idx="1"/>
          </p:cNvCxnSpPr>
          <p:nvPr/>
        </p:nvCxnSpPr>
        <p:spPr>
          <a:xfrm>
            <a:off x="2401094" y="3411535"/>
            <a:ext cx="204142" cy="251187"/>
          </a:xfrm>
          <a:prstGeom prst="straightConnector1">
            <a:avLst/>
          </a:prstGeom>
          <a:ln>
            <a:solidFill>
              <a:srgbClr val="DAC158"/>
            </a:solidFill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6"/>
            <a:endCxn id="53" idx="2"/>
          </p:cNvCxnSpPr>
          <p:nvPr/>
        </p:nvCxnSpPr>
        <p:spPr>
          <a:xfrm flipV="1">
            <a:off x="1221437" y="3904623"/>
            <a:ext cx="1277103" cy="66209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619962" y="3614181"/>
            <a:ext cx="973077" cy="436017"/>
            <a:chOff x="3268275" y="2134574"/>
            <a:chExt cx="973077" cy="436017"/>
          </a:xfrm>
        </p:grpSpPr>
        <p:grpSp>
          <p:nvGrpSpPr>
            <p:cNvPr id="13" name="Group 12"/>
            <p:cNvGrpSpPr/>
            <p:nvPr/>
          </p:nvGrpSpPr>
          <p:grpSpPr>
            <a:xfrm>
              <a:off x="3268275" y="2134574"/>
              <a:ext cx="436052" cy="436017"/>
              <a:chOff x="6069745" y="1960362"/>
              <a:chExt cx="436052" cy="43601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069745" y="1960362"/>
                <a:ext cx="436052" cy="436017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50000"/>
                  <a:hueOff val="5002875"/>
                  <a:satOff val="-4473"/>
                  <a:lumOff val="13"/>
                  <a:alphaOff val="0"/>
                </a:schemeClr>
              </a:fillRef>
              <a:effectRef idx="2">
                <a:schemeClr val="accent2">
                  <a:tint val="50000"/>
                  <a:hueOff val="5002875"/>
                  <a:satOff val="-4473"/>
                  <a:lumOff val="13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16" name="Picture 15" descr="osa_server_fil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98346" y="2008220"/>
                <a:ext cx="349538" cy="322361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3696856" y="2255724"/>
              <a:ext cx="544496" cy="184666"/>
            </a:xfrm>
            <a:prstGeom prst="rect">
              <a:avLst/>
            </a:prstGeom>
            <a:noFill/>
            <a:ln w="6350" cmpd="sng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91440" tIns="0" rIns="91440" bIns="45720" rtlCol="0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Storage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01519" y="4304797"/>
            <a:ext cx="1439175" cy="600029"/>
            <a:chOff x="3942282" y="3935963"/>
            <a:chExt cx="1439175" cy="600029"/>
          </a:xfrm>
        </p:grpSpPr>
        <p:grpSp>
          <p:nvGrpSpPr>
            <p:cNvPr id="21" name="Group 20"/>
            <p:cNvGrpSpPr/>
            <p:nvPr/>
          </p:nvGrpSpPr>
          <p:grpSpPr>
            <a:xfrm>
              <a:off x="3942282" y="3935963"/>
              <a:ext cx="1439175" cy="600029"/>
              <a:chOff x="3268275" y="2134574"/>
              <a:chExt cx="1005698" cy="436017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268275" y="2134574"/>
                <a:ext cx="436052" cy="436017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50000"/>
                  <a:hueOff val="5002875"/>
                  <a:satOff val="-4473"/>
                  <a:lumOff val="13"/>
                  <a:alphaOff val="0"/>
                </a:schemeClr>
              </a:fillRef>
              <a:effectRef idx="2">
                <a:schemeClr val="accent2">
                  <a:tint val="50000"/>
                  <a:hueOff val="5002875"/>
                  <a:satOff val="-4473"/>
                  <a:lumOff val="13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TextBox 27"/>
              <p:cNvSpPr txBox="1"/>
              <p:nvPr/>
            </p:nvSpPr>
            <p:spPr>
              <a:xfrm>
                <a:off x="3696856" y="2255724"/>
                <a:ext cx="577117" cy="234831"/>
              </a:xfrm>
              <a:prstGeom prst="rect">
                <a:avLst/>
              </a:prstGeom>
              <a:noFill/>
              <a:ln w="6350" cmpd="sng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91440" tIns="0" rIns="91440" bIns="45720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rgbClr val="FFFFFF"/>
                    </a:solidFill>
                  </a:rPr>
                  <a:t>Local Cluster/</a:t>
                </a:r>
              </a:p>
              <a:p>
                <a:pPr algn="ctr"/>
                <a:r>
                  <a:rPr lang="en-US" sz="900" dirty="0" smtClean="0">
                    <a:solidFill>
                      <a:srgbClr val="FFFFFF"/>
                    </a:solidFill>
                  </a:rPr>
                  <a:t>Cloud</a:t>
                </a:r>
                <a:endParaRPr lang="en-US" sz="9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966491" y="4054003"/>
              <a:ext cx="523361" cy="331142"/>
              <a:chOff x="4998267" y="4678878"/>
              <a:chExt cx="523361" cy="331142"/>
            </a:xfrm>
          </p:grpSpPr>
          <p:pic>
            <p:nvPicPr>
              <p:cNvPr id="23" name="Picture 22" descr="osa_server_fil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72090" y="4687659"/>
                <a:ext cx="349538" cy="322361"/>
              </a:xfrm>
              <a:prstGeom prst="rect">
                <a:avLst/>
              </a:prstGeom>
            </p:spPr>
          </p:pic>
          <p:pic>
            <p:nvPicPr>
              <p:cNvPr id="24" name="Picture 23" descr="osa_server_fil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16049" y="4687659"/>
                <a:ext cx="349538" cy="322361"/>
              </a:xfrm>
              <a:prstGeom prst="rect">
                <a:avLst/>
              </a:prstGeom>
            </p:spPr>
          </p:pic>
          <p:pic>
            <p:nvPicPr>
              <p:cNvPr id="25" name="Picture 24" descr="osa_server_fil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54308" y="4678878"/>
                <a:ext cx="349538" cy="322361"/>
              </a:xfrm>
              <a:prstGeom prst="rect">
                <a:avLst/>
              </a:prstGeom>
            </p:spPr>
          </p:pic>
          <p:pic>
            <p:nvPicPr>
              <p:cNvPr id="26" name="Picture 25" descr="osa_server_fil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8267" y="4687659"/>
                <a:ext cx="349538" cy="322361"/>
              </a:xfrm>
              <a:prstGeom prst="rect">
                <a:avLst/>
              </a:prstGeom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3498143" y="2855629"/>
            <a:ext cx="289072" cy="271080"/>
            <a:chOff x="2394726" y="2219766"/>
            <a:chExt cx="728567" cy="684199"/>
          </a:xfrm>
        </p:grpSpPr>
        <p:sp>
          <p:nvSpPr>
            <p:cNvPr id="32" name="Oval 31"/>
            <p:cNvSpPr/>
            <p:nvPr/>
          </p:nvSpPr>
          <p:spPr>
            <a:xfrm>
              <a:off x="2394726" y="2219766"/>
              <a:ext cx="728567" cy="68419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lvl="0" algn="ctr"/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483331" y="2276168"/>
              <a:ext cx="573454" cy="588417"/>
            </a:xfrm>
            <a:prstGeom prst="ellipse">
              <a:avLst/>
            </a:prstGeom>
            <a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50000"/>
                <a:hueOff val="5002875"/>
                <a:satOff val="-4473"/>
                <a:lumOff val="1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cxnSp>
        <p:nvCxnSpPr>
          <p:cNvPr id="31" name="Straight Arrow Connector 30"/>
          <p:cNvCxnSpPr>
            <a:stCxn id="32" idx="3"/>
            <a:endCxn id="53" idx="7"/>
          </p:cNvCxnSpPr>
          <p:nvPr/>
        </p:nvCxnSpPr>
        <p:spPr>
          <a:xfrm flipH="1">
            <a:off x="3120411" y="3087010"/>
            <a:ext cx="420066" cy="5757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2" idx="5"/>
          </p:cNvCxnSpPr>
          <p:nvPr/>
        </p:nvCxnSpPr>
        <p:spPr>
          <a:xfrm>
            <a:off x="1138787" y="3050493"/>
            <a:ext cx="1384176" cy="6848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60960" y="2388259"/>
            <a:ext cx="1184523" cy="762433"/>
            <a:chOff x="256721" y="1376696"/>
            <a:chExt cx="1184523" cy="762433"/>
          </a:xfrm>
        </p:grpSpPr>
        <p:grpSp>
          <p:nvGrpSpPr>
            <p:cNvPr id="37" name="Group 36"/>
            <p:cNvGrpSpPr/>
            <p:nvPr/>
          </p:nvGrpSpPr>
          <p:grpSpPr>
            <a:xfrm>
              <a:off x="712677" y="1454930"/>
              <a:ext cx="728567" cy="684199"/>
              <a:chOff x="2394726" y="2219766"/>
              <a:chExt cx="728567" cy="684199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2394726" y="2219766"/>
                <a:ext cx="728567" cy="68419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lvl="0" algn="ctr"/>
                <a:endParaRPr lang="en-US" sz="9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483331" y="2276168"/>
                <a:ext cx="573454" cy="588417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2">
                  <a:tint val="50000"/>
                  <a:hueOff val="5002875"/>
                  <a:satOff val="-4473"/>
                  <a:lumOff val="13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38" name="Donut 37"/>
            <p:cNvSpPr/>
            <p:nvPr/>
          </p:nvSpPr>
          <p:spPr>
            <a:xfrm>
              <a:off x="256721" y="1856863"/>
              <a:ext cx="159612" cy="159721"/>
            </a:xfrm>
            <a:prstGeom prst="donut">
              <a:avLst>
                <a:gd name="adj" fmla="val 746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cxnSp>
          <p:nvCxnSpPr>
            <p:cNvPr id="39" name="Straight Arrow Connector 38"/>
            <p:cNvCxnSpPr>
              <a:stCxn id="38" idx="7"/>
              <a:endCxn id="42" idx="2"/>
            </p:cNvCxnSpPr>
            <p:nvPr/>
          </p:nvCxnSpPr>
          <p:spPr>
            <a:xfrm flipV="1">
              <a:off x="392958" y="1797030"/>
              <a:ext cx="319719" cy="83224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42" idx="1"/>
            </p:cNvCxnSpPr>
            <p:nvPr/>
          </p:nvCxnSpPr>
          <p:spPr>
            <a:xfrm>
              <a:off x="611620" y="1463860"/>
              <a:ext cx="207753" cy="91269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1" name="Donut 40"/>
            <p:cNvSpPr/>
            <p:nvPr/>
          </p:nvSpPr>
          <p:spPr>
            <a:xfrm>
              <a:off x="534346" y="1376696"/>
              <a:ext cx="119861" cy="119728"/>
            </a:xfrm>
            <a:prstGeom prst="donut">
              <a:avLst>
                <a:gd name="adj" fmla="val 7460"/>
              </a:avLst>
            </a:prstGeom>
          </p:spPr>
          <p:style>
            <a:lnRef idx="1">
              <a:schemeClr val="accent2">
                <a:hueOff val="4681520"/>
                <a:satOff val="-5839"/>
                <a:lumOff val="1373"/>
                <a:alphaOff val="0"/>
              </a:schemeClr>
            </a:lnRef>
            <a:fillRef idx="3">
              <a:schemeClr val="accent2">
                <a:hueOff val="4681520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20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4" name="Group 43"/>
          <p:cNvGrpSpPr/>
          <p:nvPr/>
        </p:nvGrpSpPr>
        <p:grpSpPr>
          <a:xfrm>
            <a:off x="1569256" y="4495942"/>
            <a:ext cx="591970" cy="547007"/>
            <a:chOff x="1417749" y="1924222"/>
            <a:chExt cx="827020" cy="847033"/>
          </a:xfrm>
        </p:grpSpPr>
        <p:sp>
          <p:nvSpPr>
            <p:cNvPr id="45" name="Oval 44"/>
            <p:cNvSpPr/>
            <p:nvPr/>
          </p:nvSpPr>
          <p:spPr>
            <a:xfrm>
              <a:off x="1417749" y="1924222"/>
              <a:ext cx="827020" cy="8470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454073" y="1954720"/>
              <a:ext cx="767950" cy="7633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lvl="0" algn="ctr"/>
              <a:r>
                <a:rPr lang="en-US" sz="900" dirty="0" err="1" smtClean="0">
                  <a:solidFill>
                    <a:srgbClr val="000000"/>
                  </a:solidFill>
                </a:rPr>
                <a:t>Seq</a:t>
              </a:r>
              <a:r>
                <a:rPr lang="en-US" sz="900" dirty="0" smtClean="0">
                  <a:solidFill>
                    <a:srgbClr val="000000"/>
                  </a:solidFill>
                </a:rPr>
                <a:t> Center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7" name="Straight Arrow Connector 46"/>
          <p:cNvCxnSpPr>
            <a:stCxn id="45" idx="7"/>
            <a:endCxn id="53" idx="3"/>
          </p:cNvCxnSpPr>
          <p:nvPr/>
        </p:nvCxnSpPr>
        <p:spPr>
          <a:xfrm flipV="1">
            <a:off x="2074534" y="4146523"/>
            <a:ext cx="530702" cy="429526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3" idx="6"/>
            <a:endCxn id="15" idx="2"/>
          </p:cNvCxnSpPr>
          <p:nvPr/>
        </p:nvCxnSpPr>
        <p:spPr>
          <a:xfrm flipV="1">
            <a:off x="3227107" y="3832190"/>
            <a:ext cx="392855" cy="724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3" idx="5"/>
            <a:endCxn id="27" idx="1"/>
          </p:cNvCxnSpPr>
          <p:nvPr/>
        </p:nvCxnSpPr>
        <p:spPr>
          <a:xfrm>
            <a:off x="3120411" y="4146523"/>
            <a:ext cx="372491" cy="2461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454934" y="3562523"/>
            <a:ext cx="802830" cy="860437"/>
            <a:chOff x="2650695" y="2550960"/>
            <a:chExt cx="802830" cy="860437"/>
          </a:xfrm>
        </p:grpSpPr>
        <p:grpSp>
          <p:nvGrpSpPr>
            <p:cNvPr id="51" name="Group 50"/>
            <p:cNvGrpSpPr/>
            <p:nvPr/>
          </p:nvGrpSpPr>
          <p:grpSpPr>
            <a:xfrm>
              <a:off x="2694301" y="2550960"/>
              <a:ext cx="728567" cy="684199"/>
              <a:chOff x="2394726" y="2219766"/>
              <a:chExt cx="728567" cy="68419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2394726" y="2219766"/>
                <a:ext cx="728567" cy="68419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lvl="0" algn="ctr"/>
                <a:endParaRPr lang="en-US" sz="9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483331" y="2276168"/>
                <a:ext cx="573454" cy="588417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2">
                  <a:tint val="50000"/>
                  <a:hueOff val="5002875"/>
                  <a:satOff val="-4473"/>
                  <a:lumOff val="13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52" name="TextBox 51"/>
            <p:cNvSpPr txBox="1"/>
            <p:nvPr/>
          </p:nvSpPr>
          <p:spPr>
            <a:xfrm>
              <a:off x="2650695" y="3226731"/>
              <a:ext cx="802830" cy="1846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mpd="sng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91440" tIns="0" rIns="91440" bIns="45720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Research Lab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173" y="3663576"/>
            <a:ext cx="610623" cy="253409"/>
          </a:xfrm>
          <a:prstGeom prst="rect">
            <a:avLst/>
          </a:prstGeom>
        </p:spPr>
      </p:pic>
      <p:cxnSp>
        <p:nvCxnSpPr>
          <p:cNvPr id="59" name="Straight Arrow Connector 58"/>
          <p:cNvCxnSpPr/>
          <p:nvPr/>
        </p:nvCxnSpPr>
        <p:spPr>
          <a:xfrm flipH="1">
            <a:off x="3928679" y="2327445"/>
            <a:ext cx="502080" cy="29595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285160" y="2327445"/>
            <a:ext cx="462148" cy="29595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814541" y="3469965"/>
            <a:ext cx="27732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Globus provides for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High-performance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Fault-tolerant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Secure</a:t>
            </a:r>
          </a:p>
          <a:p>
            <a:r>
              <a:rPr lang="en-US" dirty="0">
                <a:solidFill>
                  <a:srgbClr val="FFFFFF"/>
                </a:solidFill>
              </a:rPr>
              <a:t>f</a:t>
            </a:r>
            <a:r>
              <a:rPr lang="en-US" dirty="0" smtClean="0">
                <a:solidFill>
                  <a:srgbClr val="FFFFFF"/>
                </a:solidFill>
              </a:rPr>
              <a:t>ile transfer between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all data-endpoints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795363" y="5884270"/>
            <a:ext cx="2118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Data management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148354" y="5963638"/>
            <a:ext cx="1546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Data analysis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5925407" y="3070654"/>
            <a:ext cx="2260522" cy="2355998"/>
            <a:chOff x="6148783" y="2016584"/>
            <a:chExt cx="2598866" cy="2991427"/>
          </a:xfrm>
        </p:grpSpPr>
        <p:sp>
          <p:nvSpPr>
            <p:cNvPr id="102" name="Multidocument 101"/>
            <p:cNvSpPr/>
            <p:nvPr/>
          </p:nvSpPr>
          <p:spPr>
            <a:xfrm>
              <a:off x="6796183" y="2766086"/>
              <a:ext cx="1245521" cy="496822"/>
            </a:xfrm>
            <a:prstGeom prst="flowChartMultidocument">
              <a:avLst/>
            </a:prstGeom>
            <a:noFill/>
            <a:ln>
              <a:solidFill>
                <a:schemeClr val="accent1"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latin typeface="Arial Narrow"/>
                </a:rPr>
                <a:t>Picard</a:t>
              </a:r>
              <a:endParaRPr lang="en-US" sz="1200" dirty="0">
                <a:solidFill>
                  <a:srgbClr val="FFFFFF"/>
                </a:solidFill>
                <a:latin typeface="Arial Narrow"/>
              </a:endParaRPr>
            </a:p>
          </p:txBody>
        </p:sp>
        <p:sp>
          <p:nvSpPr>
            <p:cNvPr id="103" name="Multidocument 102"/>
            <p:cNvSpPr/>
            <p:nvPr/>
          </p:nvSpPr>
          <p:spPr>
            <a:xfrm>
              <a:off x="6912733" y="4031386"/>
              <a:ext cx="1245521" cy="496822"/>
            </a:xfrm>
            <a:prstGeom prst="flowChartMultidocument">
              <a:avLst/>
            </a:prstGeom>
            <a:noFill/>
            <a:ln>
              <a:solidFill>
                <a:schemeClr val="accent1"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latin typeface="Arial Narrow"/>
                </a:rPr>
                <a:t>GATK</a:t>
              </a:r>
              <a:endParaRPr lang="en-US" sz="1200" dirty="0">
                <a:solidFill>
                  <a:srgbClr val="FFFFFF"/>
                </a:solidFill>
                <a:latin typeface="Arial Narrow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148783" y="2016584"/>
              <a:ext cx="1088267" cy="286620"/>
            </a:xfrm>
            <a:prstGeom prst="rect">
              <a:avLst/>
            </a:prstGeom>
            <a:noFill/>
            <a:ln>
              <a:solidFill>
                <a:schemeClr val="accent1"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FFFF"/>
                  </a:solidFill>
                  <a:latin typeface="Arial Narrow"/>
                </a:rPr>
                <a:t>Fastq</a:t>
              </a:r>
              <a:endParaRPr lang="en-US" sz="1100" dirty="0">
                <a:solidFill>
                  <a:srgbClr val="FFFFFF"/>
                </a:solidFill>
                <a:latin typeface="Arial Narrow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659382" y="2038930"/>
              <a:ext cx="1088267" cy="286620"/>
            </a:xfrm>
            <a:prstGeom prst="rect">
              <a:avLst/>
            </a:prstGeom>
            <a:noFill/>
            <a:ln>
              <a:solidFill>
                <a:schemeClr val="accent1"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FFFFFF"/>
                  </a:solidFill>
                  <a:latin typeface="Arial Narrow"/>
                </a:rPr>
                <a:t>Ref Genome</a:t>
              </a:r>
              <a:endParaRPr lang="en-US" sz="1050" dirty="0">
                <a:solidFill>
                  <a:srgbClr val="FFFFFF"/>
                </a:solidFill>
                <a:latin typeface="Arial Narrow"/>
              </a:endParaRPr>
            </a:p>
          </p:txBody>
        </p:sp>
        <p:cxnSp>
          <p:nvCxnSpPr>
            <p:cNvPr id="106" name="Straight Connector 105"/>
            <p:cNvCxnSpPr>
              <a:stCxn id="104" idx="2"/>
            </p:cNvCxnSpPr>
            <p:nvPr/>
          </p:nvCxnSpPr>
          <p:spPr>
            <a:xfrm>
              <a:off x="6692917" y="2303204"/>
              <a:ext cx="0" cy="232548"/>
            </a:xfrm>
            <a:prstGeom prst="line">
              <a:avLst/>
            </a:prstGeom>
            <a:ln>
              <a:solidFill>
                <a:schemeClr val="accent1">
                  <a:alpha val="23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8203516" y="2327627"/>
              <a:ext cx="0" cy="232548"/>
            </a:xfrm>
            <a:prstGeom prst="line">
              <a:avLst/>
            </a:prstGeom>
            <a:ln>
              <a:solidFill>
                <a:schemeClr val="accent1">
                  <a:alpha val="23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692917" y="2535752"/>
              <a:ext cx="1510599" cy="24423"/>
            </a:xfrm>
            <a:prstGeom prst="line">
              <a:avLst/>
            </a:prstGeom>
            <a:ln>
              <a:solidFill>
                <a:schemeClr val="accent1">
                  <a:alpha val="23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415163" y="2554833"/>
              <a:ext cx="0" cy="232548"/>
            </a:xfrm>
            <a:prstGeom prst="line">
              <a:avLst/>
            </a:prstGeom>
            <a:ln>
              <a:solidFill>
                <a:schemeClr val="accent1">
                  <a:alpha val="23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6912733" y="3497224"/>
              <a:ext cx="1088267" cy="286620"/>
            </a:xfrm>
            <a:prstGeom prst="rect">
              <a:avLst/>
            </a:prstGeom>
            <a:noFill/>
            <a:ln>
              <a:solidFill>
                <a:schemeClr val="accent1"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FFFFFF"/>
                  </a:solidFill>
                  <a:latin typeface="Arial Narrow"/>
                </a:rPr>
                <a:t>Alignment</a:t>
              </a:r>
              <a:endParaRPr lang="en-US" sz="1050" dirty="0">
                <a:solidFill>
                  <a:srgbClr val="FFFFFF"/>
                </a:solidFill>
                <a:latin typeface="Arial Narrow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7415163" y="3251831"/>
              <a:ext cx="0" cy="232548"/>
            </a:xfrm>
            <a:prstGeom prst="line">
              <a:avLst/>
            </a:prstGeom>
            <a:ln>
              <a:solidFill>
                <a:schemeClr val="accent1">
                  <a:alpha val="23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7415163" y="3797755"/>
              <a:ext cx="0" cy="232548"/>
            </a:xfrm>
            <a:prstGeom prst="line">
              <a:avLst/>
            </a:prstGeom>
            <a:ln>
              <a:solidFill>
                <a:schemeClr val="accent1">
                  <a:alpha val="23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6871029" y="4721391"/>
              <a:ext cx="1088267" cy="286620"/>
            </a:xfrm>
            <a:prstGeom prst="rect">
              <a:avLst/>
            </a:prstGeom>
            <a:noFill/>
            <a:ln>
              <a:solidFill>
                <a:schemeClr val="accent1"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FFFFFF"/>
                  </a:solidFill>
                  <a:latin typeface="Arial Narrow"/>
                </a:rPr>
                <a:t>Variant Calling</a:t>
              </a:r>
              <a:endParaRPr lang="en-US" sz="1000" dirty="0">
                <a:solidFill>
                  <a:srgbClr val="FFFFFF"/>
                </a:solidFill>
                <a:latin typeface="Arial Narrow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7411909" y="4508279"/>
              <a:ext cx="0" cy="232548"/>
            </a:xfrm>
            <a:prstGeom prst="line">
              <a:avLst/>
            </a:prstGeom>
            <a:ln>
              <a:solidFill>
                <a:schemeClr val="accent1">
                  <a:alpha val="23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4840694" y="3362649"/>
            <a:ext cx="83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Galaxy 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Data Libraries</a:t>
            </a:r>
            <a:endParaRPr lang="en-US" sz="900" dirty="0">
              <a:solidFill>
                <a:srgbClr val="FFFFFF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916755" y="4267673"/>
            <a:ext cx="3227245" cy="1706372"/>
            <a:chOff x="6265161" y="4050198"/>
            <a:chExt cx="2996035" cy="1706372"/>
          </a:xfrm>
        </p:grpSpPr>
        <p:pic>
          <p:nvPicPr>
            <p:cNvPr id="118" name="Picture 117" descr="performance_cluster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65161" y="4063030"/>
              <a:ext cx="1025791" cy="1144503"/>
            </a:xfrm>
            <a:prstGeom prst="rect">
              <a:avLst/>
            </a:prstGeom>
          </p:spPr>
        </p:pic>
        <p:pic>
          <p:nvPicPr>
            <p:cNvPr id="119" name="Picture 118" descr="performance_cluster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616073" y="4063029"/>
              <a:ext cx="624094" cy="1130399"/>
            </a:xfrm>
            <a:prstGeom prst="rect">
              <a:avLst/>
            </a:prstGeom>
          </p:spPr>
        </p:pic>
        <p:pic>
          <p:nvPicPr>
            <p:cNvPr id="120" name="Picture 119" descr="performance_cluster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33127" y="4059893"/>
              <a:ext cx="1025791" cy="1144503"/>
            </a:xfrm>
            <a:prstGeom prst="rect">
              <a:avLst/>
            </a:prstGeom>
          </p:spPr>
        </p:pic>
        <p:pic>
          <p:nvPicPr>
            <p:cNvPr id="121" name="Picture 120" descr="performance_cluster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43934" y="4050198"/>
              <a:ext cx="1025791" cy="1144503"/>
            </a:xfrm>
            <a:prstGeom prst="rect">
              <a:avLst/>
            </a:prstGeom>
          </p:spPr>
        </p:pic>
        <p:sp>
          <p:nvSpPr>
            <p:cNvPr id="123" name="Rounded Rectangle 122"/>
            <p:cNvSpPr/>
            <p:nvPr/>
          </p:nvSpPr>
          <p:spPr>
            <a:xfrm rot="10800000" flipV="1">
              <a:off x="6404881" y="5266881"/>
              <a:ext cx="1650703" cy="489689"/>
            </a:xfrm>
            <a:prstGeom prst="roundRect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Globus Genomics on Amazon EC2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969335" y="4117777"/>
              <a:ext cx="129186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/>
                <a:buChar char="•"/>
              </a:pPr>
              <a:r>
                <a:rPr lang="en-US" sz="1050" dirty="0" smtClean="0">
                  <a:solidFill>
                    <a:srgbClr val="FFFFFF"/>
                  </a:solidFill>
                </a:rPr>
                <a:t>Analytical tools are automatically run on the scalable compute resources when possible</a:t>
              </a:r>
            </a:p>
            <a:p>
              <a:pPr marL="171450" indent="-171450">
                <a:buFont typeface="Arial"/>
                <a:buChar char="•"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908695" y="2836249"/>
            <a:ext cx="3235303" cy="1708160"/>
            <a:chOff x="5982710" y="2748075"/>
            <a:chExt cx="3125457" cy="1658049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2710" y="2843685"/>
              <a:ext cx="2016628" cy="1236516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7783035" y="2748075"/>
              <a:ext cx="1325132" cy="1658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/>
                <a:buChar char="•"/>
              </a:pPr>
              <a:r>
                <a:rPr lang="en-US" sz="1050" dirty="0" smtClean="0">
                  <a:solidFill>
                    <a:srgbClr val="FFFFFF"/>
                  </a:solidFill>
                </a:rPr>
                <a:t>Globus integrated within Galaxy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dirty="0" smtClean="0">
                  <a:solidFill>
                    <a:srgbClr val="FFFFFF"/>
                  </a:solidFill>
                </a:rPr>
                <a:t>Web-based UI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dirty="0" smtClean="0">
                  <a:solidFill>
                    <a:srgbClr val="FFFFFF"/>
                  </a:solidFill>
                </a:rPr>
                <a:t>Drag-Drop workflow creations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050" dirty="0" smtClean="0">
                  <a:solidFill>
                    <a:srgbClr val="FFFFFF"/>
                  </a:solidFill>
                </a:rPr>
                <a:t>Easily modify workflows with new tools</a:t>
              </a:r>
            </a:p>
            <a:p>
              <a:pPr marL="171450" indent="-171450">
                <a:buFont typeface="Arial"/>
                <a:buChar char="•"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6146891" y="2274304"/>
            <a:ext cx="21759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Galaxy-based </a:t>
            </a:r>
            <a:r>
              <a:rPr lang="en-US" sz="1600" dirty="0">
                <a:solidFill>
                  <a:srgbClr val="FFFFFF"/>
                </a:solidFill>
              </a:rPr>
              <a:t>w</a:t>
            </a:r>
            <a:r>
              <a:rPr lang="en-US" sz="1600" dirty="0" smtClean="0">
                <a:solidFill>
                  <a:srgbClr val="FFFFFF"/>
                </a:solidFill>
              </a:rPr>
              <a:t>orkflow management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313927" y="2988622"/>
            <a:ext cx="1210588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00" b="1" cap="none" spc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Globus Online  Endpoints</a:t>
            </a:r>
            <a:endParaRPr lang="en-US" sz="1400" b="1" cap="none" spc="0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 rot="1634429">
            <a:off x="1225389" y="3114037"/>
            <a:ext cx="940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FTP, SCP, others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 rot="19177817">
            <a:off x="1935649" y="4210723"/>
            <a:ext cx="5826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FTP, SCP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 rot="2133407">
            <a:off x="3165694" y="4097969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SCP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997622" y="2509702"/>
            <a:ext cx="161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Globus Genomics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 rot="18318741">
            <a:off x="2820229" y="3180525"/>
            <a:ext cx="889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FTP, SCP, HTTP</a:t>
            </a:r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8" name="Picture 7" descr="globus_genomics_128_mark.png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084" y="1350916"/>
            <a:ext cx="961816" cy="12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0805"/>
      </p:ext>
    </p:extLst>
  </p:cSld>
  <p:clrMapOvr>
    <a:masterClrMapping/>
  </p:clrMapOvr>
  <p:transition xmlns:p14="http://schemas.microsoft.com/office/powerpoint/2010/main" advClick="0" advTm="5000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1636E-7 4.42334E-6 L 0.21306 -0.3994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4" y="-1998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1361E-7 -3.33488E-6 L 0.11582 -0.116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2" y="-585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283E-6 -2.45021E-6 L 0.01372 0.1044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521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359E-6 1.18573E-6 L 0.03925 0.078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393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898E-6 4.88189E-6 L 0.0408 -0.0382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2" y="-192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9557E-6 5.46549E-7 L 0.31482 0.0002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32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331E-6 -6.90134E-7 L 0.05817 0.2042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1021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6" grpId="0" animBg="1"/>
      <p:bldP spid="98" grpId="0"/>
      <p:bldP spid="115" grpId="0"/>
      <p:bldP spid="129" grpId="0"/>
      <p:bldP spid="131" grpId="0"/>
      <p:bldP spid="88" grpId="0"/>
      <p:bldP spid="89" grpId="0"/>
      <p:bldP spid="90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Science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Galaxy</a:t>
            </a:r>
            <a:endParaRPr lang="en-US" sz="2800" dirty="0"/>
          </a:p>
          <a:p>
            <a:pPr lvl="1"/>
            <a:r>
              <a:rPr lang="en-US" sz="2400" dirty="0"/>
              <a:t>Interactive execution</a:t>
            </a:r>
          </a:p>
          <a:p>
            <a:pPr lvl="1"/>
            <a:r>
              <a:rPr lang="en-US" sz="2400" dirty="0"/>
              <a:t>Creation, Execution, Sharing, Discovering </a:t>
            </a:r>
            <a:r>
              <a:rPr lang="en-US" sz="2400" dirty="0" smtClean="0"/>
              <a:t>Workflows</a:t>
            </a:r>
          </a:p>
          <a:p>
            <a:r>
              <a:rPr lang="en-US" sz="2800" dirty="0" smtClean="0"/>
              <a:t>Globus</a:t>
            </a:r>
          </a:p>
          <a:p>
            <a:pPr lvl="1"/>
            <a:r>
              <a:rPr lang="en-US" sz="2400" dirty="0" smtClean="0"/>
              <a:t>Data management</a:t>
            </a:r>
          </a:p>
          <a:p>
            <a:pPr lvl="1"/>
            <a:r>
              <a:rPr lang="en-US" sz="2400" dirty="0" smtClean="0"/>
              <a:t>Identity Management</a:t>
            </a:r>
          </a:p>
          <a:p>
            <a:r>
              <a:rPr lang="en-US" sz="2800" dirty="0" smtClean="0"/>
              <a:t>AWS</a:t>
            </a:r>
          </a:p>
          <a:p>
            <a:pPr lvl="1"/>
            <a:r>
              <a:rPr lang="en-US" sz="2400" dirty="0" smtClean="0"/>
              <a:t>HTCondor, Chef, EC2, EBS, S3, SNS</a:t>
            </a:r>
          </a:p>
          <a:p>
            <a:pPr lvl="1"/>
            <a:r>
              <a:rPr lang="en-US" sz="2400" dirty="0" smtClean="0"/>
              <a:t>Spot, Route 53, Cloud Formation</a:t>
            </a:r>
          </a:p>
        </p:txBody>
      </p:sp>
      <p:sp>
        <p:nvSpPr>
          <p:cNvPr id="5" name="Right Brace 4"/>
          <p:cNvSpPr/>
          <p:nvPr/>
        </p:nvSpPr>
        <p:spPr>
          <a:xfrm>
            <a:off x="6393667" y="4646221"/>
            <a:ext cx="712173" cy="112951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6430025" y="1564978"/>
            <a:ext cx="712173" cy="154539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6393667" y="3256677"/>
            <a:ext cx="712173" cy="13891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142198" y="1798027"/>
            <a:ext cx="1851650" cy="740319"/>
          </a:xfrm>
          <a:prstGeom prst="roundRect">
            <a:avLst>
              <a:gd name="adj" fmla="val 4839"/>
            </a:avLst>
          </a:prstGeom>
          <a:solidFill>
            <a:srgbClr val="800000">
              <a:alpha val="92000"/>
            </a:srgbClr>
          </a:solidFill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SaaS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05840" y="3626836"/>
            <a:ext cx="1851650" cy="740319"/>
          </a:xfrm>
          <a:prstGeom prst="roundRect">
            <a:avLst>
              <a:gd name="adj" fmla="val 4839"/>
            </a:avLst>
          </a:prstGeom>
          <a:solidFill>
            <a:srgbClr val="800000">
              <a:alpha val="92000"/>
            </a:srgbClr>
          </a:solidFill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sysClr val="window" lastClr="FFFFFF">
                    <a:lumMod val="85000"/>
                  </a:sysClr>
                </a:solidFill>
                <a:latin typeface="Calibri"/>
              </a:rPr>
              <a:t>P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42198" y="4851586"/>
            <a:ext cx="1851650" cy="740319"/>
          </a:xfrm>
          <a:prstGeom prst="roundRect">
            <a:avLst>
              <a:gd name="adj" fmla="val 4839"/>
            </a:avLst>
          </a:prstGeom>
          <a:solidFill>
            <a:srgbClr val="800000">
              <a:alpha val="92000"/>
            </a:srgbClr>
          </a:solidFill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sysClr val="window" lastClr="FFFFFF">
                    <a:lumMod val="85000"/>
                  </a:sysClr>
                </a:solidFill>
                <a:latin typeface="Calibri"/>
              </a:rPr>
              <a:t>I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269710"/>
      </p:ext>
    </p:extLst>
  </p:cSld>
  <p:clrMapOvr>
    <a:masterClrMapping/>
  </p:clrMapOvr>
  <p:transition xmlns:p14="http://schemas.microsoft.com/office/powerpoint/2010/main" advClick="0" advTm="5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Technical Bits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HTCondor</a:t>
            </a:r>
          </a:p>
          <a:p>
            <a:r>
              <a:rPr lang="en-US" dirty="0" smtClean="0"/>
              <a:t>Computational Profiles for various analysis tools</a:t>
            </a:r>
          </a:p>
          <a:p>
            <a:r>
              <a:rPr lang="en-US" dirty="0" smtClean="0"/>
              <a:t>Elastic Spot instance provisioner</a:t>
            </a:r>
          </a:p>
          <a:p>
            <a:r>
              <a:rPr lang="en-US" dirty="0" smtClean="0"/>
              <a:t>Chef</a:t>
            </a:r>
          </a:p>
          <a:p>
            <a:r>
              <a:rPr lang="en-US" dirty="0" err="1" smtClean="0"/>
              <a:t>Nagios</a:t>
            </a:r>
            <a:r>
              <a:rPr lang="en-US" dirty="0" smtClean="0"/>
              <a:t> + </a:t>
            </a:r>
            <a:r>
              <a:rPr lang="en-US" dirty="0" err="1" smtClean="0"/>
              <a:t>Munin</a:t>
            </a:r>
            <a:endParaRPr lang="en-US" dirty="0" smtClean="0"/>
          </a:p>
          <a:p>
            <a:r>
              <a:rPr lang="en-US" dirty="0" smtClean="0"/>
              <a:t>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91228"/>
      </p:ext>
    </p:extLst>
  </p:cSld>
  <p:clrMapOvr>
    <a:masterClrMapping/>
  </p:clrMapOvr>
  <p:transition xmlns:p14="http://schemas.microsoft.com/office/powerpoint/2010/main" advClick="0" advTm="5000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221" r="24764"/>
          <a:stretch/>
        </p:blipFill>
        <p:spPr>
          <a:xfrm>
            <a:off x="62709" y="1719878"/>
            <a:ext cx="9018579" cy="1502249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728810"/>
            <a:ext cx="8229600" cy="26842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D9D9D9"/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D9D9D9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D9D9D9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D9D9D9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D9D9D9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134 samples and 4 workflows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4 TB data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2200 core hours in 6 days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10990" y="321678"/>
            <a:ext cx="7556636" cy="1061622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Cox lab, UChicago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35817"/>
      </p:ext>
    </p:extLst>
  </p:cSld>
  <p:clrMapOvr>
    <a:masterClrMapping/>
  </p:clrMapOvr>
  <p:transition xmlns:p14="http://schemas.microsoft.com/office/powerpoint/2010/main" advClick="0" advTm="5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lobus Aliance">
  <a:themeElements>
    <a:clrScheme name="Globus Aliance 2">
      <a:dk1>
        <a:srgbClr val="000000"/>
      </a:dk1>
      <a:lt1>
        <a:srgbClr val="FFFFFF"/>
      </a:lt1>
      <a:dk2>
        <a:srgbClr val="FF6633"/>
      </a:dk2>
      <a:lt2>
        <a:srgbClr val="666666"/>
      </a:lt2>
      <a:accent1>
        <a:srgbClr val="4B88BD"/>
      </a:accent1>
      <a:accent2>
        <a:srgbClr val="0C479D"/>
      </a:accent2>
      <a:accent3>
        <a:srgbClr val="FFFFFF"/>
      </a:accent3>
      <a:accent4>
        <a:srgbClr val="000000"/>
      </a:accent4>
      <a:accent5>
        <a:srgbClr val="B1C3DB"/>
      </a:accent5>
      <a:accent6>
        <a:srgbClr val="0A3F8E"/>
      </a:accent6>
      <a:hlink>
        <a:srgbClr val="CCCCFF"/>
      </a:hlink>
      <a:folHlink>
        <a:srgbClr val="B2B2B2"/>
      </a:folHlink>
    </a:clrScheme>
    <a:fontScheme name="Globus Alian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Globus Alianc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us Aliance 2">
        <a:dk1>
          <a:srgbClr val="000000"/>
        </a:dk1>
        <a:lt1>
          <a:srgbClr val="FFFFFF"/>
        </a:lt1>
        <a:dk2>
          <a:srgbClr val="FF6633"/>
        </a:dk2>
        <a:lt2>
          <a:srgbClr val="666666"/>
        </a:lt2>
        <a:accent1>
          <a:srgbClr val="4B88BD"/>
        </a:accent1>
        <a:accent2>
          <a:srgbClr val="0C479D"/>
        </a:accent2>
        <a:accent3>
          <a:srgbClr val="FFFFFF"/>
        </a:accent3>
        <a:accent4>
          <a:srgbClr val="000000"/>
        </a:accent4>
        <a:accent5>
          <a:srgbClr val="B1C3DB"/>
        </a:accent5>
        <a:accent6>
          <a:srgbClr val="0A3F8E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22118</TotalTime>
  <Words>787</Words>
  <Application>Microsoft Macintosh PowerPoint</Application>
  <PresentationFormat>On-screen Show (4:3)</PresentationFormat>
  <Paragraphs>139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Globus Aliance</vt:lpstr>
      <vt:lpstr>Globus Genomics – Science as a Service for large scale NGS analysis</vt:lpstr>
      <vt:lpstr>Who We Are</vt:lpstr>
      <vt:lpstr>PowerPoint Presentation</vt:lpstr>
      <vt:lpstr>PowerPoint Presentation</vt:lpstr>
      <vt:lpstr>PowerPoint Presentation</vt:lpstr>
      <vt:lpstr>Our answer: Globus Genomics</vt:lpstr>
      <vt:lpstr>Our Science Stack</vt:lpstr>
      <vt:lpstr>Key Technical Bits</vt:lpstr>
      <vt:lpstr>Cox lab, UChicago</vt:lpstr>
      <vt:lpstr>Olopade lab, UChicago</vt:lpstr>
      <vt:lpstr>Innovation Center for Biomedical Informatics - Georgetown</vt:lpstr>
      <vt:lpstr>Other Globus Genomics users</vt:lpstr>
      <vt:lpstr>Costs are remarkably low</vt:lpstr>
      <vt:lpstr>PowerPoint Presentation</vt:lpstr>
      <vt:lpstr>Other Examples of  Science as a Service</vt:lpstr>
      <vt:lpstr>PowerPoint Presentation</vt:lpstr>
      <vt:lpstr>Our work is supported by:</vt:lpstr>
      <vt:lpstr>Thank you!   @madduri</vt:lpstr>
    </vt:vector>
  </TitlesOfParts>
  <Company>Computation Institute, University of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globus online</dc:title>
  <dc:creator>Vas Vasiliadis</dc:creator>
  <cp:lastModifiedBy>Ravi Madduri</cp:lastModifiedBy>
  <cp:revision>487</cp:revision>
  <dcterms:created xsi:type="dcterms:W3CDTF">2010-11-16T06:53:30Z</dcterms:created>
  <dcterms:modified xsi:type="dcterms:W3CDTF">2015-07-16T17:38:01Z</dcterms:modified>
</cp:coreProperties>
</file>