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5" r:id="rId3"/>
    <p:sldId id="262" r:id="rId4"/>
    <p:sldId id="263" r:id="rId5"/>
    <p:sldId id="280" r:id="rId6"/>
    <p:sldId id="264" r:id="rId7"/>
    <p:sldId id="276" r:id="rId8"/>
    <p:sldId id="273" r:id="rId9"/>
    <p:sldId id="279" r:id="rId10"/>
    <p:sldId id="271" r:id="rId11"/>
    <p:sldId id="260" r:id="rId12"/>
    <p:sldId id="278" r:id="rId13"/>
    <p:sldId id="283" r:id="rId14"/>
    <p:sldId id="27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ledl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DAF58"/>
    <a:srgbClr val="6C974C"/>
    <a:srgbClr val="99D6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C59681-5D98-FD49-B5C2-DAC08EDFDB2A}" type="datetimeFigureOut">
              <a:rPr lang="en-US" smtClean="0"/>
              <a:t>7/8/14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2028257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59681-5D98-FD49-B5C2-DAC08EDFDB2A}" type="datetimeFigureOut">
              <a:rPr lang="en-US" smtClean="0"/>
              <a:t>7/8/14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3064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59681-5D98-FD49-B5C2-DAC08EDFDB2A}" type="datetimeFigureOut">
              <a:rPr lang="en-US" smtClean="0"/>
              <a:t>7/8/14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91171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59681-5D98-FD49-B5C2-DAC08EDFDB2A}" type="datetimeFigureOut">
              <a:rPr lang="en-US" smtClean="0"/>
              <a:t>7/8/14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344997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C59681-5D98-FD49-B5C2-DAC08EDFDB2A}" type="datetimeFigureOut">
              <a:rPr lang="en-US" smtClean="0"/>
              <a:t>7/8/14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46420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C59681-5D98-FD49-B5C2-DAC08EDFDB2A}" type="datetimeFigureOut">
              <a:rPr lang="en-US" smtClean="0"/>
              <a:t>7/8/14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7250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C59681-5D98-FD49-B5C2-DAC08EDFDB2A}" type="datetimeFigureOut">
              <a:rPr lang="en-US" smtClean="0"/>
              <a:t>7/8/14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102484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C59681-5D98-FD49-B5C2-DAC08EDFDB2A}" type="datetimeFigureOut">
              <a:rPr lang="en-US" smtClean="0"/>
              <a:t>7/8/14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227074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59681-5D98-FD49-B5C2-DAC08EDFDB2A}" type="datetimeFigureOut">
              <a:rPr lang="en-US" smtClean="0"/>
              <a:t>7/8/14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298485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59681-5D98-FD49-B5C2-DAC08EDFDB2A}" type="datetimeFigureOut">
              <a:rPr lang="en-US" smtClean="0"/>
              <a:t>7/8/14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3129546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59681-5D98-FD49-B5C2-DAC08EDFDB2A}" type="datetimeFigureOut">
              <a:rPr lang="en-US" smtClean="0"/>
              <a:t>7/8/14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9B19E-25D9-FD4F-9C77-E02905AC9716}" type="slidenum">
              <a:rPr lang="en-US" smtClean="0"/>
              <a:t>‹#›</a:t>
            </a:fld>
            <a:endParaRPr lang="en-US"/>
          </a:p>
        </p:txBody>
      </p:sp>
    </p:spTree>
    <p:extLst>
      <p:ext uri="{BB962C8B-B14F-4D97-AF65-F5344CB8AC3E}">
        <p14:creationId xmlns:p14="http://schemas.microsoft.com/office/powerpoint/2010/main" val="22256737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DAF5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59681-5D98-FD49-B5C2-DAC08EDFDB2A}" type="datetimeFigureOut">
              <a:rPr lang="en-US" smtClean="0"/>
              <a:t>7/8/14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9B19E-25D9-FD4F-9C77-E02905AC9716}" type="slidenum">
              <a:rPr lang="en-US" smtClean="0"/>
              <a:t>‹#›</a:t>
            </a:fld>
            <a:endParaRPr lang="en-US" dirty="0"/>
          </a:p>
        </p:txBody>
      </p:sp>
    </p:spTree>
    <p:extLst>
      <p:ext uri="{BB962C8B-B14F-4D97-AF65-F5344CB8AC3E}">
        <p14:creationId xmlns:p14="http://schemas.microsoft.com/office/powerpoint/2010/main" val="280015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hyperlink" Target="http://serc.carleton.edu/usingdata/datasheets/seaicedata.html" TargetMode="External"/><Relationship Id="rId4" Type="http://schemas.openxmlformats.org/officeDocument/2006/relationships/hyperlink" Target="http://serc.carleton.edu/usingdata/datasheets/forest_ECC" TargetMode="External"/><Relationship Id="rId5" Type="http://schemas.openxmlformats.org/officeDocument/2006/relationships/hyperlink" Target="http://serc.carleton.edu/usingdata/datasheets/EnvisioningClimateChange.html" TargetMode="External"/><Relationship Id="rId6"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hyperlink" Target="http://serc.carleton.edu/usingdata/browse_sheets.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rc.carleton.edu/eet" TargetMode="External"/><Relationship Id="rId3"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mag.org/content/333/6051/1838.summary" TargetMode="External"/><Relationship Id="rId4" Type="http://schemas.openxmlformats.org/officeDocument/2006/relationships/hyperlink" Target="http://nagt-jge.org/doi/abs/10.5408/11-234.1" TargetMode="External"/><Relationship Id="rId5" Type="http://schemas.openxmlformats.org/officeDocument/2006/relationships/hyperlink" Target="http://nagt-jge.org/doi/abs/10.5408/12-297.1" TargetMode="External"/><Relationship Id="rId6" Type="http://schemas.openxmlformats.org/officeDocument/2006/relationships/hyperlink" Target="mailto:Tamara_Ledley@terc.edu" TargetMode="External"/><Relationship Id="rId1" Type="http://schemas.openxmlformats.org/officeDocument/2006/relationships/slideLayout" Target="../slideLayouts/slideLayout2.xml"/><Relationship Id="rId2" Type="http://schemas.openxmlformats.org/officeDocument/2006/relationships/hyperlink" Target="http://www.agu.org/journals/eo/eo0832/2008EO320003.pdf%23ancho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rc.carleton.edu/eet" TargetMode="External"/><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323" y="2196405"/>
            <a:ext cx="8247124" cy="1470025"/>
          </a:xfrm>
        </p:spPr>
        <p:txBody>
          <a:bodyPr>
            <a:normAutofit/>
          </a:bodyPr>
          <a:lstStyle/>
          <a:p>
            <a:r>
              <a:rPr lang="en-US" dirty="0" smtClean="0"/>
              <a:t>Making Geoscience Data</a:t>
            </a:r>
            <a:br>
              <a:rPr lang="en-US" dirty="0" smtClean="0"/>
            </a:br>
            <a:r>
              <a:rPr lang="en-US" dirty="0" smtClean="0"/>
              <a:t> Accessible and Usable in Education</a:t>
            </a:r>
            <a:endParaRPr lang="en-US" sz="4000" dirty="0"/>
          </a:p>
        </p:txBody>
      </p:sp>
      <p:sp>
        <p:nvSpPr>
          <p:cNvPr id="3" name="Subtitle 2"/>
          <p:cNvSpPr>
            <a:spLocks noGrp="1"/>
          </p:cNvSpPr>
          <p:nvPr>
            <p:ph type="subTitle" idx="1"/>
          </p:nvPr>
        </p:nvSpPr>
        <p:spPr>
          <a:xfrm>
            <a:off x="1371600" y="4908890"/>
            <a:ext cx="6400800" cy="1752600"/>
          </a:xfrm>
        </p:spPr>
        <p:txBody>
          <a:bodyPr/>
          <a:lstStyle/>
          <a:p>
            <a:r>
              <a:rPr lang="en-US" dirty="0">
                <a:solidFill>
                  <a:schemeClr val="tx1"/>
                </a:solidFill>
              </a:rPr>
              <a:t>Tamara Shapiro </a:t>
            </a:r>
            <a:r>
              <a:rPr lang="en-US" dirty="0" err="1">
                <a:solidFill>
                  <a:schemeClr val="tx1"/>
                </a:solidFill>
              </a:rPr>
              <a:t>Ledley</a:t>
            </a:r>
            <a:endParaRPr lang="en-US" dirty="0">
              <a:solidFill>
                <a:schemeClr val="tx1"/>
              </a:solidFill>
            </a:endParaRPr>
          </a:p>
          <a:p>
            <a:r>
              <a:rPr lang="en-US" dirty="0">
                <a:solidFill>
                  <a:schemeClr val="tx1"/>
                </a:solidFill>
              </a:rPr>
              <a:t>TERC, Cambridge MA</a:t>
            </a:r>
          </a:p>
          <a:p>
            <a:endParaRPr lang="en-US" dirty="0"/>
          </a:p>
        </p:txBody>
      </p:sp>
      <p:pic>
        <p:nvPicPr>
          <p:cNvPr id="4" name="Picture 3" descr="TERClogobl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95" y="4771917"/>
            <a:ext cx="1548384" cy="1725168"/>
          </a:xfrm>
          <a:prstGeom prst="rect">
            <a:avLst/>
          </a:prstGeom>
        </p:spPr>
      </p:pic>
      <p:pic>
        <p:nvPicPr>
          <p:cNvPr id="5" name="Picture 4" descr="AccessDat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47" y="302553"/>
            <a:ext cx="2705463" cy="1326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et_logo_clean-B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089" y="405174"/>
            <a:ext cx="3202490" cy="1121320"/>
          </a:xfrm>
          <a:prstGeom prst="rect">
            <a:avLst/>
          </a:prstGeom>
        </p:spPr>
      </p:pic>
    </p:spTree>
    <p:extLst>
      <p:ext uri="{BB962C8B-B14F-4D97-AF65-F5344CB8AC3E}">
        <p14:creationId xmlns:p14="http://schemas.microsoft.com/office/powerpoint/2010/main" val="23401206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886" y="274638"/>
            <a:ext cx="7307964" cy="1143000"/>
          </a:xfrm>
        </p:spPr>
        <p:txBody>
          <a:bodyPr/>
          <a:lstStyle/>
          <a:p>
            <a:r>
              <a:rPr lang="en-US" dirty="0" smtClean="0"/>
              <a:t>Review Criteria for Data Sets</a:t>
            </a:r>
            <a:endParaRPr lang="en-US" dirty="0"/>
          </a:p>
        </p:txBody>
      </p:sp>
      <p:sp>
        <p:nvSpPr>
          <p:cNvPr id="3" name="Content Placeholder 2"/>
          <p:cNvSpPr>
            <a:spLocks noGrp="1"/>
          </p:cNvSpPr>
          <p:nvPr>
            <p:ph idx="1"/>
          </p:nvPr>
        </p:nvSpPr>
        <p:spPr>
          <a:xfrm>
            <a:off x="592115" y="1454293"/>
            <a:ext cx="8686800" cy="5016658"/>
          </a:xfrm>
        </p:spPr>
        <p:txBody>
          <a:bodyPr>
            <a:normAutofit fontScale="92500" lnSpcReduction="10000"/>
          </a:bodyPr>
          <a:lstStyle/>
          <a:p>
            <a:pPr marL="514350" indent="-514350">
              <a:spcAft>
                <a:spcPts val="1200"/>
              </a:spcAft>
              <a:buFont typeface="+mj-lt"/>
              <a:buAutoNum type="arabicPeriod"/>
            </a:pPr>
            <a:r>
              <a:rPr lang="en-US" sz="3000" dirty="0" smtClean="0"/>
              <a:t>Curriculum Developers can find and use the appropriate data easily</a:t>
            </a:r>
          </a:p>
          <a:p>
            <a:pPr marL="514350" indent="-514350">
              <a:spcAft>
                <a:spcPts val="1200"/>
              </a:spcAft>
              <a:buFont typeface="+mj-lt"/>
              <a:buAutoNum type="arabicPeriod"/>
            </a:pPr>
            <a:r>
              <a:rPr lang="en-US" sz="3000" dirty="0" smtClean="0"/>
              <a:t>Curriculum Developers can ascertain data quality and the impact of data quality on their conclusions</a:t>
            </a:r>
          </a:p>
          <a:p>
            <a:pPr marL="514350" indent="-514350">
              <a:spcAft>
                <a:spcPts val="1200"/>
              </a:spcAft>
              <a:buFont typeface="+mj-lt"/>
              <a:buAutoNum type="arabicPeriod"/>
            </a:pPr>
            <a:r>
              <a:rPr lang="en-US" sz="3000" dirty="0" smtClean="0"/>
              <a:t>Data are provided in ways that facilitate their manipulation through a variety of tools</a:t>
            </a:r>
          </a:p>
          <a:p>
            <a:pPr marL="514350" indent="-514350">
              <a:spcAft>
                <a:spcPts val="1200"/>
              </a:spcAft>
              <a:buFont typeface="+mj-lt"/>
              <a:buAutoNum type="arabicPeriod"/>
            </a:pPr>
            <a:r>
              <a:rPr lang="en-US" sz="3000" dirty="0" smtClean="0"/>
              <a:t>Data site supports, through these tools, data manipulation to answer questions through comparisons with other online or student collected data</a:t>
            </a:r>
            <a:r>
              <a:rPr lang="en-US" sz="3000" dirty="0"/>
              <a:t> </a:t>
            </a:r>
            <a:r>
              <a:rPr lang="en-US" sz="3000" dirty="0" smtClean="0"/>
              <a:t>and/or visualizations</a:t>
            </a:r>
            <a:endParaRPr lang="en-US" dirty="0" smtClean="0"/>
          </a:p>
          <a:p>
            <a:endParaRPr lang="en-US" dirty="0" smtClean="0"/>
          </a:p>
          <a:p>
            <a:endParaRPr lang="en-US" dirty="0"/>
          </a:p>
        </p:txBody>
      </p:sp>
      <p:pic>
        <p:nvPicPr>
          <p:cNvPr id="5" name="Picture 4" descr="AccessDat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25" y="302553"/>
            <a:ext cx="1916274" cy="9396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5025" y="6266861"/>
            <a:ext cx="2262496" cy="646331"/>
          </a:xfrm>
          <a:prstGeom prst="rect">
            <a:avLst/>
          </a:prstGeom>
          <a:noFill/>
        </p:spPr>
        <p:txBody>
          <a:bodyPr wrap="none" rtlCol="0">
            <a:spAutoFit/>
          </a:bodyPr>
          <a:lstStyle/>
          <a:p>
            <a:r>
              <a:rPr lang="en-US" dirty="0" err="1" smtClean="0"/>
              <a:t>Ledley</a:t>
            </a:r>
            <a:r>
              <a:rPr lang="en-US" dirty="0" smtClean="0"/>
              <a:t> et al, Eos, 2008</a:t>
            </a:r>
          </a:p>
          <a:p>
            <a:endParaRPr lang="en-US" dirty="0"/>
          </a:p>
        </p:txBody>
      </p:sp>
    </p:spTree>
    <p:extLst>
      <p:ext uri="{BB962C8B-B14F-4D97-AF65-F5344CB8AC3E}">
        <p14:creationId xmlns:p14="http://schemas.microsoft.com/office/powerpoint/2010/main" val="7715846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56" y="274638"/>
            <a:ext cx="7231370" cy="1143000"/>
          </a:xfrm>
        </p:spPr>
        <p:txBody>
          <a:bodyPr>
            <a:normAutofit fontScale="90000"/>
          </a:bodyPr>
          <a:lstStyle/>
          <a:p>
            <a:r>
              <a:rPr lang="en-US" dirty="0" err="1" smtClean="0"/>
              <a:t>DataSheets</a:t>
            </a:r>
            <a:r>
              <a:rPr lang="en-US" dirty="0" smtClean="0"/>
              <a:t/>
            </a:r>
            <a:br>
              <a:rPr lang="en-US" dirty="0" smtClean="0"/>
            </a:br>
            <a:r>
              <a:rPr lang="en-US" sz="4000" dirty="0" smtClean="0"/>
              <a:t>Educationally Relevant Metadata Standards for Data Sets</a:t>
            </a:r>
            <a:endParaRPr lang="en-US" sz="4000" dirty="0"/>
          </a:p>
        </p:txBody>
      </p:sp>
      <p:sp>
        <p:nvSpPr>
          <p:cNvPr id="3" name="Content Placeholder 2"/>
          <p:cNvSpPr>
            <a:spLocks noGrp="1"/>
          </p:cNvSpPr>
          <p:nvPr>
            <p:ph idx="1"/>
          </p:nvPr>
        </p:nvSpPr>
        <p:spPr>
          <a:xfrm>
            <a:off x="457200" y="1865383"/>
            <a:ext cx="8557716" cy="4875729"/>
          </a:xfrm>
        </p:spPr>
        <p:txBody>
          <a:bodyPr>
            <a:normAutofit fontScale="85000" lnSpcReduction="10000"/>
          </a:bodyPr>
          <a:lstStyle/>
          <a:p>
            <a:r>
              <a:rPr lang="en-US" u="sng" dirty="0" smtClean="0"/>
              <a:t>Title : Author : Web address : Organization Archiving Data : Graphic Representation of Data</a:t>
            </a:r>
          </a:p>
          <a:p>
            <a:r>
              <a:rPr lang="en-US" dirty="0" smtClean="0">
                <a:solidFill>
                  <a:srgbClr val="FF0000"/>
                </a:solidFill>
              </a:rPr>
              <a:t>Description of the data </a:t>
            </a:r>
            <a:r>
              <a:rPr lang="en-US" dirty="0" smtClean="0"/>
              <a:t>- geospatial and temporal extent</a:t>
            </a:r>
          </a:p>
          <a:p>
            <a:r>
              <a:rPr lang="en-US" dirty="0" smtClean="0"/>
              <a:t>Use and relevance of the data - </a:t>
            </a:r>
            <a:r>
              <a:rPr lang="en-US" dirty="0" smtClean="0">
                <a:solidFill>
                  <a:srgbClr val="FF0000"/>
                </a:solidFill>
              </a:rPr>
              <a:t>data’s importance</a:t>
            </a:r>
          </a:p>
          <a:p>
            <a:r>
              <a:rPr lang="en-US" dirty="0" smtClean="0"/>
              <a:t>How the data might be </a:t>
            </a:r>
            <a:r>
              <a:rPr lang="en-US" dirty="0" smtClean="0">
                <a:solidFill>
                  <a:srgbClr val="FF0000"/>
                </a:solidFill>
              </a:rPr>
              <a:t>used in teaching </a:t>
            </a:r>
            <a:r>
              <a:rPr lang="en-US" dirty="0" smtClean="0"/>
              <a:t>– content and skills</a:t>
            </a:r>
          </a:p>
          <a:p>
            <a:r>
              <a:rPr lang="en-US" dirty="0" smtClean="0"/>
              <a:t>How to </a:t>
            </a:r>
            <a:r>
              <a:rPr lang="en-US" dirty="0" smtClean="0">
                <a:solidFill>
                  <a:srgbClr val="FF0000"/>
                </a:solidFill>
              </a:rPr>
              <a:t>explore the data</a:t>
            </a:r>
          </a:p>
          <a:p>
            <a:r>
              <a:rPr lang="en-US" dirty="0" smtClean="0">
                <a:solidFill>
                  <a:srgbClr val="FF0000"/>
                </a:solidFill>
              </a:rPr>
              <a:t>How the data were collected</a:t>
            </a:r>
            <a:r>
              <a:rPr lang="en-US" dirty="0" smtClean="0"/>
              <a:t> – limitations &amp; sources of error</a:t>
            </a:r>
          </a:p>
          <a:p>
            <a:r>
              <a:rPr lang="en-US" dirty="0" smtClean="0">
                <a:solidFill>
                  <a:srgbClr val="FF0000"/>
                </a:solidFill>
              </a:rPr>
              <a:t>Scientific and educational references/resources</a:t>
            </a:r>
            <a:r>
              <a:rPr lang="en-US" dirty="0" smtClean="0"/>
              <a:t> that use the data</a:t>
            </a:r>
          </a:p>
          <a:p>
            <a:endParaRPr lang="en-US" dirty="0" smtClean="0"/>
          </a:p>
          <a:p>
            <a:endParaRPr lang="en-US" dirty="0" smtClean="0"/>
          </a:p>
          <a:p>
            <a:endParaRPr lang="en-US" dirty="0" smtClean="0"/>
          </a:p>
        </p:txBody>
      </p:sp>
      <p:pic>
        <p:nvPicPr>
          <p:cNvPr id="4" name="Picture 3" descr="AccessDat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80" y="302553"/>
            <a:ext cx="1916274" cy="939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52420" y="6371780"/>
            <a:ext cx="2262496" cy="369332"/>
          </a:xfrm>
          <a:prstGeom prst="rect">
            <a:avLst/>
          </a:prstGeom>
        </p:spPr>
        <p:txBody>
          <a:bodyPr wrap="none">
            <a:spAutoFit/>
          </a:bodyPr>
          <a:lstStyle/>
          <a:p>
            <a:r>
              <a:rPr lang="en-US" dirty="0" err="1" smtClean="0"/>
              <a:t>Ledley</a:t>
            </a:r>
            <a:r>
              <a:rPr lang="en-US" dirty="0" smtClean="0"/>
              <a:t> et al, Eos, 2008</a:t>
            </a:r>
          </a:p>
        </p:txBody>
      </p:sp>
    </p:spTree>
    <p:extLst>
      <p:ext uri="{BB962C8B-B14F-4D97-AF65-F5344CB8AC3E}">
        <p14:creationId xmlns:p14="http://schemas.microsoft.com/office/powerpoint/2010/main" val="9407879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DataSheets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View </a:t>
            </a:r>
            <a:r>
              <a:rPr lang="en-US" dirty="0" err="1" smtClean="0"/>
              <a:t>DataSheet</a:t>
            </a:r>
            <a:r>
              <a:rPr lang="en-US" dirty="0" smtClean="0"/>
              <a:t> Collection</a:t>
            </a:r>
          </a:p>
          <a:p>
            <a:pPr lvl="1">
              <a:spcBef>
                <a:spcPts val="480"/>
              </a:spcBef>
              <a:spcAft>
                <a:spcPts val="1200"/>
              </a:spcAft>
            </a:pPr>
            <a:r>
              <a:rPr lang="en-US" sz="2000" dirty="0">
                <a:hlinkClick r:id="rId2"/>
              </a:rPr>
              <a:t>http://serc.carleton.edu/usingdata/</a:t>
            </a:r>
            <a:r>
              <a:rPr lang="en-US" sz="2000" dirty="0" smtClean="0">
                <a:hlinkClick r:id="rId2"/>
              </a:rPr>
              <a:t>browse_sheets.html</a:t>
            </a:r>
            <a:r>
              <a:rPr lang="en-US" sz="2000" dirty="0" smtClean="0"/>
              <a:t> </a:t>
            </a:r>
          </a:p>
          <a:p>
            <a:pPr>
              <a:spcAft>
                <a:spcPts val="1200"/>
              </a:spcAft>
            </a:pPr>
            <a:r>
              <a:rPr lang="en-US" dirty="0" err="1" smtClean="0"/>
              <a:t>DataSheet</a:t>
            </a:r>
            <a:r>
              <a:rPr lang="en-US" dirty="0"/>
              <a:t> </a:t>
            </a:r>
            <a:r>
              <a:rPr lang="en-US" dirty="0" smtClean="0"/>
              <a:t>Examples</a:t>
            </a:r>
          </a:p>
          <a:p>
            <a:pPr lvl="1"/>
            <a:r>
              <a:rPr lang="en-US" sz="2400" dirty="0"/>
              <a:t>Exploring Sea Ice Data from Satellites - </a:t>
            </a:r>
            <a:r>
              <a:rPr lang="en-US" sz="2100" u="sng" dirty="0">
                <a:hlinkClick r:id="rId3"/>
              </a:rPr>
              <a:t>http://serc.carleton.edu/usingdata/datasheets/seaicedata.html</a:t>
            </a:r>
            <a:r>
              <a:rPr lang="en-US" sz="2100" dirty="0" smtClean="0">
                <a:effectLst/>
              </a:rPr>
              <a:t> </a:t>
            </a:r>
          </a:p>
          <a:p>
            <a:pPr lvl="1"/>
            <a:r>
              <a:rPr lang="en-US" sz="2200" dirty="0"/>
              <a:t>Exploring Forest Extent, Composition and C Storage Using UG Forest Inventory and Analysis Data and </a:t>
            </a:r>
            <a:r>
              <a:rPr lang="en-US" sz="2200" dirty="0" smtClean="0"/>
              <a:t>Report </a:t>
            </a:r>
            <a:r>
              <a:rPr lang="en-US" sz="2100" u="sng" dirty="0" smtClean="0">
                <a:hlinkClick r:id="rId4"/>
              </a:rPr>
              <a:t>http</a:t>
            </a:r>
            <a:r>
              <a:rPr lang="en-US" sz="2100" u="sng" dirty="0">
                <a:hlinkClick r:id="rId4"/>
              </a:rPr>
              <a:t>://serc.carleton.edu/usingdata/datasheets/forest_ECC</a:t>
            </a:r>
            <a:r>
              <a:rPr lang="en-US" sz="2100" dirty="0"/>
              <a:t> </a:t>
            </a:r>
          </a:p>
          <a:p>
            <a:pPr lvl="1"/>
            <a:r>
              <a:rPr lang="en-US" sz="2400" dirty="0" smtClean="0"/>
              <a:t>Exploring </a:t>
            </a:r>
            <a:r>
              <a:rPr lang="en-US" sz="2400" dirty="0"/>
              <a:t>Temperature Change Caused by Greenhouse Gas Increases Using the </a:t>
            </a:r>
            <a:r>
              <a:rPr lang="en-US" sz="2400" dirty="0" err="1"/>
              <a:t>EdGCM</a:t>
            </a:r>
            <a:r>
              <a:rPr lang="en-US" sz="2400" dirty="0"/>
              <a:t> Climate Modeling </a:t>
            </a:r>
            <a:r>
              <a:rPr lang="en-US" sz="2400" dirty="0" err="1" smtClean="0"/>
              <a:t>Suite</a:t>
            </a:r>
            <a:r>
              <a:rPr lang="en-US" sz="2400" u="sng" dirty="0" err="1" smtClean="0">
                <a:hlinkClick r:id="rId5"/>
              </a:rPr>
              <a:t>http</a:t>
            </a:r>
            <a:r>
              <a:rPr lang="en-US" sz="2100" u="sng" dirty="0">
                <a:hlinkClick r:id="rId5"/>
              </a:rPr>
              <a:t>://serc.carleton.edu/usingdata/datasheets/EnvisioningClimateChange.html</a:t>
            </a:r>
            <a:r>
              <a:rPr lang="en-US" sz="2100" dirty="0"/>
              <a:t> </a:t>
            </a:r>
          </a:p>
          <a:p>
            <a:pPr lvl="1"/>
            <a:endParaRPr lang="en-US" sz="2100" dirty="0"/>
          </a:p>
          <a:p>
            <a:pPr lvl="1"/>
            <a:endParaRPr lang="en-US" sz="2400" dirty="0" smtClean="0"/>
          </a:p>
          <a:p>
            <a:pPr marL="0" indent="0">
              <a:buNone/>
            </a:pPr>
            <a:endParaRPr lang="en-US" sz="2400" dirty="0">
              <a:effectLst/>
            </a:endParaRPr>
          </a:p>
        </p:txBody>
      </p:sp>
      <p:pic>
        <p:nvPicPr>
          <p:cNvPr id="4" name="Picture 3" descr="AccessData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025" y="302553"/>
            <a:ext cx="1916274" cy="93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2901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91" y="51326"/>
            <a:ext cx="6101640" cy="1143000"/>
          </a:xfrm>
        </p:spPr>
        <p:txBody>
          <a:bodyPr/>
          <a:lstStyle/>
          <a:p>
            <a:r>
              <a:rPr lang="en-US" dirty="0" smtClean="0"/>
              <a:t>EET Utilization Metrics</a:t>
            </a:r>
            <a:endParaRPr lang="en-US" dirty="0"/>
          </a:p>
        </p:txBody>
      </p:sp>
      <p:sp>
        <p:nvSpPr>
          <p:cNvPr id="3" name="Content Placeholder 2"/>
          <p:cNvSpPr>
            <a:spLocks noGrp="1"/>
          </p:cNvSpPr>
          <p:nvPr>
            <p:ph idx="1"/>
          </p:nvPr>
        </p:nvSpPr>
        <p:spPr>
          <a:xfrm>
            <a:off x="62538" y="949059"/>
            <a:ext cx="9081461" cy="5908941"/>
          </a:xfrm>
        </p:spPr>
        <p:txBody>
          <a:bodyPr>
            <a:normAutofit fontScale="92500" lnSpcReduction="10000"/>
          </a:bodyPr>
          <a:lstStyle/>
          <a:p>
            <a:r>
              <a:rPr lang="en-US" dirty="0" smtClean="0"/>
              <a:t>Since Jan 1, 2007 as of July </a:t>
            </a:r>
            <a:r>
              <a:rPr lang="en-US" dirty="0"/>
              <a:t>6</a:t>
            </a:r>
            <a:r>
              <a:rPr lang="en-US" dirty="0" smtClean="0"/>
              <a:t>, 2014 </a:t>
            </a:r>
            <a:r>
              <a:rPr lang="en-US" sz="2200" dirty="0" smtClean="0"/>
              <a:t>(7.5 </a:t>
            </a:r>
            <a:r>
              <a:rPr lang="en-US" sz="2200" dirty="0" err="1" smtClean="0"/>
              <a:t>yrs</a:t>
            </a:r>
            <a:r>
              <a:rPr lang="en-US" sz="2200" dirty="0" smtClean="0"/>
              <a:t>)</a:t>
            </a:r>
          </a:p>
          <a:p>
            <a:pPr lvl="1"/>
            <a:r>
              <a:rPr lang="en-US" dirty="0" smtClean="0"/>
              <a:t>529,775 Sessions,     </a:t>
            </a:r>
            <a:r>
              <a:rPr lang="en-US" dirty="0" err="1" smtClean="0"/>
              <a:t>Pageviews</a:t>
            </a:r>
            <a:r>
              <a:rPr lang="en-US" dirty="0" smtClean="0"/>
              <a:t> 1,536,995</a:t>
            </a:r>
          </a:p>
          <a:p>
            <a:pPr lvl="2"/>
            <a:r>
              <a:rPr lang="en-US" dirty="0"/>
              <a:t>Visit Duration:   3-10 minutes – 36,525 sessions, 265,377 </a:t>
            </a:r>
            <a:r>
              <a:rPr lang="en-US" dirty="0" err="1"/>
              <a:t>pageviews</a:t>
            </a:r>
            <a:endParaRPr lang="en-US" dirty="0"/>
          </a:p>
          <a:p>
            <a:pPr marL="914400" lvl="2" indent="0">
              <a:buNone/>
            </a:pPr>
            <a:r>
              <a:rPr lang="en-US" dirty="0"/>
              <a:t>				 10-30 minutes – 31,565 sessions, 295,304 </a:t>
            </a:r>
            <a:r>
              <a:rPr lang="en-US" dirty="0" err="1"/>
              <a:t>pageviews</a:t>
            </a:r>
            <a:endParaRPr lang="en-US" dirty="0"/>
          </a:p>
          <a:p>
            <a:pPr marL="914400" lvl="2" indent="0">
              <a:buNone/>
            </a:pPr>
            <a:r>
              <a:rPr lang="en-US" dirty="0"/>
              <a:t>				 &gt;30 minutes     -  13,161 sessions, 231,671 </a:t>
            </a:r>
            <a:r>
              <a:rPr lang="en-US" dirty="0" err="1"/>
              <a:t>pageviews</a:t>
            </a:r>
            <a:endParaRPr lang="en-US" dirty="0"/>
          </a:p>
          <a:p>
            <a:pPr marL="914400" lvl="2" indent="0">
              <a:buNone/>
            </a:pPr>
            <a:r>
              <a:rPr lang="en-US" dirty="0">
                <a:latin typeface="Wingdings"/>
                <a:ea typeface="Wingdings"/>
                <a:cs typeface="Wingdings"/>
                <a:sym typeface="Wingdings"/>
              </a:rPr>
              <a:t> </a:t>
            </a:r>
            <a:r>
              <a:rPr lang="en-US" dirty="0"/>
              <a:t>Page Depth:   5-9 pages  –  47,964 </a:t>
            </a:r>
            <a:r>
              <a:rPr lang="en-US" dirty="0" smtClean="0"/>
              <a:t>sessions,   </a:t>
            </a:r>
            <a:r>
              <a:rPr lang="en-US" dirty="0"/>
              <a:t>311,478 </a:t>
            </a:r>
            <a:r>
              <a:rPr lang="en-US" dirty="0" err="1"/>
              <a:t>pageviews</a:t>
            </a:r>
            <a:endParaRPr lang="en-US" dirty="0"/>
          </a:p>
          <a:p>
            <a:pPr marL="914400" lvl="2" indent="0">
              <a:buNone/>
            </a:pPr>
            <a:r>
              <a:rPr lang="en-US" dirty="0"/>
              <a:t>			      </a:t>
            </a:r>
            <a:r>
              <a:rPr lang="en-US" dirty="0" smtClean="0"/>
              <a:t> 10</a:t>
            </a:r>
            <a:r>
              <a:rPr lang="en-US" dirty="0"/>
              <a:t>-14 pages  – 16,123 </a:t>
            </a:r>
            <a:r>
              <a:rPr lang="en-US" dirty="0" smtClean="0"/>
              <a:t>sessions,  </a:t>
            </a:r>
            <a:r>
              <a:rPr lang="en-US" dirty="0"/>
              <a:t>187,283 </a:t>
            </a:r>
            <a:r>
              <a:rPr lang="en-US" dirty="0" err="1"/>
              <a:t>pageviews</a:t>
            </a:r>
            <a:endParaRPr lang="en-US" dirty="0"/>
          </a:p>
          <a:p>
            <a:pPr marL="914400" lvl="2" indent="0">
              <a:buNone/>
            </a:pPr>
            <a:r>
              <a:rPr lang="en-US" dirty="0"/>
              <a:t>			   </a:t>
            </a:r>
            <a:r>
              <a:rPr lang="en-US" dirty="0" smtClean="0"/>
              <a:t>    15</a:t>
            </a:r>
            <a:r>
              <a:rPr lang="en-US" dirty="0"/>
              <a:t>-19 pages  –   7,120 </a:t>
            </a:r>
            <a:r>
              <a:rPr lang="en-US" dirty="0" smtClean="0"/>
              <a:t>sessions,   </a:t>
            </a:r>
            <a:r>
              <a:rPr lang="en-US" dirty="0"/>
              <a:t>119,163 </a:t>
            </a:r>
            <a:r>
              <a:rPr lang="en-US" dirty="0" err="1"/>
              <a:t>pageviews</a:t>
            </a:r>
            <a:endParaRPr lang="en-US" dirty="0"/>
          </a:p>
          <a:p>
            <a:pPr marL="914400" lvl="2" indent="0">
              <a:buNone/>
            </a:pPr>
            <a:r>
              <a:rPr lang="en-US" dirty="0"/>
              <a:t>			     </a:t>
            </a:r>
            <a:r>
              <a:rPr lang="en-US" dirty="0" smtClean="0"/>
              <a:t>      </a:t>
            </a:r>
            <a:r>
              <a:rPr lang="en-US" dirty="0"/>
              <a:t>20+ pages  –    8,950 </a:t>
            </a:r>
            <a:r>
              <a:rPr lang="en-US" dirty="0" smtClean="0"/>
              <a:t>sessions, </a:t>
            </a:r>
            <a:r>
              <a:rPr lang="en-US" dirty="0"/>
              <a:t>286,176 </a:t>
            </a:r>
            <a:r>
              <a:rPr lang="en-US" dirty="0" err="1" smtClean="0"/>
              <a:t>pageviews</a:t>
            </a:r>
            <a:endParaRPr lang="en-US" dirty="0" smtClean="0"/>
          </a:p>
          <a:p>
            <a:pPr lvl="1"/>
            <a:r>
              <a:rPr lang="en-US" dirty="0" smtClean="0"/>
              <a:t>370,874 New Visitors</a:t>
            </a:r>
          </a:p>
          <a:p>
            <a:pPr lvl="1"/>
            <a:r>
              <a:rPr lang="en-US" dirty="0" smtClean="0"/>
              <a:t>158,901 Returning Visitors</a:t>
            </a:r>
          </a:p>
          <a:p>
            <a:pPr lvl="2"/>
            <a:r>
              <a:rPr lang="en-US" dirty="0" smtClean="0"/>
              <a:t>Average Time on Sites for Returning Visitors – 5.35 min</a:t>
            </a:r>
          </a:p>
          <a:p>
            <a:pPr lvl="2"/>
            <a:r>
              <a:rPr lang="en-US" dirty="0" smtClean="0"/>
              <a:t>Average Pages/Visit for Returning Visitors – 4.20</a:t>
            </a:r>
          </a:p>
          <a:p>
            <a:pPr marL="914400" lvl="2" indent="0">
              <a:buNone/>
            </a:pPr>
            <a:endParaRPr lang="en-US" sz="1300" dirty="0" smtClean="0"/>
          </a:p>
          <a:p>
            <a:pPr marL="514350" lvl="1" indent="0">
              <a:buNone/>
            </a:pPr>
            <a:r>
              <a:rPr lang="en-US" dirty="0"/>
              <a:t>Visit the EET – </a:t>
            </a:r>
            <a:r>
              <a:rPr lang="en-US" dirty="0">
                <a:hlinkClick r:id="rId2"/>
              </a:rPr>
              <a:t>http://serc.carleton.edu/eet</a:t>
            </a:r>
            <a:r>
              <a:rPr lang="en-US" dirty="0"/>
              <a:t> </a:t>
            </a:r>
          </a:p>
          <a:p>
            <a:pPr marL="514350" lvl="1" indent="0">
              <a:buNone/>
            </a:pPr>
            <a:endParaRPr lang="en-US" dirty="0" smtClean="0"/>
          </a:p>
          <a:p>
            <a:pPr marL="914400" lvl="2" indent="0">
              <a:buNone/>
            </a:pPr>
            <a:endParaRPr lang="en-US" dirty="0" smtClean="0"/>
          </a:p>
          <a:p>
            <a:pPr marL="914400" lvl="2" indent="0">
              <a:buNone/>
            </a:pPr>
            <a:endParaRPr lang="en-US" dirty="0" smtClean="0"/>
          </a:p>
        </p:txBody>
      </p:sp>
      <p:pic>
        <p:nvPicPr>
          <p:cNvPr id="4" name="Picture 3" descr="eet_logo_clean-B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886" y="179421"/>
            <a:ext cx="2407425" cy="842936"/>
          </a:xfrm>
          <a:prstGeom prst="rect">
            <a:avLst/>
          </a:prstGeom>
        </p:spPr>
      </p:pic>
    </p:spTree>
    <p:extLst>
      <p:ext uri="{BB962C8B-B14F-4D97-AF65-F5344CB8AC3E}">
        <p14:creationId xmlns:p14="http://schemas.microsoft.com/office/powerpoint/2010/main" val="9843208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78"/>
            <a:ext cx="8229600" cy="1143000"/>
          </a:xfrm>
        </p:spPr>
        <p:txBody>
          <a:bodyPr>
            <a:normAutofit fontScale="90000"/>
          </a:bodyPr>
          <a:lstStyle/>
          <a:p>
            <a:r>
              <a:rPr lang="en-US" dirty="0" smtClean="0"/>
              <a:t>References and Contact Information</a:t>
            </a:r>
            <a:endParaRPr lang="en-US" dirty="0"/>
          </a:p>
        </p:txBody>
      </p:sp>
      <p:sp>
        <p:nvSpPr>
          <p:cNvPr id="3" name="Content Placeholder 2"/>
          <p:cNvSpPr>
            <a:spLocks noGrp="1"/>
          </p:cNvSpPr>
          <p:nvPr>
            <p:ph idx="1"/>
          </p:nvPr>
        </p:nvSpPr>
        <p:spPr>
          <a:xfrm>
            <a:off x="282242" y="1222278"/>
            <a:ext cx="8861758" cy="5501411"/>
          </a:xfrm>
        </p:spPr>
        <p:txBody>
          <a:bodyPr>
            <a:normAutofit fontScale="92500"/>
          </a:bodyPr>
          <a:lstStyle/>
          <a:p>
            <a:pPr>
              <a:spcAft>
                <a:spcPts val="1200"/>
              </a:spcAft>
            </a:pPr>
            <a:r>
              <a:rPr lang="en-US" sz="1800" dirty="0" err="1" smtClean="0"/>
              <a:t>Ledley</a:t>
            </a:r>
            <a:r>
              <a:rPr lang="en-US" sz="1800" dirty="0" smtClean="0"/>
              <a:t>, T.S., A. </a:t>
            </a:r>
            <a:r>
              <a:rPr lang="en-US" sz="1800" dirty="0" err="1" smtClean="0"/>
              <a:t>Prakash</a:t>
            </a:r>
            <a:r>
              <a:rPr lang="en-US" sz="1800" dirty="0" smtClean="0"/>
              <a:t>, C.A. </a:t>
            </a:r>
            <a:r>
              <a:rPr lang="en-US" sz="1800" dirty="0" err="1" smtClean="0"/>
              <a:t>Manduca</a:t>
            </a:r>
            <a:r>
              <a:rPr lang="en-US" sz="1800" dirty="0" smtClean="0"/>
              <a:t>, and S. Fox, Recommendations for Making Geoscience Data Accessible and Usable in Education, </a:t>
            </a:r>
            <a:r>
              <a:rPr lang="en-US" sz="1800" i="1" dirty="0" smtClean="0"/>
              <a:t>EOS</a:t>
            </a:r>
            <a:r>
              <a:rPr lang="en-US" sz="1800" dirty="0" smtClean="0"/>
              <a:t>, v89, n32, p291, (DOI: 10.1029/2008EO2003), August 5, 2008, </a:t>
            </a:r>
            <a:r>
              <a:rPr lang="en-US" sz="1800" u="sng" dirty="0" smtClean="0">
                <a:hlinkClick r:id="rId2"/>
              </a:rPr>
              <a:t>http://www.agu.org/journals/eo/eo0832/2008EO320003.pdf#anchor</a:t>
            </a:r>
            <a:r>
              <a:rPr lang="en-US" sz="1800" dirty="0" smtClean="0"/>
              <a:t>. </a:t>
            </a:r>
          </a:p>
          <a:p>
            <a:pPr>
              <a:spcAft>
                <a:spcPts val="1200"/>
              </a:spcAft>
            </a:pPr>
            <a:r>
              <a:rPr lang="en-US" sz="1800" dirty="0" err="1"/>
              <a:t>Ledley</a:t>
            </a:r>
            <a:r>
              <a:rPr lang="en-US" sz="1800" dirty="0"/>
              <a:t>, T.S, L. </a:t>
            </a:r>
            <a:r>
              <a:rPr lang="en-US" sz="1800" dirty="0" err="1"/>
              <a:t>Dahlman</a:t>
            </a:r>
            <a:r>
              <a:rPr lang="en-US" sz="1800" dirty="0"/>
              <a:t>, C. McAuliffe, N. Haddad, M. Taber, B. </a:t>
            </a:r>
            <a:r>
              <a:rPr lang="en-US" sz="1800" dirty="0" err="1"/>
              <a:t>Domenico</a:t>
            </a:r>
            <a:r>
              <a:rPr lang="en-US" sz="1800" dirty="0"/>
              <a:t>, S. </a:t>
            </a:r>
            <a:r>
              <a:rPr lang="en-US" sz="1800" dirty="0" err="1"/>
              <a:t>Lynds</a:t>
            </a:r>
            <a:r>
              <a:rPr lang="en-US" sz="1800" dirty="0"/>
              <a:t>, M. Grogan, Making Earth Science Data Accessible and Usable in Education, </a:t>
            </a:r>
            <a:r>
              <a:rPr lang="en-US" sz="1800" i="1" dirty="0"/>
              <a:t>Science</a:t>
            </a:r>
            <a:r>
              <a:rPr lang="en-US" sz="1800" dirty="0"/>
              <a:t>, </a:t>
            </a:r>
            <a:r>
              <a:rPr lang="en-US" sz="1800" dirty="0" err="1"/>
              <a:t>vol</a:t>
            </a:r>
            <a:r>
              <a:rPr lang="en-US" sz="1800" dirty="0"/>
              <a:t> 333 no. 6051 pp1838-1839</a:t>
            </a:r>
            <a:r>
              <a:rPr lang="en-US" sz="1800" i="1" dirty="0"/>
              <a:t>, DOI: </a:t>
            </a:r>
            <a:r>
              <a:rPr lang="en-US" sz="1800" dirty="0"/>
              <a:t>10.1126/science.1199348, </a:t>
            </a:r>
            <a:r>
              <a:rPr lang="en-US" sz="1800" u="sng" dirty="0">
                <a:hlinkClick r:id="rId3"/>
              </a:rPr>
              <a:t>http://www.sciencemag.org/content/333/6051/1838.summary</a:t>
            </a:r>
            <a:r>
              <a:rPr lang="en-US" sz="1800" dirty="0"/>
              <a:t>, September 30, 2011.</a:t>
            </a:r>
            <a:r>
              <a:rPr lang="en-US" sz="1800" dirty="0" smtClean="0">
                <a:effectLst/>
              </a:rPr>
              <a:t> </a:t>
            </a:r>
            <a:endParaRPr lang="en-US" sz="1800" dirty="0" smtClean="0"/>
          </a:p>
          <a:p>
            <a:pPr>
              <a:spcAft>
                <a:spcPts val="1200"/>
              </a:spcAft>
            </a:pPr>
            <a:r>
              <a:rPr lang="en-US" sz="1800" dirty="0" err="1" smtClean="0"/>
              <a:t>Ledley</a:t>
            </a:r>
            <a:r>
              <a:rPr lang="en-US" sz="1800" dirty="0"/>
              <a:t>, T.S, M.R. Taber, S. </a:t>
            </a:r>
            <a:r>
              <a:rPr lang="en-US" sz="1800" dirty="0" err="1"/>
              <a:t>Lynds</a:t>
            </a:r>
            <a:r>
              <a:rPr lang="en-US" sz="1800" dirty="0"/>
              <a:t>, B. </a:t>
            </a:r>
            <a:r>
              <a:rPr lang="en-US" sz="1800" dirty="0" err="1"/>
              <a:t>Domenico</a:t>
            </a:r>
            <a:r>
              <a:rPr lang="en-US" sz="1800" dirty="0"/>
              <a:t>, L. </a:t>
            </a:r>
            <a:r>
              <a:rPr lang="en-US" sz="1800" dirty="0" err="1"/>
              <a:t>Dahlman</a:t>
            </a:r>
            <a:r>
              <a:rPr lang="en-US" sz="1800" dirty="0"/>
              <a:t>, A Model for Enabling an Effective Outcome-Oriented Communication Between the Scientific and Educational Communities, </a:t>
            </a:r>
            <a:r>
              <a:rPr lang="en-US" sz="1800" i="1" dirty="0"/>
              <a:t>Journal of Geoscience Education</a:t>
            </a:r>
            <a:r>
              <a:rPr lang="en-US" sz="1800" dirty="0"/>
              <a:t>, v.60, no. 3, </a:t>
            </a:r>
            <a:r>
              <a:rPr lang="en-US" sz="1800" dirty="0" err="1"/>
              <a:t>pp</a:t>
            </a:r>
            <a:r>
              <a:rPr lang="en-US" sz="1800" dirty="0"/>
              <a:t> 257-267, </a:t>
            </a:r>
            <a:r>
              <a:rPr lang="en-US" sz="1800" dirty="0" err="1"/>
              <a:t>doi</a:t>
            </a:r>
            <a:r>
              <a:rPr lang="en-US" sz="1800" dirty="0"/>
              <a:t>: 10.5408/11-234.1, </a:t>
            </a:r>
            <a:r>
              <a:rPr lang="en-US" sz="1800" u="sng" dirty="0">
                <a:hlinkClick r:id="rId4"/>
              </a:rPr>
              <a:t>http://nagt-jge.org/doi/abs/10.5408/11-234.1</a:t>
            </a:r>
            <a:r>
              <a:rPr lang="en-US" sz="1800" dirty="0"/>
              <a:t>, August 2012.</a:t>
            </a:r>
            <a:r>
              <a:rPr lang="en-US" sz="1800" dirty="0" smtClean="0">
                <a:effectLst/>
              </a:rPr>
              <a:t> </a:t>
            </a:r>
          </a:p>
          <a:p>
            <a:pPr>
              <a:spcAft>
                <a:spcPts val="1200"/>
              </a:spcAft>
            </a:pPr>
            <a:r>
              <a:rPr lang="en-US" sz="1800" dirty="0" smtClean="0"/>
              <a:t>Taber, M.R., T.S. </a:t>
            </a:r>
            <a:r>
              <a:rPr lang="en-US" sz="1800" dirty="0" err="1" smtClean="0"/>
              <a:t>Ledley</a:t>
            </a:r>
            <a:r>
              <a:rPr lang="en-US" sz="1800" dirty="0" smtClean="0"/>
              <a:t>, S. </a:t>
            </a:r>
            <a:r>
              <a:rPr lang="en-US" sz="1800" dirty="0" err="1" smtClean="0"/>
              <a:t>Lynds</a:t>
            </a:r>
            <a:r>
              <a:rPr lang="en-US" sz="1800" dirty="0" smtClean="0"/>
              <a:t>, B. </a:t>
            </a:r>
            <a:r>
              <a:rPr lang="en-US" sz="1800" dirty="0" err="1" smtClean="0"/>
              <a:t>Domenico</a:t>
            </a:r>
            <a:r>
              <a:rPr lang="en-US" sz="1800" dirty="0" smtClean="0"/>
              <a:t>, L. </a:t>
            </a:r>
            <a:r>
              <a:rPr lang="en-US" sz="1800" dirty="0" err="1" smtClean="0"/>
              <a:t>Dahlman</a:t>
            </a:r>
            <a:r>
              <a:rPr lang="en-US" sz="1800" dirty="0" smtClean="0"/>
              <a:t>, Geoscience Data for Educational Use: Recommendations from Scientific/Technical and Educational Communities, </a:t>
            </a:r>
            <a:r>
              <a:rPr lang="en-US" sz="1800" i="1" dirty="0" smtClean="0"/>
              <a:t>Journal of Geoscience Education, </a:t>
            </a:r>
            <a:r>
              <a:rPr lang="en-US" sz="1800" dirty="0" smtClean="0"/>
              <a:t>v 60, no. 3, pp249-256, </a:t>
            </a:r>
            <a:r>
              <a:rPr lang="en-US" sz="1800" dirty="0" err="1" smtClean="0"/>
              <a:t>doi</a:t>
            </a:r>
            <a:r>
              <a:rPr lang="en-US" sz="1800" dirty="0" smtClean="0"/>
              <a:t>: 10.5408/12-297.1, </a:t>
            </a:r>
            <a:r>
              <a:rPr lang="en-US" sz="1800" u="sng" dirty="0" smtClean="0">
                <a:hlinkClick r:id="rId5"/>
              </a:rPr>
              <a:t>http://nagt-jge.org/doi/abs/10.5408/12-297.1</a:t>
            </a:r>
            <a:r>
              <a:rPr lang="en-US" sz="1800" dirty="0" smtClean="0"/>
              <a:t>, August 2012.</a:t>
            </a:r>
          </a:p>
          <a:p>
            <a:endParaRPr lang="en-US" sz="1800" dirty="0"/>
          </a:p>
          <a:p>
            <a:pPr marL="0" indent="0">
              <a:buNone/>
            </a:pPr>
            <a:r>
              <a:rPr lang="en-US" sz="2600" dirty="0" smtClean="0"/>
              <a:t>Tamara Shapiro </a:t>
            </a:r>
            <a:r>
              <a:rPr lang="en-US" sz="2600" dirty="0" err="1" smtClean="0"/>
              <a:t>Ledley</a:t>
            </a:r>
            <a:r>
              <a:rPr lang="en-US" sz="2600" dirty="0" smtClean="0"/>
              <a:t>     </a:t>
            </a:r>
            <a:r>
              <a:rPr lang="en-US" sz="2600" dirty="0" smtClean="0">
                <a:hlinkClick r:id="rId6"/>
              </a:rPr>
              <a:t>Tamara_Ledley@terc.edu</a:t>
            </a:r>
            <a:r>
              <a:rPr lang="en-US" sz="2600" dirty="0" smtClean="0"/>
              <a:t>     617-873-9658</a:t>
            </a:r>
          </a:p>
          <a:p>
            <a:endParaRPr lang="en-US" sz="1800" dirty="0" smtClean="0">
              <a:effectLst/>
            </a:endParaRPr>
          </a:p>
          <a:p>
            <a:endParaRPr lang="en-US" sz="1800" dirty="0" smtClean="0">
              <a:effectLst/>
            </a:endParaRPr>
          </a:p>
          <a:p>
            <a:endParaRPr lang="en-US" sz="1800" dirty="0"/>
          </a:p>
        </p:txBody>
      </p:sp>
    </p:spTree>
    <p:extLst>
      <p:ext uri="{BB962C8B-B14F-4D97-AF65-F5344CB8AC3E}">
        <p14:creationId xmlns:p14="http://schemas.microsoft.com/office/powerpoint/2010/main" val="41831981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4294967295"/>
          </p:nvPr>
        </p:nvSpPr>
        <p:spPr>
          <a:xfrm>
            <a:off x="76200" y="1710263"/>
            <a:ext cx="4419600" cy="5105400"/>
          </a:xfrm>
        </p:spPr>
        <p:txBody>
          <a:bodyPr>
            <a:normAutofit lnSpcReduction="10000"/>
          </a:bodyPr>
          <a:lstStyle/>
          <a:p>
            <a:pPr>
              <a:lnSpc>
                <a:spcPct val="90000"/>
              </a:lnSpc>
              <a:spcBef>
                <a:spcPct val="0"/>
              </a:spcBef>
              <a:spcAft>
                <a:spcPct val="50000"/>
              </a:spcAft>
            </a:pPr>
            <a:r>
              <a:rPr lang="en-US" sz="2800" dirty="0">
                <a:effectLst>
                  <a:innerShdw blurRad="63500" dist="50800" dir="2700000">
                    <a:prstClr val="black">
                      <a:alpha val="50000"/>
                    </a:prstClr>
                  </a:innerShdw>
                </a:effectLst>
              </a:rPr>
              <a:t>The </a:t>
            </a:r>
            <a:r>
              <a:rPr lang="en-US" sz="2800" b="1" dirty="0">
                <a:solidFill>
                  <a:srgbClr val="FF6600"/>
                </a:solidFill>
                <a:effectLst>
                  <a:innerShdw blurRad="63500" dist="50800" dir="2700000">
                    <a:prstClr val="black">
                      <a:alpha val="50000"/>
                    </a:prstClr>
                  </a:innerShdw>
                </a:effectLst>
              </a:rPr>
              <a:t>EET</a:t>
            </a:r>
            <a:r>
              <a:rPr lang="en-US" sz="2800" b="1" dirty="0">
                <a:effectLst>
                  <a:innerShdw blurRad="63500" dist="50800" dir="2700000">
                    <a:prstClr val="black">
                      <a:alpha val="50000"/>
                    </a:prstClr>
                  </a:innerShdw>
                </a:effectLst>
              </a:rPr>
              <a:t> </a:t>
            </a:r>
            <a:r>
              <a:rPr lang="en-US" sz="2800" dirty="0">
                <a:effectLst>
                  <a:innerShdw blurRad="63500" dist="50800" dir="2700000">
                    <a:prstClr val="black">
                      <a:alpha val="50000"/>
                    </a:prstClr>
                  </a:innerShdw>
                </a:effectLst>
              </a:rPr>
              <a:t>is</a:t>
            </a:r>
            <a:r>
              <a:rPr lang="en-US" sz="2800" b="1" dirty="0">
                <a:effectLst>
                  <a:innerShdw blurRad="63500" dist="50800" dir="2700000">
                    <a:prstClr val="black">
                      <a:alpha val="50000"/>
                    </a:prstClr>
                  </a:innerShdw>
                </a:effectLst>
              </a:rPr>
              <a:t> </a:t>
            </a:r>
            <a:r>
              <a:rPr lang="en-US" sz="2800" dirty="0">
                <a:effectLst>
                  <a:innerShdw blurRad="63500" dist="50800" dir="2700000">
                    <a:prstClr val="black">
                      <a:alpha val="50000"/>
                    </a:prstClr>
                  </a:innerShdw>
                </a:effectLst>
              </a:rPr>
              <a:t>a collection of computer based activities that feature Earth science datasets and data analysis tools.</a:t>
            </a:r>
          </a:p>
          <a:p>
            <a:pPr>
              <a:lnSpc>
                <a:spcPct val="90000"/>
              </a:lnSpc>
              <a:spcBef>
                <a:spcPct val="0"/>
              </a:spcBef>
              <a:spcAft>
                <a:spcPct val="50000"/>
              </a:spcAft>
            </a:pPr>
            <a:r>
              <a:rPr lang="en-US" sz="2800" b="1" dirty="0">
                <a:solidFill>
                  <a:srgbClr val="FF6600"/>
                </a:solidFill>
                <a:effectLst>
                  <a:innerShdw blurRad="63500" dist="50800" dir="2700000">
                    <a:prstClr val="black">
                      <a:alpha val="50000"/>
                    </a:prstClr>
                  </a:innerShdw>
                </a:effectLst>
              </a:rPr>
              <a:t>EET</a:t>
            </a:r>
            <a:r>
              <a:rPr lang="en-US" sz="2800" dirty="0">
                <a:effectLst>
                  <a:innerShdw blurRad="63500" dist="50800" dir="2700000">
                    <a:prstClr val="black">
                      <a:alpha val="50000"/>
                    </a:prstClr>
                  </a:innerShdw>
                </a:effectLst>
              </a:rPr>
              <a:t> chap</a:t>
            </a:r>
            <a:r>
              <a:rPr lang="en-US" sz="2800" dirty="0"/>
              <a:t>ters provide step-by-step instructions for accessing and analyzing data to explore issues or concepts in Earth system science</a:t>
            </a:r>
            <a:r>
              <a:rPr lang="en-US" sz="2800" dirty="0" smtClean="0"/>
              <a:t>.</a:t>
            </a:r>
          </a:p>
          <a:p>
            <a:pPr>
              <a:lnSpc>
                <a:spcPct val="90000"/>
              </a:lnSpc>
              <a:spcBef>
                <a:spcPct val="0"/>
              </a:spcBef>
              <a:spcAft>
                <a:spcPct val="50000"/>
              </a:spcAft>
            </a:pPr>
            <a:r>
              <a:rPr lang="en-US" sz="2800" dirty="0" smtClean="0"/>
              <a:t>44 EET chapters </a:t>
            </a:r>
          </a:p>
          <a:p>
            <a:pPr marL="0" indent="0">
              <a:lnSpc>
                <a:spcPct val="90000"/>
              </a:lnSpc>
              <a:spcBef>
                <a:spcPct val="0"/>
              </a:spcBef>
              <a:spcAft>
                <a:spcPct val="50000"/>
              </a:spcAft>
              <a:buNone/>
            </a:pPr>
            <a:r>
              <a:rPr lang="en-US" sz="1800" dirty="0" err="1" smtClean="0"/>
              <a:t>Ledley</a:t>
            </a:r>
            <a:r>
              <a:rPr lang="en-US" sz="1800" dirty="0" smtClean="0"/>
              <a:t> et al, Science, 2011</a:t>
            </a:r>
            <a:endParaRPr lang="en-US" sz="1800" dirty="0"/>
          </a:p>
        </p:txBody>
      </p:sp>
      <p:pic>
        <p:nvPicPr>
          <p:cNvPr id="176131" name="Picture 3" descr="Ozone Hole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27025"/>
            <a:ext cx="4572000" cy="2949575"/>
          </a:xfrm>
          <a:prstGeom prst="rect">
            <a:avLst/>
          </a:prstGeom>
          <a:noFill/>
          <a:extLst>
            <a:ext uri="{909E8E84-426E-40dd-AFC4-6F175D3DCCD1}">
              <a14:hiddenFill xmlns:a14="http://schemas.microsoft.com/office/drawing/2010/main">
                <a:solidFill>
                  <a:srgbClr val="FFFFFF"/>
                </a:solidFill>
              </a14:hiddenFill>
            </a:ext>
          </a:extLst>
        </p:spPr>
      </p:pic>
      <p:sp>
        <p:nvSpPr>
          <p:cNvPr id="176134" name="Text Box 6"/>
          <p:cNvSpPr txBox="1">
            <a:spLocks noChangeArrowheads="1"/>
          </p:cNvSpPr>
          <p:nvPr/>
        </p:nvSpPr>
        <p:spPr bwMode="auto">
          <a:xfrm>
            <a:off x="398463" y="914400"/>
            <a:ext cx="3792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tx2"/>
                </a:solidFill>
                <a:effectLst>
                  <a:outerShdw blurRad="38100" dist="38100" dir="2700000" algn="tl">
                    <a:srgbClr val="000000"/>
                  </a:outerShdw>
                </a:effectLst>
                <a:hlinkClick r:id="rId3"/>
              </a:rPr>
              <a:t>http://serc.carleton.edu/eet</a:t>
            </a:r>
            <a:endParaRPr lang="en-US" sz="2400" dirty="0">
              <a:solidFill>
                <a:schemeClr val="tx2"/>
              </a:solidFill>
              <a:effectLst>
                <a:outerShdw blurRad="38100" dist="38100" dir="2700000" algn="tl">
                  <a:srgbClr val="000000"/>
                </a:outerShdw>
              </a:effectLst>
            </a:endParaRPr>
          </a:p>
        </p:txBody>
      </p:sp>
      <p:sp>
        <p:nvSpPr>
          <p:cNvPr id="176135" name="Rectangle 7"/>
          <p:cNvSpPr>
            <a:spLocks noChangeArrowheads="1"/>
          </p:cNvSpPr>
          <p:nvPr/>
        </p:nvSpPr>
        <p:spPr bwMode="auto">
          <a:xfrm>
            <a:off x="0" y="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400" dirty="0">
                <a:solidFill>
                  <a:schemeClr val="tx2"/>
                </a:solidFill>
                <a:effectLst>
                  <a:outerShdw blurRad="38100" dist="38100" dir="2700000" algn="tl">
                    <a:srgbClr val="000000"/>
                  </a:outerShdw>
                </a:effectLst>
              </a:rPr>
              <a:t>T</a:t>
            </a:r>
            <a:r>
              <a:rPr lang="en-US" sz="3400" dirty="0" smtClean="0">
                <a:solidFill>
                  <a:schemeClr val="tx2"/>
                </a:solidFill>
                <a:effectLst>
                  <a:outerShdw blurRad="38100" dist="38100" dir="2700000" algn="tl">
                    <a:srgbClr val="000000"/>
                  </a:outerShdw>
                </a:effectLst>
              </a:rPr>
              <a:t>he Earth </a:t>
            </a:r>
            <a:r>
              <a:rPr lang="en-US" sz="3400" dirty="0">
                <a:solidFill>
                  <a:schemeClr val="tx2"/>
                </a:solidFill>
                <a:effectLst>
                  <a:outerShdw blurRad="38100" dist="38100" dir="2700000" algn="tl">
                    <a:srgbClr val="000000"/>
                  </a:outerShdw>
                </a:effectLst>
              </a:rPr>
              <a:t>Exploration </a:t>
            </a:r>
            <a:r>
              <a:rPr lang="en-US" sz="3400" dirty="0" err="1">
                <a:solidFill>
                  <a:schemeClr val="tx2"/>
                </a:solidFill>
                <a:effectLst>
                  <a:outerShdw blurRad="38100" dist="38100" dir="2700000" algn="tl">
                    <a:srgbClr val="000000"/>
                  </a:outerShdw>
                </a:effectLst>
              </a:rPr>
              <a:t>Toolbook</a:t>
            </a:r>
            <a:r>
              <a:rPr lang="en-US" sz="3400" dirty="0">
                <a:solidFill>
                  <a:schemeClr val="tx2"/>
                </a:solidFill>
                <a:effectLst>
                  <a:outerShdw blurRad="38100" dist="38100" dir="2700000" algn="tl">
                    <a:srgbClr val="000000"/>
                  </a:outerShdw>
                </a:effectLst>
              </a:rPr>
              <a:t> (EET</a:t>
            </a:r>
            <a:r>
              <a:rPr lang="en-US" sz="3400" dirty="0" smtClean="0">
                <a:solidFill>
                  <a:schemeClr val="tx2"/>
                </a:solidFill>
                <a:effectLst>
                  <a:outerShdw blurRad="38100" dist="38100" dir="2700000" algn="tl">
                    <a:srgbClr val="000000"/>
                  </a:outerShdw>
                </a:effectLst>
              </a:rPr>
              <a:t>)</a:t>
            </a:r>
            <a:endParaRPr lang="en-US" sz="3200" dirty="0">
              <a:solidFill>
                <a:schemeClr val="tx2"/>
              </a:solidFill>
              <a:effectLst>
                <a:outerShdw blurRad="38100" dist="38100" dir="2700000" algn="tl">
                  <a:srgbClr val="000000"/>
                </a:outerShdw>
              </a:effectLst>
            </a:endParaRPr>
          </a:p>
        </p:txBody>
      </p:sp>
      <p:pic>
        <p:nvPicPr>
          <p:cNvPr id="2" name="Picture 1" descr="EET Home Page 2014-07-07 at 5.1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234" y="1123338"/>
            <a:ext cx="4539766" cy="2552295"/>
          </a:xfrm>
          <a:prstGeom prst="rect">
            <a:avLst/>
          </a:prstGeom>
        </p:spPr>
      </p:pic>
    </p:spTree>
    <p:extLst>
      <p:ext uri="{BB962C8B-B14F-4D97-AF65-F5344CB8AC3E}">
        <p14:creationId xmlns:p14="http://schemas.microsoft.com/office/powerpoint/2010/main" val="37807697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362200" y="107154"/>
            <a:ext cx="6781800" cy="1143000"/>
          </a:xfrm>
        </p:spPr>
        <p:txBody>
          <a:bodyPr>
            <a:normAutofit fontScale="90000"/>
          </a:bodyPr>
          <a:lstStyle/>
          <a:p>
            <a:r>
              <a:rPr lang="en-US" sz="4000" dirty="0" smtClean="0"/>
              <a:t>Model for Building </a:t>
            </a:r>
            <a:br>
              <a:rPr lang="en-US" sz="4000" dirty="0" smtClean="0"/>
            </a:br>
            <a:r>
              <a:rPr lang="en-US" sz="4000" dirty="0" smtClean="0"/>
              <a:t>Effective EET Chapters</a:t>
            </a:r>
            <a:endParaRPr lang="en-US" sz="4000" dirty="0"/>
          </a:p>
        </p:txBody>
      </p:sp>
      <p:sp>
        <p:nvSpPr>
          <p:cNvPr id="66563" name="Rectangle 3"/>
          <p:cNvSpPr>
            <a:spLocks noGrp="1" noChangeArrowheads="1"/>
          </p:cNvSpPr>
          <p:nvPr>
            <p:ph type="body" idx="1"/>
          </p:nvPr>
        </p:nvSpPr>
        <p:spPr>
          <a:xfrm>
            <a:off x="264040" y="1417638"/>
            <a:ext cx="4876800" cy="3200400"/>
          </a:xfrm>
        </p:spPr>
        <p:txBody>
          <a:bodyPr>
            <a:normAutofit/>
          </a:bodyPr>
          <a:lstStyle/>
          <a:p>
            <a:pPr>
              <a:lnSpc>
                <a:spcPct val="80000"/>
              </a:lnSpc>
              <a:spcBef>
                <a:spcPct val="40000"/>
              </a:spcBef>
            </a:pPr>
            <a:r>
              <a:rPr lang="en-US" sz="2800" b="1" i="1" dirty="0">
                <a:solidFill>
                  <a:srgbClr val="FF6600"/>
                </a:solidFill>
                <a:effectLst>
                  <a:innerShdw blurRad="63500" dist="50800" dir="2700000">
                    <a:prstClr val="black">
                      <a:alpha val="50000"/>
                    </a:prstClr>
                  </a:innerShdw>
                </a:effectLst>
              </a:rPr>
              <a:t>Bridge the gap</a:t>
            </a:r>
            <a:r>
              <a:rPr lang="en-US" sz="2800" dirty="0">
                <a:effectLst>
                  <a:innerShdw blurRad="63500" dist="50800" dir="2700000">
                    <a:prstClr val="black">
                      <a:alpha val="50000"/>
                    </a:prstClr>
                  </a:innerShdw>
                </a:effectLst>
              </a:rPr>
              <a:t> between the technical and educational communities concerning </a:t>
            </a:r>
            <a:r>
              <a:rPr lang="ja-JP" altLang="en-US" sz="2800" dirty="0">
                <a:effectLst>
                  <a:innerShdw blurRad="63500" dist="50800" dir="2700000">
                    <a:prstClr val="black">
                      <a:alpha val="50000"/>
                    </a:prstClr>
                  </a:innerShdw>
                </a:effectLst>
                <a:latin typeface="Arial"/>
              </a:rPr>
              <a:t>“</a:t>
            </a:r>
            <a:r>
              <a:rPr lang="en-US" sz="2800" dirty="0">
                <a:effectLst>
                  <a:innerShdw blurRad="63500" dist="50800" dir="2700000">
                    <a:prstClr val="black">
                      <a:alpha val="50000"/>
                    </a:prstClr>
                  </a:innerShdw>
                </a:effectLst>
              </a:rPr>
              <a:t>data resources</a:t>
            </a:r>
            <a:r>
              <a:rPr lang="ja-JP" altLang="en-US" sz="2800" dirty="0">
                <a:effectLst>
                  <a:innerShdw blurRad="63500" dist="50800" dir="2700000">
                    <a:prstClr val="black">
                      <a:alpha val="50000"/>
                    </a:prstClr>
                  </a:innerShdw>
                </a:effectLst>
                <a:latin typeface="Arial"/>
              </a:rPr>
              <a:t>”</a:t>
            </a:r>
            <a:r>
              <a:rPr lang="en-US" sz="2800" dirty="0">
                <a:effectLst>
                  <a:innerShdw blurRad="63500" dist="50800" dir="2700000">
                    <a:prstClr val="black">
                      <a:alpha val="50000"/>
                    </a:prstClr>
                  </a:innerShdw>
                </a:effectLst>
              </a:rPr>
              <a:t> </a:t>
            </a:r>
          </a:p>
          <a:p>
            <a:pPr>
              <a:lnSpc>
                <a:spcPct val="80000"/>
              </a:lnSpc>
              <a:spcBef>
                <a:spcPct val="40000"/>
              </a:spcBef>
            </a:pPr>
            <a:r>
              <a:rPr lang="en-US" sz="2800" b="1" i="1" dirty="0">
                <a:solidFill>
                  <a:srgbClr val="FF6600"/>
                </a:solidFill>
                <a:effectLst>
                  <a:innerShdw blurRad="63500" dist="50800" dir="2700000">
                    <a:prstClr val="black">
                      <a:alpha val="50000"/>
                    </a:prstClr>
                  </a:innerShdw>
                </a:effectLst>
              </a:rPr>
              <a:t>Facilitate the interaction</a:t>
            </a:r>
            <a:r>
              <a:rPr lang="en-US" sz="2800" dirty="0">
                <a:effectLst>
                  <a:innerShdw blurRad="63500" dist="50800" dir="2700000">
                    <a:prstClr val="black">
                      <a:alpha val="50000"/>
                    </a:prstClr>
                  </a:innerShdw>
                </a:effectLst>
              </a:rPr>
              <a:t> of the scientific </a:t>
            </a:r>
            <a:r>
              <a:rPr lang="en-US" sz="2800" dirty="0" smtClean="0">
                <a:effectLst>
                  <a:innerShdw blurRad="63500" dist="50800" dir="2700000">
                    <a:prstClr val="black">
                      <a:alpha val="50000"/>
                    </a:prstClr>
                  </a:innerShdw>
                </a:effectLst>
              </a:rPr>
              <a:t>and educational communities in order to assure that Ear</a:t>
            </a:r>
            <a:r>
              <a:rPr lang="en-US" sz="2800" dirty="0" smtClean="0"/>
              <a:t>th system </a:t>
            </a:r>
            <a:r>
              <a:rPr lang="en-US" sz="2400" dirty="0" smtClean="0"/>
              <a:t> </a:t>
            </a:r>
            <a:endParaRPr lang="en-US" sz="2400" dirty="0"/>
          </a:p>
        </p:txBody>
      </p:sp>
      <p:pic>
        <p:nvPicPr>
          <p:cNvPr id="66564" name="Picture 4" descr="P4180309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329" y="1457325"/>
            <a:ext cx="3657600" cy="2835275"/>
          </a:xfrm>
          <a:prstGeom prst="rect">
            <a:avLst/>
          </a:prstGeom>
          <a:noFill/>
          <a:extLst>
            <a:ext uri="{909E8E84-426E-40dd-AFC4-6F175D3DCCD1}">
              <a14:hiddenFill xmlns:a14="http://schemas.microsoft.com/office/drawing/2010/main">
                <a:solidFill>
                  <a:srgbClr val="FFFFFF"/>
                </a:solidFill>
              </a14:hiddenFill>
            </a:ext>
          </a:extLst>
        </p:spPr>
      </p:pic>
      <p:sp>
        <p:nvSpPr>
          <p:cNvPr id="66565" name="Rectangle 5"/>
          <p:cNvSpPr>
            <a:spLocks noChangeArrowheads="1"/>
          </p:cNvSpPr>
          <p:nvPr/>
        </p:nvSpPr>
        <p:spPr bwMode="auto">
          <a:xfrm>
            <a:off x="375680" y="4343400"/>
            <a:ext cx="8991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80000"/>
              </a:lnSpc>
              <a:spcBef>
                <a:spcPct val="40000"/>
              </a:spcBef>
              <a:buClr>
                <a:schemeClr val="hlink"/>
              </a:buClr>
              <a:buSzPct val="90000"/>
              <a:buFont typeface="Wingdings" charset="0"/>
              <a:buNone/>
            </a:pPr>
            <a:r>
              <a:rPr lang="en-US" sz="2800" dirty="0">
                <a:effectLst>
                  <a:outerShdw blurRad="38100" dist="38100" dir="2700000" algn="tl">
                    <a:srgbClr val="000000"/>
                  </a:outerShdw>
                </a:effectLst>
              </a:rPr>
              <a:t>   </a:t>
            </a:r>
            <a:r>
              <a:rPr lang="en-US" sz="2800" dirty="0" smtClean="0"/>
              <a:t>science </a:t>
            </a:r>
            <a:r>
              <a:rPr lang="en-US" sz="2800" dirty="0"/>
              <a:t>datasets and tools </a:t>
            </a:r>
          </a:p>
          <a:p>
            <a:pPr marL="742950" lvl="1" indent="-285750" eaLnBrk="1" hangingPunct="1">
              <a:lnSpc>
                <a:spcPct val="80000"/>
              </a:lnSpc>
              <a:spcBef>
                <a:spcPct val="30000"/>
              </a:spcBef>
              <a:buFontTx/>
              <a:buChar char="–"/>
            </a:pPr>
            <a:r>
              <a:rPr lang="en-US" sz="2400" dirty="0">
                <a:effectLst>
                  <a:innerShdw blurRad="63500" dist="50800" dir="2700000">
                    <a:prstClr val="black">
                      <a:alpha val="50000"/>
                    </a:prstClr>
                  </a:innerShdw>
                </a:effectLst>
              </a:rPr>
              <a:t>are </a:t>
            </a:r>
            <a:r>
              <a:rPr lang="en-US" sz="2400" i="1" dirty="0">
                <a:solidFill>
                  <a:srgbClr val="FF6600"/>
                </a:solidFill>
                <a:effectLst>
                  <a:innerShdw blurRad="63500" dist="50800" dir="2700000">
                    <a:prstClr val="black">
                      <a:alpha val="50000"/>
                    </a:prstClr>
                  </a:innerShdw>
                </a:effectLst>
              </a:rPr>
              <a:t>accessible and usable</a:t>
            </a:r>
            <a:r>
              <a:rPr lang="en-US" sz="2400" dirty="0">
                <a:effectLst>
                  <a:innerShdw blurRad="63500" dist="50800" dir="2700000">
                    <a:prstClr val="black">
                      <a:alpha val="50000"/>
                    </a:prstClr>
                  </a:innerShdw>
                </a:effectLst>
              </a:rPr>
              <a:t> by educators</a:t>
            </a:r>
          </a:p>
          <a:p>
            <a:pPr marL="742950" lvl="1" indent="-285750" eaLnBrk="1" hangingPunct="1">
              <a:lnSpc>
                <a:spcPct val="80000"/>
              </a:lnSpc>
              <a:spcBef>
                <a:spcPct val="30000"/>
              </a:spcBef>
              <a:buFontTx/>
              <a:buChar char="–"/>
            </a:pPr>
            <a:r>
              <a:rPr lang="en-US" sz="2400" dirty="0">
                <a:effectLst>
                  <a:innerShdw blurRad="63500" dist="50800" dir="2700000">
                    <a:prstClr val="black">
                      <a:alpha val="50000"/>
                    </a:prstClr>
                  </a:innerShdw>
                </a:effectLst>
              </a:rPr>
              <a:t>are </a:t>
            </a:r>
            <a:r>
              <a:rPr lang="en-US" sz="2400" i="1" dirty="0">
                <a:solidFill>
                  <a:srgbClr val="FF6600"/>
                </a:solidFill>
                <a:effectLst>
                  <a:innerShdw blurRad="63500" dist="50800" dir="2700000">
                    <a:prstClr val="black">
                      <a:alpha val="50000"/>
                    </a:prstClr>
                  </a:innerShdw>
                </a:effectLst>
              </a:rPr>
              <a:t>used in</a:t>
            </a:r>
            <a:r>
              <a:rPr lang="en-US" sz="2400" dirty="0">
                <a:effectLst>
                  <a:innerShdw blurRad="63500" dist="50800" dir="2700000">
                    <a:prstClr val="black">
                      <a:alpha val="50000"/>
                    </a:prstClr>
                  </a:innerShdw>
                </a:effectLst>
              </a:rPr>
              <a:t> the development of Earth system science </a:t>
            </a:r>
            <a:r>
              <a:rPr lang="en-US" sz="2400" dirty="0" smtClean="0">
                <a:effectLst>
                  <a:innerShdw blurRad="63500" dist="50800" dir="2700000">
                    <a:prstClr val="black">
                      <a:alpha val="50000"/>
                    </a:prstClr>
                  </a:innerShdw>
                </a:effectLst>
              </a:rPr>
              <a:t> </a:t>
            </a:r>
            <a:r>
              <a:rPr lang="en-US" sz="2400" i="1" dirty="0" smtClean="0">
                <a:solidFill>
                  <a:srgbClr val="FF6600"/>
                </a:solidFill>
                <a:effectLst>
                  <a:innerShdw blurRad="63500" dist="50800" dir="2700000">
                    <a:prstClr val="black">
                      <a:alpha val="50000"/>
                    </a:prstClr>
                  </a:innerShdw>
                </a:effectLst>
              </a:rPr>
              <a:t>educational </a:t>
            </a:r>
            <a:r>
              <a:rPr lang="en-US" sz="2400" i="1" dirty="0">
                <a:solidFill>
                  <a:srgbClr val="FF6600"/>
                </a:solidFill>
                <a:effectLst>
                  <a:innerShdw blurRad="63500" dist="50800" dir="2700000">
                    <a:prstClr val="black">
                      <a:alpha val="50000"/>
                    </a:prstClr>
                  </a:innerShdw>
                </a:effectLst>
              </a:rPr>
              <a:t>modules</a:t>
            </a:r>
          </a:p>
          <a:p>
            <a:pPr marL="742950" lvl="1" indent="-285750" eaLnBrk="1" hangingPunct="1">
              <a:lnSpc>
                <a:spcPct val="80000"/>
              </a:lnSpc>
              <a:spcBef>
                <a:spcPct val="30000"/>
              </a:spcBef>
              <a:buFontTx/>
              <a:buChar char="–"/>
            </a:pPr>
            <a:r>
              <a:rPr lang="en-US" sz="2400" dirty="0">
                <a:effectLst>
                  <a:innerShdw blurRad="63500" dist="50800" dir="2700000">
                    <a:prstClr val="black">
                      <a:alpha val="50000"/>
                    </a:prstClr>
                  </a:innerShdw>
                </a:effectLst>
              </a:rPr>
              <a:t>are </a:t>
            </a:r>
            <a:r>
              <a:rPr lang="en-US" sz="2400" i="1" dirty="0">
                <a:solidFill>
                  <a:srgbClr val="FF6600"/>
                </a:solidFill>
                <a:effectLst>
                  <a:innerShdw blurRad="63500" dist="50800" dir="2700000">
                    <a:prstClr val="black">
                      <a:alpha val="50000"/>
                    </a:prstClr>
                  </a:innerShdw>
                </a:effectLst>
              </a:rPr>
              <a:t>available</a:t>
            </a:r>
            <a:r>
              <a:rPr lang="en-US" sz="2400" dirty="0">
                <a:effectLst>
                  <a:innerShdw blurRad="63500" dist="50800" dir="2700000">
                    <a:prstClr val="black">
                      <a:alpha val="50000"/>
                    </a:prstClr>
                  </a:innerShdw>
                </a:effectLst>
              </a:rPr>
              <a:t> through </a:t>
            </a:r>
            <a:r>
              <a:rPr lang="en-US" sz="2400" dirty="0"/>
              <a:t>digital libraries (NSDL, DLESE, </a:t>
            </a:r>
            <a:r>
              <a:rPr lang="en-US" sz="2400" dirty="0" smtClean="0"/>
              <a:t>CLEAN…)</a:t>
            </a:r>
            <a:endParaRPr lang="en-US" sz="2400" dirty="0"/>
          </a:p>
        </p:txBody>
      </p:sp>
      <p:pic>
        <p:nvPicPr>
          <p:cNvPr id="66566" name="Picture 6" descr="AccessDat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981200" cy="971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4040" y="6409621"/>
            <a:ext cx="4975115" cy="369332"/>
          </a:xfrm>
          <a:prstGeom prst="rect">
            <a:avLst/>
          </a:prstGeom>
          <a:noFill/>
        </p:spPr>
        <p:txBody>
          <a:bodyPr wrap="none" rtlCol="0">
            <a:spAutoFit/>
          </a:bodyPr>
          <a:lstStyle/>
          <a:p>
            <a:r>
              <a:rPr lang="en-US" dirty="0" err="1" smtClean="0"/>
              <a:t>Ledley</a:t>
            </a:r>
            <a:r>
              <a:rPr lang="en-US" dirty="0" smtClean="0"/>
              <a:t> et al, Journal of Geoscience Education, 2012</a:t>
            </a:r>
            <a:endParaRPr lang="en-US" dirty="0"/>
          </a:p>
        </p:txBody>
      </p:sp>
    </p:spTree>
    <p:extLst>
      <p:ext uri="{BB962C8B-B14F-4D97-AF65-F5344CB8AC3E}">
        <p14:creationId xmlns:p14="http://schemas.microsoft.com/office/powerpoint/2010/main" val="5749840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734" y="274638"/>
            <a:ext cx="6493065" cy="1143000"/>
          </a:xfrm>
        </p:spPr>
        <p:txBody>
          <a:bodyPr/>
          <a:lstStyle/>
          <a:p>
            <a:r>
              <a:rPr lang="en-US" dirty="0" err="1" smtClean="0"/>
              <a:t>AccessData</a:t>
            </a:r>
            <a:r>
              <a:rPr lang="en-US" dirty="0" smtClean="0"/>
              <a:t> Teams</a:t>
            </a:r>
            <a:endParaRPr lang="en-US" dirty="0"/>
          </a:p>
        </p:txBody>
      </p:sp>
      <p:sp>
        <p:nvSpPr>
          <p:cNvPr id="3" name="Content Placeholder 2"/>
          <p:cNvSpPr>
            <a:spLocks noGrp="1"/>
          </p:cNvSpPr>
          <p:nvPr>
            <p:ph idx="1"/>
          </p:nvPr>
        </p:nvSpPr>
        <p:spPr>
          <a:xfrm>
            <a:off x="292251" y="1600200"/>
            <a:ext cx="8575973" cy="5257800"/>
          </a:xfrm>
        </p:spPr>
        <p:txBody>
          <a:bodyPr>
            <a:normAutofit/>
          </a:bodyPr>
          <a:lstStyle/>
          <a:p>
            <a:r>
              <a:rPr lang="en-US" sz="2800" dirty="0" smtClean="0"/>
              <a:t>Team of 5-6 people with the following expertise</a:t>
            </a:r>
          </a:p>
          <a:p>
            <a:pPr lvl="1"/>
            <a:r>
              <a:rPr lang="en-US" sz="2400" dirty="0" smtClean="0">
                <a:solidFill>
                  <a:srgbClr val="FF6600"/>
                </a:solidFill>
              </a:rPr>
              <a:t>Data Provider </a:t>
            </a:r>
            <a:r>
              <a:rPr lang="en-US" sz="2400" dirty="0" smtClean="0"/>
              <a:t>– knows the data and how to get it</a:t>
            </a:r>
          </a:p>
          <a:p>
            <a:pPr lvl="1"/>
            <a:r>
              <a:rPr lang="en-US" sz="2400" dirty="0" smtClean="0">
                <a:solidFill>
                  <a:srgbClr val="FF6600"/>
                </a:solidFill>
              </a:rPr>
              <a:t>Tool Specialist </a:t>
            </a:r>
            <a:r>
              <a:rPr lang="en-US" sz="2400" dirty="0" smtClean="0"/>
              <a:t>– knows tool that can be used to analyze data</a:t>
            </a:r>
          </a:p>
          <a:p>
            <a:pPr lvl="1"/>
            <a:r>
              <a:rPr lang="en-US" sz="2400" dirty="0" smtClean="0">
                <a:solidFill>
                  <a:srgbClr val="FF6600"/>
                </a:solidFill>
              </a:rPr>
              <a:t>Scientist</a:t>
            </a:r>
            <a:r>
              <a:rPr lang="en-US" sz="2400" dirty="0" smtClean="0"/>
              <a:t> – knows scientific context/importance/relevance of the data</a:t>
            </a:r>
          </a:p>
          <a:p>
            <a:pPr lvl="1"/>
            <a:r>
              <a:rPr lang="en-US" sz="2400" dirty="0" smtClean="0">
                <a:solidFill>
                  <a:srgbClr val="FF6600"/>
                </a:solidFill>
              </a:rPr>
              <a:t>Curriculum Developer </a:t>
            </a:r>
            <a:r>
              <a:rPr lang="en-US" sz="2400" dirty="0" smtClean="0"/>
              <a:t>– will complete the development of the EET chapter after workshop</a:t>
            </a:r>
          </a:p>
          <a:p>
            <a:pPr lvl="1"/>
            <a:r>
              <a:rPr lang="en-US" sz="2400" dirty="0" smtClean="0">
                <a:solidFill>
                  <a:srgbClr val="FF6600"/>
                </a:solidFill>
              </a:rPr>
              <a:t>Educator</a:t>
            </a:r>
            <a:r>
              <a:rPr lang="en-US" sz="2400" dirty="0" smtClean="0"/>
              <a:t> – teacher or undergraduate faculty</a:t>
            </a:r>
          </a:p>
          <a:p>
            <a:r>
              <a:rPr lang="en-US" sz="2800" dirty="0" smtClean="0"/>
              <a:t>Key</a:t>
            </a:r>
          </a:p>
          <a:p>
            <a:pPr lvl="1"/>
            <a:r>
              <a:rPr lang="en-US" sz="2400" dirty="0" smtClean="0"/>
              <a:t>All are treated as equals with different expertise to bring to the table</a:t>
            </a:r>
          </a:p>
          <a:p>
            <a:pPr lvl="1"/>
            <a:r>
              <a:rPr lang="en-US" sz="2400" dirty="0" smtClean="0"/>
              <a:t>All commit to attending all breakout sessions – 2.5 days</a:t>
            </a:r>
          </a:p>
          <a:p>
            <a:pPr lvl="1"/>
            <a:endParaRPr lang="en-US" dirty="0"/>
          </a:p>
        </p:txBody>
      </p:sp>
      <p:pic>
        <p:nvPicPr>
          <p:cNvPr id="4" name="Picture 4" descr="AccessDat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7688"/>
            <a:ext cx="2286000"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80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734" y="274638"/>
            <a:ext cx="6493065" cy="1143000"/>
          </a:xfrm>
        </p:spPr>
        <p:txBody>
          <a:bodyPr/>
          <a:lstStyle/>
          <a:p>
            <a:r>
              <a:rPr lang="en-US" dirty="0" err="1" smtClean="0"/>
              <a:t>AccessData</a:t>
            </a:r>
            <a:r>
              <a:rPr lang="en-US" dirty="0" smtClean="0"/>
              <a:t> Teams</a:t>
            </a:r>
            <a:endParaRPr lang="en-US" dirty="0"/>
          </a:p>
        </p:txBody>
      </p:sp>
      <p:sp>
        <p:nvSpPr>
          <p:cNvPr id="3" name="Content Placeholder 2"/>
          <p:cNvSpPr>
            <a:spLocks noGrp="1"/>
          </p:cNvSpPr>
          <p:nvPr>
            <p:ph idx="1"/>
          </p:nvPr>
        </p:nvSpPr>
        <p:spPr>
          <a:xfrm>
            <a:off x="423363" y="1417637"/>
            <a:ext cx="8441282" cy="2328045"/>
          </a:xfrm>
        </p:spPr>
        <p:txBody>
          <a:bodyPr>
            <a:normAutofit fontScale="85000" lnSpcReduction="20000"/>
          </a:bodyPr>
          <a:lstStyle/>
          <a:p>
            <a:pPr marL="0" indent="0">
              <a:buNone/>
            </a:pPr>
            <a:r>
              <a:rPr lang="en-US" dirty="0" smtClean="0"/>
              <a:t>6 </a:t>
            </a:r>
            <a:r>
              <a:rPr lang="en-US" dirty="0" err="1" smtClean="0"/>
              <a:t>AccessData</a:t>
            </a:r>
            <a:r>
              <a:rPr lang="en-US" dirty="0" smtClean="0"/>
              <a:t> Workshops 2004-2009</a:t>
            </a:r>
          </a:p>
          <a:p>
            <a:pPr marL="0" indent="0">
              <a:buNone/>
            </a:pPr>
            <a:r>
              <a:rPr lang="en-US" dirty="0"/>
              <a:t>	</a:t>
            </a:r>
            <a:r>
              <a:rPr lang="en-US" dirty="0" smtClean="0"/>
              <a:t> - 240 participants</a:t>
            </a:r>
          </a:p>
          <a:p>
            <a:pPr marL="0" indent="0">
              <a:buNone/>
            </a:pPr>
            <a:r>
              <a:rPr lang="en-US" dirty="0" smtClean="0"/>
              <a:t>	 - Average 10 teams per workshop</a:t>
            </a:r>
          </a:p>
          <a:p>
            <a:pPr marL="0" indent="0">
              <a:buNone/>
            </a:pPr>
            <a:endParaRPr lang="en-US" sz="2100" dirty="0" smtClean="0"/>
          </a:p>
          <a:p>
            <a:pPr marL="0" indent="0" algn="ctr">
              <a:buNone/>
            </a:pPr>
            <a:r>
              <a:rPr lang="en-US" dirty="0" smtClean="0"/>
              <a:t>Primary and Secondary Role as Self Reported by </a:t>
            </a:r>
            <a:r>
              <a:rPr lang="en-US" dirty="0"/>
              <a:t> </a:t>
            </a:r>
            <a:r>
              <a:rPr lang="en-US" dirty="0" smtClean="0"/>
              <a:t>                  </a:t>
            </a:r>
            <a:r>
              <a:rPr lang="en-US" dirty="0" err="1" smtClean="0"/>
              <a:t>AccessData</a:t>
            </a:r>
            <a:r>
              <a:rPr lang="en-US" dirty="0" smtClean="0"/>
              <a:t> Workshop Participants 2006-2009</a:t>
            </a:r>
            <a:endParaRPr lang="en-US" dirty="0"/>
          </a:p>
        </p:txBody>
      </p:sp>
      <p:pic>
        <p:nvPicPr>
          <p:cNvPr id="4" name="Picture 4" descr="AccessDat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7688"/>
            <a:ext cx="2286000" cy="1120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ccessData Role Participation 2014-07-07 at 3.31.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1823"/>
            <a:ext cx="9144000" cy="2643922"/>
          </a:xfrm>
          <a:prstGeom prst="rect">
            <a:avLst/>
          </a:prstGeom>
        </p:spPr>
      </p:pic>
      <p:sp>
        <p:nvSpPr>
          <p:cNvPr id="6" name="TextBox 5"/>
          <p:cNvSpPr txBox="1"/>
          <p:nvPr/>
        </p:nvSpPr>
        <p:spPr>
          <a:xfrm>
            <a:off x="293068" y="6330875"/>
            <a:ext cx="8571577" cy="1077218"/>
          </a:xfrm>
          <a:prstGeom prst="rect">
            <a:avLst/>
          </a:prstGeom>
          <a:noFill/>
        </p:spPr>
        <p:txBody>
          <a:bodyPr wrap="none" rtlCol="0">
            <a:spAutoFit/>
          </a:bodyPr>
          <a:lstStyle/>
          <a:p>
            <a:r>
              <a:rPr lang="en-US" b="1" dirty="0" smtClean="0"/>
              <a:t>Educators/Curriculum Developers – </a:t>
            </a:r>
            <a:r>
              <a:rPr lang="en-US" b="1" dirty="0" smtClean="0">
                <a:solidFill>
                  <a:srgbClr val="FF0000"/>
                </a:solidFill>
              </a:rPr>
              <a:t>81</a:t>
            </a:r>
            <a:r>
              <a:rPr lang="en-US" b="1" dirty="0" smtClean="0"/>
              <a:t>     Scientists/Data Providers/Tool Specialists – </a:t>
            </a:r>
            <a:r>
              <a:rPr lang="en-US" b="1" dirty="0" smtClean="0">
                <a:solidFill>
                  <a:srgbClr val="FF0000"/>
                </a:solidFill>
              </a:rPr>
              <a:t>79</a:t>
            </a:r>
          </a:p>
          <a:p>
            <a:endParaRPr lang="en-US" sz="1000" b="1" dirty="0">
              <a:solidFill>
                <a:srgbClr val="FF0000"/>
              </a:solidFill>
            </a:endParaRPr>
          </a:p>
          <a:p>
            <a:endParaRPr lang="en-US" b="1" dirty="0">
              <a:solidFill>
                <a:srgbClr val="FF0000"/>
              </a:solidFill>
            </a:endParaRPr>
          </a:p>
          <a:p>
            <a:endParaRPr lang="en-US" dirty="0">
              <a:solidFill>
                <a:srgbClr val="000000"/>
              </a:solidFill>
            </a:endParaRPr>
          </a:p>
        </p:txBody>
      </p:sp>
    </p:spTree>
    <p:extLst>
      <p:ext uri="{BB962C8B-B14F-4D97-AF65-F5344CB8AC3E}">
        <p14:creationId xmlns:p14="http://schemas.microsoft.com/office/powerpoint/2010/main" val="23345051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09" y="274638"/>
            <a:ext cx="8229600" cy="1143000"/>
          </a:xfrm>
        </p:spPr>
        <p:txBody>
          <a:bodyPr>
            <a:normAutofit/>
          </a:bodyPr>
          <a:lstStyle/>
          <a:p>
            <a:r>
              <a:rPr lang="en-US" dirty="0" smtClean="0"/>
              <a:t>Value of Workshop</a:t>
            </a:r>
            <a:endParaRPr lang="en-US" dirty="0"/>
          </a:p>
        </p:txBody>
      </p:sp>
      <p:sp>
        <p:nvSpPr>
          <p:cNvPr id="3" name="Content Placeholder 2"/>
          <p:cNvSpPr>
            <a:spLocks noGrp="1"/>
          </p:cNvSpPr>
          <p:nvPr>
            <p:ph idx="1"/>
          </p:nvPr>
        </p:nvSpPr>
        <p:spPr>
          <a:xfrm>
            <a:off x="457200" y="1384300"/>
            <a:ext cx="8229600" cy="5257800"/>
          </a:xfrm>
        </p:spPr>
        <p:txBody>
          <a:bodyPr>
            <a:normAutofit/>
          </a:bodyPr>
          <a:lstStyle/>
          <a:p>
            <a:pPr marL="914400" lvl="2" indent="0">
              <a:buNone/>
            </a:pPr>
            <a:endParaRPr lang="en-US" dirty="0" smtClean="0"/>
          </a:p>
          <a:p>
            <a:pPr marL="457200" lvl="1" indent="0">
              <a:buNone/>
            </a:pPr>
            <a:endParaRPr lang="en-US" dirty="0"/>
          </a:p>
        </p:txBody>
      </p:sp>
      <p:pic>
        <p:nvPicPr>
          <p:cNvPr id="4" name="Picture 4" descr="AccessDat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58" y="302553"/>
            <a:ext cx="1916274" cy="9396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igure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03" y="1549200"/>
            <a:ext cx="8457992" cy="5308800"/>
          </a:xfrm>
          <a:prstGeom prst="rect">
            <a:avLst/>
          </a:prstGeom>
        </p:spPr>
      </p:pic>
      <p:pic>
        <p:nvPicPr>
          <p:cNvPr id="7" name="Picture 6" descr="eet_logo_clean-BE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765" y="399219"/>
            <a:ext cx="2407425" cy="842936"/>
          </a:xfrm>
          <a:prstGeom prst="rect">
            <a:avLst/>
          </a:prstGeom>
        </p:spPr>
      </p:pic>
    </p:spTree>
    <p:extLst>
      <p:ext uri="{BB962C8B-B14F-4D97-AF65-F5344CB8AC3E}">
        <p14:creationId xmlns:p14="http://schemas.microsoft.com/office/powerpoint/2010/main" val="23530696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ike-F1 lowres.tif"/>
          <p:cNvPicPr>
            <a:picLocks noGrp="1" noChangeAspect="1"/>
          </p:cNvPicPr>
          <p:nvPr>
            <p:ph idx="1"/>
          </p:nvPr>
        </p:nvPicPr>
        <p:blipFill>
          <a:blip r:embed="rId2">
            <a:extLst>
              <a:ext uri="{28A0092B-C50C-407E-A947-70E740481C1C}">
                <a14:useLocalDpi xmlns:a14="http://schemas.microsoft.com/office/drawing/2010/main" val="0"/>
              </a:ext>
            </a:extLst>
          </a:blip>
          <a:srcRect l="-12126" r="-12126"/>
          <a:stretch>
            <a:fillRect/>
          </a:stretch>
        </p:blipFill>
        <p:spPr>
          <a:xfrm>
            <a:off x="-959677" y="89796"/>
            <a:ext cx="11139258" cy="6126163"/>
          </a:xfrm>
        </p:spPr>
      </p:pic>
      <p:sp>
        <p:nvSpPr>
          <p:cNvPr id="5" name="TextBox 4"/>
          <p:cNvSpPr txBox="1"/>
          <p:nvPr/>
        </p:nvSpPr>
        <p:spPr>
          <a:xfrm>
            <a:off x="254000" y="6434668"/>
            <a:ext cx="8986762" cy="369332"/>
          </a:xfrm>
          <a:prstGeom prst="rect">
            <a:avLst/>
          </a:prstGeom>
          <a:noFill/>
        </p:spPr>
        <p:txBody>
          <a:bodyPr wrap="square" rtlCol="0">
            <a:spAutoFit/>
          </a:bodyPr>
          <a:lstStyle/>
          <a:p>
            <a:r>
              <a:rPr lang="en-US" dirty="0" smtClean="0"/>
              <a:t>Taber et al, Journal of Geoscience Education, 2012</a:t>
            </a:r>
            <a:endParaRPr lang="en-US" dirty="0"/>
          </a:p>
        </p:txBody>
      </p:sp>
      <p:pic>
        <p:nvPicPr>
          <p:cNvPr id="6" name="Picture 4" descr="AccessDat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931" y="5664821"/>
            <a:ext cx="2286000"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9709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ike-F2 lowres.tif"/>
          <p:cNvPicPr>
            <a:picLocks noGrp="1" noChangeAspect="1"/>
          </p:cNvPicPr>
          <p:nvPr>
            <p:ph idx="1"/>
          </p:nvPr>
        </p:nvPicPr>
        <p:blipFill>
          <a:blip r:embed="rId2">
            <a:extLst>
              <a:ext uri="{28A0092B-C50C-407E-A947-70E740481C1C}">
                <a14:useLocalDpi xmlns:a14="http://schemas.microsoft.com/office/drawing/2010/main" val="0"/>
              </a:ext>
            </a:extLst>
          </a:blip>
          <a:srcRect l="-11762" r="-11762"/>
          <a:stretch>
            <a:fillRect/>
          </a:stretch>
        </p:blipFill>
        <p:spPr>
          <a:xfrm>
            <a:off x="-843055" y="256674"/>
            <a:ext cx="10952451" cy="6023426"/>
          </a:xfrm>
        </p:spPr>
      </p:pic>
      <p:sp>
        <p:nvSpPr>
          <p:cNvPr id="5" name="Rectangle 4"/>
          <p:cNvSpPr/>
          <p:nvPr/>
        </p:nvSpPr>
        <p:spPr>
          <a:xfrm>
            <a:off x="146528" y="6309349"/>
            <a:ext cx="6707907" cy="369332"/>
          </a:xfrm>
          <a:prstGeom prst="rect">
            <a:avLst/>
          </a:prstGeom>
        </p:spPr>
        <p:txBody>
          <a:bodyPr wrap="square">
            <a:spAutoFit/>
          </a:bodyPr>
          <a:lstStyle/>
          <a:p>
            <a:r>
              <a:rPr lang="en-US" dirty="0" smtClean="0"/>
              <a:t>Taber et al, Journal of Geoscience Education, 2012</a:t>
            </a:r>
            <a:endParaRPr lang="en-US" dirty="0"/>
          </a:p>
        </p:txBody>
      </p:sp>
      <p:pic>
        <p:nvPicPr>
          <p:cNvPr id="6" name="Picture 4" descr="AccessDat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465" y="32837"/>
            <a:ext cx="2286000"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463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274638"/>
            <a:ext cx="8720667" cy="1143000"/>
          </a:xfrm>
        </p:spPr>
        <p:txBody>
          <a:bodyPr>
            <a:normAutofit fontScale="90000"/>
          </a:bodyPr>
          <a:lstStyle/>
          <a:p>
            <a:r>
              <a:rPr lang="en-US" dirty="0" err="1" smtClean="0"/>
              <a:t>AccessData</a:t>
            </a:r>
            <a:r>
              <a:rPr lang="en-US" dirty="0" smtClean="0"/>
              <a:t> Longitudinal Impacts Survey</a:t>
            </a:r>
            <a:endParaRPr lang="en-US" dirty="0"/>
          </a:p>
        </p:txBody>
      </p:sp>
      <p:sp>
        <p:nvSpPr>
          <p:cNvPr id="3" name="Content Placeholder 2"/>
          <p:cNvSpPr>
            <a:spLocks noGrp="1"/>
          </p:cNvSpPr>
          <p:nvPr>
            <p:ph idx="1"/>
          </p:nvPr>
        </p:nvSpPr>
        <p:spPr>
          <a:xfrm>
            <a:off x="0" y="1600200"/>
            <a:ext cx="9059331" cy="5025808"/>
          </a:xfrm>
        </p:spPr>
        <p:txBody>
          <a:bodyPr>
            <a:normAutofit fontScale="77500" lnSpcReduction="20000"/>
          </a:bodyPr>
          <a:lstStyle/>
          <a:p>
            <a:pPr marL="0" indent="0">
              <a:buNone/>
            </a:pPr>
            <a:r>
              <a:rPr lang="en-US" sz="2800" b="1" dirty="0" smtClean="0"/>
              <a:t>Data Specialists: </a:t>
            </a:r>
            <a:r>
              <a:rPr lang="en-US" sz="2800" dirty="0" smtClean="0"/>
              <a:t>How </a:t>
            </a:r>
            <a:r>
              <a:rPr lang="en-US" sz="2800" dirty="0"/>
              <a:t>has your participation in the workshop(s) impacted how you think about and put in practice providing data to educators and students (e.g., data products, formats, metadata, </a:t>
            </a:r>
            <a:r>
              <a:rPr lang="en-US" sz="2800" dirty="0" err="1"/>
              <a:t>searchability</a:t>
            </a:r>
            <a:r>
              <a:rPr lang="en-US" sz="2800" dirty="0"/>
              <a:t>, interfaces)? </a:t>
            </a:r>
            <a:endParaRPr lang="en-US" sz="2800" dirty="0" smtClean="0"/>
          </a:p>
          <a:p>
            <a:endParaRPr lang="en-US" dirty="0"/>
          </a:p>
          <a:p>
            <a:pPr lvl="1"/>
            <a:r>
              <a:rPr lang="en-US" i="1" dirty="0"/>
              <a:t>Access has to be simple, downloads minimal size and there should be a way to quickly verify that you have the data you want before you download. </a:t>
            </a:r>
            <a:r>
              <a:rPr lang="en-US" dirty="0" smtClean="0"/>
              <a:t>Participated in 3 </a:t>
            </a:r>
            <a:r>
              <a:rPr lang="en-US" dirty="0" smtClean="0"/>
              <a:t>of </a:t>
            </a:r>
            <a:r>
              <a:rPr lang="en-US" dirty="0" smtClean="0"/>
              <a:t>6 workshops</a:t>
            </a:r>
          </a:p>
          <a:p>
            <a:pPr marL="457200" lvl="1" indent="0">
              <a:buNone/>
            </a:pPr>
            <a:endParaRPr lang="en-US" i="1" dirty="0"/>
          </a:p>
          <a:p>
            <a:pPr lvl="1"/>
            <a:r>
              <a:rPr lang="en-US" i="1" dirty="0" smtClean="0"/>
              <a:t>It </a:t>
            </a:r>
            <a:r>
              <a:rPr lang="en-US" i="1" dirty="0"/>
              <a:t>has changed how we document our software, how we implement middleware (THREDDS, RAMADDA) and what meta-data schemas to adopt and support, what formats to use and make available for data transfer, storage, and visualization. How to aid in discovery (data mining) as well as discovery based learning. </a:t>
            </a:r>
            <a:r>
              <a:rPr lang="en-US" dirty="0" smtClean="0"/>
              <a:t>Participated in 4 of 6 workshops</a:t>
            </a:r>
            <a:endParaRPr lang="en-US" i="1" dirty="0" smtClean="0"/>
          </a:p>
          <a:p>
            <a:pPr lvl="1"/>
            <a:endParaRPr lang="en-US" i="1" dirty="0" smtClean="0"/>
          </a:p>
          <a:p>
            <a:r>
              <a:rPr lang="en-US" sz="2600" dirty="0" smtClean="0"/>
              <a:t>240 Participants in 6 workshops from 2004-2009; 55 responded to survey – 23%</a:t>
            </a:r>
          </a:p>
          <a:p>
            <a:endParaRPr lang="en-US" dirty="0"/>
          </a:p>
          <a:p>
            <a:endParaRPr lang="en-US" dirty="0"/>
          </a:p>
          <a:p>
            <a:pPr lvl="1"/>
            <a:endParaRPr lang="en-US" sz="2400" dirty="0"/>
          </a:p>
        </p:txBody>
      </p:sp>
    </p:spTree>
    <p:extLst>
      <p:ext uri="{BB962C8B-B14F-4D97-AF65-F5344CB8AC3E}">
        <p14:creationId xmlns:p14="http://schemas.microsoft.com/office/powerpoint/2010/main" val="371901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TotalTime>
  <Words>1065</Words>
  <Application>Microsoft Macintosh PowerPoint</Application>
  <PresentationFormat>On-screen Show (4:3)</PresentationFormat>
  <Paragraphs>96</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Making Geoscience Data  Accessible and Usable in Education</vt:lpstr>
      <vt:lpstr>PowerPoint Presentation</vt:lpstr>
      <vt:lpstr>Model for Building  Effective EET Chapters</vt:lpstr>
      <vt:lpstr>AccessData Teams</vt:lpstr>
      <vt:lpstr>AccessData Teams</vt:lpstr>
      <vt:lpstr>Value of Workshop</vt:lpstr>
      <vt:lpstr>PowerPoint Presentation</vt:lpstr>
      <vt:lpstr>PowerPoint Presentation</vt:lpstr>
      <vt:lpstr>AccessData Longitudinal Impacts Survey</vt:lpstr>
      <vt:lpstr>Review Criteria for Data Sets</vt:lpstr>
      <vt:lpstr>DataSheets Educationally Relevant Metadata Standards for Data Sets</vt:lpstr>
      <vt:lpstr>DataSheets</vt:lpstr>
      <vt:lpstr>EET Utilization Metrics</vt:lpstr>
      <vt:lpstr>References and Contact Information</vt:lpstr>
    </vt:vector>
  </TitlesOfParts>
  <Company>TERC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Geoscience Data Accessible and Usable in Education</dc:title>
  <dc:creator>Tledley</dc:creator>
  <cp:lastModifiedBy>Tledley</cp:lastModifiedBy>
  <cp:revision>30</cp:revision>
  <dcterms:created xsi:type="dcterms:W3CDTF">2014-07-07T17:45:26Z</dcterms:created>
  <dcterms:modified xsi:type="dcterms:W3CDTF">2014-07-08T19:11:57Z</dcterms:modified>
</cp:coreProperties>
</file>