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5" r:id="rId1"/>
  </p:sldMasterIdLst>
  <p:notesMasterIdLst>
    <p:notesMasterId r:id="rId26"/>
  </p:notesMasterIdLst>
  <p:handoutMasterIdLst>
    <p:handoutMasterId r:id="rId27"/>
  </p:handoutMasterIdLst>
  <p:sldIdLst>
    <p:sldId id="306" r:id="rId2"/>
    <p:sldId id="275" r:id="rId3"/>
    <p:sldId id="307" r:id="rId4"/>
    <p:sldId id="308" r:id="rId5"/>
    <p:sldId id="335" r:id="rId6"/>
    <p:sldId id="310" r:id="rId7"/>
    <p:sldId id="336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4C4"/>
    <a:srgbClr val="65C294"/>
    <a:srgbClr val="92D1B7"/>
    <a:srgbClr val="003399"/>
    <a:srgbClr val="0033CC"/>
    <a:srgbClr val="254872"/>
    <a:srgbClr val="E7F2EC"/>
    <a:srgbClr val="C8E2D3"/>
    <a:srgbClr val="00925E"/>
    <a:srgbClr val="D3D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81" autoAdjust="0"/>
  </p:normalViewPr>
  <p:slideViewPr>
    <p:cSldViewPr snapToGrid="0">
      <p:cViewPr>
        <p:scale>
          <a:sx n="100" d="100"/>
          <a:sy n="100" d="100"/>
        </p:scale>
        <p:origin x="-464" y="-80"/>
      </p:cViewPr>
      <p:guideLst>
        <p:guide orient="horz" pos="2855"/>
        <p:guide pos="220"/>
        <p:guide pos="51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6" y="-6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w Cen MT" pitchFamily="34" charset="0"/>
              </a:defRPr>
            </a:pPr>
            <a:r>
              <a:rPr lang="en-US" dirty="0" smtClean="0">
                <a:latin typeface="Tw Cen MT" pitchFamily="34" charset="0"/>
              </a:rPr>
              <a:t>Mobile Traffic Prediction</a:t>
            </a:r>
            <a:endParaRPr lang="en-US" dirty="0">
              <a:latin typeface="Tw Cen MT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Millions of Terabytes/Month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2.1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790504"/>
        <c:axId val="2053793560"/>
      </c:barChart>
      <c:catAx>
        <c:axId val="2053790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53793560"/>
        <c:crosses val="autoZero"/>
        <c:auto val="1"/>
        <c:lblAlgn val="ctr"/>
        <c:lblOffset val="100"/>
        <c:noMultiLvlLbl val="0"/>
      </c:catAx>
      <c:valAx>
        <c:axId val="2053793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3790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564279874852"/>
          <c:y val="0.493186064070758"/>
          <c:w val="0.342435720125148"/>
          <c:h val="0.19181965268040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defTabSz="896938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2E365F-578B-47DC-A8DF-512F799575D6}" type="datetimeFigureOut">
              <a:rPr lang="en-US"/>
              <a:pPr>
                <a:defRPr/>
              </a:pPr>
              <a:t>8/7/12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defTabSz="896938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D88B3E-CFD3-4292-8BA7-3070E1170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1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defTabSz="896938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82D65DB-F6E7-467A-A224-411FC251B7D8}" type="datetimeFigureOut">
              <a:rPr lang="en-US"/>
              <a:pPr>
                <a:defRPr/>
              </a:pPr>
              <a:t>8/7/12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defTabSz="896938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88BD5A3-1A6D-46AF-B3A4-1FCC7F2F1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19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BD5A3-1A6D-46AF-B3A4-1FCC7F2F17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20" y="284041"/>
            <a:ext cx="4454622" cy="888705"/>
          </a:xfrm>
        </p:spPr>
        <p:txBody>
          <a:bodyPr/>
          <a:lstStyle>
            <a:lvl1pPr algn="l"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20" y="1937266"/>
            <a:ext cx="4170536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Screen shot 2011-06-13 at 10.34.26 A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68784" y="1438893"/>
            <a:ext cx="3442340" cy="2067836"/>
          </a:xfrm>
          <a:prstGeom prst="rect">
            <a:avLst/>
          </a:prstGeom>
          <a:effectLst>
            <a:glow rad="101600">
              <a:srgbClr val="000090">
                <a:alpha val="75000"/>
              </a:srgbClr>
            </a:glow>
            <a:outerShdw blurRad="50800" dist="38100" dir="2700000" sx="101000" sy="101000" algn="tl" rotWithShape="0">
              <a:srgbClr val="000090">
                <a:alpha val="43000"/>
              </a:srgbClr>
            </a:outerShdw>
          </a:effectLst>
        </p:spPr>
      </p:pic>
      <p:pic>
        <p:nvPicPr>
          <p:cNvPr id="11" name="Content Placeholder 5" descr="porta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51500" y="2842528"/>
            <a:ext cx="3225800" cy="2256712"/>
          </a:xfrm>
          <a:prstGeom prst="rect">
            <a:avLst/>
          </a:prstGeom>
          <a:ln>
            <a:gradFill flip="none" rotWithShape="1">
              <a:gsLst>
                <a:gs pos="0">
                  <a:srgbClr val="00009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glow rad="101600">
              <a:srgbClr val="000090">
                <a:alpha val="75000"/>
              </a:srgbClr>
            </a:glow>
            <a:outerShdw blurRad="50800" dist="38100" dir="2700000" sx="101000" sy="101000" algn="tl" rotWithShape="0">
              <a:srgbClr val="000090">
                <a:alpha val="43000"/>
              </a:srgbClr>
            </a:outerShdw>
          </a:effectLst>
        </p:spPr>
      </p:pic>
      <p:pic>
        <p:nvPicPr>
          <p:cNvPr id="12" name="Picture 5" descr="itsc_uahuntsville-combined_logo_300dpi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4988" y="5386705"/>
            <a:ext cx="1560512" cy="8585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51" y="289114"/>
            <a:ext cx="8339375" cy="496290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02" y="289114"/>
            <a:ext cx="8339375" cy="496290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02" y="289114"/>
            <a:ext cx="8339375" cy="496290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02" y="289114"/>
            <a:ext cx="8339375" cy="496290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502" y="289114"/>
            <a:ext cx="8339375" cy="496290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9502" y="289114"/>
            <a:ext cx="8339375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Title line 1</a:t>
            </a:r>
            <a:br>
              <a:rPr lang="en-US" dirty="0" smtClean="0"/>
            </a:br>
            <a:r>
              <a:rPr lang="en-US" dirty="0" smtClean="0"/>
              <a:t>Title line 2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3600" y="1542036"/>
            <a:ext cx="833937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2" r:id="rId2"/>
    <p:sldLayoutId id="2147483921" r:id="rId3"/>
    <p:sldLayoutId id="2147483920" r:id="rId4"/>
    <p:sldLayoutId id="2147483919" r:id="rId5"/>
    <p:sldLayoutId id="2147483918" r:id="rId6"/>
    <p:sldLayoutId id="2147483917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 baseline="0">
          <a:solidFill>
            <a:srgbClr val="006C3A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maskey@itsc.uah.edu" TargetMode="Externa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hyperlink" Target="http://mobiledrupal.com/content/overview-mobile-modules-drupa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5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3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7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4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hyperlink" Target="http://drupanium.org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74" y="1041588"/>
            <a:ext cx="8625275" cy="3650230"/>
          </a:xfrm>
        </p:spPr>
        <p:txBody>
          <a:bodyPr/>
          <a:lstStyle/>
          <a:p>
            <a:pPr algn="ctr"/>
            <a:r>
              <a:rPr lang="en-US" sz="4000" dirty="0" smtClean="0">
                <a:latin typeface="Tw Cen MT" pitchFamily="34" charset="0"/>
              </a:rPr>
              <a:t>Developing Mobile Apps for </a:t>
            </a:r>
            <a:r>
              <a:rPr lang="en-US" sz="4000" dirty="0" err="1" smtClean="0">
                <a:latin typeface="Tw Cen MT" pitchFamily="34" charset="0"/>
              </a:rPr>
              <a:t>Drupal</a:t>
            </a:r>
            <a:r>
              <a:rPr lang="en-US" sz="4000" dirty="0" smtClean="0">
                <a:latin typeface="Tw Cen MT" pitchFamily="34" charset="0"/>
              </a:rPr>
              <a:t> Sites</a:t>
            </a:r>
            <a:br>
              <a:rPr lang="en-US" sz="4000" dirty="0" smtClean="0">
                <a:latin typeface="Tw Cen MT" pitchFamily="34" charset="0"/>
              </a:rPr>
            </a:br>
            <a:r>
              <a:rPr lang="en-US" sz="4000" dirty="0" smtClean="0">
                <a:latin typeface="Tw Cen MT" pitchFamily="34" charset="0"/>
              </a:rPr>
              <a:t/>
            </a:r>
            <a:br>
              <a:rPr lang="en-US" sz="4000" dirty="0" smtClean="0">
                <a:latin typeface="Tw Cen MT" pitchFamily="34" charset="0"/>
              </a:rPr>
            </a:br>
            <a:r>
              <a:rPr lang="en-US" sz="3200" dirty="0" smtClean="0">
                <a:latin typeface="Tw Cen MT" pitchFamily="34" charset="0"/>
              </a:rPr>
              <a:t>Manil Maskey</a:t>
            </a:r>
            <a:br>
              <a:rPr lang="en-US" sz="3200" dirty="0" smtClean="0">
                <a:latin typeface="Tw Cen MT" pitchFamily="34" charset="0"/>
              </a:rPr>
            </a:br>
            <a:r>
              <a:rPr lang="en-US" sz="3200" dirty="0" smtClean="0">
                <a:latin typeface="Tw Cen MT" pitchFamily="34" charset="0"/>
              </a:rPr>
              <a:t>Information Technology &amp; Systems Center</a:t>
            </a:r>
            <a:br>
              <a:rPr lang="en-US" sz="3200" dirty="0" smtClean="0">
                <a:latin typeface="Tw Cen MT" pitchFamily="34" charset="0"/>
              </a:rPr>
            </a:br>
            <a:r>
              <a:rPr lang="en-US" sz="3200" dirty="0" smtClean="0">
                <a:latin typeface="Tw Cen MT" pitchFamily="34" charset="0"/>
              </a:rPr>
              <a:t>University of Alabama in Huntsville</a:t>
            </a:r>
            <a:br>
              <a:rPr lang="en-US" sz="3200" dirty="0" smtClean="0">
                <a:latin typeface="Tw Cen MT" pitchFamily="34" charset="0"/>
              </a:rPr>
            </a:br>
            <a:r>
              <a:rPr lang="en-US" sz="3200" dirty="0" smtClean="0">
                <a:latin typeface="Tw Cen MT" pitchFamily="34" charset="0"/>
                <a:hlinkClick r:id="rId2"/>
              </a:rPr>
              <a:t>mmaskey@itsc.uah.edu</a:t>
            </a:r>
            <a:r>
              <a:rPr lang="en-US" sz="3200" dirty="0" smtClean="0">
                <a:latin typeface="Tw Cen MT" pitchFamily="34" charset="0"/>
              </a:rPr>
              <a:t/>
            </a:r>
            <a:br>
              <a:rPr lang="en-US" sz="3200" dirty="0" smtClean="0">
                <a:latin typeface="Tw Cen MT" pitchFamily="34" charset="0"/>
              </a:rPr>
            </a:br>
            <a:r>
              <a:rPr lang="en-US" sz="3200" dirty="0" smtClean="0">
                <a:latin typeface="Tw Cen MT" pitchFamily="34" charset="0"/>
              </a:rPr>
              <a:t/>
            </a:r>
            <a:br>
              <a:rPr lang="en-US" sz="3200" dirty="0" smtClean="0">
                <a:latin typeface="Tw Cen MT" pitchFamily="34" charset="0"/>
              </a:rPr>
            </a:br>
            <a:r>
              <a:rPr lang="en-US" sz="3200" dirty="0" smtClean="0">
                <a:latin typeface="Tw Cen MT" pitchFamily="34" charset="0"/>
              </a:rPr>
              <a:t>ESIP Summer Meeting 2012</a:t>
            </a:r>
            <a:endParaRPr lang="en-US" sz="3200" dirty="0">
              <a:latin typeface="Tw Cen MT" pitchFamily="34" charset="0"/>
            </a:endParaRP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564001"/>
          </a:xfrm>
        </p:spPr>
        <p:txBody>
          <a:bodyPr/>
          <a:lstStyle/>
          <a:p>
            <a:pPr algn="ctr"/>
            <a:r>
              <a:rPr lang="en-US" sz="3600" dirty="0" smtClean="0">
                <a:latin typeface="Tw Cen MT" pitchFamily="34" charset="0"/>
              </a:rPr>
              <a:t>Services Module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0050" y="1209676"/>
            <a:ext cx="8286750" cy="387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Allow third party sites to communicate with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Drupal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using multiple protocols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Allow sites to expose data and allow updates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Extensible  (Service Logs)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What comes with core services?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Servers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Resources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Authentication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564001"/>
          </a:xfrm>
        </p:spPr>
        <p:txBody>
          <a:bodyPr/>
          <a:lstStyle/>
          <a:p>
            <a:pPr algn="ctr"/>
            <a:r>
              <a:rPr lang="en-US" sz="3600" dirty="0" smtClean="0">
                <a:latin typeface="Tw Cen MT" pitchFamily="34" charset="0"/>
              </a:rPr>
              <a:t>Resources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6724" y="1085850"/>
            <a:ext cx="82200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Key concept in services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They are what allows you to …</a:t>
            </a:r>
          </a:p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800" b="0" dirty="0" smtClean="0">
                <a:latin typeface="Arial Narrow" pitchFamily="34" charset="0"/>
              </a:rPr>
              <a:t>File Resource</a:t>
            </a:r>
          </a:p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User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Resource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Node Resource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CRUD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Index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Action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564001"/>
          </a:xfrm>
        </p:spPr>
        <p:txBody>
          <a:bodyPr/>
          <a:lstStyle/>
          <a:p>
            <a:pPr algn="ctr"/>
            <a:r>
              <a:rPr lang="en-US" sz="3600" dirty="0" smtClean="0">
                <a:latin typeface="Tw Cen MT" pitchFamily="34" charset="0"/>
              </a:rPr>
              <a:t>Authentication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Session based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Simple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Using drupal users directly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Login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resource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provides session information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All following requests provide session as header cookie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564001"/>
          </a:xfrm>
        </p:spPr>
        <p:txBody>
          <a:bodyPr/>
          <a:lstStyle/>
          <a:p>
            <a:pPr algn="ctr"/>
            <a:r>
              <a:rPr lang="en-US" sz="3600" dirty="0" smtClean="0">
                <a:latin typeface="Tw Cen MT" pitchFamily="34" charset="0"/>
              </a:rPr>
              <a:t>Other Mobile Modules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0525" y="971550"/>
            <a:ext cx="8296275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Theme switching modules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 These modules detect if a mobile device is accessing the sites, and loads a mobile theme for the mobile devices See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3"/>
              </a:rPr>
              <a:t>.mobi_loader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3"/>
              </a:rPr>
              <a:t>Accessibility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3"/>
              </a:rPr>
              <a:t>Mobit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3"/>
              </a:rPr>
              <a:t>Mobile Theme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3"/>
              </a:rPr>
              <a:t>Mobile Devices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Redirection modules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 these modules redirect the mobile user to a mobile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url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 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Mobile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theming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 these modules (or themes) provide a mobile friendly version of the site. See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3"/>
              </a:rPr>
              <a:t>.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3"/>
              </a:rPr>
              <a:t>mobi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3"/>
              </a:rPr>
              <a:t> theme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3"/>
              </a:rPr>
              <a:t>iUI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3"/>
              </a:rPr>
              <a:t>bluemobi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3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(with accessibility),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3"/>
              </a:rPr>
              <a:t>Mobile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SMS modules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 some modules are targeted towards an integration with SMS gateways. See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3"/>
              </a:rPr>
              <a:t>SMS framework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Mobile publishing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 modules helping getting content on your site originating from a mobile phone. See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3"/>
              </a:rPr>
              <a:t>Mobile Media Blog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3"/>
              </a:rPr>
              <a:t>dotgo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Mobile payments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 modules enabling paying from a mobile device. See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3"/>
              </a:rPr>
              <a:t>Mobillcash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564001"/>
          </a:xfrm>
        </p:spPr>
        <p:txBody>
          <a:bodyPr/>
          <a:lstStyle/>
          <a:p>
            <a:pPr algn="ctr"/>
            <a:r>
              <a:rPr lang="en-US" sz="3600" dirty="0" smtClean="0">
                <a:latin typeface="Tw Cen MT" pitchFamily="34" charset="0"/>
              </a:rPr>
              <a:t>Use Case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65760" y="1036320"/>
            <a:ext cx="8321040" cy="274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Upload 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crowdsourced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data to an existing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drupal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site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Upload picture taken from mobile device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Geolocate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Add title and description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496290"/>
          </a:xfrm>
        </p:spPr>
        <p:txBody>
          <a:bodyPr/>
          <a:lstStyle/>
          <a:p>
            <a:r>
              <a:rPr lang="en-US" dirty="0" smtClean="0">
                <a:latin typeface="Tw Cen MT" pitchFamily="34" charset="0"/>
              </a:rPr>
              <a:t>Create a Content Type for Crowd Sourced Data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11580"/>
            <a:ext cx="8229600" cy="491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Drupal content type for a crowd sourced data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Citizen Observation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6" name="Picture 2" descr="C:\Documents and Settings\mmaskey\My Documents\Dropbox\work\ESIP\Summer2012\mobile\citizenobs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8" y="2124075"/>
            <a:ext cx="6448211" cy="358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496290"/>
          </a:xfrm>
        </p:spPr>
        <p:txBody>
          <a:bodyPr/>
          <a:lstStyle/>
          <a:p>
            <a:pPr algn="ctr"/>
            <a:r>
              <a:rPr lang="en-US" dirty="0" smtClean="0">
                <a:latin typeface="Tw Cen MT" pitchFamily="34" charset="0"/>
              </a:rPr>
              <a:t>Configure Service Module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pic>
        <p:nvPicPr>
          <p:cNvPr id="5" name="Picture 3" descr="C:\Documents and Settings\mmaskey\My Documents\Dropbox\work\ESIP\Summer2012\mobile\service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71" y="2047875"/>
            <a:ext cx="4665329" cy="3295990"/>
          </a:xfrm>
          <a:prstGeom prst="rect">
            <a:avLst/>
          </a:prstGeom>
          <a:noFill/>
        </p:spPr>
      </p:pic>
      <p:pic>
        <p:nvPicPr>
          <p:cNvPr id="6" name="Picture 4" descr="C:\Documents and Settings\mmaskey\My Documents\Dropbox\work\ESIP\Summer2012\mobile\endpoint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9872" y="1819275"/>
            <a:ext cx="5153665" cy="3018876"/>
          </a:xfrm>
          <a:prstGeom prst="rect">
            <a:avLst/>
          </a:prstGeom>
          <a:noFill/>
        </p:spPr>
      </p:pic>
      <p:pic>
        <p:nvPicPr>
          <p:cNvPr id="7" name="Picture 2" descr="C:\Documents and Settings\mmaskey\My Documents\Dropbox\work\ESIP\Summer2012\mobile\rest.t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4834" y="1809751"/>
            <a:ext cx="3794875" cy="3174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496290"/>
          </a:xfrm>
        </p:spPr>
        <p:txBody>
          <a:bodyPr/>
          <a:lstStyle/>
          <a:p>
            <a:pPr algn="ctr"/>
            <a:r>
              <a:rPr lang="en-US" dirty="0" smtClean="0">
                <a:latin typeface="Tw Cen MT" pitchFamily="34" charset="0"/>
              </a:rPr>
              <a:t>Configure Resources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pic>
        <p:nvPicPr>
          <p:cNvPr id="5" name="Picture 2" descr="C:\Documents and Settings\mmaskey\My Documents\Dropbox\work\ESIP\Summer2012\mobile\resources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69" y="1390649"/>
            <a:ext cx="7124269" cy="401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496290"/>
          </a:xfrm>
        </p:spPr>
        <p:txBody>
          <a:bodyPr/>
          <a:lstStyle/>
          <a:p>
            <a:pPr algn="ctr"/>
            <a:r>
              <a:rPr lang="en-US" dirty="0" smtClean="0">
                <a:latin typeface="Tw Cen MT" pitchFamily="34" charset="0"/>
              </a:rPr>
              <a:t>Mobile Client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pic>
        <p:nvPicPr>
          <p:cNvPr id="5" name="Picture 2" descr="C:\Documents and Settings\mmaskey\My Documents\Dropbox\work\ESIP\Summer2012\mobile\login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683" y="2016579"/>
            <a:ext cx="5776367" cy="3934039"/>
          </a:xfrm>
          <a:prstGeom prst="rect">
            <a:avLst/>
          </a:prstGeom>
          <a:noFill/>
        </p:spPr>
      </p:pic>
      <p:pic>
        <p:nvPicPr>
          <p:cNvPr id="6" name="Picture 3" descr="C:\Documents and Settings\mmaskey\My Documents\Dropbox\work\ESIP\Summer2012\mobile\restPost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563" y="3445543"/>
            <a:ext cx="5233737" cy="2505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1950" y="1190625"/>
            <a:ext cx="461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Titanium/</a:t>
            </a:r>
            <a:r>
              <a:rPr lang="en-US" dirty="0" err="1" smtClean="0"/>
              <a:t>Appcelerator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496290"/>
          </a:xfrm>
        </p:spPr>
        <p:txBody>
          <a:bodyPr/>
          <a:lstStyle/>
          <a:p>
            <a:pPr algn="ctr"/>
            <a:r>
              <a:rPr lang="en-US" dirty="0" smtClean="0">
                <a:latin typeface="Tw Cen MT" pitchFamily="34" charset="0"/>
              </a:rPr>
              <a:t>File Upload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pic>
        <p:nvPicPr>
          <p:cNvPr id="5" name="Picture 2" descr="C:\Documents and Settings\mmaskey\My Documents\Dropbox\work\ESIP\Summer2012\mobile\uploadcode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17638"/>
            <a:ext cx="5753100" cy="4570413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210300" y="1415717"/>
            <a:ext cx="2476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Returns file id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Use file id to associate the file with a node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496290"/>
          </a:xfrm>
        </p:spPr>
        <p:txBody>
          <a:bodyPr/>
          <a:lstStyle/>
          <a:p>
            <a:pPr algn="ctr"/>
            <a:r>
              <a:rPr lang="en-US" dirty="0" smtClean="0">
                <a:latin typeface="Tw Cen MT" pitchFamily="34" charset="0"/>
              </a:rPr>
              <a:t>Agenda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5" name="TextBox 4"/>
          <p:cNvSpPr txBox="1"/>
          <p:nvPr/>
        </p:nvSpPr>
        <p:spPr>
          <a:xfrm>
            <a:off x="638174" y="1362075"/>
            <a:ext cx="783272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700" b="0" dirty="0" smtClean="0">
                <a:latin typeface="Tw Cen MT" pitchFamily="34" charset="0"/>
              </a:rPr>
              <a:t>Mobile Trend</a:t>
            </a:r>
          </a:p>
          <a:p>
            <a:pPr marL="457200" indent="-457200">
              <a:buFont typeface="Arial"/>
              <a:buChar char="•"/>
            </a:pPr>
            <a:r>
              <a:rPr lang="en-US" sz="2700" b="0" dirty="0" smtClean="0">
                <a:latin typeface="Tw Cen MT" pitchFamily="34" charset="0"/>
              </a:rPr>
              <a:t>Mobile Capabilities</a:t>
            </a:r>
          </a:p>
          <a:p>
            <a:pPr marL="457200" indent="-457200">
              <a:buFont typeface="Arial"/>
              <a:buChar char="•"/>
            </a:pPr>
            <a:r>
              <a:rPr lang="en-US" sz="2700" b="0" dirty="0" smtClean="0">
                <a:latin typeface="Tw Cen MT" pitchFamily="34" charset="0"/>
              </a:rPr>
              <a:t>Approaches</a:t>
            </a:r>
          </a:p>
          <a:p>
            <a:pPr marL="457200" indent="-457200">
              <a:buFont typeface="Arial"/>
              <a:buChar char="•"/>
            </a:pPr>
            <a:r>
              <a:rPr lang="en-US" sz="2700" b="0" dirty="0" smtClean="0">
                <a:latin typeface="Tw Cen MT" pitchFamily="34" charset="0"/>
              </a:rPr>
              <a:t>Strategies/Solutions for </a:t>
            </a:r>
            <a:r>
              <a:rPr lang="en-US" sz="2700" b="0" dirty="0" err="1" smtClean="0">
                <a:latin typeface="Tw Cen MT" pitchFamily="34" charset="0"/>
              </a:rPr>
              <a:t>Drupal</a:t>
            </a:r>
            <a:r>
              <a:rPr lang="en-US" sz="2700" b="0" dirty="0" smtClean="0">
                <a:latin typeface="Tw Cen MT" pitchFamily="34" charset="0"/>
              </a:rPr>
              <a:t> based Mobile Apps</a:t>
            </a:r>
          </a:p>
          <a:p>
            <a:pPr marL="457200" indent="-457200">
              <a:buFont typeface="Arial"/>
              <a:buChar char="•"/>
            </a:pPr>
            <a:r>
              <a:rPr lang="en-US" sz="2700" b="0" dirty="0" smtClean="0">
                <a:latin typeface="Tw Cen MT" pitchFamily="34" charset="0"/>
              </a:rPr>
              <a:t>Service Module</a:t>
            </a:r>
          </a:p>
          <a:p>
            <a:pPr marL="457200" indent="-457200">
              <a:buFont typeface="Arial"/>
              <a:buChar char="•"/>
            </a:pPr>
            <a:r>
              <a:rPr lang="en-US" sz="2700" b="0" dirty="0" smtClean="0">
                <a:latin typeface="Tw Cen MT" pitchFamily="34" charset="0"/>
              </a:rPr>
              <a:t>Use Case/Implementation</a:t>
            </a:r>
          </a:p>
          <a:p>
            <a:endParaRPr lang="en-US" sz="2700" b="0" dirty="0" smtClean="0">
              <a:latin typeface="Tw Cen MT" pitchFamily="34" charset="0"/>
            </a:endParaRPr>
          </a:p>
          <a:p>
            <a:endParaRPr lang="en-US" sz="2700" b="0" dirty="0" smtClean="0">
              <a:latin typeface="Tw Cen MT" pitchFamily="34" charset="0"/>
            </a:endParaRPr>
          </a:p>
          <a:p>
            <a:endParaRPr lang="en-US" sz="2700" b="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496290"/>
          </a:xfrm>
        </p:spPr>
        <p:txBody>
          <a:bodyPr/>
          <a:lstStyle/>
          <a:p>
            <a:pPr algn="ctr"/>
            <a:r>
              <a:rPr lang="en-US" dirty="0" smtClean="0">
                <a:latin typeface="Tw Cen MT" pitchFamily="34" charset="0"/>
              </a:rPr>
              <a:t>Create Node (Citizen Observation Type)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pic>
        <p:nvPicPr>
          <p:cNvPr id="5" name="Picture 2" descr="C:\Documents and Settings\mmaskey\My Documents\Dropbox\work\ESIP\Summer2012\mobile\nodecreate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4584032"/>
            <a:ext cx="7439025" cy="1343025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Parameters: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Cookie for authentication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File id for uploaded file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Lat/Lon using device GPS/Wifi</a:t>
            </a:r>
          </a:p>
          <a:p>
            <a:pPr marL="625475" marR="0" lvl="1" indent="-2794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Title/Desc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496290"/>
          </a:xfrm>
        </p:spPr>
        <p:txBody>
          <a:bodyPr/>
          <a:lstStyle/>
          <a:p>
            <a:pPr algn="ctr"/>
            <a:r>
              <a:rPr lang="en-US" dirty="0" err="1" smtClean="0">
                <a:latin typeface="Tw Cen MT" pitchFamily="34" charset="0"/>
              </a:rPr>
              <a:t>iPhone</a:t>
            </a:r>
            <a:r>
              <a:rPr lang="en-US" dirty="0" smtClean="0">
                <a:latin typeface="Tw Cen MT" pitchFamily="34" charset="0"/>
              </a:rPr>
              <a:t> App	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pic>
        <p:nvPicPr>
          <p:cNvPr id="5" name="Picture 2" descr="C:\Documents and Settings\mmaskey\My Documents\Dropbox\work\ESIP\Summer2012\mobile\IMG_01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926" y="952418"/>
            <a:ext cx="1716506" cy="2574759"/>
          </a:xfrm>
          <a:prstGeom prst="rect">
            <a:avLst/>
          </a:prstGeom>
          <a:noFill/>
        </p:spPr>
      </p:pic>
      <p:pic>
        <p:nvPicPr>
          <p:cNvPr id="6" name="Picture 3" descr="C:\Documents and Settings\mmaskey\My Documents\Dropbox\work\ESIP\Summer2012\mobile\IMG_01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5769" y="952418"/>
            <a:ext cx="1716505" cy="2574758"/>
          </a:xfrm>
          <a:prstGeom prst="rect">
            <a:avLst/>
          </a:prstGeom>
          <a:noFill/>
        </p:spPr>
      </p:pic>
      <p:pic>
        <p:nvPicPr>
          <p:cNvPr id="7" name="Picture 4" descr="C:\Documents and Settings\mmaskey\My Documents\Dropbox\work\ESIP\Summer2012\mobile\IMG_01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8904" y="3714132"/>
            <a:ext cx="1785765" cy="2678647"/>
          </a:xfrm>
          <a:prstGeom prst="rect">
            <a:avLst/>
          </a:prstGeom>
          <a:noFill/>
        </p:spPr>
      </p:pic>
      <p:pic>
        <p:nvPicPr>
          <p:cNvPr id="8" name="Picture 2" descr="C:\Documents and Settings\mmaskey\My Documents\Dropbox\work\ESIP\Summer2012\mobile\IMG_01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5769" y="3714582"/>
            <a:ext cx="1785464" cy="2678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496290"/>
          </a:xfrm>
        </p:spPr>
        <p:txBody>
          <a:bodyPr/>
          <a:lstStyle/>
          <a:p>
            <a:pPr algn="ctr"/>
            <a:r>
              <a:rPr lang="en-US" dirty="0" smtClean="0">
                <a:latin typeface="Tw Cen MT" pitchFamily="34" charset="0"/>
              </a:rPr>
              <a:t>In </a:t>
            </a:r>
            <a:r>
              <a:rPr lang="en-US" dirty="0" err="1" smtClean="0">
                <a:latin typeface="Tw Cen MT" pitchFamily="34" charset="0"/>
              </a:rPr>
              <a:t>Drupal</a:t>
            </a:r>
            <a:endParaRPr lang="en-US" dirty="0" smtClean="0">
              <a:latin typeface="Tw Cen MT" pitchFamily="34" charset="0"/>
            </a:endParaRP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pic>
        <p:nvPicPr>
          <p:cNvPr id="5" name="Picture 3" descr="C:\Documents and Settings\mmaskey\My Documents\Dropbox\work\ESIP\Summer2012\mobile\test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46202"/>
            <a:ext cx="4015414" cy="3434872"/>
          </a:xfrm>
          <a:prstGeom prst="rect">
            <a:avLst/>
          </a:prstGeom>
          <a:noFill/>
        </p:spPr>
      </p:pic>
      <p:pic>
        <p:nvPicPr>
          <p:cNvPr id="6" name="Picture 4" descr="C:\Documents and Settings\mmaskey\My Documents\Dropbox\work\ESIP\Summer2012\mobile\gis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3910" y="1803877"/>
            <a:ext cx="4862995" cy="31771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5038725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Tw Cen MT" pitchFamily="34" charset="0"/>
              </a:rPr>
              <a:t>In </a:t>
            </a:r>
            <a:r>
              <a:rPr lang="en-US" b="0" dirty="0" err="1" smtClean="0">
                <a:latin typeface="Tw Cen MT" pitchFamily="34" charset="0"/>
              </a:rPr>
              <a:t>Drupal</a:t>
            </a:r>
            <a:r>
              <a:rPr lang="en-US" b="0" dirty="0" smtClean="0">
                <a:latin typeface="Tw Cen MT" pitchFamily="34" charset="0"/>
              </a:rPr>
              <a:t> Content Page</a:t>
            </a:r>
            <a:endParaRPr lang="en-US" b="0" dirty="0">
              <a:latin typeface="Tw Cen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5825" y="5048250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Tw Cen MT" pitchFamily="34" charset="0"/>
              </a:rPr>
              <a:t>In </a:t>
            </a:r>
            <a:r>
              <a:rPr lang="en-US" b="0" dirty="0" err="1" smtClean="0">
                <a:latin typeface="Tw Cen MT" pitchFamily="34" charset="0"/>
              </a:rPr>
              <a:t>Drupal</a:t>
            </a:r>
            <a:r>
              <a:rPr lang="en-US" b="0" dirty="0" smtClean="0">
                <a:latin typeface="Tw Cen MT" pitchFamily="34" charset="0"/>
              </a:rPr>
              <a:t> GIS Module</a:t>
            </a:r>
            <a:endParaRPr lang="en-US" b="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564001"/>
          </a:xfrm>
        </p:spPr>
        <p:txBody>
          <a:bodyPr/>
          <a:lstStyle/>
          <a:p>
            <a:pPr algn="ctr"/>
            <a:r>
              <a:rPr lang="en-US" sz="3600" dirty="0" smtClean="0">
                <a:latin typeface="Tw Cen MT" pitchFamily="34" charset="0"/>
              </a:rPr>
              <a:t>Resources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332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cs typeface="+mn-cs"/>
              </a:rPr>
              <a:t>Drupal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cs typeface="+mn-cs"/>
              </a:rPr>
              <a:t> RWD: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cs typeface="+mn-cs"/>
              </a:rPr>
              <a:t>Adaptivetheme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cs typeface="+mn-cs"/>
              </a:rPr>
              <a:t> &amp; Omega 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cs typeface="+mn-cs"/>
              </a:rPr>
              <a:t>http://www.mobilephoneemulator.com/ 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cs typeface="+mn-cs"/>
              </a:rPr>
              <a:t>http://voipdrupal.org </a:t>
            </a:r>
          </a:p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800" b="0" dirty="0" smtClean="0">
                <a:latin typeface="Tw Cen MT" pitchFamily="34" charset="0"/>
                <a:hlinkClick r:id="rId3"/>
              </a:rPr>
              <a:t>http://drupanium.org/</a:t>
            </a:r>
            <a:endParaRPr lang="en-US" sz="2800" b="0" dirty="0" smtClean="0">
              <a:latin typeface="Tw Cen MT" pitchFamily="34" charset="0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564001"/>
          </a:xfrm>
        </p:spPr>
        <p:txBody>
          <a:bodyPr/>
          <a:lstStyle/>
          <a:p>
            <a:pPr algn="ctr"/>
            <a:r>
              <a:rPr lang="en-US" sz="3600" dirty="0" smtClean="0">
                <a:latin typeface="Tw Cen MT" pitchFamily="34" charset="0"/>
              </a:rPr>
              <a:t>Contact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5" name="TextBox 4"/>
          <p:cNvSpPr txBox="1"/>
          <p:nvPr/>
        </p:nvSpPr>
        <p:spPr>
          <a:xfrm>
            <a:off x="508000" y="1333500"/>
            <a:ext cx="8318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latin typeface="Tw Cen MT" pitchFamily="34" charset="0"/>
              </a:rPr>
              <a:t>Manil Maskey</a:t>
            </a:r>
          </a:p>
          <a:p>
            <a:pPr algn="ctr"/>
            <a:endParaRPr lang="en-US" sz="3000" b="0" dirty="0" smtClean="0">
              <a:latin typeface="Tw Cen MT" pitchFamily="34" charset="0"/>
            </a:endParaRPr>
          </a:p>
          <a:p>
            <a:pPr algn="ctr"/>
            <a:r>
              <a:rPr lang="en-US" sz="3000" b="0" dirty="0" smtClean="0">
                <a:latin typeface="Tw Cen MT" pitchFamily="34" charset="0"/>
              </a:rPr>
              <a:t>Information Technology &amp; Systems Center</a:t>
            </a:r>
          </a:p>
          <a:p>
            <a:pPr algn="ctr"/>
            <a:r>
              <a:rPr lang="en-US" sz="3000" b="0" dirty="0" smtClean="0">
                <a:latin typeface="Tw Cen MT" pitchFamily="34" charset="0"/>
              </a:rPr>
              <a:t>University of Alabama in Huntsville</a:t>
            </a:r>
          </a:p>
          <a:p>
            <a:pPr algn="ctr"/>
            <a:r>
              <a:rPr lang="en-US" sz="3000" b="0" dirty="0" smtClean="0">
                <a:latin typeface="Tw Cen MT" pitchFamily="34" charset="0"/>
              </a:rPr>
              <a:t>mmaskey@itsc.uah.edu</a:t>
            </a:r>
            <a:endParaRPr lang="en-US" sz="3000" b="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577146"/>
          </a:xfrm>
        </p:spPr>
        <p:txBody>
          <a:bodyPr/>
          <a:lstStyle/>
          <a:p>
            <a:pPr algn="ctr"/>
            <a:r>
              <a:rPr lang="en-US" sz="3700" dirty="0" smtClean="0">
                <a:latin typeface="Tw Cen MT" pitchFamily="34" charset="0"/>
              </a:rPr>
              <a:t>Big Trend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9100" y="962026"/>
            <a:ext cx="8267700" cy="427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Mobile is Exploding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One Million Users</a:t>
            </a:r>
          </a:p>
          <a:p>
            <a:pPr marL="687388" lvl="1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America Online - 9 years</a:t>
            </a:r>
          </a:p>
          <a:p>
            <a:pPr marL="687388" lvl="1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Facebook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– 9 months</a:t>
            </a:r>
          </a:p>
          <a:p>
            <a:pPr marL="687388" lvl="1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Draw Something –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9 days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Mobile phones will overtake PCs as the most common Web access devices worldwide next year. </a:t>
            </a:r>
          </a:p>
          <a:p>
            <a:pPr marL="6915150" lvl="8" indent="-325755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defRPr/>
            </a:pPr>
            <a:r>
              <a:rPr lang="en-US" sz="2800" b="0" dirty="0" smtClean="0">
                <a:latin typeface="Arial Narrow" pitchFamily="34" charset="0"/>
                <a:cs typeface="+mn-cs"/>
              </a:rPr>
              <a:t>	</a:t>
            </a:r>
            <a:r>
              <a:rPr lang="en-US" sz="1100" b="0" dirty="0" smtClean="0">
                <a:latin typeface="Arial Narrow" pitchFamily="34" charset="0"/>
                <a:cs typeface="+mn-cs"/>
              </a:rPr>
              <a:t>source: mashable.com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496290"/>
          </a:xfrm>
        </p:spPr>
        <p:txBody>
          <a:bodyPr/>
          <a:lstStyle/>
          <a:p>
            <a:pPr algn="ctr"/>
            <a:r>
              <a:rPr lang="en-US" dirty="0" smtClean="0">
                <a:latin typeface="Tw Cen MT" pitchFamily="34" charset="0"/>
              </a:rPr>
              <a:t>Mobile Penetration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9100" y="923926"/>
            <a:ext cx="8267700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Facebook: 2x more usage than Desktop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Twitter Mobile: 50% of total active users, 40% of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all tweets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2800" b="0" dirty="0" smtClean="0">
                <a:latin typeface="Arial Narrow" pitchFamily="34" charset="0"/>
                <a:cs typeface="+mn-cs"/>
              </a:rPr>
              <a:t>Adoption within </a:t>
            </a:r>
            <a:r>
              <a:rPr lang="en-US" sz="2800" b="0" dirty="0" err="1" smtClean="0">
                <a:latin typeface="Arial Narrow" pitchFamily="34" charset="0"/>
                <a:cs typeface="+mn-cs"/>
              </a:rPr>
              <a:t>Drupal</a:t>
            </a:r>
            <a:r>
              <a:rPr lang="en-US" sz="2800" b="0" dirty="0" smtClean="0">
                <a:latin typeface="Arial Narrow" pitchFamily="34" charset="0"/>
                <a:cs typeface="+mn-cs"/>
              </a:rPr>
              <a:t> Community 40+ results (search mobile modules)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676401" y="3235324"/>
          <a:ext cx="5753100" cy="2498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72225" y="5895975"/>
            <a:ext cx="1514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Source: CISCO</a:t>
            </a:r>
            <a:endParaRPr lang="en-US" sz="11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3375" y="600075"/>
            <a:ext cx="8374063" cy="70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Multi-Touch &amp; Gesture Input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Precise Location Detection 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Accelerometer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Orientation &amp; Digital Compass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Audio Input from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Mic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/ Output to Speaker 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Video &amp; Image Capture 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Push: Real-Time “Instant” Notifications 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Bluetooth: Connect Devices to Others 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Proximity: Closeness to Physical Objects 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Light/Dark Environment Awareness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Haptic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Feedback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RFID Readers, QR Readers, NFC </a:t>
            </a: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1551" y="89089"/>
            <a:ext cx="8339375" cy="564001"/>
          </a:xfrm>
        </p:spPr>
        <p:txBody>
          <a:bodyPr/>
          <a:lstStyle/>
          <a:p>
            <a:pPr algn="ctr"/>
            <a:r>
              <a:rPr lang="en-US" sz="3600" dirty="0" smtClean="0">
                <a:latin typeface="Tw Cen MT" pitchFamily="34" charset="0"/>
              </a:rPr>
              <a:t>Mobile Extends your Capabilities</a:t>
            </a:r>
            <a:endParaRPr lang="en-US" sz="360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564001"/>
          </a:xfrm>
        </p:spPr>
        <p:txBody>
          <a:bodyPr/>
          <a:lstStyle/>
          <a:p>
            <a:pPr algn="ctr"/>
            <a:r>
              <a:rPr lang="en-US" sz="3600" dirty="0" err="1" smtClean="0">
                <a:latin typeface="Tw Cen MT" pitchFamily="34" charset="0"/>
              </a:rPr>
              <a:t>Drupal</a:t>
            </a:r>
            <a:r>
              <a:rPr lang="en-US" sz="3600" dirty="0" smtClean="0">
                <a:latin typeface="Tw Cen MT" pitchFamily="34" charset="0"/>
              </a:rPr>
              <a:t> as a Multiplatform CMS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5" name="TextBox 4"/>
          <p:cNvSpPr txBox="1"/>
          <p:nvPr/>
        </p:nvSpPr>
        <p:spPr>
          <a:xfrm>
            <a:off x="428625" y="990600"/>
            <a:ext cx="85248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err="1" smtClean="0">
                <a:latin typeface="Tw Cen MT" pitchFamily="34" charset="0"/>
              </a:rPr>
              <a:t>Drupal</a:t>
            </a:r>
            <a:r>
              <a:rPr lang="en-US" sz="2400" b="0" dirty="0" smtClean="0">
                <a:latin typeface="Tw Cen MT" pitchFamily="34" charset="0"/>
              </a:rPr>
              <a:t> already targets desktops, tablets, mobile devices</a:t>
            </a:r>
          </a:p>
          <a:p>
            <a:endParaRPr lang="en-US" sz="2400" b="0" dirty="0" smtClean="0">
              <a:latin typeface="Tw Cen MT" pitchFamily="34" charset="0"/>
            </a:endParaRPr>
          </a:p>
          <a:p>
            <a:r>
              <a:rPr lang="en-US" sz="2400" b="0" dirty="0" smtClean="0">
                <a:latin typeface="Tw Cen MT" pitchFamily="34" charset="0"/>
              </a:rPr>
              <a:t>Flexible content model &amp; </a:t>
            </a:r>
            <a:r>
              <a:rPr lang="en-US" sz="2400" b="0" dirty="0" err="1" smtClean="0">
                <a:latin typeface="Tw Cen MT" pitchFamily="34" charset="0"/>
              </a:rPr>
              <a:t>templating</a:t>
            </a:r>
            <a:r>
              <a:rPr lang="en-US" sz="2400" b="0" dirty="0" smtClean="0">
                <a:latin typeface="Tw Cen MT" pitchFamily="34" charset="0"/>
              </a:rPr>
              <a:t> engine</a:t>
            </a:r>
          </a:p>
          <a:p>
            <a:endParaRPr lang="en-US" sz="2400" b="0" dirty="0" smtClean="0">
              <a:latin typeface="Tw Cen MT" pitchFamily="34" charset="0"/>
            </a:endParaRPr>
          </a:p>
          <a:p>
            <a:r>
              <a:rPr lang="en-US" sz="2400" b="0" dirty="0" smtClean="0">
                <a:latin typeface="Tw Cen MT" pitchFamily="34" charset="0"/>
              </a:rPr>
              <a:t>Advantages:</a:t>
            </a:r>
          </a:p>
          <a:p>
            <a:r>
              <a:rPr lang="en-US" sz="2400" b="0" dirty="0" smtClean="0">
                <a:latin typeface="Tw Cen MT" pitchFamily="34" charset="0"/>
              </a:rPr>
              <a:t>	One content store (node) for all platforms</a:t>
            </a:r>
          </a:p>
          <a:p>
            <a:r>
              <a:rPr lang="en-US" sz="2400" b="0" dirty="0" smtClean="0">
                <a:latin typeface="Tw Cen MT" pitchFamily="34" charset="0"/>
              </a:rPr>
              <a:t>	Available Tools</a:t>
            </a:r>
          </a:p>
          <a:p>
            <a:r>
              <a:rPr lang="en-US" sz="2400" b="0" dirty="0" smtClean="0">
                <a:latin typeface="Tw Cen MT" pitchFamily="34" charset="0"/>
              </a:rPr>
              <a:t>		Mobile Tools Module</a:t>
            </a:r>
          </a:p>
          <a:p>
            <a:r>
              <a:rPr lang="en-US" sz="2400" b="0" dirty="0" smtClean="0">
                <a:latin typeface="Tw Cen MT" pitchFamily="34" charset="0"/>
              </a:rPr>
              <a:t>		Context Module</a:t>
            </a:r>
          </a:p>
          <a:p>
            <a:r>
              <a:rPr lang="en-US" sz="2400" b="0" dirty="0" smtClean="0">
                <a:latin typeface="Tw Cen MT" pitchFamily="34" charset="0"/>
              </a:rPr>
              <a:t>		Services Module</a:t>
            </a:r>
          </a:p>
          <a:p>
            <a:endParaRPr lang="en-US" sz="2400" b="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04426" y="289114"/>
            <a:ext cx="8339375" cy="496290"/>
          </a:xfrm>
        </p:spPr>
        <p:txBody>
          <a:bodyPr/>
          <a:lstStyle/>
          <a:p>
            <a:pPr algn="ctr"/>
            <a:r>
              <a:rPr lang="en-US" dirty="0" smtClean="0">
                <a:latin typeface="Tw Cen MT" pitchFamily="34" charset="0"/>
              </a:rPr>
              <a:t>Native App vs. Mobile Website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pic>
        <p:nvPicPr>
          <p:cNvPr id="8" name="Picture 7" descr="iph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6739" y="1660871"/>
            <a:ext cx="1927036" cy="3515428"/>
          </a:xfrm>
          <a:prstGeom prst="rect">
            <a:avLst/>
          </a:prstGeom>
        </p:spPr>
      </p:pic>
      <p:pic>
        <p:nvPicPr>
          <p:cNvPr id="9" name="Picture 8" descr="iph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9164" y="1660871"/>
            <a:ext cx="1927036" cy="3515428"/>
          </a:xfrm>
          <a:prstGeom prst="rect">
            <a:avLst/>
          </a:prstGeom>
        </p:spPr>
      </p:pic>
      <p:pic>
        <p:nvPicPr>
          <p:cNvPr id="1027" name="Picture 3" descr="C:\Documents and Settings\mmaskey\My Documents\Dropbox\work\ESIP\Summer2012\mobile\bb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3675" y="2381250"/>
            <a:ext cx="381000" cy="381000"/>
          </a:xfrm>
          <a:prstGeom prst="rect">
            <a:avLst/>
          </a:prstGeom>
          <a:noFill/>
        </p:spPr>
      </p:pic>
      <p:pic>
        <p:nvPicPr>
          <p:cNvPr id="1028" name="Picture 4" descr="C:\Documents and Settings\mmaskey\My Documents\Dropbox\work\ESIP\Summer2012\mobile\appce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8913" y="2938463"/>
            <a:ext cx="376237" cy="376237"/>
          </a:xfrm>
          <a:prstGeom prst="rect">
            <a:avLst/>
          </a:prstGeom>
          <a:noFill/>
        </p:spPr>
      </p:pic>
      <p:pic>
        <p:nvPicPr>
          <p:cNvPr id="1029" name="Picture 5" descr="C:\Documents and Settings\mmaskey\My Documents\Dropbox\work\ESIP\Summer2012\mobile\and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4151" y="3495676"/>
            <a:ext cx="386492" cy="400049"/>
          </a:xfrm>
          <a:prstGeom prst="rect">
            <a:avLst/>
          </a:prstGeom>
          <a:noFill/>
        </p:spPr>
      </p:pic>
      <p:pic>
        <p:nvPicPr>
          <p:cNvPr id="1030" name="Picture 6" descr="C:\Documents and Settings\mmaskey\My Documents\Dropbox\work\ESIP\Summer2012\mobile\silver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9775" y="2986089"/>
            <a:ext cx="371475" cy="407658"/>
          </a:xfrm>
          <a:prstGeom prst="rect">
            <a:avLst/>
          </a:prstGeom>
          <a:noFill/>
        </p:spPr>
      </p:pic>
      <p:pic>
        <p:nvPicPr>
          <p:cNvPr id="1031" name="Picture 7" descr="C:\Documents and Settings\mmaskey\My Documents\Dropbox\work\ESIP\Summer2012\mobile\xcode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2352675"/>
            <a:ext cx="447675" cy="447675"/>
          </a:xfrm>
          <a:prstGeom prst="rect">
            <a:avLst/>
          </a:prstGeom>
          <a:noFill/>
        </p:spPr>
      </p:pic>
      <p:pic>
        <p:nvPicPr>
          <p:cNvPr id="1032" name="Picture 8" descr="C:\Documents and Settings\mmaskey\My Documents\Dropbox\work\ESIP\Summer2012\mobile\windows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3476625"/>
            <a:ext cx="555849" cy="523875"/>
          </a:xfrm>
          <a:prstGeom prst="rect">
            <a:avLst/>
          </a:prstGeom>
          <a:noFill/>
        </p:spPr>
      </p:pic>
      <p:pic>
        <p:nvPicPr>
          <p:cNvPr id="1033" name="Picture 9" descr="C:\Documents and Settings\mmaskey\My Documents\Dropbox\work\ESIP\Summer2012\mobile\safar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325" y="2384425"/>
            <a:ext cx="463550" cy="428789"/>
          </a:xfrm>
          <a:prstGeom prst="rect">
            <a:avLst/>
          </a:prstGeom>
          <a:noFill/>
        </p:spPr>
      </p:pic>
      <p:pic>
        <p:nvPicPr>
          <p:cNvPr id="1034" name="Picture 10" descr="C:\Documents and Settings\mmaskey\My Documents\Dropbox\work\ESIP\Summer2012\mobile\chrom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1025" y="2400300"/>
            <a:ext cx="442595" cy="390525"/>
          </a:xfrm>
          <a:prstGeom prst="rect">
            <a:avLst/>
          </a:prstGeom>
          <a:noFill/>
        </p:spPr>
      </p:pic>
      <p:pic>
        <p:nvPicPr>
          <p:cNvPr id="1035" name="Picture 11" descr="C:\Documents and Settings\mmaskey\My Documents\Dropbox\work\ESIP\Summer2012\mobile\ie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67425" y="2905125"/>
            <a:ext cx="542925" cy="54292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448425" y="3476625"/>
            <a:ext cx="485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Narrow" pitchFamily="34" charset="0"/>
              </a:rPr>
              <a:t>CSS</a:t>
            </a:r>
            <a:endParaRPr lang="en-US" sz="11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38900" y="3714750"/>
            <a:ext cx="552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Narrow" pitchFamily="34" charset="0"/>
              </a:rPr>
              <a:t>HTML</a:t>
            </a:r>
            <a:endParaRPr lang="en-US" sz="11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1" y="3971925"/>
            <a:ext cx="828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Narrow" pitchFamily="34" charset="0"/>
              </a:rPr>
              <a:t>JavaScript</a:t>
            </a:r>
            <a:endParaRPr lang="en-US" sz="11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537776" y="5556439"/>
            <a:ext cx="8339375" cy="40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Drupal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Supports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 both Approaches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1036" name="Picture 12" descr="C:\Documents and Settings\mmaskey\My Documents\Dropbox\work\ESIP\Summer2012\mobile\sench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69100" y="3013075"/>
            <a:ext cx="603250" cy="26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496290"/>
          </a:xfrm>
        </p:spPr>
        <p:txBody>
          <a:bodyPr/>
          <a:lstStyle/>
          <a:p>
            <a:pPr algn="ctr"/>
            <a:r>
              <a:rPr lang="en-US" smtClean="0">
                <a:latin typeface="Tw Cen MT" pitchFamily="34" charset="0"/>
              </a:rPr>
              <a:t>Implementation Solutions</a:t>
            </a:r>
            <a:endParaRPr lang="en-US" dirty="0" smtClean="0">
              <a:latin typeface="Tw Cen MT" pitchFamily="34" charset="0"/>
            </a:endParaRP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5" name="TextBox 4"/>
          <p:cNvSpPr txBox="1"/>
          <p:nvPr/>
        </p:nvSpPr>
        <p:spPr>
          <a:xfrm>
            <a:off x="520700" y="1188951"/>
            <a:ext cx="12842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Strategy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7150" y="1246101"/>
            <a:ext cx="19159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Technologies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400" y="1922376"/>
            <a:ext cx="159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Dedicated App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480" y="2500595"/>
            <a:ext cx="452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Optimize reach by cross Platform Native App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480" y="3411285"/>
            <a:ext cx="443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Browser based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webapp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 for high end devices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1100" y="1930306"/>
            <a:ext cx="231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iOS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/Android/Services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57950" y="2500595"/>
            <a:ext cx="243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Titanium/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PhoneGap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/ Services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9180" y="3411285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HTML5/CSS3/Drupal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36188" y="2352558"/>
            <a:ext cx="86518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6188" y="3200427"/>
            <a:ext cx="86518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4268" y="3948166"/>
            <a:ext cx="86518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1332" y="4132566"/>
            <a:ext cx="362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Browser based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webapp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 all devices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9300" y="413256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XHTML/Drupal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36188" y="4854665"/>
            <a:ext cx="86518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51" y="289114"/>
            <a:ext cx="8339375" cy="496290"/>
          </a:xfrm>
        </p:spPr>
        <p:txBody>
          <a:bodyPr/>
          <a:lstStyle/>
          <a:p>
            <a:pPr algn="ctr"/>
            <a:r>
              <a:rPr lang="en-US" dirty="0" smtClean="0">
                <a:latin typeface="Tw Cen MT" pitchFamily="34" charset="0"/>
              </a:rPr>
              <a:t>Mobile App with </a:t>
            </a:r>
            <a:r>
              <a:rPr lang="en-US" dirty="0" err="1" smtClean="0">
                <a:latin typeface="Tw Cen MT" pitchFamily="34" charset="0"/>
              </a:rPr>
              <a:t>Drupal</a:t>
            </a:r>
            <a:r>
              <a:rPr lang="en-US" dirty="0" smtClean="0">
                <a:latin typeface="Tw Cen MT" pitchFamily="34" charset="0"/>
              </a:rPr>
              <a:t> Backend</a:t>
            </a:r>
          </a:p>
        </p:txBody>
      </p:sp>
      <p:pic>
        <p:nvPicPr>
          <p:cNvPr id="4" name="Content Placeholder 3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194" y="6389688"/>
            <a:ext cx="1998463" cy="296862"/>
          </a:xfrm>
        </p:spPr>
      </p:pic>
      <p:sp>
        <p:nvSpPr>
          <p:cNvPr id="5" name="Rectangle 4"/>
          <p:cNvSpPr/>
          <p:nvPr/>
        </p:nvSpPr>
        <p:spPr>
          <a:xfrm>
            <a:off x="3381375" y="2609850"/>
            <a:ext cx="2133600" cy="7143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3514725" y="1123950"/>
            <a:ext cx="1743075" cy="7715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71850" y="3295650"/>
            <a:ext cx="1133475" cy="485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91025" y="3295650"/>
            <a:ext cx="1133475" cy="485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Contrib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62325" y="3771900"/>
            <a:ext cx="2162175" cy="466725"/>
          </a:xfrm>
          <a:prstGeom prst="rect">
            <a:avLst/>
          </a:prstGeom>
          <a:solidFill>
            <a:srgbClr val="B9D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Drupal</a:t>
            </a:r>
            <a:r>
              <a:rPr lang="en-US" dirty="0" smtClean="0"/>
              <a:t> Services</a:t>
            </a:r>
            <a:endParaRPr lang="en-US" dirty="0"/>
          </a:p>
        </p:txBody>
      </p:sp>
      <p:pic>
        <p:nvPicPr>
          <p:cNvPr id="10" name="Picture 9" descr="druplicon.large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9550" y="2619375"/>
            <a:ext cx="866776" cy="638175"/>
          </a:xfrm>
          <a:prstGeom prst="rect">
            <a:avLst/>
          </a:prstGeom>
        </p:spPr>
      </p:pic>
      <p:sp>
        <p:nvSpPr>
          <p:cNvPr id="11" name="Up-Down Arrow 10"/>
          <p:cNvSpPr/>
          <p:nvPr/>
        </p:nvSpPr>
        <p:spPr>
          <a:xfrm>
            <a:off x="4248150" y="1895475"/>
            <a:ext cx="285750" cy="6953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4286250" y="4257675"/>
            <a:ext cx="228600" cy="762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1323124358_Mobi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5086350"/>
            <a:ext cx="736498" cy="736498"/>
          </a:xfrm>
          <a:prstGeom prst="rect">
            <a:avLst/>
          </a:prstGeom>
        </p:spPr>
      </p:pic>
      <p:pic>
        <p:nvPicPr>
          <p:cNvPr id="14" name="Picture 13" descr="1323124077_Apple iPho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5086350"/>
            <a:ext cx="68580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stbed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testbed</Template>
  <TotalTime>769</TotalTime>
  <Words>622</Words>
  <Application>Microsoft Macintosh PowerPoint</Application>
  <PresentationFormat>On-screen Show (4:3)</PresentationFormat>
  <Paragraphs>135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testbed</vt:lpstr>
      <vt:lpstr>Developing Mobile Apps for Drupal Sites  Manil Maskey Information Technology &amp; Systems Center University of Alabama in Huntsville mmaskey@itsc.uah.edu  ESIP Summer Meeting 2012</vt:lpstr>
      <vt:lpstr>Agenda</vt:lpstr>
      <vt:lpstr>Big Trend</vt:lpstr>
      <vt:lpstr>Mobile Penetration</vt:lpstr>
      <vt:lpstr>Mobile Extends your Capabilities</vt:lpstr>
      <vt:lpstr>Drupal as a Multiplatform CMS</vt:lpstr>
      <vt:lpstr>Native App vs. Mobile Website</vt:lpstr>
      <vt:lpstr>Implementation Solutions</vt:lpstr>
      <vt:lpstr>Mobile App with Drupal Backend</vt:lpstr>
      <vt:lpstr>Services Module</vt:lpstr>
      <vt:lpstr>Resources</vt:lpstr>
      <vt:lpstr>Authentication</vt:lpstr>
      <vt:lpstr>Other Mobile Modules</vt:lpstr>
      <vt:lpstr>Use Case</vt:lpstr>
      <vt:lpstr>Create a Content Type for Crowd Sourced Data</vt:lpstr>
      <vt:lpstr>Configure Service Module</vt:lpstr>
      <vt:lpstr>Configure Resources</vt:lpstr>
      <vt:lpstr>Mobile Client</vt:lpstr>
      <vt:lpstr>File Upload</vt:lpstr>
      <vt:lpstr>Create Node (Citizen Observation Type)</vt:lpstr>
      <vt:lpstr>iPhone App </vt:lpstr>
      <vt:lpstr>In Drupal</vt:lpstr>
      <vt:lpstr>Resources</vt:lpstr>
      <vt:lpstr>Contact</vt:lpstr>
    </vt:vector>
  </TitlesOfParts>
  <Company>ITSC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Mobile Apps </dc:title>
  <dc:creator>mmaskey</dc:creator>
  <cp:lastModifiedBy>Manil Maskey</cp:lastModifiedBy>
  <cp:revision>80</cp:revision>
  <dcterms:created xsi:type="dcterms:W3CDTF">2012-07-10T18:22:47Z</dcterms:created>
  <dcterms:modified xsi:type="dcterms:W3CDTF">2012-08-07T19:49:47Z</dcterms:modified>
</cp:coreProperties>
</file>