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5" r:id="rId3"/>
    <p:sldId id="281" r:id="rId4"/>
    <p:sldId id="284" r:id="rId5"/>
    <p:sldId id="282" r:id="rId6"/>
    <p:sldId id="283" r:id="rId7"/>
    <p:sldId id="275" r:id="rId8"/>
    <p:sldId id="276" r:id="rId9"/>
    <p:sldId id="278" r:id="rId10"/>
    <p:sldId id="279" r:id="rId11"/>
    <p:sldId id="280" r:id="rId12"/>
    <p:sldId id="263" r:id="rId13"/>
    <p:sldId id="259" r:id="rId14"/>
    <p:sldId id="258" r:id="rId15"/>
    <p:sldId id="277" r:id="rId16"/>
    <p:sldId id="273" r:id="rId17"/>
    <p:sldId id="271" r:id="rId18"/>
    <p:sldId id="272" r:id="rId19"/>
    <p:sldId id="265" r:id="rId20"/>
    <p:sldId id="257" r:id="rId21"/>
    <p:sldId id="264" r:id="rId22"/>
    <p:sldId id="266" r:id="rId23"/>
    <p:sldId id="267" r:id="rId24"/>
    <p:sldId id="268" r:id="rId25"/>
    <p:sldId id="270" r:id="rId26"/>
    <p:sldId id="26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22" autoAdjust="0"/>
    <p:restoredTop sz="87537" autoAdjust="0"/>
  </p:normalViewPr>
  <p:slideViewPr>
    <p:cSldViewPr>
      <p:cViewPr>
        <p:scale>
          <a:sx n="100" d="100"/>
          <a:sy n="100" d="100"/>
        </p:scale>
        <p:origin x="-752" y="-2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E4FF34-C14A-1240-8ACE-14D2565854F6}" type="datetimeFigureOut">
              <a:rPr lang="en-US" smtClean="0"/>
              <a:t>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E1D06-D52D-254F-A5EA-41A28CCA6B97}" type="slidenum">
              <a:rPr lang="en-US" smtClean="0"/>
              <a:t>‹#›</a:t>
            </a:fld>
            <a:endParaRPr lang="en-US"/>
          </a:p>
        </p:txBody>
      </p:sp>
    </p:spTree>
    <p:extLst>
      <p:ext uri="{BB962C8B-B14F-4D97-AF65-F5344CB8AC3E}">
        <p14:creationId xmlns:p14="http://schemas.microsoft.com/office/powerpoint/2010/main" val="525690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citation features with metadata view and edit features are under development in Vector-Borne Disease Network’s UI. </a:t>
            </a:r>
            <a:endParaRPr lang="en-US" dirty="0"/>
          </a:p>
        </p:txBody>
      </p:sp>
      <p:sp>
        <p:nvSpPr>
          <p:cNvPr id="4" name="Slide Number Placeholder 3"/>
          <p:cNvSpPr>
            <a:spLocks noGrp="1"/>
          </p:cNvSpPr>
          <p:nvPr>
            <p:ph type="sldNum" sz="quarter" idx="10"/>
          </p:nvPr>
        </p:nvSpPr>
        <p:spPr/>
        <p:txBody>
          <a:bodyPr/>
          <a:lstStyle/>
          <a:p>
            <a:fld id="{318E1D06-D52D-254F-A5EA-41A28CCA6B97}" type="slidenum">
              <a:rPr lang="en-US" smtClean="0"/>
              <a:t>7</a:t>
            </a:fld>
            <a:endParaRPr lang="en-US"/>
          </a:p>
        </p:txBody>
      </p:sp>
    </p:spTree>
    <p:extLst>
      <p:ext uri="{BB962C8B-B14F-4D97-AF65-F5344CB8AC3E}">
        <p14:creationId xmlns:p14="http://schemas.microsoft.com/office/powerpoint/2010/main" val="2273910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E1D06-D52D-254F-A5EA-41A28CCA6B97}" type="slidenum">
              <a:rPr lang="en-US" smtClean="0"/>
              <a:t>17</a:t>
            </a:fld>
            <a:endParaRPr lang="en-US"/>
          </a:p>
        </p:txBody>
      </p:sp>
    </p:spTree>
    <p:extLst>
      <p:ext uri="{BB962C8B-B14F-4D97-AF65-F5344CB8AC3E}">
        <p14:creationId xmlns:p14="http://schemas.microsoft.com/office/powerpoint/2010/main" val="4069790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initially implemented as: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“userID+intervention1Intervention2Intervention3etc+location+durationof</a:t>
            </a:r>
            <a:r>
              <a:rPr lang="en-US" baseline="0" dirty="0" smtClean="0"/>
              <a:t>sim+RunID.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Will update as: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“userIDRunID-Intervention1-Intervention2-Intervention3-Intervention4-Location-Duration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Problems – length of string, some simulations do not have Interventions or Locations (baselines w/out intervention), </a:t>
            </a:r>
            <a:r>
              <a:rPr lang="en-US" baseline="0" dirty="0" err="1" smtClean="0"/>
              <a:t>OpenMalaria</a:t>
            </a:r>
            <a:r>
              <a:rPr lang="en-US" baseline="0" dirty="0" smtClean="0"/>
              <a:t> Simulations with no specific location(just demographic).</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18E1D06-D52D-254F-A5EA-41A28CCA6B97}" type="slidenum">
              <a:rPr lang="en-US" smtClean="0"/>
              <a:t>18</a:t>
            </a:fld>
            <a:endParaRPr lang="en-US"/>
          </a:p>
        </p:txBody>
      </p:sp>
    </p:spTree>
    <p:extLst>
      <p:ext uri="{BB962C8B-B14F-4D97-AF65-F5344CB8AC3E}">
        <p14:creationId xmlns:p14="http://schemas.microsoft.com/office/powerpoint/2010/main" val="4085834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currently user entered. </a:t>
            </a:r>
            <a:endParaRPr lang="en-US" dirty="0"/>
          </a:p>
        </p:txBody>
      </p:sp>
      <p:sp>
        <p:nvSpPr>
          <p:cNvPr id="4" name="Slide Number Placeholder 3"/>
          <p:cNvSpPr>
            <a:spLocks noGrp="1"/>
          </p:cNvSpPr>
          <p:nvPr>
            <p:ph type="sldNum" sz="quarter" idx="10"/>
          </p:nvPr>
        </p:nvSpPr>
        <p:spPr/>
        <p:txBody>
          <a:bodyPr/>
          <a:lstStyle/>
          <a:p>
            <a:fld id="{318E1D06-D52D-254F-A5EA-41A28CCA6B97}" type="slidenum">
              <a:rPr lang="en-US" smtClean="0"/>
              <a:t>19</a:t>
            </a:fld>
            <a:endParaRPr lang="en-US"/>
          </a:p>
        </p:txBody>
      </p:sp>
    </p:spTree>
    <p:extLst>
      <p:ext uri="{BB962C8B-B14F-4D97-AF65-F5344CB8AC3E}">
        <p14:creationId xmlns:p14="http://schemas.microsoft.com/office/powerpoint/2010/main" val="2785798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E1D06-D52D-254F-A5EA-41A28CCA6B97}" type="slidenum">
              <a:rPr lang="en-US" smtClean="0"/>
              <a:t>20</a:t>
            </a:fld>
            <a:endParaRPr lang="en-US"/>
          </a:p>
        </p:txBody>
      </p:sp>
    </p:spTree>
    <p:extLst>
      <p:ext uri="{BB962C8B-B14F-4D97-AF65-F5344CB8AC3E}">
        <p14:creationId xmlns:p14="http://schemas.microsoft.com/office/powerpoint/2010/main" val="4141577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implemented as: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we have username</a:t>
            </a:r>
            <a:r>
              <a:rPr lang="en-US" baseline="0" dirty="0" smtClean="0"/>
              <a:t> and affiliation: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FirstName</a:t>
            </a:r>
            <a:r>
              <a:rPr lang="en-US" baseline="0" dirty="0" smtClean="0"/>
              <a:t> </a:t>
            </a:r>
            <a:r>
              <a:rPr lang="en-US" baseline="0" dirty="0" err="1" smtClean="0"/>
              <a:t>Lastname</a:t>
            </a:r>
            <a:r>
              <a:rPr lang="en-US" baseline="0" dirty="0" smtClean="0"/>
              <a:t>, Organization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we do not know Org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Name </a:t>
            </a:r>
            <a:r>
              <a:rPr lang="en-US" baseline="0" dirty="0" err="1" smtClean="0"/>
              <a:t>Lastname</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we don’t know User’s </a:t>
            </a:r>
            <a:r>
              <a:rPr lang="en-US" baseline="0" dirty="0" err="1" smtClean="0"/>
              <a:t>firstname</a:t>
            </a:r>
            <a:r>
              <a:rPr lang="en-US" baseline="0" dirty="0" smtClean="0"/>
              <a:t> or </a:t>
            </a:r>
            <a:r>
              <a:rPr lang="en-US" baseline="0" dirty="0" err="1" smtClean="0"/>
              <a:t>lastname</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Username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User was “admin”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Then populate as: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CRC Developers, Notre Dame </a:t>
            </a:r>
            <a:endParaRPr lang="en-US" dirty="0"/>
          </a:p>
        </p:txBody>
      </p:sp>
      <p:sp>
        <p:nvSpPr>
          <p:cNvPr id="4" name="Slide Number Placeholder 3"/>
          <p:cNvSpPr>
            <a:spLocks noGrp="1"/>
          </p:cNvSpPr>
          <p:nvPr>
            <p:ph type="sldNum" sz="quarter" idx="10"/>
          </p:nvPr>
        </p:nvSpPr>
        <p:spPr/>
        <p:txBody>
          <a:bodyPr/>
          <a:lstStyle/>
          <a:p>
            <a:fld id="{318E1D06-D52D-254F-A5EA-41A28CCA6B97}" type="slidenum">
              <a:rPr lang="en-US" smtClean="0"/>
              <a:t>21</a:t>
            </a:fld>
            <a:endParaRPr lang="en-US"/>
          </a:p>
        </p:txBody>
      </p:sp>
    </p:spTree>
    <p:extLst>
      <p:ext uri="{BB962C8B-B14F-4D97-AF65-F5344CB8AC3E}">
        <p14:creationId xmlns:p14="http://schemas.microsoft.com/office/powerpoint/2010/main" val="377586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implemented as:</a:t>
            </a:r>
          </a:p>
          <a:p>
            <a:r>
              <a:rPr lang="en-US" dirty="0" smtClean="0"/>
              <a:t>Time period covered by simulation:  Jan 01, 2010 midnight</a:t>
            </a:r>
            <a:r>
              <a:rPr lang="en-US" baseline="0" dirty="0" smtClean="0"/>
              <a:t> </a:t>
            </a:r>
            <a:r>
              <a:rPr lang="en-US" dirty="0" smtClean="0"/>
              <a:t>- Dec 31, 2034 midnight</a:t>
            </a:r>
            <a:r>
              <a:rPr lang="en-US" baseline="0" dirty="0" smtClean="0"/>
              <a:t> (displayed from start date and calculated date of end of duration) </a:t>
            </a:r>
          </a:p>
          <a:p>
            <a:r>
              <a:rPr lang="en-US" dirty="0" smtClean="0"/>
              <a:t>Run date as : Jan 6, 2015 12:55 PM (from date time stamp of job execution)</a:t>
            </a:r>
          </a:p>
          <a:p>
            <a:r>
              <a:rPr lang="en-US" dirty="0" smtClean="0"/>
              <a:t>Metadata created</a:t>
            </a:r>
            <a:r>
              <a:rPr lang="en-US" baseline="0" dirty="0" smtClean="0"/>
              <a:t> and/or</a:t>
            </a:r>
            <a:r>
              <a:rPr lang="en-US" dirty="0" smtClean="0"/>
              <a:t> last updated as dat</a:t>
            </a:r>
            <a:r>
              <a:rPr lang="en-US" baseline="0" dirty="0" smtClean="0"/>
              <a:t>e-timestamp 2015-05-26T15:56:24:333Z</a:t>
            </a:r>
            <a:endParaRPr lang="en-US" dirty="0"/>
          </a:p>
        </p:txBody>
      </p:sp>
      <p:sp>
        <p:nvSpPr>
          <p:cNvPr id="4" name="Slide Number Placeholder 3"/>
          <p:cNvSpPr>
            <a:spLocks noGrp="1"/>
          </p:cNvSpPr>
          <p:nvPr>
            <p:ph type="sldNum" sz="quarter" idx="10"/>
          </p:nvPr>
        </p:nvSpPr>
        <p:spPr/>
        <p:txBody>
          <a:bodyPr/>
          <a:lstStyle/>
          <a:p>
            <a:fld id="{318E1D06-D52D-254F-A5EA-41A28CCA6B97}" type="slidenum">
              <a:rPr lang="en-US" smtClean="0"/>
              <a:t>22</a:t>
            </a:fld>
            <a:endParaRPr lang="en-US"/>
          </a:p>
        </p:txBody>
      </p:sp>
    </p:spTree>
    <p:extLst>
      <p:ext uri="{BB962C8B-B14F-4D97-AF65-F5344CB8AC3E}">
        <p14:creationId xmlns:p14="http://schemas.microsoft.com/office/powerpoint/2010/main" val="1058043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Location name is </a:t>
            </a:r>
            <a:r>
              <a:rPr lang="en-US" dirty="0" err="1" smtClean="0"/>
              <a:t>autopopulated</a:t>
            </a:r>
            <a:r>
              <a:rPr lang="en-US" baseline="0" dirty="0" smtClean="0"/>
              <a:t> from simulation </a:t>
            </a:r>
            <a:r>
              <a:rPr lang="en-US" baseline="0" dirty="0" err="1" smtClean="0"/>
              <a:t>config</a:t>
            </a:r>
            <a:r>
              <a:rPr lang="en-US" baseline="0" dirty="0" smtClean="0"/>
              <a:t> file </a:t>
            </a:r>
          </a:p>
          <a:p>
            <a:r>
              <a:rPr lang="en-US" baseline="0" dirty="0" smtClean="0"/>
              <a:t>Spatial coverage is </a:t>
            </a:r>
            <a:r>
              <a:rPr lang="en-US" baseline="0" dirty="0" err="1" smtClean="0"/>
              <a:t>autogenerated</a:t>
            </a:r>
            <a:r>
              <a:rPr lang="en-US" baseline="0" dirty="0" smtClean="0"/>
              <a:t> as a centroid </a:t>
            </a:r>
            <a:r>
              <a:rPr lang="en-US" baseline="0" dirty="0" err="1" smtClean="0"/>
              <a:t>lat</a:t>
            </a:r>
            <a:r>
              <a:rPr lang="en-US" baseline="0" dirty="0" smtClean="0"/>
              <a:t>/long of boundary shape file affiliated w/ location name</a:t>
            </a:r>
          </a:p>
          <a:p>
            <a:r>
              <a:rPr lang="en-US" baseline="0" dirty="0" smtClean="0"/>
              <a:t>Known issue –populating spatial coverage with point as </a:t>
            </a:r>
            <a:r>
              <a:rPr lang="en-US" baseline="0" dirty="0" err="1" smtClean="0"/>
              <a:t>autogenerated</a:t>
            </a:r>
            <a:r>
              <a:rPr lang="en-US" baseline="0" dirty="0" smtClean="0"/>
              <a:t> centroid may offset display on map from actual study site’s exact point location – may need to rethink this one ? </a:t>
            </a:r>
            <a:endParaRPr lang="en-US" dirty="0"/>
          </a:p>
        </p:txBody>
      </p:sp>
      <p:sp>
        <p:nvSpPr>
          <p:cNvPr id="4" name="Slide Number Placeholder 3"/>
          <p:cNvSpPr>
            <a:spLocks noGrp="1"/>
          </p:cNvSpPr>
          <p:nvPr>
            <p:ph type="sldNum" sz="quarter" idx="10"/>
          </p:nvPr>
        </p:nvSpPr>
        <p:spPr/>
        <p:txBody>
          <a:bodyPr/>
          <a:lstStyle/>
          <a:p>
            <a:fld id="{318E1D06-D52D-254F-A5EA-41A28CCA6B97}" type="slidenum">
              <a:rPr lang="en-US" smtClean="0"/>
              <a:t>23</a:t>
            </a:fld>
            <a:endParaRPr lang="en-US"/>
          </a:p>
        </p:txBody>
      </p:sp>
    </p:spTree>
    <p:extLst>
      <p:ext uri="{BB962C8B-B14F-4D97-AF65-F5344CB8AC3E}">
        <p14:creationId xmlns:p14="http://schemas.microsoft.com/office/powerpoint/2010/main" val="4195283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as URI/URL</a:t>
            </a:r>
          </a:p>
          <a:p>
            <a:r>
              <a:rPr lang="en-US" dirty="0" smtClean="0"/>
              <a:t>Want</a:t>
            </a:r>
            <a:r>
              <a:rPr lang="en-US" baseline="0" dirty="0" smtClean="0"/>
              <a:t> to add feature for user to request/get a DOI when “make metadata public” is clicked and/or “publish metadata” via EZID</a:t>
            </a:r>
          </a:p>
          <a:p>
            <a:endParaRPr lang="en-US" dirty="0"/>
          </a:p>
        </p:txBody>
      </p:sp>
      <p:sp>
        <p:nvSpPr>
          <p:cNvPr id="4" name="Slide Number Placeholder 3"/>
          <p:cNvSpPr>
            <a:spLocks noGrp="1"/>
          </p:cNvSpPr>
          <p:nvPr>
            <p:ph type="sldNum" sz="quarter" idx="10"/>
          </p:nvPr>
        </p:nvSpPr>
        <p:spPr/>
        <p:txBody>
          <a:bodyPr/>
          <a:lstStyle/>
          <a:p>
            <a:fld id="{318E1D06-D52D-254F-A5EA-41A28CCA6B97}" type="slidenum">
              <a:rPr lang="en-US" smtClean="0"/>
              <a:t>24</a:t>
            </a:fld>
            <a:endParaRPr lang="en-US"/>
          </a:p>
        </p:txBody>
      </p:sp>
    </p:spTree>
    <p:extLst>
      <p:ext uri="{BB962C8B-B14F-4D97-AF65-F5344CB8AC3E}">
        <p14:creationId xmlns:p14="http://schemas.microsoft.com/office/powerpoint/2010/main" val="995468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Species names are </a:t>
            </a:r>
            <a:r>
              <a:rPr lang="en-US" dirty="0" err="1" smtClean="0"/>
              <a:t>autopopulated</a:t>
            </a:r>
            <a:r>
              <a:rPr lang="en-US" baseline="0" dirty="0" smtClean="0"/>
              <a:t> to metadata record from </a:t>
            </a:r>
            <a:r>
              <a:rPr lang="en-US" baseline="0" dirty="0" err="1" smtClean="0"/>
              <a:t>config</a:t>
            </a:r>
            <a:r>
              <a:rPr lang="en-US" baseline="0" dirty="0" smtClean="0"/>
              <a:t> file</a:t>
            </a:r>
          </a:p>
          <a:p>
            <a:r>
              <a:rPr lang="en-US" baseline="0" dirty="0" smtClean="0"/>
              <a:t>Intervention names are </a:t>
            </a:r>
            <a:r>
              <a:rPr lang="en-US" baseline="0" dirty="0" err="1" smtClean="0"/>
              <a:t>autopopulated</a:t>
            </a:r>
            <a:r>
              <a:rPr lang="en-US" baseline="0" dirty="0" smtClean="0"/>
              <a:t> to metadata record from campaign file</a:t>
            </a:r>
          </a:p>
          <a:p>
            <a:r>
              <a:rPr lang="en-US" baseline="0" dirty="0" smtClean="0"/>
              <a:t>Tags are user entered</a:t>
            </a:r>
          </a:p>
          <a:p>
            <a:r>
              <a:rPr lang="en-US" baseline="0" dirty="0" smtClean="0"/>
              <a:t>Parameter of interest is user entered </a:t>
            </a:r>
          </a:p>
          <a:p>
            <a:r>
              <a:rPr lang="en-US" baseline="0" dirty="0" smtClean="0"/>
              <a:t>Subject is not implemented yet</a:t>
            </a:r>
          </a:p>
          <a:p>
            <a:endParaRPr lang="en-US" dirty="0"/>
          </a:p>
        </p:txBody>
      </p:sp>
      <p:sp>
        <p:nvSpPr>
          <p:cNvPr id="4" name="Slide Number Placeholder 3"/>
          <p:cNvSpPr>
            <a:spLocks noGrp="1"/>
          </p:cNvSpPr>
          <p:nvPr>
            <p:ph type="sldNum" sz="quarter" idx="10"/>
          </p:nvPr>
        </p:nvSpPr>
        <p:spPr/>
        <p:txBody>
          <a:bodyPr/>
          <a:lstStyle/>
          <a:p>
            <a:fld id="{318E1D06-D52D-254F-A5EA-41A28CCA6B97}" type="slidenum">
              <a:rPr lang="en-US" smtClean="0"/>
              <a:t>25</a:t>
            </a:fld>
            <a:endParaRPr lang="en-US"/>
          </a:p>
        </p:txBody>
      </p:sp>
    </p:spTree>
    <p:extLst>
      <p:ext uri="{BB962C8B-B14F-4D97-AF65-F5344CB8AC3E}">
        <p14:creationId xmlns:p14="http://schemas.microsoft.com/office/powerpoint/2010/main" val="1803657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Known issues: </a:t>
            </a:r>
          </a:p>
          <a:p>
            <a:r>
              <a:rPr lang="en-US" dirty="0" smtClean="0"/>
              <a:t>Right now have to go to “details” via click through URL to see all input</a:t>
            </a:r>
            <a:r>
              <a:rPr lang="en-US" baseline="0" dirty="0" smtClean="0"/>
              <a:t> data files </a:t>
            </a:r>
            <a:r>
              <a:rPr lang="en-US" baseline="0" dirty="0" err="1" smtClean="0"/>
              <a:t>etc</a:t>
            </a:r>
            <a:r>
              <a:rPr lang="en-US" baseline="0" dirty="0" smtClean="0"/>
              <a:t> </a:t>
            </a:r>
          </a:p>
          <a:p>
            <a:r>
              <a:rPr lang="en-US" baseline="0" dirty="0" smtClean="0"/>
              <a:t>Already a notes field in addition to the description/abstract field has been requested</a:t>
            </a:r>
          </a:p>
          <a:p>
            <a:endParaRPr lang="en-US" dirty="0"/>
          </a:p>
        </p:txBody>
      </p:sp>
      <p:sp>
        <p:nvSpPr>
          <p:cNvPr id="4" name="Slide Number Placeholder 3"/>
          <p:cNvSpPr>
            <a:spLocks noGrp="1"/>
          </p:cNvSpPr>
          <p:nvPr>
            <p:ph type="sldNum" sz="quarter" idx="10"/>
          </p:nvPr>
        </p:nvSpPr>
        <p:spPr/>
        <p:txBody>
          <a:bodyPr/>
          <a:lstStyle/>
          <a:p>
            <a:fld id="{318E1D06-D52D-254F-A5EA-41A28CCA6B97}" type="slidenum">
              <a:rPr lang="en-US" smtClean="0"/>
              <a:t>26</a:t>
            </a:fld>
            <a:endParaRPr lang="en-US"/>
          </a:p>
        </p:txBody>
      </p:sp>
    </p:spTree>
    <p:extLst>
      <p:ext uri="{BB962C8B-B14F-4D97-AF65-F5344CB8AC3E}">
        <p14:creationId xmlns:p14="http://schemas.microsoft.com/office/powerpoint/2010/main" val="398199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be adding Metadata edit on simulations as well as runs, and there may be a need to do it for sweeps. </a:t>
            </a:r>
            <a:endParaRPr lang="en-US" dirty="0"/>
          </a:p>
        </p:txBody>
      </p:sp>
      <p:sp>
        <p:nvSpPr>
          <p:cNvPr id="4" name="Slide Number Placeholder 3"/>
          <p:cNvSpPr>
            <a:spLocks noGrp="1"/>
          </p:cNvSpPr>
          <p:nvPr>
            <p:ph type="sldNum" sz="quarter" idx="10"/>
          </p:nvPr>
        </p:nvSpPr>
        <p:spPr/>
        <p:txBody>
          <a:bodyPr/>
          <a:lstStyle/>
          <a:p>
            <a:fld id="{318E1D06-D52D-254F-A5EA-41A28CCA6B97}" type="slidenum">
              <a:rPr lang="en-US" smtClean="0"/>
              <a:t>8</a:t>
            </a:fld>
            <a:endParaRPr lang="en-US"/>
          </a:p>
        </p:txBody>
      </p:sp>
    </p:spTree>
    <p:extLst>
      <p:ext uri="{BB962C8B-B14F-4D97-AF65-F5344CB8AC3E}">
        <p14:creationId xmlns:p14="http://schemas.microsoft.com/office/powerpoint/2010/main" val="42120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currently implemented Data Citation &amp; metadata edit for runs, will expand feature to Simulations and perhaps enhance</a:t>
            </a:r>
            <a:r>
              <a:rPr lang="en-US" baseline="0" dirty="0" smtClean="0"/>
              <a:t> for </a:t>
            </a:r>
            <a:r>
              <a:rPr lang="en-US" dirty="0" smtClean="0"/>
              <a:t> sweeps. </a:t>
            </a:r>
            <a:endParaRPr lang="en-US" dirty="0"/>
          </a:p>
        </p:txBody>
      </p:sp>
      <p:sp>
        <p:nvSpPr>
          <p:cNvPr id="4" name="Slide Number Placeholder 3"/>
          <p:cNvSpPr>
            <a:spLocks noGrp="1"/>
          </p:cNvSpPr>
          <p:nvPr>
            <p:ph type="sldNum" sz="quarter" idx="10"/>
          </p:nvPr>
        </p:nvSpPr>
        <p:spPr/>
        <p:txBody>
          <a:bodyPr/>
          <a:lstStyle/>
          <a:p>
            <a:fld id="{318E1D06-D52D-254F-A5EA-41A28CCA6B97}" type="slidenum">
              <a:rPr lang="en-US" smtClean="0"/>
              <a:t>9</a:t>
            </a:fld>
            <a:endParaRPr lang="en-US"/>
          </a:p>
        </p:txBody>
      </p:sp>
    </p:spTree>
    <p:extLst>
      <p:ext uri="{BB962C8B-B14F-4D97-AF65-F5344CB8AC3E}">
        <p14:creationId xmlns:p14="http://schemas.microsoft.com/office/powerpoint/2010/main" val="352268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simulation level, from a citation users and/or a process</a:t>
            </a:r>
            <a:r>
              <a:rPr lang="en-US" baseline="0" dirty="0" smtClean="0"/>
              <a:t> </a:t>
            </a:r>
            <a:r>
              <a:rPr lang="en-US" dirty="0" smtClean="0"/>
              <a:t> can</a:t>
            </a:r>
            <a:r>
              <a:rPr lang="en-US" baseline="0" dirty="0" smtClean="0"/>
              <a:t> add a sweep, go to a run, once inside a run, duplicate that run, visualize results, edit and execute. </a:t>
            </a:r>
            <a:endParaRPr lang="en-US" dirty="0"/>
          </a:p>
        </p:txBody>
      </p:sp>
      <p:sp>
        <p:nvSpPr>
          <p:cNvPr id="4" name="Slide Number Placeholder 3"/>
          <p:cNvSpPr>
            <a:spLocks noGrp="1"/>
          </p:cNvSpPr>
          <p:nvPr>
            <p:ph type="sldNum" sz="quarter" idx="10"/>
          </p:nvPr>
        </p:nvSpPr>
        <p:spPr/>
        <p:txBody>
          <a:bodyPr/>
          <a:lstStyle/>
          <a:p>
            <a:fld id="{318E1D06-D52D-254F-A5EA-41A28CCA6B97}" type="slidenum">
              <a:rPr lang="en-US" smtClean="0"/>
              <a:t>10</a:t>
            </a:fld>
            <a:endParaRPr lang="en-US"/>
          </a:p>
        </p:txBody>
      </p:sp>
    </p:spTree>
    <p:extLst>
      <p:ext uri="{BB962C8B-B14F-4D97-AF65-F5344CB8AC3E}">
        <p14:creationId xmlns:p14="http://schemas.microsoft.com/office/powerpoint/2010/main" val="280890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Run</a:t>
            </a:r>
            <a:r>
              <a:rPr lang="en-US" baseline="0" dirty="0" smtClean="0"/>
              <a:t> level we have input files, scaling factors, results </a:t>
            </a:r>
            <a:r>
              <a:rPr lang="en-US" baseline="0" dirty="0" err="1" smtClean="0"/>
              <a:t>etc</a:t>
            </a:r>
            <a:r>
              <a:rPr lang="en-US" baseline="0" dirty="0" smtClean="0"/>
              <a:t> . You can “copy” a run. </a:t>
            </a:r>
            <a:endParaRPr lang="en-US" dirty="0"/>
          </a:p>
        </p:txBody>
      </p:sp>
      <p:sp>
        <p:nvSpPr>
          <p:cNvPr id="4" name="Slide Number Placeholder 3"/>
          <p:cNvSpPr>
            <a:spLocks noGrp="1"/>
          </p:cNvSpPr>
          <p:nvPr>
            <p:ph type="sldNum" sz="quarter" idx="10"/>
          </p:nvPr>
        </p:nvSpPr>
        <p:spPr/>
        <p:txBody>
          <a:bodyPr/>
          <a:lstStyle/>
          <a:p>
            <a:fld id="{318E1D06-D52D-254F-A5EA-41A28CCA6B97}" type="slidenum">
              <a:rPr lang="en-US" smtClean="0"/>
              <a:t>11</a:t>
            </a:fld>
            <a:endParaRPr lang="en-US"/>
          </a:p>
        </p:txBody>
      </p:sp>
    </p:spTree>
    <p:extLst>
      <p:ext uri="{BB962C8B-B14F-4D97-AF65-F5344CB8AC3E}">
        <p14:creationId xmlns:p14="http://schemas.microsoft.com/office/powerpoint/2010/main" val="33885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PIDs for each level? </a:t>
            </a:r>
          </a:p>
          <a:p>
            <a:r>
              <a:rPr lang="en-US" dirty="0" smtClean="0"/>
              <a:t>DOIs, ARKS, etc. </a:t>
            </a:r>
          </a:p>
          <a:p>
            <a:endParaRPr lang="en-US" dirty="0"/>
          </a:p>
        </p:txBody>
      </p:sp>
      <p:sp>
        <p:nvSpPr>
          <p:cNvPr id="4" name="Slide Number Placeholder 3"/>
          <p:cNvSpPr>
            <a:spLocks noGrp="1"/>
          </p:cNvSpPr>
          <p:nvPr>
            <p:ph type="sldNum" sz="quarter" idx="10"/>
          </p:nvPr>
        </p:nvSpPr>
        <p:spPr/>
        <p:txBody>
          <a:bodyPr/>
          <a:lstStyle/>
          <a:p>
            <a:fld id="{318E1D06-D52D-254F-A5EA-41A28CCA6B97}" type="slidenum">
              <a:rPr lang="en-US" smtClean="0"/>
              <a:t>13</a:t>
            </a:fld>
            <a:endParaRPr lang="en-US"/>
          </a:p>
        </p:txBody>
      </p:sp>
    </p:spTree>
    <p:extLst>
      <p:ext uri="{BB962C8B-B14F-4D97-AF65-F5344CB8AC3E}">
        <p14:creationId xmlns:p14="http://schemas.microsoft.com/office/powerpoint/2010/main" val="1640798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our PIs</a:t>
            </a:r>
            <a:r>
              <a:rPr lang="en-US" baseline="0" dirty="0" smtClean="0"/>
              <a:t> requested auto-name feature so we could get informative unique naming for each run to make sorting, viewing </a:t>
            </a:r>
            <a:r>
              <a:rPr lang="en-US" baseline="0" dirty="0" err="1" smtClean="0"/>
              <a:t>etc</a:t>
            </a:r>
            <a:r>
              <a:rPr lang="en-US" baseline="0" dirty="0" smtClean="0"/>
              <a:t> more user-friendly.  We implemented as:</a:t>
            </a:r>
          </a:p>
          <a:p>
            <a:r>
              <a:rPr lang="en-US" baseline="0" dirty="0" smtClean="0"/>
              <a:t>Name (</a:t>
            </a:r>
            <a:r>
              <a:rPr lang="en-US" baseline="0" dirty="0" err="1" smtClean="0"/>
              <a:t>autogenerated</a:t>
            </a:r>
            <a:r>
              <a:rPr lang="en-US" baseline="0" dirty="0" smtClean="0"/>
              <a:t>)</a:t>
            </a:r>
          </a:p>
          <a:p>
            <a:r>
              <a:rPr lang="en-US" baseline="0" dirty="0" smtClean="0"/>
              <a:t>Title (user entered)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18E1D06-D52D-254F-A5EA-41A28CCA6B97}" type="slidenum">
              <a:rPr lang="en-US" smtClean="0"/>
              <a:t>14</a:t>
            </a:fld>
            <a:endParaRPr lang="en-US"/>
          </a:p>
        </p:txBody>
      </p:sp>
    </p:spTree>
    <p:extLst>
      <p:ext uri="{BB962C8B-B14F-4D97-AF65-F5344CB8AC3E}">
        <p14:creationId xmlns:p14="http://schemas.microsoft.com/office/powerpoint/2010/main" val="33909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 entered titles can be problematic</a:t>
            </a:r>
            <a:r>
              <a:rPr lang="en-US" baseline="0" dirty="0" smtClean="0"/>
              <a:t> </a:t>
            </a:r>
            <a:r>
              <a:rPr lang="en-US" baseline="0" dirty="0" err="1" smtClean="0"/>
              <a:t>bcs</a:t>
            </a:r>
            <a:r>
              <a:rPr lang="en-US" baseline="0" dirty="0" smtClean="0"/>
              <a:t>:</a:t>
            </a:r>
          </a:p>
          <a:p>
            <a:r>
              <a:rPr lang="en-US" baseline="0" dirty="0" smtClean="0"/>
              <a:t>Repetitive – non-unique</a:t>
            </a:r>
          </a:p>
          <a:p>
            <a:r>
              <a:rPr lang="en-US" baseline="0" dirty="0" smtClean="0"/>
              <a:t>Uninformative – Not very descriptive</a:t>
            </a:r>
          </a:p>
          <a:p>
            <a:r>
              <a:rPr lang="en-US" baseline="0" dirty="0" smtClean="0"/>
              <a:t>User doesn’t have enough info  at beginning of a simulation to informatively name a simulation – These can be updated afterward, but often aren’t</a:t>
            </a:r>
          </a:p>
          <a:p>
            <a:r>
              <a:rPr lang="en-US" baseline="0" dirty="0" err="1" smtClean="0"/>
              <a:t>Autonaming</a:t>
            </a:r>
            <a:r>
              <a:rPr lang="en-US" baseline="0" dirty="0" smtClean="0"/>
              <a:t> can aid sorting by creating uniqueness</a:t>
            </a:r>
          </a:p>
          <a:p>
            <a:r>
              <a:rPr lang="en-US" baseline="0" dirty="0" err="1" smtClean="0"/>
              <a:t>Autonaming</a:t>
            </a:r>
            <a:r>
              <a:rPr lang="en-US" baseline="0" dirty="0" smtClean="0"/>
              <a:t> can aid simulation owners by pre-populating name with important parameter values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18E1D06-D52D-254F-A5EA-41A28CCA6B97}" type="slidenum">
              <a:rPr lang="en-US" smtClean="0"/>
              <a:t>15</a:t>
            </a:fld>
            <a:endParaRPr lang="en-US"/>
          </a:p>
        </p:txBody>
      </p:sp>
    </p:spTree>
    <p:extLst>
      <p:ext uri="{BB962C8B-B14F-4D97-AF65-F5344CB8AC3E}">
        <p14:creationId xmlns:p14="http://schemas.microsoft.com/office/powerpoint/2010/main" val="2802604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E1D06-D52D-254F-A5EA-41A28CCA6B97}" type="slidenum">
              <a:rPr lang="en-US" smtClean="0"/>
              <a:t>16</a:t>
            </a:fld>
            <a:endParaRPr lang="en-US"/>
          </a:p>
        </p:txBody>
      </p:sp>
    </p:spTree>
    <p:extLst>
      <p:ext uri="{BB962C8B-B14F-4D97-AF65-F5344CB8AC3E}">
        <p14:creationId xmlns:p14="http://schemas.microsoft.com/office/powerpoint/2010/main" val="4007824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A06C67-AC7C-4325-9F20-ECE6123EDC87}" type="datetimeFigureOut">
              <a:rPr lang="en-US" smtClean="0"/>
              <a:t>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E7D67-7BC1-4E32-AE34-3AE014E443B2}" type="slidenum">
              <a:rPr lang="en-US" smtClean="0"/>
              <a:t>‹#›</a:t>
            </a:fld>
            <a:endParaRPr lang="en-US"/>
          </a:p>
        </p:txBody>
      </p:sp>
    </p:spTree>
    <p:extLst>
      <p:ext uri="{BB962C8B-B14F-4D97-AF65-F5344CB8AC3E}">
        <p14:creationId xmlns:p14="http://schemas.microsoft.com/office/powerpoint/2010/main" val="1148371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06C67-AC7C-4325-9F20-ECE6123EDC87}" type="datetimeFigureOut">
              <a:rPr lang="en-US" smtClean="0"/>
              <a:t>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E7D67-7BC1-4E32-AE34-3AE014E443B2}" type="slidenum">
              <a:rPr lang="en-US" smtClean="0"/>
              <a:t>‹#›</a:t>
            </a:fld>
            <a:endParaRPr lang="en-US"/>
          </a:p>
        </p:txBody>
      </p:sp>
    </p:spTree>
    <p:extLst>
      <p:ext uri="{BB962C8B-B14F-4D97-AF65-F5344CB8AC3E}">
        <p14:creationId xmlns:p14="http://schemas.microsoft.com/office/powerpoint/2010/main" val="4173397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06C67-AC7C-4325-9F20-ECE6123EDC87}" type="datetimeFigureOut">
              <a:rPr lang="en-US" smtClean="0"/>
              <a:t>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E7D67-7BC1-4E32-AE34-3AE014E443B2}" type="slidenum">
              <a:rPr lang="en-US" smtClean="0"/>
              <a:t>‹#›</a:t>
            </a:fld>
            <a:endParaRPr lang="en-US"/>
          </a:p>
        </p:txBody>
      </p:sp>
    </p:spTree>
    <p:extLst>
      <p:ext uri="{BB962C8B-B14F-4D97-AF65-F5344CB8AC3E}">
        <p14:creationId xmlns:p14="http://schemas.microsoft.com/office/powerpoint/2010/main" val="397465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06C67-AC7C-4325-9F20-ECE6123EDC87}" type="datetimeFigureOut">
              <a:rPr lang="en-US" smtClean="0"/>
              <a:t>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E7D67-7BC1-4E32-AE34-3AE014E443B2}" type="slidenum">
              <a:rPr lang="en-US" smtClean="0"/>
              <a:t>‹#›</a:t>
            </a:fld>
            <a:endParaRPr lang="en-US"/>
          </a:p>
        </p:txBody>
      </p:sp>
    </p:spTree>
    <p:extLst>
      <p:ext uri="{BB962C8B-B14F-4D97-AF65-F5344CB8AC3E}">
        <p14:creationId xmlns:p14="http://schemas.microsoft.com/office/powerpoint/2010/main" val="2063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A06C67-AC7C-4325-9F20-ECE6123EDC87}" type="datetimeFigureOut">
              <a:rPr lang="en-US" smtClean="0"/>
              <a:t>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E7D67-7BC1-4E32-AE34-3AE014E443B2}" type="slidenum">
              <a:rPr lang="en-US" smtClean="0"/>
              <a:t>‹#›</a:t>
            </a:fld>
            <a:endParaRPr lang="en-US"/>
          </a:p>
        </p:txBody>
      </p:sp>
    </p:spTree>
    <p:extLst>
      <p:ext uri="{BB962C8B-B14F-4D97-AF65-F5344CB8AC3E}">
        <p14:creationId xmlns:p14="http://schemas.microsoft.com/office/powerpoint/2010/main" val="192436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A06C67-AC7C-4325-9F20-ECE6123EDC87}" type="datetimeFigureOut">
              <a:rPr lang="en-US" smtClean="0"/>
              <a:t>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E7D67-7BC1-4E32-AE34-3AE014E443B2}" type="slidenum">
              <a:rPr lang="en-US" smtClean="0"/>
              <a:t>‹#›</a:t>
            </a:fld>
            <a:endParaRPr lang="en-US"/>
          </a:p>
        </p:txBody>
      </p:sp>
    </p:spTree>
    <p:extLst>
      <p:ext uri="{BB962C8B-B14F-4D97-AF65-F5344CB8AC3E}">
        <p14:creationId xmlns:p14="http://schemas.microsoft.com/office/powerpoint/2010/main" val="352774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06C67-AC7C-4325-9F20-ECE6123EDC87}" type="datetimeFigureOut">
              <a:rPr lang="en-US" smtClean="0"/>
              <a:t>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5E7D67-7BC1-4E32-AE34-3AE014E443B2}" type="slidenum">
              <a:rPr lang="en-US" smtClean="0"/>
              <a:t>‹#›</a:t>
            </a:fld>
            <a:endParaRPr lang="en-US"/>
          </a:p>
        </p:txBody>
      </p:sp>
    </p:spTree>
    <p:extLst>
      <p:ext uri="{BB962C8B-B14F-4D97-AF65-F5344CB8AC3E}">
        <p14:creationId xmlns:p14="http://schemas.microsoft.com/office/powerpoint/2010/main" val="601444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A06C67-AC7C-4325-9F20-ECE6123EDC87}" type="datetimeFigureOut">
              <a:rPr lang="en-US" smtClean="0"/>
              <a:t>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5E7D67-7BC1-4E32-AE34-3AE014E443B2}" type="slidenum">
              <a:rPr lang="en-US" smtClean="0"/>
              <a:t>‹#›</a:t>
            </a:fld>
            <a:endParaRPr lang="en-US"/>
          </a:p>
        </p:txBody>
      </p:sp>
    </p:spTree>
    <p:extLst>
      <p:ext uri="{BB962C8B-B14F-4D97-AF65-F5344CB8AC3E}">
        <p14:creationId xmlns:p14="http://schemas.microsoft.com/office/powerpoint/2010/main" val="85124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06C67-AC7C-4325-9F20-ECE6123EDC87}" type="datetimeFigureOut">
              <a:rPr lang="en-US" smtClean="0"/>
              <a:t>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5E7D67-7BC1-4E32-AE34-3AE014E443B2}" type="slidenum">
              <a:rPr lang="en-US" smtClean="0"/>
              <a:t>‹#›</a:t>
            </a:fld>
            <a:endParaRPr lang="en-US"/>
          </a:p>
        </p:txBody>
      </p:sp>
    </p:spTree>
    <p:extLst>
      <p:ext uri="{BB962C8B-B14F-4D97-AF65-F5344CB8AC3E}">
        <p14:creationId xmlns:p14="http://schemas.microsoft.com/office/powerpoint/2010/main" val="22511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06C67-AC7C-4325-9F20-ECE6123EDC87}" type="datetimeFigureOut">
              <a:rPr lang="en-US" smtClean="0"/>
              <a:t>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E7D67-7BC1-4E32-AE34-3AE014E443B2}" type="slidenum">
              <a:rPr lang="en-US" smtClean="0"/>
              <a:t>‹#›</a:t>
            </a:fld>
            <a:endParaRPr lang="en-US"/>
          </a:p>
        </p:txBody>
      </p:sp>
    </p:spTree>
    <p:extLst>
      <p:ext uri="{BB962C8B-B14F-4D97-AF65-F5344CB8AC3E}">
        <p14:creationId xmlns:p14="http://schemas.microsoft.com/office/powerpoint/2010/main" val="123585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06C67-AC7C-4325-9F20-ECE6123EDC87}" type="datetimeFigureOut">
              <a:rPr lang="en-US" smtClean="0"/>
              <a:t>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E7D67-7BC1-4E32-AE34-3AE014E443B2}" type="slidenum">
              <a:rPr lang="en-US" smtClean="0"/>
              <a:t>‹#›</a:t>
            </a:fld>
            <a:endParaRPr lang="en-US"/>
          </a:p>
        </p:txBody>
      </p:sp>
    </p:spTree>
    <p:extLst>
      <p:ext uri="{BB962C8B-B14F-4D97-AF65-F5344CB8AC3E}">
        <p14:creationId xmlns:p14="http://schemas.microsoft.com/office/powerpoint/2010/main" val="32143253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06C67-AC7C-4325-9F20-ECE6123EDC87}" type="datetimeFigureOut">
              <a:rPr lang="en-US" smtClean="0"/>
              <a:t>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E7D67-7BC1-4E32-AE34-3AE014E443B2}" type="slidenum">
              <a:rPr lang="en-US" smtClean="0"/>
              <a:t>‹#›</a:t>
            </a:fld>
            <a:endParaRPr lang="en-US"/>
          </a:p>
        </p:txBody>
      </p:sp>
    </p:spTree>
    <p:extLst>
      <p:ext uri="{BB962C8B-B14F-4D97-AF65-F5344CB8AC3E}">
        <p14:creationId xmlns:p14="http://schemas.microsoft.com/office/powerpoint/2010/main" val="3163239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3.gif"/><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hyperlink" Target="https://vecnet.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hyperlink" Target="http://idmod.org/software" TargetMode="External"/><Relationship Id="rId4" Type="http://schemas.openxmlformats.org/officeDocument/2006/relationships/hyperlink" Target="https://code.google.com/p/openmalaria/" TargetMode="External"/><Relationship Id="rId1" Type="http://schemas.openxmlformats.org/officeDocument/2006/relationships/slideLayout" Target="../slideLayouts/slideLayout2.xml"/><Relationship Id="rId2" Type="http://schemas.openxmlformats.org/officeDocument/2006/relationships/hyperlink" Target="http://idmod.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Data Citation </a:t>
            </a:r>
            <a:r>
              <a:rPr lang="en-US" dirty="0" smtClean="0"/>
              <a:t>Implementation </a:t>
            </a:r>
            <a:r>
              <a:rPr lang="en-US" dirty="0"/>
              <a:t>for </a:t>
            </a:r>
            <a:r>
              <a:rPr lang="en-US" dirty="0" err="1"/>
              <a:t>VecNet</a:t>
            </a:r>
            <a:r>
              <a:rPr lang="en-US" dirty="0"/>
              <a:t> Transmission Simulator</a:t>
            </a:r>
            <a:br>
              <a:rPr lang="en-US" dirty="0"/>
            </a:br>
            <a:endParaRPr lang="en-US" dirty="0"/>
          </a:p>
        </p:txBody>
      </p:sp>
      <p:sp>
        <p:nvSpPr>
          <p:cNvPr id="3" name="Subtitle 2"/>
          <p:cNvSpPr>
            <a:spLocks noGrp="1"/>
          </p:cNvSpPr>
          <p:nvPr>
            <p:ph type="subTitle" idx="1"/>
          </p:nvPr>
        </p:nvSpPr>
        <p:spPr>
          <a:xfrm>
            <a:off x="1371600" y="3886200"/>
            <a:ext cx="6781800" cy="2133600"/>
          </a:xfrm>
        </p:spPr>
        <p:txBody>
          <a:bodyPr>
            <a:normAutofit fontScale="62500" lnSpcReduction="20000"/>
          </a:bodyPr>
          <a:lstStyle/>
          <a:p>
            <a:r>
              <a:rPr lang="en-US" dirty="0"/>
              <a:t>Institution: </a:t>
            </a:r>
            <a:r>
              <a:rPr lang="en-US" dirty="0">
                <a:hlinkClick r:id="rId2"/>
              </a:rPr>
              <a:t>Vector-Borne Disease Network (VecNet)</a:t>
            </a:r>
            <a:r>
              <a:rPr lang="en-US" dirty="0"/>
              <a:t>, </a:t>
            </a:r>
            <a:endParaRPr lang="en-US" dirty="0" smtClean="0"/>
          </a:p>
          <a:p>
            <a:r>
              <a:rPr lang="en-US" dirty="0" smtClean="0"/>
              <a:t>https</a:t>
            </a:r>
            <a:r>
              <a:rPr lang="en-US" dirty="0"/>
              <a:t>://</a:t>
            </a:r>
            <a:r>
              <a:rPr lang="en-US" dirty="0" err="1"/>
              <a:t>www.vecnet.org</a:t>
            </a:r>
            <a:r>
              <a:rPr lang="en-US" dirty="0"/>
              <a:t>/</a:t>
            </a:r>
            <a:br>
              <a:rPr lang="en-US" dirty="0"/>
            </a:br>
            <a:r>
              <a:rPr lang="en-US" dirty="0" smtClean="0"/>
              <a:t>Presenter: Natalie K. Meyers</a:t>
            </a:r>
          </a:p>
          <a:p>
            <a:endParaRPr lang="en-US" dirty="0" smtClean="0"/>
          </a:p>
          <a:p>
            <a:r>
              <a:rPr lang="en-US" i="1" dirty="0" smtClean="0"/>
              <a:t>Useful </a:t>
            </a:r>
            <a:r>
              <a:rPr lang="en-US" i="1" dirty="0"/>
              <a:t>Data citation of  Transmission Simulator </a:t>
            </a:r>
            <a:r>
              <a:rPr lang="en-US" i="1" dirty="0" smtClean="0"/>
              <a:t>experiments &amp; output </a:t>
            </a:r>
            <a:r>
              <a:rPr lang="en-US" i="1" dirty="0"/>
              <a:t>data requires </a:t>
            </a:r>
            <a:r>
              <a:rPr lang="en-US" i="1" dirty="0" smtClean="0"/>
              <a:t>reproducibility, visualization, data </a:t>
            </a:r>
            <a:r>
              <a:rPr lang="en-US" i="1" dirty="0"/>
              <a:t>identification, description, provenance, and metadata.</a:t>
            </a:r>
          </a:p>
        </p:txBody>
      </p:sp>
      <p:sp>
        <p:nvSpPr>
          <p:cNvPr id="5" name="TextBox 4"/>
          <p:cNvSpPr txBox="1"/>
          <p:nvPr/>
        </p:nvSpPr>
        <p:spPr>
          <a:xfrm>
            <a:off x="0" y="28453397"/>
            <a:ext cx="21396325" cy="548640"/>
          </a:xfrm>
          <a:prstGeom prst="rect">
            <a:avLst/>
          </a:prstGeom>
          <a:solidFill>
            <a:schemeClr val="accent1">
              <a:lumMod val="75000"/>
            </a:schemeClr>
          </a:solidFill>
        </p:spPr>
        <p:txBody>
          <a:bodyPr wrap="square" lIns="61496" tIns="30748" rIns="61496" bIns="30748" rtlCol="0">
            <a:spAutoFit/>
          </a:bodyPr>
          <a:lstStyle/>
          <a:p>
            <a:endParaRPr lang="en-US" sz="3800" b="1" dirty="0">
              <a:solidFill>
                <a:schemeClr val="bg1"/>
              </a:solidFill>
            </a:endParaRPr>
          </a:p>
        </p:txBody>
      </p:sp>
      <p:sp>
        <p:nvSpPr>
          <p:cNvPr id="6" name="Rectangle 5"/>
          <p:cNvSpPr/>
          <p:nvPr/>
        </p:nvSpPr>
        <p:spPr>
          <a:xfrm>
            <a:off x="161599" y="28499429"/>
            <a:ext cx="20932847" cy="419232"/>
          </a:xfrm>
          <a:prstGeom prst="rect">
            <a:avLst/>
          </a:prstGeom>
        </p:spPr>
        <p:txBody>
          <a:bodyPr wrap="square" lIns="64657" tIns="32329" rIns="64657" bIns="32329">
            <a:spAutoFit/>
          </a:bodyPr>
          <a:lstStyle/>
          <a:p>
            <a:pPr algn="ctr"/>
            <a:r>
              <a:rPr lang="en-US" sz="2300" baseline="30000" dirty="0">
                <a:solidFill>
                  <a:schemeClr val="bg1"/>
                </a:solidFill>
                <a:latin typeface="Arial" panose="020B0604020202020204" pitchFamily="34" charset="0"/>
              </a:rPr>
              <a:t>1.</a:t>
            </a:r>
            <a:r>
              <a:rPr lang="en-US" sz="2300" dirty="0">
                <a:solidFill>
                  <a:schemeClr val="bg1"/>
                </a:solidFill>
              </a:rPr>
              <a:t>James Cook University, michelle.barker1@jc.edu.au ; </a:t>
            </a:r>
            <a:r>
              <a:rPr lang="en-US" sz="2300" baseline="30000" dirty="0">
                <a:solidFill>
                  <a:schemeClr val="bg1"/>
                </a:solidFill>
                <a:latin typeface="Arial" panose="020B0604020202020204" pitchFamily="34" charset="0"/>
              </a:rPr>
              <a:t>2. </a:t>
            </a:r>
            <a:r>
              <a:rPr lang="en-US" sz="2300" dirty="0">
                <a:solidFill>
                  <a:schemeClr val="bg1"/>
                </a:solidFill>
              </a:rPr>
              <a:t>University of Notre Dame, dbrower@nd.edu ; </a:t>
            </a:r>
            <a:r>
              <a:rPr lang="en-US" sz="2300" baseline="30000" dirty="0">
                <a:solidFill>
                  <a:schemeClr val="bg1"/>
                </a:solidFill>
                <a:latin typeface="Arial" panose="020B0604020202020204" pitchFamily="34" charset="0"/>
              </a:rPr>
              <a:t>3. </a:t>
            </a:r>
            <a:r>
              <a:rPr lang="en-US" sz="2300" dirty="0">
                <a:solidFill>
                  <a:schemeClr val="bg1"/>
                </a:solidFill>
              </a:rPr>
              <a:t>University of Notre Dame, natalie.meyers@nd.edu</a:t>
            </a:r>
            <a:endParaRPr lang="en-AU" sz="2300" dirty="0">
              <a:solidFill>
                <a:schemeClr val="bg1"/>
              </a:solidFill>
            </a:endParaRPr>
          </a:p>
        </p:txBody>
      </p:sp>
      <p:pic>
        <p:nvPicPr>
          <p:cNvPr id="7" name="Picture 6" descr="jcu_new_logo.gif"/>
          <p:cNvPicPr>
            <a:picLocks noChangeAspect="1"/>
          </p:cNvPicPr>
          <p:nvPr/>
        </p:nvPicPr>
        <p:blipFill>
          <a:blip r:embed="rId3" cstate="print"/>
          <a:srcRect t="5610" b="5899"/>
          <a:stretch>
            <a:fillRect/>
          </a:stretch>
        </p:blipFill>
        <p:spPr>
          <a:xfrm>
            <a:off x="493764" y="29120329"/>
            <a:ext cx="2070518" cy="900686"/>
          </a:xfrm>
          <a:prstGeom prst="rect">
            <a:avLst/>
          </a:prstGeom>
        </p:spPr>
      </p:pic>
      <p:pic>
        <p:nvPicPr>
          <p:cNvPr id="8" name="Picture 2"/>
          <p:cNvPicPr>
            <a:picLocks noChangeAspect="1" noChangeArrowheads="1"/>
          </p:cNvPicPr>
          <p:nvPr/>
        </p:nvPicPr>
        <p:blipFill>
          <a:blip r:embed="rId4" cstate="print"/>
          <a:srcRect l="1339" t="26340" r="65625" b="57142"/>
          <a:stretch>
            <a:fillRect/>
          </a:stretch>
        </p:blipFill>
        <p:spPr bwMode="auto">
          <a:xfrm>
            <a:off x="3361487" y="29092267"/>
            <a:ext cx="2865735" cy="895999"/>
          </a:xfrm>
          <a:prstGeom prst="rect">
            <a:avLst/>
          </a:prstGeom>
          <a:noFill/>
          <a:ln w="9525">
            <a:noFill/>
            <a:miter lim="800000"/>
            <a:headEnd/>
            <a:tailEnd/>
          </a:ln>
          <a:effectLst/>
        </p:spPr>
      </p:pic>
      <p:pic>
        <p:nvPicPr>
          <p:cNvPr id="9" name="Picture 8" descr="logo.gif"/>
          <p:cNvPicPr>
            <a:picLocks noChangeAspect="1"/>
          </p:cNvPicPr>
          <p:nvPr/>
        </p:nvPicPr>
        <p:blipFill>
          <a:blip r:embed="rId5" cstate="print"/>
          <a:stretch>
            <a:fillRect/>
          </a:stretch>
        </p:blipFill>
        <p:spPr>
          <a:xfrm>
            <a:off x="6846669" y="29151354"/>
            <a:ext cx="2828025" cy="879278"/>
          </a:xfrm>
          <a:prstGeom prst="rect">
            <a:avLst/>
          </a:prstGeom>
        </p:spPr>
      </p:pic>
      <p:pic>
        <p:nvPicPr>
          <p:cNvPr id="10" name="Picture 9" descr="ndmark300.png"/>
          <p:cNvPicPr>
            <a:picLocks noChangeAspect="1"/>
          </p:cNvPicPr>
          <p:nvPr/>
        </p:nvPicPr>
        <p:blipFill>
          <a:blip r:embed="rId6" cstate="print"/>
          <a:stretch>
            <a:fillRect/>
          </a:stretch>
        </p:blipFill>
        <p:spPr>
          <a:xfrm>
            <a:off x="17700841" y="29214645"/>
            <a:ext cx="2979526" cy="695579"/>
          </a:xfrm>
          <a:prstGeom prst="rect">
            <a:avLst/>
          </a:prstGeom>
        </p:spPr>
      </p:pic>
      <p:sp>
        <p:nvSpPr>
          <p:cNvPr id="11" name="Rectangle 10"/>
          <p:cNvSpPr/>
          <p:nvPr/>
        </p:nvSpPr>
        <p:spPr>
          <a:xfrm>
            <a:off x="14361102" y="29181669"/>
            <a:ext cx="2777524" cy="773176"/>
          </a:xfrm>
          <a:prstGeom prst="rect">
            <a:avLst/>
          </a:prstGeom>
          <a:ln>
            <a:noFill/>
          </a:ln>
        </p:spPr>
        <p:txBody>
          <a:bodyPr wrap="square" lIns="64657" tIns="32329" rIns="64657" bIns="32329">
            <a:spAutoFit/>
          </a:bodyPr>
          <a:lstStyle/>
          <a:p>
            <a:pPr algn="ctr"/>
            <a:r>
              <a:rPr lang="en-AU" sz="2300" b="1" dirty="0">
                <a:latin typeface="Arial" pitchFamily="34" charset="0"/>
                <a:cs typeface="Arial" pitchFamily="34" charset="0"/>
              </a:rPr>
              <a:t>R. Farlow Consulting, LLC</a:t>
            </a:r>
          </a:p>
        </p:txBody>
      </p:sp>
      <p:pic>
        <p:nvPicPr>
          <p:cNvPr id="12" name="Picture 11" descr="Intellectual_Ventures_Logo.png"/>
          <p:cNvPicPr>
            <a:picLocks noChangeAspect="1"/>
          </p:cNvPicPr>
          <p:nvPr/>
        </p:nvPicPr>
        <p:blipFill>
          <a:blip r:embed="rId7" cstate="print"/>
          <a:stretch>
            <a:fillRect/>
          </a:stretch>
        </p:blipFill>
        <p:spPr>
          <a:xfrm>
            <a:off x="10240290" y="29303913"/>
            <a:ext cx="3797611" cy="606312"/>
          </a:xfrm>
          <a:prstGeom prst="rect">
            <a:avLst/>
          </a:prstGeom>
        </p:spPr>
      </p:pic>
      <p:pic>
        <p:nvPicPr>
          <p:cNvPr id="30" name="Picture 29"/>
          <p:cNvPicPr>
            <a:picLocks noChangeAspect="1"/>
          </p:cNvPicPr>
          <p:nvPr/>
        </p:nvPicPr>
        <p:blipFill>
          <a:blip r:embed="rId8"/>
          <a:stretch>
            <a:fillRect/>
          </a:stretch>
        </p:blipFill>
        <p:spPr>
          <a:xfrm>
            <a:off x="685800" y="381000"/>
            <a:ext cx="1270000" cy="1587500"/>
          </a:xfrm>
          <a:prstGeom prst="rect">
            <a:avLst/>
          </a:prstGeom>
        </p:spPr>
      </p:pic>
    </p:spTree>
    <p:extLst>
      <p:ext uri="{BB962C8B-B14F-4D97-AF65-F5344CB8AC3E}">
        <p14:creationId xmlns:p14="http://schemas.microsoft.com/office/powerpoint/2010/main" val="2962088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Simulations &amp; Runs</a:t>
            </a:r>
            <a:endParaRPr lang="en-US" dirty="0"/>
          </a:p>
        </p:txBody>
      </p:sp>
      <p:pic>
        <p:nvPicPr>
          <p:cNvPr id="5" name="Picture 4"/>
          <p:cNvPicPr>
            <a:picLocks noChangeAspect="1"/>
          </p:cNvPicPr>
          <p:nvPr/>
        </p:nvPicPr>
        <p:blipFill>
          <a:blip r:embed="rId3"/>
          <a:stretch>
            <a:fillRect/>
          </a:stretch>
        </p:blipFill>
        <p:spPr>
          <a:xfrm>
            <a:off x="1676400" y="1462776"/>
            <a:ext cx="4953000" cy="5319024"/>
          </a:xfrm>
          <a:prstGeom prst="rect">
            <a:avLst/>
          </a:prstGeom>
        </p:spPr>
      </p:pic>
      <p:sp>
        <p:nvSpPr>
          <p:cNvPr id="6" name="Oval 5"/>
          <p:cNvSpPr/>
          <p:nvPr/>
        </p:nvSpPr>
        <p:spPr>
          <a:xfrm>
            <a:off x="1676400" y="3962400"/>
            <a:ext cx="3048000" cy="1219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096000" y="2133600"/>
            <a:ext cx="2819400" cy="2862323"/>
          </a:xfrm>
          <a:prstGeom prst="rect">
            <a:avLst/>
          </a:prstGeom>
          <a:noFill/>
        </p:spPr>
        <p:txBody>
          <a:bodyPr wrap="square" rtlCol="0">
            <a:spAutoFit/>
          </a:bodyPr>
          <a:lstStyle/>
          <a:p>
            <a:r>
              <a:rPr lang="en-US" dirty="0" smtClean="0"/>
              <a:t>Demography and Weather files (processed weather station or processed earth observation or processed forecast data)  have metadata in the  Digital</a:t>
            </a:r>
          </a:p>
          <a:p>
            <a:r>
              <a:rPr lang="en-US" dirty="0" smtClean="0"/>
              <a:t>Library (spatial and temporal coverage, source </a:t>
            </a:r>
            <a:r>
              <a:rPr lang="en-US" dirty="0" err="1" smtClean="0"/>
              <a:t>etc</a:t>
            </a:r>
            <a:r>
              <a:rPr lang="en-US" dirty="0" smtClean="0"/>
              <a:t>)  - these files will be linked to that metadata. </a:t>
            </a:r>
            <a:endParaRPr lang="en-US" dirty="0"/>
          </a:p>
        </p:txBody>
      </p:sp>
    </p:spTree>
    <p:extLst>
      <p:ext uri="{BB962C8B-B14F-4D97-AF65-F5344CB8AC3E}">
        <p14:creationId xmlns:p14="http://schemas.microsoft.com/office/powerpoint/2010/main" val="1608029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08200" y="0"/>
            <a:ext cx="4909177" cy="6858000"/>
          </a:xfrm>
          <a:prstGeom prst="rect">
            <a:avLst/>
          </a:prstGeom>
        </p:spPr>
      </p:pic>
    </p:spTree>
    <p:extLst>
      <p:ext uri="{BB962C8B-B14F-4D97-AF65-F5344CB8AC3E}">
        <p14:creationId xmlns:p14="http://schemas.microsoft.com/office/powerpoint/2010/main" val="4081437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of </a:t>
            </a:r>
            <a:r>
              <a:rPr lang="en-US" dirty="0" smtClean="0"/>
              <a:t>Required </a:t>
            </a:r>
            <a:r>
              <a:rPr lang="en-US" dirty="0" smtClean="0"/>
              <a:t>Metadata </a:t>
            </a:r>
            <a:endParaRPr lang="en-US" dirty="0"/>
          </a:p>
        </p:txBody>
      </p:sp>
      <p:sp>
        <p:nvSpPr>
          <p:cNvPr id="3" name="Content Placeholder 2"/>
          <p:cNvSpPr>
            <a:spLocks noGrp="1"/>
          </p:cNvSpPr>
          <p:nvPr>
            <p:ph idx="1"/>
          </p:nvPr>
        </p:nvSpPr>
        <p:spPr/>
        <p:txBody>
          <a:bodyPr>
            <a:normAutofit fontScale="40000" lnSpcReduction="20000"/>
          </a:bodyPr>
          <a:lstStyle/>
          <a:p>
            <a:pPr lvl="0"/>
            <a:r>
              <a:rPr lang="en-US" b="1" dirty="0"/>
              <a:t>Title/Name</a:t>
            </a:r>
            <a:r>
              <a:rPr lang="en-US" dirty="0"/>
              <a:t>(Include any/all if applicable.)</a:t>
            </a:r>
            <a:endParaRPr lang="en-US" sz="2800" dirty="0"/>
          </a:p>
          <a:p>
            <a:pPr lvl="1"/>
            <a:r>
              <a:rPr lang="en-US" dirty="0"/>
              <a:t>Name of results dataset</a:t>
            </a:r>
            <a:endParaRPr lang="en-US" sz="2400" dirty="0"/>
          </a:p>
          <a:p>
            <a:pPr lvl="1"/>
            <a:r>
              <a:rPr lang="en-US" dirty="0"/>
              <a:t>Name of Run(s) that produced results output. </a:t>
            </a:r>
            <a:endParaRPr lang="en-US" sz="2400" dirty="0"/>
          </a:p>
          <a:p>
            <a:pPr lvl="1"/>
            <a:r>
              <a:rPr lang="en-US" dirty="0"/>
              <a:t>Name of simulation(aka experiment/scenario)  that  umbrellas the runs that produced the results</a:t>
            </a:r>
            <a:r>
              <a:rPr lang="en-US" dirty="0" smtClean="0"/>
              <a:t>. </a:t>
            </a:r>
            <a:endParaRPr lang="en-US" sz="2400" dirty="0"/>
          </a:p>
          <a:p>
            <a:pPr lvl="0"/>
            <a:r>
              <a:rPr lang="en-US" sz="3600" b="1" dirty="0" smtClean="0"/>
              <a:t>Identifier(s</a:t>
            </a:r>
            <a:r>
              <a:rPr lang="en-US" sz="3600" b="1" dirty="0"/>
              <a:t>)</a:t>
            </a:r>
            <a:r>
              <a:rPr lang="en-US" sz="3600" dirty="0"/>
              <a:t>: </a:t>
            </a:r>
            <a:r>
              <a:rPr lang="en-US" dirty="0" smtClean="0"/>
              <a:t>All </a:t>
            </a:r>
            <a:r>
              <a:rPr lang="en-US" dirty="0"/>
              <a:t>citations must have a unique identifier for </a:t>
            </a:r>
            <a:r>
              <a:rPr lang="en-US" dirty="0" err="1"/>
              <a:t>ea</a:t>
            </a:r>
            <a:r>
              <a:rPr lang="en-US" dirty="0"/>
              <a:t> results data set  and any associated data containers</a:t>
            </a:r>
            <a:r>
              <a:rPr lang="en-US" sz="3600" b="1" dirty="0"/>
              <a:t> </a:t>
            </a:r>
            <a:endParaRPr lang="en-US" dirty="0"/>
          </a:p>
          <a:p>
            <a:pPr lvl="0"/>
            <a:r>
              <a:rPr lang="en-US" b="1" dirty="0"/>
              <a:t>Creator(s)</a:t>
            </a:r>
            <a:r>
              <a:rPr lang="en-US" dirty="0"/>
              <a:t>: </a:t>
            </a:r>
            <a:r>
              <a:rPr lang="en-US" dirty="0" err="1" smtClean="0"/>
              <a:t>UserID</a:t>
            </a:r>
            <a:r>
              <a:rPr lang="en-US" dirty="0" smtClean="0"/>
              <a:t> and/or Username(s</a:t>
            </a:r>
            <a:r>
              <a:rPr lang="en-US" dirty="0"/>
              <a:t>), and </a:t>
            </a:r>
            <a:r>
              <a:rPr lang="en-US" dirty="0" smtClean="0"/>
              <a:t>Personal Name(s</a:t>
            </a:r>
            <a:r>
              <a:rPr lang="en-US" dirty="0"/>
              <a:t>) </a:t>
            </a:r>
            <a:r>
              <a:rPr lang="en-US" dirty="0" smtClean="0"/>
              <a:t>w/link to an affiliation or </a:t>
            </a:r>
            <a:r>
              <a:rPr lang="en-US" dirty="0"/>
              <a:t>contact </a:t>
            </a:r>
            <a:r>
              <a:rPr lang="en-US" dirty="0" smtClean="0"/>
              <a:t>information. </a:t>
            </a:r>
            <a:endParaRPr lang="en-US" sz="2800" dirty="0"/>
          </a:p>
          <a:p>
            <a:pPr lvl="0"/>
            <a:r>
              <a:rPr lang="en-US" b="1" dirty="0"/>
              <a:t>Abstract or Description</a:t>
            </a:r>
            <a:r>
              <a:rPr lang="en-US" dirty="0"/>
              <a:t>: A brief synopsis of the simulation and/or results data that another researcher can review quickly to see the relevance of the simulation and/or results.</a:t>
            </a:r>
            <a:endParaRPr lang="en-US" sz="2800" dirty="0"/>
          </a:p>
          <a:p>
            <a:pPr lvl="0"/>
            <a:r>
              <a:rPr lang="en-US" b="1" dirty="0" smtClean="0"/>
              <a:t>Dates and Timestamps</a:t>
            </a:r>
            <a:r>
              <a:rPr lang="en-US" dirty="0"/>
              <a:t>: </a:t>
            </a:r>
            <a:endParaRPr lang="en-US" sz="2800" dirty="0"/>
          </a:p>
          <a:p>
            <a:pPr lvl="1"/>
            <a:r>
              <a:rPr lang="en-US" dirty="0" smtClean="0"/>
              <a:t>Date timestamp for the results data</a:t>
            </a:r>
          </a:p>
          <a:p>
            <a:pPr lvl="1"/>
            <a:r>
              <a:rPr lang="en-US" dirty="0" smtClean="0"/>
              <a:t>created and last modified date timestamps for the related input files</a:t>
            </a:r>
            <a:endParaRPr lang="en-US" sz="2400" dirty="0" smtClean="0"/>
          </a:p>
          <a:p>
            <a:pPr lvl="1"/>
            <a:r>
              <a:rPr lang="en-US" dirty="0" smtClean="0"/>
              <a:t>start </a:t>
            </a:r>
            <a:r>
              <a:rPr lang="en-US" dirty="0"/>
              <a:t>and end </a:t>
            </a:r>
            <a:r>
              <a:rPr lang="en-US" dirty="0" smtClean="0"/>
              <a:t>date(s) </a:t>
            </a:r>
            <a:r>
              <a:rPr lang="en-US" dirty="0"/>
              <a:t>of the time period covered by the simulation</a:t>
            </a:r>
            <a:endParaRPr lang="en-US" sz="2400" dirty="0"/>
          </a:p>
          <a:p>
            <a:pPr lvl="0"/>
            <a:r>
              <a:rPr lang="en-US" b="1" dirty="0" smtClean="0"/>
              <a:t>Location</a:t>
            </a:r>
            <a:r>
              <a:rPr lang="en-US" dirty="0"/>
              <a:t>: If the data relates to a physical location, the spatial coverage should be named and documented.</a:t>
            </a:r>
            <a:endParaRPr lang="en-US" sz="2800" dirty="0"/>
          </a:p>
          <a:p>
            <a:pPr lvl="1"/>
            <a:r>
              <a:rPr lang="en-US" dirty="0" smtClean="0"/>
              <a:t>for </a:t>
            </a:r>
            <a:r>
              <a:rPr lang="en-US" dirty="0"/>
              <a:t>a point/single node location the </a:t>
            </a:r>
            <a:r>
              <a:rPr lang="en-US" dirty="0" err="1"/>
              <a:t>lat</a:t>
            </a:r>
            <a:r>
              <a:rPr lang="en-US" dirty="0"/>
              <a:t>/long coordinates in decimal degrees </a:t>
            </a:r>
            <a:endParaRPr lang="en-US" sz="2400" dirty="0"/>
          </a:p>
          <a:p>
            <a:pPr lvl="0"/>
            <a:r>
              <a:rPr lang="en-US" b="1" dirty="0"/>
              <a:t>Model Specific Fields:</a:t>
            </a:r>
            <a:endParaRPr lang="en-US" sz="2800" dirty="0"/>
          </a:p>
          <a:p>
            <a:pPr lvl="1"/>
            <a:r>
              <a:rPr lang="en-US" b="1" dirty="0"/>
              <a:t>Model Name: name of model used to create results (e.g. </a:t>
            </a:r>
            <a:r>
              <a:rPr lang="en-US" b="1" dirty="0" err="1"/>
              <a:t>OpenMalaria</a:t>
            </a:r>
            <a:r>
              <a:rPr lang="en-US" b="1" dirty="0"/>
              <a:t>, EMOD)</a:t>
            </a:r>
            <a:endParaRPr lang="en-US" sz="2400" dirty="0"/>
          </a:p>
          <a:p>
            <a:pPr lvl="1"/>
            <a:r>
              <a:rPr lang="en-US" b="1" dirty="0"/>
              <a:t>Model Version: version number of model executed to generate results (e.g. for EMOD data from: </a:t>
            </a:r>
            <a:r>
              <a:rPr lang="en-US" b="1" dirty="0" err="1"/>
              <a:t>dim_dtk_version</a:t>
            </a:r>
            <a:r>
              <a:rPr lang="en-US" b="1" dirty="0"/>
              <a:t>) </a:t>
            </a:r>
            <a:endParaRPr lang="en-US" sz="2400" dirty="0"/>
          </a:p>
          <a:p>
            <a:pPr lvl="1"/>
            <a:r>
              <a:rPr lang="en-US" b="1" dirty="0"/>
              <a:t>Model Variation: variation name (if any) </a:t>
            </a:r>
            <a:r>
              <a:rPr lang="en-US" b="1" dirty="0" err="1"/>
              <a:t>eg</a:t>
            </a:r>
            <a:r>
              <a:rPr lang="en-US" b="1" dirty="0"/>
              <a:t> for EMOD: </a:t>
            </a:r>
            <a:r>
              <a:rPr lang="en-US" b="1" dirty="0" err="1"/>
              <a:t>Generic_Sim</a:t>
            </a:r>
            <a:r>
              <a:rPr lang="en-US" b="1" dirty="0"/>
              <a:t>, </a:t>
            </a:r>
            <a:r>
              <a:rPr lang="en-US" b="1" dirty="0" err="1"/>
              <a:t>Vector_Sim</a:t>
            </a:r>
            <a:r>
              <a:rPr lang="en-US" b="1" dirty="0"/>
              <a:t>, </a:t>
            </a:r>
            <a:r>
              <a:rPr lang="en-US" b="1" dirty="0" err="1"/>
              <a:t>Malaria_Sim</a:t>
            </a:r>
            <a:r>
              <a:rPr lang="en-US" b="1" dirty="0"/>
              <a:t>, </a:t>
            </a:r>
            <a:r>
              <a:rPr lang="en-US" b="1" dirty="0" err="1"/>
              <a:t>MalariaSim</a:t>
            </a:r>
            <a:r>
              <a:rPr lang="en-US" b="1" dirty="0"/>
              <a:t>, for </a:t>
            </a:r>
            <a:r>
              <a:rPr lang="en-US" b="1" dirty="0" err="1"/>
              <a:t>OpenMalaria</a:t>
            </a:r>
            <a:r>
              <a:rPr lang="en-US" b="1" dirty="0"/>
              <a:t>: the </a:t>
            </a:r>
            <a:r>
              <a:rPr lang="en-US" b="1" dirty="0" err="1"/>
              <a:t>Modelvariant</a:t>
            </a:r>
            <a:r>
              <a:rPr lang="en-US" b="1" dirty="0"/>
              <a:t> </a:t>
            </a:r>
            <a:endParaRPr lang="en-US" sz="2400" dirty="0"/>
          </a:p>
          <a:p>
            <a:pPr lvl="0"/>
            <a:r>
              <a:rPr lang="en-US" b="1" dirty="0" smtClean="0"/>
              <a:t>File Access </a:t>
            </a:r>
            <a:r>
              <a:rPr lang="en-US" b="1" dirty="0"/>
              <a:t>Information</a:t>
            </a:r>
            <a:r>
              <a:rPr lang="en-US" dirty="0"/>
              <a:t>: </a:t>
            </a:r>
            <a:endParaRPr lang="en-US" dirty="0" smtClean="0"/>
          </a:p>
          <a:p>
            <a:pPr lvl="1"/>
            <a:r>
              <a:rPr lang="en-US" dirty="0" smtClean="0"/>
              <a:t>The </a:t>
            </a:r>
            <a:r>
              <a:rPr lang="en-US" dirty="0"/>
              <a:t>location of the </a:t>
            </a:r>
            <a:r>
              <a:rPr lang="en-US" dirty="0" smtClean="0"/>
              <a:t>data(DOI/URL or </a:t>
            </a:r>
            <a:r>
              <a:rPr lang="en-US" dirty="0" err="1" smtClean="0"/>
              <a:t>filesystem</a:t>
            </a:r>
            <a:r>
              <a:rPr lang="en-US" dirty="0" smtClean="0"/>
              <a:t> location) </a:t>
            </a:r>
          </a:p>
          <a:p>
            <a:pPr lvl="1"/>
            <a:r>
              <a:rPr lang="en-US" dirty="0" smtClean="0"/>
              <a:t>Any note on how </a:t>
            </a:r>
            <a:r>
              <a:rPr lang="en-US" dirty="0"/>
              <a:t>a researcher can access the </a:t>
            </a:r>
            <a:r>
              <a:rPr lang="en-US" dirty="0" smtClean="0"/>
              <a:t>content</a:t>
            </a:r>
            <a:r>
              <a:rPr lang="en-US" dirty="0"/>
              <a:t> </a:t>
            </a:r>
            <a:r>
              <a:rPr lang="en-US" dirty="0" smtClean="0"/>
              <a:t>if not a URL or DOI</a:t>
            </a:r>
          </a:p>
          <a:p>
            <a:endParaRPr lang="en-US" b="1" dirty="0"/>
          </a:p>
        </p:txBody>
      </p:sp>
    </p:spTree>
    <p:extLst>
      <p:ext uri="{BB962C8B-B14F-4D97-AF65-F5344CB8AC3E}">
        <p14:creationId xmlns:p14="http://schemas.microsoft.com/office/powerpoint/2010/main" val="3670586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Transmission Simulator IDs</a:t>
            </a:r>
            <a:endParaRPr lang="en-US" dirty="0"/>
          </a:p>
        </p:txBody>
      </p:sp>
      <p:sp>
        <p:nvSpPr>
          <p:cNvPr id="3" name="Content Placeholder 2"/>
          <p:cNvSpPr>
            <a:spLocks noGrp="1"/>
          </p:cNvSpPr>
          <p:nvPr>
            <p:ph idx="1"/>
          </p:nvPr>
        </p:nvSpPr>
        <p:spPr>
          <a:xfrm>
            <a:off x="457200" y="1600201"/>
            <a:ext cx="8229600" cy="2819400"/>
          </a:xfrm>
        </p:spPr>
        <p:txBody>
          <a:bodyPr>
            <a:normAutofit fontScale="85000" lnSpcReduction="20000"/>
          </a:bodyPr>
          <a:lstStyle/>
          <a:p>
            <a:pPr marL="0" indent="0">
              <a:buNone/>
            </a:pPr>
            <a:r>
              <a:rPr lang="en-US" sz="3600" b="1" dirty="0" err="1" smtClean="0"/>
              <a:t>VecNet</a:t>
            </a:r>
            <a:r>
              <a:rPr lang="en-US" sz="3600" b="1" dirty="0" smtClean="0"/>
              <a:t> TS IDs -Identifier(s) </a:t>
            </a:r>
            <a:r>
              <a:rPr lang="en-US" sz="3600" dirty="0" smtClean="0"/>
              <a:t>: Unique identifier(s) used to identify the data. </a:t>
            </a:r>
            <a:r>
              <a:rPr lang="en-US" dirty="0" smtClean="0"/>
              <a:t>Any TS Results Data citation must have a unique identifier for each results data set  and any associated data containers or visualizations</a:t>
            </a:r>
            <a:r>
              <a:rPr lang="en-US" sz="3600" b="1" dirty="0" smtClean="0"/>
              <a:t>. </a:t>
            </a:r>
            <a:endParaRPr lang="en-US" dirty="0" smtClean="0">
              <a:effectLst/>
            </a:endParaRPr>
          </a:p>
          <a:p>
            <a:pPr lvl="2"/>
            <a:r>
              <a:rPr lang="en-US" dirty="0" smtClean="0">
                <a:solidFill>
                  <a:srgbClr val="C00000"/>
                </a:solidFill>
              </a:rPr>
              <a:t>ID</a:t>
            </a:r>
            <a:r>
              <a:rPr lang="en-US" dirty="0" smtClean="0"/>
              <a:t> </a:t>
            </a:r>
            <a:r>
              <a:rPr lang="en-US" dirty="0"/>
              <a:t>of results </a:t>
            </a:r>
            <a:r>
              <a:rPr lang="en-US" dirty="0" smtClean="0"/>
              <a:t>dataset (mandatory)</a:t>
            </a:r>
            <a:endParaRPr lang="en-US" sz="2000" dirty="0"/>
          </a:p>
          <a:p>
            <a:pPr lvl="2"/>
            <a:r>
              <a:rPr lang="en-US" dirty="0" smtClean="0">
                <a:solidFill>
                  <a:srgbClr val="00B050"/>
                </a:solidFill>
              </a:rPr>
              <a:t>ID </a:t>
            </a:r>
            <a:r>
              <a:rPr lang="en-US" dirty="0" smtClean="0"/>
              <a:t>of the Run(s</a:t>
            </a:r>
            <a:r>
              <a:rPr lang="en-US" dirty="0"/>
              <a:t>) that produced results output. </a:t>
            </a:r>
            <a:r>
              <a:rPr lang="en-US" dirty="0" smtClean="0"/>
              <a:t>(Mandatory)</a:t>
            </a:r>
            <a:endParaRPr lang="en-US" sz="2000" dirty="0"/>
          </a:p>
          <a:p>
            <a:pPr lvl="2"/>
            <a:r>
              <a:rPr lang="en-US" dirty="0" smtClean="0">
                <a:solidFill>
                  <a:srgbClr val="7030A0"/>
                </a:solidFill>
              </a:rPr>
              <a:t>ID</a:t>
            </a:r>
            <a:r>
              <a:rPr lang="en-US" dirty="0" smtClean="0"/>
              <a:t> of the simulation(aka </a:t>
            </a:r>
            <a:r>
              <a:rPr lang="en-US" dirty="0"/>
              <a:t>experiment/scenario)  that  umbrellas the runs that produced the results</a:t>
            </a:r>
            <a:r>
              <a:rPr lang="en-US" dirty="0" smtClean="0"/>
              <a:t>.</a:t>
            </a:r>
          </a:p>
          <a:p>
            <a:pPr lvl="0"/>
            <a:endParaRPr lang="en-US" dirty="0" smtClean="0"/>
          </a:p>
          <a:p>
            <a:pPr marL="0" indent="0">
              <a:buNone/>
            </a:pPr>
            <a:endParaRPr lang="en-US"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6586639" y="4317257"/>
            <a:ext cx="1990725" cy="230505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495800"/>
            <a:ext cx="412432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76200" y="4052887"/>
            <a:ext cx="1619250" cy="1304925"/>
          </a:xfrm>
          <a:prstGeom prst="rect">
            <a:avLst/>
          </a:prstGeom>
        </p:spPr>
      </p:pic>
      <p:sp>
        <p:nvSpPr>
          <p:cNvPr id="12" name="Oval 11"/>
          <p:cNvSpPr/>
          <p:nvPr/>
        </p:nvSpPr>
        <p:spPr>
          <a:xfrm>
            <a:off x="609600" y="4317257"/>
            <a:ext cx="7620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162800" y="4528529"/>
            <a:ext cx="762000" cy="304800"/>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514600" y="4724400"/>
            <a:ext cx="7620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724400" y="5791200"/>
            <a:ext cx="7620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211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Title aka Name</a:t>
            </a:r>
            <a:endParaRPr lang="en-US" dirty="0"/>
          </a:p>
        </p:txBody>
      </p:sp>
      <p:sp>
        <p:nvSpPr>
          <p:cNvPr id="3" name="Content Placeholder 2"/>
          <p:cNvSpPr>
            <a:spLocks noGrp="1"/>
          </p:cNvSpPr>
          <p:nvPr>
            <p:ph idx="1"/>
          </p:nvPr>
        </p:nvSpPr>
        <p:spPr/>
        <p:txBody>
          <a:bodyPr>
            <a:normAutofit/>
          </a:bodyPr>
          <a:lstStyle/>
          <a:p>
            <a:pPr marL="0" lvl="0" indent="0">
              <a:buNone/>
            </a:pPr>
            <a:r>
              <a:rPr lang="en-US" b="1" dirty="0" smtClean="0"/>
              <a:t>Title aka Name</a:t>
            </a:r>
            <a:r>
              <a:rPr lang="en-US" dirty="0" smtClean="0"/>
              <a:t>(Include </a:t>
            </a:r>
            <a:r>
              <a:rPr lang="en-US" dirty="0"/>
              <a:t>any/all </a:t>
            </a:r>
            <a:r>
              <a:rPr lang="en-US" dirty="0" smtClean="0"/>
              <a:t>of below if </a:t>
            </a:r>
            <a:r>
              <a:rPr lang="en-US" dirty="0"/>
              <a:t>applicable.)</a:t>
            </a:r>
            <a:endParaRPr lang="en-US" sz="2800" dirty="0"/>
          </a:p>
          <a:p>
            <a:pPr lvl="2"/>
            <a:r>
              <a:rPr lang="en-US" dirty="0"/>
              <a:t>Name of results </a:t>
            </a:r>
            <a:r>
              <a:rPr lang="en-US" dirty="0" smtClean="0"/>
              <a:t>dataset (mandatory)</a:t>
            </a:r>
            <a:endParaRPr lang="en-US" sz="2000" dirty="0"/>
          </a:p>
          <a:p>
            <a:pPr lvl="2"/>
            <a:r>
              <a:rPr lang="en-US" dirty="0" smtClean="0"/>
              <a:t>Name/ID </a:t>
            </a:r>
            <a:r>
              <a:rPr lang="en-US" dirty="0"/>
              <a:t>of Run(s) that produced results </a:t>
            </a:r>
            <a:r>
              <a:rPr lang="en-US" dirty="0" smtClean="0"/>
              <a:t>output(mandatory). </a:t>
            </a:r>
            <a:endParaRPr lang="en-US" sz="2000" dirty="0"/>
          </a:p>
          <a:p>
            <a:pPr lvl="2"/>
            <a:r>
              <a:rPr lang="en-US" dirty="0" smtClean="0"/>
              <a:t>Name/ID </a:t>
            </a:r>
            <a:r>
              <a:rPr lang="en-US" dirty="0"/>
              <a:t>of simulation(aka experiment/scenario)  that  umbrellas the runs that produced the results</a:t>
            </a:r>
            <a:r>
              <a:rPr lang="en-US" dirty="0" smtClean="0"/>
              <a:t>.</a:t>
            </a:r>
          </a:p>
          <a:p>
            <a:pPr lvl="1"/>
            <a:r>
              <a:rPr lang="en-US" sz="2400" dirty="0" smtClean="0"/>
              <a:t>Recommend auto-labelling and/or auto-naming to aid find-ability/sorting by concatenating an abbreviation of the location, dominant vector species, username. </a:t>
            </a:r>
          </a:p>
          <a:p>
            <a:pPr lvl="1"/>
            <a:endParaRPr lang="en-US" sz="2400" dirty="0"/>
          </a:p>
        </p:txBody>
      </p:sp>
    </p:spTree>
    <p:extLst>
      <p:ext uri="{BB962C8B-B14F-4D97-AF65-F5344CB8AC3E}">
        <p14:creationId xmlns:p14="http://schemas.microsoft.com/office/powerpoint/2010/main" val="2497581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 User Entered Titles</a:t>
            </a:r>
            <a:endParaRPr lang="en-US" dirty="0"/>
          </a:p>
        </p:txBody>
      </p:sp>
      <p:pic>
        <p:nvPicPr>
          <p:cNvPr id="4" name="Picture 3"/>
          <p:cNvPicPr>
            <a:picLocks noChangeAspect="1"/>
          </p:cNvPicPr>
          <p:nvPr/>
        </p:nvPicPr>
        <p:blipFill>
          <a:blip r:embed="rId3"/>
          <a:stretch>
            <a:fillRect/>
          </a:stretch>
        </p:blipFill>
        <p:spPr>
          <a:xfrm>
            <a:off x="1676400" y="1600200"/>
            <a:ext cx="6085956" cy="4648200"/>
          </a:xfrm>
          <a:prstGeom prst="rect">
            <a:avLst/>
          </a:prstGeom>
        </p:spPr>
      </p:pic>
    </p:spTree>
    <p:extLst>
      <p:ext uri="{BB962C8B-B14F-4D97-AF65-F5344CB8AC3E}">
        <p14:creationId xmlns:p14="http://schemas.microsoft.com/office/powerpoint/2010/main" val="63429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auto-naming examples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39484000"/>
              </p:ext>
            </p:extLst>
          </p:nvPr>
        </p:nvGraphicFramePr>
        <p:xfrm>
          <a:off x="609600" y="1397000"/>
          <a:ext cx="8077200" cy="5062363"/>
        </p:xfrm>
        <a:graphic>
          <a:graphicData uri="http://schemas.openxmlformats.org/drawingml/2006/table">
            <a:tbl>
              <a:tblPr firstRow="1" bandRow="1">
                <a:tableStyleId>{5C22544A-7EE6-4342-B048-85BDC9FD1C3A}</a:tableStyleId>
              </a:tblPr>
              <a:tblGrid>
                <a:gridCol w="4038600"/>
                <a:gridCol w="4038600"/>
              </a:tblGrid>
              <a:tr h="501837">
                <a:tc>
                  <a:txBody>
                    <a:bodyPr/>
                    <a:lstStyle/>
                    <a:p>
                      <a:r>
                        <a:rPr lang="en-US" dirty="0" err="1" smtClean="0"/>
                        <a:t>AutoName</a:t>
                      </a:r>
                      <a:endParaRPr lang="en-US" dirty="0"/>
                    </a:p>
                  </a:txBody>
                  <a:tcPr/>
                </a:tc>
                <a:tc>
                  <a:txBody>
                    <a:bodyPr/>
                    <a:lstStyle/>
                    <a:p>
                      <a:r>
                        <a:rPr lang="en-US" dirty="0" err="1" smtClean="0"/>
                        <a:t>NamingConvention</a:t>
                      </a:r>
                      <a:endParaRPr lang="en-US" dirty="0"/>
                    </a:p>
                  </a:txBody>
                  <a:tcPr/>
                </a:tc>
              </a:tr>
              <a:tr h="1237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fcollins8302014-10-2715:13:50</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Username+ID+DateTimeStamp</a:t>
                      </a:r>
                      <a:endParaRPr lang="en-US" dirty="0"/>
                    </a:p>
                  </a:txBody>
                  <a:tcPr/>
                </a:tc>
              </a:tr>
              <a:tr h="501837">
                <a:tc>
                  <a:txBody>
                    <a:bodyPr/>
                    <a:lstStyle/>
                    <a:p>
                      <a:r>
                        <a:rPr lang="en-US" dirty="0" smtClean="0"/>
                        <a:t>fcollins830</a:t>
                      </a:r>
                      <a:r>
                        <a:rPr lang="en-US" sz="1800" b="0" i="0" kern="1200" dirty="0" smtClean="0">
                          <a:solidFill>
                            <a:schemeClr val="dk1"/>
                          </a:solidFill>
                          <a:effectLst/>
                          <a:latin typeface="+mn-lt"/>
                          <a:ea typeface="+mn-ea"/>
                          <a:cs typeface="+mn-cs"/>
                        </a:rPr>
                        <a:t>UgandaTororo</a:t>
                      </a:r>
                      <a:endParaRPr lang="en-US" dirty="0"/>
                    </a:p>
                  </a:txBody>
                  <a:tcPr/>
                </a:tc>
                <a:tc>
                  <a:txBody>
                    <a:bodyPr/>
                    <a:lstStyle/>
                    <a:p>
                      <a:r>
                        <a:rPr lang="en-US" dirty="0" err="1" smtClean="0"/>
                        <a:t>Username+ID+Location</a:t>
                      </a:r>
                      <a:r>
                        <a:rPr lang="en-US" dirty="0" smtClean="0"/>
                        <a:t>(</a:t>
                      </a:r>
                      <a:r>
                        <a:rPr lang="en-US" dirty="0" err="1" smtClean="0"/>
                        <a:t>ifany</a:t>
                      </a:r>
                      <a:r>
                        <a:rPr lang="en-US" dirty="0" smtClean="0"/>
                        <a:t>)</a:t>
                      </a:r>
                      <a:endParaRPr lang="en-US" dirty="0"/>
                    </a:p>
                  </a:txBody>
                  <a:tcPr/>
                </a:tc>
              </a:tr>
              <a:tr h="705321">
                <a:tc>
                  <a:txBody>
                    <a:bodyPr/>
                    <a:lstStyle/>
                    <a:p>
                      <a:r>
                        <a:rPr lang="en-US" dirty="0" smtClean="0"/>
                        <a:t>TB830AnFarBougainville</a:t>
                      </a:r>
                      <a:endParaRPr lang="en-US" dirty="0"/>
                    </a:p>
                  </a:txBody>
                  <a:tcPr/>
                </a:tc>
                <a:tc>
                  <a:txBody>
                    <a:bodyPr/>
                    <a:lstStyle/>
                    <a:p>
                      <a:r>
                        <a:rPr lang="en-US" dirty="0" err="1" smtClean="0"/>
                        <a:t>Userinitials+ID+species+location</a:t>
                      </a:r>
                      <a:r>
                        <a:rPr lang="en-US" dirty="0" smtClean="0"/>
                        <a:t>(</a:t>
                      </a:r>
                      <a:r>
                        <a:rPr lang="en-US" dirty="0" err="1" smtClean="0"/>
                        <a:t>ifany</a:t>
                      </a:r>
                      <a:r>
                        <a:rPr lang="en-US" dirty="0" smtClean="0"/>
                        <a:t>)</a:t>
                      </a:r>
                      <a:endParaRPr lang="en-US" dirty="0"/>
                    </a:p>
                  </a:txBody>
                  <a:tcPr/>
                </a:tc>
              </a:tr>
              <a:tr h="705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AnFarBougainvilleTB830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Species+Location</a:t>
                      </a:r>
                      <a:r>
                        <a:rPr lang="en-US" dirty="0" smtClean="0"/>
                        <a:t>(</a:t>
                      </a:r>
                      <a:r>
                        <a:rPr lang="en-US" dirty="0" err="1" smtClean="0"/>
                        <a:t>ifany</a:t>
                      </a:r>
                      <a:r>
                        <a:rPr lang="en-US" dirty="0" smtClean="0"/>
                        <a:t>)+</a:t>
                      </a:r>
                      <a:r>
                        <a:rPr lang="en-US" dirty="0" err="1" smtClean="0"/>
                        <a:t>UserInitials+ID</a:t>
                      </a:r>
                      <a:endParaRPr lang="en-US" dirty="0" smtClean="0"/>
                    </a:p>
                  </a:txBody>
                  <a:tcPr/>
                </a:tc>
              </a:tr>
              <a:tr h="705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buileduy</a:t>
                      </a:r>
                      <a:r>
                        <a:rPr lang="en-US" dirty="0" smtClean="0"/>
                        <a:t>830DuyKenya30y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Username+ID+UserLabel+Species+Location</a:t>
                      </a:r>
                      <a:endParaRPr lang="en-US" dirty="0" smtClean="0"/>
                    </a:p>
                  </a:txBody>
                  <a:tcPr/>
                </a:tc>
              </a:tr>
              <a:tr h="705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buileduy1287Jan012002-Apr112002KenyaNyanza Kisumu</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Username+ID+startTime+EndTime+Location</a:t>
                      </a:r>
                      <a:r>
                        <a:rPr lang="en-US" dirty="0" smtClean="0"/>
                        <a:t>(</a:t>
                      </a:r>
                      <a:r>
                        <a:rPr lang="en-US" dirty="0" err="1" smtClean="0"/>
                        <a:t>Ifany</a:t>
                      </a:r>
                      <a:r>
                        <a:rPr lang="en-US" dirty="0" smtClean="0"/>
                        <a:t>)</a:t>
                      </a:r>
                      <a:r>
                        <a:rPr lang="en-US" baseline="0" dirty="0" smtClean="0"/>
                        <a:t> </a:t>
                      </a:r>
                      <a:endParaRPr lang="en-US" dirty="0" smtClean="0"/>
                    </a:p>
                  </a:txBody>
                  <a:tcPr/>
                </a:tc>
              </a:tr>
            </a:tbl>
          </a:graphicData>
        </a:graphic>
      </p:graphicFrame>
    </p:spTree>
    <p:extLst>
      <p:ext uri="{BB962C8B-B14F-4D97-AF65-F5344CB8AC3E}">
        <p14:creationId xmlns:p14="http://schemas.microsoft.com/office/powerpoint/2010/main" val="2835336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682942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305800" cy="1477962"/>
          </a:xfrm>
        </p:spPr>
        <p:txBody>
          <a:bodyPr>
            <a:normAutofit/>
          </a:bodyPr>
          <a:lstStyle/>
          <a:p>
            <a:r>
              <a:rPr lang="en-US" dirty="0" smtClean="0"/>
              <a:t>Names/Labels aid Sorting and </a:t>
            </a:r>
            <a:r>
              <a:rPr lang="en-US" dirty="0" err="1" smtClean="0"/>
              <a:t>findablity</a:t>
            </a:r>
            <a:r>
              <a:rPr lang="en-US" dirty="0" smtClean="0"/>
              <a:t> </a:t>
            </a:r>
            <a:endParaRPr lang="en-US" dirty="0"/>
          </a:p>
        </p:txBody>
      </p:sp>
    </p:spTree>
    <p:extLst>
      <p:ext uri="{BB962C8B-B14F-4D97-AF65-F5344CB8AC3E}">
        <p14:creationId xmlns:p14="http://schemas.microsoft.com/office/powerpoint/2010/main" val="1629373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Conventions Known Issues</a:t>
            </a:r>
            <a:endParaRPr lang="en-US" dirty="0"/>
          </a:p>
        </p:txBody>
      </p:sp>
      <p:sp>
        <p:nvSpPr>
          <p:cNvPr id="3" name="Content Placeholder 2"/>
          <p:cNvSpPr>
            <a:spLocks noGrp="1"/>
          </p:cNvSpPr>
          <p:nvPr>
            <p:ph idx="1"/>
          </p:nvPr>
        </p:nvSpPr>
        <p:spPr/>
        <p:txBody>
          <a:bodyPr/>
          <a:lstStyle/>
          <a:p>
            <a:r>
              <a:rPr lang="en-US" dirty="0" smtClean="0"/>
              <a:t>User Entered labels tend to repeat (</a:t>
            </a:r>
            <a:r>
              <a:rPr lang="en-US" dirty="0" err="1" smtClean="0"/>
              <a:t>mysim</a:t>
            </a:r>
            <a:r>
              <a:rPr lang="en-US" dirty="0" smtClean="0"/>
              <a:t>, test, copy, </a:t>
            </a:r>
            <a:r>
              <a:rPr lang="en-US" dirty="0" err="1" smtClean="0"/>
              <a:t>etc</a:t>
            </a:r>
            <a:r>
              <a:rPr lang="en-US" dirty="0" smtClean="0"/>
              <a:t>)</a:t>
            </a:r>
          </a:p>
          <a:p>
            <a:r>
              <a:rPr lang="en-US" dirty="0" err="1" smtClean="0"/>
              <a:t>Autonaming</a:t>
            </a:r>
            <a:r>
              <a:rPr lang="en-US" dirty="0" smtClean="0"/>
              <a:t> and use of naming conventions can aid sorting and </a:t>
            </a:r>
            <a:r>
              <a:rPr lang="en-US" dirty="0" err="1" smtClean="0"/>
              <a:t>findability</a:t>
            </a:r>
            <a:endParaRPr lang="en-US" dirty="0" smtClean="0"/>
          </a:p>
          <a:p>
            <a:r>
              <a:rPr lang="en-US" dirty="0" smtClean="0"/>
              <a:t>All the metadata doesn’t have to be compounded into the name – keeping it separate helps users filter and sort</a:t>
            </a:r>
            <a:endParaRPr lang="en-US" dirty="0"/>
          </a:p>
        </p:txBody>
      </p:sp>
    </p:spTree>
    <p:extLst>
      <p:ext uri="{BB962C8B-B14F-4D97-AF65-F5344CB8AC3E}">
        <p14:creationId xmlns:p14="http://schemas.microsoft.com/office/powerpoint/2010/main" val="45875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Description </a:t>
            </a:r>
            <a:endParaRPr lang="en-US" dirty="0"/>
          </a:p>
        </p:txBody>
      </p:sp>
      <p:sp>
        <p:nvSpPr>
          <p:cNvPr id="3" name="Content Placeholder 2"/>
          <p:cNvSpPr>
            <a:spLocks noGrp="1"/>
          </p:cNvSpPr>
          <p:nvPr>
            <p:ph idx="1"/>
          </p:nvPr>
        </p:nvSpPr>
        <p:spPr/>
        <p:txBody>
          <a:bodyPr>
            <a:normAutofit fontScale="85000" lnSpcReduction="20000"/>
          </a:bodyPr>
          <a:lstStyle/>
          <a:p>
            <a:pPr marL="0" lvl="0" indent="0">
              <a:buNone/>
            </a:pPr>
            <a:r>
              <a:rPr lang="en-US" b="1" dirty="0" smtClean="0"/>
              <a:t>Description aka Abstract or Notes</a:t>
            </a:r>
            <a:r>
              <a:rPr lang="en-US" dirty="0" smtClean="0"/>
              <a:t> -A notes field for user entered information </a:t>
            </a:r>
            <a:r>
              <a:rPr lang="en-US" dirty="0"/>
              <a:t>. </a:t>
            </a:r>
            <a:endParaRPr lang="en-US" dirty="0" smtClean="0"/>
          </a:p>
          <a:p>
            <a:pPr marL="971550" lvl="1" indent="-514350">
              <a:buFont typeface="+mj-lt"/>
              <a:buAutoNum type="arabicPeriod"/>
            </a:pPr>
            <a:r>
              <a:rPr lang="en-US" dirty="0" smtClean="0"/>
              <a:t>Abstract/Description of simulation(aka experiment/scenario)  that  umbrellas the runs that produced the results.</a:t>
            </a:r>
          </a:p>
          <a:p>
            <a:pPr marL="971550" lvl="1" indent="-514350">
              <a:buFont typeface="+mj-lt"/>
              <a:buAutoNum type="arabicPeriod"/>
            </a:pPr>
            <a:r>
              <a:rPr lang="en-US" dirty="0" smtClean="0"/>
              <a:t>User entered label or description of Run(s) that produced results output(helps users differentiate </a:t>
            </a:r>
            <a:r>
              <a:rPr lang="en-US" dirty="0" err="1" smtClean="0"/>
              <a:t>btwn</a:t>
            </a:r>
            <a:r>
              <a:rPr lang="en-US" dirty="0" smtClean="0"/>
              <a:t> runs). </a:t>
            </a:r>
          </a:p>
          <a:p>
            <a:pPr marL="971550" lvl="1" indent="-514350">
              <a:buFont typeface="+mj-lt"/>
              <a:buAutoNum type="arabicPeriod"/>
            </a:pPr>
            <a:r>
              <a:rPr lang="en-US" dirty="0" smtClean="0"/>
              <a:t>User entered description of a results dataset (allows creators to emphasize findings in results) </a:t>
            </a:r>
          </a:p>
          <a:p>
            <a:pPr marL="0" indent="0">
              <a:buNone/>
            </a:pPr>
            <a:r>
              <a:rPr lang="en-US" dirty="0" smtClean="0"/>
              <a:t>Abstract/Description is Mandatory at Scenario level for “published” data, optional at other levels (runs, sweeps, results). </a:t>
            </a:r>
          </a:p>
          <a:p>
            <a:pPr lvl="1"/>
            <a:endParaRPr lang="en-US" sz="2400" dirty="0"/>
          </a:p>
        </p:txBody>
      </p:sp>
    </p:spTree>
    <p:extLst>
      <p:ext uri="{BB962C8B-B14F-4D97-AF65-F5344CB8AC3E}">
        <p14:creationId xmlns:p14="http://schemas.microsoft.com/office/powerpoint/2010/main" val="172675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11200"/>
            <a:ext cx="9144000" cy="5427350"/>
          </a:xfrm>
          <a:prstGeom prst="rect">
            <a:avLst/>
          </a:prstGeom>
        </p:spPr>
      </p:pic>
    </p:spTree>
    <p:extLst>
      <p:ext uri="{BB962C8B-B14F-4D97-AF65-F5344CB8AC3E}">
        <p14:creationId xmlns:p14="http://schemas.microsoft.com/office/powerpoint/2010/main" val="2980495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Specific Metadata</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n-US" b="1" dirty="0"/>
              <a:t>Model </a:t>
            </a:r>
            <a:r>
              <a:rPr lang="en-US" b="1" dirty="0" smtClean="0"/>
              <a:t>Specific:</a:t>
            </a:r>
            <a:endParaRPr lang="en-US" sz="2800" dirty="0"/>
          </a:p>
          <a:p>
            <a:pPr lvl="1"/>
            <a:r>
              <a:rPr lang="en-US" b="1" dirty="0"/>
              <a:t>Model Name: </a:t>
            </a:r>
            <a:r>
              <a:rPr lang="en-US" dirty="0"/>
              <a:t>name of model used to create results</a:t>
            </a:r>
            <a:r>
              <a:rPr lang="en-US" b="1" dirty="0"/>
              <a:t> </a:t>
            </a:r>
            <a:r>
              <a:rPr lang="en-US" i="1" dirty="0" smtClean="0"/>
              <a:t>(</a:t>
            </a:r>
            <a:r>
              <a:rPr lang="en-US" i="1" dirty="0" err="1" smtClean="0"/>
              <a:t>OpenMalaria</a:t>
            </a:r>
            <a:r>
              <a:rPr lang="en-US" i="1" dirty="0"/>
              <a:t>, EMOD)</a:t>
            </a:r>
            <a:endParaRPr lang="en-US" sz="2400" i="1" dirty="0"/>
          </a:p>
          <a:p>
            <a:pPr lvl="1"/>
            <a:r>
              <a:rPr lang="en-US" b="1" dirty="0"/>
              <a:t>Model Version</a:t>
            </a:r>
            <a:r>
              <a:rPr lang="en-US" dirty="0"/>
              <a:t>: version number of model executed to generate results </a:t>
            </a:r>
            <a:r>
              <a:rPr lang="en-US" i="1" dirty="0" smtClean="0"/>
              <a:t>(for EMOD could be data from: </a:t>
            </a:r>
            <a:r>
              <a:rPr lang="en-US" i="1" dirty="0" err="1" smtClean="0"/>
              <a:t>dim_dtk_version</a:t>
            </a:r>
            <a:r>
              <a:rPr lang="en-US" i="1" dirty="0" smtClean="0"/>
              <a:t>, for OM? ) </a:t>
            </a:r>
            <a:endParaRPr lang="en-US" sz="2400" i="1" dirty="0"/>
          </a:p>
          <a:p>
            <a:pPr lvl="1"/>
            <a:r>
              <a:rPr lang="en-US" b="1" dirty="0"/>
              <a:t>Model </a:t>
            </a:r>
            <a:r>
              <a:rPr lang="en-US" b="1" dirty="0" smtClean="0"/>
              <a:t>Variation </a:t>
            </a:r>
            <a:r>
              <a:rPr lang="en-US" dirty="0" smtClean="0"/>
              <a:t>(if any) </a:t>
            </a:r>
            <a:r>
              <a:rPr lang="en-US" b="1" dirty="0" smtClean="0"/>
              <a:t>: </a:t>
            </a:r>
            <a:r>
              <a:rPr lang="en-US" dirty="0"/>
              <a:t>variation name </a:t>
            </a:r>
            <a:r>
              <a:rPr lang="en-US" i="1" dirty="0" smtClean="0"/>
              <a:t>(for </a:t>
            </a:r>
            <a:r>
              <a:rPr lang="en-US" i="1" dirty="0"/>
              <a:t>EMOD: </a:t>
            </a:r>
            <a:r>
              <a:rPr lang="en-US" i="1" dirty="0" err="1"/>
              <a:t>Generic_Sim</a:t>
            </a:r>
            <a:r>
              <a:rPr lang="en-US" i="1" dirty="0"/>
              <a:t>, </a:t>
            </a:r>
            <a:r>
              <a:rPr lang="en-US" i="1" dirty="0" err="1"/>
              <a:t>Vector_Sim</a:t>
            </a:r>
            <a:r>
              <a:rPr lang="en-US" i="1" dirty="0"/>
              <a:t>, </a:t>
            </a:r>
            <a:r>
              <a:rPr lang="en-US" i="1" dirty="0" err="1"/>
              <a:t>Malaria_Sim</a:t>
            </a:r>
            <a:r>
              <a:rPr lang="en-US" i="1" dirty="0"/>
              <a:t>, </a:t>
            </a:r>
            <a:r>
              <a:rPr lang="en-US" i="1" dirty="0" err="1" smtClean="0"/>
              <a:t>MalariaSim</a:t>
            </a:r>
            <a:r>
              <a:rPr lang="en-US" i="1" dirty="0" smtClean="0"/>
              <a:t>; </a:t>
            </a:r>
            <a:r>
              <a:rPr lang="en-US" i="1" dirty="0"/>
              <a:t>for </a:t>
            </a:r>
            <a:r>
              <a:rPr lang="en-US" i="1" dirty="0" err="1"/>
              <a:t>OpenMalaria</a:t>
            </a:r>
            <a:r>
              <a:rPr lang="en-US" i="1" dirty="0"/>
              <a:t>: </a:t>
            </a:r>
            <a:r>
              <a:rPr lang="en-US" i="1" dirty="0" smtClean="0"/>
              <a:t>use the Model variant name) </a:t>
            </a:r>
            <a:endParaRPr lang="en-US" sz="2400" i="1" dirty="0"/>
          </a:p>
          <a:p>
            <a:endParaRPr lang="en-US" dirty="0"/>
          </a:p>
        </p:txBody>
      </p:sp>
    </p:spTree>
    <p:extLst>
      <p:ext uri="{BB962C8B-B14F-4D97-AF65-F5344CB8AC3E}">
        <p14:creationId xmlns:p14="http://schemas.microsoft.com/office/powerpoint/2010/main" val="2108887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Creator Metadata</a:t>
            </a:r>
            <a:endParaRPr lang="en-US" dirty="0"/>
          </a:p>
        </p:txBody>
      </p:sp>
      <p:sp>
        <p:nvSpPr>
          <p:cNvPr id="3" name="Content Placeholder 2"/>
          <p:cNvSpPr>
            <a:spLocks noGrp="1"/>
          </p:cNvSpPr>
          <p:nvPr>
            <p:ph idx="1"/>
          </p:nvPr>
        </p:nvSpPr>
        <p:spPr/>
        <p:txBody>
          <a:bodyPr>
            <a:normAutofit fontScale="70000" lnSpcReduction="20000"/>
          </a:bodyPr>
          <a:lstStyle/>
          <a:p>
            <a:pPr lvl="0"/>
            <a:r>
              <a:rPr lang="en-US" b="1" dirty="0" smtClean="0"/>
              <a:t>The </a:t>
            </a:r>
            <a:r>
              <a:rPr lang="en-US" b="1" dirty="0" err="1" smtClean="0"/>
              <a:t>UserID</a:t>
            </a:r>
            <a:r>
              <a:rPr lang="en-US" dirty="0" smtClean="0"/>
              <a:t> and/or </a:t>
            </a:r>
            <a:r>
              <a:rPr lang="en-US" b="1" dirty="0" smtClean="0"/>
              <a:t>Username</a:t>
            </a:r>
            <a:r>
              <a:rPr lang="en-US" dirty="0" smtClean="0"/>
              <a:t>(s) of the person who created the scenario, run or results files (Required)</a:t>
            </a:r>
          </a:p>
          <a:p>
            <a:r>
              <a:rPr lang="en-US" b="1" dirty="0" smtClean="0"/>
              <a:t>Personal Name</a:t>
            </a:r>
            <a:r>
              <a:rPr lang="en-US" dirty="0" smtClean="0"/>
              <a:t>(s) (Required for published data</a:t>
            </a:r>
            <a:r>
              <a:rPr lang="en-US" i="1" dirty="0" smtClean="0"/>
              <a:t>– can be an exposed part of user profile and/or LDAP record) </a:t>
            </a:r>
          </a:p>
          <a:p>
            <a:r>
              <a:rPr lang="en-US" b="1" dirty="0"/>
              <a:t>C</a:t>
            </a:r>
            <a:r>
              <a:rPr lang="en-US" b="1" dirty="0" smtClean="0"/>
              <a:t>ontact information </a:t>
            </a:r>
            <a:r>
              <a:rPr lang="en-US" dirty="0" smtClean="0"/>
              <a:t>(Required for published data, could be optional </a:t>
            </a:r>
            <a:r>
              <a:rPr lang="en-US" dirty="0" err="1" smtClean="0"/>
              <a:t>til</a:t>
            </a:r>
            <a:r>
              <a:rPr lang="en-US" dirty="0" smtClean="0"/>
              <a:t> then) </a:t>
            </a:r>
            <a:r>
              <a:rPr lang="en-US" i="1" dirty="0" smtClean="0"/>
              <a:t>(in the form of an organizational affiliation and/or email address for the user that </a:t>
            </a:r>
            <a:r>
              <a:rPr lang="en-US" i="1" dirty="0"/>
              <a:t>created the </a:t>
            </a:r>
            <a:r>
              <a:rPr lang="en-US" i="1" dirty="0" smtClean="0"/>
              <a:t>data – can be an exposed part of user profile and/or LDAP record) </a:t>
            </a:r>
          </a:p>
          <a:p>
            <a:r>
              <a:rPr lang="en-US" b="1" dirty="0" err="1" smtClean="0"/>
              <a:t>Add’l</a:t>
            </a:r>
            <a:r>
              <a:rPr lang="en-US" b="1" dirty="0" smtClean="0"/>
              <a:t> Contributor(s)</a:t>
            </a:r>
            <a:r>
              <a:rPr lang="en-US" dirty="0" smtClean="0"/>
              <a:t>: Names and addresses of additional individuals that contributed to parameterization and/or modification of the input files .</a:t>
            </a:r>
            <a:endParaRPr lang="en-US" sz="2800" dirty="0" smtClean="0"/>
          </a:p>
          <a:p>
            <a:pPr lvl="0"/>
            <a:endParaRPr lang="en-US" dirty="0" smtClean="0"/>
          </a:p>
          <a:p>
            <a:pPr marL="0" lvl="0" indent="0">
              <a:buNone/>
            </a:pPr>
            <a:r>
              <a:rPr lang="en-US" dirty="0"/>
              <a:t> </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2759703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Date/Timestamps</a:t>
            </a:r>
            <a:endParaRPr lang="en-US" dirty="0"/>
          </a:p>
        </p:txBody>
      </p:sp>
      <p:sp>
        <p:nvSpPr>
          <p:cNvPr id="3" name="Content Placeholder 2"/>
          <p:cNvSpPr>
            <a:spLocks noGrp="1"/>
          </p:cNvSpPr>
          <p:nvPr>
            <p:ph idx="1"/>
          </p:nvPr>
        </p:nvSpPr>
        <p:spPr/>
        <p:txBody>
          <a:bodyPr/>
          <a:lstStyle/>
          <a:p>
            <a:pPr lvl="1"/>
            <a:r>
              <a:rPr lang="en-US" dirty="0" smtClean="0"/>
              <a:t>start and end date of the time period covered by the simulation (required)</a:t>
            </a:r>
          </a:p>
          <a:p>
            <a:pPr lvl="1"/>
            <a:r>
              <a:rPr lang="en-US" sz="2400" dirty="0" smtClean="0"/>
              <a:t>Start and end date of intervention campaigns covered by the simulation (optional) could be </a:t>
            </a:r>
            <a:r>
              <a:rPr lang="en-US" sz="2400" dirty="0" err="1" smtClean="0"/>
              <a:t>autogenerated</a:t>
            </a:r>
            <a:r>
              <a:rPr lang="en-US" sz="2400" dirty="0" smtClean="0"/>
              <a:t> and tags associated w/Campaign files and/or results files</a:t>
            </a:r>
          </a:p>
          <a:p>
            <a:pPr lvl="1"/>
            <a:r>
              <a:rPr lang="en-US" dirty="0" err="1" smtClean="0"/>
              <a:t>datetimestamp</a:t>
            </a:r>
            <a:r>
              <a:rPr lang="en-US" dirty="0" smtClean="0"/>
              <a:t>  </a:t>
            </a:r>
            <a:r>
              <a:rPr lang="en-US" dirty="0"/>
              <a:t>of the </a:t>
            </a:r>
            <a:r>
              <a:rPr lang="en-US" dirty="0" smtClean="0"/>
              <a:t>run and/or results</a:t>
            </a:r>
            <a:r>
              <a:rPr lang="en-US" sz="2400" dirty="0" smtClean="0"/>
              <a:t> (required)</a:t>
            </a:r>
            <a:endParaRPr lang="en-US" sz="2400" dirty="0"/>
          </a:p>
          <a:p>
            <a:pPr lvl="1"/>
            <a:r>
              <a:rPr lang="en-US" dirty="0" smtClean="0"/>
              <a:t>created </a:t>
            </a:r>
            <a:r>
              <a:rPr lang="en-US" dirty="0"/>
              <a:t>and last modified dates for the related input </a:t>
            </a:r>
            <a:r>
              <a:rPr lang="en-US" dirty="0" smtClean="0"/>
              <a:t>files (best practice)</a:t>
            </a:r>
            <a:endParaRPr lang="en-US" sz="2400" dirty="0"/>
          </a:p>
          <a:p>
            <a:pPr lvl="1"/>
            <a:r>
              <a:rPr lang="en-US" dirty="0"/>
              <a:t>created and last modified dates for </a:t>
            </a:r>
            <a:r>
              <a:rPr lang="en-US" dirty="0" smtClean="0"/>
              <a:t>visualizations of results (best practice). </a:t>
            </a:r>
            <a:endParaRPr lang="en-US" sz="2400" dirty="0"/>
          </a:p>
          <a:p>
            <a:endParaRPr lang="en-US" dirty="0"/>
          </a:p>
        </p:txBody>
      </p:sp>
    </p:spTree>
    <p:extLst>
      <p:ext uri="{BB962C8B-B14F-4D97-AF65-F5344CB8AC3E}">
        <p14:creationId xmlns:p14="http://schemas.microsoft.com/office/powerpoint/2010/main" val="427408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Metadata</a:t>
            </a:r>
            <a:endParaRPr lang="en-US" dirty="0"/>
          </a:p>
        </p:txBody>
      </p:sp>
      <p:sp>
        <p:nvSpPr>
          <p:cNvPr id="3" name="Content Placeholder 2"/>
          <p:cNvSpPr>
            <a:spLocks noGrp="1"/>
          </p:cNvSpPr>
          <p:nvPr>
            <p:ph idx="1"/>
          </p:nvPr>
        </p:nvSpPr>
        <p:spPr/>
        <p:txBody>
          <a:bodyPr>
            <a:normAutofit fontScale="85000" lnSpcReduction="20000"/>
          </a:bodyPr>
          <a:lstStyle/>
          <a:p>
            <a:pPr marL="0" lvl="0" indent="0">
              <a:buNone/>
            </a:pPr>
            <a:r>
              <a:rPr lang="en-US" dirty="0" smtClean="0"/>
              <a:t>If </a:t>
            </a:r>
            <a:r>
              <a:rPr lang="en-US" dirty="0"/>
              <a:t>the data relates to </a:t>
            </a:r>
            <a:r>
              <a:rPr lang="en-US" dirty="0" smtClean="0"/>
              <a:t>an explicit physical </a:t>
            </a:r>
            <a:r>
              <a:rPr lang="en-US" dirty="0"/>
              <a:t>location, the spatial coverage should be named and documented.</a:t>
            </a:r>
          </a:p>
          <a:p>
            <a:pPr lvl="0"/>
            <a:r>
              <a:rPr lang="en-US" b="1" dirty="0"/>
              <a:t>Location Name</a:t>
            </a:r>
            <a:r>
              <a:rPr lang="en-US" dirty="0"/>
              <a:t> </a:t>
            </a:r>
            <a:r>
              <a:rPr lang="en-US" dirty="0" smtClean="0"/>
              <a:t>(required)  - should be what was used in the simulation </a:t>
            </a:r>
            <a:r>
              <a:rPr lang="en-US" dirty="0" err="1" smtClean="0"/>
              <a:t>config</a:t>
            </a:r>
            <a:r>
              <a:rPr lang="en-US" dirty="0" smtClean="0"/>
              <a:t> file and should be authority controlled thru a </a:t>
            </a:r>
            <a:r>
              <a:rPr lang="en-US" dirty="0" err="1" smtClean="0"/>
              <a:t>picklist</a:t>
            </a:r>
            <a:r>
              <a:rPr lang="en-US" dirty="0" smtClean="0"/>
              <a:t> or the </a:t>
            </a:r>
            <a:r>
              <a:rPr lang="en-US" dirty="0" err="1" smtClean="0"/>
              <a:t>vecnet</a:t>
            </a:r>
            <a:r>
              <a:rPr lang="en-US" dirty="0" smtClean="0"/>
              <a:t> </a:t>
            </a:r>
            <a:r>
              <a:rPr lang="en-US" dirty="0" err="1" smtClean="0"/>
              <a:t>db</a:t>
            </a:r>
            <a:r>
              <a:rPr lang="en-US" dirty="0" smtClean="0"/>
              <a:t>/</a:t>
            </a:r>
            <a:r>
              <a:rPr lang="en-US" dirty="0" err="1" smtClean="0"/>
              <a:t>datawarehouse</a:t>
            </a:r>
            <a:r>
              <a:rPr lang="en-US" dirty="0" smtClean="0"/>
              <a:t> </a:t>
            </a:r>
          </a:p>
          <a:p>
            <a:pPr lvl="0"/>
            <a:r>
              <a:rPr lang="en-US" b="1" dirty="0" smtClean="0"/>
              <a:t>Spatial Coverage </a:t>
            </a:r>
            <a:r>
              <a:rPr lang="en-US" dirty="0" smtClean="0"/>
              <a:t>(best practice) For </a:t>
            </a:r>
            <a:r>
              <a:rPr lang="en-US" dirty="0"/>
              <a:t>a </a:t>
            </a:r>
            <a:r>
              <a:rPr lang="en-US" dirty="0" smtClean="0"/>
              <a:t>single </a:t>
            </a:r>
            <a:r>
              <a:rPr lang="en-US" dirty="0"/>
              <a:t>node location </a:t>
            </a:r>
            <a:r>
              <a:rPr lang="en-US" dirty="0" smtClean="0"/>
              <a:t>aka point data – describe coverage as  </a:t>
            </a:r>
            <a:r>
              <a:rPr lang="en-US" dirty="0" err="1"/>
              <a:t>lat</a:t>
            </a:r>
            <a:r>
              <a:rPr lang="en-US" dirty="0"/>
              <a:t>/long coordinates in decimal degrees </a:t>
            </a:r>
            <a:r>
              <a:rPr lang="en-US" dirty="0" smtClean="0"/>
              <a:t>, for a bounded area provide a link to the users’ boundary selection from admin districts, boundaries, or use coordinates of a bounding box that contains the area). </a:t>
            </a:r>
            <a:endParaRPr lang="en-US" dirty="0"/>
          </a:p>
          <a:p>
            <a:endParaRPr lang="en-US" dirty="0"/>
          </a:p>
        </p:txBody>
      </p:sp>
    </p:spTree>
    <p:extLst>
      <p:ext uri="{BB962C8B-B14F-4D97-AF65-F5344CB8AC3E}">
        <p14:creationId xmlns:p14="http://schemas.microsoft.com/office/powerpoint/2010/main" val="3984394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Information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a:t>
            </a:r>
            <a:r>
              <a:rPr lang="en-US" dirty="0"/>
              <a:t>location of the </a:t>
            </a:r>
            <a:r>
              <a:rPr lang="en-US" dirty="0" smtClean="0"/>
              <a:t>data (required)</a:t>
            </a:r>
          </a:p>
          <a:p>
            <a:pPr lvl="1"/>
            <a:r>
              <a:rPr lang="en-US" dirty="0" smtClean="0"/>
              <a:t>URI/URL</a:t>
            </a:r>
          </a:p>
          <a:p>
            <a:pPr lvl="1"/>
            <a:r>
              <a:rPr lang="en-US" dirty="0" smtClean="0"/>
              <a:t>DOI </a:t>
            </a:r>
            <a:r>
              <a:rPr lang="en-US" i="1" dirty="0" smtClean="0"/>
              <a:t>(DOI: digital object identifiers could be assigned to “published” results sets and/or their “published” companion input files). </a:t>
            </a:r>
          </a:p>
          <a:p>
            <a:pPr lvl="1"/>
            <a:r>
              <a:rPr lang="en-US" dirty="0" smtClean="0"/>
              <a:t>Notes/Instructions for how </a:t>
            </a:r>
            <a:r>
              <a:rPr lang="en-US" dirty="0"/>
              <a:t>a researcher can access the </a:t>
            </a:r>
            <a:r>
              <a:rPr lang="en-US" dirty="0" smtClean="0"/>
              <a:t>content if no URI/DOI </a:t>
            </a:r>
          </a:p>
          <a:p>
            <a:r>
              <a:rPr lang="en-US" dirty="0" smtClean="0"/>
              <a:t>Declare any </a:t>
            </a:r>
            <a:r>
              <a:rPr lang="en-US" dirty="0"/>
              <a:t>access </a:t>
            </a:r>
            <a:r>
              <a:rPr lang="en-US" dirty="0" smtClean="0"/>
              <a:t>restrictions on sharing </a:t>
            </a:r>
            <a:r>
              <a:rPr lang="en-US" i="1" dirty="0" smtClean="0"/>
              <a:t>(Global, </a:t>
            </a:r>
            <a:r>
              <a:rPr lang="en-US" i="1" dirty="0" err="1" smtClean="0"/>
              <a:t>VecNet</a:t>
            </a:r>
            <a:r>
              <a:rPr lang="en-US" i="1" dirty="0" smtClean="0"/>
              <a:t> Only, workgroup members, or private) </a:t>
            </a:r>
          </a:p>
          <a:p>
            <a:pPr lvl="0"/>
            <a:r>
              <a:rPr lang="en-US" dirty="0" smtClean="0"/>
              <a:t>Any use/re-use  restrictions</a:t>
            </a:r>
            <a:r>
              <a:rPr lang="en-US" i="1" dirty="0" smtClean="0"/>
              <a:t>(all rights reserved, creative commons, </a:t>
            </a:r>
            <a:r>
              <a:rPr lang="en-US" i="1" dirty="0" err="1" smtClean="0"/>
              <a:t>etc</a:t>
            </a:r>
            <a:r>
              <a:rPr lang="en-US" i="1" dirty="0" smtClean="0"/>
              <a:t>) </a:t>
            </a:r>
            <a:r>
              <a:rPr lang="en-US" dirty="0" smtClean="0"/>
              <a:t>(optional)</a:t>
            </a:r>
            <a:endParaRPr lang="en-US" dirty="0"/>
          </a:p>
          <a:p>
            <a:endParaRPr lang="en-US" dirty="0"/>
          </a:p>
        </p:txBody>
      </p:sp>
    </p:spTree>
    <p:extLst>
      <p:ext uri="{BB962C8B-B14F-4D97-AF65-F5344CB8AC3E}">
        <p14:creationId xmlns:p14="http://schemas.microsoft.com/office/powerpoint/2010/main" val="1551633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Metadata that aids sorting and finding simulations of interest</a:t>
            </a:r>
            <a:endParaRPr lang="en-US" dirty="0"/>
          </a:p>
        </p:txBody>
      </p:sp>
      <p:sp>
        <p:nvSpPr>
          <p:cNvPr id="3" name="Content Placeholder 2"/>
          <p:cNvSpPr>
            <a:spLocks noGrp="1"/>
          </p:cNvSpPr>
          <p:nvPr>
            <p:ph idx="1"/>
          </p:nvPr>
        </p:nvSpPr>
        <p:spPr/>
        <p:txBody>
          <a:bodyPr>
            <a:normAutofit fontScale="70000" lnSpcReduction="20000"/>
          </a:bodyPr>
          <a:lstStyle/>
          <a:p>
            <a:pPr lvl="0"/>
            <a:r>
              <a:rPr lang="en-US" b="1" dirty="0" smtClean="0"/>
              <a:t>Species names - </a:t>
            </a:r>
            <a:r>
              <a:rPr lang="en-US" dirty="0" smtClean="0"/>
              <a:t> As parameterized in input/</a:t>
            </a:r>
            <a:r>
              <a:rPr lang="en-US" dirty="0" err="1" smtClean="0"/>
              <a:t>config</a:t>
            </a:r>
            <a:r>
              <a:rPr lang="en-US" dirty="0" smtClean="0"/>
              <a:t> files of simulation (could be auto-generated w species tags attached to simulation and results records )</a:t>
            </a:r>
            <a:endParaRPr lang="en-US" sz="2800" dirty="0" smtClean="0"/>
          </a:p>
          <a:p>
            <a:r>
              <a:rPr lang="en-US" b="1" dirty="0" smtClean="0"/>
              <a:t>Intervention Names – </a:t>
            </a:r>
            <a:r>
              <a:rPr lang="en-US" dirty="0" smtClean="0"/>
              <a:t>As parameterized in the input files (could be auto-generated w intervention tags attached to simulation and results records )</a:t>
            </a:r>
            <a:endParaRPr lang="en-US" b="1" dirty="0" smtClean="0"/>
          </a:p>
          <a:p>
            <a:pPr lvl="0"/>
            <a:r>
              <a:rPr lang="en-US" b="1" dirty="0" smtClean="0"/>
              <a:t>Tags</a:t>
            </a:r>
            <a:r>
              <a:rPr lang="en-US" dirty="0" smtClean="0"/>
              <a:t>: Keywords or short phrases  that label or describe the content of the simulation or results data. In adding these, think of how you would search for the materials</a:t>
            </a:r>
            <a:r>
              <a:rPr lang="en-US" dirty="0" smtClean="0"/>
              <a:t>.</a:t>
            </a:r>
          </a:p>
          <a:p>
            <a:pPr lvl="0"/>
            <a:r>
              <a:rPr lang="en-US" sz="2800" b="1" dirty="0" smtClean="0"/>
              <a:t>Parameter of Interest: </a:t>
            </a:r>
            <a:endParaRPr lang="en-US" sz="2800" b="1" dirty="0" smtClean="0"/>
          </a:p>
          <a:p>
            <a:pPr lvl="0"/>
            <a:r>
              <a:rPr lang="en-US" b="1" dirty="0" smtClean="0"/>
              <a:t>Subject: </a:t>
            </a:r>
            <a:r>
              <a:rPr lang="en-US" b="1" dirty="0" err="1" smtClean="0"/>
              <a:t>MeSH</a:t>
            </a:r>
            <a:r>
              <a:rPr lang="en-US" b="1" dirty="0" smtClean="0"/>
              <a:t> subjects</a:t>
            </a:r>
            <a:r>
              <a:rPr lang="en-US" dirty="0" smtClean="0"/>
              <a:t> (optional) NLM subject headings that describe the subject or content of the simulation or results data. In adding these, think of how you would search for the simulation or tag the results in published articles .</a:t>
            </a:r>
            <a:endParaRPr lang="en-US" sz="2800" dirty="0" smtClean="0"/>
          </a:p>
          <a:p>
            <a:endParaRPr lang="en-US" b="1" dirty="0"/>
          </a:p>
        </p:txBody>
      </p:sp>
    </p:spTree>
    <p:extLst>
      <p:ext uri="{BB962C8B-B14F-4D97-AF65-F5344CB8AC3E}">
        <p14:creationId xmlns:p14="http://schemas.microsoft.com/office/powerpoint/2010/main" val="3372678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Add’l</a:t>
            </a:r>
            <a:r>
              <a:rPr lang="en-US" dirty="0" smtClean="0"/>
              <a:t> </a:t>
            </a:r>
            <a:r>
              <a:rPr lang="en-US" dirty="0" smtClean="0"/>
              <a:t>Metadata </a:t>
            </a:r>
            <a:r>
              <a:rPr lang="en-US" dirty="0" smtClean="0"/>
              <a:t>Under consideration </a:t>
            </a:r>
            <a:r>
              <a:rPr lang="en-US" dirty="0" smtClean="0"/>
              <a:t>for </a:t>
            </a:r>
            <a:r>
              <a:rPr lang="en-US" dirty="0" smtClean="0"/>
              <a:t>Results Data citation</a:t>
            </a:r>
            <a:endParaRPr lang="en-US" dirty="0"/>
          </a:p>
        </p:txBody>
      </p:sp>
      <p:sp>
        <p:nvSpPr>
          <p:cNvPr id="3" name="Content Placeholder 2"/>
          <p:cNvSpPr>
            <a:spLocks noGrp="1"/>
          </p:cNvSpPr>
          <p:nvPr>
            <p:ph idx="1"/>
          </p:nvPr>
        </p:nvSpPr>
        <p:spPr/>
        <p:txBody>
          <a:bodyPr>
            <a:normAutofit fontScale="47500" lnSpcReduction="20000"/>
          </a:bodyPr>
          <a:lstStyle/>
          <a:p>
            <a:pPr lvl="0"/>
            <a:r>
              <a:rPr lang="en-US" b="1" dirty="0" smtClean="0"/>
              <a:t>Methodology</a:t>
            </a:r>
            <a:r>
              <a:rPr lang="en-US" dirty="0"/>
              <a:t>: </a:t>
            </a:r>
            <a:r>
              <a:rPr lang="en-US" dirty="0" smtClean="0"/>
              <a:t>An descriptive notes field where the researcher can describe how </a:t>
            </a:r>
            <a:r>
              <a:rPr lang="en-US" dirty="0"/>
              <a:t>the simulation was conceived, </a:t>
            </a:r>
            <a:r>
              <a:rPr lang="en-US" dirty="0" smtClean="0"/>
              <a:t>any data </a:t>
            </a:r>
            <a:r>
              <a:rPr lang="en-US" dirty="0"/>
              <a:t>validation and/or model fitting, quality assurance of the input data</a:t>
            </a:r>
            <a:r>
              <a:rPr lang="en-US" dirty="0" smtClean="0"/>
              <a:t>, etc.</a:t>
            </a:r>
            <a:endParaRPr lang="en-US" sz="2800" dirty="0"/>
          </a:p>
          <a:p>
            <a:pPr lvl="0"/>
            <a:r>
              <a:rPr lang="en-US" b="1" dirty="0"/>
              <a:t>Sources</a:t>
            </a:r>
            <a:r>
              <a:rPr lang="en-US" dirty="0"/>
              <a:t>: Citations for any sources that were used during the project. (who authored the input files if different than the simulation </a:t>
            </a:r>
            <a:r>
              <a:rPr lang="en-US" dirty="0" smtClean="0"/>
              <a:t>user, or journal/digital library citations for why certain parameter values were chosen)</a:t>
            </a:r>
            <a:endParaRPr lang="en-US" sz="2800" dirty="0"/>
          </a:p>
          <a:p>
            <a:r>
              <a:rPr lang="en-US" b="1" dirty="0" smtClean="0"/>
              <a:t>File Structure</a:t>
            </a:r>
            <a:r>
              <a:rPr lang="en-US" dirty="0" smtClean="0"/>
              <a:t>: Description of the Organization of the data and/or companion input file(s)</a:t>
            </a:r>
          </a:p>
          <a:p>
            <a:pPr lvl="0"/>
            <a:r>
              <a:rPr lang="en-US" b="1" dirty="0" smtClean="0"/>
              <a:t>List </a:t>
            </a:r>
            <a:r>
              <a:rPr lang="en-US" b="1" dirty="0"/>
              <a:t>of File Names</a:t>
            </a:r>
            <a:r>
              <a:rPr lang="en-US" dirty="0"/>
              <a:t>: </a:t>
            </a:r>
            <a:r>
              <a:rPr lang="en-US" dirty="0" smtClean="0"/>
              <a:t>Linked List </a:t>
            </a:r>
            <a:r>
              <a:rPr lang="en-US" dirty="0"/>
              <a:t>all of the input and output data </a:t>
            </a:r>
            <a:r>
              <a:rPr lang="en-US" dirty="0" smtClean="0"/>
              <a:t>files/URIs </a:t>
            </a:r>
            <a:r>
              <a:rPr lang="en-US" dirty="0"/>
              <a:t>associated with the </a:t>
            </a:r>
            <a:r>
              <a:rPr lang="en-US" dirty="0" smtClean="0"/>
              <a:t>simulation, including </a:t>
            </a:r>
            <a:r>
              <a:rPr lang="en-US" dirty="0"/>
              <a:t>the file extensions. </a:t>
            </a:r>
            <a:endParaRPr lang="en-US" dirty="0" smtClean="0"/>
          </a:p>
          <a:p>
            <a:pPr lvl="0"/>
            <a:r>
              <a:rPr lang="en-US" b="1" dirty="0" smtClean="0"/>
              <a:t>File </a:t>
            </a:r>
            <a:r>
              <a:rPr lang="en-US" b="1" dirty="0"/>
              <a:t>Versions</a:t>
            </a:r>
            <a:r>
              <a:rPr lang="en-US" dirty="0"/>
              <a:t>: </a:t>
            </a:r>
            <a:r>
              <a:rPr lang="en-US" dirty="0" smtClean="0"/>
              <a:t>Include a Date/time </a:t>
            </a:r>
            <a:r>
              <a:rPr lang="en-US" dirty="0"/>
              <a:t>stamp for </a:t>
            </a:r>
            <a:r>
              <a:rPr lang="en-US" dirty="0" smtClean="0"/>
              <a:t> input/output files/URIs,  </a:t>
            </a:r>
            <a:r>
              <a:rPr lang="en-US" dirty="0"/>
              <a:t>and use a separate identifier for each version.</a:t>
            </a:r>
            <a:endParaRPr lang="en-US" sz="2400" dirty="0"/>
          </a:p>
          <a:p>
            <a:r>
              <a:rPr lang="en-US" b="1" dirty="0"/>
              <a:t>File Formats</a:t>
            </a:r>
            <a:r>
              <a:rPr lang="en-US" dirty="0"/>
              <a:t>: A summary of the Format(s) of the data and any software that is required to read the file formats of the input or output files including the version. (Example: XML, JSON, csv, binary)</a:t>
            </a:r>
          </a:p>
          <a:p>
            <a:pPr lvl="0"/>
            <a:r>
              <a:rPr lang="en-US" b="1" dirty="0" err="1" smtClean="0"/>
              <a:t>DataDictionary</a:t>
            </a:r>
            <a:r>
              <a:rPr lang="en-US" b="1" dirty="0"/>
              <a:t>: </a:t>
            </a:r>
            <a:r>
              <a:rPr lang="en-US" dirty="0"/>
              <a:t>Link to definition of parameters and/or output channels that are present in the input and output files </a:t>
            </a:r>
            <a:endParaRPr lang="en-US" sz="2800" dirty="0"/>
          </a:p>
          <a:p>
            <a:pPr lvl="0"/>
            <a:r>
              <a:rPr lang="en-US" b="1" dirty="0"/>
              <a:t>Variable List</a:t>
            </a:r>
            <a:r>
              <a:rPr lang="en-US" dirty="0"/>
              <a:t>: List of </a:t>
            </a:r>
            <a:r>
              <a:rPr lang="en-US" dirty="0" smtClean="0"/>
              <a:t>active/parameterized variables </a:t>
            </a:r>
            <a:r>
              <a:rPr lang="en-US" dirty="0"/>
              <a:t>in the data files, when applicable.</a:t>
            </a:r>
            <a:endParaRPr lang="en-US" sz="2800" dirty="0"/>
          </a:p>
          <a:p>
            <a:pPr lvl="0"/>
            <a:r>
              <a:rPr lang="en-US" b="1" dirty="0"/>
              <a:t>Code Lists</a:t>
            </a:r>
            <a:r>
              <a:rPr lang="en-US" dirty="0"/>
              <a:t>: Explanation of codes or abbreviations used in the file names, variables of the data, or the project over all that will help the user understand the project. (Example: 999 indicates a missing value in the data)</a:t>
            </a:r>
            <a:endParaRPr lang="en-US" sz="2800" dirty="0"/>
          </a:p>
          <a:p>
            <a:pPr lvl="0"/>
            <a:r>
              <a:rPr lang="en-US" b="1" dirty="0"/>
              <a:t>Checksums</a:t>
            </a:r>
            <a:r>
              <a:rPr lang="en-US" dirty="0"/>
              <a:t>: </a:t>
            </a:r>
            <a:r>
              <a:rPr lang="en-US" dirty="0" smtClean="0"/>
              <a:t>(If any) Can be used </a:t>
            </a:r>
            <a:r>
              <a:rPr lang="en-US" dirty="0"/>
              <a:t>to test if a file has changed over time. If present, this aids in the long term preservation of the data and helps make it secure by making alterations in the file </a:t>
            </a:r>
            <a:r>
              <a:rPr lang="en-US" dirty="0" err="1" smtClean="0"/>
              <a:t>trackable</a:t>
            </a:r>
            <a:r>
              <a:rPr lang="en-US" dirty="0" smtClean="0"/>
              <a:t> by creators and users who download and re-use the files.</a:t>
            </a:r>
            <a:endParaRPr lang="en-US" sz="2800" dirty="0"/>
          </a:p>
        </p:txBody>
      </p:sp>
    </p:spTree>
    <p:extLst>
      <p:ext uri="{BB962C8B-B14F-4D97-AF65-F5344CB8AC3E}">
        <p14:creationId xmlns:p14="http://schemas.microsoft.com/office/powerpoint/2010/main" val="2117831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VecNet</a:t>
            </a:r>
            <a:r>
              <a:rPr lang="en-US" dirty="0" smtClean="0"/>
              <a:t> Use Case</a:t>
            </a:r>
            <a:endParaRPr lang="en-US" dirty="0"/>
          </a:p>
        </p:txBody>
      </p:sp>
      <p:sp>
        <p:nvSpPr>
          <p:cNvPr id="3" name="Content Placeholder 2"/>
          <p:cNvSpPr>
            <a:spLocks noGrp="1"/>
          </p:cNvSpPr>
          <p:nvPr>
            <p:ph idx="1"/>
          </p:nvPr>
        </p:nvSpPr>
        <p:spPr/>
        <p:txBody>
          <a:bodyPr>
            <a:normAutofit fontScale="92500"/>
          </a:bodyPr>
          <a:lstStyle/>
          <a:p>
            <a:r>
              <a:rPr lang="en-US" dirty="0" smtClean="0"/>
              <a:t>Scenario</a:t>
            </a:r>
            <a:r>
              <a:rPr lang="en-US" dirty="0"/>
              <a:t>: </a:t>
            </a:r>
            <a:r>
              <a:rPr lang="en-US" dirty="0" err="1"/>
              <a:t>VecNet</a:t>
            </a:r>
            <a:r>
              <a:rPr lang="en-US" dirty="0"/>
              <a:t> Transmission Simulator: </a:t>
            </a:r>
            <a:br>
              <a:rPr lang="en-US" dirty="0"/>
            </a:br>
            <a:r>
              <a:rPr lang="en-US" dirty="0"/>
              <a:t>  - Domain: Vector Disease Modeling, Purpose: for malaria eradication.  </a:t>
            </a:r>
            <a:endParaRPr lang="en-US" dirty="0" smtClean="0"/>
          </a:p>
          <a:p>
            <a:r>
              <a:rPr lang="en-US" dirty="0" err="1" smtClean="0"/>
              <a:t>VecNet</a:t>
            </a:r>
            <a:r>
              <a:rPr lang="en-US" dirty="0" smtClean="0"/>
              <a:t> </a:t>
            </a:r>
            <a:r>
              <a:rPr lang="en-US" dirty="0"/>
              <a:t>Transmission Simulator users can access and run two vector disease models thru </a:t>
            </a:r>
            <a:r>
              <a:rPr lang="en-US" dirty="0" err="1"/>
              <a:t>Vecnet’s</a:t>
            </a:r>
            <a:r>
              <a:rPr lang="en-US" dirty="0"/>
              <a:t> Transmission Simulator: </a:t>
            </a:r>
            <a:r>
              <a:rPr lang="en-US" u="sng" dirty="0">
                <a:hlinkClick r:id="rId2"/>
              </a:rPr>
              <a:t>Institute for Disease Modeling’s</a:t>
            </a:r>
            <a:r>
              <a:rPr lang="en-US" dirty="0"/>
              <a:t>  Epidemiological Modeling (</a:t>
            </a:r>
            <a:r>
              <a:rPr lang="en-US" u="sng" dirty="0">
                <a:hlinkClick r:id="rId3"/>
              </a:rPr>
              <a:t>EMOD</a:t>
            </a:r>
            <a:r>
              <a:rPr lang="en-US" dirty="0"/>
              <a:t> ) software or Swiss Tropical and Public Health Institute’s </a:t>
            </a:r>
            <a:r>
              <a:rPr lang="en-US" u="sng" dirty="0">
                <a:hlinkClick r:id="rId4"/>
              </a:rPr>
              <a:t>OpenMalaria</a:t>
            </a:r>
            <a:r>
              <a:rPr lang="en-US" dirty="0"/>
              <a:t> software. </a:t>
            </a:r>
          </a:p>
          <a:p>
            <a:pPr marL="0" indent="0">
              <a:buNone/>
            </a:pPr>
            <a:endParaRPr lang="en-US" dirty="0"/>
          </a:p>
        </p:txBody>
      </p:sp>
    </p:spTree>
    <p:extLst>
      <p:ext uri="{BB962C8B-B14F-4D97-AF65-F5344CB8AC3E}">
        <p14:creationId xmlns:p14="http://schemas.microsoft.com/office/powerpoint/2010/main" val="383876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VecNet</a:t>
            </a:r>
            <a:r>
              <a:rPr lang="en-US" dirty="0" smtClean="0"/>
              <a:t> Audience of Users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Individuals </a:t>
            </a:r>
            <a:r>
              <a:rPr lang="en-US" dirty="0"/>
              <a:t>and groups who want to use software models to explore combinations of vector and drug based malaria interventions to determine the optimal mix for use in specific geographic areas but may not have the compute or analyst resources to do so on their own </a:t>
            </a:r>
            <a:endParaRPr lang="en-US" dirty="0" smtClean="0"/>
          </a:p>
          <a:p>
            <a:pPr marL="0" indent="0">
              <a:buNone/>
            </a:pPr>
            <a:endParaRPr lang="en-US" dirty="0" smtClean="0"/>
          </a:p>
          <a:p>
            <a:pPr marL="0" indent="0">
              <a:buNone/>
            </a:pPr>
            <a:r>
              <a:rPr lang="en-US" dirty="0" smtClean="0"/>
              <a:t>New </a:t>
            </a:r>
            <a:r>
              <a:rPr lang="en-US" dirty="0"/>
              <a:t>product developers(chemical companies, drug developers) to refine target product profiles and </a:t>
            </a:r>
            <a:endParaRPr lang="en-US" dirty="0" smtClean="0"/>
          </a:p>
          <a:p>
            <a:pPr marL="0" indent="0">
              <a:buNone/>
            </a:pPr>
            <a:endParaRPr lang="en-US" dirty="0" smtClean="0"/>
          </a:p>
          <a:p>
            <a:pPr marL="0" indent="0">
              <a:buNone/>
            </a:pPr>
            <a:r>
              <a:rPr lang="en-US" dirty="0" smtClean="0"/>
              <a:t>Policy </a:t>
            </a:r>
            <a:r>
              <a:rPr lang="en-US" dirty="0"/>
              <a:t>makers and funders who can use modeled data to make better decisions about where to spend </a:t>
            </a:r>
            <a:r>
              <a:rPr lang="en-US" dirty="0" smtClean="0"/>
              <a:t>resources</a:t>
            </a:r>
          </a:p>
          <a:p>
            <a:pPr marL="0" indent="0">
              <a:buNone/>
            </a:pPr>
            <a:endParaRPr lang="en-US" dirty="0" smtClean="0"/>
          </a:p>
          <a:p>
            <a:pPr marL="0" indent="0">
              <a:buNone/>
            </a:pPr>
            <a:r>
              <a:rPr lang="en-US" dirty="0" smtClean="0"/>
              <a:t>Vector </a:t>
            </a:r>
            <a:r>
              <a:rPr lang="en-US" dirty="0"/>
              <a:t>disease model developers and users who want to democratize access to their models and/or input/output data </a:t>
            </a:r>
          </a:p>
          <a:p>
            <a:endParaRPr lang="en-US" dirty="0"/>
          </a:p>
        </p:txBody>
      </p:sp>
    </p:spTree>
    <p:extLst>
      <p:ext uri="{BB962C8B-B14F-4D97-AF65-F5344CB8AC3E}">
        <p14:creationId xmlns:p14="http://schemas.microsoft.com/office/powerpoint/2010/main" val="85873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of change</a:t>
            </a:r>
            <a:endParaRPr lang="en-US" dirty="0"/>
          </a:p>
        </p:txBody>
      </p:sp>
      <p:sp>
        <p:nvSpPr>
          <p:cNvPr id="3" name="Content Placeholder 2"/>
          <p:cNvSpPr>
            <a:spLocks noGrp="1"/>
          </p:cNvSpPr>
          <p:nvPr>
            <p:ph idx="1"/>
          </p:nvPr>
        </p:nvSpPr>
        <p:spPr/>
        <p:txBody>
          <a:bodyPr>
            <a:normAutofit fontScale="47500" lnSpcReduction="20000"/>
          </a:bodyPr>
          <a:lstStyle/>
          <a:p>
            <a:r>
              <a:rPr lang="en-US" dirty="0"/>
              <a:t>  - Data Characteristics as of 12/15/2014: </a:t>
            </a:r>
          </a:p>
          <a:p>
            <a:r>
              <a:rPr lang="en-US" dirty="0"/>
              <a:t>        Number of Experiments:                  943</a:t>
            </a:r>
            <a:br>
              <a:rPr lang="en-US" dirty="0"/>
            </a:br>
            <a:r>
              <a:rPr lang="en-US" dirty="0"/>
              <a:t>        Number of Runs:                         1937</a:t>
            </a:r>
            <a:br>
              <a:rPr lang="en-US" dirty="0"/>
            </a:br>
            <a:r>
              <a:rPr lang="en-US" dirty="0"/>
              <a:t>        Number of Executions:                   45281</a:t>
            </a:r>
            <a:br>
              <a:rPr lang="en-US" dirty="0"/>
            </a:br>
            <a:r>
              <a:rPr lang="en-US" dirty="0"/>
              <a:t>        Number of Replications:                 33458</a:t>
            </a:r>
            <a:br>
              <a:rPr lang="en-US" dirty="0"/>
            </a:br>
            <a:r>
              <a:rPr lang="en-US" dirty="0"/>
              <a:t>        Number of Users:                        110</a:t>
            </a:r>
            <a:br>
              <a:rPr lang="en-US" dirty="0"/>
            </a:br>
            <a:r>
              <a:rPr lang="en-US" dirty="0"/>
              <a:t>        Number of Rows of Simulation Data:      1634960000.0</a:t>
            </a:r>
            <a:br>
              <a:rPr lang="en-US" dirty="0"/>
            </a:br>
            <a:r>
              <a:rPr lang="en-US" dirty="0"/>
              <a:t>        Total Size of the Database(GB):         229.724580936</a:t>
            </a:r>
          </a:p>
          <a:p>
            <a:r>
              <a:rPr lang="en-US" dirty="0"/>
              <a:t>The following are the [weekly] changes between the previous measurement and today:</a:t>
            </a:r>
            <a:br>
              <a:rPr lang="en-US" dirty="0"/>
            </a:br>
            <a:r>
              <a:rPr lang="en-US" dirty="0"/>
              <a:t>        Increase in Number of Experiments:              29</a:t>
            </a:r>
            <a:br>
              <a:rPr lang="en-US" dirty="0"/>
            </a:br>
            <a:r>
              <a:rPr lang="en-US" dirty="0"/>
              <a:t>        Increase in Number of Runs:                     52</a:t>
            </a:r>
            <a:br>
              <a:rPr lang="en-US" dirty="0"/>
            </a:br>
            <a:r>
              <a:rPr lang="en-US" dirty="0"/>
              <a:t>        Increase in Number of Executions:               126</a:t>
            </a:r>
            <a:br>
              <a:rPr lang="en-US" dirty="0"/>
            </a:br>
            <a:r>
              <a:rPr lang="en-US" dirty="0"/>
              <a:t>        Increase in Number of Replications:             126</a:t>
            </a:r>
            <a:br>
              <a:rPr lang="en-US" dirty="0"/>
            </a:br>
            <a:r>
              <a:rPr lang="en-US" dirty="0"/>
              <a:t>        Increase in Number of Users:                    2</a:t>
            </a:r>
            <a:br>
              <a:rPr lang="en-US" dirty="0"/>
            </a:br>
            <a:r>
              <a:rPr lang="en-US" dirty="0"/>
              <a:t>        Increase in Rows of Simulation Data:            49100000.0</a:t>
            </a:r>
            <a:br>
              <a:rPr lang="en-US" dirty="0"/>
            </a:br>
            <a:r>
              <a:rPr lang="en-US" dirty="0"/>
              <a:t>        Increase in Total Rows of Data:                 196390000.0</a:t>
            </a:r>
            <a:br>
              <a:rPr lang="en-US" dirty="0"/>
            </a:br>
            <a:r>
              <a:rPr lang="en-US" dirty="0"/>
              <a:t>        Increase in Overall Size of Database (GB):      6.67205047607</a:t>
            </a:r>
            <a:br>
              <a:rPr lang="en-US" dirty="0"/>
            </a:br>
            <a:r>
              <a:rPr lang="en-US" dirty="0"/>
              <a:t>The above states are calculated for a time interval of: 6 days, 23:59:59.674404</a:t>
            </a:r>
            <a:br>
              <a:rPr lang="en-US" dirty="0"/>
            </a:br>
            <a:r>
              <a:rPr lang="en-US" dirty="0"/>
              <a:t>The time </a:t>
            </a:r>
            <a:r>
              <a:rPr lang="en-US" dirty="0" smtClean="0"/>
              <a:t>period </a:t>
            </a:r>
            <a:r>
              <a:rPr lang="en-US" dirty="0"/>
              <a:t>was from 2014-12-08 08:00:01.890540 to 2014-12-15 08:00:01.564958</a:t>
            </a:r>
          </a:p>
          <a:p>
            <a:endParaRPr lang="en-US" dirty="0"/>
          </a:p>
        </p:txBody>
      </p:sp>
    </p:spTree>
    <p:extLst>
      <p:ext uri="{BB962C8B-B14F-4D97-AF65-F5344CB8AC3E}">
        <p14:creationId xmlns:p14="http://schemas.microsoft.com/office/powerpoint/2010/main" val="256196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Types &amp; </a:t>
            </a:r>
            <a:r>
              <a:rPr lang="en-US" dirty="0" err="1" smtClean="0"/>
              <a:t>TimeStamping</a:t>
            </a:r>
            <a:endParaRPr lang="en-US" dirty="0"/>
          </a:p>
        </p:txBody>
      </p:sp>
      <p:sp>
        <p:nvSpPr>
          <p:cNvPr id="3" name="Content Placeholder 2"/>
          <p:cNvSpPr>
            <a:spLocks noGrp="1"/>
          </p:cNvSpPr>
          <p:nvPr>
            <p:ph idx="1"/>
          </p:nvPr>
        </p:nvSpPr>
        <p:spPr/>
        <p:txBody>
          <a:bodyPr/>
          <a:lstStyle/>
          <a:p>
            <a:r>
              <a:rPr lang="en-US" dirty="0"/>
              <a:t>- Type: what type(s) of data are part of the use case? How is the data stored: SQL/RDBMS for some input data and results data, XML, JSON, binary input files for climate and demography)</a:t>
            </a:r>
            <a:br>
              <a:rPr lang="en-US" dirty="0"/>
            </a:br>
            <a:r>
              <a:rPr lang="en-US" dirty="0"/>
              <a:t>   - Versioning of </a:t>
            </a:r>
            <a:r>
              <a:rPr lang="en-US" dirty="0" smtClean="0"/>
              <a:t>software </a:t>
            </a:r>
            <a:r>
              <a:rPr lang="en-US" dirty="0"/>
              <a:t>and some input data is in </a:t>
            </a:r>
            <a:r>
              <a:rPr lang="en-US" dirty="0" smtClean="0"/>
              <a:t>place, output data is </a:t>
            </a:r>
            <a:r>
              <a:rPr lang="en-US" dirty="0" err="1" smtClean="0"/>
              <a:t>timestamped</a:t>
            </a:r>
            <a:r>
              <a:rPr lang="en-US" dirty="0" smtClean="0"/>
              <a:t>.  </a:t>
            </a:r>
            <a:r>
              <a:rPr lang="en-US" dirty="0"/>
              <a:t>Rows, files, and modifications are </a:t>
            </a:r>
            <a:r>
              <a:rPr lang="en-US" dirty="0" err="1"/>
              <a:t>timestamped</a:t>
            </a:r>
            <a:endParaRPr lang="en-US" dirty="0"/>
          </a:p>
          <a:p>
            <a:pPr marL="0" indent="0">
              <a:buNone/>
            </a:pPr>
            <a:endParaRPr lang="en-US" dirty="0"/>
          </a:p>
        </p:txBody>
      </p:sp>
    </p:spTree>
    <p:extLst>
      <p:ext uri="{BB962C8B-B14F-4D97-AF65-F5344CB8AC3E}">
        <p14:creationId xmlns:p14="http://schemas.microsoft.com/office/powerpoint/2010/main" val="115971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100951"/>
            <a:ext cx="6727445" cy="6604649"/>
          </a:xfrm>
          <a:prstGeom prst="rect">
            <a:avLst/>
          </a:prstGeom>
        </p:spPr>
      </p:pic>
      <p:sp>
        <p:nvSpPr>
          <p:cNvPr id="5" name="TextBox 4"/>
          <p:cNvSpPr txBox="1"/>
          <p:nvPr/>
        </p:nvSpPr>
        <p:spPr>
          <a:xfrm rot="16200000">
            <a:off x="-446930" y="2809131"/>
            <a:ext cx="2482395" cy="369332"/>
          </a:xfrm>
          <a:prstGeom prst="rect">
            <a:avLst/>
          </a:prstGeom>
          <a:noFill/>
        </p:spPr>
        <p:txBody>
          <a:bodyPr wrap="none" rtlCol="0">
            <a:spAutoFit/>
          </a:bodyPr>
          <a:lstStyle/>
          <a:p>
            <a:r>
              <a:rPr lang="en-US" dirty="0" smtClean="0"/>
              <a:t>Public View of Metadata</a:t>
            </a:r>
            <a:endParaRPr lang="en-US" dirty="0"/>
          </a:p>
        </p:txBody>
      </p:sp>
    </p:spTree>
    <p:extLst>
      <p:ext uri="{BB962C8B-B14F-4D97-AF65-F5344CB8AC3E}">
        <p14:creationId xmlns:p14="http://schemas.microsoft.com/office/powerpoint/2010/main" val="405758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346391" y="2809131"/>
            <a:ext cx="2281319" cy="369332"/>
          </a:xfrm>
          <a:prstGeom prst="rect">
            <a:avLst/>
          </a:prstGeom>
          <a:noFill/>
        </p:spPr>
        <p:txBody>
          <a:bodyPr wrap="none" rtlCol="0">
            <a:spAutoFit/>
          </a:bodyPr>
          <a:lstStyle/>
          <a:p>
            <a:r>
              <a:rPr lang="en-US" dirty="0" smtClean="0"/>
              <a:t>Edit View of Metadata</a:t>
            </a:r>
            <a:endParaRPr lang="en-US" dirty="0"/>
          </a:p>
        </p:txBody>
      </p:sp>
      <p:pic>
        <p:nvPicPr>
          <p:cNvPr id="2" name="Picture 1"/>
          <p:cNvPicPr>
            <a:picLocks noChangeAspect="1"/>
          </p:cNvPicPr>
          <p:nvPr/>
        </p:nvPicPr>
        <p:blipFill>
          <a:blip r:embed="rId3"/>
          <a:stretch>
            <a:fillRect/>
          </a:stretch>
        </p:blipFill>
        <p:spPr>
          <a:xfrm>
            <a:off x="1447800" y="228600"/>
            <a:ext cx="5613400" cy="6248401"/>
          </a:xfrm>
          <a:prstGeom prst="rect">
            <a:avLst/>
          </a:prstGeom>
        </p:spPr>
      </p:pic>
    </p:spTree>
    <p:extLst>
      <p:ext uri="{BB962C8B-B14F-4D97-AF65-F5344CB8AC3E}">
        <p14:creationId xmlns:p14="http://schemas.microsoft.com/office/powerpoint/2010/main" val="1799587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Simulations &amp; Runs</a:t>
            </a:r>
            <a:endParaRPr lang="en-US" dirty="0"/>
          </a:p>
        </p:txBody>
      </p:sp>
      <p:pic>
        <p:nvPicPr>
          <p:cNvPr id="5" name="Picture 4"/>
          <p:cNvPicPr>
            <a:picLocks noChangeAspect="1"/>
          </p:cNvPicPr>
          <p:nvPr/>
        </p:nvPicPr>
        <p:blipFill>
          <a:blip r:embed="rId3"/>
          <a:stretch>
            <a:fillRect/>
          </a:stretch>
        </p:blipFill>
        <p:spPr>
          <a:xfrm>
            <a:off x="1295400" y="1524000"/>
            <a:ext cx="6552014" cy="4526526"/>
          </a:xfrm>
          <a:prstGeom prst="rect">
            <a:avLst/>
          </a:prstGeom>
        </p:spPr>
      </p:pic>
    </p:spTree>
    <p:extLst>
      <p:ext uri="{BB962C8B-B14F-4D97-AF65-F5344CB8AC3E}">
        <p14:creationId xmlns:p14="http://schemas.microsoft.com/office/powerpoint/2010/main" val="1145603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538</TotalTime>
  <Words>2592</Words>
  <Application>Microsoft Macintosh PowerPoint</Application>
  <PresentationFormat>On-screen Show (4:3)</PresentationFormat>
  <Paragraphs>215</Paragraphs>
  <Slides>26</Slides>
  <Notes>19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Data Citation Implementation for VecNet Transmission Simulator </vt:lpstr>
      <vt:lpstr>PowerPoint Presentation</vt:lpstr>
      <vt:lpstr>VecNet Use Case</vt:lpstr>
      <vt:lpstr>VecNet Audience of Users</vt:lpstr>
      <vt:lpstr>Rate of change</vt:lpstr>
      <vt:lpstr>File Types &amp; TimeStamping</vt:lpstr>
      <vt:lpstr>PowerPoint Presentation</vt:lpstr>
      <vt:lpstr>PowerPoint Presentation</vt:lpstr>
      <vt:lpstr>Citing Simulations &amp; Runs</vt:lpstr>
      <vt:lpstr>Simulations &amp; Runs</vt:lpstr>
      <vt:lpstr>PowerPoint Presentation</vt:lpstr>
      <vt:lpstr>Summary of Required Metadata </vt:lpstr>
      <vt:lpstr>Transmission Simulator IDs</vt:lpstr>
      <vt:lpstr>Title aka Name</vt:lpstr>
      <vt:lpstr>Issues w User Entered Titles</vt:lpstr>
      <vt:lpstr>Some auto-naming examples</vt:lpstr>
      <vt:lpstr>Names/Labels aid Sorting and findablity </vt:lpstr>
      <vt:lpstr>Naming Conventions Known Issues</vt:lpstr>
      <vt:lpstr>Description </vt:lpstr>
      <vt:lpstr>Model Specific Metadata</vt:lpstr>
      <vt:lpstr>Creator Metadata</vt:lpstr>
      <vt:lpstr>Date/Timestamps</vt:lpstr>
      <vt:lpstr>Location Metadata</vt:lpstr>
      <vt:lpstr>Access Information</vt:lpstr>
      <vt:lpstr>Additional Metadata that aids sorting and finding simulations of interest</vt:lpstr>
      <vt:lpstr>Add’l Metadata Under consideration for Results Data citation</vt:lpstr>
    </vt:vector>
  </TitlesOfParts>
  <Company>University of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Citation Recommendations for VecNet Transmission Simulator</dc:title>
  <dc:creator>Natalie Meyers</dc:creator>
  <cp:lastModifiedBy>Natalie Meyers</cp:lastModifiedBy>
  <cp:revision>46</cp:revision>
  <dcterms:created xsi:type="dcterms:W3CDTF">2014-12-04T17:17:04Z</dcterms:created>
  <dcterms:modified xsi:type="dcterms:W3CDTF">2015-01-08T20:04:25Z</dcterms:modified>
</cp:coreProperties>
</file>