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9801225" cy="143573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orient="horz" pos="2640" userDrawn="1">
          <p15:clr>
            <a:srgbClr val="A4A3A4"/>
          </p15:clr>
        </p15:guide>
        <p15:guide id="3" orient="horz" pos="3984" userDrawn="1">
          <p15:clr>
            <a:srgbClr val="A4A3A4"/>
          </p15:clr>
        </p15:guide>
        <p15:guide id="4" orient="horz" pos="20208" userDrawn="1">
          <p15:clr>
            <a:srgbClr val="A4A3A4"/>
          </p15:clr>
        </p15:guide>
        <p15:guide id="5" pos="494" userDrawn="1">
          <p15:clr>
            <a:srgbClr val="A4A3A4"/>
          </p15:clr>
        </p15:guide>
        <p15:guide id="6" pos="6789" userDrawn="1">
          <p15:clr>
            <a:srgbClr val="A4A3A4"/>
          </p15:clr>
        </p15:guide>
        <p15:guide id="7" pos="7200" userDrawn="1">
          <p15:clr>
            <a:srgbClr val="A4A3A4"/>
          </p15:clr>
        </p15:guide>
        <p15:guide id="8" pos="13659" userDrawn="1">
          <p15:clr>
            <a:srgbClr val="A4A3A4"/>
          </p15:clr>
        </p15:guide>
        <p15:guide id="9" pos="14071" userDrawn="1">
          <p15:clr>
            <a:srgbClr val="A4A3A4"/>
          </p15:clr>
        </p15:guide>
        <p15:guide id="10" pos="20407" userDrawn="1">
          <p15:clr>
            <a:srgbClr val="A4A3A4"/>
          </p15:clr>
        </p15:guide>
        <p15:guide id="11" pos="20818" userDrawn="1">
          <p15:clr>
            <a:srgbClr val="A4A3A4"/>
          </p15:clr>
        </p15:guide>
        <p15:guide id="12" pos="27154" userDrawn="1">
          <p15:clr>
            <a:srgbClr val="A4A3A4"/>
          </p15:clr>
        </p15:guide>
      </p15:sldGuideLst>
    </p:ext>
    <p:ext uri="{2D200454-40CA-4A62-9FC3-DE9A4176ACB9}">
      <p15:notesGuideLst xmlns:p15="http://schemas.microsoft.com/office/powerpoint/2012/main">
        <p15:guide id="1" orient="horz" pos="4522">
          <p15:clr>
            <a:srgbClr val="A4A3A4"/>
          </p15:clr>
        </p15:guide>
        <p15:guide id="2" pos="308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1B32"/>
    <a:srgbClr val="6699FF"/>
    <a:srgbClr val="969696"/>
    <a:srgbClr val="850935"/>
    <a:srgbClr val="860808"/>
    <a:srgbClr val="8D0108"/>
    <a:srgbClr val="7101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50000" autoAdjust="0"/>
  </p:normalViewPr>
  <p:slideViewPr>
    <p:cSldViewPr>
      <p:cViewPr>
        <p:scale>
          <a:sx n="60" d="100"/>
          <a:sy n="60" d="100"/>
        </p:scale>
        <p:origin x="144" y="-1456"/>
      </p:cViewPr>
      <p:guideLst>
        <p:guide orient="horz" pos="480"/>
        <p:guide orient="horz" pos="2640"/>
        <p:guide orient="horz" pos="3984"/>
        <p:guide orient="horz" pos="20208"/>
        <p:guide pos="494"/>
        <p:guide pos="6789"/>
        <p:guide pos="7200"/>
        <p:guide pos="13659"/>
        <p:guide pos="14071"/>
        <p:guide pos="20407"/>
        <p:guide pos="20818"/>
        <p:guide pos="271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2126" y="-58"/>
      </p:cViewPr>
      <p:guideLst>
        <p:guide orient="horz" pos="4522"/>
        <p:guide pos="3087"/>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4246563" cy="717550"/>
          </a:xfrm>
          <a:prstGeom prst="rect">
            <a:avLst/>
          </a:prstGeom>
          <a:noFill/>
          <a:ln w="9525">
            <a:noFill/>
            <a:miter lim="800000"/>
            <a:headEnd/>
            <a:tailEnd/>
          </a:ln>
          <a:effectLst/>
        </p:spPr>
        <p:txBody>
          <a:bodyPr vert="horz" wrap="square" lIns="137672" tIns="68836" rIns="137672" bIns="68836" numCol="1" anchor="t" anchorCtr="0" compatLnSpc="1">
            <a:prstTxWarp prst="textNoShape">
              <a:avLst/>
            </a:prstTxWarp>
          </a:bodyPr>
          <a:lstStyle>
            <a:lvl1pPr>
              <a:defRPr sz="1800">
                <a:latin typeface="Times New Roman" charset="0"/>
              </a:defRPr>
            </a:lvl1pPr>
          </a:lstStyle>
          <a:p>
            <a:pPr>
              <a:defRPr/>
            </a:pPr>
            <a:endParaRPr lang="en-US"/>
          </a:p>
        </p:txBody>
      </p:sp>
      <p:sp>
        <p:nvSpPr>
          <p:cNvPr id="4099" name="Rectangle 1027"/>
          <p:cNvSpPr>
            <a:spLocks noGrp="1" noChangeArrowheads="1"/>
          </p:cNvSpPr>
          <p:nvPr>
            <p:ph type="dt" sz="quarter" idx="1"/>
          </p:nvPr>
        </p:nvSpPr>
        <p:spPr bwMode="auto">
          <a:xfrm>
            <a:off x="5554663" y="0"/>
            <a:ext cx="4246562" cy="717550"/>
          </a:xfrm>
          <a:prstGeom prst="rect">
            <a:avLst/>
          </a:prstGeom>
          <a:noFill/>
          <a:ln w="9525">
            <a:noFill/>
            <a:miter lim="800000"/>
            <a:headEnd/>
            <a:tailEnd/>
          </a:ln>
          <a:effectLst/>
        </p:spPr>
        <p:txBody>
          <a:bodyPr vert="horz" wrap="square" lIns="137672" tIns="68836" rIns="137672" bIns="68836" numCol="1" anchor="t" anchorCtr="0" compatLnSpc="1">
            <a:prstTxWarp prst="textNoShape">
              <a:avLst/>
            </a:prstTxWarp>
          </a:bodyPr>
          <a:lstStyle>
            <a:lvl1pPr algn="r">
              <a:defRPr sz="1800">
                <a:latin typeface="Times New Roman" charset="0"/>
              </a:defRPr>
            </a:lvl1pPr>
          </a:lstStyle>
          <a:p>
            <a:pPr>
              <a:defRPr/>
            </a:pPr>
            <a:endParaRPr lang="en-US"/>
          </a:p>
        </p:txBody>
      </p:sp>
      <p:sp>
        <p:nvSpPr>
          <p:cNvPr id="4100" name="Rectangle 1028"/>
          <p:cNvSpPr>
            <a:spLocks noGrp="1" noChangeArrowheads="1"/>
          </p:cNvSpPr>
          <p:nvPr>
            <p:ph type="ftr" sz="quarter" idx="2"/>
          </p:nvPr>
        </p:nvSpPr>
        <p:spPr bwMode="auto">
          <a:xfrm>
            <a:off x="0" y="13639800"/>
            <a:ext cx="4246563" cy="717550"/>
          </a:xfrm>
          <a:prstGeom prst="rect">
            <a:avLst/>
          </a:prstGeom>
          <a:noFill/>
          <a:ln w="9525">
            <a:noFill/>
            <a:miter lim="800000"/>
            <a:headEnd/>
            <a:tailEnd/>
          </a:ln>
          <a:effectLst/>
        </p:spPr>
        <p:txBody>
          <a:bodyPr vert="horz" wrap="square" lIns="137672" tIns="68836" rIns="137672" bIns="68836" numCol="1" anchor="b" anchorCtr="0" compatLnSpc="1">
            <a:prstTxWarp prst="textNoShape">
              <a:avLst/>
            </a:prstTxWarp>
          </a:bodyPr>
          <a:lstStyle>
            <a:lvl1pPr>
              <a:defRPr sz="1800">
                <a:latin typeface="Times New Roman" charset="0"/>
              </a:defRPr>
            </a:lvl1pPr>
          </a:lstStyle>
          <a:p>
            <a:pPr>
              <a:defRPr/>
            </a:pPr>
            <a:endParaRPr lang="en-US"/>
          </a:p>
        </p:txBody>
      </p:sp>
      <p:sp>
        <p:nvSpPr>
          <p:cNvPr id="4101" name="Rectangle 1029"/>
          <p:cNvSpPr>
            <a:spLocks noGrp="1" noChangeArrowheads="1"/>
          </p:cNvSpPr>
          <p:nvPr>
            <p:ph type="sldNum" sz="quarter" idx="3"/>
          </p:nvPr>
        </p:nvSpPr>
        <p:spPr bwMode="auto">
          <a:xfrm>
            <a:off x="5554663" y="13639800"/>
            <a:ext cx="4246562" cy="717550"/>
          </a:xfrm>
          <a:prstGeom prst="rect">
            <a:avLst/>
          </a:prstGeom>
          <a:noFill/>
          <a:ln w="9525">
            <a:noFill/>
            <a:miter lim="800000"/>
            <a:headEnd/>
            <a:tailEnd/>
          </a:ln>
          <a:effectLst/>
        </p:spPr>
        <p:txBody>
          <a:bodyPr vert="horz" wrap="square" lIns="137672" tIns="68836" rIns="137672" bIns="68836" numCol="1" anchor="b" anchorCtr="0" compatLnSpc="1">
            <a:prstTxWarp prst="textNoShape">
              <a:avLst/>
            </a:prstTxWarp>
          </a:bodyPr>
          <a:lstStyle>
            <a:lvl1pPr algn="r">
              <a:defRPr sz="1800"/>
            </a:lvl1pPr>
          </a:lstStyle>
          <a:p>
            <a:fld id="{D527B835-6A41-6746-9B1B-7DDD647D469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46563" cy="717550"/>
          </a:xfrm>
          <a:prstGeom prst="rect">
            <a:avLst/>
          </a:prstGeom>
        </p:spPr>
        <p:txBody>
          <a:bodyPr vert="horz" lIns="137672" tIns="68836" rIns="137672" bIns="68836" rtlCol="0"/>
          <a:lstStyle>
            <a:lvl1pPr algn="l">
              <a:defRPr sz="1800">
                <a:latin typeface="Times New Roman" charset="0"/>
              </a:defRPr>
            </a:lvl1pPr>
          </a:lstStyle>
          <a:p>
            <a:pPr>
              <a:defRPr/>
            </a:pPr>
            <a:endParaRPr lang="en-US"/>
          </a:p>
        </p:txBody>
      </p:sp>
      <p:sp>
        <p:nvSpPr>
          <p:cNvPr id="3" name="Date Placeholder 2"/>
          <p:cNvSpPr>
            <a:spLocks noGrp="1"/>
          </p:cNvSpPr>
          <p:nvPr>
            <p:ph type="dt" idx="1"/>
          </p:nvPr>
        </p:nvSpPr>
        <p:spPr>
          <a:xfrm>
            <a:off x="5551488" y="0"/>
            <a:ext cx="4248150" cy="717550"/>
          </a:xfrm>
          <a:prstGeom prst="rect">
            <a:avLst/>
          </a:prstGeom>
        </p:spPr>
        <p:txBody>
          <a:bodyPr vert="horz" lIns="137672" tIns="68836" rIns="137672" bIns="68836" rtlCol="0"/>
          <a:lstStyle>
            <a:lvl1pPr algn="r">
              <a:defRPr sz="1800">
                <a:latin typeface="Times New Roman" charset="0"/>
              </a:defRPr>
            </a:lvl1pPr>
          </a:lstStyle>
          <a:p>
            <a:pPr>
              <a:defRPr/>
            </a:pPr>
            <a:fld id="{B57D1108-0EB5-BA45-A013-0A3571C6E5D3}" type="datetimeFigureOut">
              <a:rPr lang="en-US"/>
              <a:pPr>
                <a:defRPr/>
              </a:pPr>
              <a:t>1/9/17</a:t>
            </a:fld>
            <a:endParaRPr lang="en-US"/>
          </a:p>
        </p:txBody>
      </p:sp>
      <p:sp>
        <p:nvSpPr>
          <p:cNvPr id="4" name="Slide Image Placeholder 3"/>
          <p:cNvSpPr>
            <a:spLocks noGrp="1" noRot="1" noChangeAspect="1"/>
          </p:cNvSpPr>
          <p:nvPr>
            <p:ph type="sldImg" idx="2"/>
          </p:nvPr>
        </p:nvSpPr>
        <p:spPr>
          <a:xfrm>
            <a:off x="1311275" y="1077913"/>
            <a:ext cx="7178675" cy="5383212"/>
          </a:xfrm>
          <a:prstGeom prst="rect">
            <a:avLst/>
          </a:prstGeom>
          <a:noFill/>
          <a:ln w="12700">
            <a:solidFill>
              <a:prstClr val="black"/>
            </a:solidFill>
          </a:ln>
        </p:spPr>
        <p:txBody>
          <a:bodyPr vert="horz" lIns="137672" tIns="68836" rIns="137672" bIns="68836" rtlCol="0" anchor="ctr"/>
          <a:lstStyle/>
          <a:p>
            <a:pPr lvl="0"/>
            <a:endParaRPr lang="en-US" noProof="0" smtClean="0"/>
          </a:p>
        </p:txBody>
      </p:sp>
      <p:sp>
        <p:nvSpPr>
          <p:cNvPr id="5" name="Notes Placeholder 4"/>
          <p:cNvSpPr>
            <a:spLocks noGrp="1"/>
          </p:cNvSpPr>
          <p:nvPr>
            <p:ph type="body" sz="quarter" idx="3"/>
          </p:nvPr>
        </p:nvSpPr>
        <p:spPr>
          <a:xfrm>
            <a:off x="979488" y="6818313"/>
            <a:ext cx="7842250" cy="6461125"/>
          </a:xfrm>
          <a:prstGeom prst="rect">
            <a:avLst/>
          </a:prstGeom>
        </p:spPr>
        <p:txBody>
          <a:bodyPr vert="horz" lIns="137672" tIns="68836" rIns="137672" bIns="6883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13636625"/>
            <a:ext cx="4246563" cy="717550"/>
          </a:xfrm>
          <a:prstGeom prst="rect">
            <a:avLst/>
          </a:prstGeom>
        </p:spPr>
        <p:txBody>
          <a:bodyPr vert="horz" lIns="137672" tIns="68836" rIns="137672" bIns="68836" rtlCol="0" anchor="b"/>
          <a:lstStyle>
            <a:lvl1pPr algn="l">
              <a:defRPr sz="18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5551488" y="13636625"/>
            <a:ext cx="4248150" cy="717550"/>
          </a:xfrm>
          <a:prstGeom prst="rect">
            <a:avLst/>
          </a:prstGeom>
        </p:spPr>
        <p:txBody>
          <a:bodyPr vert="horz" wrap="square" lIns="137672" tIns="68836" rIns="137672" bIns="68836" numCol="1" anchor="b" anchorCtr="0" compatLnSpc="1">
            <a:prstTxWarp prst="textNoShape">
              <a:avLst/>
            </a:prstTxWarp>
          </a:bodyPr>
          <a:lstStyle>
            <a:lvl1pPr algn="r">
              <a:defRPr sz="1800"/>
            </a:lvl1pPr>
          </a:lstStyle>
          <a:p>
            <a:fld id="{373C4A4B-8127-D04F-90A4-BF38F20A18E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11275" y="1077913"/>
            <a:ext cx="7178675" cy="538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E4FFB105-17BA-874D-8AF0-3FDFBF2AFE52}" type="slidenum">
              <a:rPr lang="en-US" altLang="en-US" sz="1800"/>
              <a:pPr eaLnBrk="1" hangingPunct="1"/>
              <a:t>1</a:t>
            </a:fld>
            <a:endParaRPr lang="en-US" altLang="en-US" sz="1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569" y="10226675"/>
            <a:ext cx="37308064"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136" y="18653125"/>
            <a:ext cx="30724929" cy="8413750"/>
          </a:xfrm>
        </p:spPr>
        <p:txBody>
          <a:bodyPr/>
          <a:lstStyle>
            <a:lvl1pPr marL="0" indent="0" algn="ctr">
              <a:buNone/>
              <a:defRPr/>
            </a:lvl1pPr>
            <a:lvl2pPr marL="391866" indent="0" algn="ctr">
              <a:buNone/>
              <a:defRPr/>
            </a:lvl2pPr>
            <a:lvl3pPr marL="783732" indent="0" algn="ctr">
              <a:buNone/>
              <a:defRPr/>
            </a:lvl3pPr>
            <a:lvl4pPr marL="1175598" indent="0" algn="ctr">
              <a:buNone/>
              <a:defRPr/>
            </a:lvl4pPr>
            <a:lvl5pPr marL="1567464" indent="0" algn="ctr">
              <a:buNone/>
              <a:defRPr/>
            </a:lvl5pPr>
            <a:lvl6pPr marL="1959331" indent="0" algn="ctr">
              <a:buNone/>
              <a:defRPr/>
            </a:lvl6pPr>
            <a:lvl7pPr marL="2351197" indent="0" algn="ctr">
              <a:buNone/>
              <a:defRPr/>
            </a:lvl7pPr>
            <a:lvl8pPr marL="2743063" indent="0" algn="ctr">
              <a:buNone/>
              <a:defRPr/>
            </a:lvl8pPr>
            <a:lvl9pPr marL="313492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9BE395-5D2C-0A4F-A523-6E3E3AFE3055}" type="slidenum">
              <a:rPr lang="en-US" altLang="en-US"/>
              <a:pPr/>
              <a:t>‹#›</a:t>
            </a:fld>
            <a:endParaRPr lang="en-US" altLang="en-US"/>
          </a:p>
        </p:txBody>
      </p:sp>
    </p:spTree>
    <p:extLst>
      <p:ext uri="{BB962C8B-B14F-4D97-AF65-F5344CB8AC3E}">
        <p14:creationId xmlns:p14="http://schemas.microsoft.com/office/powerpoint/2010/main" val="196797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326F6A-717F-654C-98C2-082CE0A60621}" type="slidenum">
              <a:rPr lang="en-US" altLang="en-US"/>
              <a:pPr/>
              <a:t>‹#›</a:t>
            </a:fld>
            <a:endParaRPr lang="en-US" altLang="en-US"/>
          </a:p>
        </p:txBody>
      </p:sp>
    </p:spTree>
    <p:extLst>
      <p:ext uri="{BB962C8B-B14F-4D97-AF65-F5344CB8AC3E}">
        <p14:creationId xmlns:p14="http://schemas.microsoft.com/office/powerpoint/2010/main" val="2020187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297" y="2925764"/>
            <a:ext cx="9326336"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1568" y="2925764"/>
            <a:ext cx="2785110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0E615F-CE0F-904E-86D3-D9AE16400BE8}" type="slidenum">
              <a:rPr lang="en-US" altLang="en-US"/>
              <a:pPr/>
              <a:t>‹#›</a:t>
            </a:fld>
            <a:endParaRPr lang="en-US" altLang="en-US"/>
          </a:p>
        </p:txBody>
      </p:sp>
    </p:spTree>
    <p:extLst>
      <p:ext uri="{BB962C8B-B14F-4D97-AF65-F5344CB8AC3E}">
        <p14:creationId xmlns:p14="http://schemas.microsoft.com/office/powerpoint/2010/main" val="156742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BCC7F7B-6EEF-D84A-A415-8C47C2053959}" type="slidenum">
              <a:rPr lang="en-US" altLang="en-US"/>
              <a:pPr/>
              <a:t>‹#›</a:t>
            </a:fld>
            <a:endParaRPr lang="en-US" altLang="en-US"/>
          </a:p>
        </p:txBody>
      </p:sp>
    </p:spTree>
    <p:extLst>
      <p:ext uri="{BB962C8B-B14F-4D97-AF65-F5344CB8AC3E}">
        <p14:creationId xmlns:p14="http://schemas.microsoft.com/office/powerpoint/2010/main" val="21402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8064" cy="6537325"/>
          </a:xfrm>
        </p:spPr>
        <p:txBody>
          <a:bodyPr anchor="t"/>
          <a:lstStyle>
            <a:lvl1pPr algn="l">
              <a:defRPr sz="3428"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538"/>
            <a:ext cx="37308064" cy="7200900"/>
          </a:xfrm>
        </p:spPr>
        <p:txBody>
          <a:bodyPr anchor="b"/>
          <a:lstStyle>
            <a:lvl1pPr marL="0" indent="0">
              <a:buNone/>
              <a:defRPr sz="1714"/>
            </a:lvl1pPr>
            <a:lvl2pPr marL="391866" indent="0">
              <a:buNone/>
              <a:defRPr sz="1543"/>
            </a:lvl2pPr>
            <a:lvl3pPr marL="783732" indent="0">
              <a:buNone/>
              <a:defRPr sz="1371"/>
            </a:lvl3pPr>
            <a:lvl4pPr marL="1175598" indent="0">
              <a:buNone/>
              <a:defRPr sz="1200"/>
            </a:lvl4pPr>
            <a:lvl5pPr marL="1567464" indent="0">
              <a:buNone/>
              <a:defRPr sz="1200"/>
            </a:lvl5pPr>
            <a:lvl6pPr marL="1959331" indent="0">
              <a:buNone/>
              <a:defRPr sz="1200"/>
            </a:lvl6pPr>
            <a:lvl7pPr marL="2351197" indent="0">
              <a:buNone/>
              <a:defRPr sz="1200"/>
            </a:lvl7pPr>
            <a:lvl8pPr marL="2743063" indent="0">
              <a:buNone/>
              <a:defRPr sz="1200"/>
            </a:lvl8pPr>
            <a:lvl9pPr marL="3134929"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4E1E5A-5B1D-B94F-A2B3-9516CF73BE3E}" type="slidenum">
              <a:rPr lang="en-US" altLang="en-US"/>
              <a:pPr/>
              <a:t>‹#›</a:t>
            </a:fld>
            <a:endParaRPr lang="en-US" altLang="en-US"/>
          </a:p>
        </p:txBody>
      </p:sp>
    </p:spTree>
    <p:extLst>
      <p:ext uri="{BB962C8B-B14F-4D97-AF65-F5344CB8AC3E}">
        <p14:creationId xmlns:p14="http://schemas.microsoft.com/office/powerpoint/2010/main" val="26914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1569" y="9509126"/>
            <a:ext cx="18588717" cy="19751675"/>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0914" y="9509126"/>
            <a:ext cx="18588718" cy="19751675"/>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62A84AC-2D99-4F4E-8A90-0B3DC6C58615}" type="slidenum">
              <a:rPr lang="en-US" altLang="en-US"/>
              <a:pPr/>
              <a:t>‹#›</a:t>
            </a:fld>
            <a:endParaRPr lang="en-US" altLang="en-US"/>
          </a:p>
        </p:txBody>
      </p:sp>
    </p:spTree>
    <p:extLst>
      <p:ext uri="{BB962C8B-B14F-4D97-AF65-F5344CB8AC3E}">
        <p14:creationId xmlns:p14="http://schemas.microsoft.com/office/powerpoint/2010/main" val="137351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833" y="1317625"/>
            <a:ext cx="39501536"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833" y="7369176"/>
            <a:ext cx="19392900" cy="3070225"/>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smtClean="0"/>
              <a:t>Click to edit Master text styles</a:t>
            </a:r>
          </a:p>
        </p:txBody>
      </p:sp>
      <p:sp>
        <p:nvSpPr>
          <p:cNvPr id="4" name="Content Placeholder 3"/>
          <p:cNvSpPr>
            <a:spLocks noGrp="1"/>
          </p:cNvSpPr>
          <p:nvPr>
            <p:ph sz="half" idx="2"/>
          </p:nvPr>
        </p:nvSpPr>
        <p:spPr>
          <a:xfrm>
            <a:off x="2194833" y="10439401"/>
            <a:ext cx="19392900" cy="18965863"/>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664" y="7369176"/>
            <a:ext cx="19399704" cy="3070225"/>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smtClean="0"/>
              <a:t>Click to edit Master text styles</a:t>
            </a:r>
          </a:p>
        </p:txBody>
      </p:sp>
      <p:sp>
        <p:nvSpPr>
          <p:cNvPr id="6" name="Content Placeholder 5"/>
          <p:cNvSpPr>
            <a:spLocks noGrp="1"/>
          </p:cNvSpPr>
          <p:nvPr>
            <p:ph sz="quarter" idx="4"/>
          </p:nvPr>
        </p:nvSpPr>
        <p:spPr>
          <a:xfrm>
            <a:off x="22296664" y="10439401"/>
            <a:ext cx="19399704" cy="18965863"/>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C37068B-56A0-D742-8A26-F555E6022D09}" type="slidenum">
              <a:rPr lang="en-US" altLang="en-US"/>
              <a:pPr/>
              <a:t>‹#›</a:t>
            </a:fld>
            <a:endParaRPr lang="en-US" altLang="en-US"/>
          </a:p>
        </p:txBody>
      </p:sp>
    </p:spTree>
    <p:extLst>
      <p:ext uri="{BB962C8B-B14F-4D97-AF65-F5344CB8AC3E}">
        <p14:creationId xmlns:p14="http://schemas.microsoft.com/office/powerpoint/2010/main" val="1300109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EEEDEAF-2AFC-ED47-9C6D-01A471009AF0}" type="slidenum">
              <a:rPr lang="en-US" altLang="en-US"/>
              <a:pPr/>
              <a:t>‹#›</a:t>
            </a:fld>
            <a:endParaRPr lang="en-US" altLang="en-US"/>
          </a:p>
        </p:txBody>
      </p:sp>
    </p:spTree>
    <p:extLst>
      <p:ext uri="{BB962C8B-B14F-4D97-AF65-F5344CB8AC3E}">
        <p14:creationId xmlns:p14="http://schemas.microsoft.com/office/powerpoint/2010/main" val="28953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6073D3E-9AE8-3646-99A9-8BC04422388A}" type="slidenum">
              <a:rPr lang="en-US" altLang="en-US"/>
              <a:pPr/>
              <a:t>‹#›</a:t>
            </a:fld>
            <a:endParaRPr lang="en-US" altLang="en-US"/>
          </a:p>
        </p:txBody>
      </p:sp>
    </p:spTree>
    <p:extLst>
      <p:ext uri="{BB962C8B-B14F-4D97-AF65-F5344CB8AC3E}">
        <p14:creationId xmlns:p14="http://schemas.microsoft.com/office/powerpoint/2010/main" val="2533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33" y="1311275"/>
            <a:ext cx="14439900" cy="5576888"/>
          </a:xfrm>
        </p:spPr>
        <p:txBody>
          <a:bodyPr anchor="b"/>
          <a:lstStyle>
            <a:lvl1pPr algn="l">
              <a:defRPr sz="1714" b="1"/>
            </a:lvl1pPr>
          </a:lstStyle>
          <a:p>
            <a:r>
              <a:rPr lang="en-US" smtClean="0"/>
              <a:t>Click to edit Master title style</a:t>
            </a:r>
            <a:endParaRPr lang="en-US"/>
          </a:p>
        </p:txBody>
      </p:sp>
      <p:sp>
        <p:nvSpPr>
          <p:cNvPr id="3" name="Content Placeholder 2"/>
          <p:cNvSpPr>
            <a:spLocks noGrp="1"/>
          </p:cNvSpPr>
          <p:nvPr>
            <p:ph idx="1"/>
          </p:nvPr>
        </p:nvSpPr>
        <p:spPr>
          <a:xfrm>
            <a:off x="17159968" y="1311275"/>
            <a:ext cx="24536400" cy="28093988"/>
          </a:xfrm>
        </p:spPr>
        <p:txBody>
          <a:bodyPr/>
          <a:lstStyle>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833" y="6888163"/>
            <a:ext cx="14439900" cy="22517100"/>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5DBF5EF-81B1-0846-914E-34829EFD47FE}" type="slidenum">
              <a:rPr lang="en-US" altLang="en-US"/>
              <a:pPr/>
              <a:t>‹#›</a:t>
            </a:fld>
            <a:endParaRPr lang="en-US" altLang="en-US"/>
          </a:p>
        </p:txBody>
      </p:sp>
    </p:spTree>
    <p:extLst>
      <p:ext uri="{BB962C8B-B14F-4D97-AF65-F5344CB8AC3E}">
        <p14:creationId xmlns:p14="http://schemas.microsoft.com/office/powerpoint/2010/main" val="66835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436" y="23042564"/>
            <a:ext cx="26335264" cy="2720975"/>
          </a:xfrm>
        </p:spPr>
        <p:txBody>
          <a:bodyPr anchor="b"/>
          <a:lstStyle>
            <a:lvl1pPr algn="l">
              <a:defRPr sz="1714" b="1"/>
            </a:lvl1pPr>
          </a:lstStyle>
          <a:p>
            <a:r>
              <a:rPr lang="en-US" smtClean="0"/>
              <a:t>Click to edit Master title style</a:t>
            </a:r>
            <a:endParaRPr lang="en-US"/>
          </a:p>
        </p:txBody>
      </p:sp>
      <p:sp>
        <p:nvSpPr>
          <p:cNvPr id="3" name="Picture Placeholder 2"/>
          <p:cNvSpPr>
            <a:spLocks noGrp="1"/>
          </p:cNvSpPr>
          <p:nvPr>
            <p:ph type="pic" idx="1"/>
          </p:nvPr>
        </p:nvSpPr>
        <p:spPr>
          <a:xfrm>
            <a:off x="8602436" y="2941639"/>
            <a:ext cx="26335264" cy="19750087"/>
          </a:xfrm>
        </p:spPr>
        <p:txBody>
          <a:bodyPr/>
          <a:lstStyle>
            <a:lvl1pPr marL="0" indent="0">
              <a:buNone/>
              <a:defRPr sz="2743"/>
            </a:lvl1pPr>
            <a:lvl2pPr marL="391866" indent="0">
              <a:buNone/>
              <a:defRPr sz="2400"/>
            </a:lvl2pPr>
            <a:lvl3pPr marL="783732" indent="0">
              <a:buNone/>
              <a:defRPr sz="2057"/>
            </a:lvl3pPr>
            <a:lvl4pPr marL="1175598" indent="0">
              <a:buNone/>
              <a:defRPr sz="1714"/>
            </a:lvl4pPr>
            <a:lvl5pPr marL="1567464" indent="0">
              <a:buNone/>
              <a:defRPr sz="1714"/>
            </a:lvl5pPr>
            <a:lvl6pPr marL="1959331" indent="0">
              <a:buNone/>
              <a:defRPr sz="1714"/>
            </a:lvl6pPr>
            <a:lvl7pPr marL="2351197" indent="0">
              <a:buNone/>
              <a:defRPr sz="1714"/>
            </a:lvl7pPr>
            <a:lvl8pPr marL="2743063" indent="0">
              <a:buNone/>
              <a:defRPr sz="1714"/>
            </a:lvl8pPr>
            <a:lvl9pPr marL="3134929" indent="0">
              <a:buNone/>
              <a:defRPr sz="1714"/>
            </a:lvl9pPr>
          </a:lstStyle>
          <a:p>
            <a:pPr lvl="0"/>
            <a:endParaRPr lang="en-US" noProof="0" smtClean="0"/>
          </a:p>
        </p:txBody>
      </p:sp>
      <p:sp>
        <p:nvSpPr>
          <p:cNvPr id="4" name="Text Placeholder 3"/>
          <p:cNvSpPr>
            <a:spLocks noGrp="1"/>
          </p:cNvSpPr>
          <p:nvPr>
            <p:ph type="body" sz="half" idx="2"/>
          </p:nvPr>
        </p:nvSpPr>
        <p:spPr>
          <a:xfrm>
            <a:off x="8602436" y="25763539"/>
            <a:ext cx="26335264" cy="3862387"/>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8EA3DFF-75C0-6441-B6BF-4CFA95D5C11E}" type="slidenum">
              <a:rPr lang="en-US" altLang="en-US"/>
              <a:pPr/>
              <a:t>‹#›</a:t>
            </a:fld>
            <a:endParaRPr lang="en-US" altLang="en-US"/>
          </a:p>
        </p:txBody>
      </p:sp>
    </p:spTree>
    <p:extLst>
      <p:ext uri="{BB962C8B-B14F-4D97-AF65-F5344CB8AC3E}">
        <p14:creationId xmlns:p14="http://schemas.microsoft.com/office/powerpoint/2010/main" val="17378352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1569" y="2925763"/>
            <a:ext cx="3730806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80709" tIns="240355" rIns="480709" bIns="24035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291569" y="9509126"/>
            <a:ext cx="37308064" cy="19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80709" tIns="240355" rIns="480709" bIns="24035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291568" y="29992639"/>
            <a:ext cx="9144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defRPr sz="6343">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4996433" y="29992639"/>
            <a:ext cx="13898336"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a:defRPr sz="6343">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31455633" y="29992639"/>
            <a:ext cx="9144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a:defRPr sz="6343"/>
            </a:lvl1pPr>
          </a:lstStyle>
          <a:p>
            <a:fld id="{E03387AD-9470-5041-BCB1-C639EFB949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20037" rtl="0" eaLnBrk="0" fontAlgn="base" hangingPunct="0">
        <a:spcBef>
          <a:spcPct val="0"/>
        </a:spcBef>
        <a:spcAft>
          <a:spcPct val="0"/>
        </a:spcAft>
        <a:defRPr sz="19799">
          <a:solidFill>
            <a:schemeClr val="tx2"/>
          </a:solidFill>
          <a:latin typeface="+mj-lt"/>
          <a:ea typeface="+mj-ea"/>
          <a:cs typeface="+mj-cs"/>
        </a:defRPr>
      </a:lvl1pPr>
      <a:lvl2pPr algn="ctr" defTabSz="4120037" rtl="0" eaLnBrk="0" fontAlgn="base" hangingPunct="0">
        <a:spcBef>
          <a:spcPct val="0"/>
        </a:spcBef>
        <a:spcAft>
          <a:spcPct val="0"/>
        </a:spcAft>
        <a:defRPr sz="19799">
          <a:solidFill>
            <a:schemeClr val="tx2"/>
          </a:solidFill>
          <a:latin typeface="Times New Roman" charset="0"/>
        </a:defRPr>
      </a:lvl2pPr>
      <a:lvl3pPr algn="ctr" defTabSz="4120037" rtl="0" eaLnBrk="0" fontAlgn="base" hangingPunct="0">
        <a:spcBef>
          <a:spcPct val="0"/>
        </a:spcBef>
        <a:spcAft>
          <a:spcPct val="0"/>
        </a:spcAft>
        <a:defRPr sz="19799">
          <a:solidFill>
            <a:schemeClr val="tx2"/>
          </a:solidFill>
          <a:latin typeface="Times New Roman" charset="0"/>
        </a:defRPr>
      </a:lvl3pPr>
      <a:lvl4pPr algn="ctr" defTabSz="4120037" rtl="0" eaLnBrk="0" fontAlgn="base" hangingPunct="0">
        <a:spcBef>
          <a:spcPct val="0"/>
        </a:spcBef>
        <a:spcAft>
          <a:spcPct val="0"/>
        </a:spcAft>
        <a:defRPr sz="19799">
          <a:solidFill>
            <a:schemeClr val="tx2"/>
          </a:solidFill>
          <a:latin typeface="Times New Roman" charset="0"/>
        </a:defRPr>
      </a:lvl4pPr>
      <a:lvl5pPr algn="ctr" defTabSz="4120037" rtl="0" eaLnBrk="0" fontAlgn="base" hangingPunct="0">
        <a:spcBef>
          <a:spcPct val="0"/>
        </a:spcBef>
        <a:spcAft>
          <a:spcPct val="0"/>
        </a:spcAft>
        <a:defRPr sz="19799">
          <a:solidFill>
            <a:schemeClr val="tx2"/>
          </a:solidFill>
          <a:latin typeface="Times New Roman" charset="0"/>
        </a:defRPr>
      </a:lvl5pPr>
      <a:lvl6pPr marL="391866" algn="ctr" defTabSz="4120037" rtl="0" fontAlgn="base">
        <a:spcBef>
          <a:spcPct val="0"/>
        </a:spcBef>
        <a:spcAft>
          <a:spcPct val="0"/>
        </a:spcAft>
        <a:defRPr sz="19799">
          <a:solidFill>
            <a:schemeClr val="tx2"/>
          </a:solidFill>
          <a:latin typeface="Times New Roman" charset="0"/>
        </a:defRPr>
      </a:lvl6pPr>
      <a:lvl7pPr marL="783732" algn="ctr" defTabSz="4120037" rtl="0" fontAlgn="base">
        <a:spcBef>
          <a:spcPct val="0"/>
        </a:spcBef>
        <a:spcAft>
          <a:spcPct val="0"/>
        </a:spcAft>
        <a:defRPr sz="19799">
          <a:solidFill>
            <a:schemeClr val="tx2"/>
          </a:solidFill>
          <a:latin typeface="Times New Roman" charset="0"/>
        </a:defRPr>
      </a:lvl7pPr>
      <a:lvl8pPr marL="1175598" algn="ctr" defTabSz="4120037" rtl="0" fontAlgn="base">
        <a:spcBef>
          <a:spcPct val="0"/>
        </a:spcBef>
        <a:spcAft>
          <a:spcPct val="0"/>
        </a:spcAft>
        <a:defRPr sz="19799">
          <a:solidFill>
            <a:schemeClr val="tx2"/>
          </a:solidFill>
          <a:latin typeface="Times New Roman" charset="0"/>
        </a:defRPr>
      </a:lvl8pPr>
      <a:lvl9pPr marL="1567464" algn="ctr" defTabSz="4120037" rtl="0" fontAlgn="base">
        <a:spcBef>
          <a:spcPct val="0"/>
        </a:spcBef>
        <a:spcAft>
          <a:spcPct val="0"/>
        </a:spcAft>
        <a:defRPr sz="19799">
          <a:solidFill>
            <a:schemeClr val="tx2"/>
          </a:solidFill>
          <a:latin typeface="Times New Roman" charset="0"/>
        </a:defRPr>
      </a:lvl9pPr>
    </p:titleStyle>
    <p:bodyStyle>
      <a:lvl1pPr marL="1545694" indent="-1545694" algn="l" defTabSz="4120037" rtl="0" eaLnBrk="0" fontAlgn="base" hangingPunct="0">
        <a:spcBef>
          <a:spcPct val="20000"/>
        </a:spcBef>
        <a:spcAft>
          <a:spcPct val="0"/>
        </a:spcAft>
        <a:buChar char="•"/>
        <a:defRPr sz="14399">
          <a:solidFill>
            <a:schemeClr val="tx1"/>
          </a:solidFill>
          <a:latin typeface="+mn-lt"/>
          <a:ea typeface="+mn-ea"/>
          <a:cs typeface="+mn-cs"/>
        </a:defRPr>
      </a:lvl1pPr>
      <a:lvl2pPr marL="3347190" indent="-1287171" algn="l" defTabSz="4120037" rtl="0" eaLnBrk="0" fontAlgn="base" hangingPunct="0">
        <a:spcBef>
          <a:spcPct val="20000"/>
        </a:spcBef>
        <a:spcAft>
          <a:spcPct val="0"/>
        </a:spcAft>
        <a:buChar char="–"/>
        <a:defRPr sz="12599">
          <a:solidFill>
            <a:schemeClr val="tx1"/>
          </a:solidFill>
          <a:latin typeface="+mn-lt"/>
        </a:defRPr>
      </a:lvl2pPr>
      <a:lvl3pPr marL="5150046" indent="-1030010" algn="l" defTabSz="4120037" rtl="0" eaLnBrk="0" fontAlgn="base" hangingPunct="0">
        <a:spcBef>
          <a:spcPct val="20000"/>
        </a:spcBef>
        <a:spcAft>
          <a:spcPct val="0"/>
        </a:spcAft>
        <a:buChar char="•"/>
        <a:defRPr sz="10799">
          <a:solidFill>
            <a:schemeClr val="tx1"/>
          </a:solidFill>
          <a:latin typeface="+mn-lt"/>
        </a:defRPr>
      </a:lvl3pPr>
      <a:lvl4pPr marL="7210065" indent="-1030010" algn="l" defTabSz="4120037" rtl="0" eaLnBrk="0" fontAlgn="base" hangingPunct="0">
        <a:spcBef>
          <a:spcPct val="20000"/>
        </a:spcBef>
        <a:spcAft>
          <a:spcPct val="0"/>
        </a:spcAft>
        <a:buChar char="–"/>
        <a:defRPr sz="9000">
          <a:solidFill>
            <a:schemeClr val="tx1"/>
          </a:solidFill>
          <a:latin typeface="+mn-lt"/>
        </a:defRPr>
      </a:lvl4pPr>
      <a:lvl5pPr marL="9270083" indent="-1030010" algn="l" defTabSz="4120037" rtl="0" eaLnBrk="0" fontAlgn="base" hangingPunct="0">
        <a:spcBef>
          <a:spcPct val="20000"/>
        </a:spcBef>
        <a:spcAft>
          <a:spcPct val="0"/>
        </a:spcAft>
        <a:buChar char="»"/>
        <a:defRPr sz="9000">
          <a:solidFill>
            <a:schemeClr val="tx1"/>
          </a:solidFill>
          <a:latin typeface="+mn-lt"/>
        </a:defRPr>
      </a:lvl5pPr>
      <a:lvl6pPr marL="9661949" indent="-1030010" algn="l" defTabSz="4120037" rtl="0" fontAlgn="base">
        <a:spcBef>
          <a:spcPct val="20000"/>
        </a:spcBef>
        <a:spcAft>
          <a:spcPct val="0"/>
        </a:spcAft>
        <a:buChar char="»"/>
        <a:defRPr sz="9000">
          <a:solidFill>
            <a:schemeClr val="tx1"/>
          </a:solidFill>
          <a:latin typeface="+mn-lt"/>
        </a:defRPr>
      </a:lvl6pPr>
      <a:lvl7pPr marL="10053816" indent="-1030010" algn="l" defTabSz="4120037" rtl="0" fontAlgn="base">
        <a:spcBef>
          <a:spcPct val="20000"/>
        </a:spcBef>
        <a:spcAft>
          <a:spcPct val="0"/>
        </a:spcAft>
        <a:buChar char="»"/>
        <a:defRPr sz="9000">
          <a:solidFill>
            <a:schemeClr val="tx1"/>
          </a:solidFill>
          <a:latin typeface="+mn-lt"/>
        </a:defRPr>
      </a:lvl7pPr>
      <a:lvl8pPr marL="10445682" indent="-1030010" algn="l" defTabSz="4120037" rtl="0" fontAlgn="base">
        <a:spcBef>
          <a:spcPct val="20000"/>
        </a:spcBef>
        <a:spcAft>
          <a:spcPct val="0"/>
        </a:spcAft>
        <a:buChar char="»"/>
        <a:defRPr sz="9000">
          <a:solidFill>
            <a:schemeClr val="tx1"/>
          </a:solidFill>
          <a:latin typeface="+mn-lt"/>
        </a:defRPr>
      </a:lvl8pPr>
      <a:lvl9pPr marL="10837548" indent="-1030010" algn="l" defTabSz="4120037" rtl="0" fontAlgn="base">
        <a:spcBef>
          <a:spcPct val="20000"/>
        </a:spcBef>
        <a:spcAft>
          <a:spcPct val="0"/>
        </a:spcAft>
        <a:buChar char="»"/>
        <a:defRPr sz="9000">
          <a:solidFill>
            <a:schemeClr val="tx1"/>
          </a:solidFill>
          <a:latin typeface="+mn-lt"/>
        </a:defRPr>
      </a:lvl9pPr>
    </p:bodyStyle>
    <p:otherStyle>
      <a:defPPr>
        <a:defRPr lang="en-US"/>
      </a:defPPr>
      <a:lvl1pPr marL="0" algn="l" defTabSz="783732" rtl="0" eaLnBrk="1" latinLnBrk="0" hangingPunct="1">
        <a:defRPr sz="1543" kern="1200">
          <a:solidFill>
            <a:schemeClr val="tx1"/>
          </a:solidFill>
          <a:latin typeface="+mn-lt"/>
          <a:ea typeface="+mn-ea"/>
          <a:cs typeface="+mn-cs"/>
        </a:defRPr>
      </a:lvl1pPr>
      <a:lvl2pPr marL="391866" algn="l" defTabSz="783732" rtl="0" eaLnBrk="1" latinLnBrk="0" hangingPunct="1">
        <a:defRPr sz="1543" kern="1200">
          <a:solidFill>
            <a:schemeClr val="tx1"/>
          </a:solidFill>
          <a:latin typeface="+mn-lt"/>
          <a:ea typeface="+mn-ea"/>
          <a:cs typeface="+mn-cs"/>
        </a:defRPr>
      </a:lvl2pPr>
      <a:lvl3pPr marL="783732" algn="l" defTabSz="783732" rtl="0" eaLnBrk="1" latinLnBrk="0" hangingPunct="1">
        <a:defRPr sz="1543" kern="1200">
          <a:solidFill>
            <a:schemeClr val="tx1"/>
          </a:solidFill>
          <a:latin typeface="+mn-lt"/>
          <a:ea typeface="+mn-ea"/>
          <a:cs typeface="+mn-cs"/>
        </a:defRPr>
      </a:lvl3pPr>
      <a:lvl4pPr marL="1175598" algn="l" defTabSz="783732" rtl="0" eaLnBrk="1" latinLnBrk="0" hangingPunct="1">
        <a:defRPr sz="1543" kern="1200">
          <a:solidFill>
            <a:schemeClr val="tx1"/>
          </a:solidFill>
          <a:latin typeface="+mn-lt"/>
          <a:ea typeface="+mn-ea"/>
          <a:cs typeface="+mn-cs"/>
        </a:defRPr>
      </a:lvl4pPr>
      <a:lvl5pPr marL="1567464" algn="l" defTabSz="783732" rtl="0" eaLnBrk="1" latinLnBrk="0" hangingPunct="1">
        <a:defRPr sz="1543" kern="1200">
          <a:solidFill>
            <a:schemeClr val="tx1"/>
          </a:solidFill>
          <a:latin typeface="+mn-lt"/>
          <a:ea typeface="+mn-ea"/>
          <a:cs typeface="+mn-cs"/>
        </a:defRPr>
      </a:lvl5pPr>
      <a:lvl6pPr marL="1959331" algn="l" defTabSz="783732" rtl="0" eaLnBrk="1" latinLnBrk="0" hangingPunct="1">
        <a:defRPr sz="1543" kern="1200">
          <a:solidFill>
            <a:schemeClr val="tx1"/>
          </a:solidFill>
          <a:latin typeface="+mn-lt"/>
          <a:ea typeface="+mn-ea"/>
          <a:cs typeface="+mn-cs"/>
        </a:defRPr>
      </a:lvl6pPr>
      <a:lvl7pPr marL="2351197" algn="l" defTabSz="783732" rtl="0" eaLnBrk="1" latinLnBrk="0" hangingPunct="1">
        <a:defRPr sz="1543" kern="1200">
          <a:solidFill>
            <a:schemeClr val="tx1"/>
          </a:solidFill>
          <a:latin typeface="+mn-lt"/>
          <a:ea typeface="+mn-ea"/>
          <a:cs typeface="+mn-cs"/>
        </a:defRPr>
      </a:lvl7pPr>
      <a:lvl8pPr marL="2743063" algn="l" defTabSz="783732" rtl="0" eaLnBrk="1" latinLnBrk="0" hangingPunct="1">
        <a:defRPr sz="1543" kern="1200">
          <a:solidFill>
            <a:schemeClr val="tx1"/>
          </a:solidFill>
          <a:latin typeface="+mn-lt"/>
          <a:ea typeface="+mn-ea"/>
          <a:cs typeface="+mn-cs"/>
        </a:defRPr>
      </a:lvl8pPr>
      <a:lvl9pPr marL="3134929" algn="l" defTabSz="783732"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gif"/><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9431" y="12163642"/>
            <a:ext cx="6427248" cy="3667447"/>
          </a:xfrm>
          <a:prstGeom prst="rect">
            <a:avLst/>
          </a:prstGeom>
        </p:spPr>
      </p:pic>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1236" y="9240827"/>
            <a:ext cx="6705600" cy="2735799"/>
          </a:xfrm>
          <a:prstGeom prst="rect">
            <a:avLst/>
          </a:prstGeom>
          <a:ln>
            <a:solidFill>
              <a:schemeClr val="bg2"/>
            </a:solidFill>
          </a:ln>
        </p:spPr>
      </p:pic>
      <p:sp>
        <p:nvSpPr>
          <p:cNvPr id="2064" name="AutoShape 16"/>
          <p:cNvSpPr>
            <a:spLocks noChangeArrowheads="1"/>
          </p:cNvSpPr>
          <p:nvPr/>
        </p:nvSpPr>
        <p:spPr bwMode="auto">
          <a:xfrm>
            <a:off x="29870401" y="26088873"/>
            <a:ext cx="12717866" cy="783771"/>
          </a:xfrm>
          <a:prstGeom prst="roundRect">
            <a:avLst>
              <a:gd name="adj" fmla="val 50000"/>
            </a:avLst>
          </a:prstGeom>
          <a:solidFill>
            <a:srgbClr val="002060"/>
          </a:solidFill>
          <a:ln>
            <a:noFill/>
          </a:ln>
          <a:effectLst>
            <a:outerShdw blurRad="63500" sx="999" sy="999"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37498" tIns="18105" rIns="37498" bIns="18105" anchor="ctr"/>
          <a:lstStyle/>
          <a:p>
            <a:pPr algn="ctr" defTabSz="353768" eaLnBrk="0" hangingPunct="0">
              <a:defRPr/>
            </a:pPr>
            <a:r>
              <a:rPr lang="en-US" sz="3771" b="1" dirty="0">
                <a:solidFill>
                  <a:schemeClr val="bg1"/>
                </a:solidFill>
                <a:effectLst>
                  <a:outerShdw blurRad="38100" dist="38100" dir="2700000" algn="tl">
                    <a:srgbClr val="000000"/>
                  </a:outerShdw>
                </a:effectLst>
                <a:latin typeface="Verdana" pitchFamily="34" charset="0"/>
              </a:rPr>
              <a:t>	Authors</a:t>
            </a:r>
          </a:p>
        </p:txBody>
      </p:sp>
      <p:sp>
        <p:nvSpPr>
          <p:cNvPr id="2065" name="AutoShape 17"/>
          <p:cNvSpPr>
            <a:spLocks noChangeArrowheads="1"/>
          </p:cNvSpPr>
          <p:nvPr/>
        </p:nvSpPr>
        <p:spPr bwMode="auto">
          <a:xfrm>
            <a:off x="30020213" y="21371425"/>
            <a:ext cx="12769230" cy="783771"/>
          </a:xfrm>
          <a:prstGeom prst="roundRect">
            <a:avLst>
              <a:gd name="adj" fmla="val 50000"/>
            </a:avLst>
          </a:prstGeom>
          <a:solidFill>
            <a:srgbClr val="002060"/>
          </a:solidFill>
          <a:ln>
            <a:noFill/>
          </a:ln>
          <a:effectLst>
            <a:outerShdw blurRad="63500" sx="999" sy="999"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37498" tIns="18105" rIns="37498" bIns="18105" anchor="ctr"/>
          <a:lstStyle/>
          <a:p>
            <a:pPr algn="ctr" defTabSz="353768" eaLnBrk="0" hangingPunct="0">
              <a:defRPr/>
            </a:pPr>
            <a:r>
              <a:rPr lang="en-US" sz="3771" b="1" dirty="0">
                <a:solidFill>
                  <a:schemeClr val="bg1"/>
                </a:solidFill>
                <a:effectLst>
                  <a:outerShdw blurRad="38100" dist="38100" dir="2700000" algn="tl">
                    <a:srgbClr val="000000"/>
                  </a:outerShdw>
                </a:effectLst>
                <a:latin typeface="Verdana" pitchFamily="34" charset="0"/>
              </a:rPr>
              <a:t>	 </a:t>
            </a:r>
            <a:r>
              <a:rPr lang="en-US" sz="3771" b="1" dirty="0" smtClean="0">
                <a:solidFill>
                  <a:schemeClr val="bg1"/>
                </a:solidFill>
                <a:effectLst>
                  <a:outerShdw blurRad="38100" dist="38100" dir="2700000" algn="tl">
                    <a:srgbClr val="000000"/>
                  </a:outerShdw>
                </a:effectLst>
                <a:latin typeface="Verdana" pitchFamily="34" charset="0"/>
              </a:rPr>
              <a:t>Coming in 2017</a:t>
            </a:r>
            <a:endParaRPr lang="en-US" sz="3771" b="1" dirty="0">
              <a:solidFill>
                <a:schemeClr val="bg1"/>
              </a:solidFill>
              <a:effectLst>
                <a:outerShdw blurRad="38100" dist="38100" dir="2700000" algn="tl">
                  <a:srgbClr val="000000"/>
                </a:outerShdw>
              </a:effectLst>
              <a:latin typeface="Verdana" pitchFamily="34" charset="0"/>
            </a:endParaRPr>
          </a:p>
        </p:txBody>
      </p:sp>
      <p:sp>
        <p:nvSpPr>
          <p:cNvPr id="2068" name="AutoShape 20"/>
          <p:cNvSpPr>
            <a:spLocks noChangeArrowheads="1"/>
          </p:cNvSpPr>
          <p:nvPr/>
        </p:nvSpPr>
        <p:spPr bwMode="auto">
          <a:xfrm>
            <a:off x="832283" y="25748108"/>
            <a:ext cx="12547559" cy="783771"/>
          </a:xfrm>
          <a:prstGeom prst="roundRect">
            <a:avLst>
              <a:gd name="adj" fmla="val 50000"/>
            </a:avLst>
          </a:prstGeom>
          <a:solidFill>
            <a:srgbClr val="002060"/>
          </a:solidFill>
          <a:ln>
            <a:noFill/>
          </a:ln>
          <a:effectLst>
            <a:outerShdw blurRad="63500" sx="999" sy="999"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37498" tIns="18105" rIns="37498" bIns="18105" anchor="ctr"/>
          <a:lstStyle/>
          <a:p>
            <a:pPr algn="ctr" defTabSz="353768" eaLnBrk="0" hangingPunct="0">
              <a:defRPr/>
            </a:pPr>
            <a:r>
              <a:rPr lang="en-US" sz="3771" b="1" dirty="0">
                <a:solidFill>
                  <a:schemeClr val="bg1"/>
                </a:solidFill>
                <a:effectLst>
                  <a:outerShdw blurRad="38100" dist="38100" dir="2700000" algn="tl">
                    <a:srgbClr val="000000"/>
                  </a:outerShdw>
                </a:effectLst>
                <a:latin typeface="Verdana" pitchFamily="34" charset="0"/>
              </a:rPr>
              <a:t>	Solution</a:t>
            </a:r>
          </a:p>
        </p:txBody>
      </p:sp>
      <p:sp>
        <p:nvSpPr>
          <p:cNvPr id="2069" name="AutoShape 21"/>
          <p:cNvSpPr>
            <a:spLocks noChangeArrowheads="1"/>
          </p:cNvSpPr>
          <p:nvPr/>
        </p:nvSpPr>
        <p:spPr bwMode="auto">
          <a:xfrm>
            <a:off x="15335327" y="8015135"/>
            <a:ext cx="12766771" cy="783771"/>
          </a:xfrm>
          <a:prstGeom prst="roundRect">
            <a:avLst>
              <a:gd name="adj" fmla="val 50000"/>
            </a:avLst>
          </a:prstGeom>
          <a:solidFill>
            <a:srgbClr val="002060"/>
          </a:solidFill>
          <a:ln>
            <a:noFill/>
          </a:ln>
          <a:effectLst>
            <a:outerShdw blurRad="63500" sx="999" sy="999"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37498" tIns="18105" rIns="37498" bIns="18105" anchor="ctr"/>
          <a:lstStyle/>
          <a:p>
            <a:pPr algn="ctr" defTabSz="353768" eaLnBrk="0" hangingPunct="0">
              <a:defRPr/>
            </a:pPr>
            <a:r>
              <a:rPr lang="en-US" sz="3771" b="1" dirty="0">
                <a:solidFill>
                  <a:schemeClr val="bg1"/>
                </a:solidFill>
                <a:effectLst>
                  <a:outerShdw blurRad="38100" dist="38100" dir="2700000" algn="tl">
                    <a:srgbClr val="000000"/>
                  </a:outerShdw>
                </a:effectLst>
                <a:latin typeface="Verdana" pitchFamily="34" charset="0"/>
              </a:rPr>
              <a:t>	</a:t>
            </a:r>
            <a:r>
              <a:rPr lang="en-US" sz="3771" b="1" dirty="0" smtClean="0">
                <a:solidFill>
                  <a:schemeClr val="bg1"/>
                </a:solidFill>
                <a:effectLst>
                  <a:outerShdw blurRad="38100" dist="38100" dir="2700000" algn="tl">
                    <a:srgbClr val="000000"/>
                  </a:outerShdw>
                </a:effectLst>
                <a:latin typeface="Verdana" pitchFamily="34" charset="0"/>
              </a:rPr>
              <a:t>Search, Access </a:t>
            </a:r>
            <a:r>
              <a:rPr lang="en-US" sz="3771" b="1" smtClean="0">
                <a:solidFill>
                  <a:schemeClr val="bg1"/>
                </a:solidFill>
                <a:effectLst>
                  <a:outerShdw blurRad="38100" dist="38100" dir="2700000" algn="tl">
                    <a:srgbClr val="000000"/>
                  </a:outerShdw>
                </a:effectLst>
                <a:latin typeface="Verdana" pitchFamily="34" charset="0"/>
              </a:rPr>
              <a:t>and Download </a:t>
            </a:r>
            <a:endParaRPr lang="en-US" sz="3771" b="1" dirty="0">
              <a:solidFill>
                <a:schemeClr val="bg1"/>
              </a:solidFill>
              <a:effectLst>
                <a:outerShdw blurRad="38100" dist="38100" dir="2700000" algn="tl">
                  <a:srgbClr val="000000"/>
                </a:outerShdw>
              </a:effectLst>
              <a:latin typeface="Verdana" pitchFamily="34" charset="0"/>
            </a:endParaRPr>
          </a:p>
        </p:txBody>
      </p:sp>
      <p:sp>
        <p:nvSpPr>
          <p:cNvPr id="2071" name="AutoShape 23"/>
          <p:cNvSpPr>
            <a:spLocks noChangeArrowheads="1"/>
          </p:cNvSpPr>
          <p:nvPr/>
        </p:nvSpPr>
        <p:spPr bwMode="auto">
          <a:xfrm>
            <a:off x="783771" y="8066195"/>
            <a:ext cx="12776636" cy="783771"/>
          </a:xfrm>
          <a:prstGeom prst="roundRect">
            <a:avLst>
              <a:gd name="adj" fmla="val 50000"/>
            </a:avLst>
          </a:prstGeom>
          <a:solidFill>
            <a:srgbClr val="002060"/>
          </a:solidFill>
          <a:ln>
            <a:noFill/>
          </a:ln>
          <a:effectLst>
            <a:outerShdw blurRad="63500" sx="999" sy="999"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37498" tIns="18105" rIns="37498" bIns="18105" anchor="ctr"/>
          <a:lstStyle/>
          <a:p>
            <a:pPr algn="ctr" defTabSz="353768" eaLnBrk="0" hangingPunct="0">
              <a:defRPr/>
            </a:pPr>
            <a:r>
              <a:rPr lang="en-US" sz="3771" b="1" dirty="0">
                <a:solidFill>
                  <a:schemeClr val="bg1"/>
                </a:solidFill>
                <a:effectLst>
                  <a:outerShdw blurRad="38100" dist="38100" dir="2700000" algn="tl">
                    <a:srgbClr val="000000"/>
                  </a:outerShdw>
                </a:effectLst>
                <a:latin typeface="Verdana" pitchFamily="34" charset="0"/>
              </a:rPr>
              <a:t>	Abstract</a:t>
            </a:r>
          </a:p>
        </p:txBody>
      </p:sp>
      <p:sp>
        <p:nvSpPr>
          <p:cNvPr id="2075" name="AutoShape 27"/>
          <p:cNvSpPr>
            <a:spLocks noChangeArrowheads="1"/>
          </p:cNvSpPr>
          <p:nvPr/>
        </p:nvSpPr>
        <p:spPr bwMode="auto">
          <a:xfrm>
            <a:off x="5460547" y="3069771"/>
            <a:ext cx="32813625" cy="2672443"/>
          </a:xfrm>
          <a:prstGeom prst="roundRect">
            <a:avLst>
              <a:gd name="adj" fmla="val 50000"/>
            </a:avLst>
          </a:prstGeom>
          <a:solidFill>
            <a:srgbClr val="002060"/>
          </a:solidFill>
          <a:ln>
            <a:noFill/>
          </a:ln>
          <a:effectLst>
            <a:outerShdw blurRad="63500" sx="999" sy="999" algn="ctr" rotWithShape="0">
              <a:srgbClr val="787878">
                <a:alpha val="74998"/>
              </a:srgbClr>
            </a:outerShdw>
          </a:effectLst>
          <a:extLst>
            <a:ext uri="{91240B29-F687-4F45-9708-019B960494DF}">
              <a14:hiddenLine xmlns:a14="http://schemas.microsoft.com/office/drawing/2010/main" w="38100">
                <a:solidFill>
                  <a:srgbClr val="000000"/>
                </a:solidFill>
                <a:round/>
                <a:headEnd/>
                <a:tailEnd/>
              </a14:hiddenLine>
            </a:ext>
          </a:extLst>
        </p:spPr>
        <p:txBody>
          <a:bodyPr lIns="168145" tIns="156754" rIns="168145" bIns="86649" anchor="ctr" anchorCtr="1"/>
          <a:lstStyle>
            <a:lvl1pPr defTabSz="4806950" eaLnBrk="0" hangingPunct="0">
              <a:defRPr sz="2400">
                <a:solidFill>
                  <a:schemeClr val="tx1"/>
                </a:solidFill>
                <a:latin typeface="Times New Roman" charset="0"/>
              </a:defRPr>
            </a:lvl1pPr>
            <a:lvl2pPr marL="742950" indent="-285750" defTabSz="4806950" eaLnBrk="0" hangingPunct="0">
              <a:defRPr sz="2400">
                <a:solidFill>
                  <a:schemeClr val="tx1"/>
                </a:solidFill>
                <a:latin typeface="Times New Roman" charset="0"/>
              </a:defRPr>
            </a:lvl2pPr>
            <a:lvl3pPr marL="1143000" indent="-228600" defTabSz="4806950" eaLnBrk="0" hangingPunct="0">
              <a:defRPr sz="2400">
                <a:solidFill>
                  <a:schemeClr val="tx1"/>
                </a:solidFill>
                <a:latin typeface="Times New Roman" charset="0"/>
              </a:defRPr>
            </a:lvl3pPr>
            <a:lvl4pPr marL="1600200" indent="-228600" defTabSz="4806950" eaLnBrk="0" hangingPunct="0">
              <a:defRPr sz="2400">
                <a:solidFill>
                  <a:schemeClr val="tx1"/>
                </a:solidFill>
                <a:latin typeface="Times New Roman" charset="0"/>
              </a:defRPr>
            </a:lvl4pPr>
            <a:lvl5pPr marL="2057400" indent="-228600" defTabSz="4806950" eaLnBrk="0" hangingPunct="0">
              <a:defRPr sz="2400">
                <a:solidFill>
                  <a:schemeClr val="tx1"/>
                </a:solidFill>
                <a:latin typeface="Times New Roman" charset="0"/>
              </a:defRPr>
            </a:lvl5pPr>
            <a:lvl6pPr marL="2514600" indent="-228600" defTabSz="4806950" eaLnBrk="0" fontAlgn="base" hangingPunct="0">
              <a:spcBef>
                <a:spcPct val="0"/>
              </a:spcBef>
              <a:spcAft>
                <a:spcPct val="0"/>
              </a:spcAft>
              <a:defRPr sz="2400">
                <a:solidFill>
                  <a:schemeClr val="tx1"/>
                </a:solidFill>
                <a:latin typeface="Times New Roman" charset="0"/>
              </a:defRPr>
            </a:lvl6pPr>
            <a:lvl7pPr marL="2971800" indent="-228600" defTabSz="4806950" eaLnBrk="0" fontAlgn="base" hangingPunct="0">
              <a:spcBef>
                <a:spcPct val="0"/>
              </a:spcBef>
              <a:spcAft>
                <a:spcPct val="0"/>
              </a:spcAft>
              <a:defRPr sz="2400">
                <a:solidFill>
                  <a:schemeClr val="tx1"/>
                </a:solidFill>
                <a:latin typeface="Times New Roman" charset="0"/>
              </a:defRPr>
            </a:lvl7pPr>
            <a:lvl8pPr marL="3429000" indent="-228600" defTabSz="4806950" eaLnBrk="0" fontAlgn="base" hangingPunct="0">
              <a:spcBef>
                <a:spcPct val="0"/>
              </a:spcBef>
              <a:spcAft>
                <a:spcPct val="0"/>
              </a:spcAft>
              <a:defRPr sz="2400">
                <a:solidFill>
                  <a:schemeClr val="tx1"/>
                </a:solidFill>
                <a:latin typeface="Times New Roman" charset="0"/>
              </a:defRPr>
            </a:lvl8pPr>
            <a:lvl9pPr marL="3886200" indent="-228600" defTabSz="480695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en-US" sz="7542" b="1" dirty="0" smtClean="0">
                <a:solidFill>
                  <a:schemeClr val="bg1"/>
                </a:solidFill>
                <a:effectLst>
                  <a:outerShdw blurRad="38100" dist="38100" dir="2700000" algn="tl">
                    <a:srgbClr val="000000"/>
                  </a:outerShdw>
                </a:effectLst>
                <a:latin typeface="Verdana" charset="0"/>
              </a:rPr>
              <a:t>New GES DISC Services </a:t>
            </a:r>
            <a:endParaRPr lang="en-US" altLang="en-US" sz="7542" b="1" dirty="0">
              <a:solidFill>
                <a:schemeClr val="bg1"/>
              </a:solidFill>
              <a:effectLst>
                <a:outerShdw blurRad="38100" dist="38100" dir="2700000" algn="tl">
                  <a:srgbClr val="000000"/>
                </a:outerShdw>
              </a:effectLst>
              <a:latin typeface="Verdana" charset="0"/>
            </a:endParaRPr>
          </a:p>
          <a:p>
            <a:pPr algn="ctr" eaLnBrk="1" hangingPunct="1"/>
            <a:r>
              <a:rPr lang="en-US" altLang="en-US" sz="7542" b="1" dirty="0" smtClean="0">
                <a:solidFill>
                  <a:schemeClr val="bg1"/>
                </a:solidFill>
                <a:effectLst>
                  <a:outerShdw blurRad="38100" dist="38100" dir="2700000" algn="tl">
                    <a:srgbClr val="000000"/>
                  </a:outerShdw>
                </a:effectLst>
                <a:latin typeface="Verdana" charset="0"/>
              </a:rPr>
              <a:t>Shortening the Path in Science Data Discovery</a:t>
            </a:r>
            <a:r>
              <a:rPr lang="en-CA" altLang="en-US" sz="7542" b="1" dirty="0" smtClean="0">
                <a:solidFill>
                  <a:schemeClr val="bg1"/>
                </a:solidFill>
                <a:effectLst>
                  <a:outerShdw blurRad="38100" dist="38100" dir="2700000" algn="tl">
                    <a:srgbClr val="000000"/>
                  </a:outerShdw>
                </a:effectLst>
                <a:latin typeface="Verdana" charset="0"/>
              </a:rPr>
              <a:t>                                                              </a:t>
            </a:r>
            <a:endParaRPr lang="en-US" altLang="en-US" sz="7542" b="1" i="1" baseline="30000" dirty="0">
              <a:solidFill>
                <a:schemeClr val="bg1"/>
              </a:solidFill>
              <a:effectLst>
                <a:outerShdw blurRad="38100" dist="38100" dir="2700000" algn="tl">
                  <a:srgbClr val="000000"/>
                </a:outerShdw>
              </a:effectLst>
              <a:latin typeface="Verdana" charset="0"/>
            </a:endParaRPr>
          </a:p>
        </p:txBody>
      </p:sp>
      <p:sp>
        <p:nvSpPr>
          <p:cNvPr id="2" name="Text Box 79"/>
          <p:cNvSpPr txBox="1">
            <a:spLocks noChangeArrowheads="1"/>
          </p:cNvSpPr>
          <p:nvPr/>
        </p:nvSpPr>
        <p:spPr bwMode="auto">
          <a:xfrm>
            <a:off x="5074103" y="6426776"/>
            <a:ext cx="33076243" cy="139378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68145" tIns="86649" rIns="168145" bIns="86649">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lnSpc>
                <a:spcPct val="90000"/>
              </a:lnSpc>
              <a:spcBef>
                <a:spcPct val="50000"/>
              </a:spcBef>
            </a:pPr>
            <a:r>
              <a:rPr lang="en-CA" altLang="en-US" sz="4400" b="1" dirty="0">
                <a:solidFill>
                  <a:srgbClr val="002060"/>
                </a:solidFill>
                <a:latin typeface="Verdana" charset="0"/>
              </a:rPr>
              <a:t>Angela Li</a:t>
            </a:r>
            <a:r>
              <a:rPr lang="en-CA" altLang="en-US" sz="4400" b="1" baseline="30000" dirty="0">
                <a:solidFill>
                  <a:srgbClr val="002060"/>
                </a:solidFill>
                <a:latin typeface="Verdana" charset="0"/>
              </a:rPr>
              <a:t>1</a:t>
            </a:r>
            <a:r>
              <a:rPr lang="en-CA" altLang="en-US" sz="4400" b="1" dirty="0">
                <a:solidFill>
                  <a:srgbClr val="002060"/>
                </a:solidFill>
                <a:latin typeface="Verdana" charset="0"/>
              </a:rPr>
              <a:t>, Chung-Lin Shie</a:t>
            </a:r>
            <a:r>
              <a:rPr lang="en-CA" altLang="en-US" sz="4400" b="1" baseline="30000" dirty="0">
                <a:solidFill>
                  <a:srgbClr val="002060"/>
                </a:solidFill>
                <a:latin typeface="Verdana" charset="0"/>
              </a:rPr>
              <a:t>1</a:t>
            </a:r>
            <a:r>
              <a:rPr lang="en-CA" altLang="en-US" sz="4400" b="1" baseline="30000" dirty="0">
                <a:solidFill>
                  <a:srgbClr val="002060"/>
                </a:solidFill>
                <a:latin typeface="Verdana" charset="0"/>
              </a:rPr>
              <a:t>, 2</a:t>
            </a:r>
            <a:r>
              <a:rPr lang="en-CA" altLang="en-US" sz="4400" b="1" dirty="0" smtClean="0">
                <a:solidFill>
                  <a:srgbClr val="002060"/>
                </a:solidFill>
                <a:latin typeface="Verdana" charset="0"/>
              </a:rPr>
              <a:t>, </a:t>
            </a:r>
            <a:r>
              <a:rPr lang="en-CA" altLang="en-US" sz="4400" b="1" dirty="0" err="1">
                <a:solidFill>
                  <a:srgbClr val="002060"/>
                </a:solidFill>
                <a:latin typeface="Verdana" charset="0"/>
              </a:rPr>
              <a:t>Maksym</a:t>
            </a:r>
            <a:r>
              <a:rPr lang="en-CA" altLang="en-US" sz="4400" b="1" dirty="0">
                <a:solidFill>
                  <a:srgbClr val="002060"/>
                </a:solidFill>
                <a:latin typeface="Verdana" charset="0"/>
              </a:rPr>
              <a:t> </a:t>
            </a:r>
            <a:r>
              <a:rPr lang="en-CA" altLang="en-US" sz="4400" b="1" dirty="0" smtClean="0">
                <a:solidFill>
                  <a:srgbClr val="002060"/>
                </a:solidFill>
                <a:latin typeface="Verdana" charset="0"/>
              </a:rPr>
              <a:t>Petrenko</a:t>
            </a:r>
            <a:r>
              <a:rPr lang="en-CA" altLang="en-US" sz="4400" b="1" baseline="30000" dirty="0" smtClean="0">
                <a:solidFill>
                  <a:srgbClr val="002060"/>
                </a:solidFill>
                <a:latin typeface="Verdana" charset="0"/>
              </a:rPr>
              <a:t>1,3 </a:t>
            </a:r>
            <a:r>
              <a:rPr lang="en-CA" altLang="en-US" sz="4400" b="1" baseline="30000" dirty="0" smtClean="0">
                <a:solidFill>
                  <a:srgbClr val="002060"/>
                </a:solidFill>
                <a:latin typeface="Verdana" charset="0"/>
              </a:rPr>
              <a:t>, </a:t>
            </a:r>
            <a:r>
              <a:rPr lang="en-CA" altLang="en-US" sz="4400" b="1" dirty="0" err="1" smtClean="0">
                <a:solidFill>
                  <a:srgbClr val="002060"/>
                </a:solidFill>
                <a:latin typeface="Verdana" charset="0"/>
              </a:rPr>
              <a:t>Mahabaleshwa</a:t>
            </a:r>
            <a:r>
              <a:rPr lang="en-CA" altLang="en-US" sz="4400" b="1" dirty="0" smtClean="0">
                <a:solidFill>
                  <a:srgbClr val="002060"/>
                </a:solidFill>
                <a:latin typeface="Verdana" charset="0"/>
              </a:rPr>
              <a:t> </a:t>
            </a:r>
            <a:r>
              <a:rPr lang="en-CA" altLang="en-US" sz="4400" b="1" dirty="0" smtClean="0">
                <a:solidFill>
                  <a:srgbClr val="002060"/>
                </a:solidFill>
                <a:latin typeface="Verdana" charset="0"/>
              </a:rPr>
              <a:t>Hegde</a:t>
            </a:r>
            <a:r>
              <a:rPr lang="en-CA" altLang="en-US" sz="4400" b="1" baseline="30000" dirty="0" smtClean="0">
                <a:solidFill>
                  <a:srgbClr val="002060"/>
                </a:solidFill>
                <a:latin typeface="Verdana" charset="0"/>
              </a:rPr>
              <a:t>1,3</a:t>
            </a:r>
            <a:r>
              <a:rPr lang="en-CA" altLang="en-US" sz="4400" b="1" dirty="0" smtClean="0">
                <a:solidFill>
                  <a:srgbClr val="002060"/>
                </a:solidFill>
                <a:latin typeface="Verdana" charset="0"/>
              </a:rPr>
              <a:t>, </a:t>
            </a:r>
            <a:r>
              <a:rPr lang="en-CA" altLang="en-US" sz="4400" b="1" dirty="0">
                <a:solidFill>
                  <a:srgbClr val="002060"/>
                </a:solidFill>
                <a:latin typeface="Verdana" charset="0"/>
              </a:rPr>
              <a:t>William </a:t>
            </a:r>
            <a:r>
              <a:rPr lang="en-CA" altLang="en-US" sz="4400" b="1" dirty="0" smtClean="0">
                <a:solidFill>
                  <a:srgbClr val="002060"/>
                </a:solidFill>
                <a:latin typeface="Verdana" charset="0"/>
              </a:rPr>
              <a:t>Teng</a:t>
            </a:r>
            <a:r>
              <a:rPr lang="en-CA" altLang="en-US" sz="4400" b="1" baseline="30000" dirty="0" smtClean="0">
                <a:solidFill>
                  <a:srgbClr val="002060"/>
                </a:solidFill>
                <a:latin typeface="Verdana" charset="0"/>
              </a:rPr>
              <a:t>1,3</a:t>
            </a:r>
            <a:r>
              <a:rPr lang="en-CA" altLang="en-US" sz="4400" b="1" dirty="0" smtClean="0">
                <a:solidFill>
                  <a:srgbClr val="002060"/>
                </a:solidFill>
                <a:latin typeface="Verdana" charset="0"/>
              </a:rPr>
              <a:t>,           </a:t>
            </a:r>
            <a:r>
              <a:rPr lang="en-CA" altLang="en-US" sz="4400" b="1" dirty="0" err="1" smtClean="0">
                <a:solidFill>
                  <a:srgbClr val="002060"/>
                </a:solidFill>
                <a:latin typeface="Verdana" charset="0"/>
              </a:rPr>
              <a:t>Zhong</a:t>
            </a:r>
            <a:r>
              <a:rPr lang="en-CA" altLang="en-US" sz="4400" b="1" dirty="0" smtClean="0">
                <a:solidFill>
                  <a:srgbClr val="002060"/>
                </a:solidFill>
                <a:latin typeface="Verdana" charset="0"/>
              </a:rPr>
              <a:t> </a:t>
            </a:r>
            <a:r>
              <a:rPr lang="en-CA" altLang="en-US" sz="4400" b="1" dirty="0" smtClean="0">
                <a:solidFill>
                  <a:srgbClr val="002060"/>
                </a:solidFill>
                <a:latin typeface="Verdana" charset="0"/>
              </a:rPr>
              <a:t>Liu</a:t>
            </a:r>
            <a:r>
              <a:rPr lang="en-CA" altLang="en-US" sz="4400" b="1" baseline="30000" dirty="0" smtClean="0">
                <a:solidFill>
                  <a:srgbClr val="002060"/>
                </a:solidFill>
                <a:latin typeface="Verdana" charset="0"/>
              </a:rPr>
              <a:t>1,3</a:t>
            </a:r>
            <a:r>
              <a:rPr lang="en-CA" altLang="en-US" sz="4400" b="1" dirty="0" smtClean="0">
                <a:solidFill>
                  <a:srgbClr val="002060"/>
                </a:solidFill>
                <a:latin typeface="Verdana" charset="0"/>
              </a:rPr>
              <a:t>, </a:t>
            </a:r>
            <a:r>
              <a:rPr lang="en-CA" altLang="en-US" sz="4400" b="1" dirty="0">
                <a:solidFill>
                  <a:srgbClr val="002060"/>
                </a:solidFill>
                <a:latin typeface="Verdana" charset="0"/>
              </a:rPr>
              <a:t>Keith </a:t>
            </a:r>
            <a:r>
              <a:rPr lang="en-CA" altLang="en-US" sz="4400" b="1" dirty="0" smtClean="0">
                <a:solidFill>
                  <a:srgbClr val="002060"/>
                </a:solidFill>
                <a:latin typeface="Verdana" charset="0"/>
              </a:rPr>
              <a:t>Bryant</a:t>
            </a:r>
            <a:r>
              <a:rPr lang="en-CA" altLang="en-US" sz="4400" b="1" baseline="30000" dirty="0" smtClean="0">
                <a:solidFill>
                  <a:srgbClr val="002060"/>
                </a:solidFill>
                <a:latin typeface="Verdana" charset="0"/>
              </a:rPr>
              <a:t>1,3</a:t>
            </a:r>
            <a:r>
              <a:rPr lang="en-CA" altLang="en-US" sz="4400" b="1" dirty="0" smtClean="0">
                <a:solidFill>
                  <a:srgbClr val="002060"/>
                </a:solidFill>
                <a:latin typeface="Verdana" charset="0"/>
              </a:rPr>
              <a:t>, </a:t>
            </a:r>
            <a:r>
              <a:rPr lang="en-CA" altLang="en-US" sz="4400" b="1" dirty="0" err="1" smtClean="0">
                <a:solidFill>
                  <a:srgbClr val="002060"/>
                </a:solidFill>
                <a:latin typeface="Verdana" charset="0"/>
              </a:rPr>
              <a:t>Suhung</a:t>
            </a:r>
            <a:r>
              <a:rPr lang="en-CA" altLang="en-US" sz="4400" b="1" dirty="0" smtClean="0">
                <a:solidFill>
                  <a:srgbClr val="002060"/>
                </a:solidFill>
                <a:latin typeface="Verdana" charset="0"/>
              </a:rPr>
              <a:t> </a:t>
            </a:r>
            <a:r>
              <a:rPr lang="en-CA" altLang="en-US" sz="4400" b="1" dirty="0">
                <a:solidFill>
                  <a:srgbClr val="002060"/>
                </a:solidFill>
                <a:latin typeface="Verdana" charset="0"/>
              </a:rPr>
              <a:t>Shen</a:t>
            </a:r>
            <a:r>
              <a:rPr lang="en-CA" altLang="en-US" sz="4400" b="1" baseline="30000" dirty="0">
                <a:solidFill>
                  <a:srgbClr val="002060"/>
                </a:solidFill>
                <a:latin typeface="Verdana" charset="0"/>
              </a:rPr>
              <a:t>1,4</a:t>
            </a:r>
            <a:r>
              <a:rPr lang="en-CA" altLang="en-US" sz="4400" b="1" dirty="0">
                <a:solidFill>
                  <a:srgbClr val="002060"/>
                </a:solidFill>
                <a:latin typeface="Verdana" charset="0"/>
              </a:rPr>
              <a:t>, Thomas </a:t>
            </a:r>
            <a:r>
              <a:rPr lang="en-CA" altLang="en-US" sz="4400" b="1" dirty="0" smtClean="0">
                <a:solidFill>
                  <a:srgbClr val="002060"/>
                </a:solidFill>
                <a:latin typeface="Verdana" charset="0"/>
              </a:rPr>
              <a:t>Hearty</a:t>
            </a:r>
            <a:r>
              <a:rPr lang="en-CA" altLang="en-US" sz="4400" b="1" baseline="30000" dirty="0" smtClean="0">
                <a:solidFill>
                  <a:srgbClr val="002060"/>
                </a:solidFill>
                <a:latin typeface="Verdana" charset="0"/>
              </a:rPr>
              <a:t>1,3</a:t>
            </a:r>
            <a:r>
              <a:rPr lang="en-CA" altLang="en-US" sz="4400" b="1" dirty="0" smtClean="0">
                <a:solidFill>
                  <a:srgbClr val="002060"/>
                </a:solidFill>
                <a:latin typeface="Verdana" charset="0"/>
              </a:rPr>
              <a:t>, </a:t>
            </a:r>
            <a:r>
              <a:rPr lang="en-CA" altLang="en-US" sz="4400" b="1" dirty="0" smtClean="0">
                <a:solidFill>
                  <a:srgbClr val="002060"/>
                </a:solidFill>
                <a:latin typeface="Verdana" charset="0"/>
              </a:rPr>
              <a:t>Jennifer </a:t>
            </a:r>
            <a:r>
              <a:rPr lang="en-CA" altLang="en-US" sz="4400" b="1" dirty="0" smtClean="0">
                <a:solidFill>
                  <a:srgbClr val="002060"/>
                </a:solidFill>
                <a:latin typeface="Verdana" charset="0"/>
              </a:rPr>
              <a:t>Wei</a:t>
            </a:r>
            <a:r>
              <a:rPr lang="en-CA" altLang="en-US" sz="4400" b="1" baseline="30000" dirty="0" smtClean="0">
                <a:solidFill>
                  <a:srgbClr val="002060"/>
                </a:solidFill>
                <a:latin typeface="Verdana" charset="0"/>
              </a:rPr>
              <a:t>1,3</a:t>
            </a:r>
            <a:r>
              <a:rPr lang="en-CA" altLang="en-US" sz="4400" b="1" dirty="0" smtClean="0">
                <a:solidFill>
                  <a:srgbClr val="002060"/>
                </a:solidFill>
                <a:latin typeface="Verdana" charset="0"/>
              </a:rPr>
              <a:t>, </a:t>
            </a:r>
            <a:r>
              <a:rPr lang="en-CA" altLang="en-US" sz="4400" b="1" dirty="0" smtClean="0">
                <a:solidFill>
                  <a:srgbClr val="002060"/>
                </a:solidFill>
                <a:latin typeface="Verdana" charset="0"/>
              </a:rPr>
              <a:t>and Long Pham</a:t>
            </a:r>
            <a:r>
              <a:rPr lang="en-CA" altLang="en-US" sz="4400" b="1" baseline="30000" dirty="0" smtClean="0">
                <a:solidFill>
                  <a:srgbClr val="002060"/>
                </a:solidFill>
                <a:latin typeface="Verdana" charset="0"/>
              </a:rPr>
              <a:t>1</a:t>
            </a:r>
            <a:endParaRPr lang="en-US" altLang="en-US" sz="4400" b="1" dirty="0">
              <a:solidFill>
                <a:srgbClr val="002060"/>
              </a:solidFill>
              <a:latin typeface="Verdana" charset="0"/>
            </a:endParaRPr>
          </a:p>
        </p:txBody>
      </p:sp>
      <p:grpSp>
        <p:nvGrpSpPr>
          <p:cNvPr id="89" name="Group 27"/>
          <p:cNvGrpSpPr>
            <a:grpSpLocks/>
          </p:cNvGrpSpPr>
          <p:nvPr/>
        </p:nvGrpSpPr>
        <p:grpSpPr bwMode="auto">
          <a:xfrm>
            <a:off x="0" y="2351315"/>
            <a:ext cx="43891200" cy="28215771"/>
            <a:chOff x="0" y="0"/>
            <a:chExt cx="51206400" cy="32918400"/>
          </a:xfrm>
          <a:solidFill>
            <a:schemeClr val="bg2">
              <a:lumMod val="40000"/>
              <a:lumOff val="60000"/>
            </a:schemeClr>
          </a:solidFill>
        </p:grpSpPr>
        <p:sp>
          <p:nvSpPr>
            <p:cNvPr id="21" name="Rectangle 20"/>
            <p:cNvSpPr/>
            <p:nvPr/>
          </p:nvSpPr>
          <p:spPr>
            <a:xfrm>
              <a:off x="0" y="0"/>
              <a:ext cx="914400" cy="3291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7"/>
            </a:p>
          </p:txBody>
        </p:sp>
        <p:sp>
          <p:nvSpPr>
            <p:cNvPr id="22" name="Rectangle 21"/>
            <p:cNvSpPr/>
            <p:nvPr/>
          </p:nvSpPr>
          <p:spPr>
            <a:xfrm>
              <a:off x="50292000" y="0"/>
              <a:ext cx="914400" cy="3291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7"/>
            </a:p>
          </p:txBody>
        </p:sp>
        <p:sp>
          <p:nvSpPr>
            <p:cNvPr id="24" name="Rectangle 23"/>
            <p:cNvSpPr/>
            <p:nvPr/>
          </p:nvSpPr>
          <p:spPr>
            <a:xfrm>
              <a:off x="914400" y="32080200"/>
              <a:ext cx="493776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7"/>
            </a:p>
          </p:txBody>
        </p:sp>
        <p:sp>
          <p:nvSpPr>
            <p:cNvPr id="27" name="Rectangle 26"/>
            <p:cNvSpPr/>
            <p:nvPr/>
          </p:nvSpPr>
          <p:spPr>
            <a:xfrm>
              <a:off x="914400" y="0"/>
              <a:ext cx="493776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57"/>
            </a:p>
          </p:txBody>
        </p:sp>
      </p:grpSp>
      <p:sp>
        <p:nvSpPr>
          <p:cNvPr id="3" name="TextBox 3"/>
          <p:cNvSpPr txBox="1">
            <a:spLocks noChangeArrowheads="1"/>
          </p:cNvSpPr>
          <p:nvPr/>
        </p:nvSpPr>
        <p:spPr bwMode="auto">
          <a:xfrm>
            <a:off x="1219200" y="9051852"/>
            <a:ext cx="12551229" cy="1141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lvl="1" indent="0"/>
            <a:r>
              <a:rPr lang="en-US" sz="3200" dirty="0"/>
              <a:t>The Current GES DISC available </a:t>
            </a:r>
            <a:r>
              <a:rPr lang="en-US" sz="3200" dirty="0" smtClean="0"/>
              <a:t>services only </a:t>
            </a:r>
            <a:r>
              <a:rPr lang="en-US" sz="3200" dirty="0"/>
              <a:t>allow user to select variables from a single dataset at a </a:t>
            </a:r>
            <a:r>
              <a:rPr lang="en-US" sz="3200" dirty="0" smtClean="0"/>
              <a:t>time and </a:t>
            </a:r>
            <a:r>
              <a:rPr lang="en-US" sz="3200" dirty="0" smtClean="0"/>
              <a:t>too </a:t>
            </a:r>
            <a:r>
              <a:rPr lang="en-US" sz="3200" dirty="0"/>
              <a:t>many variables from a dataset are displayed, choice is </a:t>
            </a:r>
            <a:r>
              <a:rPr lang="en-US" sz="3200" dirty="0" smtClean="0"/>
              <a:t>hard.</a:t>
            </a:r>
          </a:p>
          <a:p>
            <a:pPr marL="0" lvl="1" indent="0"/>
            <a:endParaRPr lang="en-US" sz="3200" dirty="0"/>
          </a:p>
          <a:p>
            <a:r>
              <a:rPr lang="en-US" sz="3200" dirty="0" smtClean="0"/>
              <a:t>At </a:t>
            </a:r>
            <a:r>
              <a:rPr lang="en-US" sz="3200" dirty="0"/>
              <a:t>American Geophysical Union(AGU) 2016 Fall Meeting, Goddard Earth Sciences Data Information Services Center (GES DISC) unveiled a new service: </a:t>
            </a:r>
            <a:r>
              <a:rPr lang="en-US" sz="3200" dirty="0" err="1"/>
              <a:t>Datalist</a:t>
            </a:r>
            <a:r>
              <a:rPr lang="en-US" sz="3200" dirty="0"/>
              <a:t>.  A </a:t>
            </a:r>
            <a:r>
              <a:rPr lang="en-US" sz="3200" dirty="0" err="1"/>
              <a:t>Datalist</a:t>
            </a:r>
            <a:r>
              <a:rPr lang="en-US" sz="3200" dirty="0"/>
              <a:t> is a collection of predefined or user-defined data variables from one or more archived datasets.  Our science support team curated predefined </a:t>
            </a:r>
            <a:r>
              <a:rPr lang="en-US" sz="3200" dirty="0" err="1"/>
              <a:t>datalist</a:t>
            </a:r>
            <a:r>
              <a:rPr lang="en-US" sz="3200" dirty="0"/>
              <a:t> and provided value to the user community.  Imagine some novice user wants to study hurricane and typed in “hurricane” in the search box.  The first item in the search result is GES DISC provided Hurricane </a:t>
            </a:r>
            <a:r>
              <a:rPr lang="en-US" sz="3200" dirty="0" err="1"/>
              <a:t>Datalist</a:t>
            </a:r>
            <a:r>
              <a:rPr lang="en-US" sz="3200" dirty="0"/>
              <a:t>.  It contains scientists recommended variables from multiple datasets like TRMM, GPM, MERRA, etc.  </a:t>
            </a:r>
            <a:r>
              <a:rPr lang="en-US" sz="3200" dirty="0" err="1"/>
              <a:t>Datalist</a:t>
            </a:r>
            <a:r>
              <a:rPr lang="en-US" sz="3200" dirty="0"/>
              <a:t> uses the same architecture </a:t>
            </a:r>
            <a:r>
              <a:rPr lang="en-US" sz="3200" dirty="0" smtClean="0"/>
              <a:t>as that of our </a:t>
            </a:r>
            <a:r>
              <a:rPr lang="en-US" sz="3200" dirty="0"/>
              <a:t>new </a:t>
            </a:r>
            <a:r>
              <a:rPr lang="en-US" sz="3200" dirty="0" smtClean="0"/>
              <a:t>website,  which also </a:t>
            </a:r>
            <a:r>
              <a:rPr lang="en-US" sz="3200" dirty="0"/>
              <a:t>provides one-stop shopping for data, metadata, citation, documentation, visualization and other available services.</a:t>
            </a:r>
          </a:p>
          <a:p>
            <a:r>
              <a:rPr lang="en-US" sz="3200" dirty="0"/>
              <a:t/>
            </a:r>
            <a:br>
              <a:rPr lang="en-US" sz="3200" dirty="0"/>
            </a:br>
            <a:r>
              <a:rPr lang="en-US" sz="3200" dirty="0"/>
              <a:t>We implemented </a:t>
            </a:r>
            <a:r>
              <a:rPr lang="en-US" sz="3200" dirty="0" err="1"/>
              <a:t>Datalist</a:t>
            </a:r>
            <a:r>
              <a:rPr lang="en-US" sz="3200" dirty="0"/>
              <a:t> with </a:t>
            </a:r>
            <a:r>
              <a:rPr lang="en-US" sz="3200" dirty="0" smtClean="0"/>
              <a:t>new GES DISC web architecture</a:t>
            </a:r>
            <a:r>
              <a:rPr lang="en-US" sz="3200" dirty="0" smtClean="0"/>
              <a:t>, </a:t>
            </a:r>
            <a:r>
              <a:rPr lang="en-US" sz="3200" dirty="0"/>
              <a:t>one single web page that unified all user interfaces.  From that webpage, users can find data by either type in keyword, or browse by category.  It also provides user with a sophisticated integrated data and services package, including metadata, citation, documentation, visualization, and data-specific services, all available from one-stop shopping.</a:t>
            </a:r>
            <a:endParaRPr lang="en-US" sz="3200" dirty="0">
              <a:effectLst/>
            </a:endParaRPr>
          </a:p>
        </p:txBody>
      </p:sp>
      <p:sp>
        <p:nvSpPr>
          <p:cNvPr id="4" name="TextBox 2"/>
          <p:cNvSpPr txBox="1">
            <a:spLocks noChangeArrowheads="1"/>
          </p:cNvSpPr>
          <p:nvPr/>
        </p:nvSpPr>
        <p:spPr bwMode="auto">
          <a:xfrm>
            <a:off x="30356381" y="27197047"/>
            <a:ext cx="1156112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sz="3600" baseline="30000" dirty="0"/>
              <a:t>1</a:t>
            </a:r>
            <a:r>
              <a:rPr lang="en-US" altLang="en-US" sz="3600" dirty="0"/>
              <a:t> NASA Goddard Space Flight Center</a:t>
            </a:r>
            <a:endParaRPr lang="en-US" altLang="en-US" sz="3600" u="sng" dirty="0">
              <a:solidFill>
                <a:srgbClr val="002060"/>
              </a:solidFill>
            </a:endParaRPr>
          </a:p>
          <a:p>
            <a:pPr eaLnBrk="1" hangingPunct="1"/>
            <a:r>
              <a:rPr lang="en-US" altLang="en-US" sz="3600" baseline="30000" dirty="0"/>
              <a:t>2</a:t>
            </a:r>
            <a:r>
              <a:rPr lang="en-US" altLang="en-US" sz="3600" dirty="0"/>
              <a:t> </a:t>
            </a:r>
            <a:r>
              <a:rPr lang="en-US" altLang="en-US" sz="3600" dirty="0"/>
              <a:t>University of Maryland, Baltimore County</a:t>
            </a:r>
          </a:p>
          <a:p>
            <a:pPr eaLnBrk="1" hangingPunct="1"/>
            <a:r>
              <a:rPr lang="en-US" altLang="en-US" sz="3600" baseline="30000" dirty="0" smtClean="0"/>
              <a:t>3 </a:t>
            </a:r>
            <a:r>
              <a:rPr lang="en-US" altLang="en-US" sz="3600" dirty="0"/>
              <a:t>ADNET Systems Inc</a:t>
            </a:r>
            <a:r>
              <a:rPr lang="en-US" altLang="en-US" sz="3600" dirty="0" smtClean="0"/>
              <a:t>.</a:t>
            </a:r>
            <a:endParaRPr lang="en-US" altLang="en-US" sz="3600" dirty="0"/>
          </a:p>
          <a:p>
            <a:pPr eaLnBrk="1" hangingPunct="1"/>
            <a:r>
              <a:rPr lang="en-US" altLang="en-US" sz="3600" baseline="30000" dirty="0"/>
              <a:t>4</a:t>
            </a:r>
            <a:r>
              <a:rPr lang="en-US" altLang="en-US" sz="3600" dirty="0"/>
              <a:t> George Mason University</a:t>
            </a:r>
            <a:endParaRPr lang="en-US" altLang="en-US" sz="3600" baseline="30000" dirty="0"/>
          </a:p>
        </p:txBody>
      </p:sp>
      <p:sp>
        <p:nvSpPr>
          <p:cNvPr id="5" name="TextBox 4"/>
          <p:cNvSpPr txBox="1">
            <a:spLocks noChangeArrowheads="1"/>
          </p:cNvSpPr>
          <p:nvPr/>
        </p:nvSpPr>
        <p:spPr bwMode="auto">
          <a:xfrm>
            <a:off x="1054401" y="26605865"/>
            <a:ext cx="1205133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571500" indent="-571500" eaLnBrk="1" hangingPunct="1">
              <a:buFont typeface="Wingdings" charset="2"/>
              <a:buChar char="Ø"/>
            </a:pPr>
            <a:r>
              <a:rPr lang="en-US" sz="3600" dirty="0"/>
              <a:t>GES DISC’s new </a:t>
            </a:r>
            <a:r>
              <a:rPr lang="en-US" sz="3600" dirty="0" err="1"/>
              <a:t>Datalist</a:t>
            </a:r>
            <a:r>
              <a:rPr lang="en-US" sz="3600" dirty="0"/>
              <a:t> service</a:t>
            </a:r>
          </a:p>
          <a:p>
            <a:pPr marL="571500" indent="-571500" eaLnBrk="1" hangingPunct="1">
              <a:buFont typeface="Wingdings" charset="2"/>
              <a:buChar char="Ø"/>
            </a:pPr>
            <a:r>
              <a:rPr lang="en-US" sz="3600" dirty="0"/>
              <a:t>A </a:t>
            </a:r>
            <a:r>
              <a:rPr lang="en-US" sz="3600" dirty="0" err="1" smtClean="0"/>
              <a:t>Datalist</a:t>
            </a:r>
            <a:r>
              <a:rPr lang="en-US" sz="3600" dirty="0" smtClean="0"/>
              <a:t> </a:t>
            </a:r>
            <a:r>
              <a:rPr lang="en-US" sz="3600" dirty="0"/>
              <a:t>is a collection of predefined or user-defined data variables from one or more archived datasets</a:t>
            </a:r>
          </a:p>
          <a:p>
            <a:pPr marL="571500" indent="-571500" eaLnBrk="1" hangingPunct="1">
              <a:buFont typeface="Wingdings" charset="2"/>
              <a:buChar char="Ø"/>
            </a:pPr>
            <a:r>
              <a:rPr lang="en-US" sz="3600" dirty="0">
                <a:cs typeface="Arial"/>
              </a:rPr>
              <a:t>Value-add service</a:t>
            </a:r>
          </a:p>
          <a:p>
            <a:pPr marL="1208282" lvl="1" indent="-571500" eaLnBrk="1" hangingPunct="1">
              <a:buFont typeface="Arial" charset="0"/>
              <a:buChar char="•"/>
            </a:pPr>
            <a:r>
              <a:rPr lang="en-US" sz="3600" dirty="0">
                <a:cs typeface="Arial"/>
              </a:rPr>
              <a:t>Subject Area Experts are the Curators of the </a:t>
            </a:r>
            <a:r>
              <a:rPr lang="en-US" sz="3600" dirty="0" err="1">
                <a:cs typeface="Arial"/>
              </a:rPr>
              <a:t>datalist</a:t>
            </a:r>
            <a:endParaRPr lang="en-US" sz="3600" dirty="0">
              <a:cs typeface="Arial"/>
            </a:endParaRPr>
          </a:p>
          <a:p>
            <a:pPr marL="489833" indent="-489833" eaLnBrk="1" hangingPunct="1">
              <a:buFont typeface="Arial" charset="0"/>
              <a:buChar char="•"/>
            </a:pPr>
            <a:endParaRPr lang="en-US" altLang="en-US" sz="3600" dirty="0"/>
          </a:p>
        </p:txBody>
      </p:sp>
      <p:sp>
        <p:nvSpPr>
          <p:cNvPr id="30" name="AutoShape 19"/>
          <p:cNvSpPr>
            <a:spLocks noChangeArrowheads="1"/>
          </p:cNvSpPr>
          <p:nvPr/>
        </p:nvSpPr>
        <p:spPr bwMode="auto">
          <a:xfrm>
            <a:off x="853268" y="20434798"/>
            <a:ext cx="12734767" cy="783771"/>
          </a:xfrm>
          <a:prstGeom prst="roundRect">
            <a:avLst>
              <a:gd name="adj" fmla="val 50000"/>
            </a:avLst>
          </a:prstGeom>
          <a:solidFill>
            <a:srgbClr val="002060"/>
          </a:solidFill>
          <a:ln>
            <a:noFill/>
          </a:ln>
          <a:effectLst>
            <a:outerShdw blurRad="63500" sx="999" sy="999"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37498" tIns="18105" rIns="37498" bIns="18105" anchor="ctr"/>
          <a:lstStyle/>
          <a:p>
            <a:pPr algn="ctr" defTabSz="353768" eaLnBrk="0" hangingPunct="0">
              <a:defRPr/>
            </a:pPr>
            <a:r>
              <a:rPr lang="en-US" sz="3771" b="1" dirty="0">
                <a:solidFill>
                  <a:schemeClr val="bg1"/>
                </a:solidFill>
                <a:effectLst>
                  <a:outerShdw blurRad="38100" dist="38100" dir="2700000" algn="tl">
                    <a:srgbClr val="000000"/>
                  </a:outerShdw>
                </a:effectLst>
                <a:latin typeface="Verdana" pitchFamily="34" charset="0"/>
              </a:rPr>
              <a:t>	</a:t>
            </a:r>
            <a:r>
              <a:rPr lang="en-US" sz="3771" b="1" dirty="0" smtClean="0">
                <a:solidFill>
                  <a:schemeClr val="bg1"/>
                </a:solidFill>
                <a:effectLst>
                  <a:outerShdw blurRad="38100" dist="38100" dir="2700000" algn="tl">
                    <a:srgbClr val="000000"/>
                  </a:outerShdw>
                </a:effectLst>
                <a:latin typeface="Verdana" pitchFamily="34" charset="0"/>
              </a:rPr>
              <a:t>Challenges</a:t>
            </a:r>
            <a:endParaRPr lang="en-US" sz="3771" b="1" dirty="0">
              <a:solidFill>
                <a:schemeClr val="bg1"/>
              </a:solidFill>
              <a:effectLst>
                <a:outerShdw blurRad="38100" dist="38100" dir="2700000" algn="tl">
                  <a:srgbClr val="000000"/>
                </a:outerShdw>
              </a:effectLst>
              <a:latin typeface="Verdana" pitchFamily="34" charset="0"/>
            </a:endParaRPr>
          </a:p>
        </p:txBody>
      </p:sp>
      <p:sp>
        <p:nvSpPr>
          <p:cNvPr id="2074" name="TextBox 15"/>
          <p:cNvSpPr txBox="1">
            <a:spLocks noChangeArrowheads="1"/>
          </p:cNvSpPr>
          <p:nvPr/>
        </p:nvSpPr>
        <p:spPr bwMode="auto">
          <a:xfrm>
            <a:off x="25146000" y="10702018"/>
            <a:ext cx="184731" cy="40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sz="2057"/>
          </a:p>
        </p:txBody>
      </p:sp>
      <p:sp>
        <p:nvSpPr>
          <p:cNvPr id="2086" name="TextBox 55"/>
          <p:cNvSpPr txBox="1">
            <a:spLocks noChangeArrowheads="1"/>
          </p:cNvSpPr>
          <p:nvPr/>
        </p:nvSpPr>
        <p:spPr bwMode="auto">
          <a:xfrm>
            <a:off x="30450634" y="22331788"/>
            <a:ext cx="10058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571500" indent="-571500" defTabSz="783732" eaLnBrk="1" fontAlgn="auto" hangingPunct="1">
              <a:spcBef>
                <a:spcPts val="0"/>
              </a:spcBef>
              <a:spcAft>
                <a:spcPts val="0"/>
              </a:spcAft>
              <a:buFont typeface="Wingdings" charset="2"/>
              <a:buChar char="Ø"/>
              <a:defRPr/>
            </a:pPr>
            <a:r>
              <a:rPr lang="en-US" altLang="en-US" sz="3600" dirty="0" err="1" smtClean="0"/>
              <a:t>Datalist</a:t>
            </a:r>
            <a:r>
              <a:rPr lang="en-US" altLang="en-US" sz="3600" dirty="0" smtClean="0"/>
              <a:t> Curator’s tool    Spring </a:t>
            </a:r>
          </a:p>
          <a:p>
            <a:pPr marL="571500" indent="-571500" defTabSz="783732" eaLnBrk="1" fontAlgn="auto" hangingPunct="1">
              <a:spcBef>
                <a:spcPts val="0"/>
              </a:spcBef>
              <a:spcAft>
                <a:spcPts val="0"/>
              </a:spcAft>
              <a:buFont typeface="Wingdings" charset="2"/>
              <a:buChar char="Ø"/>
              <a:defRPr/>
            </a:pPr>
            <a:r>
              <a:rPr lang="en-US" altLang="en-US" sz="3600" dirty="0" smtClean="0"/>
              <a:t>A-Train </a:t>
            </a:r>
            <a:r>
              <a:rPr lang="en-US" altLang="en-US" sz="3600" dirty="0" err="1" smtClean="0"/>
              <a:t>Datalist</a:t>
            </a:r>
            <a:r>
              <a:rPr lang="en-US" altLang="en-US" sz="3600" dirty="0" smtClean="0"/>
              <a:t>             Early Spring </a:t>
            </a:r>
          </a:p>
          <a:p>
            <a:pPr marL="571500" indent="-571500" defTabSz="783732" eaLnBrk="1" fontAlgn="auto" hangingPunct="1">
              <a:spcBef>
                <a:spcPts val="0"/>
              </a:spcBef>
              <a:spcAft>
                <a:spcPts val="0"/>
              </a:spcAft>
              <a:buFont typeface="Wingdings" charset="2"/>
              <a:buChar char="Ø"/>
              <a:defRPr/>
            </a:pPr>
            <a:r>
              <a:rPr lang="en-US" altLang="en-US" sz="3600" dirty="0" smtClean="0"/>
              <a:t>User-defined </a:t>
            </a:r>
            <a:r>
              <a:rPr lang="en-US" altLang="en-US" sz="3600" dirty="0" err="1" smtClean="0"/>
              <a:t>datalist</a:t>
            </a:r>
            <a:r>
              <a:rPr lang="en-US" altLang="en-US" sz="3600" dirty="0" smtClean="0"/>
              <a:t>      Summer </a:t>
            </a:r>
          </a:p>
          <a:p>
            <a:pPr marL="571500" indent="-571500" defTabSz="783732" eaLnBrk="1" fontAlgn="auto" hangingPunct="1">
              <a:spcBef>
                <a:spcPts val="0"/>
              </a:spcBef>
              <a:spcAft>
                <a:spcPts val="0"/>
              </a:spcAft>
              <a:buFont typeface="Wingdings" charset="2"/>
              <a:buChar char="Ø"/>
              <a:defRPr/>
            </a:pPr>
            <a:r>
              <a:rPr lang="en-US" altLang="en-US" sz="3600" dirty="0" smtClean="0"/>
              <a:t>Sharable </a:t>
            </a:r>
            <a:r>
              <a:rPr lang="en-US" altLang="en-US" sz="3600" dirty="0" err="1" smtClean="0"/>
              <a:t>datalist</a:t>
            </a:r>
            <a:r>
              <a:rPr lang="en-US" altLang="en-US" sz="3600" dirty="0" smtClean="0"/>
              <a:t>             Summer </a:t>
            </a:r>
          </a:p>
          <a:p>
            <a:pPr marL="571500" indent="-571500" defTabSz="783732" eaLnBrk="1" fontAlgn="auto" hangingPunct="1">
              <a:spcBef>
                <a:spcPts val="0"/>
              </a:spcBef>
              <a:spcAft>
                <a:spcPts val="0"/>
              </a:spcAft>
              <a:buFont typeface="Wingdings" charset="2"/>
              <a:buChar char="Ø"/>
              <a:defRPr/>
            </a:pPr>
            <a:r>
              <a:rPr lang="en-US" altLang="en-US" sz="3600" dirty="0" err="1" smtClean="0"/>
              <a:t>Datalist</a:t>
            </a:r>
            <a:r>
              <a:rPr lang="en-US" altLang="en-US" sz="3600" dirty="0" smtClean="0"/>
              <a:t> </a:t>
            </a:r>
            <a:r>
              <a:rPr lang="en-US" altLang="en-US" sz="3600" dirty="0"/>
              <a:t>for </a:t>
            </a:r>
            <a:r>
              <a:rPr lang="en-US" altLang="en-US" sz="3600" dirty="0" smtClean="0"/>
              <a:t>event            Fall </a:t>
            </a:r>
          </a:p>
          <a:p>
            <a:pPr marL="571500" indent="-571500" defTabSz="783732" eaLnBrk="1" fontAlgn="auto" hangingPunct="1">
              <a:spcBef>
                <a:spcPts val="0"/>
              </a:spcBef>
              <a:spcAft>
                <a:spcPts val="0"/>
              </a:spcAft>
              <a:buFont typeface="Wingdings" charset="2"/>
              <a:buChar char="Ø"/>
              <a:defRPr/>
            </a:pPr>
            <a:r>
              <a:rPr lang="en-US" altLang="en-US" sz="3600" dirty="0" smtClean="0"/>
              <a:t>Smart </a:t>
            </a:r>
            <a:r>
              <a:rPr lang="en-US" altLang="en-US" sz="3600" dirty="0" err="1"/>
              <a:t>datalist</a:t>
            </a:r>
            <a:r>
              <a:rPr lang="en-US" altLang="en-US" sz="3600" dirty="0"/>
              <a:t> </a:t>
            </a:r>
            <a:r>
              <a:rPr lang="en-US" altLang="en-US" sz="3600" dirty="0" smtClean="0"/>
              <a:t>                 TBD</a:t>
            </a:r>
            <a:endParaRPr lang="en-US" altLang="en-US" sz="3600" dirty="0"/>
          </a:p>
        </p:txBody>
      </p:sp>
      <p:sp>
        <p:nvSpPr>
          <p:cNvPr id="2099" name="Rectangle 135"/>
          <p:cNvSpPr>
            <a:spLocks noChangeArrowheads="1"/>
          </p:cNvSpPr>
          <p:nvPr/>
        </p:nvSpPr>
        <p:spPr bwMode="auto">
          <a:xfrm>
            <a:off x="0" y="2146868"/>
            <a:ext cx="184731" cy="40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endParaRPr lang="en-US" altLang="en-US" sz="2057"/>
          </a:p>
        </p:txBody>
      </p:sp>
      <p:sp>
        <p:nvSpPr>
          <p:cNvPr id="2145" name="Rectangle 146"/>
          <p:cNvSpPr>
            <a:spLocks noChangeArrowheads="1"/>
          </p:cNvSpPr>
          <p:nvPr/>
        </p:nvSpPr>
        <p:spPr bwMode="auto">
          <a:xfrm>
            <a:off x="0" y="2342811"/>
            <a:ext cx="184731" cy="40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sz="2057"/>
          </a:p>
        </p:txBody>
      </p:sp>
      <p:pic>
        <p:nvPicPr>
          <p:cNvPr id="92" name="Picture 91" descr="Nasa-logo.gif"/>
          <p:cNvPicPr>
            <a:picLocks noChangeAspect="1"/>
          </p:cNvPicPr>
          <p:nvPr/>
        </p:nvPicPr>
        <p:blipFill>
          <a:blip r:embed="rId5"/>
          <a:stretch>
            <a:fillRect/>
          </a:stretch>
        </p:blipFill>
        <p:spPr>
          <a:xfrm>
            <a:off x="39624000" y="3417864"/>
            <a:ext cx="2563708" cy="2194922"/>
          </a:xfrm>
          <a:prstGeom prst="rect">
            <a:avLst/>
          </a:prstGeom>
        </p:spPr>
      </p:pic>
      <p:sp>
        <p:nvSpPr>
          <p:cNvPr id="94" name="TextBox 3"/>
          <p:cNvSpPr txBox="1">
            <a:spLocks noChangeArrowheads="1"/>
          </p:cNvSpPr>
          <p:nvPr/>
        </p:nvSpPr>
        <p:spPr bwMode="auto">
          <a:xfrm>
            <a:off x="938271" y="21141861"/>
            <a:ext cx="12480535" cy="547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571500" lvl="1" indent="-571500">
              <a:buFont typeface="Wingdings" charset="2"/>
              <a:buChar char="Ø"/>
            </a:pPr>
            <a:r>
              <a:rPr lang="en-US" sz="3600" dirty="0" smtClean="0"/>
              <a:t>Natural phenomenon study </a:t>
            </a:r>
            <a:r>
              <a:rPr lang="en-US" sz="3600" dirty="0"/>
              <a:t>requires </a:t>
            </a:r>
            <a:r>
              <a:rPr lang="en-US" sz="3600" dirty="0" smtClean="0"/>
              <a:t>multiple datasets and </a:t>
            </a:r>
            <a:r>
              <a:rPr lang="en-US" sz="3600" dirty="0"/>
              <a:t>m</a:t>
            </a:r>
            <a:r>
              <a:rPr lang="en-US" sz="3600" dirty="0" smtClean="0"/>
              <a:t>ultiple variables</a:t>
            </a:r>
          </a:p>
          <a:p>
            <a:pPr marL="571500" indent="-571500">
              <a:buFont typeface="Wingdings" charset="2"/>
              <a:buChar char="Ø"/>
            </a:pPr>
            <a:r>
              <a:rPr lang="en-US" sz="3600" dirty="0" smtClean="0"/>
              <a:t>Newcomers </a:t>
            </a:r>
            <a:r>
              <a:rPr lang="en-US" sz="3600" dirty="0"/>
              <a:t>to </a:t>
            </a:r>
            <a:r>
              <a:rPr lang="en-US" sz="3600" dirty="0" smtClean="0"/>
              <a:t>Earth </a:t>
            </a:r>
            <a:r>
              <a:rPr lang="en-US" sz="3600" dirty="0"/>
              <a:t>science don’t know where to start</a:t>
            </a:r>
          </a:p>
          <a:p>
            <a:pPr marL="571500" indent="-571500">
              <a:buFont typeface="Wingdings" charset="2"/>
              <a:buChar char="Ø"/>
            </a:pPr>
            <a:r>
              <a:rPr lang="en-US" sz="3600" dirty="0"/>
              <a:t>Current GES </a:t>
            </a:r>
            <a:r>
              <a:rPr lang="en-US" sz="3600" dirty="0" smtClean="0"/>
              <a:t>DISC </a:t>
            </a:r>
            <a:r>
              <a:rPr lang="en-US" sz="3600" dirty="0"/>
              <a:t>available </a:t>
            </a:r>
            <a:r>
              <a:rPr lang="en-US" sz="3600" dirty="0" smtClean="0"/>
              <a:t>services</a:t>
            </a:r>
            <a:endParaRPr lang="en-US" sz="3600" dirty="0"/>
          </a:p>
          <a:p>
            <a:pPr marL="1126615" lvl="1" indent="-489833">
              <a:buFont typeface="Arial" charset="0"/>
              <a:buChar char="•"/>
            </a:pPr>
            <a:r>
              <a:rPr lang="en-US" sz="3600" dirty="0"/>
              <a:t>Only allow user to select variables from a single dataset at a time</a:t>
            </a:r>
          </a:p>
          <a:p>
            <a:pPr marL="1126615" lvl="1" indent="-489833">
              <a:buFont typeface="Arial" charset="0"/>
              <a:buChar char="•"/>
            </a:pPr>
            <a:r>
              <a:rPr lang="en-US" sz="3600" dirty="0"/>
              <a:t>Too many variables from a dataset are displayed, choice is hard</a:t>
            </a:r>
          </a:p>
          <a:p>
            <a:pPr marL="1126615" lvl="1" indent="-489833">
              <a:buFont typeface="Arial" charset="0"/>
              <a:buChar char="•"/>
            </a:pPr>
            <a:endParaRPr lang="en-US" sz="3086" dirty="0"/>
          </a:p>
          <a:p>
            <a:pPr marL="293900" indent="-293900">
              <a:buFont typeface="Arial" charset="0"/>
              <a:buChar char="•"/>
            </a:pPr>
            <a:endParaRPr lang="en-US" sz="3086" dirty="0"/>
          </a:p>
        </p:txBody>
      </p:sp>
      <p:sp>
        <p:nvSpPr>
          <p:cNvPr id="72" name="AutoShape 17"/>
          <p:cNvSpPr>
            <a:spLocks noChangeArrowheads="1"/>
          </p:cNvSpPr>
          <p:nvPr/>
        </p:nvSpPr>
        <p:spPr bwMode="auto">
          <a:xfrm>
            <a:off x="30020213" y="7997154"/>
            <a:ext cx="12651917" cy="783771"/>
          </a:xfrm>
          <a:prstGeom prst="roundRect">
            <a:avLst>
              <a:gd name="adj" fmla="val 50000"/>
            </a:avLst>
          </a:prstGeom>
          <a:solidFill>
            <a:srgbClr val="002060"/>
          </a:solidFill>
          <a:ln>
            <a:noFill/>
          </a:ln>
          <a:effectLst>
            <a:outerShdw blurRad="63500" sx="999" sy="999"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37498" tIns="18105" rIns="37498" bIns="18105" anchor="ctr"/>
          <a:lstStyle/>
          <a:p>
            <a:pPr algn="ctr" defTabSz="353768" eaLnBrk="0" hangingPunct="0">
              <a:defRPr/>
            </a:pPr>
            <a:r>
              <a:rPr lang="en-US" sz="3771" b="1" dirty="0">
                <a:solidFill>
                  <a:schemeClr val="bg1"/>
                </a:solidFill>
                <a:effectLst>
                  <a:outerShdw blurRad="38100" dist="38100" dir="2700000" algn="tl">
                    <a:srgbClr val="000000"/>
                  </a:outerShdw>
                </a:effectLst>
                <a:latin typeface="Verdana" pitchFamily="34" charset="0"/>
              </a:rPr>
              <a:t>	 </a:t>
            </a:r>
            <a:r>
              <a:rPr lang="en-US" sz="3771" b="1" dirty="0" smtClean="0">
                <a:solidFill>
                  <a:schemeClr val="bg1"/>
                </a:solidFill>
                <a:effectLst>
                  <a:outerShdw blurRad="38100" dist="38100" dir="2700000" algn="tl">
                    <a:srgbClr val="000000"/>
                  </a:outerShdw>
                </a:effectLst>
                <a:latin typeface="Verdana" pitchFamily="34" charset="0"/>
              </a:rPr>
              <a:t>Architecture</a:t>
            </a:r>
            <a:endParaRPr lang="en-US" sz="3771" b="1" dirty="0">
              <a:solidFill>
                <a:schemeClr val="bg1"/>
              </a:solidFill>
              <a:effectLst>
                <a:outerShdw blurRad="38100" dist="38100" dir="2700000" algn="tl">
                  <a:srgbClr val="000000"/>
                </a:outerShdw>
              </a:effectLst>
              <a:latin typeface="Verdana" pitchFamily="34" charset="0"/>
            </a:endParaRPr>
          </a:p>
        </p:txBody>
      </p:sp>
      <p:sp>
        <p:nvSpPr>
          <p:cNvPr id="83" name="TextBox 82"/>
          <p:cNvSpPr txBox="1"/>
          <p:nvPr/>
        </p:nvSpPr>
        <p:spPr>
          <a:xfrm>
            <a:off x="825640" y="5755164"/>
            <a:ext cx="42151160" cy="615553"/>
          </a:xfrm>
          <a:prstGeom prst="rect">
            <a:avLst/>
          </a:prstGeom>
          <a:gradFill flip="none" rotWithShape="1">
            <a:gsLst>
              <a:gs pos="45000">
                <a:srgbClr val="03D4A8"/>
              </a:gs>
              <a:gs pos="70000">
                <a:srgbClr val="0087E6"/>
              </a:gs>
              <a:gs pos="100000">
                <a:srgbClr val="005CBF"/>
              </a:gs>
              <a:gs pos="20000">
                <a:srgbClr val="7BFFB6"/>
              </a:gs>
            </a:gsLst>
            <a:path path="circle">
              <a:fillToRect l="100000" t="100000"/>
            </a:path>
            <a:tileRect r="-100000" b="-100000"/>
          </a:gradFill>
        </p:spPr>
        <p:txBody>
          <a:bodyPr wrap="square" rtlCol="0">
            <a:spAutoFit/>
          </a:bodyPr>
          <a:lstStyle/>
          <a:p>
            <a:pPr algn="r"/>
            <a:r>
              <a:rPr lang="en-US" sz="3400" b="1" dirty="0" smtClean="0"/>
              <a:t>NASA/Goddard EARTH SCIENCES DATA and INFORMATION SERVICES CENTER (GES DISC)</a:t>
            </a:r>
            <a:endParaRPr lang="en-US" sz="3400" b="1"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1172" y="3449574"/>
            <a:ext cx="3302342" cy="1960214"/>
          </a:xfrm>
          <a:prstGeom prst="rect">
            <a:avLst/>
          </a:prstGeom>
        </p:spPr>
      </p:pic>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78807" y="9286178"/>
            <a:ext cx="6477000" cy="2740403"/>
          </a:xfrm>
          <a:prstGeom prst="rect">
            <a:avLst/>
          </a:prstGeom>
          <a:ln>
            <a:solidFill>
              <a:schemeClr val="bg2"/>
            </a:solidFill>
          </a:ln>
        </p:spPr>
      </p:pic>
      <p:sp>
        <p:nvSpPr>
          <p:cNvPr id="60" name="TextBox 59"/>
          <p:cNvSpPr txBox="1"/>
          <p:nvPr/>
        </p:nvSpPr>
        <p:spPr>
          <a:xfrm>
            <a:off x="15559804" y="10171892"/>
            <a:ext cx="2651760" cy="40233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2000" b="1" smtClean="0">
                <a:ln/>
                <a:solidFill>
                  <a:schemeClr val="accent4"/>
                </a:solidFill>
                <a:latin typeface="Times" charset="0"/>
                <a:ea typeface="Times" charset="0"/>
                <a:cs typeface="Times" charset="0"/>
              </a:rPr>
              <a:t>GES DISC Homepage </a:t>
            </a:r>
          </a:p>
        </p:txBody>
      </p:sp>
      <p:sp>
        <p:nvSpPr>
          <p:cNvPr id="63" name="TextBox 62"/>
          <p:cNvSpPr txBox="1"/>
          <p:nvPr/>
        </p:nvSpPr>
        <p:spPr>
          <a:xfrm>
            <a:off x="19570574" y="10083737"/>
            <a:ext cx="1737360" cy="58477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1600" b="1" smtClean="0">
                <a:ln/>
                <a:solidFill>
                  <a:schemeClr val="accent4"/>
                </a:solidFill>
                <a:latin typeface="Times" charset="0"/>
                <a:ea typeface="Times" charset="0"/>
                <a:cs typeface="Times" charset="0"/>
              </a:rPr>
              <a:t>Key in “</a:t>
            </a:r>
            <a:r>
              <a:rPr lang="en-US" sz="1600" b="1" dirty="0" err="1" smtClean="0">
                <a:ln/>
                <a:solidFill>
                  <a:schemeClr val="accent4"/>
                </a:solidFill>
                <a:latin typeface="Times" charset="0"/>
                <a:ea typeface="Times" charset="0"/>
                <a:cs typeface="Times" charset="0"/>
              </a:rPr>
              <a:t>datalist</a:t>
            </a:r>
            <a:r>
              <a:rPr lang="en-US" sz="1600" b="1" dirty="0" smtClean="0">
                <a:ln/>
                <a:solidFill>
                  <a:schemeClr val="accent4"/>
                </a:solidFill>
                <a:latin typeface="Times" charset="0"/>
                <a:ea typeface="Times" charset="0"/>
                <a:cs typeface="Times" charset="0"/>
              </a:rPr>
              <a:t>” here! </a:t>
            </a:r>
          </a:p>
        </p:txBody>
      </p:sp>
      <p:sp>
        <p:nvSpPr>
          <p:cNvPr id="64" name="Down Arrow 63"/>
          <p:cNvSpPr/>
          <p:nvPr/>
        </p:nvSpPr>
        <p:spPr bwMode="auto">
          <a:xfrm rot="3120000">
            <a:off x="18938893" y="10213959"/>
            <a:ext cx="222257" cy="1166162"/>
          </a:xfrm>
          <a:prstGeom prst="downArrow">
            <a:avLst/>
          </a:prstGeom>
          <a:solidFill>
            <a:srgbClr val="FFC000">
              <a:alpha val="25000"/>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66" name="Down Arrow 65"/>
          <p:cNvSpPr/>
          <p:nvPr/>
        </p:nvSpPr>
        <p:spPr bwMode="auto">
          <a:xfrm rot="16200000">
            <a:off x="22174200" y="9877939"/>
            <a:ext cx="457198" cy="914400"/>
          </a:xfrm>
          <a:prstGeom prst="downArrow">
            <a:avLst/>
          </a:prstGeom>
          <a:solidFill>
            <a:srgbClr val="FFC000"/>
          </a:solid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pic>
        <p:nvPicPr>
          <p:cNvPr id="69" name="Picture 6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6751" y="12477613"/>
            <a:ext cx="6477001" cy="3171616"/>
          </a:xfrm>
          <a:prstGeom prst="rect">
            <a:avLst/>
          </a:prstGeom>
          <a:ln>
            <a:solidFill>
              <a:srgbClr val="C00000"/>
            </a:solidFill>
          </a:ln>
        </p:spPr>
      </p:pic>
      <p:sp>
        <p:nvSpPr>
          <p:cNvPr id="70" name="TextBox 69"/>
          <p:cNvSpPr txBox="1"/>
          <p:nvPr/>
        </p:nvSpPr>
        <p:spPr>
          <a:xfrm>
            <a:off x="26604556" y="12799699"/>
            <a:ext cx="1737360"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2000" b="1" smtClean="0">
                <a:ln/>
                <a:solidFill>
                  <a:schemeClr val="accent4"/>
                </a:solidFill>
                <a:latin typeface="Times" charset="0"/>
                <a:ea typeface="Times" charset="0"/>
                <a:cs typeface="Times" charset="0"/>
              </a:rPr>
              <a:t>Subsetting </a:t>
            </a:r>
          </a:p>
        </p:txBody>
      </p:sp>
      <p:sp>
        <p:nvSpPr>
          <p:cNvPr id="74" name="TextBox 73"/>
          <p:cNvSpPr txBox="1"/>
          <p:nvPr/>
        </p:nvSpPr>
        <p:spPr>
          <a:xfrm>
            <a:off x="16710906" y="12732541"/>
            <a:ext cx="2651760" cy="40233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2000" b="1" smtClean="0">
                <a:ln/>
                <a:solidFill>
                  <a:schemeClr val="accent4"/>
                </a:solidFill>
                <a:latin typeface="Times" charset="0"/>
                <a:ea typeface="Times" charset="0"/>
                <a:cs typeface="Times" charset="0"/>
              </a:rPr>
              <a:t>Datalist</a:t>
            </a:r>
            <a:r>
              <a:rPr lang="en-US" sz="2000" b="1" dirty="0" smtClean="0">
                <a:ln/>
                <a:solidFill>
                  <a:schemeClr val="accent4"/>
                </a:solidFill>
                <a:latin typeface="Times" charset="0"/>
                <a:ea typeface="Times" charset="0"/>
                <a:cs typeface="Times" charset="0"/>
              </a:rPr>
              <a:t> Landing Page </a:t>
            </a:r>
          </a:p>
        </p:txBody>
      </p:sp>
      <p:pic>
        <p:nvPicPr>
          <p:cNvPr id="78" name="Picture 7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75153" y="13418148"/>
            <a:ext cx="3404849" cy="979365"/>
          </a:xfrm>
          <a:prstGeom prst="rect">
            <a:avLst/>
          </a:prstGeom>
          <a:ln>
            <a:solidFill>
              <a:srgbClr val="C00000"/>
            </a:solidFill>
          </a:ln>
        </p:spPr>
      </p:pic>
      <p:pic>
        <p:nvPicPr>
          <p:cNvPr id="79" name="Picture 7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34436" y="14546475"/>
            <a:ext cx="2933700" cy="1013430"/>
          </a:xfrm>
          <a:prstGeom prst="rect">
            <a:avLst/>
          </a:prstGeom>
          <a:ln>
            <a:solidFill>
              <a:srgbClr val="C00000"/>
            </a:solidFill>
          </a:ln>
        </p:spPr>
      </p:pic>
      <p:sp>
        <p:nvSpPr>
          <p:cNvPr id="77" name="TextBox 76"/>
          <p:cNvSpPr txBox="1"/>
          <p:nvPr/>
        </p:nvSpPr>
        <p:spPr>
          <a:xfrm>
            <a:off x="19794099" y="13559522"/>
            <a:ext cx="1737360"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2000" b="1" dirty="0" smtClean="0">
                <a:ln/>
                <a:solidFill>
                  <a:schemeClr val="accent4"/>
                </a:solidFill>
                <a:latin typeface="Times" charset="0"/>
                <a:ea typeface="Times" charset="0"/>
                <a:cs typeface="Times" charset="0"/>
              </a:rPr>
              <a:t>Data Citation </a:t>
            </a:r>
          </a:p>
        </p:txBody>
      </p:sp>
      <p:sp>
        <p:nvSpPr>
          <p:cNvPr id="81" name="TextBox 80"/>
          <p:cNvSpPr txBox="1"/>
          <p:nvPr/>
        </p:nvSpPr>
        <p:spPr>
          <a:xfrm>
            <a:off x="19664878" y="14806356"/>
            <a:ext cx="1920240" cy="40233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2000" b="1" smtClean="0">
                <a:ln/>
                <a:solidFill>
                  <a:schemeClr val="accent4"/>
                </a:solidFill>
                <a:latin typeface="Times" charset="0"/>
                <a:ea typeface="Times" charset="0"/>
                <a:cs typeface="Times" charset="0"/>
              </a:rPr>
              <a:t>Documentation </a:t>
            </a:r>
          </a:p>
        </p:txBody>
      </p:sp>
      <p:sp>
        <p:nvSpPr>
          <p:cNvPr id="82" name="Down Arrow 81"/>
          <p:cNvSpPr/>
          <p:nvPr/>
        </p:nvSpPr>
        <p:spPr bwMode="auto">
          <a:xfrm rot="-5940000" flipH="1">
            <a:off x="17303084" y="12697912"/>
            <a:ext cx="148774" cy="2123330"/>
          </a:xfrm>
          <a:prstGeom prst="downArrow">
            <a:avLst/>
          </a:prstGeom>
          <a:solidFill>
            <a:srgbClr val="FFC000">
              <a:alpha val="25000"/>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84" name="Down Arrow 83"/>
          <p:cNvSpPr/>
          <p:nvPr/>
        </p:nvSpPr>
        <p:spPr bwMode="auto">
          <a:xfrm rot="-4140000" flipH="1">
            <a:off x="18000935" y="13406355"/>
            <a:ext cx="148774" cy="2123330"/>
          </a:xfrm>
          <a:prstGeom prst="downArrow">
            <a:avLst/>
          </a:prstGeom>
          <a:solidFill>
            <a:srgbClr val="FFC000">
              <a:alpha val="25000"/>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87" name="TextBox 86"/>
          <p:cNvSpPr txBox="1"/>
          <p:nvPr/>
        </p:nvSpPr>
        <p:spPr>
          <a:xfrm>
            <a:off x="25631946" y="9949044"/>
            <a:ext cx="3566160" cy="40233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2000" b="1" dirty="0" smtClean="0">
                <a:ln/>
                <a:solidFill>
                  <a:schemeClr val="accent4"/>
                </a:solidFill>
                <a:latin typeface="Times" charset="0"/>
                <a:ea typeface="Times" charset="0"/>
                <a:cs typeface="Times" charset="0"/>
              </a:rPr>
              <a:t>Hurricane </a:t>
            </a:r>
            <a:r>
              <a:rPr lang="en-US" sz="2000" b="1" dirty="0" err="1" smtClean="0">
                <a:ln/>
                <a:solidFill>
                  <a:schemeClr val="accent4"/>
                </a:solidFill>
                <a:latin typeface="Times" charset="0"/>
                <a:ea typeface="Times" charset="0"/>
                <a:cs typeface="Times" charset="0"/>
              </a:rPr>
              <a:t>Datalist</a:t>
            </a:r>
            <a:r>
              <a:rPr lang="en-US" sz="2000" b="1" dirty="0" smtClean="0">
                <a:ln/>
                <a:solidFill>
                  <a:schemeClr val="accent4"/>
                </a:solidFill>
                <a:latin typeface="Times" charset="0"/>
                <a:ea typeface="Times" charset="0"/>
                <a:cs typeface="Times" charset="0"/>
              </a:rPr>
              <a:t> Hyperlink </a:t>
            </a:r>
          </a:p>
        </p:txBody>
      </p:sp>
      <p:sp>
        <p:nvSpPr>
          <p:cNvPr id="88" name="Down Arrow 87"/>
          <p:cNvSpPr/>
          <p:nvPr/>
        </p:nvSpPr>
        <p:spPr bwMode="auto">
          <a:xfrm rot="4233370" flipH="1">
            <a:off x="21660173" y="9544256"/>
            <a:ext cx="250638" cy="4960064"/>
          </a:xfrm>
          <a:prstGeom prst="downArrow">
            <a:avLst/>
          </a:prstGeom>
          <a:solidFill>
            <a:srgbClr val="FFC000">
              <a:alpha val="25000"/>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90" name="Down Arrow 89"/>
          <p:cNvSpPr/>
          <p:nvPr/>
        </p:nvSpPr>
        <p:spPr bwMode="auto">
          <a:xfrm rot="-2160000">
            <a:off x="24922840" y="11322588"/>
            <a:ext cx="253273" cy="1438518"/>
          </a:xfrm>
          <a:prstGeom prst="downArrow">
            <a:avLst/>
          </a:prstGeom>
          <a:solidFill>
            <a:srgbClr val="FFC000">
              <a:alpha val="25000"/>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pic>
        <p:nvPicPr>
          <p:cNvPr id="91" name="Picture 9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21236" y="15969895"/>
            <a:ext cx="6705600" cy="3251219"/>
          </a:xfrm>
          <a:prstGeom prst="rect">
            <a:avLst/>
          </a:prstGeom>
        </p:spPr>
      </p:pic>
      <p:pic>
        <p:nvPicPr>
          <p:cNvPr id="93" name="Picture 9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36450" y="15970793"/>
            <a:ext cx="6477000" cy="3285771"/>
          </a:xfrm>
          <a:prstGeom prst="rect">
            <a:avLst/>
          </a:prstGeom>
          <a:ln>
            <a:solidFill>
              <a:schemeClr val="bg2"/>
            </a:solidFill>
          </a:ln>
        </p:spPr>
      </p:pic>
      <p:sp>
        <p:nvSpPr>
          <p:cNvPr id="96" name="TextBox 95"/>
          <p:cNvSpPr txBox="1"/>
          <p:nvPr/>
        </p:nvSpPr>
        <p:spPr>
          <a:xfrm>
            <a:off x="19021934" y="16194340"/>
            <a:ext cx="2286000"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2000" b="1" dirty="0" smtClean="0">
                <a:ln/>
                <a:solidFill>
                  <a:schemeClr val="accent4"/>
                </a:solidFill>
                <a:latin typeface="Times" charset="0"/>
                <a:ea typeface="Times" charset="0"/>
                <a:cs typeface="Times" charset="0"/>
              </a:rPr>
              <a:t>Temporal Subset </a:t>
            </a:r>
          </a:p>
        </p:txBody>
      </p:sp>
      <p:sp>
        <p:nvSpPr>
          <p:cNvPr id="97" name="TextBox 96"/>
          <p:cNvSpPr txBox="1"/>
          <p:nvPr/>
        </p:nvSpPr>
        <p:spPr>
          <a:xfrm>
            <a:off x="26724897" y="16179723"/>
            <a:ext cx="2286000"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2000" b="1" dirty="0" smtClean="0">
                <a:ln/>
                <a:solidFill>
                  <a:schemeClr val="accent4"/>
                </a:solidFill>
                <a:latin typeface="Times" charset="0"/>
                <a:ea typeface="Times" charset="0"/>
                <a:cs typeface="Times" charset="0"/>
              </a:rPr>
              <a:t>Spatial Subset </a:t>
            </a:r>
          </a:p>
        </p:txBody>
      </p:sp>
      <p:sp>
        <p:nvSpPr>
          <p:cNvPr id="98" name="Down Arrow 97"/>
          <p:cNvSpPr/>
          <p:nvPr/>
        </p:nvSpPr>
        <p:spPr bwMode="auto">
          <a:xfrm rot="3120000">
            <a:off x="21654192" y="13070489"/>
            <a:ext cx="178507" cy="3840480"/>
          </a:xfrm>
          <a:prstGeom prst="downArrow">
            <a:avLst/>
          </a:prstGeom>
          <a:solidFill>
            <a:srgbClr val="FFC000">
              <a:alpha val="25000"/>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99" name="Down Arrow 98"/>
          <p:cNvSpPr/>
          <p:nvPr/>
        </p:nvSpPr>
        <p:spPr bwMode="auto">
          <a:xfrm rot="-2160000">
            <a:off x="24773581" y="13919641"/>
            <a:ext cx="213177" cy="2733906"/>
          </a:xfrm>
          <a:prstGeom prst="downArrow">
            <a:avLst/>
          </a:prstGeom>
          <a:solidFill>
            <a:srgbClr val="FFC000">
              <a:alpha val="25000"/>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pic>
        <p:nvPicPr>
          <p:cNvPr id="100" name="Picture 9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296726" y="19809457"/>
            <a:ext cx="8131879" cy="4679808"/>
          </a:xfrm>
          <a:prstGeom prst="rect">
            <a:avLst/>
          </a:prstGeom>
          <a:ln>
            <a:solidFill>
              <a:schemeClr val="bg2"/>
            </a:solidFill>
          </a:ln>
        </p:spPr>
      </p:pic>
      <p:pic>
        <p:nvPicPr>
          <p:cNvPr id="101" name="Picture 10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204845" y="19834293"/>
            <a:ext cx="4625446" cy="4638020"/>
          </a:xfrm>
          <a:prstGeom prst="rect">
            <a:avLst/>
          </a:prstGeom>
          <a:ln>
            <a:solidFill>
              <a:schemeClr val="bg2"/>
            </a:solidFill>
          </a:ln>
        </p:spPr>
      </p:pic>
      <p:pic>
        <p:nvPicPr>
          <p:cNvPr id="102" name="Picture 10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000395" y="24989578"/>
            <a:ext cx="9372600" cy="4495800"/>
          </a:xfrm>
          <a:prstGeom prst="rect">
            <a:avLst/>
          </a:prstGeom>
          <a:ln>
            <a:solidFill>
              <a:schemeClr val="bg2"/>
            </a:solidFill>
          </a:ln>
        </p:spPr>
      </p:pic>
      <p:sp>
        <p:nvSpPr>
          <p:cNvPr id="104" name="TextBox 103"/>
          <p:cNvSpPr txBox="1"/>
          <p:nvPr/>
        </p:nvSpPr>
        <p:spPr>
          <a:xfrm>
            <a:off x="14608728" y="25847910"/>
            <a:ext cx="4595777" cy="156966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chemeClr val="bg2"/>
            </a:solid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4800" b="1" dirty="0" smtClean="0">
                <a:ln/>
                <a:solidFill>
                  <a:schemeClr val="accent4"/>
                </a:solidFill>
                <a:latin typeface="Times" charset="0"/>
                <a:ea typeface="Times" charset="0"/>
                <a:cs typeface="Times" charset="0"/>
              </a:rPr>
              <a:t>One Stop</a:t>
            </a:r>
          </a:p>
          <a:p>
            <a:pPr algn="ctr">
              <a:spcBef>
                <a:spcPts val="0"/>
              </a:spcBef>
              <a:spcAft>
                <a:spcPts val="0"/>
              </a:spcAft>
            </a:pPr>
            <a:r>
              <a:rPr lang="en-US" sz="4800" b="1" dirty="0" smtClean="0">
                <a:ln/>
                <a:solidFill>
                  <a:schemeClr val="accent4"/>
                </a:solidFill>
                <a:latin typeface="Times" charset="0"/>
                <a:ea typeface="Times" charset="0"/>
                <a:cs typeface="Times" charset="0"/>
              </a:rPr>
              <a:t>Data Download ! </a:t>
            </a:r>
          </a:p>
        </p:txBody>
      </p:sp>
      <p:sp>
        <p:nvSpPr>
          <p:cNvPr id="106" name="TextBox 105"/>
          <p:cNvSpPr txBox="1"/>
          <p:nvPr/>
        </p:nvSpPr>
        <p:spPr>
          <a:xfrm>
            <a:off x="20573999" y="21235737"/>
            <a:ext cx="1828800"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2000" b="1" smtClean="0">
                <a:ln/>
                <a:solidFill>
                  <a:schemeClr val="accent4"/>
                </a:solidFill>
                <a:latin typeface="Times" charset="0"/>
                <a:ea typeface="Times" charset="0"/>
                <a:cs typeface="Times" charset="0"/>
              </a:rPr>
              <a:t>Selecting</a:t>
            </a:r>
          </a:p>
          <a:p>
            <a:pPr algn="ctr">
              <a:spcBef>
                <a:spcPts val="0"/>
              </a:spcBef>
              <a:spcAft>
                <a:spcPts val="0"/>
              </a:spcAft>
            </a:pPr>
            <a:r>
              <a:rPr lang="en-US" sz="2000" b="1" dirty="0" smtClean="0">
                <a:ln/>
                <a:solidFill>
                  <a:schemeClr val="accent4"/>
                </a:solidFill>
                <a:latin typeface="Times" charset="0"/>
                <a:ea typeface="Times" charset="0"/>
                <a:cs typeface="Times" charset="0"/>
              </a:rPr>
              <a:t>Data Variables </a:t>
            </a:r>
          </a:p>
        </p:txBody>
      </p:sp>
      <p:sp>
        <p:nvSpPr>
          <p:cNvPr id="107" name="TextBox 106"/>
          <p:cNvSpPr txBox="1"/>
          <p:nvPr/>
        </p:nvSpPr>
        <p:spPr>
          <a:xfrm>
            <a:off x="17280342" y="22433254"/>
            <a:ext cx="1188720" cy="52322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1400" b="1" smtClean="0">
                <a:ln/>
                <a:solidFill>
                  <a:schemeClr val="accent4"/>
                </a:solidFill>
                <a:latin typeface="Times" charset="0"/>
                <a:ea typeface="Times" charset="0"/>
                <a:cs typeface="Times" charset="0"/>
              </a:rPr>
              <a:t>precipitation selected</a:t>
            </a:r>
          </a:p>
        </p:txBody>
      </p:sp>
      <p:sp>
        <p:nvSpPr>
          <p:cNvPr id="108" name="TextBox 107"/>
          <p:cNvSpPr txBox="1"/>
          <p:nvPr/>
        </p:nvSpPr>
        <p:spPr>
          <a:xfrm>
            <a:off x="18230531" y="23632402"/>
            <a:ext cx="1737360" cy="27432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1400" b="1" smtClean="0">
                <a:ln/>
                <a:solidFill>
                  <a:schemeClr val="accent4"/>
                </a:solidFill>
                <a:latin typeface="Times" charset="0"/>
                <a:ea typeface="Times" charset="0"/>
                <a:cs typeface="Times" charset="0"/>
              </a:rPr>
              <a:t>wind speed  selected</a:t>
            </a:r>
          </a:p>
        </p:txBody>
      </p:sp>
      <p:sp>
        <p:nvSpPr>
          <p:cNvPr id="110" name="TextBox 109"/>
          <p:cNvSpPr txBox="1"/>
          <p:nvPr/>
        </p:nvSpPr>
        <p:spPr>
          <a:xfrm>
            <a:off x="26317746" y="21604961"/>
            <a:ext cx="2194560"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2000" b="1" dirty="0" smtClean="0">
                <a:ln/>
                <a:solidFill>
                  <a:schemeClr val="accent4"/>
                </a:solidFill>
                <a:latin typeface="Times" charset="0"/>
                <a:ea typeface="Times" charset="0"/>
                <a:cs typeface="Times" charset="0"/>
              </a:rPr>
              <a:t>Selecting</a:t>
            </a:r>
          </a:p>
          <a:p>
            <a:pPr algn="ctr">
              <a:spcBef>
                <a:spcPts val="0"/>
              </a:spcBef>
              <a:spcAft>
                <a:spcPts val="0"/>
              </a:spcAft>
            </a:pPr>
            <a:r>
              <a:rPr lang="en-US" sz="2000" b="1" dirty="0" smtClean="0">
                <a:ln/>
                <a:solidFill>
                  <a:schemeClr val="accent4"/>
                </a:solidFill>
                <a:latin typeface="Times" charset="0"/>
                <a:ea typeface="Times" charset="0"/>
                <a:cs typeface="Times" charset="0"/>
              </a:rPr>
              <a:t>Data Dimensions </a:t>
            </a:r>
          </a:p>
        </p:txBody>
      </p:sp>
      <p:sp>
        <p:nvSpPr>
          <p:cNvPr id="111" name="TextBox 110"/>
          <p:cNvSpPr txBox="1"/>
          <p:nvPr/>
        </p:nvSpPr>
        <p:spPr>
          <a:xfrm>
            <a:off x="26454906" y="26461061"/>
            <a:ext cx="1828800" cy="70788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2000" b="1" smtClean="0">
                <a:ln/>
                <a:solidFill>
                  <a:schemeClr val="accent4"/>
                </a:solidFill>
                <a:latin typeface="Times" charset="0"/>
                <a:ea typeface="Times" charset="0"/>
                <a:cs typeface="Times" charset="0"/>
              </a:rPr>
              <a:t>Selected</a:t>
            </a:r>
          </a:p>
          <a:p>
            <a:pPr algn="ctr">
              <a:spcBef>
                <a:spcPts val="0"/>
              </a:spcBef>
              <a:spcAft>
                <a:spcPts val="0"/>
              </a:spcAft>
            </a:pPr>
            <a:r>
              <a:rPr lang="en-US" sz="2000" b="1" dirty="0" smtClean="0">
                <a:ln/>
                <a:solidFill>
                  <a:schemeClr val="accent4"/>
                </a:solidFill>
                <a:latin typeface="Times" charset="0"/>
                <a:ea typeface="Times" charset="0"/>
                <a:cs typeface="Times" charset="0"/>
              </a:rPr>
              <a:t>Data Variables </a:t>
            </a:r>
          </a:p>
        </p:txBody>
      </p:sp>
      <p:sp>
        <p:nvSpPr>
          <p:cNvPr id="113" name="TextBox 112"/>
          <p:cNvSpPr txBox="1"/>
          <p:nvPr/>
        </p:nvSpPr>
        <p:spPr>
          <a:xfrm>
            <a:off x="23691449" y="27474892"/>
            <a:ext cx="1188720" cy="52322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1400" b="1" dirty="0" smtClean="0">
                <a:ln/>
                <a:solidFill>
                  <a:schemeClr val="accent4"/>
                </a:solidFill>
                <a:latin typeface="Times" charset="0"/>
                <a:ea typeface="Times" charset="0"/>
                <a:cs typeface="Times" charset="0"/>
              </a:rPr>
              <a:t>MERRA2 </a:t>
            </a:r>
          </a:p>
          <a:p>
            <a:pPr algn="ctr">
              <a:spcBef>
                <a:spcPts val="0"/>
              </a:spcBef>
              <a:spcAft>
                <a:spcPts val="0"/>
              </a:spcAft>
            </a:pPr>
            <a:r>
              <a:rPr lang="en-US" sz="1400" b="1" dirty="0" smtClean="0">
                <a:ln/>
                <a:solidFill>
                  <a:schemeClr val="accent4"/>
                </a:solidFill>
                <a:latin typeface="Times" charset="0"/>
                <a:ea typeface="Times" charset="0"/>
                <a:cs typeface="Times" charset="0"/>
              </a:rPr>
              <a:t>wind speed</a:t>
            </a:r>
          </a:p>
        </p:txBody>
      </p:sp>
      <p:sp>
        <p:nvSpPr>
          <p:cNvPr id="114" name="TextBox 113"/>
          <p:cNvSpPr txBox="1"/>
          <p:nvPr/>
        </p:nvSpPr>
        <p:spPr>
          <a:xfrm>
            <a:off x="23535395" y="28628788"/>
            <a:ext cx="1188720" cy="52322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1400" b="1" smtClean="0">
                <a:ln/>
                <a:solidFill>
                  <a:schemeClr val="accent4"/>
                </a:solidFill>
                <a:latin typeface="Times" charset="0"/>
                <a:ea typeface="Times" charset="0"/>
                <a:cs typeface="Times" charset="0"/>
              </a:rPr>
              <a:t>TRMM precipitation</a:t>
            </a:r>
          </a:p>
        </p:txBody>
      </p:sp>
      <p:sp>
        <p:nvSpPr>
          <p:cNvPr id="115" name="Down Arrow 114"/>
          <p:cNvSpPr/>
          <p:nvPr/>
        </p:nvSpPr>
        <p:spPr bwMode="auto">
          <a:xfrm rot="18383264">
            <a:off x="21790342" y="23992960"/>
            <a:ext cx="513192" cy="1371600"/>
          </a:xfrm>
          <a:prstGeom prst="downArrow">
            <a:avLst/>
          </a:prstGeom>
          <a:solidFill>
            <a:srgbClr val="FFC000"/>
          </a:solid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16" name="Down Arrow 115"/>
          <p:cNvSpPr/>
          <p:nvPr/>
        </p:nvSpPr>
        <p:spPr bwMode="auto">
          <a:xfrm rot="27300000">
            <a:off x="19439969" y="26427238"/>
            <a:ext cx="513192" cy="1149668"/>
          </a:xfrm>
          <a:prstGeom prst="downArrow">
            <a:avLst/>
          </a:prstGeom>
          <a:solidFill>
            <a:srgbClr val="FFC000"/>
          </a:solidFill>
          <a:ln w="381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17" name="Down Arrow 116"/>
          <p:cNvSpPr/>
          <p:nvPr/>
        </p:nvSpPr>
        <p:spPr bwMode="auto">
          <a:xfrm rot="2100000">
            <a:off x="21434376" y="13865219"/>
            <a:ext cx="194164" cy="6519592"/>
          </a:xfrm>
          <a:prstGeom prst="downArrow">
            <a:avLst/>
          </a:prstGeom>
          <a:solidFill>
            <a:srgbClr val="FFC000">
              <a:alpha val="25000"/>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18" name="Down Arrow 117"/>
          <p:cNvSpPr/>
          <p:nvPr/>
        </p:nvSpPr>
        <p:spPr bwMode="auto">
          <a:xfrm rot="-1140000">
            <a:off x="24669813" y="14663397"/>
            <a:ext cx="182290" cy="5806192"/>
          </a:xfrm>
          <a:prstGeom prst="downArrow">
            <a:avLst/>
          </a:prstGeom>
          <a:solidFill>
            <a:srgbClr val="FFC000">
              <a:alpha val="25000"/>
            </a:srgb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grpSp>
        <p:nvGrpSpPr>
          <p:cNvPr id="71" name="Shape 93"/>
          <p:cNvGrpSpPr/>
          <p:nvPr/>
        </p:nvGrpSpPr>
        <p:grpSpPr>
          <a:xfrm>
            <a:off x="30680963" y="11273128"/>
            <a:ext cx="10009837" cy="3759957"/>
            <a:chOff x="277125" y="1212650"/>
            <a:chExt cx="8229600" cy="4232467"/>
          </a:xfrm>
        </p:grpSpPr>
        <p:sp>
          <p:nvSpPr>
            <p:cNvPr id="73" name="Shape 94"/>
            <p:cNvSpPr/>
            <p:nvPr/>
          </p:nvSpPr>
          <p:spPr>
            <a:xfrm>
              <a:off x="277125" y="4246617"/>
              <a:ext cx="8229600" cy="1198500"/>
            </a:xfrm>
            <a:prstGeom prst="rect">
              <a:avLst/>
            </a:prstGeom>
            <a:solidFill>
              <a:srgbClr val="9E1B32"/>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68569" tIns="68569" rIns="68569" bIns="68569" anchor="ctr" anchorCtr="0">
              <a:noAutofit/>
            </a:bodyPr>
            <a:lstStyle/>
            <a:p>
              <a:pPr algn="ctr"/>
              <a:r>
                <a:rPr lang="en" sz="1800" b="1"/>
                <a:t>Data</a:t>
              </a:r>
            </a:p>
          </p:txBody>
        </p:sp>
        <p:sp>
          <p:nvSpPr>
            <p:cNvPr id="75" name="Shape 95"/>
            <p:cNvSpPr/>
            <p:nvPr/>
          </p:nvSpPr>
          <p:spPr>
            <a:xfrm>
              <a:off x="277125" y="2729472"/>
              <a:ext cx="2031899" cy="1511100"/>
            </a:xfrm>
            <a:prstGeom prst="rect">
              <a:avLst/>
            </a:prstGeom>
            <a:solidFill>
              <a:srgbClr val="FFC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68569" tIns="68569" rIns="68569" bIns="68569" anchor="ctr" anchorCtr="0">
              <a:noAutofit/>
            </a:bodyPr>
            <a:lstStyle/>
            <a:p>
              <a:pPr algn="ctr"/>
              <a:r>
                <a:rPr lang="en" sz="1800" b="1" dirty="0"/>
                <a:t>Information</a:t>
              </a:r>
            </a:p>
          </p:txBody>
        </p:sp>
        <p:sp>
          <p:nvSpPr>
            <p:cNvPr id="76" name="Shape 96"/>
            <p:cNvSpPr/>
            <p:nvPr/>
          </p:nvSpPr>
          <p:spPr>
            <a:xfrm>
              <a:off x="2309311" y="2729472"/>
              <a:ext cx="2133299" cy="1511100"/>
            </a:xfrm>
            <a:prstGeom prst="rect">
              <a:avLst/>
            </a:prstGeom>
            <a:solidFill>
              <a:srgbClr val="FFC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68569" tIns="68569" rIns="68569" bIns="68569" anchor="ctr" anchorCtr="0">
              <a:noAutofit/>
            </a:bodyPr>
            <a:lstStyle/>
            <a:p>
              <a:pPr algn="ctr"/>
              <a:r>
                <a:rPr lang="en" sz="1800" b="1" dirty="0"/>
                <a:t>Visualization</a:t>
              </a:r>
            </a:p>
          </p:txBody>
        </p:sp>
        <p:sp>
          <p:nvSpPr>
            <p:cNvPr id="80" name="Shape 97"/>
            <p:cNvSpPr/>
            <p:nvPr/>
          </p:nvSpPr>
          <p:spPr>
            <a:xfrm>
              <a:off x="6474698" y="2729472"/>
              <a:ext cx="2031899" cy="1511100"/>
            </a:xfrm>
            <a:prstGeom prst="rect">
              <a:avLst/>
            </a:prstGeom>
            <a:solidFill>
              <a:srgbClr val="FFC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68569" tIns="68569" rIns="68569" bIns="68569" anchor="ctr" anchorCtr="0">
              <a:noAutofit/>
            </a:bodyPr>
            <a:lstStyle/>
            <a:p>
              <a:pPr algn="ctr"/>
              <a:r>
                <a:rPr lang="en" sz="1800" b="1"/>
                <a:t>Search</a:t>
              </a:r>
            </a:p>
          </p:txBody>
        </p:sp>
        <p:sp>
          <p:nvSpPr>
            <p:cNvPr id="85" name="Shape 98"/>
            <p:cNvSpPr/>
            <p:nvPr/>
          </p:nvSpPr>
          <p:spPr>
            <a:xfrm>
              <a:off x="4442512" y="2729471"/>
              <a:ext cx="2031899" cy="1511100"/>
            </a:xfrm>
            <a:prstGeom prst="rect">
              <a:avLst/>
            </a:prstGeom>
            <a:solidFill>
              <a:srgbClr val="FFC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68569" tIns="68569" rIns="68569" bIns="68569" anchor="ctr" anchorCtr="0">
              <a:noAutofit/>
            </a:bodyPr>
            <a:lstStyle/>
            <a:p>
              <a:pPr algn="ctr"/>
              <a:r>
                <a:rPr lang="en-US" sz="1800" b="1" dirty="0" smtClean="0"/>
                <a:t>Subset</a:t>
              </a:r>
              <a:endParaRPr lang="en" sz="1800" b="1" dirty="0"/>
            </a:p>
          </p:txBody>
        </p:sp>
        <p:sp>
          <p:nvSpPr>
            <p:cNvPr id="86" name="Shape 99"/>
            <p:cNvSpPr/>
            <p:nvPr/>
          </p:nvSpPr>
          <p:spPr>
            <a:xfrm>
              <a:off x="277125" y="1212650"/>
              <a:ext cx="8229600" cy="1511100"/>
            </a:xfrm>
            <a:prstGeom prst="rect">
              <a:avLst/>
            </a:prstGeom>
            <a:solidFill>
              <a:schemeClr val="accent2">
                <a:lumMod val="60000"/>
                <a:lumOff val="4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69" tIns="68569" rIns="68569" bIns="68569" anchor="ctr" anchorCtr="0">
              <a:noAutofit/>
            </a:bodyPr>
            <a:lstStyle/>
            <a:p>
              <a:pPr algn="ctr"/>
              <a:r>
                <a:rPr lang="en-US" sz="1800" b="1" dirty="0" smtClean="0"/>
                <a:t>GES DISC User </a:t>
              </a:r>
              <a:r>
                <a:rPr lang="en" sz="1800" b="1" dirty="0" smtClean="0"/>
                <a:t>Interface</a:t>
              </a:r>
              <a:endParaRPr lang="en" sz="1800" b="1" dirty="0"/>
            </a:p>
            <a:p>
              <a:pPr algn="ctr"/>
              <a:endParaRPr sz="1800" b="1" dirty="0"/>
            </a:p>
            <a:p>
              <a:pPr algn="ctr"/>
              <a:endParaRPr sz="1800" b="1" dirty="0"/>
            </a:p>
          </p:txBody>
        </p:sp>
        <p:cxnSp>
          <p:nvCxnSpPr>
            <p:cNvPr id="95" name="Shape 100"/>
            <p:cNvCxnSpPr/>
            <p:nvPr/>
          </p:nvCxnSpPr>
          <p:spPr>
            <a:xfrm>
              <a:off x="1293450" y="2441837"/>
              <a:ext cx="0" cy="742500"/>
            </a:xfrm>
            <a:prstGeom prst="straightConnector1">
              <a:avLst/>
            </a:prstGeom>
            <a:ln>
              <a:headEnd type="triangle" w="lg" len="lg"/>
              <a:tailEnd type="triangle" w="lg" len="lg"/>
            </a:ln>
          </p:spPr>
          <p:style>
            <a:lnRef idx="2">
              <a:schemeClr val="dk1"/>
            </a:lnRef>
            <a:fillRef idx="0">
              <a:schemeClr val="dk1"/>
            </a:fillRef>
            <a:effectRef idx="1">
              <a:schemeClr val="dk1"/>
            </a:effectRef>
            <a:fontRef idx="minor">
              <a:schemeClr val="tx1"/>
            </a:fontRef>
          </p:style>
        </p:cxnSp>
        <p:cxnSp>
          <p:nvCxnSpPr>
            <p:cNvPr id="103" name="Shape 101"/>
            <p:cNvCxnSpPr/>
            <p:nvPr/>
          </p:nvCxnSpPr>
          <p:spPr>
            <a:xfrm>
              <a:off x="3375950" y="2441837"/>
              <a:ext cx="0" cy="742500"/>
            </a:xfrm>
            <a:prstGeom prst="straightConnector1">
              <a:avLst/>
            </a:prstGeom>
            <a:ln>
              <a:headEnd type="triangle" w="lg" len="lg"/>
              <a:tailEnd type="triangle" w="lg" len="lg"/>
            </a:ln>
          </p:spPr>
          <p:style>
            <a:lnRef idx="2">
              <a:schemeClr val="dk1"/>
            </a:lnRef>
            <a:fillRef idx="0">
              <a:schemeClr val="dk1"/>
            </a:fillRef>
            <a:effectRef idx="1">
              <a:schemeClr val="dk1"/>
            </a:effectRef>
            <a:fontRef idx="minor">
              <a:schemeClr val="tx1"/>
            </a:fontRef>
          </p:style>
        </p:cxnSp>
        <p:cxnSp>
          <p:nvCxnSpPr>
            <p:cNvPr id="105" name="Shape 102"/>
            <p:cNvCxnSpPr/>
            <p:nvPr/>
          </p:nvCxnSpPr>
          <p:spPr>
            <a:xfrm>
              <a:off x="5458450" y="2441837"/>
              <a:ext cx="0" cy="742500"/>
            </a:xfrm>
            <a:prstGeom prst="straightConnector1">
              <a:avLst/>
            </a:prstGeom>
            <a:ln>
              <a:headEnd type="triangle" w="lg" len="lg"/>
              <a:tailEnd type="triangle" w="lg" len="lg"/>
            </a:ln>
          </p:spPr>
          <p:style>
            <a:lnRef idx="2">
              <a:schemeClr val="dk1"/>
            </a:lnRef>
            <a:fillRef idx="0">
              <a:schemeClr val="dk1"/>
            </a:fillRef>
            <a:effectRef idx="1">
              <a:schemeClr val="dk1"/>
            </a:effectRef>
            <a:fontRef idx="minor">
              <a:schemeClr val="tx1"/>
            </a:fontRef>
          </p:style>
        </p:cxnSp>
        <p:cxnSp>
          <p:nvCxnSpPr>
            <p:cNvPr id="109" name="Shape 103"/>
            <p:cNvCxnSpPr/>
            <p:nvPr/>
          </p:nvCxnSpPr>
          <p:spPr>
            <a:xfrm>
              <a:off x="7490650" y="2441837"/>
              <a:ext cx="0" cy="742500"/>
            </a:xfrm>
            <a:prstGeom prst="straightConnector1">
              <a:avLst/>
            </a:prstGeom>
            <a:ln>
              <a:headEnd type="triangle" w="lg" len="lg"/>
              <a:tailEnd type="triangle" w="lg" len="lg"/>
            </a:ln>
          </p:spPr>
          <p:style>
            <a:lnRef idx="2">
              <a:schemeClr val="dk1"/>
            </a:lnRef>
            <a:fillRef idx="0">
              <a:schemeClr val="dk1"/>
            </a:fillRef>
            <a:effectRef idx="1">
              <a:schemeClr val="dk1"/>
            </a:effectRef>
            <a:fontRef idx="minor">
              <a:schemeClr val="tx1"/>
            </a:fontRef>
          </p:style>
        </p:cxnSp>
        <p:cxnSp>
          <p:nvCxnSpPr>
            <p:cNvPr id="112" name="Shape 104"/>
            <p:cNvCxnSpPr/>
            <p:nvPr/>
          </p:nvCxnSpPr>
          <p:spPr>
            <a:xfrm rot="10800000" flipH="1">
              <a:off x="1266625" y="2446450"/>
              <a:ext cx="6263699" cy="17399"/>
            </a:xfrm>
            <a:prstGeom prst="straightConnector1">
              <a:avLst/>
            </a:prstGeom>
            <a:ln>
              <a:headEnd type="none" w="lg" len="lg"/>
              <a:tailEnd type="none" w="lg" len="lg"/>
            </a:ln>
          </p:spPr>
          <p:style>
            <a:lnRef idx="2">
              <a:schemeClr val="dk1"/>
            </a:lnRef>
            <a:fillRef idx="0">
              <a:schemeClr val="dk1"/>
            </a:fillRef>
            <a:effectRef idx="1">
              <a:schemeClr val="dk1"/>
            </a:effectRef>
            <a:fontRef idx="minor">
              <a:schemeClr val="tx1"/>
            </a:fontRef>
          </p:style>
        </p:cxnSp>
        <p:sp>
          <p:nvSpPr>
            <p:cNvPr id="119" name="Shape 105"/>
            <p:cNvSpPr txBox="1"/>
            <p:nvPr/>
          </p:nvSpPr>
          <p:spPr>
            <a:xfrm>
              <a:off x="2033100" y="2036875"/>
              <a:ext cx="4785899" cy="595200"/>
            </a:xfrm>
            <a:prstGeom prst="rect">
              <a:avLst/>
            </a:prstGeom>
            <a:noFill/>
            <a:ln>
              <a:noFill/>
            </a:ln>
          </p:spPr>
          <p:txBody>
            <a:bodyPr lIns="68569" tIns="68569" rIns="68569" bIns="68569" anchor="t" anchorCtr="0">
              <a:noAutofit/>
            </a:bodyPr>
            <a:lstStyle/>
            <a:p>
              <a:pPr algn="ctr"/>
              <a:r>
                <a:rPr lang="en" sz="1350" b="1" dirty="0"/>
                <a:t>Context (space, time, data, keywords...)</a:t>
              </a:r>
            </a:p>
          </p:txBody>
        </p:sp>
      </p:grpSp>
      <p:sp>
        <p:nvSpPr>
          <p:cNvPr id="123" name="TextBox 55"/>
          <p:cNvSpPr txBox="1">
            <a:spLocks noChangeArrowheads="1"/>
          </p:cNvSpPr>
          <p:nvPr/>
        </p:nvSpPr>
        <p:spPr bwMode="auto">
          <a:xfrm>
            <a:off x="30281344" y="8939404"/>
            <a:ext cx="119063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571500" indent="-571500" defTabSz="783732" eaLnBrk="1" fontAlgn="auto" hangingPunct="1">
              <a:spcBef>
                <a:spcPts val="0"/>
              </a:spcBef>
              <a:spcAft>
                <a:spcPts val="0"/>
              </a:spcAft>
              <a:buFont typeface="Wingdings" charset="2"/>
              <a:buChar char="Ø"/>
              <a:defRPr/>
            </a:pPr>
            <a:r>
              <a:rPr lang="en-US" altLang="en-US" sz="3600" dirty="0" smtClean="0"/>
              <a:t>GES DISC’s </a:t>
            </a:r>
            <a:r>
              <a:rPr lang="en-US" altLang="en-US" sz="3600" dirty="0" smtClean="0"/>
              <a:t>new web architecture unifies user interfaces</a:t>
            </a:r>
            <a:endParaRPr lang="en-US" altLang="en-US" sz="3600" dirty="0" smtClean="0"/>
          </a:p>
          <a:p>
            <a:pPr marL="571500" indent="-571500" defTabSz="783732" eaLnBrk="1" fontAlgn="auto" hangingPunct="1">
              <a:spcBef>
                <a:spcPts val="0"/>
              </a:spcBef>
              <a:spcAft>
                <a:spcPts val="0"/>
              </a:spcAft>
              <a:buFont typeface="Wingdings" charset="2"/>
              <a:buChar char="Ø"/>
              <a:defRPr/>
            </a:pPr>
            <a:r>
              <a:rPr lang="en-US" altLang="en-US" sz="3600" dirty="0" err="1" smtClean="0"/>
              <a:t>Datalist</a:t>
            </a:r>
            <a:r>
              <a:rPr lang="en-US" altLang="en-US" sz="3600" dirty="0" smtClean="0"/>
              <a:t> </a:t>
            </a:r>
            <a:r>
              <a:rPr lang="en-US" altLang="en-US" sz="3600" dirty="0" smtClean="0"/>
              <a:t>is implemented with </a:t>
            </a:r>
            <a:r>
              <a:rPr lang="en-US" altLang="en-US" sz="3600" dirty="0" smtClean="0"/>
              <a:t>same architecture</a:t>
            </a:r>
          </a:p>
          <a:p>
            <a:pPr marL="571500" indent="-571500" defTabSz="783732" eaLnBrk="1" fontAlgn="auto" hangingPunct="1">
              <a:spcBef>
                <a:spcPts val="0"/>
              </a:spcBef>
              <a:spcAft>
                <a:spcPts val="0"/>
              </a:spcAft>
              <a:buFont typeface="Wingdings" charset="2"/>
              <a:buChar char="Ø"/>
              <a:defRPr/>
            </a:pPr>
            <a:r>
              <a:rPr lang="en-US" altLang="en-US" sz="3600" dirty="0" smtClean="0"/>
              <a:t>Curator using DIF Editor to add </a:t>
            </a:r>
            <a:r>
              <a:rPr lang="en-US" altLang="en-US" sz="3600" dirty="0" err="1" smtClean="0"/>
              <a:t>datalist</a:t>
            </a:r>
            <a:r>
              <a:rPr lang="en-US" altLang="en-US" sz="3600" dirty="0" smtClean="0"/>
              <a:t> metadata into Mongo DB</a:t>
            </a:r>
            <a:endParaRPr lang="en-US" altLang="en-US" sz="3600" dirty="0"/>
          </a:p>
        </p:txBody>
      </p:sp>
      <p:grpSp>
        <p:nvGrpSpPr>
          <p:cNvPr id="155" name="Group 154"/>
          <p:cNvGrpSpPr/>
          <p:nvPr/>
        </p:nvGrpSpPr>
        <p:grpSpPr>
          <a:xfrm>
            <a:off x="30069992" y="15439086"/>
            <a:ext cx="11154208" cy="5607936"/>
            <a:chOff x="28910" y="860513"/>
            <a:chExt cx="8273842" cy="4245552"/>
          </a:xfrm>
        </p:grpSpPr>
        <p:sp>
          <p:nvSpPr>
            <p:cNvPr id="156" name="Shape 288"/>
            <p:cNvSpPr txBox="1"/>
            <p:nvPr/>
          </p:nvSpPr>
          <p:spPr>
            <a:xfrm>
              <a:off x="28910" y="4069396"/>
              <a:ext cx="1042417" cy="553534"/>
            </a:xfrm>
            <a:prstGeom prst="rect">
              <a:avLst/>
            </a:prstGeom>
            <a:noFill/>
            <a:ln>
              <a:noFill/>
            </a:ln>
          </p:spPr>
          <p:txBody>
            <a:bodyPr lIns="91425" tIns="91425" rIns="91425" bIns="91425" anchor="t" anchorCtr="0">
              <a:noAutofit/>
            </a:bodyPr>
            <a:lstStyle/>
            <a:p>
              <a:pPr rtl="0">
                <a:spcBef>
                  <a:spcPts val="0"/>
                </a:spcBef>
                <a:buNone/>
              </a:pPr>
              <a:r>
                <a:rPr lang="en" dirty="0" smtClean="0">
                  <a:solidFill>
                    <a:srgbClr val="D96755"/>
                  </a:solidFill>
                </a:rPr>
                <a:t>CMR</a:t>
              </a:r>
              <a:r>
                <a:rPr lang="en-US" dirty="0" smtClean="0"/>
                <a:t>,</a:t>
              </a:r>
            </a:p>
            <a:p>
              <a:pPr rtl="0">
                <a:spcBef>
                  <a:spcPts val="0"/>
                </a:spcBef>
                <a:buNone/>
              </a:pPr>
              <a:r>
                <a:rPr lang="en-US" dirty="0" smtClean="0"/>
                <a:t>Legacy metadata</a:t>
              </a:r>
              <a:endParaRPr dirty="0"/>
            </a:p>
          </p:txBody>
        </p:sp>
        <p:sp>
          <p:nvSpPr>
            <p:cNvPr id="157" name="Shape 270"/>
            <p:cNvSpPr/>
            <p:nvPr/>
          </p:nvSpPr>
          <p:spPr>
            <a:xfrm>
              <a:off x="3966001" y="963553"/>
              <a:ext cx="2745899" cy="665099"/>
            </a:xfrm>
            <a:prstGeom prst="roundRect">
              <a:avLst>
                <a:gd name="adj" fmla="val 16667"/>
              </a:avLst>
            </a:prstGeom>
            <a:solidFill>
              <a:srgbClr val="FFC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68569" tIns="68569" rIns="68569" bIns="68569" anchor="ctr" anchorCtr="0">
              <a:noAutofit/>
            </a:bodyPr>
            <a:lstStyle/>
            <a:p>
              <a:pPr algn="ctr"/>
              <a:r>
                <a:rPr lang="en" sz="1800" dirty="0"/>
                <a:t>AngularJS</a:t>
              </a:r>
            </a:p>
          </p:txBody>
        </p:sp>
        <p:grpSp>
          <p:nvGrpSpPr>
            <p:cNvPr id="158" name="Shape 271"/>
            <p:cNvGrpSpPr/>
            <p:nvPr/>
          </p:nvGrpSpPr>
          <p:grpSpPr>
            <a:xfrm>
              <a:off x="3987057" y="3853322"/>
              <a:ext cx="2790992" cy="1013156"/>
              <a:chOff x="4413875" y="4197300"/>
              <a:chExt cx="2165700" cy="1350875"/>
            </a:xfrm>
            <a:solidFill>
              <a:schemeClr val="bg1">
                <a:lumMod val="85000"/>
              </a:schemeClr>
            </a:solidFill>
          </p:grpSpPr>
          <p:sp>
            <p:nvSpPr>
              <p:cNvPr id="189" name="Shape 272"/>
              <p:cNvSpPr/>
              <p:nvPr/>
            </p:nvSpPr>
            <p:spPr>
              <a:xfrm>
                <a:off x="4413875" y="5008974"/>
                <a:ext cx="2165700" cy="539200"/>
              </a:xfrm>
              <a:prstGeom prst="flowChartMagneticDisk">
                <a:avLst/>
              </a:prstGeom>
              <a:grpFill/>
              <a:ln w="19050" cap="flat" cmpd="sng">
                <a:solidFill>
                  <a:schemeClr val="dk2"/>
                </a:solidFill>
                <a:prstDash val="solid"/>
                <a:round/>
                <a:headEnd type="none" w="med" len="med"/>
                <a:tailEnd type="none" w="med" len="med"/>
              </a:ln>
            </p:spPr>
            <p:txBody>
              <a:bodyPr lIns="68569" tIns="68569" rIns="68569" bIns="68569" anchor="ctr" anchorCtr="0">
                <a:noAutofit/>
              </a:bodyPr>
              <a:lstStyle/>
              <a:p>
                <a:endParaRPr sz="1050"/>
              </a:p>
            </p:txBody>
          </p:sp>
          <p:sp>
            <p:nvSpPr>
              <p:cNvPr id="190" name="Shape 273"/>
              <p:cNvSpPr/>
              <p:nvPr/>
            </p:nvSpPr>
            <p:spPr>
              <a:xfrm>
                <a:off x="4413875" y="4606260"/>
                <a:ext cx="2165700" cy="539200"/>
              </a:xfrm>
              <a:prstGeom prst="flowChartMagneticDisk">
                <a:avLst/>
              </a:prstGeom>
              <a:grpFill/>
              <a:ln w="19050" cap="flat" cmpd="sng">
                <a:solidFill>
                  <a:schemeClr val="dk2"/>
                </a:solidFill>
                <a:prstDash val="solid"/>
                <a:round/>
                <a:headEnd type="none" w="med" len="med"/>
                <a:tailEnd type="none" w="med" len="med"/>
              </a:ln>
            </p:spPr>
            <p:txBody>
              <a:bodyPr lIns="68569" tIns="68569" rIns="68569" bIns="68569" anchor="ctr" anchorCtr="0">
                <a:noAutofit/>
              </a:bodyPr>
              <a:lstStyle/>
              <a:p>
                <a:endParaRPr sz="1050"/>
              </a:p>
            </p:txBody>
          </p:sp>
          <p:sp>
            <p:nvSpPr>
              <p:cNvPr id="191" name="Shape 274"/>
              <p:cNvSpPr/>
              <p:nvPr/>
            </p:nvSpPr>
            <p:spPr>
              <a:xfrm>
                <a:off x="4413875" y="4197300"/>
                <a:ext cx="2165700" cy="539200"/>
              </a:xfrm>
              <a:prstGeom prst="flowChartMagneticDisk">
                <a:avLst/>
              </a:prstGeom>
              <a:grpFill/>
              <a:ln w="19050" cap="flat" cmpd="sng">
                <a:solidFill>
                  <a:schemeClr val="dk2"/>
                </a:solidFill>
                <a:prstDash val="solid"/>
                <a:round/>
                <a:headEnd type="none" w="med" len="med"/>
                <a:tailEnd type="none" w="med" len="med"/>
              </a:ln>
            </p:spPr>
            <p:txBody>
              <a:bodyPr lIns="68569" tIns="68569" rIns="68569" bIns="68569" anchor="ctr" anchorCtr="0">
                <a:noAutofit/>
              </a:bodyPr>
              <a:lstStyle/>
              <a:p>
                <a:pPr algn="ctr"/>
                <a:r>
                  <a:rPr lang="en" sz="1800" dirty="0" smtClean="0"/>
                  <a:t>Mongo </a:t>
                </a:r>
                <a:r>
                  <a:rPr lang="en" sz="1800" dirty="0"/>
                  <a:t>DB</a:t>
                </a:r>
              </a:p>
            </p:txBody>
          </p:sp>
        </p:grpSp>
        <p:sp>
          <p:nvSpPr>
            <p:cNvPr id="159" name="Shape 275"/>
            <p:cNvSpPr/>
            <p:nvPr/>
          </p:nvSpPr>
          <p:spPr>
            <a:xfrm>
              <a:off x="3966132" y="2469137"/>
              <a:ext cx="2745899" cy="665099"/>
            </a:xfrm>
            <a:prstGeom prst="roundRect">
              <a:avLst>
                <a:gd name="adj" fmla="val 16667"/>
              </a:avLst>
            </a:prstGeom>
            <a:solidFill>
              <a:srgbClr val="FFC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68569" tIns="68569" rIns="68569" bIns="68569" anchor="ctr" anchorCtr="0">
              <a:noAutofit/>
            </a:bodyPr>
            <a:lstStyle/>
            <a:p>
              <a:pPr algn="ctr"/>
              <a:r>
                <a:rPr lang="en" sz="1800" dirty="0" err="1" smtClean="0"/>
                <a:t>Node.js</a:t>
              </a:r>
              <a:endParaRPr lang="en" sz="1800" dirty="0"/>
            </a:p>
          </p:txBody>
        </p:sp>
        <p:sp>
          <p:nvSpPr>
            <p:cNvPr id="160" name="Shape 276"/>
            <p:cNvSpPr txBox="1"/>
            <p:nvPr/>
          </p:nvSpPr>
          <p:spPr>
            <a:xfrm>
              <a:off x="6689307" y="4171339"/>
              <a:ext cx="1253025" cy="349649"/>
            </a:xfrm>
            <a:prstGeom prst="rect">
              <a:avLst/>
            </a:prstGeom>
            <a:noFill/>
            <a:ln>
              <a:noFill/>
            </a:ln>
          </p:spPr>
          <p:txBody>
            <a:bodyPr lIns="68569" tIns="68569" rIns="68569" bIns="68569" anchor="t" anchorCtr="0">
              <a:noAutofit/>
            </a:bodyPr>
            <a:lstStyle/>
            <a:p>
              <a:pPr algn="ctr"/>
              <a:r>
                <a:rPr lang="en" dirty="0"/>
                <a:t>Database</a:t>
              </a:r>
            </a:p>
          </p:txBody>
        </p:sp>
        <p:sp>
          <p:nvSpPr>
            <p:cNvPr id="161" name="Shape 277"/>
            <p:cNvSpPr txBox="1"/>
            <p:nvPr/>
          </p:nvSpPr>
          <p:spPr>
            <a:xfrm>
              <a:off x="6747975" y="2570300"/>
              <a:ext cx="1554777" cy="349649"/>
            </a:xfrm>
            <a:prstGeom prst="rect">
              <a:avLst/>
            </a:prstGeom>
            <a:noFill/>
            <a:ln>
              <a:noFill/>
            </a:ln>
          </p:spPr>
          <p:txBody>
            <a:bodyPr lIns="68569" tIns="68569" rIns="68569" bIns="68569" anchor="t" anchorCtr="0">
              <a:noAutofit/>
            </a:bodyPr>
            <a:lstStyle/>
            <a:p>
              <a:pPr algn="ctr"/>
              <a:r>
                <a:rPr lang="en" dirty="0" smtClean="0"/>
                <a:t>Web Server</a:t>
              </a:r>
              <a:r>
                <a:rPr lang="en-US" dirty="0" smtClean="0"/>
                <a:t>,</a:t>
              </a:r>
            </a:p>
            <a:p>
              <a:pPr algn="ctr"/>
              <a:r>
                <a:rPr lang="en-US" dirty="0" smtClean="0"/>
                <a:t>Built-in services</a:t>
              </a:r>
              <a:endParaRPr lang="en" dirty="0"/>
            </a:p>
          </p:txBody>
        </p:sp>
        <p:sp>
          <p:nvSpPr>
            <p:cNvPr id="162" name="Shape 278"/>
            <p:cNvSpPr txBox="1"/>
            <p:nvPr/>
          </p:nvSpPr>
          <p:spPr>
            <a:xfrm>
              <a:off x="6845343" y="1112196"/>
              <a:ext cx="1240785" cy="349649"/>
            </a:xfrm>
            <a:prstGeom prst="rect">
              <a:avLst/>
            </a:prstGeom>
            <a:noFill/>
            <a:ln>
              <a:noFill/>
            </a:ln>
          </p:spPr>
          <p:txBody>
            <a:bodyPr lIns="68569" tIns="68569" rIns="68569" bIns="68569" anchor="t" anchorCtr="0">
              <a:noAutofit/>
            </a:bodyPr>
            <a:lstStyle/>
            <a:p>
              <a:pPr algn="ctr"/>
              <a:r>
                <a:rPr lang="en" sz="1350" dirty="0" smtClean="0"/>
                <a:t>Content View</a:t>
              </a:r>
              <a:endParaRPr lang="en" sz="1350" dirty="0"/>
            </a:p>
          </p:txBody>
        </p:sp>
        <p:cxnSp>
          <p:nvCxnSpPr>
            <p:cNvPr id="163" name="Shape 279"/>
            <p:cNvCxnSpPr/>
            <p:nvPr/>
          </p:nvCxnSpPr>
          <p:spPr>
            <a:xfrm>
              <a:off x="2199750" y="1181802"/>
              <a:ext cx="1766250" cy="0"/>
            </a:xfrm>
            <a:prstGeom prst="straightConnector1">
              <a:avLst/>
            </a:prstGeom>
            <a:noFill/>
            <a:ln w="38100" cap="flat" cmpd="sng">
              <a:solidFill>
                <a:schemeClr val="dk2"/>
              </a:solidFill>
              <a:prstDash val="solid"/>
              <a:round/>
              <a:headEnd type="triangle" w="lg" len="lg"/>
              <a:tailEnd type="none" w="lg" len="lg"/>
            </a:ln>
          </p:spPr>
        </p:cxnSp>
        <p:sp>
          <p:nvSpPr>
            <p:cNvPr id="164" name="Shape 280"/>
            <p:cNvSpPr txBox="1"/>
            <p:nvPr/>
          </p:nvSpPr>
          <p:spPr>
            <a:xfrm>
              <a:off x="2199863" y="946453"/>
              <a:ext cx="1423124" cy="349649"/>
            </a:xfrm>
            <a:prstGeom prst="rect">
              <a:avLst/>
            </a:prstGeom>
            <a:noFill/>
            <a:ln>
              <a:noFill/>
            </a:ln>
          </p:spPr>
          <p:txBody>
            <a:bodyPr lIns="68569" tIns="68569" rIns="68569" bIns="68569" anchor="t" anchorCtr="0">
              <a:noAutofit/>
            </a:bodyPr>
            <a:lstStyle/>
            <a:p>
              <a:pPr algn="ctr"/>
              <a:r>
                <a:rPr lang="en" sz="1050"/>
                <a:t>Web Page</a:t>
              </a:r>
            </a:p>
          </p:txBody>
        </p:sp>
        <p:cxnSp>
          <p:nvCxnSpPr>
            <p:cNvPr id="165" name="Shape 281"/>
            <p:cNvCxnSpPr/>
            <p:nvPr/>
          </p:nvCxnSpPr>
          <p:spPr>
            <a:xfrm>
              <a:off x="4840124" y="1644215"/>
              <a:ext cx="12976" cy="808031"/>
            </a:xfrm>
            <a:prstGeom prst="straightConnector1">
              <a:avLst/>
            </a:prstGeom>
            <a:noFill/>
            <a:ln w="38100" cap="flat" cmpd="sng">
              <a:solidFill>
                <a:schemeClr val="dk2"/>
              </a:solidFill>
              <a:prstDash val="solid"/>
              <a:round/>
              <a:headEnd type="none" w="lg" len="lg"/>
              <a:tailEnd type="triangle" w="lg" len="lg"/>
            </a:ln>
          </p:spPr>
        </p:cxnSp>
        <p:cxnSp>
          <p:nvCxnSpPr>
            <p:cNvPr id="166" name="Shape 282"/>
            <p:cNvCxnSpPr/>
            <p:nvPr/>
          </p:nvCxnSpPr>
          <p:spPr>
            <a:xfrm>
              <a:off x="4855594" y="3139918"/>
              <a:ext cx="0" cy="713404"/>
            </a:xfrm>
            <a:prstGeom prst="straightConnector1">
              <a:avLst/>
            </a:prstGeom>
            <a:noFill/>
            <a:ln w="38100" cap="flat" cmpd="sng">
              <a:solidFill>
                <a:schemeClr val="dk2"/>
              </a:solidFill>
              <a:prstDash val="solid"/>
              <a:round/>
              <a:headEnd type="none" w="lg" len="lg"/>
              <a:tailEnd type="triangle" w="lg" len="lg"/>
            </a:ln>
          </p:spPr>
        </p:cxnSp>
        <p:cxnSp>
          <p:nvCxnSpPr>
            <p:cNvPr id="167" name="Shape 283"/>
            <p:cNvCxnSpPr/>
            <p:nvPr/>
          </p:nvCxnSpPr>
          <p:spPr>
            <a:xfrm flipV="1">
              <a:off x="5953913" y="3147737"/>
              <a:ext cx="0" cy="705585"/>
            </a:xfrm>
            <a:prstGeom prst="straightConnector1">
              <a:avLst/>
            </a:prstGeom>
            <a:noFill/>
            <a:ln w="38100" cap="flat" cmpd="sng">
              <a:solidFill>
                <a:schemeClr val="dk2"/>
              </a:solidFill>
              <a:prstDash val="solid"/>
              <a:round/>
              <a:headEnd type="none" w="lg" len="lg"/>
              <a:tailEnd type="triangle" w="lg" len="lg"/>
            </a:ln>
          </p:spPr>
        </p:cxnSp>
        <p:cxnSp>
          <p:nvCxnSpPr>
            <p:cNvPr id="168" name="Shape 284"/>
            <p:cNvCxnSpPr/>
            <p:nvPr/>
          </p:nvCxnSpPr>
          <p:spPr>
            <a:xfrm flipV="1">
              <a:off x="5907506" y="1644178"/>
              <a:ext cx="0" cy="808068"/>
            </a:xfrm>
            <a:prstGeom prst="straightConnector1">
              <a:avLst/>
            </a:prstGeom>
            <a:noFill/>
            <a:ln w="38100" cap="flat" cmpd="sng">
              <a:solidFill>
                <a:schemeClr val="dk2"/>
              </a:solidFill>
              <a:prstDash val="solid"/>
              <a:round/>
              <a:headEnd type="none" w="lg" len="lg"/>
              <a:tailEnd type="triangle" w="lg" len="lg"/>
            </a:ln>
          </p:spPr>
        </p:cxnSp>
        <p:cxnSp>
          <p:nvCxnSpPr>
            <p:cNvPr id="169" name="Shape 290"/>
            <p:cNvCxnSpPr/>
            <p:nvPr/>
          </p:nvCxnSpPr>
          <p:spPr>
            <a:xfrm flipH="1" flipV="1">
              <a:off x="3082393" y="2628211"/>
              <a:ext cx="883739" cy="2025"/>
            </a:xfrm>
            <a:prstGeom prst="straightConnector1">
              <a:avLst/>
            </a:prstGeom>
            <a:noFill/>
            <a:ln w="19050" cap="flat" cmpd="sng">
              <a:solidFill>
                <a:schemeClr val="dk2"/>
              </a:solidFill>
              <a:prstDash val="solid"/>
              <a:round/>
              <a:headEnd type="triangle" w="lg" len="lg"/>
              <a:tailEnd type="triangle" w="lg" len="lg"/>
            </a:ln>
          </p:spPr>
        </p:cxnSp>
        <p:cxnSp>
          <p:nvCxnSpPr>
            <p:cNvPr id="170" name="Shape 291"/>
            <p:cNvCxnSpPr/>
            <p:nvPr/>
          </p:nvCxnSpPr>
          <p:spPr>
            <a:xfrm flipH="1">
              <a:off x="3088576" y="2838350"/>
              <a:ext cx="877424" cy="0"/>
            </a:xfrm>
            <a:prstGeom prst="straightConnector1">
              <a:avLst/>
            </a:prstGeom>
            <a:noFill/>
            <a:ln w="19050" cap="flat" cmpd="sng">
              <a:solidFill>
                <a:schemeClr val="dk2"/>
              </a:solidFill>
              <a:prstDash val="solid"/>
              <a:round/>
              <a:headEnd type="triangle" w="lg" len="lg"/>
              <a:tailEnd type="triangle" w="lg" len="lg"/>
            </a:ln>
          </p:spPr>
        </p:cxnSp>
        <p:cxnSp>
          <p:nvCxnSpPr>
            <p:cNvPr id="171" name="Shape 292"/>
            <p:cNvCxnSpPr/>
            <p:nvPr/>
          </p:nvCxnSpPr>
          <p:spPr>
            <a:xfrm flipH="1">
              <a:off x="3082393" y="3032311"/>
              <a:ext cx="883739" cy="0"/>
            </a:xfrm>
            <a:prstGeom prst="straightConnector1">
              <a:avLst/>
            </a:prstGeom>
            <a:noFill/>
            <a:ln w="19050" cap="flat" cmpd="sng">
              <a:solidFill>
                <a:schemeClr val="dk2"/>
              </a:solidFill>
              <a:prstDash val="solid"/>
              <a:round/>
              <a:headEnd type="triangle" w="lg" len="lg"/>
              <a:tailEnd type="triangle" w="lg" len="lg"/>
            </a:ln>
          </p:spPr>
        </p:cxnSp>
        <p:cxnSp>
          <p:nvCxnSpPr>
            <p:cNvPr id="172" name="Shape 297"/>
            <p:cNvCxnSpPr/>
            <p:nvPr/>
          </p:nvCxnSpPr>
          <p:spPr>
            <a:xfrm>
              <a:off x="2199750" y="1410402"/>
              <a:ext cx="1766250" cy="0"/>
            </a:xfrm>
            <a:prstGeom prst="straightConnector1">
              <a:avLst/>
            </a:prstGeom>
            <a:noFill/>
            <a:ln w="38100" cap="flat" cmpd="sng">
              <a:solidFill>
                <a:schemeClr val="dk2"/>
              </a:solidFill>
              <a:prstDash val="solid"/>
              <a:round/>
              <a:headEnd type="none" w="lg" len="lg"/>
              <a:tailEnd type="triangle" w="lg" len="lg"/>
            </a:ln>
          </p:spPr>
        </p:cxnSp>
        <p:sp>
          <p:nvSpPr>
            <p:cNvPr id="173" name="Shape 298"/>
            <p:cNvSpPr txBox="1"/>
            <p:nvPr/>
          </p:nvSpPr>
          <p:spPr>
            <a:xfrm>
              <a:off x="2199863" y="1403653"/>
              <a:ext cx="1423124" cy="349649"/>
            </a:xfrm>
            <a:prstGeom prst="rect">
              <a:avLst/>
            </a:prstGeom>
            <a:noFill/>
            <a:ln>
              <a:noFill/>
            </a:ln>
          </p:spPr>
          <p:txBody>
            <a:bodyPr lIns="68569" tIns="68569" rIns="68569" bIns="68569" anchor="t" anchorCtr="0">
              <a:noAutofit/>
            </a:bodyPr>
            <a:lstStyle/>
            <a:p>
              <a:pPr algn="ctr"/>
              <a:r>
                <a:rPr lang="en" sz="1050" dirty="0"/>
                <a:t>User Actions</a:t>
              </a:r>
            </a:p>
          </p:txBody>
        </p:sp>
        <p:sp>
          <p:nvSpPr>
            <p:cNvPr id="174" name="Shape 299"/>
            <p:cNvSpPr txBox="1"/>
            <p:nvPr/>
          </p:nvSpPr>
          <p:spPr>
            <a:xfrm>
              <a:off x="4106035" y="3301996"/>
              <a:ext cx="672749" cy="349649"/>
            </a:xfrm>
            <a:prstGeom prst="rect">
              <a:avLst/>
            </a:prstGeom>
            <a:noFill/>
            <a:ln>
              <a:noFill/>
            </a:ln>
          </p:spPr>
          <p:txBody>
            <a:bodyPr lIns="68569" tIns="68569" rIns="68569" bIns="68569" anchor="t" anchorCtr="0">
              <a:noAutofit/>
            </a:bodyPr>
            <a:lstStyle/>
            <a:p>
              <a:pPr algn="ctr"/>
              <a:r>
                <a:rPr lang="en" dirty="0"/>
                <a:t>Query</a:t>
              </a:r>
            </a:p>
          </p:txBody>
        </p:sp>
        <p:sp>
          <p:nvSpPr>
            <p:cNvPr id="175" name="Shape 300"/>
            <p:cNvSpPr txBox="1"/>
            <p:nvPr/>
          </p:nvSpPr>
          <p:spPr>
            <a:xfrm>
              <a:off x="6034381" y="3225131"/>
              <a:ext cx="792674" cy="349649"/>
            </a:xfrm>
            <a:prstGeom prst="rect">
              <a:avLst/>
            </a:prstGeom>
            <a:noFill/>
            <a:ln>
              <a:noFill/>
            </a:ln>
          </p:spPr>
          <p:txBody>
            <a:bodyPr lIns="68569" tIns="68569" rIns="68569" bIns="68569" anchor="t" anchorCtr="0">
              <a:noAutofit/>
            </a:bodyPr>
            <a:lstStyle/>
            <a:p>
              <a:pPr algn="ctr"/>
              <a:r>
                <a:rPr lang="en"/>
                <a:t>JS Objects</a:t>
              </a:r>
            </a:p>
          </p:txBody>
        </p:sp>
        <p:sp>
          <p:nvSpPr>
            <p:cNvPr id="176" name="Shape 301"/>
            <p:cNvSpPr txBox="1"/>
            <p:nvPr/>
          </p:nvSpPr>
          <p:spPr>
            <a:xfrm>
              <a:off x="3631101" y="1789760"/>
              <a:ext cx="1221999" cy="349649"/>
            </a:xfrm>
            <a:prstGeom prst="rect">
              <a:avLst/>
            </a:prstGeom>
            <a:noFill/>
            <a:ln>
              <a:noFill/>
            </a:ln>
          </p:spPr>
          <p:txBody>
            <a:bodyPr lIns="68569" tIns="68569" rIns="68569" bIns="68569" anchor="t" anchorCtr="0">
              <a:noAutofit/>
            </a:bodyPr>
            <a:lstStyle/>
            <a:p>
              <a:pPr algn="ctr"/>
              <a:r>
                <a:rPr lang="en-US" dirty="0">
                  <a:solidFill>
                    <a:srgbClr val="D96755"/>
                  </a:solidFill>
                </a:rPr>
                <a:t>JSON WSP</a:t>
              </a:r>
              <a:endParaRPr lang="en" dirty="0">
                <a:solidFill>
                  <a:srgbClr val="D96755"/>
                </a:solidFill>
              </a:endParaRPr>
            </a:p>
            <a:p>
              <a:pPr algn="ctr"/>
              <a:r>
                <a:rPr lang="en" dirty="0">
                  <a:solidFill>
                    <a:srgbClr val="D96755"/>
                  </a:solidFill>
                </a:rPr>
                <a:t>request</a:t>
              </a:r>
            </a:p>
          </p:txBody>
        </p:sp>
        <p:sp>
          <p:nvSpPr>
            <p:cNvPr id="177" name="Shape 302"/>
            <p:cNvSpPr txBox="1"/>
            <p:nvPr/>
          </p:nvSpPr>
          <p:spPr>
            <a:xfrm>
              <a:off x="5935968" y="1785562"/>
              <a:ext cx="1134650" cy="349649"/>
            </a:xfrm>
            <a:prstGeom prst="rect">
              <a:avLst/>
            </a:prstGeom>
            <a:noFill/>
            <a:ln>
              <a:noFill/>
            </a:ln>
          </p:spPr>
          <p:txBody>
            <a:bodyPr lIns="68569" tIns="68569" rIns="68569" bIns="68569" anchor="t" anchorCtr="0">
              <a:noAutofit/>
            </a:bodyPr>
            <a:lstStyle/>
            <a:p>
              <a:pPr algn="ctr"/>
              <a:r>
                <a:rPr lang="en" dirty="0">
                  <a:solidFill>
                    <a:srgbClr val="D96755"/>
                  </a:solidFill>
                </a:rPr>
                <a:t>JSON</a:t>
              </a:r>
              <a:r>
                <a:rPr lang="en-US" dirty="0">
                  <a:solidFill>
                    <a:srgbClr val="D96755"/>
                  </a:solidFill>
                </a:rPr>
                <a:t> WSP</a:t>
              </a:r>
            </a:p>
            <a:p>
              <a:pPr algn="ctr"/>
              <a:r>
                <a:rPr lang="en-US" dirty="0">
                  <a:solidFill>
                    <a:srgbClr val="D96755"/>
                  </a:solidFill>
                </a:rPr>
                <a:t>response</a:t>
              </a:r>
              <a:endParaRPr lang="en" dirty="0">
                <a:solidFill>
                  <a:srgbClr val="D96755"/>
                </a:solidFill>
              </a:endParaRPr>
            </a:p>
          </p:txBody>
        </p:sp>
        <p:sp>
          <p:nvSpPr>
            <p:cNvPr id="178" name="Multidocument 177"/>
            <p:cNvSpPr/>
            <p:nvPr/>
          </p:nvSpPr>
          <p:spPr>
            <a:xfrm>
              <a:off x="1317108" y="2467206"/>
              <a:ext cx="1765285" cy="1013123"/>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t>OPeNDAP</a:t>
              </a:r>
              <a:endParaRPr lang="en-US" sz="1600" dirty="0"/>
            </a:p>
            <a:p>
              <a:r>
                <a:rPr lang="en-US" sz="1600" dirty="0" smtClean="0"/>
                <a:t>SSW</a:t>
              </a:r>
            </a:p>
            <a:p>
              <a:r>
                <a:rPr lang="en-US" sz="1600" dirty="0" smtClean="0"/>
                <a:t>Giovanni</a:t>
              </a:r>
              <a:endParaRPr lang="en-US" sz="1600" dirty="0"/>
            </a:p>
          </p:txBody>
        </p:sp>
        <p:sp>
          <p:nvSpPr>
            <p:cNvPr id="179" name="Shape 302"/>
            <p:cNvSpPr txBox="1"/>
            <p:nvPr/>
          </p:nvSpPr>
          <p:spPr>
            <a:xfrm>
              <a:off x="3088576" y="2547693"/>
              <a:ext cx="792674" cy="349649"/>
            </a:xfrm>
            <a:prstGeom prst="rect">
              <a:avLst/>
            </a:prstGeom>
            <a:noFill/>
            <a:ln>
              <a:noFill/>
            </a:ln>
          </p:spPr>
          <p:txBody>
            <a:bodyPr lIns="68569" tIns="68569" rIns="68569" bIns="68569" anchor="t" anchorCtr="0">
              <a:noAutofit/>
            </a:bodyPr>
            <a:lstStyle/>
            <a:p>
              <a:pPr algn="ctr"/>
              <a:r>
                <a:rPr lang="en" dirty="0">
                  <a:solidFill>
                    <a:srgbClr val="D96755"/>
                  </a:solidFill>
                </a:rPr>
                <a:t>JSON</a:t>
              </a:r>
              <a:r>
                <a:rPr lang="en-US" dirty="0">
                  <a:solidFill>
                    <a:srgbClr val="D96755"/>
                  </a:solidFill>
                </a:rPr>
                <a:t> WSP</a:t>
              </a:r>
              <a:endParaRPr lang="en" dirty="0">
                <a:solidFill>
                  <a:srgbClr val="D96755"/>
                </a:solidFill>
              </a:endParaRPr>
            </a:p>
          </p:txBody>
        </p:sp>
        <p:sp>
          <p:nvSpPr>
            <p:cNvPr id="180" name="Shape 277"/>
            <p:cNvSpPr txBox="1"/>
            <p:nvPr/>
          </p:nvSpPr>
          <p:spPr>
            <a:xfrm>
              <a:off x="45720" y="2526189"/>
              <a:ext cx="1623283" cy="821527"/>
            </a:xfrm>
            <a:prstGeom prst="rect">
              <a:avLst/>
            </a:prstGeom>
            <a:noFill/>
            <a:ln>
              <a:noFill/>
            </a:ln>
          </p:spPr>
          <p:txBody>
            <a:bodyPr lIns="68569" tIns="68569" rIns="68569" bIns="68569" anchor="t" anchorCtr="0">
              <a:noAutofit/>
            </a:bodyPr>
            <a:lstStyle/>
            <a:p>
              <a:r>
                <a:rPr lang="en-US" sz="1350" dirty="0" smtClean="0"/>
                <a:t>Legacy </a:t>
              </a:r>
            </a:p>
            <a:p>
              <a:r>
                <a:rPr lang="en-US" sz="1350" dirty="0" smtClean="0"/>
                <a:t>Service</a:t>
              </a:r>
            </a:p>
            <a:p>
              <a:r>
                <a:rPr lang="en-US" sz="1350" dirty="0" smtClean="0"/>
                <a:t>wrappers</a:t>
              </a:r>
              <a:endParaRPr lang="en" sz="1350" dirty="0"/>
            </a:p>
          </p:txBody>
        </p:sp>
        <p:sp>
          <p:nvSpPr>
            <p:cNvPr id="181" name="Shape 285"/>
            <p:cNvSpPr/>
            <p:nvPr/>
          </p:nvSpPr>
          <p:spPr>
            <a:xfrm>
              <a:off x="597785" y="3837128"/>
              <a:ext cx="1497280" cy="436787"/>
            </a:xfrm>
            <a:prstGeom prst="roundRect">
              <a:avLst>
                <a:gd name="adj" fmla="val 16667"/>
              </a:avLst>
            </a:prstGeom>
            <a:solidFill>
              <a:schemeClr val="bg1">
                <a:lumMod val="85000"/>
              </a:schemeClr>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rtl="0">
                <a:spcBef>
                  <a:spcPts val="0"/>
                </a:spcBef>
                <a:buNone/>
              </a:pPr>
              <a:r>
                <a:rPr lang="en" sz="2400" smtClean="0"/>
                <a:t>Metadata</a:t>
              </a:r>
              <a:endParaRPr lang="en" sz="2400"/>
            </a:p>
          </p:txBody>
        </p:sp>
        <p:cxnSp>
          <p:nvCxnSpPr>
            <p:cNvPr id="182" name="Shape 287"/>
            <p:cNvCxnSpPr/>
            <p:nvPr/>
          </p:nvCxnSpPr>
          <p:spPr>
            <a:xfrm flipH="1">
              <a:off x="2109764" y="4049623"/>
              <a:ext cx="275383" cy="0"/>
            </a:xfrm>
            <a:prstGeom prst="straightConnector1">
              <a:avLst/>
            </a:prstGeom>
            <a:noFill/>
            <a:ln w="38100" cap="flat" cmpd="sng">
              <a:solidFill>
                <a:schemeClr val="dk2"/>
              </a:solidFill>
              <a:prstDash val="solid"/>
              <a:round/>
              <a:headEnd type="triangle" w="lg" len="lg"/>
              <a:tailEnd type="none" w="lg" len="lg"/>
            </a:ln>
          </p:spPr>
        </p:cxnSp>
        <p:pic>
          <p:nvPicPr>
            <p:cNvPr id="183" name="Picture 182"/>
            <p:cNvPicPr>
              <a:picLocks noChangeAspect="1"/>
            </p:cNvPicPr>
            <p:nvPr/>
          </p:nvPicPr>
          <p:blipFill>
            <a:blip r:embed="rId16"/>
            <a:stretch>
              <a:fillRect/>
            </a:stretch>
          </p:blipFill>
          <p:spPr>
            <a:xfrm>
              <a:off x="1426557" y="860513"/>
              <a:ext cx="860583" cy="860583"/>
            </a:xfrm>
            <a:prstGeom prst="rect">
              <a:avLst/>
            </a:prstGeom>
          </p:spPr>
        </p:pic>
        <p:sp>
          <p:nvSpPr>
            <p:cNvPr id="184" name="Shape 275"/>
            <p:cNvSpPr/>
            <p:nvPr/>
          </p:nvSpPr>
          <p:spPr>
            <a:xfrm>
              <a:off x="2394116" y="4561629"/>
              <a:ext cx="1376553" cy="544436"/>
            </a:xfrm>
            <a:prstGeom prst="roundRect">
              <a:avLst>
                <a:gd name="adj" fmla="val 16667"/>
              </a:avLst>
            </a:prstGeom>
            <a:solidFill>
              <a:srgbClr val="FFC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68569" tIns="68569" rIns="68569" bIns="68569" anchor="ctr" anchorCtr="0">
              <a:noAutofit/>
            </a:bodyPr>
            <a:lstStyle/>
            <a:p>
              <a:pPr algn="ctr"/>
              <a:r>
                <a:rPr lang="en-US" sz="1800" dirty="0" smtClean="0"/>
                <a:t>DIF Editor</a:t>
              </a:r>
              <a:endParaRPr lang="en" sz="1800" dirty="0"/>
            </a:p>
          </p:txBody>
        </p:sp>
        <p:sp>
          <p:nvSpPr>
            <p:cNvPr id="185" name="Shape 275"/>
            <p:cNvSpPr/>
            <p:nvPr/>
          </p:nvSpPr>
          <p:spPr>
            <a:xfrm>
              <a:off x="2385147" y="3713970"/>
              <a:ext cx="1414073" cy="671306"/>
            </a:xfrm>
            <a:prstGeom prst="roundRect">
              <a:avLst>
                <a:gd name="adj" fmla="val 16667"/>
              </a:avLst>
            </a:prstGeom>
            <a:solidFill>
              <a:srgbClr val="FFC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68569" tIns="68569" rIns="68569" bIns="68569" anchor="ctr" anchorCtr="0">
              <a:noAutofit/>
            </a:bodyPr>
            <a:lstStyle/>
            <a:p>
              <a:pPr algn="ctr"/>
              <a:r>
                <a:rPr lang="en-US" sz="1800" dirty="0" smtClean="0"/>
                <a:t>DIF Connector</a:t>
              </a:r>
              <a:endParaRPr lang="en" sz="1800" dirty="0"/>
            </a:p>
          </p:txBody>
        </p:sp>
        <p:cxnSp>
          <p:nvCxnSpPr>
            <p:cNvPr id="186" name="Shape 287"/>
            <p:cNvCxnSpPr/>
            <p:nvPr/>
          </p:nvCxnSpPr>
          <p:spPr>
            <a:xfrm flipH="1">
              <a:off x="3819790" y="4107904"/>
              <a:ext cx="286245" cy="0"/>
            </a:xfrm>
            <a:prstGeom prst="straightConnector1">
              <a:avLst/>
            </a:prstGeom>
            <a:noFill/>
            <a:ln w="38100" cap="flat" cmpd="sng">
              <a:solidFill>
                <a:schemeClr val="dk2"/>
              </a:solidFill>
              <a:prstDash val="solid"/>
              <a:round/>
              <a:headEnd type="triangle" w="lg" len="lg"/>
              <a:tailEnd type="none" w="lg" len="lg"/>
            </a:ln>
          </p:spPr>
        </p:cxnSp>
        <p:cxnSp>
          <p:nvCxnSpPr>
            <p:cNvPr id="187" name="Shape 287"/>
            <p:cNvCxnSpPr/>
            <p:nvPr/>
          </p:nvCxnSpPr>
          <p:spPr>
            <a:xfrm flipH="1">
              <a:off x="3088144" y="4385276"/>
              <a:ext cx="4039" cy="260684"/>
            </a:xfrm>
            <a:prstGeom prst="straightConnector1">
              <a:avLst/>
            </a:prstGeom>
            <a:noFill/>
            <a:ln w="38100" cap="flat" cmpd="sng">
              <a:solidFill>
                <a:schemeClr val="dk2"/>
              </a:solidFill>
              <a:prstDash val="solid"/>
              <a:round/>
              <a:headEnd type="triangle" w="lg" len="lg"/>
              <a:tailEnd type="none" w="lg" len="lg"/>
            </a:ln>
          </p:spPr>
        </p:cxnSp>
        <p:sp>
          <p:nvSpPr>
            <p:cNvPr id="188" name="Rectangle 187"/>
            <p:cNvSpPr/>
            <p:nvPr/>
          </p:nvSpPr>
          <p:spPr>
            <a:xfrm>
              <a:off x="1357077" y="4572237"/>
              <a:ext cx="930063" cy="523220"/>
            </a:xfrm>
            <a:prstGeom prst="rect">
              <a:avLst/>
            </a:prstGeom>
          </p:spPr>
          <p:txBody>
            <a:bodyPr wrap="none">
              <a:spAutoFit/>
            </a:bodyPr>
            <a:lstStyle/>
            <a:p>
              <a:r>
                <a:rPr lang="en-US" dirty="0" err="1" smtClean="0"/>
                <a:t>Datalist</a:t>
              </a:r>
              <a:r>
                <a:rPr lang="en-US" dirty="0" smtClean="0"/>
                <a:t> </a:t>
              </a:r>
            </a:p>
            <a:p>
              <a:r>
                <a:rPr lang="en-US" dirty="0" smtClean="0"/>
                <a:t>metadata</a:t>
              </a:r>
              <a:endParaRPr lang="en-US" dirty="0"/>
            </a:p>
          </p:txBody>
        </p:sp>
      </p:grpSp>
      <p:sp>
        <p:nvSpPr>
          <p:cNvPr id="120" name="TextBox 119"/>
          <p:cNvSpPr txBox="1"/>
          <p:nvPr/>
        </p:nvSpPr>
        <p:spPr>
          <a:xfrm>
            <a:off x="21400794" y="12824642"/>
            <a:ext cx="1737360" cy="40011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spcBef>
                <a:spcPts val="0"/>
              </a:spcBef>
              <a:spcAft>
                <a:spcPts val="0"/>
              </a:spcAft>
            </a:pPr>
            <a:r>
              <a:rPr lang="en-US" sz="2000" b="1" dirty="0" smtClean="0">
                <a:ln/>
                <a:solidFill>
                  <a:schemeClr val="accent4"/>
                </a:solidFill>
                <a:latin typeface="Times" charset="0"/>
                <a:ea typeface="Times" charset="0"/>
                <a:cs typeface="Times" charset="0"/>
              </a:rPr>
              <a:t>Visualization </a:t>
            </a:r>
            <a:endParaRPr lang="en-US" sz="2000" b="1" dirty="0" smtClean="0">
              <a:ln/>
              <a:solidFill>
                <a:schemeClr val="accent4"/>
              </a:solidFill>
              <a:latin typeface="Times" charset="0"/>
              <a:ea typeface="Times" charset="0"/>
              <a:cs typeface="Times" charset="0"/>
            </a:endParaRPr>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712405" y="27609408"/>
            <a:ext cx="1832965" cy="1832965"/>
          </a:xfrm>
          <a:prstGeom prst="rect">
            <a:avLst/>
          </a:prstGeom>
        </p:spPr>
      </p:pic>
      <p:pic>
        <p:nvPicPr>
          <p:cNvPr id="128" name="Picture 1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793426" y="22978414"/>
            <a:ext cx="1832965" cy="1832965"/>
          </a:xfrm>
          <a:prstGeom prst="rect">
            <a:avLst/>
          </a:prstGeom>
        </p:spPr>
      </p:pic>
      <p:pic>
        <p:nvPicPr>
          <p:cNvPr id="129" name="Picture 1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522364" y="27780821"/>
            <a:ext cx="1832965" cy="1832965"/>
          </a:xfrm>
          <a:prstGeom prst="rect">
            <a:avLst/>
          </a:prstGeom>
        </p:spPr>
      </p:pic>
      <p:pic>
        <p:nvPicPr>
          <p:cNvPr id="130" name="Picture 1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69386" y="6429910"/>
            <a:ext cx="1544151" cy="154415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12505</TotalTime>
  <Words>380</Words>
  <Application>Microsoft Macintosh PowerPoint</Application>
  <PresentationFormat>Custom</PresentationFormat>
  <Paragraphs>97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Times</vt:lpstr>
      <vt:lpstr>Times New Roman</vt:lpstr>
      <vt:lpstr>Verdana</vt:lpstr>
      <vt:lpstr>Wingdings</vt:lpstr>
      <vt:lpstr>Arial</vt:lpstr>
      <vt:lpstr>Default Design</vt:lpstr>
      <vt:lpstr>PowerPoint Presentation</vt:lpstr>
    </vt:vector>
  </TitlesOfParts>
  <Company>The New England College of Optometry</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subject>Poster Template</dc:subject>
  <dc:creator>Marek Jacisin</dc:creator>
  <cp:lastModifiedBy>Angela Li</cp:lastModifiedBy>
  <cp:revision>335</cp:revision>
  <dcterms:created xsi:type="dcterms:W3CDTF">2001-10-18T16:42:36Z</dcterms:created>
  <dcterms:modified xsi:type="dcterms:W3CDTF">2017-01-09T21:21:36Z</dcterms:modified>
</cp:coreProperties>
</file>