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notesSlides/notesSlide13.xml" ContentType="application/vnd.openxmlformats-officedocument.presentationml.notesSlide+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3"/>
  </p:notesMasterIdLst>
  <p:sldIdLst>
    <p:sldId id="301" r:id="rId20"/>
    <p:sldId id="290" r:id="rId21"/>
    <p:sldId id="302" r:id="rId22"/>
    <p:sldId id="294" r:id="rId23"/>
    <p:sldId id="299" r:id="rId24"/>
    <p:sldId id="297" r:id="rId25"/>
    <p:sldId id="295" r:id="rId26"/>
    <p:sldId id="296" r:id="rId27"/>
    <p:sldId id="298" r:id="rId28"/>
    <p:sldId id="300" r:id="rId29"/>
    <p:sldId id="267" r:id="rId30"/>
    <p:sldId id="292" r:id="rId31"/>
    <p:sldId id="303" r:id="rId32"/>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61" d="100"/>
          <a:sy n="61" d="100"/>
        </p:scale>
        <p:origin x="-968" y="-10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CF88AFD-8AB7-4785-9B8B-720FB8183835}" type="datetime1">
              <a:rPr lang="en-US"/>
              <a:pPr/>
              <a:t>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2ADAF2-F6C9-4AE2-AE79-554FCB663BA1}"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17363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Introduction:  Slide 1</a:t>
            </a:r>
          </a:p>
          <a:p>
            <a:r>
              <a:rPr lang="en-US" sz="1200" kern="1200" dirty="0" smtClean="0">
                <a:solidFill>
                  <a:schemeClr val="tx1"/>
                </a:solidFill>
                <a:effectLst/>
                <a:latin typeface="+mn-lt"/>
                <a:ea typeface="MS PGothic" pitchFamily="34" charset="-128"/>
                <a:cs typeface="MS PGothic" charset="0"/>
              </a:rPr>
              <a:t>This is the Federation of Earth Science Information Partners Data Management for Scientists Short Course, Section:  Responsible Data Use;   Module:  Citation and Credit.</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This training module is part of the Federation of Earth Science Information Partners (or ESIP Federation's) Data Management for Scientists Short Course.  The subject of this module is "Citation and Credit".  The module was authored by Matthew Mayernik from the National Center for Atmospheric Research.  Besides the ESIP Federation, sponsors of this Data Management for Scientists Short Course are the Data Conservancy and the United States National Oceanic and Atmospheric Administration (NOAA).</a:t>
            </a:r>
          </a:p>
        </p:txBody>
      </p:sp>
      <p:sp>
        <p:nvSpPr>
          <p:cNvPr id="34820" name="Slide Number Placeholder 3"/>
          <p:cNvSpPr>
            <a:spLocks noGrp="1"/>
          </p:cNvSpPr>
          <p:nvPr>
            <p:ph type="sldNum" sz="quarter" idx="5"/>
          </p:nvPr>
        </p:nvSpPr>
        <p:spPr bwMode="auto">
          <a:noFill/>
          <a:ln>
            <a:miter lim="800000"/>
            <a:headEnd/>
            <a:tailEnd/>
          </a:ln>
        </p:spPr>
        <p:txBody>
          <a:bodyPr/>
          <a:lstStyle/>
          <a:p>
            <a:fld id="{581EAB50-286D-412B-A4C5-BE4087D5E9B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Slide 10:  References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Within this module, we've made reference to published sources that we think you may want to review when you want more information about citing data.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4935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Slide 11:  Resources </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On this slide, you will find a linked listing of some additional resources you might find helpful should you need more information about the practice of data citation.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701945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Slide 12:  Other Relevant Modules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The modules of the ESIP Data Management for Scientists Short Course have been designed to complement and supplement each other.  In light of this plan, we think you may find the following modules relevant as you seek to gain a better understanding of data citation: </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To find out more about NSF, NASA and NOAA requirements for providing access to your data including the use of data citations, see </a:t>
            </a:r>
            <a:r>
              <a:rPr lang="en-US" sz="1200" i="1" kern="1200" dirty="0" smtClean="0">
                <a:solidFill>
                  <a:schemeClr val="tx1"/>
                </a:solidFill>
                <a:effectLst/>
                <a:latin typeface="+mn-lt"/>
                <a:ea typeface="MS PGothic" pitchFamily="34" charset="-128"/>
                <a:cs typeface="MS PGothic" charset="0"/>
              </a:rPr>
              <a:t>The Case for Data Stewardship – Agency Requirements</a:t>
            </a:r>
            <a:r>
              <a:rPr lang="en-US" sz="1200" kern="1200" dirty="0" smtClean="0">
                <a:solidFill>
                  <a:schemeClr val="tx1"/>
                </a:solidFill>
                <a:effectLst/>
                <a:latin typeface="+mn-lt"/>
                <a:ea typeface="MS PGothic" pitchFamily="34" charset="-128"/>
                <a:cs typeface="MS PGothic" charset="0"/>
              </a:rPr>
              <a:t> section.</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The </a:t>
            </a:r>
            <a:r>
              <a:rPr lang="en-US" sz="1200" i="1" kern="1200" dirty="0" smtClean="0">
                <a:solidFill>
                  <a:schemeClr val="tx1"/>
                </a:solidFill>
                <a:effectLst/>
                <a:latin typeface="+mn-lt"/>
                <a:ea typeface="MS PGothic" pitchFamily="34" charset="-128"/>
                <a:cs typeface="MS PGothic" charset="0"/>
              </a:rPr>
              <a:t>Local Data Management - Advertising Your</a:t>
            </a:r>
            <a:r>
              <a:rPr lang="en-US" sz="1200" kern="1200" dirty="0" smtClean="0">
                <a:solidFill>
                  <a:schemeClr val="tx1"/>
                </a:solidFill>
                <a:effectLst/>
                <a:latin typeface="+mn-lt"/>
                <a:ea typeface="MS PGothic" pitchFamily="34" charset="-128"/>
                <a:cs typeface="MS PGothic" charset="0"/>
              </a:rPr>
              <a:t> Data section will help you find out more about some options you might have for making your data and your work more well-known.  </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To find out more about options you might have for providing access to your data, determining an audience for your data, and constraints you might need to have upon your data, see the </a:t>
            </a:r>
            <a:r>
              <a:rPr lang="en-US" sz="1200" i="1" kern="1200" dirty="0" smtClean="0">
                <a:solidFill>
                  <a:schemeClr val="tx1"/>
                </a:solidFill>
                <a:effectLst/>
                <a:latin typeface="+mn-lt"/>
                <a:ea typeface="MS PGothic" pitchFamily="34" charset="-128"/>
                <a:cs typeface="MS PGothic" charset="0"/>
              </a:rPr>
              <a:t>Local Data Management - Providing Access to Your Data</a:t>
            </a:r>
            <a:r>
              <a:rPr lang="en-US" sz="1200" kern="1200" dirty="0" smtClean="0">
                <a:solidFill>
                  <a:schemeClr val="tx1"/>
                </a:solidFill>
                <a:effectLst/>
                <a:latin typeface="+mn-lt"/>
                <a:ea typeface="MS PGothic" pitchFamily="34" charset="-128"/>
                <a:cs typeface="MS PGothic" charset="0"/>
              </a:rPr>
              <a:t> section.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080448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13: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F1F369DB-28C7-4D85-A99D-5EDF772F125C}"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Slide 2:  Overview</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In this module we are going to talk about issues related to citation, specifically data citation, about receiving credit for research work done with scientific data,  how these two concepts are related to each other, and why they are especially important today.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756803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Slide 3:  Growing Visibility of Data Citations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The topic of data citation is becoming very widely discussed in a lot of different venues from government agencies to individual research organizations as shown by the example quotes found on this slide.    The first quote is taken from the American Geophysical Union 2009 Position Statement that states, “The scientific community should recognize the professional value of such data activities by endorsing the concept of publication of data, to be credited and cited like the products of any other scientific activity and encouraging peer-review of such publications.”   This statement indicates the value of citing data as a publication.</a:t>
            </a:r>
          </a:p>
          <a:p>
            <a:r>
              <a:rPr lang="en-US" sz="1200" kern="1200" dirty="0" smtClean="0">
                <a:solidFill>
                  <a:schemeClr val="tx1"/>
                </a:solidFill>
                <a:effectLst/>
                <a:latin typeface="+mn-lt"/>
                <a:ea typeface="MS PGothic" pitchFamily="34" charset="-128"/>
                <a:cs typeface="MS PGothic" charset="0"/>
              </a:rPr>
              <a:t>The second quote comes from the American Meteorological  Society’s  committee on Data Stewardship which was a proposed committee in 2009 and is now a fully adopted committee in AMS.   This quote indicates how important this issue is in scientific communities by stating that the AMS should develop a plan for citing data referenced in publications and preserving data links for the long term.  Later in this module, we’ll discuss some other efforts that have been going on since 2009.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46469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S PGothic" pitchFamily="34" charset="-128"/>
                <a:cs typeface="MS PGothic" charset="0"/>
              </a:rPr>
              <a:t>Slide 4:  Purpose of Data Citations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The main purpose of data citation is to connect publications to the data underlying their content by means of the well-known citation mechanism which is already understood and instituted in the scientific communication process. </a:t>
            </a:r>
          </a:p>
          <a:p>
            <a:r>
              <a:rPr lang="en-US" sz="1200" kern="1200" dirty="0" smtClean="0">
                <a:solidFill>
                  <a:schemeClr val="tx1"/>
                </a:solidFill>
                <a:effectLst/>
                <a:latin typeface="+mn-lt"/>
                <a:ea typeface="MS PGothic" pitchFamily="34" charset="-128"/>
                <a:cs typeface="MS PGothic" charset="0"/>
              </a:rPr>
              <a:t>Adding a citation to the data set or sets that you use in researching an article or other publication is very similar to citing another article that you use in your research and adding it to the reference list of your publication.   The connection through the citation provides a direct link from the data to the publication.  </a:t>
            </a:r>
          </a:p>
          <a:p>
            <a:r>
              <a:rPr lang="en-US" sz="1200" kern="1200" dirty="0" smtClean="0">
                <a:solidFill>
                  <a:schemeClr val="tx1"/>
                </a:solidFill>
                <a:effectLst/>
                <a:latin typeface="+mn-lt"/>
                <a:ea typeface="MS PGothic" pitchFamily="34" charset="-128"/>
                <a:cs typeface="MS PGothic" charset="0"/>
              </a:rPr>
              <a:t>The second purpose for data citations is to link to the data sets in order to help scientists and data centers get credit for producing and curating data sets.  At this point, the work required to create and manage data, and to provide access to data is often not rewarded in the same ways as producing other kinds of scientific products even though data work is obviously central to scientific activity. </a:t>
            </a:r>
          </a:p>
          <a:p>
            <a:r>
              <a:rPr lang="en-US" sz="1200" kern="1200" dirty="0" smtClean="0">
                <a:solidFill>
                  <a:schemeClr val="tx1"/>
                </a:solidFill>
                <a:effectLst/>
                <a:latin typeface="+mn-lt"/>
                <a:ea typeface="MS PGothic" pitchFamily="34" charset="-128"/>
                <a:cs typeface="MS PGothic" charset="0"/>
              </a:rPr>
              <a:t>Other purposes for data citation are related to the understanding of data use.  A citation can illustrate very directly how a data set was used in a particular publication.  Some other ways of tracking data use such as download counts from websites or other kind of metrics don’t say much about what products were created using a certain data set;  a citation makes the statement of use explicit.   In that way, a citation can also help track what products lead to and derive from other data sets.  This connection can be desirable by illustrating how certain data sets were used or produced in many publications.  Of course, the connection can also be less desirable when a dataset is found to be faulty or have particular problems;  in these cases, however, it is still important to be able to identify and notify people who used that data set.  </a:t>
            </a:r>
          </a:p>
          <a:p>
            <a:r>
              <a:rPr lang="en-US" sz="1200" kern="1200" dirty="0" smtClean="0">
                <a:solidFill>
                  <a:schemeClr val="tx1"/>
                </a:solidFill>
                <a:effectLst/>
                <a:latin typeface="+mn-lt"/>
                <a:ea typeface="MS PGothic" pitchFamily="34" charset="-128"/>
                <a:cs typeface="MS PGothic" charset="0"/>
              </a:rPr>
              <a:t>Ultimately, the underlying purpose is to facilitate transparency and reproducibility of data and the science using that data.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50165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S PGothic" pitchFamily="34" charset="-128"/>
                <a:cs typeface="MS PGothic" charset="0"/>
              </a:rPr>
              <a:t>Slide 5:  How are Data Citations different from publication citations?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There are a couple of differences between data citations and publication citations that really have to do with characteristics of data sets versus data found in a typical academic article.  The first difference is that data sets can be extremely variable in structure, in representation schemes found in data set documentation, and in access mechanisms.  Typically, this is not the case with scholarly publications.  There are differences between journals in terms of how articles look, but typically, an article in one journal  is  very similar in structure and form to one in another journal.  In addition, the ways that articles in different journals are described and catalogued are quite similar.  Again, this is not quite true for data sets. </a:t>
            </a:r>
          </a:p>
          <a:p>
            <a:r>
              <a:rPr lang="en-US" sz="1200" kern="1200" dirty="0" smtClean="0">
                <a:solidFill>
                  <a:schemeClr val="tx1"/>
                </a:solidFill>
                <a:effectLst/>
                <a:latin typeface="+mn-lt"/>
                <a:ea typeface="MS PGothic" pitchFamily="34" charset="-128"/>
                <a:cs typeface="MS PGothic" charset="0"/>
              </a:rPr>
              <a:t>A second difference lies in the fact that data sets are often very dynamic.  They can change or grow on a continuous or discontinuous basis while scholarly articles typically don’t change once published.  Even when problems are identified in a published article, notice appears in separate published articles that indicate the problem article has been withdrawn or has a problem. The original article is almost never changed which is a big difference in how data citations and publication citations can work.</a:t>
            </a:r>
          </a:p>
          <a:p>
            <a:r>
              <a:rPr lang="en-US" sz="1200" kern="1200" dirty="0" smtClean="0">
                <a:solidFill>
                  <a:schemeClr val="tx1"/>
                </a:solidFill>
                <a:effectLst/>
                <a:latin typeface="+mn-lt"/>
                <a:ea typeface="MS PGothic" pitchFamily="34" charset="-128"/>
                <a:cs typeface="MS PGothic" charset="0"/>
              </a:rPr>
              <a:t>A third difference is that data sets are often hierarchical, composite objects that may have many data files associated with them.   A single data set may include data files, metadata files, software files and other related documents as files.  By contrast, an article in a traditional publication is usually a single document especially with the current practice of sharing articles as a single PDF file that doesn’t change.    </a:t>
            </a:r>
          </a:p>
          <a:p>
            <a:r>
              <a:rPr lang="en-US" sz="1200" kern="1200" dirty="0" smtClean="0">
                <a:solidFill>
                  <a:schemeClr val="tx1"/>
                </a:solidFill>
                <a:effectLst/>
                <a:latin typeface="+mn-lt"/>
                <a:ea typeface="MS PGothic" pitchFamily="34" charset="-128"/>
                <a:cs typeface="MS PGothic" charset="0"/>
              </a:rPr>
              <a:t>A final difference is that authorship of data sets can be a very difficult and problematic notion in contrast to a traditionally published article.  Particularly with distributed or collaborative work, lots of different people contribute to the creation of a data set, and a typical data set doesn’t declare a primary author.  Bu contrast, in a typical published article, authorship is much more explicitly identified.   As data citation initiatives progress, it is more common to establish the author or authors of data sets for purposes of citation, but at this point, authorship may be established after the fact as opposed to when the data set is first posted.</a:t>
            </a:r>
          </a:p>
        </p:txBody>
      </p:sp>
      <p:sp>
        <p:nvSpPr>
          <p:cNvPr id="4" name="Slide Number Placeholder 3"/>
          <p:cNvSpPr>
            <a:spLocks noGrp="1"/>
          </p:cNvSpPr>
          <p:nvPr>
            <p:ph type="sldNum" sz="quarter" idx="10"/>
          </p:nvPr>
        </p:nvSpPr>
        <p:spPr/>
        <p:txBody>
          <a:bodyPr/>
          <a:lstStyle/>
          <a:p>
            <a:fld id="{732ADAF2-F6C9-4AE2-AE79-554FCB663BA1}"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499135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 Slide 6:  Data Citation Initiatives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As we mentioned earlier, there are many initiatives to make data citations easier to create, and easier to find.  For instance, research centers are beginning to assign </a:t>
            </a:r>
            <a:r>
              <a:rPr lang="en-US" sz="1200" b="1" i="1" kern="1200" dirty="0" smtClean="0">
                <a:solidFill>
                  <a:schemeClr val="tx1"/>
                </a:solidFill>
                <a:effectLst/>
                <a:latin typeface="+mn-lt"/>
                <a:ea typeface="MS PGothic" pitchFamily="34" charset="-128"/>
                <a:cs typeface="MS PGothic" charset="0"/>
              </a:rPr>
              <a:t>actionable</a:t>
            </a:r>
            <a:r>
              <a:rPr lang="en-US" sz="1200" kern="1200" dirty="0" smtClean="0">
                <a:solidFill>
                  <a:schemeClr val="tx1"/>
                </a:solidFill>
                <a:effectLst/>
                <a:latin typeface="+mn-lt"/>
                <a:ea typeface="MS PGothic" pitchFamily="34" charset="-128"/>
                <a:cs typeface="MS PGothic" charset="0"/>
              </a:rPr>
              <a:t> web identifiers to data sets such as Digital Object Identifiers (DOIs), Archival Resource Keys (ARKs), and Handles.   What these identifiers do is establish unique identification for an object such as a data set, and also locate where that object is in the web environment.   The web location is similar to an address on a street or on a building.  The identifiers can also help track data use when it is consistently cited and included in a reference list.   </a:t>
            </a:r>
          </a:p>
          <a:p>
            <a:r>
              <a:rPr lang="en-US" sz="1200" kern="1200" dirty="0" smtClean="0">
                <a:solidFill>
                  <a:schemeClr val="tx1"/>
                </a:solidFill>
                <a:effectLst/>
                <a:latin typeface="+mn-lt"/>
                <a:ea typeface="MS PGothic" pitchFamily="34" charset="-128"/>
                <a:cs typeface="MS PGothic" charset="0"/>
              </a:rPr>
              <a:t>Unlike standard identifiers, actionable identifiers directly link to the data or other resources and thereby facilitate use as well as create transparency, and enable results to be tracked to the original data.  </a:t>
            </a:r>
          </a:p>
          <a:p>
            <a:r>
              <a:rPr lang="en-US" sz="1200" kern="1200" dirty="0" err="1" smtClean="0">
                <a:solidFill>
                  <a:schemeClr val="tx1"/>
                </a:solidFill>
                <a:effectLst/>
                <a:latin typeface="+mn-lt"/>
                <a:ea typeface="MS PGothic" pitchFamily="34" charset="-128"/>
                <a:cs typeface="MS PGothic" charset="0"/>
              </a:rPr>
              <a:t>DataCite</a:t>
            </a:r>
            <a:r>
              <a:rPr lang="en-US" sz="1200" kern="1200" dirty="0" smtClean="0">
                <a:solidFill>
                  <a:schemeClr val="tx1"/>
                </a:solidFill>
                <a:effectLst/>
                <a:latin typeface="+mn-lt"/>
                <a:ea typeface="MS PGothic" pitchFamily="34" charset="-128"/>
                <a:cs typeface="MS PGothic" charset="0"/>
              </a:rPr>
              <a:t> is one of the most visible organizations in the data citation space.  </a:t>
            </a:r>
            <a:r>
              <a:rPr lang="en-US" sz="1200" kern="1200" dirty="0" err="1" smtClean="0">
                <a:solidFill>
                  <a:schemeClr val="tx1"/>
                </a:solidFill>
                <a:effectLst/>
                <a:latin typeface="+mn-lt"/>
                <a:ea typeface="MS PGothic" pitchFamily="34" charset="-128"/>
                <a:cs typeface="MS PGothic" charset="0"/>
              </a:rPr>
              <a:t>DataCite</a:t>
            </a:r>
            <a:r>
              <a:rPr lang="en-US" sz="1200" kern="1200" dirty="0" smtClean="0">
                <a:solidFill>
                  <a:schemeClr val="tx1"/>
                </a:solidFill>
                <a:effectLst/>
                <a:latin typeface="+mn-lt"/>
                <a:ea typeface="MS PGothic" pitchFamily="34" charset="-128"/>
                <a:cs typeface="MS PGothic" charset="0"/>
              </a:rPr>
              <a:t> is an international consortium of libraries and research organizations that provides registration services for DOIs.  </a:t>
            </a:r>
            <a:r>
              <a:rPr lang="en-US" sz="1200" kern="1200" dirty="0" err="1" smtClean="0">
                <a:solidFill>
                  <a:schemeClr val="tx1"/>
                </a:solidFill>
                <a:effectLst/>
                <a:latin typeface="+mn-lt"/>
                <a:ea typeface="MS PGothic" pitchFamily="34" charset="-128"/>
                <a:cs typeface="MS PGothic" charset="0"/>
              </a:rPr>
              <a:t>DataCite</a:t>
            </a:r>
            <a:r>
              <a:rPr lang="en-US" sz="1200" kern="1200" dirty="0" smtClean="0">
                <a:solidFill>
                  <a:schemeClr val="tx1"/>
                </a:solidFill>
                <a:effectLst/>
                <a:latin typeface="+mn-lt"/>
                <a:ea typeface="MS PGothic" pitchFamily="34" charset="-128"/>
                <a:cs typeface="MS PGothic" charset="0"/>
              </a:rPr>
              <a:t> has ongoing efforts to promote citations for data as well.  We’ll talk more about </a:t>
            </a:r>
            <a:r>
              <a:rPr lang="en-US" sz="1200" kern="1200" dirty="0" err="1" smtClean="0">
                <a:solidFill>
                  <a:schemeClr val="tx1"/>
                </a:solidFill>
                <a:effectLst/>
                <a:latin typeface="+mn-lt"/>
                <a:ea typeface="MS PGothic" pitchFamily="34" charset="-128"/>
                <a:cs typeface="MS PGothic" charset="0"/>
              </a:rPr>
              <a:t>DataCite</a:t>
            </a:r>
            <a:r>
              <a:rPr lang="en-US" sz="1200" kern="1200" dirty="0" smtClean="0">
                <a:solidFill>
                  <a:schemeClr val="tx1"/>
                </a:solidFill>
                <a:effectLst/>
                <a:latin typeface="+mn-lt"/>
                <a:ea typeface="MS PGothic" pitchFamily="34" charset="-128"/>
                <a:cs typeface="MS PGothic" charset="0"/>
              </a:rPr>
              <a:t> a little later.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95898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Slide 7:  Data Citation Recommendations</a:t>
            </a:r>
          </a:p>
          <a:p>
            <a:r>
              <a:rPr lang="en-US" sz="1200" kern="1200" dirty="0" smtClean="0">
                <a:solidFill>
                  <a:schemeClr val="tx1"/>
                </a:solidFill>
                <a:effectLst/>
                <a:latin typeface="+mn-lt"/>
                <a:ea typeface="MS PGothic" pitchFamily="34" charset="-128"/>
                <a:cs typeface="MS PGothic" charset="0"/>
              </a:rPr>
              <a:t>So, what should a data citation actually look like? This slide shows an excerpt  from the Earth Science Information Partners’ Data Stewardship Committee recommendations centered around data citation.  At the top are the Committee’s recommendation for data citation requirements including author, release date, title, version, archive/distributor, the identifier, and the access date and time.  The second bullet indicates the number of optional citation elements identified by this committee that may be applicable to a particular data set or a particular repository.   The slide also provides a good example of what a data citation would look like that shows all the required elements.  </a:t>
            </a:r>
          </a:p>
          <a:p>
            <a:r>
              <a:rPr lang="en-US" sz="1200" kern="1200" dirty="0" smtClean="0">
                <a:solidFill>
                  <a:schemeClr val="tx1"/>
                </a:solidFill>
                <a:effectLst/>
                <a:latin typeface="+mn-lt"/>
                <a:ea typeface="MS PGothic" pitchFamily="34" charset="-128"/>
                <a:cs typeface="MS PGothic" charset="0"/>
              </a:rPr>
              <a:t>This recommendation is particularly useful for Earth Sciences data because of ESIP’s focus on Earth Science and the domain expertise of the Committee.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822304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Slide 8:  Other Data Citations Recommendations</a:t>
            </a:r>
            <a:br>
              <a:rPr lang="en-US" sz="1200" kern="1200" dirty="0" smtClean="0">
                <a:solidFill>
                  <a:schemeClr val="tx1"/>
                </a:solidFill>
                <a:effectLst/>
                <a:latin typeface="+mn-lt"/>
                <a:ea typeface="MS PGothic" pitchFamily="34" charset="-128"/>
                <a:cs typeface="MS PGothic" charset="0"/>
              </a:rPr>
            </a:br>
            <a:r>
              <a:rPr lang="en-US" sz="1200" kern="1200" dirty="0" smtClean="0">
                <a:solidFill>
                  <a:schemeClr val="tx1"/>
                </a:solidFill>
                <a:effectLst/>
                <a:latin typeface="+mn-lt"/>
                <a:ea typeface="MS PGothic" pitchFamily="34" charset="-128"/>
                <a:cs typeface="MS PGothic" charset="0"/>
              </a:rPr>
              <a:t>On this slide, we’ve included data citation recommendations that are potentially relevant or usable in the Earth Science community from a few other organizations.  The ESIP recommendations are derived from work that came out of the International Polar Year project which has a similar citation syntax as shown here and includes many of the same elements.  The </a:t>
            </a:r>
            <a:r>
              <a:rPr lang="en-US" sz="1200" kern="1200" dirty="0" err="1" smtClean="0">
                <a:solidFill>
                  <a:schemeClr val="tx1"/>
                </a:solidFill>
                <a:effectLst/>
                <a:latin typeface="+mn-lt"/>
                <a:ea typeface="MS PGothic" pitchFamily="34" charset="-128"/>
                <a:cs typeface="MS PGothic" charset="0"/>
              </a:rPr>
              <a:t>DataCite</a:t>
            </a:r>
            <a:r>
              <a:rPr lang="en-US" sz="1200" kern="1200" dirty="0" smtClean="0">
                <a:solidFill>
                  <a:schemeClr val="tx1"/>
                </a:solidFill>
                <a:effectLst/>
                <a:latin typeface="+mn-lt"/>
                <a:ea typeface="MS PGothic" pitchFamily="34" charset="-128"/>
                <a:cs typeface="MS PGothic" charset="0"/>
              </a:rPr>
              <a:t> organization also provides a recommendation for a minimum number of elements that should be included in a data citation.  The </a:t>
            </a:r>
            <a:r>
              <a:rPr lang="en-US" sz="1200" kern="1200" dirty="0" err="1" smtClean="0">
                <a:solidFill>
                  <a:schemeClr val="tx1"/>
                </a:solidFill>
                <a:effectLst/>
                <a:latin typeface="+mn-lt"/>
                <a:ea typeface="MS PGothic" pitchFamily="34" charset="-128"/>
                <a:cs typeface="MS PGothic" charset="0"/>
              </a:rPr>
              <a:t>DataCite</a:t>
            </a:r>
            <a:r>
              <a:rPr lang="en-US" sz="1200" kern="1200" dirty="0" smtClean="0">
                <a:solidFill>
                  <a:schemeClr val="tx1"/>
                </a:solidFill>
                <a:effectLst/>
                <a:latin typeface="+mn-lt"/>
                <a:ea typeface="MS PGothic" pitchFamily="34" charset="-128"/>
                <a:cs typeface="MS PGothic" charset="0"/>
              </a:rPr>
              <a:t> citation is much more sparse, but includes a lot of the same information.   Each of these recommended citation formats might be useful for a different type of resource.  </a:t>
            </a:r>
          </a:p>
        </p:txBody>
      </p:sp>
      <p:sp>
        <p:nvSpPr>
          <p:cNvPr id="4" name="Slide Number Placeholder 3"/>
          <p:cNvSpPr>
            <a:spLocks noGrp="1"/>
          </p:cNvSpPr>
          <p:nvPr>
            <p:ph type="sldNum" sz="quarter" idx="10"/>
          </p:nvPr>
        </p:nvSpPr>
        <p:spPr/>
        <p:txBody>
          <a:bodyPr/>
          <a:lstStyle/>
          <a:p>
            <a:fld id="{732ADAF2-F6C9-4AE2-AE79-554FCB663BA1}"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90058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As we’ve discussed, there is a lot of activity going on that is based on data citation, particularly in the earth sciences community.  Chances are your data center will be aware of this activity, so we recommend that you work with them, to assign identifiers to your data, to create appropriate citations for your data and to help you find citations for existing data. </a:t>
            </a:r>
          </a:p>
          <a:p>
            <a:r>
              <a:rPr lang="en-US" sz="1200" kern="1200" dirty="0" smtClean="0">
                <a:solidFill>
                  <a:schemeClr val="tx1"/>
                </a:solidFill>
                <a:effectLst/>
                <a:latin typeface="+mn-lt"/>
                <a:ea typeface="MS PGothic" pitchFamily="34" charset="-128"/>
                <a:cs typeface="MS PGothic" charset="0"/>
              </a:rPr>
              <a:t>Work with your collaborators to decide when data citations are appropriate to use or to assign.  When sharing data with colleagues, you can provide each other with citation information that is appropriate for your data. </a:t>
            </a:r>
          </a:p>
          <a:p>
            <a:r>
              <a:rPr lang="en-US" sz="1200" kern="1200" dirty="0" smtClean="0">
                <a:solidFill>
                  <a:schemeClr val="tx1"/>
                </a:solidFill>
                <a:effectLst/>
                <a:latin typeface="+mn-lt"/>
                <a:ea typeface="MS PGothic" pitchFamily="34" charset="-128"/>
                <a:cs typeface="MS PGothic" charset="0"/>
              </a:rPr>
              <a:t>Finally, you can work to make citing data a regular practice in the labs and groups within your research organization.  You can also promote the value of data citations by considering them when assigning professional rewards such as tenure, hiring, and promotion. Citations are a way to indicate the value of the data work that is often invisible and not rewarded.</a:t>
            </a:r>
          </a:p>
        </p:txBody>
      </p:sp>
      <p:sp>
        <p:nvSpPr>
          <p:cNvPr id="4" name="Slide Number Placeholder 3"/>
          <p:cNvSpPr>
            <a:spLocks noGrp="1"/>
          </p:cNvSpPr>
          <p:nvPr>
            <p:ph type="sldNum" sz="quarter" idx="10"/>
          </p:nvPr>
        </p:nvSpPr>
        <p:spPr/>
        <p:txBody>
          <a:bodyPr/>
          <a:lstStyle/>
          <a:p>
            <a:fld id="{732ADAF2-F6C9-4AE2-AE79-554FCB663BA1}"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097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w="9525">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dirty="0"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userDrawn="1"/>
        </p:nvPicPr>
        <p:blipFill>
          <a:blip r:embed="rId13"/>
          <a:srcRect/>
          <a:stretch>
            <a:fillRect/>
          </a:stretch>
        </p:blipFill>
        <p:spPr bwMode="auto">
          <a:xfrm>
            <a:off x="10083800" y="381000"/>
            <a:ext cx="2286000" cy="1358900"/>
          </a:xfrm>
          <a:prstGeom prst="rect">
            <a:avLst/>
          </a:prstGeom>
          <a:noFill/>
          <a:ln w="9525">
            <a:noFill/>
            <a:miter lim="800000"/>
            <a:headEnd/>
            <a:tailEnd/>
          </a:ln>
        </p:spPr>
      </p:pic>
      <p:sp>
        <p:nvSpPr>
          <p:cNvPr id="2054" name="TextBox 5"/>
          <p:cNvSpPr txBox="1">
            <a:spLocks noChangeArrowheads="1"/>
          </p:cNvSpPr>
          <p:nvPr userDrawn="1"/>
        </p:nvSpPr>
        <p:spPr bwMode="auto">
          <a:xfrm>
            <a:off x="558800" y="300038"/>
            <a:ext cx="5002844"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1200" b="0" dirty="0" smtClean="0"/>
              <a:t>Responsible Data Use</a:t>
            </a:r>
            <a:r>
              <a:rPr lang="en-US" sz="1200" dirty="0" smtClean="0"/>
              <a:t>: Citation and Credit; Version 1.0, February 2013</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w="9525">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agu.org/sci_pol/positions/geodata.shtml" TargetMode="External"/><Relationship Id="rId4" Type="http://schemas.openxmlformats.org/officeDocument/2006/relationships/hyperlink" Target="http://www.unidata.ucar.edu/staff/mohan/Data%20Stewardship%20Prospectus.pdf" TargetMode="External"/><Relationship Id="rId5" Type="http://schemas.openxmlformats.org/officeDocument/2006/relationships/hyperlink" Target="http://www.dcc.ac.uk/resources/how-guides" TargetMode="External"/><Relationship Id="rId6" Type="http://schemas.openxmlformats.org/officeDocument/2006/relationships/hyperlink" Target="http://dx.doi.org/10.1007/s12145-011-0083-6" TargetMode="External"/><Relationship Id="rId7" Type="http://schemas.openxmlformats.org/officeDocument/2006/relationships/hyperlink" Target="http://http/tw.rpi.edu/media/latest/ParsonsDataCitation.pdf" TargetMode="External"/><Relationship Id="rId8" Type="http://schemas.openxmlformats.org/officeDocument/2006/relationships/hyperlink" Target="http://dx.doi.org/10.1029/2010EO340001"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iki.esipfed.org/index.php/Interagency_Data_Stewardship/Citations/provider_guidelines" TargetMode="External"/><Relationship Id="rId4" Type="http://schemas.openxmlformats.org/officeDocument/2006/relationships/hyperlink" Target="http://classic.ipy.org/Subcommittees/final_ipy_data_policy.pdf" TargetMode="External"/><Relationship Id="rId5" Type="http://schemas.openxmlformats.org/officeDocument/2006/relationships/hyperlink" Target="http://datacite.org/" TargetMode="External"/><Relationship Id="rId6" Type="http://schemas.openxmlformats.org/officeDocument/2006/relationships/hyperlink" Target="http://search.datacite.org/" TargetMode="External"/><Relationship Id="rId7" Type="http://schemas.openxmlformats.org/officeDocument/2006/relationships/hyperlink" Target="http://www.doi.org/" TargetMode="External"/><Relationship Id="rId8" Type="http://schemas.openxmlformats.org/officeDocument/2006/relationships/hyperlink" Target="https://wiki.ucop.edu/display/Curation/ARK" TargetMode="External"/><Relationship Id="rId9" Type="http://schemas.openxmlformats.org/officeDocument/2006/relationships/hyperlink" Target="http://www.handle.net/"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Citation and Credit</a:t>
            </a:r>
            <a:endParaRPr lang="en-US" dirty="0" smtClean="0"/>
          </a:p>
        </p:txBody>
      </p:sp>
      <p:sp>
        <p:nvSpPr>
          <p:cNvPr id="19459" name="Rectangle 2"/>
          <p:cNvSpPr>
            <a:spLocks noGrp="1" noChangeArrowheads="1"/>
          </p:cNvSpPr>
          <p:nvPr>
            <p:ph type="body" idx="1"/>
          </p:nvPr>
        </p:nvSpPr>
        <p:spPr>
          <a:xfrm>
            <a:off x="584200" y="4953000"/>
            <a:ext cx="5918200" cy="3175000"/>
          </a:xfrm>
        </p:spPr>
        <p:txBody>
          <a:bodyPr/>
          <a:lstStyle/>
          <a:p>
            <a:pPr marL="0" indent="0" eaLnBrk="1" hangingPunct="1"/>
            <a:r>
              <a:rPr lang="en-US" sz="2400" dirty="0" smtClean="0"/>
              <a:t>Matthew Mayernik</a:t>
            </a:r>
          </a:p>
          <a:p>
            <a:pPr marL="0" indent="0" eaLnBrk="1" hangingPunct="1"/>
            <a:r>
              <a:rPr lang="en-US" sz="2400" dirty="0" smtClean="0"/>
              <a:t>National Center for Atmospheric Research</a:t>
            </a:r>
          </a:p>
        </p:txBody>
      </p:sp>
      <p:pic>
        <p:nvPicPr>
          <p:cNvPr id="19461" name="Picture 6"/>
          <p:cNvPicPr>
            <a:picLocks noChangeAspect="1"/>
          </p:cNvPicPr>
          <p:nvPr/>
        </p:nvPicPr>
        <p:blipFill>
          <a:blip r:embed="rId3"/>
          <a:srcRect/>
          <a:stretch>
            <a:fillRect/>
          </a:stretch>
        </p:blipFill>
        <p:spPr bwMode="auto">
          <a:xfrm>
            <a:off x="406400" y="7729537"/>
            <a:ext cx="1657350" cy="1657350"/>
          </a:xfrm>
          <a:prstGeom prst="rect">
            <a:avLst/>
          </a:prstGeom>
          <a:noFill/>
          <a:ln w="9525">
            <a:noFill/>
            <a:miter lim="800000"/>
            <a:headEnd/>
            <a:tailEnd/>
          </a:ln>
        </p:spPr>
      </p:pic>
      <p:pic>
        <p:nvPicPr>
          <p:cNvPr id="7" name="Picture 1" descr="DC-FullColor-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387600" y="8310562"/>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TextBox 7"/>
          <p:cNvSpPr txBox="1">
            <a:spLocks noChangeArrowheads="1"/>
          </p:cNvSpPr>
          <p:nvPr/>
        </p:nvSpPr>
        <p:spPr bwMode="auto">
          <a:xfrm>
            <a:off x="8614992" y="8763000"/>
            <a:ext cx="2555508"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200" dirty="0"/>
              <a:t>Copyright </a:t>
            </a:r>
            <a:r>
              <a:rPr lang="en-US" sz="1200" dirty="0" smtClean="0"/>
              <a:t>2013 Matthew Mayernik.</a:t>
            </a:r>
            <a:endParaRPr lang="en-US" sz="1200" dirty="0"/>
          </a:p>
        </p:txBody>
      </p:sp>
      <p:pic>
        <p:nvPicPr>
          <p:cNvPr id="9" name="Picture 4">
            <a:hlinkClick r:id="rId5"/>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23329" y="8701088"/>
            <a:ext cx="1049671" cy="369770"/>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10" name="Rectangle 2"/>
          <p:cNvSpPr txBox="1">
            <a:spLocks noChangeArrowheads="1"/>
          </p:cNvSpPr>
          <p:nvPr/>
        </p:nvSpPr>
        <p:spPr bwMode="auto">
          <a:xfrm>
            <a:off x="9702800" y="4953000"/>
            <a:ext cx="2959100" cy="990600"/>
          </a:xfrm>
          <a:prstGeom prst="rect">
            <a:avLst/>
          </a:prstGeom>
          <a:noFill/>
          <a:ln w="9525">
            <a:noFill/>
            <a:miter lim="800000"/>
            <a:headEnd/>
            <a:tailEnd/>
          </a:ln>
        </p:spPr>
        <p:txBody>
          <a:bodyPr lIns="50800" tIns="50800" rIns="50800" bIns="50800"/>
          <a:lstStyle/>
          <a:p>
            <a:pPr algn="r"/>
            <a:r>
              <a:rPr lang="en-US" sz="2400" dirty="0">
                <a:solidFill>
                  <a:srgbClr val="606060"/>
                </a:solidFill>
                <a:latin typeface="Helvetica Neue" charset="0"/>
                <a:sym typeface="Helvetica Neue" charset="0"/>
              </a:rPr>
              <a:t>Version 1.0</a:t>
            </a:r>
          </a:p>
          <a:p>
            <a:pPr algn="r"/>
            <a:r>
              <a:rPr lang="en-US" sz="2400" dirty="0" smtClean="0">
                <a:solidFill>
                  <a:srgbClr val="606060"/>
                </a:solidFill>
                <a:latin typeface="Helvetica Neue" charset="0"/>
                <a:sym typeface="Helvetica Neue" charset="0"/>
              </a:rPr>
              <a:t>February 2013</a:t>
            </a:r>
            <a:endParaRPr lang="en-US" sz="2400" dirty="0">
              <a:solidFill>
                <a:srgbClr val="606060"/>
              </a:solidFill>
              <a:latin typeface="Helvetica Neue" charset="0"/>
              <a:sym typeface="Helvetica Neue" charset="0"/>
            </a:endParaRPr>
          </a:p>
          <a:p>
            <a:pPr algn="r"/>
            <a:endParaRPr lang="en-US" sz="2400" dirty="0">
              <a:solidFill>
                <a:srgbClr val="606060"/>
              </a:solidFill>
              <a:latin typeface="Helvetica Neue" charset="0"/>
              <a:sym typeface="Helvetica Neue" charset="0"/>
            </a:endParaRPr>
          </a:p>
        </p:txBody>
      </p:sp>
      <p:sp>
        <p:nvSpPr>
          <p:cNvPr id="11" name="Rectangle 2"/>
          <p:cNvSpPr txBox="1">
            <a:spLocks noChangeArrowheads="1"/>
          </p:cNvSpPr>
          <p:nvPr/>
        </p:nvSpPr>
        <p:spPr bwMode="auto">
          <a:xfrm>
            <a:off x="298450" y="152400"/>
            <a:ext cx="4527550" cy="914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Responsible Data Use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41093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r>
              <a:rPr lang="en-US" dirty="0" smtClean="0"/>
              <a:t>References</a:t>
            </a:r>
          </a:p>
        </p:txBody>
      </p:sp>
      <p:sp>
        <p:nvSpPr>
          <p:cNvPr id="32770" name="Rectangle 2"/>
          <p:cNvSpPr>
            <a:spLocks noGrp="1" noChangeArrowheads="1"/>
          </p:cNvSpPr>
          <p:nvPr>
            <p:ph type="body" idx="1"/>
          </p:nvPr>
        </p:nvSpPr>
        <p:spPr>
          <a:xfrm>
            <a:off x="571500" y="2133600"/>
            <a:ext cx="11861800" cy="6565900"/>
          </a:xfrm>
        </p:spPr>
        <p:txBody>
          <a:bodyPr/>
          <a:lstStyle/>
          <a:p>
            <a:pPr lvl="0"/>
            <a:r>
              <a:rPr lang="en-US" sz="2400" dirty="0" smtClean="0"/>
              <a:t>American Geophysical Union. 2009. </a:t>
            </a:r>
            <a:r>
              <a:rPr lang="en-US" sz="2400" i="1" dirty="0" smtClean="0"/>
              <a:t>AGU Position Statement: The Importance of Long-term Preservation and Accessibility of Geophysical Data</a:t>
            </a:r>
            <a:r>
              <a:rPr lang="en-US" sz="2400" dirty="0" smtClean="0"/>
              <a:t>. </a:t>
            </a:r>
            <a:r>
              <a:rPr lang="en-US" sz="2400" u="sng" dirty="0" smtClean="0">
                <a:hlinkClick r:id="rId3"/>
              </a:rPr>
              <a:t>http://www.agu.org/sci_pol/positions/geodata.shtml</a:t>
            </a:r>
            <a:r>
              <a:rPr lang="en-US" sz="2400" dirty="0" smtClean="0"/>
              <a:t>   </a:t>
            </a:r>
          </a:p>
          <a:p>
            <a:pPr lvl="0"/>
            <a:r>
              <a:rPr lang="en-US" sz="2400" dirty="0" smtClean="0"/>
              <a:t>American Meteorological Society. 2009. </a:t>
            </a:r>
            <a:r>
              <a:rPr lang="en-US" sz="2400" i="1" dirty="0" smtClean="0"/>
              <a:t>AMS Ad Hoc Committee on Data Stewardship Prospectus.</a:t>
            </a:r>
            <a:r>
              <a:rPr lang="en-US" sz="2400" dirty="0" smtClean="0"/>
              <a:t> </a:t>
            </a:r>
            <a:r>
              <a:rPr lang="en-US" sz="2400" u="sng" dirty="0" smtClean="0">
                <a:hlinkClick r:id="rId4"/>
              </a:rPr>
              <a:t>http://www.unidata.ucar.edu/staff/mohan/Data%20Stewardship%20Prospectus.pdf</a:t>
            </a:r>
            <a:r>
              <a:rPr lang="en-US" sz="2400" dirty="0" smtClean="0"/>
              <a:t> </a:t>
            </a:r>
          </a:p>
          <a:p>
            <a:pPr lvl="0" eaLnBrk="1" hangingPunct="1"/>
            <a:r>
              <a:rPr lang="en-US" sz="2400" dirty="0" smtClean="0"/>
              <a:t>Ball, A. &amp; M. Duke. 2011. “How to Cite Datasets and Link to Publications.” </a:t>
            </a:r>
            <a:r>
              <a:rPr lang="en-US" sz="2400" i="1" dirty="0" smtClean="0"/>
              <a:t>DCC How-to Guides</a:t>
            </a:r>
            <a:r>
              <a:rPr lang="en-US" sz="2400" dirty="0" smtClean="0"/>
              <a:t>. Edinburgh: Digital </a:t>
            </a:r>
            <a:r>
              <a:rPr lang="en-US" sz="2400" dirty="0" err="1" smtClean="0"/>
              <a:t>Curation</a:t>
            </a:r>
            <a:r>
              <a:rPr lang="en-US" sz="2400" dirty="0" smtClean="0"/>
              <a:t> Centre. </a:t>
            </a:r>
            <a:r>
              <a:rPr lang="en-US" sz="2400" u="sng" dirty="0" smtClean="0">
                <a:hlinkClick r:id="rId5"/>
              </a:rPr>
              <a:t>http://www.dcc.ac.uk/resources/how-guides</a:t>
            </a:r>
            <a:r>
              <a:rPr lang="en-US" sz="2400" dirty="0" smtClean="0"/>
              <a:t> </a:t>
            </a:r>
          </a:p>
          <a:p>
            <a:r>
              <a:rPr lang="en-US" sz="2400" dirty="0" err="1" smtClean="0"/>
              <a:t>Duerr</a:t>
            </a:r>
            <a:r>
              <a:rPr lang="en-US" sz="2400" dirty="0" smtClean="0"/>
              <a:t>, R., et al. 2011. “On the utility of identification schemes for digital earth science data: an assessment and recommendations.” </a:t>
            </a:r>
            <a:r>
              <a:rPr lang="en-US" sz="2400" i="1" dirty="0" smtClean="0"/>
              <a:t>Earth Science Informatics</a:t>
            </a:r>
            <a:r>
              <a:rPr lang="en-US" sz="2400" dirty="0" smtClean="0"/>
              <a:t>, 4(3): 1-22. </a:t>
            </a:r>
            <a:r>
              <a:rPr lang="en-US" sz="2400" dirty="0" smtClean="0">
                <a:hlinkClick r:id="rId6"/>
              </a:rPr>
              <a:t>http://dx.doi.org/10.1007/s12145-011-0083-6</a:t>
            </a:r>
            <a:endParaRPr lang="en-US" sz="2400" dirty="0" smtClean="0"/>
          </a:p>
          <a:p>
            <a:pPr eaLnBrk="1" hangingPunct="1"/>
            <a:r>
              <a:rPr lang="en-US" sz="2400" dirty="0" smtClean="0"/>
              <a:t>Parsons, M.A. 2011. </a:t>
            </a:r>
            <a:r>
              <a:rPr lang="ja-JP" altLang="en-US" sz="2400" smtClean="0"/>
              <a:t>“</a:t>
            </a:r>
            <a:r>
              <a:rPr lang="en-US" altLang="ja-JP" sz="2400" dirty="0" smtClean="0"/>
              <a:t>Data Citation.</a:t>
            </a:r>
            <a:r>
              <a:rPr lang="ja-JP" altLang="en-US" sz="2400" smtClean="0"/>
              <a:t>”</a:t>
            </a:r>
            <a:r>
              <a:rPr lang="en-US" altLang="ja-JP" sz="2400" dirty="0" smtClean="0"/>
              <a:t> Presentation at </a:t>
            </a:r>
            <a:r>
              <a:rPr lang="en-US" altLang="ja-JP" sz="2400" i="1" dirty="0" err="1" smtClean="0"/>
              <a:t>GeoData</a:t>
            </a:r>
            <a:r>
              <a:rPr lang="en-US" altLang="ja-JP" sz="2400" i="1" dirty="0" smtClean="0"/>
              <a:t> 2011, </a:t>
            </a:r>
            <a:r>
              <a:rPr lang="en-US" altLang="ja-JP" sz="2400" dirty="0" smtClean="0"/>
              <a:t>Broomfield, CO, 3 March 2011. </a:t>
            </a:r>
            <a:r>
              <a:rPr lang="en-US" altLang="ja-JP" sz="2400" dirty="0" smtClean="0">
                <a:hlinkClick r:id="rId7"/>
              </a:rPr>
              <a:t>http://http://tw.rpi.edu/media/latest/ParsonsDataCitation.pdf</a:t>
            </a:r>
            <a:r>
              <a:rPr lang="en-US" altLang="ja-JP" sz="2400" dirty="0" smtClean="0"/>
              <a:t> </a:t>
            </a:r>
          </a:p>
          <a:p>
            <a:pPr eaLnBrk="1" hangingPunct="1"/>
            <a:r>
              <a:rPr lang="en-US" sz="2400" dirty="0" smtClean="0"/>
              <a:t>Parsons, M.A., R. </a:t>
            </a:r>
            <a:r>
              <a:rPr lang="en-US" sz="2400" dirty="0" err="1" smtClean="0"/>
              <a:t>Duerr</a:t>
            </a:r>
            <a:r>
              <a:rPr lang="en-US" sz="2400" dirty="0" smtClean="0"/>
              <a:t>, and J.-B. Minster. 2010. </a:t>
            </a:r>
            <a:r>
              <a:rPr lang="ja-JP" altLang="en-US" sz="2400" smtClean="0"/>
              <a:t>“</a:t>
            </a:r>
            <a:r>
              <a:rPr lang="en-US" altLang="ja-JP" sz="2400" dirty="0" smtClean="0"/>
              <a:t>Data Citation and Peer Review.</a:t>
            </a:r>
            <a:r>
              <a:rPr lang="ja-JP" altLang="en-US" sz="2400" smtClean="0"/>
              <a:t>”</a:t>
            </a:r>
            <a:r>
              <a:rPr lang="en-US" altLang="ja-JP" sz="2400" dirty="0" smtClean="0"/>
              <a:t> </a:t>
            </a:r>
            <a:r>
              <a:rPr lang="en-US" altLang="ja-JP" sz="2400" i="1" dirty="0" smtClean="0"/>
              <a:t>Eos Transactions, AGU </a:t>
            </a:r>
            <a:r>
              <a:rPr lang="en-US" altLang="ja-JP" sz="2400" dirty="0" smtClean="0"/>
              <a:t>91(34): 297-298. </a:t>
            </a:r>
            <a:r>
              <a:rPr lang="en-US" altLang="ja-JP" sz="2400" dirty="0" smtClean="0">
                <a:hlinkClick r:id="rId8"/>
              </a:rPr>
              <a:t>http://dx.doi.org/10.1029/2010EO340001</a:t>
            </a:r>
            <a:endParaRPr lang="en-US" altLang="ja-JP" sz="2400" dirty="0" smtClean="0"/>
          </a:p>
          <a:p>
            <a:pPr eaLnBrk="1" hangingPunct="1"/>
            <a:endParaRPr lang="en-US" altLang="ja-JP" sz="2400" dirty="0" smtClean="0"/>
          </a:p>
          <a:p>
            <a:pPr eaLnBrk="1" hangingPunct="1"/>
            <a:endParaRPr lang="en-US" sz="24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r>
              <a:rPr lang="en-US" dirty="0" smtClean="0"/>
              <a:t>Resources</a:t>
            </a:r>
          </a:p>
        </p:txBody>
      </p:sp>
      <p:sp>
        <p:nvSpPr>
          <p:cNvPr id="32770" name="Rectangle 2"/>
          <p:cNvSpPr>
            <a:spLocks noGrp="1" noChangeArrowheads="1"/>
          </p:cNvSpPr>
          <p:nvPr>
            <p:ph type="body" idx="1"/>
          </p:nvPr>
        </p:nvSpPr>
        <p:spPr/>
        <p:txBody>
          <a:bodyPr/>
          <a:lstStyle/>
          <a:p>
            <a:pPr eaLnBrk="1" hangingPunct="1"/>
            <a:r>
              <a:rPr lang="en-US" sz="2800" dirty="0" smtClean="0"/>
              <a:t>Federation of Earth Science Information Partners (ESIP). 2011. </a:t>
            </a:r>
            <a:r>
              <a:rPr lang="ja-JP" altLang="en-US" sz="2800" smtClean="0"/>
              <a:t>“</a:t>
            </a:r>
            <a:r>
              <a:rPr lang="en-US" altLang="ja-JP" sz="2800" dirty="0" smtClean="0"/>
              <a:t>Interagency Data Stewardship/Citations/provider guidelines.</a:t>
            </a:r>
            <a:r>
              <a:rPr lang="ja-JP" altLang="en-US" sz="2800" smtClean="0"/>
              <a:t>”</a:t>
            </a:r>
            <a:r>
              <a:rPr lang="en-US" altLang="ja-JP" sz="2800" dirty="0" smtClean="0"/>
              <a:t> </a:t>
            </a:r>
            <a:r>
              <a:rPr lang="en-US" altLang="ja-JP" sz="2800" u="sng" dirty="0" smtClean="0">
                <a:hlinkClick r:id="rId3"/>
              </a:rPr>
              <a:t>http://wiki.esipfed.org/index.php/Interagency_Data_Stewardship/Citations/provider_guidelines</a:t>
            </a:r>
            <a:endParaRPr lang="en-US" altLang="ja-JP" sz="2800" u="sng" dirty="0" smtClean="0"/>
          </a:p>
          <a:p>
            <a:pPr eaLnBrk="1" hangingPunct="1"/>
            <a:r>
              <a:rPr lang="en-US" altLang="ja-JP" sz="2800" i="1" dirty="0" smtClean="0"/>
              <a:t>International Polar Year </a:t>
            </a:r>
            <a:r>
              <a:rPr lang="en-US" sz="2800" i="1" dirty="0" smtClean="0"/>
              <a:t>2007-2008 Data Policy</a:t>
            </a:r>
            <a:r>
              <a:rPr lang="en-US" sz="2800" dirty="0" smtClean="0"/>
              <a:t>. 2008.  Version 1.2. </a:t>
            </a:r>
            <a:r>
              <a:rPr lang="en-US" altLang="ja-JP" sz="2400" dirty="0" smtClean="0">
                <a:hlinkClick r:id="rId4"/>
              </a:rPr>
              <a:t>http://classic.ipy.org/Subcommittees/final_ipy_data_policy.pdf</a:t>
            </a:r>
            <a:r>
              <a:rPr lang="en-US" altLang="ja-JP" sz="2400" dirty="0" smtClean="0"/>
              <a:t> </a:t>
            </a:r>
            <a:endParaRPr lang="en-US" altLang="ja-JP" sz="2800" dirty="0" smtClean="0"/>
          </a:p>
          <a:p>
            <a:pPr eaLnBrk="1" hangingPunct="1"/>
            <a:r>
              <a:rPr lang="en-US" altLang="ja-JP" sz="2800" dirty="0" err="1" smtClean="0"/>
              <a:t>DataCite</a:t>
            </a:r>
            <a:r>
              <a:rPr lang="en-US" altLang="ja-JP" sz="2800" dirty="0" smtClean="0"/>
              <a:t>. </a:t>
            </a:r>
            <a:r>
              <a:rPr lang="en-US" altLang="ja-JP" sz="2800" dirty="0" smtClean="0">
                <a:hlinkClick r:id="rId5"/>
              </a:rPr>
              <a:t>http://datacite.org</a:t>
            </a:r>
            <a:r>
              <a:rPr lang="en-US" altLang="ja-JP" sz="2800" dirty="0" smtClean="0"/>
              <a:t> </a:t>
            </a:r>
          </a:p>
          <a:p>
            <a:pPr eaLnBrk="1" hangingPunct="1"/>
            <a:r>
              <a:rPr lang="en-US" altLang="ja-JP" sz="2800" dirty="0" err="1" smtClean="0"/>
              <a:t>DataCite</a:t>
            </a:r>
            <a:r>
              <a:rPr lang="en-US" altLang="ja-JP" sz="2800" dirty="0" smtClean="0"/>
              <a:t> Metadata Search – a service for discovering data sets </a:t>
            </a:r>
            <a:r>
              <a:rPr lang="en-US" altLang="ja-JP" sz="2800" dirty="0" smtClean="0">
                <a:hlinkClick r:id="rId6"/>
              </a:rPr>
              <a:t>http://search.datacite.org/</a:t>
            </a:r>
            <a:r>
              <a:rPr lang="en-US" altLang="ja-JP" sz="2800" dirty="0" smtClean="0"/>
              <a:t> </a:t>
            </a:r>
          </a:p>
          <a:p>
            <a:pPr eaLnBrk="1" hangingPunct="1"/>
            <a:r>
              <a:rPr lang="en-US" altLang="ja-JP" sz="2800" dirty="0" smtClean="0"/>
              <a:t>Identifiers:</a:t>
            </a:r>
          </a:p>
          <a:p>
            <a:pPr lvl="1" eaLnBrk="1" hangingPunct="1"/>
            <a:r>
              <a:rPr lang="en-US" altLang="ja-JP" sz="2200" dirty="0" smtClean="0"/>
              <a:t>Digital Object Identifiers (DOIs) –  </a:t>
            </a:r>
            <a:r>
              <a:rPr lang="en-US" altLang="ja-JP" sz="2200" dirty="0" smtClean="0">
                <a:hlinkClick r:id="rId7"/>
              </a:rPr>
              <a:t>http://www.doi.org/</a:t>
            </a:r>
            <a:r>
              <a:rPr lang="en-US" altLang="ja-JP" sz="2200" dirty="0" smtClean="0"/>
              <a:t> </a:t>
            </a:r>
          </a:p>
          <a:p>
            <a:pPr lvl="1" eaLnBrk="1" hangingPunct="1"/>
            <a:r>
              <a:rPr lang="en-US" altLang="ja-JP" sz="2200" dirty="0" smtClean="0"/>
              <a:t>Archival Resource Keys (ARKs) –  </a:t>
            </a:r>
            <a:r>
              <a:rPr lang="en-US" altLang="ja-JP" sz="2200" dirty="0" smtClean="0">
                <a:hlinkClick r:id="rId8"/>
              </a:rPr>
              <a:t>https://wiki.ucop.edu/display/Curation/ARK</a:t>
            </a:r>
            <a:r>
              <a:rPr lang="en-US" altLang="ja-JP" sz="2200" dirty="0" smtClean="0"/>
              <a:t> </a:t>
            </a:r>
          </a:p>
          <a:p>
            <a:pPr lvl="1" eaLnBrk="1" hangingPunct="1"/>
            <a:r>
              <a:rPr lang="en-US" altLang="ja-JP" sz="2200" dirty="0" smtClean="0"/>
              <a:t>Handles - </a:t>
            </a:r>
            <a:r>
              <a:rPr lang="en-US" altLang="ja-JP" sz="2200" dirty="0" smtClean="0">
                <a:hlinkClick r:id="rId9"/>
              </a:rPr>
              <a:t>http://www.handle.net/</a:t>
            </a:r>
            <a:r>
              <a:rPr lang="en-US" altLang="ja-JP" sz="2200" dirty="0" smtClean="0"/>
              <a:t> </a:t>
            </a:r>
          </a:p>
          <a:p>
            <a:pPr eaLnBrk="1" hangingPunct="1"/>
            <a:endParaRPr lang="en-US" sz="28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t>The Case for Data Stewardship – Agency Requirements </a:t>
            </a:r>
            <a:r>
              <a:rPr lang="en-US" dirty="0" smtClean="0"/>
              <a:t>section</a:t>
            </a:r>
          </a:p>
          <a:p>
            <a:pPr lvl="1" eaLnBrk="1" hangingPunct="1"/>
            <a:r>
              <a:rPr lang="en-US" dirty="0" smtClean="0"/>
              <a:t>Find out more about NSF, NASA and NOAA requirements for providing access to your data including the use of data citations</a:t>
            </a:r>
          </a:p>
          <a:p>
            <a:pPr eaLnBrk="1" hangingPunct="1"/>
            <a:r>
              <a:rPr lang="en-US" i="1" dirty="0" smtClean="0"/>
              <a:t>Local Data Management - Advertising Your Data </a:t>
            </a:r>
            <a:r>
              <a:rPr lang="en-US" dirty="0" smtClean="0"/>
              <a:t>section</a:t>
            </a:r>
          </a:p>
          <a:p>
            <a:pPr lvl="1" eaLnBrk="1" hangingPunct="1"/>
            <a:r>
              <a:rPr lang="en-US" dirty="0" smtClean="0"/>
              <a:t>Find out more about some options you might have for making your data and your work more well known</a:t>
            </a:r>
          </a:p>
          <a:p>
            <a:pPr eaLnBrk="1" hangingPunct="1"/>
            <a:r>
              <a:rPr lang="en-US" i="1" dirty="0" smtClean="0"/>
              <a:t>Local Data Management - Providing Access to Your Data section</a:t>
            </a:r>
          </a:p>
          <a:p>
            <a:pPr lvl="1" eaLnBrk="1" hangingPunct="1"/>
            <a:r>
              <a:rPr lang="en-US" dirty="0" smtClean="0"/>
              <a:t>Find out more about options you might have for providing access to your data, determining an audience for your data, and constraints you might need to have upon your data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229600"/>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a:t>
            </a:r>
            <a:r>
              <a:rPr lang="en-US" sz="1800" dirty="0" smtClean="0"/>
              <a:t>2013 Matthew Mayernik</a:t>
            </a:r>
            <a:r>
              <a:rPr lang="en-US" sz="1200" dirty="0" smtClean="0"/>
              <a:t>.</a:t>
            </a:r>
            <a:endParaRPr lang="en-US" sz="1200" dirty="0"/>
          </a:p>
        </p:txBody>
      </p:sp>
      <p:sp>
        <p:nvSpPr>
          <p:cNvPr id="7" name="TextBox 6"/>
          <p:cNvSpPr txBox="1"/>
          <p:nvPr/>
        </p:nvSpPr>
        <p:spPr>
          <a:xfrm>
            <a:off x="635000" y="2590800"/>
            <a:ext cx="9753600" cy="1569660"/>
          </a:xfrm>
          <a:prstGeom prst="rect">
            <a:avLst/>
          </a:prstGeom>
          <a:noFill/>
        </p:spPr>
        <p:txBody>
          <a:bodyPr wrap="square" rtlCol="0">
            <a:spAutoFit/>
          </a:bodyPr>
          <a:lstStyle/>
          <a:p>
            <a:pPr algn="l"/>
            <a:r>
              <a:rPr lang="en-US" sz="2400" dirty="0" smtClean="0"/>
              <a:t>Mayernik, M. 2013.  “Responsible Data Use:  Citation and Credit.” </a:t>
            </a:r>
            <a:r>
              <a:rPr lang="en-US" sz="2400" dirty="0"/>
              <a:t>In Data </a:t>
            </a:r>
            <a:r>
              <a:rPr lang="en-US" sz="2400" dirty="0" smtClean="0"/>
              <a:t>Management </a:t>
            </a:r>
            <a:r>
              <a:rPr lang="en-US" sz="2400" dirty="0"/>
              <a:t>for Scientists Short Course, edited by  Ruth Duerr and </a:t>
            </a:r>
            <a:r>
              <a:rPr lang="en-US" sz="2400" dirty="0" smtClean="0"/>
              <a:t>Nancy </a:t>
            </a:r>
            <a:r>
              <a:rPr lang="en-US" sz="2400" dirty="0"/>
              <a:t>J. Hoebelheinrich, Federation of Earth Science Information </a:t>
            </a:r>
            <a:r>
              <a:rPr lang="en-US" sz="2400" dirty="0" smtClean="0"/>
              <a:t>Partners</a:t>
            </a:r>
            <a:r>
              <a:rPr lang="en-US" sz="2400" dirty="0"/>
              <a:t>:  ESIP Commons.</a:t>
            </a:r>
            <a:r>
              <a:rPr lang="en-US" sz="2400" dirty="0" smtClean="0"/>
              <a:t> </a:t>
            </a:r>
            <a:r>
              <a:rPr lang="en-US" sz="2400" smtClean="0"/>
              <a:t>doi:10.7269/P3QC01D5</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8096923"/>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Overview</a:t>
            </a:r>
          </a:p>
        </p:txBody>
      </p:sp>
      <p:sp>
        <p:nvSpPr>
          <p:cNvPr id="23554" name="Content Placeholder 2"/>
          <p:cNvSpPr>
            <a:spLocks noGrp="1"/>
          </p:cNvSpPr>
          <p:nvPr>
            <p:ph idx="1"/>
          </p:nvPr>
        </p:nvSpPr>
        <p:spPr/>
        <p:txBody>
          <a:bodyPr/>
          <a:lstStyle/>
          <a:p>
            <a:pPr eaLnBrk="1" hangingPunct="1"/>
            <a:r>
              <a:rPr lang="en-US" dirty="0" smtClean="0"/>
              <a:t>Citation and professional credit</a:t>
            </a:r>
          </a:p>
          <a:p>
            <a:pPr lvl="1" eaLnBrk="1" hangingPunct="1"/>
            <a:r>
              <a:rPr lang="en-US" altLang="ja-JP" dirty="0" smtClean="0"/>
              <a:t>Data Citation &amp; its relation to traditional publication citation</a:t>
            </a:r>
          </a:p>
          <a:p>
            <a:pPr lvl="1" eaLnBrk="1" hangingPunct="1"/>
            <a:r>
              <a:rPr lang="en-US" altLang="ja-JP" sz="2800" dirty="0" smtClean="0"/>
              <a:t>How credit is related to citation</a:t>
            </a:r>
          </a:p>
          <a:p>
            <a:pPr lvl="1" eaLnBrk="1" hangingPunct="1"/>
            <a:r>
              <a:rPr lang="en-US" altLang="ja-JP" dirty="0" smtClean="0"/>
              <a:t>The importance of data citation and credit </a:t>
            </a:r>
            <a:endParaRPr lang="en-US" altLang="ja-JP" sz="2800" dirty="0" smtClean="0"/>
          </a:p>
          <a:p>
            <a:pPr lvl="1" eaLnBrk="1" hangingPunct="1">
              <a:buFont typeface="Arial" pitchFamily="34" charset="0"/>
              <a:buNone/>
            </a:pPr>
            <a:endParaRPr lang="en-US" sz="3400" dirty="0" smtClean="0"/>
          </a:p>
          <a:p>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Growing Visibility of Data Citations</a:t>
            </a:r>
          </a:p>
        </p:txBody>
      </p:sp>
      <p:sp>
        <p:nvSpPr>
          <p:cNvPr id="23554" name="Content Placeholder 2"/>
          <p:cNvSpPr>
            <a:spLocks noGrp="1"/>
          </p:cNvSpPr>
          <p:nvPr>
            <p:ph idx="1"/>
          </p:nvPr>
        </p:nvSpPr>
        <p:spPr/>
        <p:txBody>
          <a:bodyPr/>
          <a:lstStyle/>
          <a:p>
            <a:pPr eaLnBrk="1" hangingPunct="1"/>
            <a:r>
              <a:rPr lang="en-US" smtClean="0"/>
              <a:t>2009 AGU position statement:</a:t>
            </a:r>
          </a:p>
          <a:p>
            <a:pPr lvl="1" eaLnBrk="1" hangingPunct="1">
              <a:buFont typeface="Arial" pitchFamily="34" charset="0"/>
              <a:buNone/>
            </a:pPr>
            <a:r>
              <a:rPr lang="en-US" sz="3400" smtClean="0"/>
              <a:t>   </a:t>
            </a:r>
            <a:r>
              <a:rPr lang="ja-JP" altLang="en-US" sz="3400" smtClean="0"/>
              <a:t>“</a:t>
            </a:r>
            <a:r>
              <a:rPr lang="en-US" altLang="ja-JP" sz="3400" smtClean="0"/>
              <a:t>The scientific community should recognize the professional value of such [data] activities by endorsing the concept of publication of data, to be credited and cited like the products of any other scientific activity, and encouraging peer-review of such publications.</a:t>
            </a:r>
            <a:r>
              <a:rPr lang="ja-JP" altLang="en-US" sz="3400" smtClean="0"/>
              <a:t>”</a:t>
            </a:r>
            <a:r>
              <a:rPr lang="en-US" altLang="ja-JP" sz="3400" smtClean="0"/>
              <a:t> </a:t>
            </a:r>
          </a:p>
          <a:p>
            <a:pPr eaLnBrk="1" hangingPunct="1"/>
            <a:r>
              <a:rPr lang="en-US" smtClean="0"/>
              <a:t>2009 AMS Ad Hoc Committee on Data Stewardship Prospectus:</a:t>
            </a:r>
          </a:p>
          <a:p>
            <a:pPr lvl="1" eaLnBrk="1" hangingPunct="1">
              <a:buFont typeface="Arial" pitchFamily="34" charset="0"/>
              <a:buNone/>
            </a:pPr>
            <a:r>
              <a:rPr lang="en-US" sz="3400" smtClean="0"/>
              <a:t>   AMS should </a:t>
            </a:r>
            <a:r>
              <a:rPr lang="ja-JP" altLang="en-US" sz="3400" smtClean="0"/>
              <a:t>“</a:t>
            </a:r>
            <a:r>
              <a:rPr lang="en-US" altLang="ja-JP" sz="3400" smtClean="0"/>
              <a:t>[d]evelop a plan for citing data referenced in publications and preserving data links for the long term.</a:t>
            </a:r>
            <a:r>
              <a:rPr lang="ja-JP" altLang="en-US" sz="3400" smtClean="0"/>
              <a:t>”</a:t>
            </a:r>
            <a:endParaRPr lang="en-US" altLang="ja-JP" sz="3400" smtClean="0"/>
          </a:p>
          <a:p>
            <a:pPr lvl="1" eaLnBrk="1" hangingPunct="1">
              <a:buFont typeface="Arial" pitchFamily="34" charset="0"/>
              <a:buNone/>
            </a:pPr>
            <a:endParaRPr lang="en-US" sz="3400" smtClean="0"/>
          </a:p>
          <a:p>
            <a:endParaRPr lang="en-US" smtClean="0"/>
          </a:p>
          <a:p>
            <a:endParaRPr lang="en-US" smtClean="0"/>
          </a:p>
          <a:p>
            <a:endParaRPr lang="en-US"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0755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Purpose of Data Citations	</a:t>
            </a:r>
          </a:p>
        </p:txBody>
      </p:sp>
      <p:sp>
        <p:nvSpPr>
          <p:cNvPr id="24578" name="Content Placeholder 2"/>
          <p:cNvSpPr>
            <a:spLocks noGrp="1"/>
          </p:cNvSpPr>
          <p:nvPr>
            <p:ph idx="1"/>
          </p:nvPr>
        </p:nvSpPr>
        <p:spPr>
          <a:xfrm>
            <a:off x="571500" y="2209800"/>
            <a:ext cx="11861800" cy="6565900"/>
          </a:xfrm>
        </p:spPr>
        <p:txBody>
          <a:bodyPr/>
          <a:lstStyle/>
          <a:p>
            <a:pPr eaLnBrk="1" hangingPunct="1"/>
            <a:r>
              <a:rPr lang="en-US" dirty="0" smtClean="0"/>
              <a:t>Connect publications to their underlying data</a:t>
            </a:r>
          </a:p>
          <a:p>
            <a:pPr eaLnBrk="1" hangingPunct="1"/>
            <a:r>
              <a:rPr lang="en-US" dirty="0" smtClean="0"/>
              <a:t>Give scientists and data centers credit for producing and </a:t>
            </a:r>
            <a:r>
              <a:rPr lang="en-US" dirty="0" err="1" smtClean="0"/>
              <a:t>curating</a:t>
            </a:r>
            <a:r>
              <a:rPr lang="en-US" dirty="0" smtClean="0"/>
              <a:t> data sets</a:t>
            </a:r>
          </a:p>
          <a:p>
            <a:pPr eaLnBrk="1" hangingPunct="1"/>
            <a:r>
              <a:rPr lang="en-US" dirty="0" smtClean="0"/>
              <a:t>Understand how data are used</a:t>
            </a:r>
          </a:p>
          <a:p>
            <a:pPr eaLnBrk="1" hangingPunct="1"/>
            <a:r>
              <a:rPr lang="en-US" dirty="0" smtClean="0"/>
              <a:t>Track the products that derive from data</a:t>
            </a:r>
          </a:p>
          <a:p>
            <a:pPr eaLnBrk="1" hangingPunct="1"/>
            <a:r>
              <a:rPr lang="en-US" dirty="0" smtClean="0"/>
              <a:t>Facilitate data and science transparency and reproducibility</a:t>
            </a:r>
          </a:p>
          <a:p>
            <a:pPr eaLnBrk="1" hangingPunct="1"/>
            <a:endParaRPr lang="en-US" dirty="0" smtClean="0"/>
          </a:p>
        </p:txBody>
      </p:sp>
      <p:pic>
        <p:nvPicPr>
          <p:cNvPr id="24580" name="Picture 4" descr="C:\Users\mayernik\AppData\Local\Microsoft\Windows\Temporary Internet Files\Content.IE5\7J6PU1TJ\MP900309271[1].jpg"/>
          <p:cNvPicPr>
            <a:picLocks noChangeAspect="1" noChangeArrowheads="1"/>
          </p:cNvPicPr>
          <p:nvPr/>
        </p:nvPicPr>
        <p:blipFill>
          <a:blip r:embed="rId3"/>
          <a:srcRect/>
          <a:stretch>
            <a:fillRect/>
          </a:stretch>
        </p:blipFill>
        <p:spPr bwMode="auto">
          <a:xfrm>
            <a:off x="3530600" y="6096000"/>
            <a:ext cx="2122488" cy="3200400"/>
          </a:xfrm>
          <a:prstGeom prst="rect">
            <a:avLst/>
          </a:prstGeom>
          <a:noFill/>
        </p:spPr>
      </p:pic>
      <p:cxnSp>
        <p:nvCxnSpPr>
          <p:cNvPr id="21" name="Straight Arrow Connector 20"/>
          <p:cNvCxnSpPr>
            <a:stCxn id="24580" idx="3"/>
            <a:endCxn id="24598" idx="1"/>
          </p:cNvCxnSpPr>
          <p:nvPr/>
        </p:nvCxnSpPr>
        <p:spPr bwMode="auto">
          <a:xfrm>
            <a:off x="5653088" y="7696200"/>
            <a:ext cx="1839912" cy="0"/>
          </a:xfrm>
          <a:prstGeom prst="straightConnector1">
            <a:avLst/>
          </a:prstGeom>
          <a:solidFill>
            <a:srgbClr val="BFBFBF"/>
          </a:solidFill>
          <a:ln w="25400" cap="flat" cmpd="sng" algn="ctr">
            <a:solidFill>
              <a:srgbClr val="000000"/>
            </a:solidFill>
            <a:prstDash val="solid"/>
            <a:round/>
            <a:headEnd type="arrow"/>
            <a:tailEnd type="arrow"/>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pic>
        <p:nvPicPr>
          <p:cNvPr id="24598" name="Picture 22"/>
          <p:cNvPicPr>
            <a:picLocks noChangeAspect="1"/>
          </p:cNvPicPr>
          <p:nvPr/>
        </p:nvPicPr>
        <p:blipFill>
          <a:blip r:embed="rId4"/>
          <a:srcRect/>
          <a:stretch>
            <a:fillRect/>
          </a:stretch>
        </p:blipFill>
        <p:spPr bwMode="auto">
          <a:xfrm>
            <a:off x="7493000" y="6096000"/>
            <a:ext cx="2485227" cy="3200400"/>
          </a:xfrm>
          <a:prstGeom prst="rect">
            <a:avLst/>
          </a:prstGeom>
          <a:noFill/>
          <a:ln w="25400">
            <a:noFill/>
            <a:prstDash val="solid"/>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t>How are Data Citations different from Publication Citations?</a:t>
            </a:r>
          </a:p>
        </p:txBody>
      </p:sp>
      <p:sp>
        <p:nvSpPr>
          <p:cNvPr id="31746" name="Content Placeholder 2"/>
          <p:cNvSpPr>
            <a:spLocks noGrp="1"/>
          </p:cNvSpPr>
          <p:nvPr>
            <p:ph idx="1"/>
          </p:nvPr>
        </p:nvSpPr>
        <p:spPr/>
        <p:txBody>
          <a:bodyPr/>
          <a:lstStyle/>
          <a:p>
            <a:r>
              <a:rPr lang="en-US" dirty="0" smtClean="0"/>
              <a:t>Differences in citing data vs. publications</a:t>
            </a:r>
          </a:p>
          <a:p>
            <a:pPr lvl="1"/>
            <a:r>
              <a:rPr lang="en-US" dirty="0" smtClean="0"/>
              <a:t>Data sets are extremely variable in structure, representation schemes, and access mechanisms, unlike traditional scholarly publications.</a:t>
            </a:r>
          </a:p>
          <a:p>
            <a:pPr lvl="1"/>
            <a:r>
              <a:rPr lang="en-US" dirty="0" smtClean="0"/>
              <a:t>Data sets are often highly dynamic, changing or growing regularly, whereas scholarly articles do not change once published</a:t>
            </a:r>
          </a:p>
          <a:p>
            <a:pPr lvl="1"/>
            <a:r>
              <a:rPr lang="en-US" dirty="0" smtClean="0"/>
              <a:t>Data sets are often hierarchical composites of data and metadata files, software, and other related documents. </a:t>
            </a:r>
          </a:p>
          <a:p>
            <a:pPr lvl="1"/>
            <a:r>
              <a:rPr lang="en-US" dirty="0" smtClean="0"/>
              <a:t>Authorship is a problematic notion in relation to data                        sets, particularly in distributed and collaborative work. </a:t>
            </a:r>
          </a:p>
          <a:p>
            <a:endParaRPr lang="en-US" dirty="0" smtClean="0"/>
          </a:p>
          <a:p>
            <a:endParaRPr lang="en-US" dirty="0" smtClean="0"/>
          </a:p>
        </p:txBody>
      </p:sp>
      <p:sp>
        <p:nvSpPr>
          <p:cNvPr id="4" name="File"/>
          <p:cNvSpPr>
            <a:spLocks noEditPoints="1" noChangeArrowheads="1"/>
          </p:cNvSpPr>
          <p:nvPr/>
        </p:nvSpPr>
        <p:spPr bwMode="auto">
          <a:xfrm>
            <a:off x="10236200" y="7391400"/>
            <a:ext cx="685800" cy="457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5" name="File"/>
          <p:cNvSpPr>
            <a:spLocks noEditPoints="1" noChangeArrowheads="1"/>
          </p:cNvSpPr>
          <p:nvPr/>
        </p:nvSpPr>
        <p:spPr bwMode="auto">
          <a:xfrm>
            <a:off x="11531600" y="8458200"/>
            <a:ext cx="685800" cy="457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File"/>
          <p:cNvSpPr>
            <a:spLocks noEditPoints="1" noChangeArrowheads="1"/>
          </p:cNvSpPr>
          <p:nvPr/>
        </p:nvSpPr>
        <p:spPr bwMode="auto">
          <a:xfrm>
            <a:off x="11531600" y="7915133"/>
            <a:ext cx="685800" cy="457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cxnSp>
        <p:nvCxnSpPr>
          <p:cNvPr id="7" name="Elbow Connector 6"/>
          <p:cNvCxnSpPr>
            <a:stCxn id="4" idx="2"/>
            <a:endCxn id="5" idx="1"/>
          </p:cNvCxnSpPr>
          <p:nvPr/>
        </p:nvCxnSpPr>
        <p:spPr>
          <a:xfrm>
            <a:off x="10579100" y="7848600"/>
            <a:ext cx="952500" cy="838200"/>
          </a:xfrm>
          <a:prstGeom prst="bentConnector3">
            <a:avLst>
              <a:gd name="adj1" fmla="val -173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4" idx="2"/>
            <a:endCxn id="6" idx="1"/>
          </p:cNvCxnSpPr>
          <p:nvPr/>
        </p:nvCxnSpPr>
        <p:spPr>
          <a:xfrm>
            <a:off x="10579100" y="7848600"/>
            <a:ext cx="952500" cy="295133"/>
          </a:xfrm>
          <a:prstGeom prst="bentConnector3">
            <a:avLst>
              <a:gd name="adj1" fmla="val -173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Data Citation Initiatives	</a:t>
            </a:r>
          </a:p>
        </p:txBody>
      </p:sp>
      <p:sp>
        <p:nvSpPr>
          <p:cNvPr id="25602" name="Content Placeholder 2"/>
          <p:cNvSpPr>
            <a:spLocks noGrp="1"/>
          </p:cNvSpPr>
          <p:nvPr>
            <p:ph idx="1"/>
          </p:nvPr>
        </p:nvSpPr>
        <p:spPr>
          <a:xfrm>
            <a:off x="571500" y="2057400"/>
            <a:ext cx="11861800" cy="6565900"/>
          </a:xfrm>
        </p:spPr>
        <p:txBody>
          <a:bodyPr/>
          <a:lstStyle/>
          <a:p>
            <a:pPr eaLnBrk="1" hangingPunct="1"/>
            <a:r>
              <a:rPr lang="en-US" sz="3600" dirty="0" smtClean="0"/>
              <a:t>Many research centers are beginning to assign actionable web identifiers to data (such as DOIs, ARKs, and Handles).</a:t>
            </a:r>
          </a:p>
          <a:p>
            <a:pPr lvl="1" eaLnBrk="1" hangingPunct="1"/>
            <a:r>
              <a:rPr lang="en-US" sz="3000" dirty="0" smtClean="0"/>
              <a:t>Actionable identifiers uniquely locate                                         resources that are available online</a:t>
            </a:r>
          </a:p>
          <a:p>
            <a:pPr lvl="1" eaLnBrk="1" hangingPunct="1"/>
            <a:r>
              <a:rPr lang="en-US" sz="3000" dirty="0" smtClean="0"/>
              <a:t>Actionable identifiers can potentially enable                                  data use to be tracked more efficiently</a:t>
            </a:r>
          </a:p>
          <a:p>
            <a:pPr lvl="1" eaLnBrk="1" hangingPunct="1"/>
            <a:r>
              <a:rPr lang="en-US" sz="3000" dirty="0" smtClean="0"/>
              <a:t>Actionable identifiers facilitate data                                               transparency and reproducibility by directly                                       linking to the data that led to results</a:t>
            </a:r>
          </a:p>
          <a:p>
            <a:pPr eaLnBrk="1" hangingPunct="1"/>
            <a:r>
              <a:rPr lang="en-US" sz="3600" dirty="0" err="1" smtClean="0"/>
              <a:t>DataCite</a:t>
            </a:r>
            <a:r>
              <a:rPr lang="en-US" sz="3600" dirty="0" smtClean="0"/>
              <a:t> - an international consortium of libraries and research organizations that promote and provide registration services for DOIs and citations for data</a:t>
            </a:r>
          </a:p>
        </p:txBody>
      </p:sp>
      <p:pic>
        <p:nvPicPr>
          <p:cNvPr id="4" name="Picture 3" descr="3399919379_91c2460679.jpg"/>
          <p:cNvPicPr>
            <a:picLocks noChangeAspect="1"/>
          </p:cNvPicPr>
          <p:nvPr/>
        </p:nvPicPr>
        <p:blipFill>
          <a:blip r:embed="rId3"/>
          <a:stretch>
            <a:fillRect/>
          </a:stretch>
        </p:blipFill>
        <p:spPr>
          <a:xfrm>
            <a:off x="9245600" y="3657600"/>
            <a:ext cx="3437594" cy="2743200"/>
          </a:xfrm>
          <a:prstGeom prst="rect">
            <a:avLst/>
          </a:prstGeom>
          <a:ln w="12700">
            <a:solidFill>
              <a:schemeClr val="tx1"/>
            </a:solidFill>
          </a:ln>
        </p:spPr>
      </p:pic>
      <p:cxnSp>
        <p:nvCxnSpPr>
          <p:cNvPr id="6" name="Straight Arrow Connector 5"/>
          <p:cNvCxnSpPr/>
          <p:nvPr/>
        </p:nvCxnSpPr>
        <p:spPr bwMode="auto">
          <a:xfrm>
            <a:off x="7569200" y="4191000"/>
            <a:ext cx="1676400" cy="152400"/>
          </a:xfrm>
          <a:prstGeom prst="straightConnector1">
            <a:avLst/>
          </a:prstGeom>
          <a:solidFill>
            <a:srgbClr val="BFBFBF"/>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Data Citation Recommendations	</a:t>
            </a:r>
          </a:p>
        </p:txBody>
      </p:sp>
      <p:sp>
        <p:nvSpPr>
          <p:cNvPr id="26626" name="Content Placeholder 2"/>
          <p:cNvSpPr>
            <a:spLocks noGrp="1"/>
          </p:cNvSpPr>
          <p:nvPr>
            <p:ph idx="1"/>
          </p:nvPr>
        </p:nvSpPr>
        <p:spPr>
          <a:xfrm>
            <a:off x="571500" y="2209800"/>
            <a:ext cx="11861800" cy="6565900"/>
          </a:xfrm>
        </p:spPr>
        <p:txBody>
          <a:bodyPr/>
          <a:lstStyle/>
          <a:p>
            <a:pPr eaLnBrk="1" hangingPunct="1"/>
            <a:r>
              <a:rPr lang="en-US" sz="3600" dirty="0" smtClean="0"/>
              <a:t>ESIP Data Stewardship Committee recommendations</a:t>
            </a:r>
          </a:p>
          <a:p>
            <a:pPr lvl="1"/>
            <a:r>
              <a:rPr lang="en-US" sz="3000" i="1" dirty="0" smtClean="0"/>
              <a:t>Required citation elements:</a:t>
            </a:r>
            <a:r>
              <a:rPr lang="en-US" sz="3000" dirty="0" smtClean="0"/>
              <a:t> Author. Release date. Title. Version. Archive/Distributor. Locator/Identifier. Access date and time.</a:t>
            </a:r>
          </a:p>
          <a:p>
            <a:pPr lvl="1"/>
            <a:r>
              <a:rPr lang="en-US" sz="3000" i="1" dirty="0" smtClean="0"/>
              <a:t>Optional citation elements:</a:t>
            </a:r>
            <a:r>
              <a:rPr lang="en-US" sz="3000" dirty="0" smtClean="0"/>
              <a:t> Subset Used; Editor, Compiler, or other important role; Distributor, Associate Archive, or other Institutional Role; Data Within a Larger Work</a:t>
            </a:r>
          </a:p>
          <a:p>
            <a:r>
              <a:rPr lang="en-US" dirty="0" smtClean="0"/>
              <a:t>Example citation in ESIP format: </a:t>
            </a:r>
          </a:p>
          <a:p>
            <a:pPr lvl="1"/>
            <a:r>
              <a:rPr lang="en-US" dirty="0" err="1" smtClean="0"/>
              <a:t>Zwally</a:t>
            </a:r>
            <a:r>
              <a:rPr lang="en-US" dirty="0" smtClean="0"/>
              <a:t>, H.J., R. </a:t>
            </a:r>
            <a:r>
              <a:rPr lang="en-US" dirty="0" err="1" smtClean="0"/>
              <a:t>Schutz</a:t>
            </a:r>
            <a:r>
              <a:rPr lang="en-US" dirty="0" smtClean="0"/>
              <a:t>, C. Bentley, J. </a:t>
            </a:r>
            <a:r>
              <a:rPr lang="en-US" dirty="0" err="1" smtClean="0"/>
              <a:t>Bufton</a:t>
            </a:r>
            <a:r>
              <a:rPr lang="en-US" dirty="0" smtClean="0"/>
              <a:t>, T. Herring, J. Minster, J. </a:t>
            </a:r>
            <a:r>
              <a:rPr lang="en-US" dirty="0" err="1" smtClean="0"/>
              <a:t>Spinhirne</a:t>
            </a:r>
            <a:r>
              <a:rPr lang="en-US" dirty="0" smtClean="0"/>
              <a:t>, and R. Thomas. 2003. </a:t>
            </a:r>
            <a:r>
              <a:rPr lang="en-US" i="1" dirty="0" smtClean="0"/>
              <a:t>GLAS/</a:t>
            </a:r>
            <a:r>
              <a:rPr lang="en-US" i="1" dirty="0" err="1" smtClean="0"/>
              <a:t>ICESat</a:t>
            </a:r>
            <a:r>
              <a:rPr lang="en-US" i="1" dirty="0" smtClean="0"/>
              <a:t> L1A Global Altimetry Data V018, 15 October to 18 November 2003</a:t>
            </a:r>
            <a:r>
              <a:rPr lang="en-US" dirty="0" smtClean="0"/>
              <a:t>. National Snow and Ice Data Center. Data set accessed 2011-07-21 at doi:10.3334/NSIDC/gla01.</a:t>
            </a:r>
            <a:endParaRPr lang="en-US" sz="2400" dirty="0" smtClean="0"/>
          </a:p>
          <a:p>
            <a:pPr eaLnBrk="1" hangingPunct="1"/>
            <a:endParaRPr lang="en-US" sz="36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Other Data Citation Recommendations	</a:t>
            </a:r>
          </a:p>
        </p:txBody>
      </p:sp>
      <p:sp>
        <p:nvSpPr>
          <p:cNvPr id="27650" name="Content Placeholder 2"/>
          <p:cNvSpPr>
            <a:spLocks noGrp="1"/>
          </p:cNvSpPr>
          <p:nvPr>
            <p:ph idx="1"/>
          </p:nvPr>
        </p:nvSpPr>
        <p:spPr>
          <a:xfrm>
            <a:off x="571500" y="2209800"/>
            <a:ext cx="11861800" cy="6565900"/>
          </a:xfrm>
        </p:spPr>
        <p:txBody>
          <a:bodyPr/>
          <a:lstStyle/>
          <a:p>
            <a:r>
              <a:rPr lang="en-US" dirty="0" smtClean="0"/>
              <a:t>International Polar Year policy</a:t>
            </a:r>
          </a:p>
          <a:p>
            <a:pPr lvl="1"/>
            <a:r>
              <a:rPr lang="en-US" sz="3000" dirty="0" smtClean="0"/>
              <a:t>Data citations </a:t>
            </a:r>
            <a:r>
              <a:rPr lang="ja-JP" altLang="en-US" sz="3000" smtClean="0"/>
              <a:t>“</a:t>
            </a:r>
            <a:r>
              <a:rPr lang="en-US" altLang="ja-JP" sz="3000" dirty="0" smtClean="0"/>
              <a:t>should include the following elements as appropriate</a:t>
            </a:r>
            <a:r>
              <a:rPr lang="ja-JP" altLang="en-US" sz="3000" smtClean="0"/>
              <a:t>”</a:t>
            </a:r>
            <a:r>
              <a:rPr lang="en-US" altLang="ja-JP" sz="3000" dirty="0" smtClean="0"/>
              <a:t>:</a:t>
            </a:r>
          </a:p>
          <a:p>
            <a:pPr lvl="2"/>
            <a:r>
              <a:rPr lang="en-US" sz="3000" dirty="0" smtClean="0"/>
              <a:t>Author or investigator, Publication date, Title, Dates used, Editor or compiler, Publication place, Publisher, Distributor or associate publisher, Distribution medium or location, Access date, Data within a larger work. </a:t>
            </a:r>
          </a:p>
          <a:p>
            <a:r>
              <a:rPr lang="en-US" sz="3600" dirty="0" err="1" smtClean="0"/>
              <a:t>DataCite</a:t>
            </a:r>
            <a:r>
              <a:rPr lang="en-US" sz="3600" dirty="0" smtClean="0"/>
              <a:t> </a:t>
            </a:r>
          </a:p>
          <a:p>
            <a:pPr lvl="1"/>
            <a:r>
              <a:rPr lang="en-US" sz="3000" dirty="0" smtClean="0"/>
              <a:t>Recommended minimum citation elements:</a:t>
            </a:r>
          </a:p>
          <a:p>
            <a:pPr lvl="2"/>
            <a:r>
              <a:rPr lang="en-US" sz="3000" dirty="0" smtClean="0"/>
              <a:t>Creator. </a:t>
            </a:r>
            <a:r>
              <a:rPr lang="en-US" sz="3000" dirty="0" err="1" smtClean="0"/>
              <a:t>PublicationYear</a:t>
            </a:r>
            <a:r>
              <a:rPr lang="en-US" sz="3000" dirty="0" smtClean="0"/>
              <a:t>. Title. [Version]. Publisher. [</a:t>
            </a:r>
            <a:r>
              <a:rPr lang="en-US" sz="3000" dirty="0" err="1" smtClean="0"/>
              <a:t>ResourceType</a:t>
            </a:r>
            <a:r>
              <a:rPr lang="en-US" sz="3000" dirty="0" smtClean="0"/>
              <a:t>]. Identifier.</a:t>
            </a:r>
          </a:p>
          <a:p>
            <a:pPr eaLnBrk="1" hangingPunct="1"/>
            <a:endParaRPr lang="en-US" sz="36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Conclusion	</a:t>
            </a:r>
          </a:p>
        </p:txBody>
      </p:sp>
      <p:sp>
        <p:nvSpPr>
          <p:cNvPr id="28674" name="Content Placeholder 2"/>
          <p:cNvSpPr>
            <a:spLocks noGrp="1"/>
          </p:cNvSpPr>
          <p:nvPr>
            <p:ph idx="1"/>
          </p:nvPr>
        </p:nvSpPr>
        <p:spPr>
          <a:xfrm>
            <a:off x="571500" y="2209800"/>
            <a:ext cx="11861800" cy="6565900"/>
          </a:xfrm>
        </p:spPr>
        <p:txBody>
          <a:bodyPr/>
          <a:lstStyle/>
          <a:p>
            <a:r>
              <a:rPr lang="en-US" sz="3600" dirty="0" smtClean="0"/>
              <a:t>Work with your data center to:</a:t>
            </a:r>
          </a:p>
          <a:p>
            <a:pPr lvl="1"/>
            <a:r>
              <a:rPr lang="en-US" sz="3000" dirty="0" smtClean="0"/>
              <a:t>Develop appropriate citations for your data</a:t>
            </a:r>
          </a:p>
          <a:p>
            <a:pPr lvl="1"/>
            <a:r>
              <a:rPr lang="en-US" sz="3000" dirty="0" smtClean="0"/>
              <a:t>Assign identifiers to data</a:t>
            </a:r>
          </a:p>
          <a:p>
            <a:pPr lvl="1"/>
            <a:r>
              <a:rPr lang="en-US" sz="3000" dirty="0" smtClean="0"/>
              <a:t>Find citations for </a:t>
            </a:r>
            <a:r>
              <a:rPr lang="en-US" sz="3000" smtClean="0"/>
              <a:t>existing data</a:t>
            </a:r>
            <a:endParaRPr lang="en-US" sz="3000" dirty="0" smtClean="0"/>
          </a:p>
          <a:p>
            <a:r>
              <a:rPr lang="en-US" sz="3600" dirty="0" smtClean="0"/>
              <a:t>Work with collaborators to:</a:t>
            </a:r>
          </a:p>
          <a:p>
            <a:pPr lvl="1"/>
            <a:r>
              <a:rPr lang="en-US" sz="3000" dirty="0" smtClean="0"/>
              <a:t>Decide when data citations are appropriate</a:t>
            </a:r>
          </a:p>
          <a:p>
            <a:pPr lvl="1"/>
            <a:r>
              <a:rPr lang="en-US" sz="3000" dirty="0" smtClean="0"/>
              <a:t>Provide each other with citation information for data</a:t>
            </a:r>
          </a:p>
          <a:p>
            <a:r>
              <a:rPr lang="en-US" sz="3600" dirty="0" smtClean="0"/>
              <a:t>Work within your research institutions to:</a:t>
            </a:r>
          </a:p>
          <a:p>
            <a:pPr lvl="1"/>
            <a:r>
              <a:rPr lang="en-US" sz="3000" dirty="0" smtClean="0"/>
              <a:t>Make citing data a regular practice in your labs/groups</a:t>
            </a:r>
          </a:p>
          <a:p>
            <a:pPr lvl="1"/>
            <a:r>
              <a:rPr lang="en-US" sz="3000" dirty="0" smtClean="0"/>
              <a:t>Promote the value of data citations in tenure and promotion committees</a:t>
            </a:r>
          </a:p>
          <a:p>
            <a:pPr lvl="1"/>
            <a:endParaRPr lang="en-US" sz="3000" dirty="0" smtClean="0"/>
          </a:p>
          <a:p>
            <a:pPr lvl="1"/>
            <a:endParaRPr lang="en-US" sz="3000" dirty="0" smtClean="0"/>
          </a:p>
          <a:p>
            <a:pPr eaLnBrk="1" hangingPunct="1"/>
            <a:endParaRPr lang="en-US" sz="3600" dirty="0" smtClean="0"/>
          </a:p>
        </p:txBody>
      </p:sp>
      <p:pic>
        <p:nvPicPr>
          <p:cNvPr id="28677" name="Picture 5" descr="C:\Users\mayernik\AppData\Local\Microsoft\Windows\Temporary Internet Files\Content.IE5\TGFPA7TY\MC900441322[1].png"/>
          <p:cNvPicPr>
            <a:picLocks noChangeAspect="1" noChangeArrowheads="1"/>
          </p:cNvPicPr>
          <p:nvPr/>
        </p:nvPicPr>
        <p:blipFill>
          <a:blip r:embed="rId3"/>
          <a:srcRect/>
          <a:stretch>
            <a:fillRect/>
          </a:stretch>
        </p:blipFill>
        <p:spPr bwMode="auto">
          <a:xfrm>
            <a:off x="9702800" y="2133600"/>
            <a:ext cx="2286000" cy="2286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9859</TotalTime>
  <Pages>0</Pages>
  <Words>3332</Words>
  <Characters>0</Characters>
  <Application>Microsoft Macintosh PowerPoint</Application>
  <PresentationFormat>Custom</PresentationFormat>
  <Lines>0</Lines>
  <Paragraphs>142</Paragraphs>
  <Slides>13</Slides>
  <Notes>13</Notes>
  <HiddenSlides>0</HiddenSlides>
  <MMClips>0</MMClips>
  <ScaleCrop>false</ScaleCrop>
  <HeadingPairs>
    <vt:vector size="4" baseType="variant">
      <vt:variant>
        <vt:lpstr>Design Template</vt:lpstr>
      </vt:variant>
      <vt:variant>
        <vt:i4>19</vt:i4>
      </vt:variant>
      <vt:variant>
        <vt:lpstr>Slide Titles</vt:lpstr>
      </vt:variant>
      <vt:variant>
        <vt:i4>13</vt:i4>
      </vt:variant>
    </vt:vector>
  </HeadingPairs>
  <TitlesOfParts>
    <vt:vector size="32"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Citation and Credit</vt:lpstr>
      <vt:lpstr>Overview</vt:lpstr>
      <vt:lpstr>Growing Visibility of Data Citations</vt:lpstr>
      <vt:lpstr>Purpose of Data Citations </vt:lpstr>
      <vt:lpstr>How are Data Citations different from Publication Citations?</vt:lpstr>
      <vt:lpstr>Data Citation Initiatives </vt:lpstr>
      <vt:lpstr>Data Citation Recommendations </vt:lpstr>
      <vt:lpstr>Other Data Citation Recommendations </vt:lpstr>
      <vt:lpstr>Conclusion </vt:lpstr>
      <vt:lpstr>References</vt:lpstr>
      <vt:lpstr>Resources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Matthew Mayernik</dc:creator>
  <cp:lastModifiedBy>Erin Robinson</cp:lastModifiedBy>
  <cp:revision>72</cp:revision>
  <dcterms:created xsi:type="dcterms:W3CDTF">2013-02-20T18:11:50Z</dcterms:created>
  <dcterms:modified xsi:type="dcterms:W3CDTF">2013-02-20T18:14:49Z</dcterms:modified>
</cp:coreProperties>
</file>