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8" r:id="rId5"/>
    <p:sldId id="272" r:id="rId6"/>
    <p:sldId id="267" r:id="rId7"/>
    <p:sldId id="269" r:id="rId8"/>
    <p:sldId id="270" r:id="rId9"/>
    <p:sldId id="273" r:id="rId10"/>
    <p:sldId id="274" r:id="rId11"/>
    <p:sldId id="271" r:id="rId12"/>
    <p:sldId id="266" r:id="rId13"/>
    <p:sldId id="275" r:id="rId14"/>
    <p:sldId id="260" r:id="rId15"/>
    <p:sldId id="261" r:id="rId16"/>
    <p:sldId id="262" r:id="rId17"/>
    <p:sldId id="276" r:id="rId18"/>
    <p:sldId id="278" r:id="rId19"/>
    <p:sldId id="277" r:id="rId20"/>
    <p:sldId id="279" r:id="rId21"/>
    <p:sldId id="280" r:id="rId22"/>
    <p:sldId id="281" r:id="rId23"/>
    <p:sldId id="282" r:id="rId24"/>
    <p:sldId id="284" r:id="rId25"/>
    <p:sldId id="285" r:id="rId26"/>
    <p:sldId id="286" r:id="rId27"/>
    <p:sldId id="263" r:id="rId28"/>
    <p:sldId id="283" r:id="rId29"/>
    <p:sldId id="264" r:id="rId30"/>
    <p:sldId id="265" r:id="rId31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61" autoAdjust="0"/>
    <p:restoredTop sz="94660"/>
  </p:normalViewPr>
  <p:slideViewPr>
    <p:cSldViewPr>
      <p:cViewPr>
        <p:scale>
          <a:sx n="66" d="100"/>
          <a:sy n="66" d="100"/>
        </p:scale>
        <p:origin x="-546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F551C-6D28-413B-9739-96D20352DD68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901972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E2EE7-17A2-4AB5-B513-40A4235F8C82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176353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A46F6-7472-49FD-AF58-8AC73080CFE6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826794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8F936-E84E-49AA-A4A4-1309B12D92E7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266854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9E718-F942-4319-B6F1-38CD9B2B57CF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818610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89E85-AFAB-41A6-AD9A-2A2B3D9529C3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661169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AC4BF-ECB7-4754-AC7A-C337D3F26324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888212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E374C-F461-47DE-98EC-4BE25D13B427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168879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23E6C-DBDA-4DE8-9566-B5B74866B2CA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734795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445D3-67FB-4547-AC2F-F26627D53DAC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736542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C6D27-AC3E-44B1-80C3-AD077CA090F5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693657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/>
          <p:cNvPicPr>
            <a:picLocks noChangeAspect="1" noChangeArrowheads="1"/>
          </p:cNvPicPr>
          <p:nvPr userDrawn="1"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9050"/>
            <a:ext cx="94456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9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1275"/>
            <a:ext cx="673100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69925"/>
            <a:ext cx="8229600" cy="74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3D1D9C89-A2C0-49CE-86F1-BF943626B5DE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  <p:pic>
        <p:nvPicPr>
          <p:cNvPr id="1033" name="Picture 11"/>
          <p:cNvPicPr>
            <a:picLocks noChangeAspect="1" noChangeArrowheads="1"/>
          </p:cNvPicPr>
          <p:nvPr userDrawn="1"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44450"/>
            <a:ext cx="2033587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4" name="AutoShape 13" descr="http://earthcube.org/sites/default/files/nsf1.gif"/>
          <p:cNvSpPr>
            <a:spLocks noChangeAspect="1" noChangeArrowheads="1"/>
          </p:cNvSpPr>
          <p:nvPr userDrawn="1"/>
        </p:nvSpPr>
        <p:spPr bwMode="auto">
          <a:xfrm>
            <a:off x="6511925" y="-1492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035" name="Picture 14"/>
          <p:cNvPicPr>
            <a:picLocks noChangeAspect="1" noChangeArrowheads="1"/>
          </p:cNvPicPr>
          <p:nvPr userDrawn="1"/>
        </p:nvPicPr>
        <p:blipFill>
          <a:blip r:embed="rId1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49213"/>
            <a:ext cx="685800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Georgia" pitchFamily="18" charset="0"/>
          <a:ea typeface="黑体" pitchFamily="49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Georgia" pitchFamily="18" charset="0"/>
          <a:ea typeface="黑体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Georgia" pitchFamily="18" charset="0"/>
          <a:ea typeface="黑体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Georgia" pitchFamily="18" charset="0"/>
          <a:ea typeface="黑体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Georgia" pitchFamily="18" charset="0"/>
          <a:ea typeface="黑体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Georgia" pitchFamily="18" charset="0"/>
          <a:ea typeface="黑体" pitchFamily="49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Georgia" pitchFamily="18" charset="0"/>
          <a:ea typeface="黑体" pitchFamily="49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Georgia" pitchFamily="18" charset="0"/>
          <a:ea typeface="黑体" pitchFamily="49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Georgia" pitchFamily="18" charset="0"/>
          <a:ea typeface="黑体" pitchFamily="49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Georgia" pitchFamily="18" charset="0"/>
          <a:ea typeface="黑体" pitchFamily="49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johnson.atmos.colostate.edu/dynamo/products/array_averages/index.html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73238"/>
            <a:ext cx="7772400" cy="1827212"/>
          </a:xfrm>
        </p:spPr>
        <p:txBody>
          <a:bodyPr/>
          <a:lstStyle/>
          <a:p>
            <a:pPr eaLnBrk="1" hangingPunct="1"/>
            <a:r>
              <a:rPr lang="en-US" altLang="zh-CN" sz="3200" b="1" dirty="0" smtClean="0"/>
              <a:t>Realize effortlessly feeding FVCOM and CRM with multisource earth observation data: two applications of </a:t>
            </a:r>
            <a:r>
              <a:rPr lang="en-US" altLang="zh-CN" sz="3200" b="1" dirty="0" err="1" smtClean="0"/>
              <a:t>CyberConnector</a:t>
            </a:r>
            <a:endParaRPr lang="zh-CN" altLang="zh-CN" sz="3200" b="1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2206625"/>
          </a:xfrm>
        </p:spPr>
        <p:txBody>
          <a:bodyPr/>
          <a:lstStyle/>
          <a:p>
            <a:pPr eaLnBrk="1" hangingPunct="1"/>
            <a:r>
              <a:rPr lang="en-US" altLang="zh-CN" sz="2400" smtClean="0"/>
              <a:t>Presenter: Dr. Ziheng Sun</a:t>
            </a:r>
          </a:p>
          <a:p>
            <a:pPr eaLnBrk="1" hangingPunct="1"/>
            <a:r>
              <a:rPr lang="en-US" altLang="zh-CN" sz="2400" smtClean="0"/>
              <a:t>George Mason University</a:t>
            </a:r>
          </a:p>
          <a:p>
            <a:pPr eaLnBrk="1" hangingPunct="1"/>
            <a:r>
              <a:rPr lang="en-US" altLang="zh-CN" sz="2400" smtClean="0"/>
              <a:t>ESIP Winter Meeting, Washington D.C., USA</a:t>
            </a:r>
          </a:p>
          <a:p>
            <a:pPr eaLnBrk="1" hangingPunct="1"/>
            <a:r>
              <a:rPr lang="en-US" altLang="zh-CN" smtClean="0"/>
              <a:t>Jan 7,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389" y="4552081"/>
            <a:ext cx="2008929" cy="198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Reality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96752"/>
          </a:xfrm>
        </p:spPr>
        <p:txBody>
          <a:bodyPr/>
          <a:lstStyle/>
          <a:p>
            <a:r>
              <a:rPr lang="en-US" altLang="zh-CN" dirty="0" smtClean="0"/>
              <a:t>There is an obvious gap between earth observations and earth science models.</a:t>
            </a:r>
            <a:endParaRPr lang="zh-CN" altLang="en-US" dirty="0"/>
          </a:p>
        </p:txBody>
      </p:sp>
      <p:sp>
        <p:nvSpPr>
          <p:cNvPr id="4" name="流程图: 多文档 3"/>
          <p:cNvSpPr/>
          <p:nvPr/>
        </p:nvSpPr>
        <p:spPr>
          <a:xfrm>
            <a:off x="830536" y="2967905"/>
            <a:ext cx="1944216" cy="1584176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320" y="2812851"/>
            <a:ext cx="1152128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756" y="2812851"/>
            <a:ext cx="1152128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128" y="4117379"/>
            <a:ext cx="1152128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756" y="4117379"/>
            <a:ext cx="1152128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流程图: 多文档 8"/>
          <p:cNvSpPr/>
          <p:nvPr/>
        </p:nvSpPr>
        <p:spPr>
          <a:xfrm>
            <a:off x="1556172" y="3460923"/>
            <a:ext cx="1944216" cy="1584176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556172" y="5269507"/>
            <a:ext cx="62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Georgia" pitchFamily="18" charset="0"/>
              </a:rPr>
              <a:t>EO</a:t>
            </a:r>
            <a:endParaRPr lang="zh-CN" altLang="en-US" sz="2400" dirty="0"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91005" y="5269507"/>
            <a:ext cx="843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latin typeface="Georgia" pitchFamily="18" charset="0"/>
              </a:rPr>
              <a:t>ESM</a:t>
            </a:r>
            <a:endParaRPr lang="zh-CN" altLang="en-US" sz="2400" dirty="0">
              <a:latin typeface="Georgia" pitchFamily="18" charset="0"/>
            </a:endParaRPr>
          </a:p>
        </p:txBody>
      </p:sp>
      <p:cxnSp>
        <p:nvCxnSpPr>
          <p:cNvPr id="12" name="曲线连接符 11"/>
          <p:cNvCxnSpPr/>
          <p:nvPr/>
        </p:nvCxnSpPr>
        <p:spPr>
          <a:xfrm>
            <a:off x="3500388" y="4237098"/>
            <a:ext cx="639564" cy="456345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曲线连接符 14"/>
          <p:cNvCxnSpPr/>
          <p:nvPr/>
        </p:nvCxnSpPr>
        <p:spPr>
          <a:xfrm flipV="1">
            <a:off x="4932045" y="4253015"/>
            <a:ext cx="596273" cy="440428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7504" y="3212976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River Discharge</a:t>
            </a:r>
            <a:endParaRPr lang="zh-CN" alt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954982" y="4052432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Wind</a:t>
            </a:r>
            <a:endParaRPr lang="zh-CN" alt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269217" y="446527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MODIS</a:t>
            </a:r>
            <a:endParaRPr lang="zh-CN" alt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739859" y="3964979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QuickBird</a:t>
            </a:r>
            <a:endParaRPr lang="zh-CN" alt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139694" y="4324111"/>
            <a:ext cx="1279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WorldView</a:t>
            </a:r>
            <a:endParaRPr lang="zh-CN" alt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42003" y="3659247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Soil Moisture</a:t>
            </a:r>
            <a:endParaRPr lang="zh-CN" alt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2015570" y="3582308"/>
            <a:ext cx="1052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Weather</a:t>
            </a:r>
            <a:endParaRPr lang="zh-CN" alt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29238" y="2851293"/>
            <a:ext cx="1479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Temperature</a:t>
            </a:r>
            <a:endParaRPr lang="zh-CN" alt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719049" y="4834602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Precipitation</a:t>
            </a:r>
            <a:endParaRPr lang="zh-CN" alt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68507" y="4028579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Cloud</a:t>
            </a:r>
            <a:endParaRPr lang="zh-CN" alt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2978189" y="3793290"/>
            <a:ext cx="1274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Vegetation</a:t>
            </a:r>
            <a:endParaRPr lang="zh-CN" alt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2479316" y="3276257"/>
            <a:ext cx="791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Water</a:t>
            </a:r>
            <a:endParaRPr lang="zh-CN" alt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442003" y="442176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Salinity</a:t>
            </a:r>
            <a:endParaRPr lang="zh-CN" alt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7964884" y="2996201"/>
            <a:ext cx="112082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Modeling</a:t>
            </a:r>
          </a:p>
          <a:p>
            <a:r>
              <a:rPr lang="en-US" altLang="zh-CN" dirty="0" smtClean="0"/>
              <a:t>Cloud</a:t>
            </a:r>
          </a:p>
          <a:p>
            <a:r>
              <a:rPr lang="en-US" altLang="zh-CN" dirty="0" smtClean="0"/>
              <a:t>Ocean</a:t>
            </a:r>
          </a:p>
          <a:p>
            <a:r>
              <a:rPr lang="en-US" altLang="zh-CN" dirty="0" smtClean="0"/>
              <a:t>Flood</a:t>
            </a:r>
          </a:p>
          <a:p>
            <a:r>
              <a:rPr lang="en-US" altLang="zh-CN" dirty="0" smtClean="0"/>
              <a:t>PM2.5</a:t>
            </a:r>
          </a:p>
          <a:p>
            <a:r>
              <a:rPr lang="en-US" altLang="zh-CN" dirty="0" smtClean="0"/>
              <a:t>Climate</a:t>
            </a:r>
          </a:p>
          <a:p>
            <a:r>
              <a:rPr lang="en-US" altLang="zh-CN" dirty="0" smtClean="0"/>
              <a:t>Weather</a:t>
            </a:r>
          </a:p>
          <a:p>
            <a:r>
              <a:rPr lang="en-US" altLang="zh-CN" dirty="0" smtClean="0"/>
              <a:t>…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8589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Four real scenarios in ESM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925143"/>
          </a:xfrm>
        </p:spPr>
        <p:txBody>
          <a:bodyPr/>
          <a:lstStyle/>
          <a:p>
            <a:r>
              <a:rPr lang="en-US" altLang="zh-CN" sz="2600" dirty="0" smtClean="0"/>
              <a:t>(1) The ESM-needed data product exists at a data source in the form </a:t>
            </a:r>
            <a:r>
              <a:rPr lang="en-US" altLang="zh-CN" sz="2600" dirty="0" smtClean="0">
                <a:solidFill>
                  <a:srgbClr val="FF0000"/>
                </a:solidFill>
              </a:rPr>
              <a:t>exactly matching </a:t>
            </a:r>
            <a:r>
              <a:rPr lang="en-US" altLang="zh-CN" sz="2600" dirty="0" smtClean="0"/>
              <a:t>the ESM requirement.</a:t>
            </a:r>
          </a:p>
          <a:p>
            <a:r>
              <a:rPr lang="en-US" altLang="zh-CN" sz="2600" dirty="0" smtClean="0"/>
              <a:t>(2) The ESM-needed data product exists at a data source but in a </a:t>
            </a:r>
            <a:r>
              <a:rPr lang="en-US" altLang="zh-CN" sz="2600" dirty="0" smtClean="0">
                <a:solidFill>
                  <a:srgbClr val="FF0000"/>
                </a:solidFill>
              </a:rPr>
              <a:t>form different </a:t>
            </a:r>
            <a:r>
              <a:rPr lang="en-US" altLang="zh-CN" sz="2600" dirty="0" smtClean="0"/>
              <a:t>from the needed form (e.g. data format, projection, coverage or resolution).</a:t>
            </a:r>
          </a:p>
          <a:p>
            <a:r>
              <a:rPr lang="en-US" altLang="zh-CN" sz="2600" dirty="0" smtClean="0"/>
              <a:t>(3) The ESM-needed data product does not exist in any one of the data sources but can be </a:t>
            </a:r>
            <a:r>
              <a:rPr lang="en-US" altLang="zh-CN" sz="2600" dirty="0" smtClean="0">
                <a:solidFill>
                  <a:srgbClr val="FF0000"/>
                </a:solidFill>
              </a:rPr>
              <a:t>generated from low level </a:t>
            </a:r>
            <a:r>
              <a:rPr lang="en-US" altLang="zh-CN" sz="2600" dirty="0" smtClean="0"/>
              <a:t>data inputs through a set of processing steps.</a:t>
            </a:r>
          </a:p>
          <a:p>
            <a:r>
              <a:rPr lang="en-US" altLang="zh-CN" sz="2600" dirty="0" smtClean="0"/>
              <a:t>(4) The ESM-required product does </a:t>
            </a:r>
            <a:r>
              <a:rPr lang="en-US" altLang="zh-CN" sz="2600" dirty="0" smtClean="0">
                <a:solidFill>
                  <a:srgbClr val="FF0000"/>
                </a:solidFill>
              </a:rPr>
              <a:t>NOT</a:t>
            </a:r>
            <a:r>
              <a:rPr lang="en-US" altLang="zh-CN" sz="2600" dirty="0" smtClean="0"/>
              <a:t> exist in any data sources and can </a:t>
            </a:r>
            <a:r>
              <a:rPr lang="en-US" altLang="zh-CN" sz="2600" dirty="0" smtClean="0">
                <a:solidFill>
                  <a:srgbClr val="FF0000"/>
                </a:solidFill>
              </a:rPr>
              <a:t>NOT</a:t>
            </a:r>
            <a:r>
              <a:rPr lang="en-US" altLang="zh-CN" sz="2600" dirty="0" smtClean="0"/>
              <a:t> be derived from existing data in the data sources.</a:t>
            </a:r>
            <a:endParaRPr lang="zh-CN" altLang="en-US" sz="2600" dirty="0"/>
          </a:p>
        </p:txBody>
      </p:sp>
    </p:spTree>
    <p:extLst>
      <p:ext uri="{BB962C8B-B14F-4D97-AF65-F5344CB8AC3E}">
        <p14:creationId xmlns:p14="http://schemas.microsoft.com/office/powerpoint/2010/main" val="35767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Objective</a:t>
            </a:r>
            <a:endParaRPr lang="zh-CN" altLang="en-US" smtClean="0"/>
          </a:p>
        </p:txBody>
      </p:sp>
      <p:sp>
        <p:nvSpPr>
          <p:cNvPr id="9219" name="内容占位符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89678"/>
          </a:xfrm>
        </p:spPr>
        <p:txBody>
          <a:bodyPr/>
          <a:lstStyle/>
          <a:p>
            <a:pPr eaLnBrk="1" hangingPunct="1"/>
            <a:r>
              <a:rPr lang="en-US" altLang="zh-CN" dirty="0" smtClean="0"/>
              <a:t>We try to bridge the gap by building a web service based system – </a:t>
            </a:r>
            <a:r>
              <a:rPr lang="en-US" altLang="zh-CN" dirty="0" err="1" smtClean="0"/>
              <a:t>CyberConnector</a:t>
            </a:r>
            <a:r>
              <a:rPr lang="en-US" altLang="zh-CN" dirty="0" smtClean="0"/>
              <a:t>.</a:t>
            </a:r>
          </a:p>
          <a:p>
            <a:pPr eaLnBrk="1" hangingPunct="1"/>
            <a:r>
              <a:rPr lang="en-US" altLang="zh-CN" dirty="0" smtClean="0"/>
              <a:t>It is designed to realize effortlessly feeding ESM with multisource EO data. </a:t>
            </a:r>
            <a:endParaRPr lang="zh-CN" altLang="en-US" dirty="0" smtClean="0"/>
          </a:p>
        </p:txBody>
      </p:sp>
      <p:sp>
        <p:nvSpPr>
          <p:cNvPr id="4" name="流程图: 多文档 3"/>
          <p:cNvSpPr/>
          <p:nvPr/>
        </p:nvSpPr>
        <p:spPr>
          <a:xfrm>
            <a:off x="830534" y="3989878"/>
            <a:ext cx="1944216" cy="1584176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318" y="3834824"/>
            <a:ext cx="1152128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754" y="3834824"/>
            <a:ext cx="1152128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126" y="5139352"/>
            <a:ext cx="1152128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754" y="5139352"/>
            <a:ext cx="1152128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流程图: 多文档 8"/>
          <p:cNvSpPr/>
          <p:nvPr/>
        </p:nvSpPr>
        <p:spPr>
          <a:xfrm>
            <a:off x="1556170" y="4482896"/>
            <a:ext cx="1944216" cy="1584176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556170" y="6291480"/>
            <a:ext cx="62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Georgia" pitchFamily="18" charset="0"/>
              </a:rPr>
              <a:t>EO</a:t>
            </a:r>
            <a:endParaRPr lang="zh-CN" altLang="en-US" sz="2400" dirty="0"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91003" y="6291480"/>
            <a:ext cx="843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latin typeface="Georgia" pitchFamily="18" charset="0"/>
              </a:rPr>
              <a:t>ESM</a:t>
            </a:r>
            <a:endParaRPr lang="zh-CN" altLang="en-US" sz="2400" dirty="0">
              <a:latin typeface="Georgia" pitchFamily="18" charset="0"/>
            </a:endParaRPr>
          </a:p>
        </p:txBody>
      </p:sp>
      <p:cxnSp>
        <p:nvCxnSpPr>
          <p:cNvPr id="12" name="曲线连接符 11"/>
          <p:cNvCxnSpPr/>
          <p:nvPr/>
        </p:nvCxnSpPr>
        <p:spPr>
          <a:xfrm flipV="1">
            <a:off x="3500386" y="5259071"/>
            <a:ext cx="2027932" cy="1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7502" y="4234949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River Discharge</a:t>
            </a:r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54980" y="5074405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Wind</a:t>
            </a:r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269215" y="5487243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MODIS</a:t>
            </a:r>
            <a:endParaRPr lang="zh-CN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739857" y="4986952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QuickBird</a:t>
            </a:r>
            <a:endParaRPr lang="zh-CN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139692" y="5346084"/>
            <a:ext cx="1279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WorldView</a:t>
            </a:r>
            <a:endParaRPr lang="zh-CN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42001" y="4681220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Soil Moisture</a:t>
            </a:r>
            <a:endParaRPr lang="zh-CN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015568" y="4604281"/>
            <a:ext cx="1052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Weather</a:t>
            </a:r>
            <a:endParaRPr lang="zh-CN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29236" y="3873266"/>
            <a:ext cx="1479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Temperature</a:t>
            </a:r>
            <a:endParaRPr lang="zh-CN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719047" y="5856575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Precipitation</a:t>
            </a:r>
            <a:endParaRPr lang="zh-CN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68505" y="5050552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Cloud</a:t>
            </a:r>
            <a:endParaRPr lang="zh-CN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978187" y="4815263"/>
            <a:ext cx="1274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Vegetation</a:t>
            </a:r>
            <a:endParaRPr lang="zh-CN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479314" y="4298230"/>
            <a:ext cx="791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Water</a:t>
            </a:r>
            <a:endParaRPr lang="zh-CN" alt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42001" y="5443737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Salinity</a:t>
            </a:r>
            <a:endParaRPr lang="zh-CN" alt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964882" y="4018174"/>
            <a:ext cx="112082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Modeling</a:t>
            </a:r>
          </a:p>
          <a:p>
            <a:r>
              <a:rPr lang="en-US" altLang="zh-CN" dirty="0" smtClean="0"/>
              <a:t>Cloud</a:t>
            </a:r>
          </a:p>
          <a:p>
            <a:r>
              <a:rPr lang="en-US" altLang="zh-CN" dirty="0" smtClean="0"/>
              <a:t>Ocean</a:t>
            </a:r>
          </a:p>
          <a:p>
            <a:r>
              <a:rPr lang="en-US" altLang="zh-CN" dirty="0" smtClean="0"/>
              <a:t>Flood</a:t>
            </a:r>
          </a:p>
          <a:p>
            <a:r>
              <a:rPr lang="en-US" altLang="zh-CN" dirty="0" smtClean="0"/>
              <a:t>PM2.5</a:t>
            </a:r>
          </a:p>
          <a:p>
            <a:r>
              <a:rPr lang="en-US" altLang="zh-CN" dirty="0" smtClean="0"/>
              <a:t>Climate</a:t>
            </a:r>
          </a:p>
          <a:p>
            <a:r>
              <a:rPr lang="en-US" altLang="zh-CN" dirty="0" smtClean="0"/>
              <a:t>Weather</a:t>
            </a:r>
          </a:p>
          <a:p>
            <a:r>
              <a:rPr lang="en-US" altLang="zh-CN" dirty="0" smtClean="0"/>
              <a:t>…</a:t>
            </a:r>
            <a:endParaRPr lang="zh-CN" altLang="en-US" dirty="0"/>
          </a:p>
        </p:txBody>
      </p:sp>
      <p:cxnSp>
        <p:nvCxnSpPr>
          <p:cNvPr id="30" name="曲线连接符 29"/>
          <p:cNvCxnSpPr/>
          <p:nvPr/>
        </p:nvCxnSpPr>
        <p:spPr>
          <a:xfrm flipV="1">
            <a:off x="3500386" y="5443736"/>
            <a:ext cx="2027932" cy="1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utoShape 6" descr="http://icons.iconarchive.com/icons/hopstarter/sleek-xp-basic/128/Files-icon.png"/>
          <p:cNvSpPr>
            <a:spLocks noChangeAspect="1" noChangeArrowheads="1"/>
          </p:cNvSpPr>
          <p:nvPr/>
        </p:nvSpPr>
        <p:spPr bwMode="auto">
          <a:xfrm>
            <a:off x="63500" y="-136525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667562"/>
            <a:ext cx="1258302" cy="1247328"/>
          </a:xfrm>
          <a:prstGeom prst="rect">
            <a:avLst/>
          </a:prstGeom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127" y="5076265"/>
            <a:ext cx="567656" cy="56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285" y="5085302"/>
            <a:ext cx="567656" cy="56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834" y="5087168"/>
            <a:ext cx="567656" cy="56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6" name="图片 921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346" y="3989878"/>
            <a:ext cx="1991941" cy="22537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81481E-6 L 0.24409 -4.8148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209 -0.01041 L 0.28768 -0.0101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71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0503 0.01088 L 0.33646 0.0113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6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Solution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Based on </a:t>
            </a:r>
            <a:r>
              <a:rPr lang="en-US" altLang="zh-CN" dirty="0" smtClean="0">
                <a:solidFill>
                  <a:srgbClr val="FF0000"/>
                </a:solidFill>
              </a:rPr>
              <a:t>fine-grained existing interoperable web services</a:t>
            </a:r>
            <a:r>
              <a:rPr lang="en-US" altLang="zh-CN" dirty="0" smtClean="0"/>
              <a:t> (CSW, WMS, WCS, WFS, WPS, WCPS, SOS, SPS, WSDL, REST, etc.)</a:t>
            </a:r>
          </a:p>
          <a:p>
            <a:r>
              <a:rPr lang="en-US" altLang="zh-CN" dirty="0" smtClean="0"/>
              <a:t>Take advantage of </a:t>
            </a:r>
            <a:r>
              <a:rPr lang="en-US" altLang="zh-CN" dirty="0" smtClean="0">
                <a:solidFill>
                  <a:srgbClr val="FF0000"/>
                </a:solidFill>
              </a:rPr>
              <a:t>workflow technology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Gear up </a:t>
            </a:r>
            <a:r>
              <a:rPr lang="en-US" altLang="zh-CN" dirty="0" smtClean="0"/>
              <a:t>the related services in workflow according to data preparation processes</a:t>
            </a:r>
          </a:p>
          <a:p>
            <a:r>
              <a:rPr lang="en-US" altLang="zh-CN" dirty="0" smtClean="0"/>
              <a:t>Execute the workflow </a:t>
            </a:r>
            <a:r>
              <a:rPr lang="en-US" altLang="zh-CN" dirty="0" smtClean="0">
                <a:solidFill>
                  <a:srgbClr val="FF0000"/>
                </a:solidFill>
              </a:rPr>
              <a:t>automatically</a:t>
            </a:r>
            <a:r>
              <a:rPr lang="en-US" altLang="zh-CN" dirty="0" smtClean="0"/>
              <a:t> and return ESM-needed files to modelers</a:t>
            </a:r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1784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678" y="695634"/>
            <a:ext cx="4047420" cy="6153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流程图: 多文档 4"/>
          <p:cNvSpPr/>
          <p:nvPr/>
        </p:nvSpPr>
        <p:spPr>
          <a:xfrm>
            <a:off x="404630" y="2767991"/>
            <a:ext cx="1754178" cy="1331456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流程图: 多文档 5"/>
          <p:cNvSpPr/>
          <p:nvPr/>
        </p:nvSpPr>
        <p:spPr>
          <a:xfrm>
            <a:off x="940228" y="3008289"/>
            <a:ext cx="1617121" cy="1232520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933988" y="4551511"/>
            <a:ext cx="1281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latin typeface="Georgia" pitchFamily="18" charset="0"/>
              </a:rPr>
              <a:t>EO data</a:t>
            </a:r>
            <a:endParaRPr lang="zh-CN" altLang="en-US" sz="2400" dirty="0"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10276" y="2808946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River Discharge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37202" y="3648402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Wind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6124" y="4149331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MODIS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315320" y="3610891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QuickBird</a:t>
            </a:r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748788" y="3966033"/>
            <a:ext cx="1279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WorldView</a:t>
            </a:r>
            <a:endParaRPr lang="zh-CN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24223" y="3255217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Soil Moisture</a:t>
            </a:r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615865" y="3241559"/>
            <a:ext cx="1052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Weather</a:t>
            </a:r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2729" y="2447263"/>
            <a:ext cx="1479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Temperature</a:t>
            </a:r>
            <a:endParaRPr lang="zh-CN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69957" y="2077931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Precipitation</a:t>
            </a:r>
            <a:endParaRPr lang="zh-CN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-149273" y="3624549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Cloud</a:t>
            </a:r>
            <a:endParaRPr lang="zh-CN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450535" y="2583325"/>
            <a:ext cx="1274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Vegetation</a:t>
            </a:r>
            <a:endParaRPr lang="zh-CN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811195" y="2872227"/>
            <a:ext cx="791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Water</a:t>
            </a:r>
            <a:endParaRPr lang="zh-CN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24223" y="401773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Salinity</a:t>
            </a:r>
            <a:endParaRPr lang="zh-CN" altLang="en-US" dirty="0"/>
          </a:p>
        </p:txBody>
      </p:sp>
      <p:sp>
        <p:nvSpPr>
          <p:cNvPr id="2" name="右箭头 1"/>
          <p:cNvSpPr/>
          <p:nvPr/>
        </p:nvSpPr>
        <p:spPr>
          <a:xfrm>
            <a:off x="2602822" y="3070796"/>
            <a:ext cx="425162" cy="1070901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825" y="2852936"/>
            <a:ext cx="1142256" cy="1142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466" y="2957010"/>
            <a:ext cx="1142256" cy="1142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929" y="3217596"/>
            <a:ext cx="1142256" cy="1142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右箭头 26"/>
          <p:cNvSpPr/>
          <p:nvPr/>
        </p:nvSpPr>
        <p:spPr>
          <a:xfrm>
            <a:off x="6238936" y="3108984"/>
            <a:ext cx="425162" cy="1070901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6809619" y="4506796"/>
            <a:ext cx="1970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latin typeface="Georgia" pitchFamily="18" charset="0"/>
              </a:rPr>
              <a:t>Model Ready Input File</a:t>
            </a:r>
            <a:endParaRPr lang="zh-CN" altLang="en-US" sz="24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" grpId="0" animBg="1"/>
      <p:bldP spid="27" grpId="0" animBg="1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Implementation</a:t>
            </a:r>
            <a:endParaRPr lang="zh-CN" altLang="en-US" smtClean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93131"/>
            <a:ext cx="7457653" cy="523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Experiment</a:t>
            </a:r>
            <a:endParaRPr lang="zh-CN" altLang="en-US" smtClean="0"/>
          </a:p>
        </p:txBody>
      </p:sp>
      <p:sp>
        <p:nvSpPr>
          <p:cNvPr id="12291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88839"/>
          </a:xfrm>
        </p:spPr>
        <p:txBody>
          <a:bodyPr/>
          <a:lstStyle/>
          <a:p>
            <a:pPr eaLnBrk="1" hangingPunct="1"/>
            <a:r>
              <a:rPr lang="en-US" altLang="zh-CN" dirty="0" smtClean="0"/>
              <a:t>Two models are tested on </a:t>
            </a:r>
            <a:r>
              <a:rPr lang="en-US" altLang="zh-CN" dirty="0" err="1" smtClean="0"/>
              <a:t>CyberConnector</a:t>
            </a:r>
            <a:r>
              <a:rPr lang="en-US" altLang="zh-CN" dirty="0" smtClean="0"/>
              <a:t>: </a:t>
            </a:r>
          </a:p>
          <a:p>
            <a:pPr lvl="1" eaLnBrk="1" hangingPunct="1"/>
            <a:r>
              <a:rPr lang="en-US" altLang="zh-CN" dirty="0" smtClean="0"/>
              <a:t>FVCOM (unstructured grid finite volume coastal ocean model)</a:t>
            </a:r>
          </a:p>
          <a:p>
            <a:pPr lvl="1" eaLnBrk="1" hangingPunct="1"/>
            <a:r>
              <a:rPr lang="en-US" altLang="zh-CN" dirty="0" smtClean="0"/>
              <a:t>CRM (cloud-resolving model)</a:t>
            </a:r>
            <a:endParaRPr lang="zh-CN" altLang="en-US" dirty="0" smtClean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17032"/>
            <a:ext cx="3744416" cy="2748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6465053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Image from Chen</a:t>
            </a:r>
            <a:endParaRPr lang="zh-CN" altLang="en-US" dirty="0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16143"/>
            <a:ext cx="3528392" cy="2621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5589329" y="6465053"/>
            <a:ext cx="215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image from </a:t>
            </a:r>
            <a:r>
              <a:rPr lang="en-US" altLang="zh-CN" dirty="0" err="1" smtClean="0"/>
              <a:t>Fridlind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323528" y="3717032"/>
            <a:ext cx="108012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FVCOM</a:t>
            </a:r>
            <a:endParaRPr lang="zh-CN" alt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90" y="1380703"/>
            <a:ext cx="7687342" cy="5477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椭圆 3"/>
          <p:cNvSpPr/>
          <p:nvPr/>
        </p:nvSpPr>
        <p:spPr>
          <a:xfrm>
            <a:off x="2987824" y="1700808"/>
            <a:ext cx="2952328" cy="1944216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42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FVCOM Input Files</a:t>
            </a:r>
            <a:endParaRPr lang="zh-CN" altLang="en-US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2" y="1412776"/>
            <a:ext cx="6770687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1" y="5014664"/>
            <a:ext cx="6770687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1043608" y="3717032"/>
            <a:ext cx="7056784" cy="1584176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811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CRM</a:t>
            </a:r>
            <a:endParaRPr lang="zh-CN" altLang="en-US" dirty="0"/>
          </a:p>
        </p:txBody>
      </p:sp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05064"/>
          </a:xfrm>
        </p:spPr>
        <p:txBody>
          <a:bodyPr/>
          <a:lstStyle/>
          <a:p>
            <a:pPr eaLnBrk="1" hangingPunct="1"/>
            <a:r>
              <a:rPr lang="en-US" altLang="zh-CN" dirty="0" smtClean="0"/>
              <a:t>CRM provide a useful tool to simulate the response of convection and clouds to the large-scale forcing under different climate regimes in producing cloud, precipitation and </a:t>
            </a:r>
            <a:r>
              <a:rPr lang="en-US" altLang="zh-CN" dirty="0" err="1" smtClean="0"/>
              <a:t>radiative</a:t>
            </a:r>
            <a:r>
              <a:rPr lang="en-US" altLang="zh-CN" dirty="0" smtClean="0"/>
              <a:t> properties. </a:t>
            </a:r>
          </a:p>
          <a:p>
            <a:pPr eaLnBrk="1" hangingPunct="1"/>
            <a:r>
              <a:rPr lang="en-US" altLang="zh-CN" dirty="0" smtClean="0"/>
              <a:t>CRM’s common data source is </a:t>
            </a:r>
            <a:r>
              <a:rPr lang="en-US" altLang="zh-CN" dirty="0" smtClean="0">
                <a:solidFill>
                  <a:srgbClr val="FF0000"/>
                </a:solidFill>
              </a:rPr>
              <a:t>Colorado State University array averaged products - DYNAMO</a:t>
            </a:r>
            <a:r>
              <a:rPr lang="en-US" altLang="zh-CN" dirty="0" smtClean="0"/>
              <a:t>. </a:t>
            </a:r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5834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Content</a:t>
            </a:r>
            <a:endParaRPr lang="zh-CN" altLang="en-US" smtClean="0"/>
          </a:p>
        </p:txBody>
      </p:sp>
      <p:sp>
        <p:nvSpPr>
          <p:cNvPr id="307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Background</a:t>
            </a:r>
          </a:p>
          <a:p>
            <a:pPr eaLnBrk="1" hangingPunct="1"/>
            <a:r>
              <a:rPr lang="en-US" altLang="zh-CN" smtClean="0"/>
              <a:t>Objective</a:t>
            </a:r>
          </a:p>
          <a:p>
            <a:pPr eaLnBrk="1" hangingPunct="1"/>
            <a:r>
              <a:rPr lang="en-US" altLang="zh-CN" smtClean="0"/>
              <a:t>Methodology</a:t>
            </a:r>
          </a:p>
          <a:p>
            <a:pPr eaLnBrk="1" hangingPunct="1"/>
            <a:r>
              <a:rPr lang="en-US" altLang="zh-CN" smtClean="0"/>
              <a:t>Implementation</a:t>
            </a:r>
          </a:p>
          <a:p>
            <a:pPr eaLnBrk="1" hangingPunct="1"/>
            <a:r>
              <a:rPr lang="en-US" altLang="zh-CN" smtClean="0"/>
              <a:t>Experiment</a:t>
            </a:r>
          </a:p>
          <a:p>
            <a:pPr eaLnBrk="1" hangingPunct="1"/>
            <a:r>
              <a:rPr lang="en-US" altLang="zh-CN" smtClean="0"/>
              <a:t>Evaluation</a:t>
            </a:r>
          </a:p>
          <a:p>
            <a:pPr eaLnBrk="1" hangingPunct="1"/>
            <a:r>
              <a:rPr lang="en-US" altLang="zh-CN" smtClean="0"/>
              <a:t>Conclusion &amp; Future work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CRM Input Files</a:t>
            </a:r>
            <a:endParaRPr lang="zh-CN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8604448" cy="4817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467544" y="1340768"/>
            <a:ext cx="8460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hlinkClick r:id="rId3"/>
              </a:rPr>
              <a:t>http://johnson.atmos.colostate.edu/dynamo/products/array_averages/index.html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9764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CyberConnector</a:t>
            </a:r>
            <a:r>
              <a:rPr lang="en-US" altLang="zh-CN" dirty="0" smtClean="0"/>
              <a:t> Portal</a:t>
            </a:r>
            <a:endParaRPr lang="zh-CN" altLang="en-US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7920880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椭圆 3"/>
          <p:cNvSpPr/>
          <p:nvPr/>
        </p:nvSpPr>
        <p:spPr>
          <a:xfrm>
            <a:off x="3059832" y="2852936"/>
            <a:ext cx="1440160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621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CyberConnector</a:t>
            </a:r>
            <a:r>
              <a:rPr lang="en-US" altLang="zh-CN" dirty="0" smtClean="0"/>
              <a:t> Testing Page</a:t>
            </a:r>
            <a:endParaRPr lang="zh-CN" altLang="en-US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95500"/>
            <a:ext cx="7847013" cy="647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接连接符 4"/>
          <p:cNvCxnSpPr/>
          <p:nvPr/>
        </p:nvCxnSpPr>
        <p:spPr>
          <a:xfrm>
            <a:off x="2267744" y="3573016"/>
            <a:ext cx="38164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/>
          <p:nvPr/>
        </p:nvSpPr>
        <p:spPr>
          <a:xfrm>
            <a:off x="5716488" y="3289190"/>
            <a:ext cx="409208" cy="288032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>
            <a:off x="2244904" y="4869160"/>
            <a:ext cx="29031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4788024" y="4653136"/>
            <a:ext cx="432048" cy="216024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连接符 10"/>
          <p:cNvCxnSpPr/>
          <p:nvPr/>
        </p:nvCxnSpPr>
        <p:spPr>
          <a:xfrm>
            <a:off x="2244904" y="6663273"/>
            <a:ext cx="4415328" cy="76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 12"/>
          <p:cNvSpPr/>
          <p:nvPr/>
        </p:nvSpPr>
        <p:spPr>
          <a:xfrm>
            <a:off x="6228184" y="6381327"/>
            <a:ext cx="504056" cy="288033"/>
          </a:xfrm>
          <a:prstGeom prst="ellipse">
            <a:avLst/>
          </a:prstGeom>
          <a:noFill/>
          <a:ln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071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FVCOM Testing</a:t>
            </a:r>
            <a:endParaRPr lang="zh-CN" altLang="en-US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171450"/>
            <a:ext cx="8045696" cy="668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171450"/>
            <a:ext cx="8026646" cy="6703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椭圆 3"/>
          <p:cNvSpPr/>
          <p:nvPr/>
        </p:nvSpPr>
        <p:spPr>
          <a:xfrm>
            <a:off x="863946" y="3717032"/>
            <a:ext cx="7524477" cy="648072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91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Flexibility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Modelers can build their own preprocessing workflow by using VDP designer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61" y="908720"/>
            <a:ext cx="8960144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729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Scalability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 smtClean="0"/>
              <a:t>Geonetwork</a:t>
            </a:r>
            <a:r>
              <a:rPr lang="en-US" altLang="zh-CN" dirty="0" smtClean="0"/>
              <a:t> CSW is used to register web services and datasets.</a:t>
            </a:r>
          </a:p>
          <a:p>
            <a:r>
              <a:rPr lang="en-US" altLang="zh-CN" dirty="0" smtClean="0"/>
              <a:t>Third-party repositories can also be used through standard interfaces.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7698653" cy="57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78741"/>
            <a:ext cx="7937327" cy="5519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20484"/>
            <a:ext cx="8073494" cy="5304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4644008" y="260648"/>
            <a:ext cx="1800200" cy="43204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err="1" smtClean="0">
                <a:solidFill>
                  <a:schemeClr val="tx1"/>
                </a:solidFill>
              </a:rPr>
              <a:t>Geonetwork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267744" y="845096"/>
            <a:ext cx="5472608" cy="43204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</a:rPr>
              <a:t>GEOSS CSR (Component and Service Registry) 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7164288" y="1556792"/>
            <a:ext cx="1656184" cy="43204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</a:rPr>
              <a:t>CEOS CWIC</a:t>
            </a:r>
            <a:endParaRPr lang="zh-CN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03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Interoperability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Web services used in </a:t>
            </a:r>
            <a:r>
              <a:rPr lang="en-US" altLang="zh-CN" dirty="0" err="1" smtClean="0"/>
              <a:t>CyberConnector</a:t>
            </a:r>
            <a:r>
              <a:rPr lang="en-US" altLang="zh-CN" dirty="0" smtClean="0"/>
              <a:t> have to follow some interoperable interface standards such as OGC WCS, WMS, WFS, WPS, WCPS, SOS, SPS, WTMS, WSDL, REST, etc.</a:t>
            </a:r>
          </a:p>
          <a:p>
            <a:r>
              <a:rPr lang="en-US" altLang="zh-CN" dirty="0" err="1" smtClean="0"/>
              <a:t>CyberConnector</a:t>
            </a:r>
            <a:r>
              <a:rPr lang="en-US" altLang="zh-CN" dirty="0" smtClean="0"/>
              <a:t> depends on interoperable resources.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1798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>General Evaluation</a:t>
            </a:r>
            <a:endParaRPr lang="zh-CN" altLang="en-US" dirty="0" smtClean="0"/>
          </a:p>
        </p:txBody>
      </p:sp>
      <p:sp>
        <p:nvSpPr>
          <p:cNvPr id="1331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CN" dirty="0" err="1" smtClean="0"/>
              <a:t>CyberConnector</a:t>
            </a:r>
            <a:r>
              <a:rPr lang="en-US" altLang="zh-CN" dirty="0" smtClean="0"/>
              <a:t> can save modelers </a:t>
            </a:r>
            <a:r>
              <a:rPr lang="en-US" altLang="zh-CN" dirty="0" smtClean="0">
                <a:solidFill>
                  <a:srgbClr val="FF0000"/>
                </a:solidFill>
              </a:rPr>
              <a:t>at least half </a:t>
            </a:r>
            <a:r>
              <a:rPr lang="en-US" altLang="zh-CN" dirty="0" smtClean="0"/>
              <a:t>of the time they used to spend on input preparation work. </a:t>
            </a:r>
          </a:p>
          <a:p>
            <a:pPr eaLnBrk="1" hangingPunct="1"/>
            <a:r>
              <a:rPr lang="en-US" altLang="zh-CN" dirty="0" smtClean="0">
                <a:solidFill>
                  <a:srgbClr val="FF0000"/>
                </a:solidFill>
              </a:rPr>
              <a:t>No human intervention </a:t>
            </a:r>
            <a:r>
              <a:rPr lang="en-US" altLang="zh-CN" dirty="0" smtClean="0"/>
              <a:t>during the data processing. </a:t>
            </a:r>
          </a:p>
          <a:p>
            <a:pPr eaLnBrk="1" hangingPunct="1"/>
            <a:r>
              <a:rPr lang="en-US" altLang="zh-CN" dirty="0" smtClean="0">
                <a:solidFill>
                  <a:srgbClr val="FF0000"/>
                </a:solidFill>
              </a:rPr>
              <a:t>No monitoring </a:t>
            </a:r>
            <a:r>
              <a:rPr lang="en-US" altLang="zh-CN" dirty="0" smtClean="0"/>
              <a:t>is needed. </a:t>
            </a:r>
          </a:p>
          <a:p>
            <a:pPr eaLnBrk="1" hangingPunct="1"/>
            <a:r>
              <a:rPr lang="en-US" altLang="zh-CN" dirty="0" smtClean="0">
                <a:solidFill>
                  <a:srgbClr val="FF0000"/>
                </a:solidFill>
              </a:rPr>
              <a:t>Back pushing notification </a:t>
            </a:r>
            <a:r>
              <a:rPr lang="en-US" altLang="zh-CN" dirty="0" smtClean="0"/>
              <a:t>mechanism (email) is applied.</a:t>
            </a:r>
            <a:endParaRPr lang="zh-CN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21047"/>
            <a:ext cx="8229600" cy="747713"/>
          </a:xfrm>
        </p:spPr>
        <p:txBody>
          <a:bodyPr/>
          <a:lstStyle/>
          <a:p>
            <a:r>
              <a:rPr lang="en-US" altLang="zh-CN" dirty="0" smtClean="0"/>
              <a:t>Quantitative evaluation</a:t>
            </a:r>
            <a:endParaRPr lang="zh-CN" altLang="en-US" dirty="0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9092"/>
            <a:ext cx="6552728" cy="3078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05064"/>
            <a:ext cx="6241514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194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Conclusion &amp; Future work</a:t>
            </a:r>
            <a:endParaRPr lang="zh-CN" altLang="en-US" smtClean="0"/>
          </a:p>
        </p:txBody>
      </p:sp>
      <p:sp>
        <p:nvSpPr>
          <p:cNvPr id="14339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>This study proposed a solution framework named </a:t>
            </a:r>
            <a:r>
              <a:rPr lang="en-US" altLang="zh-CN" dirty="0" err="1" smtClean="0"/>
              <a:t>CyberConnector</a:t>
            </a:r>
            <a:r>
              <a:rPr lang="en-US" altLang="zh-CN" dirty="0" smtClean="0"/>
              <a:t> to </a:t>
            </a:r>
            <a:r>
              <a:rPr lang="en-US" altLang="zh-CN" dirty="0" smtClean="0">
                <a:solidFill>
                  <a:srgbClr val="FF0000"/>
                </a:solidFill>
              </a:rPr>
              <a:t>remove the barriers </a:t>
            </a:r>
            <a:r>
              <a:rPr lang="en-US" altLang="zh-CN" dirty="0" smtClean="0"/>
              <a:t>between EO data sources and ESMs. </a:t>
            </a:r>
          </a:p>
          <a:p>
            <a:pPr eaLnBrk="1" hangingPunct="1"/>
            <a:r>
              <a:rPr lang="en-US" altLang="zh-CN" dirty="0" smtClean="0"/>
              <a:t>We will involve the data and models from other disciplines such as </a:t>
            </a:r>
            <a:r>
              <a:rPr lang="en-US" altLang="zh-CN" dirty="0" err="1" smtClean="0">
                <a:solidFill>
                  <a:srgbClr val="FF0000"/>
                </a:solidFill>
              </a:rPr>
              <a:t>Unidata</a:t>
            </a:r>
            <a:r>
              <a:rPr lang="en-US" altLang="zh-CN" dirty="0" smtClean="0">
                <a:solidFill>
                  <a:srgbClr val="FF0000"/>
                </a:solidFill>
              </a:rPr>
              <a:t> (UCAR) and CMAQ</a:t>
            </a:r>
            <a:r>
              <a:rPr lang="en-US" altLang="zh-CN" dirty="0" smtClean="0"/>
              <a:t> to demo </a:t>
            </a:r>
            <a:r>
              <a:rPr lang="en-US" altLang="zh-CN" dirty="0" err="1" smtClean="0"/>
              <a:t>CyberConnector</a:t>
            </a:r>
            <a:r>
              <a:rPr lang="en-US" altLang="zh-CN" dirty="0" smtClean="0"/>
              <a:t> and benefit more and more modelers.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Background</a:t>
            </a:r>
            <a:endParaRPr lang="zh-CN" altLang="en-US" smtClean="0"/>
          </a:p>
        </p:txBody>
      </p:sp>
      <p:sp>
        <p:nvSpPr>
          <p:cNvPr id="4099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 eaLnBrk="1" hangingPunct="1"/>
            <a:r>
              <a:rPr lang="en-US" altLang="zh-CN" dirty="0" smtClean="0"/>
              <a:t>Huge volumes of </a:t>
            </a:r>
            <a:r>
              <a:rPr lang="en-US" altLang="zh-CN" dirty="0" smtClean="0">
                <a:solidFill>
                  <a:srgbClr val="FF0000"/>
                </a:solidFill>
              </a:rPr>
              <a:t>Earth science data </a:t>
            </a:r>
            <a:r>
              <a:rPr lang="en-US" altLang="zh-CN" dirty="0" smtClean="0"/>
              <a:t>have been collected and archived.</a:t>
            </a:r>
          </a:p>
          <a:p>
            <a:pPr eaLnBrk="1" hangingPunct="1"/>
            <a:r>
              <a:rPr lang="en-US" altLang="zh-CN" dirty="0" smtClean="0">
                <a:solidFill>
                  <a:srgbClr val="FF0000"/>
                </a:solidFill>
              </a:rPr>
              <a:t>Earth science </a:t>
            </a:r>
            <a:r>
              <a:rPr lang="en-US" altLang="zh-CN" dirty="0" smtClean="0">
                <a:solidFill>
                  <a:srgbClr val="FF0000"/>
                </a:solidFill>
              </a:rPr>
              <a:t>modeling </a:t>
            </a:r>
            <a:r>
              <a:rPr lang="en-US" altLang="zh-CN" dirty="0" smtClean="0">
                <a:solidFill>
                  <a:srgbClr val="FF0000"/>
                </a:solidFill>
              </a:rPr>
              <a:t>(ESM) </a:t>
            </a:r>
            <a:r>
              <a:rPr lang="en-US" altLang="zh-CN" dirty="0" smtClean="0"/>
              <a:t>is a major way to study the Earth system</a:t>
            </a:r>
          </a:p>
          <a:p>
            <a:pPr eaLnBrk="1" hangingPunct="1"/>
            <a:r>
              <a:rPr lang="en-US" altLang="zh-CN" dirty="0" smtClean="0"/>
              <a:t>EO data is the </a:t>
            </a:r>
            <a:r>
              <a:rPr lang="en-US" altLang="zh-CN" dirty="0" smtClean="0">
                <a:solidFill>
                  <a:srgbClr val="FF0000"/>
                </a:solidFill>
              </a:rPr>
              <a:t>major part </a:t>
            </a:r>
            <a:r>
              <a:rPr lang="en-US" altLang="zh-CN" dirty="0" smtClean="0"/>
              <a:t>in ESM input files.</a:t>
            </a:r>
            <a:endParaRPr lang="en-US" altLang="zh-CN" dirty="0" smtClean="0"/>
          </a:p>
          <a:p>
            <a:pPr eaLnBrk="1" hangingPunct="1"/>
            <a:endParaRPr lang="zh-CN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dirty="0" smtClean="0"/>
              <a:t>Thank you!</a:t>
            </a:r>
            <a:endParaRPr lang="zh-CN" altLang="en-US" dirty="0" smtClean="0"/>
          </a:p>
        </p:txBody>
      </p:sp>
      <p:sp>
        <p:nvSpPr>
          <p:cNvPr id="15363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End</a:t>
            </a:r>
            <a:endParaRPr lang="zh-CN" altLang="en-US" smtClean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981075"/>
            <a:ext cx="4679950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In-situ/Remote Sensing Sensor</a:t>
            </a:r>
            <a:endParaRPr lang="zh-CN" altLang="en-US" smtClean="0"/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1557338"/>
            <a:ext cx="4122737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557338"/>
            <a:ext cx="446405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4149725"/>
            <a:ext cx="4122737" cy="228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149725"/>
            <a:ext cx="4464050" cy="228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8" descr="http://www.earthzine.org/wp-content/uploads/2012/08/CEODA-RD-Cover-croppedd.jpg"/>
          <p:cNvSpPr>
            <a:spLocks noChangeAspect="1" noChangeArrowheads="1"/>
          </p:cNvSpPr>
          <p:nvPr/>
        </p:nvSpPr>
        <p:spPr bwMode="auto">
          <a:xfrm>
            <a:off x="63500" y="-136525"/>
            <a:ext cx="5362575" cy="513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Satellite sensors</a:t>
            </a:r>
            <a:endParaRPr lang="zh-CN" alt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67017"/>
            <a:ext cx="5489600" cy="525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787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Huge Observation Dataset</a:t>
            </a:r>
            <a:endParaRPr lang="zh-CN" altLang="en-US" dirty="0" smtClean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92" y="1700808"/>
            <a:ext cx="8640961" cy="3100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827" y="4941168"/>
            <a:ext cx="89644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latin typeface="Georgia" pitchFamily="18" charset="0"/>
              </a:rPr>
              <a:t>The volume of earth observation data is increasing in a incredible speed..</a:t>
            </a:r>
            <a:endParaRPr lang="zh-CN" altLang="en-US" sz="3600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Levels of </a:t>
            </a:r>
            <a:r>
              <a:rPr lang="en-US" altLang="zh-CN" dirty="0" smtClean="0"/>
              <a:t>Data Processing</a:t>
            </a:r>
            <a:endParaRPr lang="zh-CN" altLang="en-US" dirty="0" smtClean="0"/>
          </a:p>
        </p:txBody>
      </p:sp>
      <p:sp>
        <p:nvSpPr>
          <p:cNvPr id="7171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mtClean="0"/>
              <a:t>Raw observation</a:t>
            </a:r>
          </a:p>
          <a:p>
            <a:r>
              <a:rPr lang="en-US" altLang="zh-CN" smtClean="0"/>
              <a:t>Level 1</a:t>
            </a:r>
          </a:p>
          <a:p>
            <a:r>
              <a:rPr lang="en-US" altLang="zh-CN" smtClean="0"/>
              <a:t>Level 2</a:t>
            </a:r>
          </a:p>
          <a:p>
            <a:r>
              <a:rPr lang="en-US" altLang="zh-CN" smtClean="0"/>
              <a:t>Level 3</a:t>
            </a:r>
          </a:p>
          <a:p>
            <a:r>
              <a:rPr lang="en-US" altLang="zh-CN" smtClean="0"/>
              <a:t>…</a:t>
            </a:r>
          </a:p>
          <a:p>
            <a:r>
              <a:rPr lang="en-US" altLang="zh-CN" smtClean="0"/>
              <a:t>Model input</a:t>
            </a:r>
          </a:p>
          <a:p>
            <a:r>
              <a:rPr lang="en-US" altLang="zh-CN" smtClean="0"/>
              <a:t>Model output (products)</a:t>
            </a:r>
          </a:p>
        </p:txBody>
      </p:sp>
      <p:sp>
        <p:nvSpPr>
          <p:cNvPr id="4" name="下箭头 3"/>
          <p:cNvSpPr/>
          <p:nvPr/>
        </p:nvSpPr>
        <p:spPr>
          <a:xfrm>
            <a:off x="6084888" y="1774825"/>
            <a:ext cx="719137" cy="38163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173" name="TextBox 4"/>
          <p:cNvSpPr txBox="1">
            <a:spLocks noChangeArrowheads="1"/>
          </p:cNvSpPr>
          <p:nvPr/>
        </p:nvSpPr>
        <p:spPr bwMode="auto">
          <a:xfrm rot="-5400000">
            <a:off x="4320381" y="3205957"/>
            <a:ext cx="25749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2800"/>
              <a:t>Data Transformation</a:t>
            </a:r>
            <a:endParaRPr lang="zh-CN" altLang="en-US" sz="2800"/>
          </a:p>
        </p:txBody>
      </p:sp>
      <p:sp>
        <p:nvSpPr>
          <p:cNvPr id="6" name="下箭头 5"/>
          <p:cNvSpPr/>
          <p:nvPr/>
        </p:nvSpPr>
        <p:spPr>
          <a:xfrm rot="10800000">
            <a:off x="6804025" y="1774825"/>
            <a:ext cx="720725" cy="38163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7380288" y="2540000"/>
            <a:ext cx="1046162" cy="2286000"/>
          </a:xfrm>
          <a:prstGeom prst="rect">
            <a:avLst/>
          </a:prstGeom>
          <a:noFill/>
        </p:spPr>
        <p:txBody>
          <a:bodyPr vert="vert">
            <a:spAutoFit/>
          </a:bodyPr>
          <a:lstStyle/>
          <a:p>
            <a:pPr algn="ctr">
              <a:defRPr/>
            </a:pPr>
            <a:r>
              <a:rPr lang="en-US" altLang="zh-CN" sz="2800" dirty="0"/>
              <a:t>Data Provenance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Earth Science Modelers</a:t>
            </a:r>
            <a:endParaRPr lang="zh-CN" alt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79512" y="1622673"/>
            <a:ext cx="38884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Georgia" pitchFamily="18" charset="0"/>
              </a:rPr>
              <a:t>u</a:t>
            </a:r>
            <a:r>
              <a:rPr lang="en-US" altLang="zh-CN" sz="3600" b="1" dirty="0" smtClean="0">
                <a:latin typeface="Georgia" pitchFamily="18" charset="0"/>
              </a:rPr>
              <a:t>sually spend more than </a:t>
            </a:r>
            <a:r>
              <a:rPr lang="en-US" altLang="zh-CN" sz="3600" b="1" dirty="0" smtClean="0">
                <a:solidFill>
                  <a:srgbClr val="FF0000"/>
                </a:solidFill>
                <a:latin typeface="Georgia" pitchFamily="18" charset="0"/>
              </a:rPr>
              <a:t>60%</a:t>
            </a:r>
            <a:r>
              <a:rPr lang="en-US" altLang="zh-CN" sz="3600" b="1" dirty="0" smtClean="0">
                <a:latin typeface="Georgia" pitchFamily="18" charset="0"/>
              </a:rPr>
              <a:t> of their time to do the data preparation work..</a:t>
            </a:r>
            <a:endParaRPr lang="zh-CN" altLang="en-US" sz="3600" b="1" dirty="0">
              <a:latin typeface="Georgia" pitchFamily="18" charset="0"/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011659"/>
            <a:ext cx="4370752" cy="4513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4427984" y="6381328"/>
            <a:ext cx="3960440" cy="1870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948264" y="1325667"/>
            <a:ext cx="180690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CN" dirty="0" smtClean="0"/>
              <a:t>Searching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dirty="0" smtClean="0"/>
              <a:t>Downloading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dirty="0" err="1" smtClean="0"/>
              <a:t>Reformating</a:t>
            </a:r>
            <a:endParaRPr lang="en-US" altLang="zh-CN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dirty="0" smtClean="0"/>
              <a:t>Clipping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dirty="0" err="1" smtClean="0"/>
              <a:t>Reprojecting</a:t>
            </a:r>
            <a:endParaRPr lang="en-US" altLang="zh-CN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dirty="0" smtClean="0"/>
              <a:t>Organizing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dirty="0" smtClean="0"/>
              <a:t>…..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What modelers need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altLang="zh-CN" sz="2800" dirty="0" smtClean="0"/>
              <a:t>ESMs need high-level geophysical products in a </a:t>
            </a:r>
            <a:r>
              <a:rPr lang="en-US" altLang="zh-CN" sz="2800" dirty="0" smtClean="0">
                <a:solidFill>
                  <a:srgbClr val="FF0000"/>
                </a:solidFill>
              </a:rPr>
              <a:t>model-specific form </a:t>
            </a:r>
            <a:r>
              <a:rPr lang="en-US" altLang="zh-CN" sz="2800" dirty="0" smtClean="0"/>
              <a:t>as input.</a:t>
            </a:r>
          </a:p>
          <a:p>
            <a:r>
              <a:rPr lang="en-US" altLang="zh-CN" sz="2800" dirty="0" smtClean="0"/>
              <a:t>Modelers generally create </a:t>
            </a:r>
            <a:r>
              <a:rPr lang="en-US" altLang="zh-CN" sz="2800" dirty="0" smtClean="0">
                <a:solidFill>
                  <a:srgbClr val="FF0000"/>
                </a:solidFill>
              </a:rPr>
              <a:t>their own private input file formats</a:t>
            </a:r>
            <a:r>
              <a:rPr lang="en-US" altLang="zh-CN" sz="2800" dirty="0" smtClean="0"/>
              <a:t> for model processing conveniences</a:t>
            </a:r>
            <a:r>
              <a:rPr lang="en-US" altLang="zh-CN" sz="2800" dirty="0" smtClean="0"/>
              <a:t>.</a:t>
            </a:r>
          </a:p>
          <a:p>
            <a:r>
              <a:rPr lang="en-US" altLang="zh-CN" sz="2800" dirty="0" smtClean="0"/>
              <a:t>Such products are normally </a:t>
            </a:r>
            <a:r>
              <a:rPr lang="en-US" altLang="zh-CN" sz="2800" dirty="0" smtClean="0">
                <a:solidFill>
                  <a:srgbClr val="FF0000"/>
                </a:solidFill>
              </a:rPr>
              <a:t>NOT</a:t>
            </a:r>
            <a:r>
              <a:rPr lang="en-US" altLang="zh-CN" sz="2800" dirty="0" smtClean="0"/>
              <a:t> available directly from sensor measurements, but are derived from multi-sensor measurements and assimilated with data from other sources.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0031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3975</TotalTime>
  <Pages>0</Pages>
  <Words>785</Words>
  <Characters>0</Characters>
  <Application>Microsoft Office PowerPoint</Application>
  <DocSecurity>0</DocSecurity>
  <PresentationFormat>全屏显示(4:3)</PresentationFormat>
  <Lines>0</Lines>
  <Paragraphs>159</Paragraphs>
  <Slides>30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6" baseType="lpstr">
      <vt:lpstr>Arial</vt:lpstr>
      <vt:lpstr>宋体</vt:lpstr>
      <vt:lpstr>Georgia</vt:lpstr>
      <vt:lpstr>黑体</vt:lpstr>
      <vt:lpstr>Calibri</vt:lpstr>
      <vt:lpstr>默认设计模板</vt:lpstr>
      <vt:lpstr>Realize effortlessly feeding FVCOM and CRM with multisource earth observation data: two applications of CyberConnector</vt:lpstr>
      <vt:lpstr>Content</vt:lpstr>
      <vt:lpstr>Background</vt:lpstr>
      <vt:lpstr>In-situ/Remote Sensing Sensor</vt:lpstr>
      <vt:lpstr>Satellite sensors</vt:lpstr>
      <vt:lpstr>Huge Observation Dataset</vt:lpstr>
      <vt:lpstr>Levels of Data Processing</vt:lpstr>
      <vt:lpstr>Earth Science Modelers</vt:lpstr>
      <vt:lpstr>What modelers need</vt:lpstr>
      <vt:lpstr>Reality</vt:lpstr>
      <vt:lpstr>Four real scenarios in ESM</vt:lpstr>
      <vt:lpstr>Objective</vt:lpstr>
      <vt:lpstr>Solution</vt:lpstr>
      <vt:lpstr>PowerPoint 演示文稿</vt:lpstr>
      <vt:lpstr>Implementation</vt:lpstr>
      <vt:lpstr>Experiment</vt:lpstr>
      <vt:lpstr>FVCOM</vt:lpstr>
      <vt:lpstr>FVCOM Input Files</vt:lpstr>
      <vt:lpstr>CRM</vt:lpstr>
      <vt:lpstr>CRM Input Files</vt:lpstr>
      <vt:lpstr>CyberConnector Portal</vt:lpstr>
      <vt:lpstr>CyberConnector Testing Page</vt:lpstr>
      <vt:lpstr>FVCOM Testing</vt:lpstr>
      <vt:lpstr>Flexibility</vt:lpstr>
      <vt:lpstr>Scalability</vt:lpstr>
      <vt:lpstr>Interoperability</vt:lpstr>
      <vt:lpstr>General Evaluation</vt:lpstr>
      <vt:lpstr>Quantitative evaluation</vt:lpstr>
      <vt:lpstr>Conclusion &amp; Future work</vt:lpstr>
      <vt:lpstr>Thank you!</vt:lpstr>
    </vt:vector>
  </TitlesOfParts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CyberConnector: flexibly feeding earth observation data to earth science models</dc:title>
  <dc:creator>Administrator</dc:creator>
  <cp:lastModifiedBy>admin</cp:lastModifiedBy>
  <cp:revision>251</cp:revision>
  <dcterms:created xsi:type="dcterms:W3CDTF">2012-06-06T01:30:27Z</dcterms:created>
  <dcterms:modified xsi:type="dcterms:W3CDTF">2016-01-07T18:51:26Z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2052-8.1.0.2424</vt:lpwstr>
  </property>
</Properties>
</file>