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81" r:id="rId3"/>
    <p:sldId id="282" r:id="rId4"/>
    <p:sldId id="286" r:id="rId5"/>
    <p:sldId id="296" r:id="rId6"/>
    <p:sldId id="297" r:id="rId7"/>
    <p:sldId id="283" r:id="rId8"/>
    <p:sldId id="285" r:id="rId9"/>
    <p:sldId id="291" r:id="rId10"/>
    <p:sldId id="288" r:id="rId11"/>
    <p:sldId id="289" r:id="rId12"/>
    <p:sldId id="293" r:id="rId13"/>
    <p:sldId id="284" r:id="rId14"/>
    <p:sldId id="294" r:id="rId15"/>
    <p:sldId id="295" r:id="rId16"/>
    <p:sldId id="287" r:id="rId17"/>
    <p:sldId id="290" r:id="rId18"/>
    <p:sldId id="292"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11" autoAdjust="0"/>
  </p:normalViewPr>
  <p:slideViewPr>
    <p:cSldViewPr snapToGrid="0" snapToObjects="1" showGuides="1">
      <p:cViewPr varScale="1">
        <p:scale>
          <a:sx n="100" d="100"/>
          <a:sy n="100" d="100"/>
        </p:scale>
        <p:origin x="-1416" y="-104"/>
      </p:cViewPr>
      <p:guideLst>
        <p:guide orient="horz" pos="2160"/>
        <p:guide pos="290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defRPr sz="2400" b="0" i="0" u="none" strike="noStrike">
                <a:solidFill>
                  <a:srgbClr val="000000"/>
                </a:solidFill>
                <a:effectLst/>
                <a:latin typeface="Gill Sans"/>
              </a:defRPr>
            </a:pPr>
            <a:r>
              <a:rPr lang="en-US" sz="1800" b="0" i="0" u="none" strike="noStrike" dirty="0">
                <a:solidFill>
                  <a:srgbClr val="000000"/>
                </a:solidFill>
                <a:effectLst/>
                <a:latin typeface="Gill Sans"/>
              </a:rPr>
              <a:t>Avg. Time Converting per Granule</a:t>
            </a:r>
          </a:p>
        </c:rich>
      </c:tx>
      <c:layout>
        <c:manualLayout>
          <c:xMode val="edge"/>
          <c:yMode val="edge"/>
          <c:x val="0.202457"/>
          <c:y val="0.005"/>
          <c:w val="0.595086"/>
          <c:h val="0.125481"/>
        </c:manualLayout>
      </c:layout>
      <c:overlay val="1"/>
      <c:spPr>
        <a:noFill/>
        <a:effectLst/>
      </c:spPr>
    </c:title>
    <c:autoTitleDeleted val="0"/>
    <c:plotArea>
      <c:layout>
        <c:manualLayout>
          <c:layoutTarget val="inner"/>
          <c:xMode val="edge"/>
          <c:yMode val="edge"/>
          <c:x val="0.128052"/>
          <c:y val="0.125481"/>
          <c:w val="0.871948"/>
          <c:h val="0.771759"/>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2000" b="0" i="0" u="none" strike="noStrike">
                    <a:solidFill>
                      <a:srgbClr val="000000"/>
                    </a:solidFill>
                    <a:effectLst>
                      <a:outerShdw dist="38100" dir="2700000" rotWithShape="0">
                        <a:srgbClr val="000000"/>
                      </a:outerShdw>
                    </a:effectLst>
                    <a:latin typeface="Gill Sans"/>
                  </a:defRPr>
                </a:pPr>
                <a:endParaRPr lang="en-US"/>
              </a:p>
            </c:txPr>
            <c:dLblPos val="outEnd"/>
            <c:showLegendKey val="0"/>
            <c:showVal val="1"/>
            <c:showCatName val="0"/>
            <c:showSerName val="0"/>
            <c:showPercent val="0"/>
            <c:showBubbleSize val="0"/>
            <c:showLeaderLines val="0"/>
          </c:dLbls>
          <c:cat>
            <c:strRef>
              <c:f>Sheet1!$B$1:$D$1</c:f>
              <c:strCache>
                <c:ptCount val="3"/>
                <c:pt idx="0">
                  <c:v>ECHO10</c:v>
                </c:pt>
                <c:pt idx="1">
                  <c:v>Atom XML</c:v>
                </c:pt>
                <c:pt idx="2">
                  <c:v>Atom JSON</c:v>
                </c:pt>
              </c:strCache>
            </c:strRef>
          </c:cat>
          <c:val>
            <c:numRef>
              <c:f>Sheet1!$B$2:$D$2</c:f>
              <c:numCache>
                <c:formatCode>General</c:formatCode>
                <c:ptCount val="3"/>
                <c:pt idx="0">
                  <c:v>2.0</c:v>
                </c:pt>
                <c:pt idx="1">
                  <c:v>25.0</c:v>
                </c:pt>
                <c:pt idx="2">
                  <c:v>32.0</c:v>
                </c:pt>
              </c:numCache>
            </c:numRef>
          </c:val>
        </c:ser>
        <c:dLbls>
          <c:showLegendKey val="0"/>
          <c:showVal val="0"/>
          <c:showCatName val="0"/>
          <c:showSerName val="0"/>
          <c:showPercent val="0"/>
          <c:showBubbleSize val="0"/>
        </c:dLbls>
        <c:gapWidth val="40"/>
        <c:axId val="-2027757944"/>
        <c:axId val="-2032618136"/>
      </c:barChart>
      <c:catAx>
        <c:axId val="-202775794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032618136"/>
        <c:crosses val="autoZero"/>
        <c:auto val="1"/>
        <c:lblAlgn val="ctr"/>
        <c:lblOffset val="100"/>
        <c:noMultiLvlLbl val="1"/>
      </c:catAx>
      <c:valAx>
        <c:axId val="-2032618136"/>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000000"/>
                </a:solidFill>
                <a:effectLst/>
                <a:latin typeface="Gill Sans"/>
              </a:defRPr>
            </a:pPr>
            <a:endParaRPr lang="en-US"/>
          </a:p>
        </c:txPr>
        <c:crossAx val="-2027757944"/>
        <c:crosses val="autoZero"/>
        <c:crossBetween val="between"/>
        <c:majorUnit val="10.0"/>
        <c:minorUnit val="5.0"/>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defRPr sz="2400" b="0" i="0" u="none" strike="noStrike">
                <a:solidFill>
                  <a:srgbClr val="000000"/>
                </a:solidFill>
                <a:effectLst/>
                <a:latin typeface="Gill Sans"/>
              </a:defRPr>
            </a:pPr>
            <a:r>
              <a:rPr lang="en-US" sz="1800" b="0" i="0" u="none" strike="noStrike" dirty="0">
                <a:solidFill>
                  <a:srgbClr val="000000"/>
                </a:solidFill>
                <a:effectLst/>
                <a:latin typeface="Gill Sans"/>
              </a:rPr>
              <a:t>Avg. Time Converting per Granule</a:t>
            </a:r>
          </a:p>
        </c:rich>
      </c:tx>
      <c:layout>
        <c:manualLayout>
          <c:xMode val="edge"/>
          <c:yMode val="edge"/>
          <c:x val="0.202457"/>
          <c:y val="0.005"/>
          <c:w val="0.595086"/>
          <c:h val="0.125481"/>
        </c:manualLayout>
      </c:layout>
      <c:overlay val="1"/>
      <c:spPr>
        <a:noFill/>
        <a:effectLst/>
      </c:spPr>
    </c:title>
    <c:autoTitleDeleted val="0"/>
    <c:plotArea>
      <c:layout>
        <c:manualLayout>
          <c:layoutTarget val="inner"/>
          <c:xMode val="edge"/>
          <c:yMode val="edge"/>
          <c:x val="0.128052"/>
          <c:y val="0.125481"/>
          <c:w val="0.871948"/>
          <c:h val="0.771759"/>
        </c:manualLayout>
      </c:layout>
      <c:barChart>
        <c:barDir val="col"/>
        <c:grouping val="clustered"/>
        <c:varyColors val="0"/>
        <c:dLbls>
          <c:showLegendKey val="0"/>
          <c:showVal val="0"/>
          <c:showCatName val="0"/>
          <c:showSerName val="0"/>
          <c:showPercent val="0"/>
          <c:showBubbleSize val="0"/>
        </c:dLbls>
        <c:gapWidth val="40"/>
        <c:axId val="-2013869592"/>
        <c:axId val="-2013478200"/>
      </c:barChart>
      <c:catAx>
        <c:axId val="-201386959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013478200"/>
        <c:crosses val="autoZero"/>
        <c:auto val="1"/>
        <c:lblAlgn val="ctr"/>
        <c:lblOffset val="100"/>
        <c:noMultiLvlLbl val="1"/>
      </c:catAx>
      <c:valAx>
        <c:axId val="-2013478200"/>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000000"/>
                </a:solidFill>
                <a:effectLst/>
                <a:latin typeface="Gill Sans"/>
              </a:defRPr>
            </a:pPr>
            <a:endParaRPr lang="en-US"/>
          </a:p>
        </c:txPr>
        <c:crossAx val="-2013869592"/>
        <c:crosses val="autoZero"/>
        <c:crossBetween val="between"/>
        <c:majorUnit val="10.0"/>
        <c:minorUnit val="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2E21E-B1DF-F249-837D-4879A1D8F81A}" type="doc">
      <dgm:prSet loTypeId="urn:microsoft.com/office/officeart/2008/layout/VerticalAccentList" loCatId="" qsTypeId="urn:microsoft.com/office/officeart/2005/8/quickstyle/simple1" qsCatId="simple" csTypeId="urn:microsoft.com/office/officeart/2005/8/colors/accent3_2" csCatId="accent3" phldr="1"/>
      <dgm:spPr/>
    </dgm:pt>
    <dgm:pt modelId="{16848042-0547-6540-8F0B-75814851FDC2}">
      <dgm:prSet phldrT="[Text]"/>
      <dgm:spPr/>
      <dgm:t>
        <a:bodyPr/>
        <a:lstStyle/>
        <a:p>
          <a:r>
            <a:rPr lang="en-US" dirty="0" smtClean="0"/>
            <a:t>ESDIS Standards Office (ESO) Review</a:t>
          </a:r>
          <a:endParaRPr lang="en-US" dirty="0"/>
        </a:p>
      </dgm:t>
    </dgm:pt>
    <dgm:pt modelId="{3E067EDB-F647-8B4E-A315-7B104D970A1F}" type="parTrans" cxnId="{5146B696-7460-EC45-B129-8D6C9E919B16}">
      <dgm:prSet/>
      <dgm:spPr/>
      <dgm:t>
        <a:bodyPr/>
        <a:lstStyle/>
        <a:p>
          <a:endParaRPr lang="en-US"/>
        </a:p>
      </dgm:t>
    </dgm:pt>
    <dgm:pt modelId="{303241FA-3250-284A-B491-186CA70C63A3}" type="sibTrans" cxnId="{5146B696-7460-EC45-B129-8D6C9E919B16}">
      <dgm:prSet/>
      <dgm:spPr/>
      <dgm:t>
        <a:bodyPr/>
        <a:lstStyle/>
        <a:p>
          <a:endParaRPr lang="en-US"/>
        </a:p>
      </dgm:t>
    </dgm:pt>
    <dgm:pt modelId="{EBCB3091-8CED-1B4F-B659-5EE40B9BEEC1}">
      <dgm:prSet phldrT="[Text]"/>
      <dgm:spPr/>
      <dgm:t>
        <a:bodyPr/>
        <a:lstStyle/>
        <a:p>
          <a:r>
            <a:rPr lang="en-US" dirty="0" smtClean="0"/>
            <a:t>Gotchas</a:t>
          </a:r>
          <a:endParaRPr lang="en-US" dirty="0"/>
        </a:p>
      </dgm:t>
    </dgm:pt>
    <dgm:pt modelId="{11CCA956-DC48-5346-B861-0972F0639088}" type="parTrans" cxnId="{CDBE4BE1-C83D-884A-9013-260B8600605A}">
      <dgm:prSet/>
      <dgm:spPr/>
      <dgm:t>
        <a:bodyPr/>
        <a:lstStyle/>
        <a:p>
          <a:endParaRPr lang="en-US"/>
        </a:p>
      </dgm:t>
    </dgm:pt>
    <dgm:pt modelId="{22C9DD2D-A564-E642-B3B7-E85035C72042}" type="sibTrans" cxnId="{CDBE4BE1-C83D-884A-9013-260B8600605A}">
      <dgm:prSet/>
      <dgm:spPr/>
      <dgm:t>
        <a:bodyPr/>
        <a:lstStyle/>
        <a:p>
          <a:endParaRPr lang="en-US"/>
        </a:p>
      </dgm:t>
    </dgm:pt>
    <dgm:pt modelId="{EF3ACF3A-00AC-BA4A-B049-9E430402DA61}">
      <dgm:prSet phldrT="[Text]"/>
      <dgm:spPr/>
      <dgm:t>
        <a:bodyPr/>
        <a:lstStyle/>
        <a:p>
          <a:r>
            <a:rPr lang="en-US" dirty="0" smtClean="0"/>
            <a:t>Retrieving ISO 19139 XML</a:t>
          </a:r>
          <a:endParaRPr lang="en-US" dirty="0"/>
        </a:p>
      </dgm:t>
    </dgm:pt>
    <dgm:pt modelId="{9280E145-214F-6F48-8F75-FDE54F2F4933}" type="parTrans" cxnId="{147AB64E-169E-F943-AA28-700FFABAD1DF}">
      <dgm:prSet/>
      <dgm:spPr/>
      <dgm:t>
        <a:bodyPr/>
        <a:lstStyle/>
        <a:p>
          <a:endParaRPr lang="en-US"/>
        </a:p>
      </dgm:t>
    </dgm:pt>
    <dgm:pt modelId="{973C9CB4-5D3B-5340-9281-C07A0ED7D159}" type="sibTrans" cxnId="{147AB64E-169E-F943-AA28-700FFABAD1DF}">
      <dgm:prSet/>
      <dgm:spPr/>
      <dgm:t>
        <a:bodyPr/>
        <a:lstStyle/>
        <a:p>
          <a:endParaRPr lang="en-US"/>
        </a:p>
      </dgm:t>
    </dgm:pt>
    <dgm:pt modelId="{1C539411-5538-C040-BBF3-41F339CB653A}">
      <dgm:prSet phldrT="[Text]"/>
      <dgm:spPr/>
      <dgm:t>
        <a:bodyPr/>
        <a:lstStyle/>
        <a:p>
          <a:r>
            <a:rPr lang="en-US" dirty="0" smtClean="0"/>
            <a:t>via Reverb</a:t>
          </a:r>
          <a:endParaRPr lang="en-US" dirty="0"/>
        </a:p>
      </dgm:t>
    </dgm:pt>
    <dgm:pt modelId="{E3EAEC3B-0984-B143-8BF7-D1B6F2C8113A}" type="parTrans" cxnId="{09920211-4A05-CA4C-878F-4E5B9D71958C}">
      <dgm:prSet/>
      <dgm:spPr/>
      <dgm:t>
        <a:bodyPr/>
        <a:lstStyle/>
        <a:p>
          <a:endParaRPr lang="en-US"/>
        </a:p>
      </dgm:t>
    </dgm:pt>
    <dgm:pt modelId="{4E04A9B6-8E3E-EC40-B421-A9F0842CB0B1}" type="sibTrans" cxnId="{09920211-4A05-CA4C-878F-4E5B9D71958C}">
      <dgm:prSet/>
      <dgm:spPr/>
      <dgm:t>
        <a:bodyPr/>
        <a:lstStyle/>
        <a:p>
          <a:endParaRPr lang="en-US"/>
        </a:p>
      </dgm:t>
    </dgm:pt>
    <dgm:pt modelId="{53E598C3-D18E-CB4A-8081-28FF85952C0E}">
      <dgm:prSet phldrT="[Text]"/>
      <dgm:spPr/>
      <dgm:t>
        <a:bodyPr/>
        <a:lstStyle/>
        <a:p>
          <a:r>
            <a:rPr lang="en-US" dirty="0" smtClean="0"/>
            <a:t>via ECHO API</a:t>
          </a:r>
          <a:endParaRPr lang="en-US" dirty="0"/>
        </a:p>
      </dgm:t>
    </dgm:pt>
    <dgm:pt modelId="{BA8DD8DA-29A1-DD42-A8D2-08E8EF04C1BA}" type="parTrans" cxnId="{3FAF1226-7C0C-DA48-8122-F201831E2240}">
      <dgm:prSet/>
      <dgm:spPr/>
      <dgm:t>
        <a:bodyPr/>
        <a:lstStyle/>
        <a:p>
          <a:endParaRPr lang="en-US"/>
        </a:p>
      </dgm:t>
    </dgm:pt>
    <dgm:pt modelId="{09214156-8F49-8E41-9217-5FD80E2993F7}" type="sibTrans" cxnId="{3FAF1226-7C0C-DA48-8122-F201831E2240}">
      <dgm:prSet/>
      <dgm:spPr/>
      <dgm:t>
        <a:bodyPr/>
        <a:lstStyle/>
        <a:p>
          <a:endParaRPr lang="en-US"/>
        </a:p>
      </dgm:t>
    </dgm:pt>
    <dgm:pt modelId="{3F509D91-D141-0748-9A40-8687AF1FD7D7}">
      <dgm:prSet phldrT="[Text]"/>
      <dgm:spPr/>
      <dgm:t>
        <a:bodyPr/>
        <a:lstStyle/>
        <a:p>
          <a:r>
            <a:rPr lang="en-US" dirty="0" smtClean="0"/>
            <a:t>ECHO Catalog and ISO 19115 Metadata</a:t>
          </a:r>
          <a:endParaRPr lang="en-US" dirty="0"/>
        </a:p>
      </dgm:t>
    </dgm:pt>
    <dgm:pt modelId="{BE545E6A-D964-4242-8539-0F467B3EC6D7}" type="parTrans" cxnId="{5FBAEC1F-5ADE-8C48-97F0-AD3037A69EF2}">
      <dgm:prSet/>
      <dgm:spPr/>
      <dgm:t>
        <a:bodyPr/>
        <a:lstStyle/>
        <a:p>
          <a:endParaRPr lang="en-US"/>
        </a:p>
      </dgm:t>
    </dgm:pt>
    <dgm:pt modelId="{C45A1D0F-5593-7041-AA44-BD7E3A9C7230}" type="sibTrans" cxnId="{5FBAEC1F-5ADE-8C48-97F0-AD3037A69EF2}">
      <dgm:prSet/>
      <dgm:spPr/>
      <dgm:t>
        <a:bodyPr/>
        <a:lstStyle/>
        <a:p>
          <a:endParaRPr lang="en-US"/>
        </a:p>
      </dgm:t>
    </dgm:pt>
    <dgm:pt modelId="{866EA03C-1ABB-4F4E-8E90-2A883A23F34D}">
      <dgm:prSet phldrT="[Text]"/>
      <dgm:spPr/>
      <dgm:t>
        <a:bodyPr/>
        <a:lstStyle/>
        <a:p>
          <a:r>
            <a:rPr lang="en-US" dirty="0" smtClean="0"/>
            <a:t>Current Status</a:t>
          </a:r>
          <a:endParaRPr lang="en-US" dirty="0"/>
        </a:p>
      </dgm:t>
    </dgm:pt>
    <dgm:pt modelId="{B4C34A97-A834-0B4A-8883-CCBCE56D749B}" type="parTrans" cxnId="{E838D45A-9A1A-064B-B8B6-0471B9D389B5}">
      <dgm:prSet/>
      <dgm:spPr/>
      <dgm:t>
        <a:bodyPr/>
        <a:lstStyle/>
        <a:p>
          <a:endParaRPr lang="en-US"/>
        </a:p>
      </dgm:t>
    </dgm:pt>
    <dgm:pt modelId="{B6FDC19A-480B-2A44-9B8A-71596AE405E6}" type="sibTrans" cxnId="{E838D45A-9A1A-064B-B8B6-0471B9D389B5}">
      <dgm:prSet/>
      <dgm:spPr/>
      <dgm:t>
        <a:bodyPr/>
        <a:lstStyle/>
        <a:p>
          <a:endParaRPr lang="en-US"/>
        </a:p>
      </dgm:t>
    </dgm:pt>
    <dgm:pt modelId="{3001F947-1519-1A47-A2D5-C3E01275D6B9}" type="pres">
      <dgm:prSet presAssocID="{8692E21E-B1DF-F249-837D-4879A1D8F81A}" presName="Name0" presStyleCnt="0">
        <dgm:presLayoutVars>
          <dgm:chMax/>
          <dgm:chPref/>
          <dgm:dir/>
        </dgm:presLayoutVars>
      </dgm:prSet>
      <dgm:spPr/>
    </dgm:pt>
    <dgm:pt modelId="{610476B7-3571-0048-8ADA-2112127FD057}" type="pres">
      <dgm:prSet presAssocID="{3F509D91-D141-0748-9A40-8687AF1FD7D7}" presName="parenttextcomposite" presStyleCnt="0"/>
      <dgm:spPr/>
    </dgm:pt>
    <dgm:pt modelId="{B20C7131-2917-DE41-9CB5-60EA646FAF54}" type="pres">
      <dgm:prSet presAssocID="{3F509D91-D141-0748-9A40-8687AF1FD7D7}" presName="parenttext" presStyleLbl="revTx" presStyleIdx="0" presStyleCnt="3">
        <dgm:presLayoutVars>
          <dgm:chMax/>
          <dgm:chPref val="2"/>
          <dgm:bulletEnabled val="1"/>
        </dgm:presLayoutVars>
      </dgm:prSet>
      <dgm:spPr/>
      <dgm:t>
        <a:bodyPr/>
        <a:lstStyle/>
        <a:p>
          <a:endParaRPr lang="en-US"/>
        </a:p>
      </dgm:t>
    </dgm:pt>
    <dgm:pt modelId="{E9AE522D-583F-C542-B242-C9750EEF9F49}" type="pres">
      <dgm:prSet presAssocID="{3F509D91-D141-0748-9A40-8687AF1FD7D7}" presName="composite" presStyleCnt="0"/>
      <dgm:spPr/>
    </dgm:pt>
    <dgm:pt modelId="{F2688A63-51A1-A143-BA49-435A43076588}" type="pres">
      <dgm:prSet presAssocID="{3F509D91-D141-0748-9A40-8687AF1FD7D7}" presName="chevron1" presStyleLbl="alignNode1" presStyleIdx="0" presStyleCnt="21"/>
      <dgm:spPr/>
    </dgm:pt>
    <dgm:pt modelId="{C9248222-3202-1F45-9902-71385A7692EE}" type="pres">
      <dgm:prSet presAssocID="{3F509D91-D141-0748-9A40-8687AF1FD7D7}" presName="chevron2" presStyleLbl="alignNode1" presStyleIdx="1" presStyleCnt="21"/>
      <dgm:spPr/>
    </dgm:pt>
    <dgm:pt modelId="{6F80D34B-6325-4E4D-A8F9-C3542328FB64}" type="pres">
      <dgm:prSet presAssocID="{3F509D91-D141-0748-9A40-8687AF1FD7D7}" presName="chevron3" presStyleLbl="alignNode1" presStyleIdx="2" presStyleCnt="21"/>
      <dgm:spPr/>
    </dgm:pt>
    <dgm:pt modelId="{AEFB9FE9-DE09-6148-BF1F-BADC9F8E3714}" type="pres">
      <dgm:prSet presAssocID="{3F509D91-D141-0748-9A40-8687AF1FD7D7}" presName="chevron4" presStyleLbl="alignNode1" presStyleIdx="3" presStyleCnt="21"/>
      <dgm:spPr/>
    </dgm:pt>
    <dgm:pt modelId="{C41742ED-AE0B-B745-AB70-FCB35661D701}" type="pres">
      <dgm:prSet presAssocID="{3F509D91-D141-0748-9A40-8687AF1FD7D7}" presName="chevron5" presStyleLbl="alignNode1" presStyleIdx="4" presStyleCnt="21"/>
      <dgm:spPr/>
    </dgm:pt>
    <dgm:pt modelId="{3303B1B5-CF1D-C541-8775-C20B69BA64A0}" type="pres">
      <dgm:prSet presAssocID="{3F509D91-D141-0748-9A40-8687AF1FD7D7}" presName="chevron6" presStyleLbl="alignNode1" presStyleIdx="5" presStyleCnt="21"/>
      <dgm:spPr/>
    </dgm:pt>
    <dgm:pt modelId="{3B4CE7A5-A660-9643-944A-02EB90844087}" type="pres">
      <dgm:prSet presAssocID="{3F509D91-D141-0748-9A40-8687AF1FD7D7}" presName="chevron7" presStyleLbl="alignNode1" presStyleIdx="6" presStyleCnt="21"/>
      <dgm:spPr/>
    </dgm:pt>
    <dgm:pt modelId="{3BDCC7B9-D8AA-C844-82F8-1D914AEA234E}" type="pres">
      <dgm:prSet presAssocID="{3F509D91-D141-0748-9A40-8687AF1FD7D7}" presName="childtext" presStyleLbl="solidFgAcc1" presStyleIdx="0" presStyleCnt="1">
        <dgm:presLayoutVars>
          <dgm:chMax/>
          <dgm:chPref val="0"/>
          <dgm:bulletEnabled val="1"/>
        </dgm:presLayoutVars>
      </dgm:prSet>
      <dgm:spPr/>
      <dgm:t>
        <a:bodyPr/>
        <a:lstStyle/>
        <a:p>
          <a:endParaRPr lang="en-US"/>
        </a:p>
      </dgm:t>
    </dgm:pt>
    <dgm:pt modelId="{CFFA55C4-528E-8A49-8D28-3431B0E98FB4}" type="pres">
      <dgm:prSet presAssocID="{C45A1D0F-5593-7041-AA44-BD7E3A9C7230}" presName="sibTrans" presStyleCnt="0"/>
      <dgm:spPr/>
    </dgm:pt>
    <dgm:pt modelId="{17645299-33CA-384B-9809-49E6E33E1ACB}" type="pres">
      <dgm:prSet presAssocID="{16848042-0547-6540-8F0B-75814851FDC2}" presName="parenttextcomposite" presStyleCnt="0"/>
      <dgm:spPr/>
    </dgm:pt>
    <dgm:pt modelId="{67B76372-6215-6242-A7A2-FD96E4073B61}" type="pres">
      <dgm:prSet presAssocID="{16848042-0547-6540-8F0B-75814851FDC2}" presName="parenttext" presStyleLbl="revTx" presStyleIdx="1" presStyleCnt="3">
        <dgm:presLayoutVars>
          <dgm:chMax/>
          <dgm:chPref val="2"/>
          <dgm:bulletEnabled val="1"/>
        </dgm:presLayoutVars>
      </dgm:prSet>
      <dgm:spPr/>
      <dgm:t>
        <a:bodyPr/>
        <a:lstStyle/>
        <a:p>
          <a:endParaRPr lang="en-US"/>
        </a:p>
      </dgm:t>
    </dgm:pt>
    <dgm:pt modelId="{2469F7FB-2723-BF4D-8BED-F773B060C62F}" type="pres">
      <dgm:prSet presAssocID="{16848042-0547-6540-8F0B-75814851FDC2}" presName="parallelogramComposite" presStyleCnt="0"/>
      <dgm:spPr/>
    </dgm:pt>
    <dgm:pt modelId="{A1A90CB2-83CC-E54C-8B40-4018795A2AEF}" type="pres">
      <dgm:prSet presAssocID="{16848042-0547-6540-8F0B-75814851FDC2}" presName="parallelogram1" presStyleLbl="alignNode1" presStyleIdx="7" presStyleCnt="21"/>
      <dgm:spPr/>
    </dgm:pt>
    <dgm:pt modelId="{DE9A4D38-C074-AA4D-B15B-443EC3BC4682}" type="pres">
      <dgm:prSet presAssocID="{16848042-0547-6540-8F0B-75814851FDC2}" presName="parallelogram2" presStyleLbl="alignNode1" presStyleIdx="8" presStyleCnt="21"/>
      <dgm:spPr/>
    </dgm:pt>
    <dgm:pt modelId="{8E1CC1A2-C1A0-F146-A07F-4E1358C84C82}" type="pres">
      <dgm:prSet presAssocID="{16848042-0547-6540-8F0B-75814851FDC2}" presName="parallelogram3" presStyleLbl="alignNode1" presStyleIdx="9" presStyleCnt="21"/>
      <dgm:spPr/>
    </dgm:pt>
    <dgm:pt modelId="{431003C2-6C34-9749-9265-DB7A987F0E4B}" type="pres">
      <dgm:prSet presAssocID="{16848042-0547-6540-8F0B-75814851FDC2}" presName="parallelogram4" presStyleLbl="alignNode1" presStyleIdx="10" presStyleCnt="21"/>
      <dgm:spPr/>
    </dgm:pt>
    <dgm:pt modelId="{78E36C0E-1394-DA43-8D5B-024A65C9030E}" type="pres">
      <dgm:prSet presAssocID="{16848042-0547-6540-8F0B-75814851FDC2}" presName="parallelogram5" presStyleLbl="alignNode1" presStyleIdx="11" presStyleCnt="21"/>
      <dgm:spPr/>
    </dgm:pt>
    <dgm:pt modelId="{FA39AD54-CB4C-E447-A98A-9F1B24D3C425}" type="pres">
      <dgm:prSet presAssocID="{16848042-0547-6540-8F0B-75814851FDC2}" presName="parallelogram6" presStyleLbl="alignNode1" presStyleIdx="12" presStyleCnt="21"/>
      <dgm:spPr/>
    </dgm:pt>
    <dgm:pt modelId="{697E1147-5C08-A847-94F4-F8840F0B88FC}" type="pres">
      <dgm:prSet presAssocID="{16848042-0547-6540-8F0B-75814851FDC2}" presName="parallelogram7" presStyleLbl="alignNode1" presStyleIdx="13" presStyleCnt="21"/>
      <dgm:spPr/>
    </dgm:pt>
    <dgm:pt modelId="{518F559B-A623-A449-BDFD-70E7FBEEC156}" type="pres">
      <dgm:prSet presAssocID="{303241FA-3250-284A-B491-186CA70C63A3}" presName="sibTrans" presStyleCnt="0"/>
      <dgm:spPr/>
    </dgm:pt>
    <dgm:pt modelId="{82329D4D-4A4B-AE48-8C04-CA7AF5C142F3}" type="pres">
      <dgm:prSet presAssocID="{EBCB3091-8CED-1B4F-B659-5EE40B9BEEC1}" presName="parenttextcomposite" presStyleCnt="0"/>
      <dgm:spPr/>
    </dgm:pt>
    <dgm:pt modelId="{9D07DB92-EE37-5442-B4B5-36A6E58C56A2}" type="pres">
      <dgm:prSet presAssocID="{EBCB3091-8CED-1B4F-B659-5EE40B9BEEC1}" presName="parenttext" presStyleLbl="revTx" presStyleIdx="2" presStyleCnt="3">
        <dgm:presLayoutVars>
          <dgm:chMax/>
          <dgm:chPref val="2"/>
          <dgm:bulletEnabled val="1"/>
        </dgm:presLayoutVars>
      </dgm:prSet>
      <dgm:spPr/>
      <dgm:t>
        <a:bodyPr/>
        <a:lstStyle/>
        <a:p>
          <a:endParaRPr lang="en-US"/>
        </a:p>
      </dgm:t>
    </dgm:pt>
    <dgm:pt modelId="{2C1B3A3B-2DBB-0B48-B421-51C2E09B112C}" type="pres">
      <dgm:prSet presAssocID="{EBCB3091-8CED-1B4F-B659-5EE40B9BEEC1}" presName="parallelogramComposite" presStyleCnt="0"/>
      <dgm:spPr/>
    </dgm:pt>
    <dgm:pt modelId="{0FC693C4-FDB2-614B-8962-75513694E929}" type="pres">
      <dgm:prSet presAssocID="{EBCB3091-8CED-1B4F-B659-5EE40B9BEEC1}" presName="parallelogram1" presStyleLbl="alignNode1" presStyleIdx="14" presStyleCnt="21"/>
      <dgm:spPr/>
    </dgm:pt>
    <dgm:pt modelId="{1E2F8DB6-63D4-A544-8595-CEC46EA63A98}" type="pres">
      <dgm:prSet presAssocID="{EBCB3091-8CED-1B4F-B659-5EE40B9BEEC1}" presName="parallelogram2" presStyleLbl="alignNode1" presStyleIdx="15" presStyleCnt="21"/>
      <dgm:spPr/>
    </dgm:pt>
    <dgm:pt modelId="{DAC9D39E-5065-9F43-B0F7-36635D98941F}" type="pres">
      <dgm:prSet presAssocID="{EBCB3091-8CED-1B4F-B659-5EE40B9BEEC1}" presName="parallelogram3" presStyleLbl="alignNode1" presStyleIdx="16" presStyleCnt="21"/>
      <dgm:spPr/>
    </dgm:pt>
    <dgm:pt modelId="{07308F02-5DC2-3E4D-A894-E2FD138A48BE}" type="pres">
      <dgm:prSet presAssocID="{EBCB3091-8CED-1B4F-B659-5EE40B9BEEC1}" presName="parallelogram4" presStyleLbl="alignNode1" presStyleIdx="17" presStyleCnt="21"/>
      <dgm:spPr/>
    </dgm:pt>
    <dgm:pt modelId="{2CB007C7-B2D3-0B4E-9DF9-AB3ECC22A3D6}" type="pres">
      <dgm:prSet presAssocID="{EBCB3091-8CED-1B4F-B659-5EE40B9BEEC1}" presName="parallelogram5" presStyleLbl="alignNode1" presStyleIdx="18" presStyleCnt="21"/>
      <dgm:spPr/>
    </dgm:pt>
    <dgm:pt modelId="{72F6F723-CF2B-9C42-8D4D-FFA2673140C6}" type="pres">
      <dgm:prSet presAssocID="{EBCB3091-8CED-1B4F-B659-5EE40B9BEEC1}" presName="parallelogram6" presStyleLbl="alignNode1" presStyleIdx="19" presStyleCnt="21"/>
      <dgm:spPr/>
    </dgm:pt>
    <dgm:pt modelId="{84CBB469-28B0-BC4B-9A8C-55BE58167E22}" type="pres">
      <dgm:prSet presAssocID="{EBCB3091-8CED-1B4F-B659-5EE40B9BEEC1}" presName="parallelogram7" presStyleLbl="alignNode1" presStyleIdx="20" presStyleCnt="21"/>
      <dgm:spPr/>
    </dgm:pt>
  </dgm:ptLst>
  <dgm:cxnLst>
    <dgm:cxn modelId="{D4456460-60B9-104A-BC3E-66E3B890CA56}" type="presOf" srcId="{53E598C3-D18E-CB4A-8081-28FF85952C0E}" destId="{3BDCC7B9-D8AA-C844-82F8-1D914AEA234E}" srcOrd="0" destOrd="3" presId="urn:microsoft.com/office/officeart/2008/layout/VerticalAccentList"/>
    <dgm:cxn modelId="{CDBE4BE1-C83D-884A-9013-260B8600605A}" srcId="{8692E21E-B1DF-F249-837D-4879A1D8F81A}" destId="{EBCB3091-8CED-1B4F-B659-5EE40B9BEEC1}" srcOrd="2" destOrd="0" parTransId="{11CCA956-DC48-5346-B861-0972F0639088}" sibTransId="{22C9DD2D-A564-E642-B3B7-E85035C72042}"/>
    <dgm:cxn modelId="{3FAF1226-7C0C-DA48-8122-F201831E2240}" srcId="{EF3ACF3A-00AC-BA4A-B049-9E430402DA61}" destId="{53E598C3-D18E-CB4A-8081-28FF85952C0E}" srcOrd="1" destOrd="0" parTransId="{BA8DD8DA-29A1-DD42-A8D2-08E8EF04C1BA}" sibTransId="{09214156-8F49-8E41-9217-5FD80E2993F7}"/>
    <dgm:cxn modelId="{96E013C6-4DF0-2349-981A-629FEE874B28}" type="presOf" srcId="{1C539411-5538-C040-BBF3-41F339CB653A}" destId="{3BDCC7B9-D8AA-C844-82F8-1D914AEA234E}" srcOrd="0" destOrd="2" presId="urn:microsoft.com/office/officeart/2008/layout/VerticalAccentList"/>
    <dgm:cxn modelId="{5146B696-7460-EC45-B129-8D6C9E919B16}" srcId="{8692E21E-B1DF-F249-837D-4879A1D8F81A}" destId="{16848042-0547-6540-8F0B-75814851FDC2}" srcOrd="1" destOrd="0" parTransId="{3E067EDB-F647-8B4E-A315-7B104D970A1F}" sibTransId="{303241FA-3250-284A-B491-186CA70C63A3}"/>
    <dgm:cxn modelId="{E838D45A-9A1A-064B-B8B6-0471B9D389B5}" srcId="{3F509D91-D141-0748-9A40-8687AF1FD7D7}" destId="{866EA03C-1ABB-4F4E-8E90-2A883A23F34D}" srcOrd="0" destOrd="0" parTransId="{B4C34A97-A834-0B4A-8883-CCBCE56D749B}" sibTransId="{B6FDC19A-480B-2A44-9B8A-71596AE405E6}"/>
    <dgm:cxn modelId="{6A425A30-B277-D049-894F-62AA88573DEA}" type="presOf" srcId="{3F509D91-D141-0748-9A40-8687AF1FD7D7}" destId="{B20C7131-2917-DE41-9CB5-60EA646FAF54}" srcOrd="0" destOrd="0" presId="urn:microsoft.com/office/officeart/2008/layout/VerticalAccentList"/>
    <dgm:cxn modelId="{C0E4696B-8246-E840-A848-1513335FC220}" type="presOf" srcId="{EF3ACF3A-00AC-BA4A-B049-9E430402DA61}" destId="{3BDCC7B9-D8AA-C844-82F8-1D914AEA234E}" srcOrd="0" destOrd="1" presId="urn:microsoft.com/office/officeart/2008/layout/VerticalAccentList"/>
    <dgm:cxn modelId="{43EEE366-64D4-2845-8760-74199B3A57AC}" type="presOf" srcId="{8692E21E-B1DF-F249-837D-4879A1D8F81A}" destId="{3001F947-1519-1A47-A2D5-C3E01275D6B9}" srcOrd="0" destOrd="0" presId="urn:microsoft.com/office/officeart/2008/layout/VerticalAccentList"/>
    <dgm:cxn modelId="{3212486F-81C4-A846-9254-645B170F9735}" type="presOf" srcId="{EBCB3091-8CED-1B4F-B659-5EE40B9BEEC1}" destId="{9D07DB92-EE37-5442-B4B5-36A6E58C56A2}" srcOrd="0" destOrd="0" presId="urn:microsoft.com/office/officeart/2008/layout/VerticalAccentList"/>
    <dgm:cxn modelId="{147AB64E-169E-F943-AA28-700FFABAD1DF}" srcId="{3F509D91-D141-0748-9A40-8687AF1FD7D7}" destId="{EF3ACF3A-00AC-BA4A-B049-9E430402DA61}" srcOrd="1" destOrd="0" parTransId="{9280E145-214F-6F48-8F75-FDE54F2F4933}" sibTransId="{973C9CB4-5D3B-5340-9281-C07A0ED7D159}"/>
    <dgm:cxn modelId="{5FBAEC1F-5ADE-8C48-97F0-AD3037A69EF2}" srcId="{8692E21E-B1DF-F249-837D-4879A1D8F81A}" destId="{3F509D91-D141-0748-9A40-8687AF1FD7D7}" srcOrd="0" destOrd="0" parTransId="{BE545E6A-D964-4242-8539-0F467B3EC6D7}" sibTransId="{C45A1D0F-5593-7041-AA44-BD7E3A9C7230}"/>
    <dgm:cxn modelId="{D729AABA-9214-E748-BC23-AC1222F998EA}" type="presOf" srcId="{16848042-0547-6540-8F0B-75814851FDC2}" destId="{67B76372-6215-6242-A7A2-FD96E4073B61}" srcOrd="0" destOrd="0" presId="urn:microsoft.com/office/officeart/2008/layout/VerticalAccentList"/>
    <dgm:cxn modelId="{F4CD7508-962E-D84B-9B3D-FF95A8AD2592}" type="presOf" srcId="{866EA03C-1ABB-4F4E-8E90-2A883A23F34D}" destId="{3BDCC7B9-D8AA-C844-82F8-1D914AEA234E}" srcOrd="0" destOrd="0" presId="urn:microsoft.com/office/officeart/2008/layout/VerticalAccentList"/>
    <dgm:cxn modelId="{09920211-4A05-CA4C-878F-4E5B9D71958C}" srcId="{EF3ACF3A-00AC-BA4A-B049-9E430402DA61}" destId="{1C539411-5538-C040-BBF3-41F339CB653A}" srcOrd="0" destOrd="0" parTransId="{E3EAEC3B-0984-B143-8BF7-D1B6F2C8113A}" sibTransId="{4E04A9B6-8E3E-EC40-B421-A9F0842CB0B1}"/>
    <dgm:cxn modelId="{97089610-E93E-954A-AC78-C0131B327213}" type="presParOf" srcId="{3001F947-1519-1A47-A2D5-C3E01275D6B9}" destId="{610476B7-3571-0048-8ADA-2112127FD057}" srcOrd="0" destOrd="0" presId="urn:microsoft.com/office/officeart/2008/layout/VerticalAccentList"/>
    <dgm:cxn modelId="{35C2D8E7-B474-FB49-9470-5F1E33B38C63}" type="presParOf" srcId="{610476B7-3571-0048-8ADA-2112127FD057}" destId="{B20C7131-2917-DE41-9CB5-60EA646FAF54}" srcOrd="0" destOrd="0" presId="urn:microsoft.com/office/officeart/2008/layout/VerticalAccentList"/>
    <dgm:cxn modelId="{D065CC5F-C0E0-1B4E-B8F7-E3AEFF3EC249}" type="presParOf" srcId="{3001F947-1519-1A47-A2D5-C3E01275D6B9}" destId="{E9AE522D-583F-C542-B242-C9750EEF9F49}" srcOrd="1" destOrd="0" presId="urn:microsoft.com/office/officeart/2008/layout/VerticalAccentList"/>
    <dgm:cxn modelId="{9D1F0EFE-68A5-2741-8183-25A35209109C}" type="presParOf" srcId="{E9AE522D-583F-C542-B242-C9750EEF9F49}" destId="{F2688A63-51A1-A143-BA49-435A43076588}" srcOrd="0" destOrd="0" presId="urn:microsoft.com/office/officeart/2008/layout/VerticalAccentList"/>
    <dgm:cxn modelId="{989B8E37-763A-FA40-8DA4-F6FB5C12CCEB}" type="presParOf" srcId="{E9AE522D-583F-C542-B242-C9750EEF9F49}" destId="{C9248222-3202-1F45-9902-71385A7692EE}" srcOrd="1" destOrd="0" presId="urn:microsoft.com/office/officeart/2008/layout/VerticalAccentList"/>
    <dgm:cxn modelId="{32D0CB09-2199-A744-8957-913F1816D504}" type="presParOf" srcId="{E9AE522D-583F-C542-B242-C9750EEF9F49}" destId="{6F80D34B-6325-4E4D-A8F9-C3542328FB64}" srcOrd="2" destOrd="0" presId="urn:microsoft.com/office/officeart/2008/layout/VerticalAccentList"/>
    <dgm:cxn modelId="{72D4D100-80E0-B840-9F30-1F32DEDF851C}" type="presParOf" srcId="{E9AE522D-583F-C542-B242-C9750EEF9F49}" destId="{AEFB9FE9-DE09-6148-BF1F-BADC9F8E3714}" srcOrd="3" destOrd="0" presId="urn:microsoft.com/office/officeart/2008/layout/VerticalAccentList"/>
    <dgm:cxn modelId="{CE3DB659-FA16-DB44-B36E-1CC2C01E845D}" type="presParOf" srcId="{E9AE522D-583F-C542-B242-C9750EEF9F49}" destId="{C41742ED-AE0B-B745-AB70-FCB35661D701}" srcOrd="4" destOrd="0" presId="urn:microsoft.com/office/officeart/2008/layout/VerticalAccentList"/>
    <dgm:cxn modelId="{2BAB05D2-D18D-C246-8837-C50E2DAD4FD0}" type="presParOf" srcId="{E9AE522D-583F-C542-B242-C9750EEF9F49}" destId="{3303B1B5-CF1D-C541-8775-C20B69BA64A0}" srcOrd="5" destOrd="0" presId="urn:microsoft.com/office/officeart/2008/layout/VerticalAccentList"/>
    <dgm:cxn modelId="{66C50F64-A853-A64A-ACAF-5190C886338F}" type="presParOf" srcId="{E9AE522D-583F-C542-B242-C9750EEF9F49}" destId="{3B4CE7A5-A660-9643-944A-02EB90844087}" srcOrd="6" destOrd="0" presId="urn:microsoft.com/office/officeart/2008/layout/VerticalAccentList"/>
    <dgm:cxn modelId="{A2D38AD4-A73B-E549-ABDC-57325812B1F9}" type="presParOf" srcId="{E9AE522D-583F-C542-B242-C9750EEF9F49}" destId="{3BDCC7B9-D8AA-C844-82F8-1D914AEA234E}" srcOrd="7" destOrd="0" presId="urn:microsoft.com/office/officeart/2008/layout/VerticalAccentList"/>
    <dgm:cxn modelId="{0DF28F03-95EB-9A4B-BA37-762DE6E78509}" type="presParOf" srcId="{3001F947-1519-1A47-A2D5-C3E01275D6B9}" destId="{CFFA55C4-528E-8A49-8D28-3431B0E98FB4}" srcOrd="2" destOrd="0" presId="urn:microsoft.com/office/officeart/2008/layout/VerticalAccentList"/>
    <dgm:cxn modelId="{FBD5AEB8-7A99-2041-B037-A8976F110EF3}" type="presParOf" srcId="{3001F947-1519-1A47-A2D5-C3E01275D6B9}" destId="{17645299-33CA-384B-9809-49E6E33E1ACB}" srcOrd="3" destOrd="0" presId="urn:microsoft.com/office/officeart/2008/layout/VerticalAccentList"/>
    <dgm:cxn modelId="{E2F00676-3B8D-384D-8A26-9128DB9E7D57}" type="presParOf" srcId="{17645299-33CA-384B-9809-49E6E33E1ACB}" destId="{67B76372-6215-6242-A7A2-FD96E4073B61}" srcOrd="0" destOrd="0" presId="urn:microsoft.com/office/officeart/2008/layout/VerticalAccentList"/>
    <dgm:cxn modelId="{FFC9A14B-7F19-054C-93DF-C2B8CBE312CB}" type="presParOf" srcId="{3001F947-1519-1A47-A2D5-C3E01275D6B9}" destId="{2469F7FB-2723-BF4D-8BED-F773B060C62F}" srcOrd="4" destOrd="0" presId="urn:microsoft.com/office/officeart/2008/layout/VerticalAccentList"/>
    <dgm:cxn modelId="{49DD4AFB-F7E8-534E-AF19-A97EF8258FC1}" type="presParOf" srcId="{2469F7FB-2723-BF4D-8BED-F773B060C62F}" destId="{A1A90CB2-83CC-E54C-8B40-4018795A2AEF}" srcOrd="0" destOrd="0" presId="urn:microsoft.com/office/officeart/2008/layout/VerticalAccentList"/>
    <dgm:cxn modelId="{95C44266-8BD9-B248-ACB0-66BE6ED37F56}" type="presParOf" srcId="{2469F7FB-2723-BF4D-8BED-F773B060C62F}" destId="{DE9A4D38-C074-AA4D-B15B-443EC3BC4682}" srcOrd="1" destOrd="0" presId="urn:microsoft.com/office/officeart/2008/layout/VerticalAccentList"/>
    <dgm:cxn modelId="{3D44DEAD-CDBE-8940-A0B2-5A51977D889A}" type="presParOf" srcId="{2469F7FB-2723-BF4D-8BED-F773B060C62F}" destId="{8E1CC1A2-C1A0-F146-A07F-4E1358C84C82}" srcOrd="2" destOrd="0" presId="urn:microsoft.com/office/officeart/2008/layout/VerticalAccentList"/>
    <dgm:cxn modelId="{F6A66A42-6D12-CA44-85BB-10A73DFE28E1}" type="presParOf" srcId="{2469F7FB-2723-BF4D-8BED-F773B060C62F}" destId="{431003C2-6C34-9749-9265-DB7A987F0E4B}" srcOrd="3" destOrd="0" presId="urn:microsoft.com/office/officeart/2008/layout/VerticalAccentList"/>
    <dgm:cxn modelId="{E5A871AD-37EE-384E-99BA-0BA716CDED06}" type="presParOf" srcId="{2469F7FB-2723-BF4D-8BED-F773B060C62F}" destId="{78E36C0E-1394-DA43-8D5B-024A65C9030E}" srcOrd="4" destOrd="0" presId="urn:microsoft.com/office/officeart/2008/layout/VerticalAccentList"/>
    <dgm:cxn modelId="{5909A6C2-3EA7-2E49-8FE5-94D85551E4F9}" type="presParOf" srcId="{2469F7FB-2723-BF4D-8BED-F773B060C62F}" destId="{FA39AD54-CB4C-E447-A98A-9F1B24D3C425}" srcOrd="5" destOrd="0" presId="urn:microsoft.com/office/officeart/2008/layout/VerticalAccentList"/>
    <dgm:cxn modelId="{8C663B57-FBE0-1944-A166-1381A1951051}" type="presParOf" srcId="{2469F7FB-2723-BF4D-8BED-F773B060C62F}" destId="{697E1147-5C08-A847-94F4-F8840F0B88FC}" srcOrd="6" destOrd="0" presId="urn:microsoft.com/office/officeart/2008/layout/VerticalAccentList"/>
    <dgm:cxn modelId="{63074EFE-6E66-7C48-8A1E-4C58419F8CB6}" type="presParOf" srcId="{3001F947-1519-1A47-A2D5-C3E01275D6B9}" destId="{518F559B-A623-A449-BDFD-70E7FBEEC156}" srcOrd="5" destOrd="0" presId="urn:microsoft.com/office/officeart/2008/layout/VerticalAccentList"/>
    <dgm:cxn modelId="{F77ED06B-4781-4C48-B2E2-A35F261C7F11}" type="presParOf" srcId="{3001F947-1519-1A47-A2D5-C3E01275D6B9}" destId="{82329D4D-4A4B-AE48-8C04-CA7AF5C142F3}" srcOrd="6" destOrd="0" presId="urn:microsoft.com/office/officeart/2008/layout/VerticalAccentList"/>
    <dgm:cxn modelId="{26B174B2-2163-8B40-9FA5-C1AF5D914BEF}" type="presParOf" srcId="{82329D4D-4A4B-AE48-8C04-CA7AF5C142F3}" destId="{9D07DB92-EE37-5442-B4B5-36A6E58C56A2}" srcOrd="0" destOrd="0" presId="urn:microsoft.com/office/officeart/2008/layout/VerticalAccentList"/>
    <dgm:cxn modelId="{325DF4DB-4B02-5340-AC37-56D6C92784E4}" type="presParOf" srcId="{3001F947-1519-1A47-A2D5-C3E01275D6B9}" destId="{2C1B3A3B-2DBB-0B48-B421-51C2E09B112C}" srcOrd="7" destOrd="0" presId="urn:microsoft.com/office/officeart/2008/layout/VerticalAccentList"/>
    <dgm:cxn modelId="{79C4CE98-BF60-114A-BF40-88D50DB9F9C9}" type="presParOf" srcId="{2C1B3A3B-2DBB-0B48-B421-51C2E09B112C}" destId="{0FC693C4-FDB2-614B-8962-75513694E929}" srcOrd="0" destOrd="0" presId="urn:microsoft.com/office/officeart/2008/layout/VerticalAccentList"/>
    <dgm:cxn modelId="{ABDA05C6-CB91-BE44-87B8-07314ED01DB4}" type="presParOf" srcId="{2C1B3A3B-2DBB-0B48-B421-51C2E09B112C}" destId="{1E2F8DB6-63D4-A544-8595-CEC46EA63A98}" srcOrd="1" destOrd="0" presId="urn:microsoft.com/office/officeart/2008/layout/VerticalAccentList"/>
    <dgm:cxn modelId="{5DE6DEA8-FB4E-AD4E-A67D-A779864A95C5}" type="presParOf" srcId="{2C1B3A3B-2DBB-0B48-B421-51C2E09B112C}" destId="{DAC9D39E-5065-9F43-B0F7-36635D98941F}" srcOrd="2" destOrd="0" presId="urn:microsoft.com/office/officeart/2008/layout/VerticalAccentList"/>
    <dgm:cxn modelId="{CE503FDA-9A49-0747-97EF-022BF3C63BE5}" type="presParOf" srcId="{2C1B3A3B-2DBB-0B48-B421-51C2E09B112C}" destId="{07308F02-5DC2-3E4D-A894-E2FD138A48BE}" srcOrd="3" destOrd="0" presId="urn:microsoft.com/office/officeart/2008/layout/VerticalAccentList"/>
    <dgm:cxn modelId="{7E55B0D6-7895-BA4D-970F-A530B79D277C}" type="presParOf" srcId="{2C1B3A3B-2DBB-0B48-B421-51C2E09B112C}" destId="{2CB007C7-B2D3-0B4E-9DF9-AB3ECC22A3D6}" srcOrd="4" destOrd="0" presId="urn:microsoft.com/office/officeart/2008/layout/VerticalAccentList"/>
    <dgm:cxn modelId="{DF528112-3307-A649-B680-49F8FEDA38D2}" type="presParOf" srcId="{2C1B3A3B-2DBB-0B48-B421-51C2E09B112C}" destId="{72F6F723-CF2B-9C42-8D4D-FFA2673140C6}" srcOrd="5" destOrd="0" presId="urn:microsoft.com/office/officeart/2008/layout/VerticalAccentList"/>
    <dgm:cxn modelId="{566E2990-5473-5E4F-BEB0-A2FA84CC1EDB}" type="presParOf" srcId="{2C1B3A3B-2DBB-0B48-B421-51C2E09B112C}" destId="{84CBB469-28B0-BC4B-9A8C-55BE58167E22}"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C7131-2917-DE41-9CB5-60EA646FAF54}">
      <dsp:nvSpPr>
        <dsp:cNvPr id="0" name=""/>
        <dsp:cNvSpPr/>
      </dsp:nvSpPr>
      <dsp:spPr>
        <a:xfrm>
          <a:off x="124814" y="896954"/>
          <a:ext cx="7463977" cy="67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b" anchorCtr="0">
          <a:noAutofit/>
        </a:bodyPr>
        <a:lstStyle/>
        <a:p>
          <a:pPr lvl="0" algn="l" defTabSz="1377950">
            <a:lnSpc>
              <a:spcPct val="90000"/>
            </a:lnSpc>
            <a:spcBef>
              <a:spcPct val="0"/>
            </a:spcBef>
            <a:spcAft>
              <a:spcPct val="35000"/>
            </a:spcAft>
          </a:pPr>
          <a:r>
            <a:rPr lang="en-US" sz="3100" kern="1200" dirty="0" smtClean="0"/>
            <a:t>ECHO Catalog and ISO 19115 Metadata</a:t>
          </a:r>
          <a:endParaRPr lang="en-US" sz="3100" kern="1200" dirty="0"/>
        </a:p>
      </dsp:txBody>
      <dsp:txXfrm>
        <a:off x="124814" y="896954"/>
        <a:ext cx="7463977" cy="678543"/>
      </dsp:txXfrm>
    </dsp:sp>
    <dsp:sp modelId="{F2688A63-51A1-A143-BA49-435A43076588}">
      <dsp:nvSpPr>
        <dsp:cNvPr id="0" name=""/>
        <dsp:cNvSpPr/>
      </dsp:nvSpPr>
      <dsp:spPr>
        <a:xfrm>
          <a:off x="124814"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48222-3202-1F45-9902-71385A7692EE}">
      <dsp:nvSpPr>
        <dsp:cNvPr id="0" name=""/>
        <dsp:cNvSpPr/>
      </dsp:nvSpPr>
      <dsp:spPr>
        <a:xfrm>
          <a:off x="1173917"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0D34B-6325-4E4D-A8F9-C3542328FB64}">
      <dsp:nvSpPr>
        <dsp:cNvPr id="0" name=""/>
        <dsp:cNvSpPr/>
      </dsp:nvSpPr>
      <dsp:spPr>
        <a:xfrm>
          <a:off x="2223850"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9FE9-DE09-6148-BF1F-BADC9F8E3714}">
      <dsp:nvSpPr>
        <dsp:cNvPr id="0" name=""/>
        <dsp:cNvSpPr/>
      </dsp:nvSpPr>
      <dsp:spPr>
        <a:xfrm>
          <a:off x="3272954"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742ED-AE0B-B745-AB70-FCB35661D701}">
      <dsp:nvSpPr>
        <dsp:cNvPr id="0" name=""/>
        <dsp:cNvSpPr/>
      </dsp:nvSpPr>
      <dsp:spPr>
        <a:xfrm>
          <a:off x="4322886"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3B1B5-CF1D-C541-8775-C20B69BA64A0}">
      <dsp:nvSpPr>
        <dsp:cNvPr id="0" name=""/>
        <dsp:cNvSpPr/>
      </dsp:nvSpPr>
      <dsp:spPr>
        <a:xfrm>
          <a:off x="5371990"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CE7A5-A660-9643-944A-02EB90844087}">
      <dsp:nvSpPr>
        <dsp:cNvPr id="0" name=""/>
        <dsp:cNvSpPr/>
      </dsp:nvSpPr>
      <dsp:spPr>
        <a:xfrm>
          <a:off x="6421923" y="1575497"/>
          <a:ext cx="1746570" cy="1382217"/>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CC7B9-D8AA-C844-82F8-1D914AEA234E}">
      <dsp:nvSpPr>
        <dsp:cNvPr id="0" name=""/>
        <dsp:cNvSpPr/>
      </dsp:nvSpPr>
      <dsp:spPr>
        <a:xfrm>
          <a:off x="124814" y="1713719"/>
          <a:ext cx="7561008" cy="110577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kern="1200" dirty="0" smtClean="0"/>
            <a:t>Current Status</a:t>
          </a:r>
          <a:endParaRPr lang="en-US" sz="1600" kern="1200" dirty="0"/>
        </a:p>
        <a:p>
          <a:pPr lvl="0" algn="l" defTabSz="711200">
            <a:lnSpc>
              <a:spcPct val="90000"/>
            </a:lnSpc>
            <a:spcBef>
              <a:spcPct val="0"/>
            </a:spcBef>
            <a:spcAft>
              <a:spcPct val="35000"/>
            </a:spcAft>
          </a:pPr>
          <a:r>
            <a:rPr lang="en-US" sz="1600" kern="1200" dirty="0" smtClean="0"/>
            <a:t>Retrieving ISO 19139 XML</a:t>
          </a:r>
          <a:endParaRPr lang="en-US" sz="1600" kern="1200" dirty="0"/>
        </a:p>
        <a:p>
          <a:pPr marL="114300" lvl="1" indent="-114300" algn="l" defTabSz="533400">
            <a:lnSpc>
              <a:spcPct val="90000"/>
            </a:lnSpc>
            <a:spcBef>
              <a:spcPct val="0"/>
            </a:spcBef>
            <a:spcAft>
              <a:spcPct val="15000"/>
            </a:spcAft>
            <a:buChar char="••"/>
          </a:pPr>
          <a:r>
            <a:rPr lang="en-US" sz="1200" kern="1200" dirty="0" smtClean="0"/>
            <a:t>via Reverb</a:t>
          </a:r>
          <a:endParaRPr lang="en-US" sz="1200" kern="1200" dirty="0"/>
        </a:p>
        <a:p>
          <a:pPr marL="114300" lvl="1" indent="-114300" algn="l" defTabSz="533400">
            <a:lnSpc>
              <a:spcPct val="90000"/>
            </a:lnSpc>
            <a:spcBef>
              <a:spcPct val="0"/>
            </a:spcBef>
            <a:spcAft>
              <a:spcPct val="15000"/>
            </a:spcAft>
            <a:buChar char="••"/>
          </a:pPr>
          <a:r>
            <a:rPr lang="en-US" sz="1200" kern="1200" dirty="0" smtClean="0"/>
            <a:t>via ECHO API</a:t>
          </a:r>
          <a:endParaRPr lang="en-US" sz="1200" kern="1200" dirty="0"/>
        </a:p>
      </dsp:txBody>
      <dsp:txXfrm>
        <a:off x="124814" y="1713719"/>
        <a:ext cx="7561008" cy="1105774"/>
      </dsp:txXfrm>
    </dsp:sp>
    <dsp:sp modelId="{67B76372-6215-6242-A7A2-FD96E4073B61}">
      <dsp:nvSpPr>
        <dsp:cNvPr id="0" name=""/>
        <dsp:cNvSpPr/>
      </dsp:nvSpPr>
      <dsp:spPr>
        <a:xfrm>
          <a:off x="124814" y="3073205"/>
          <a:ext cx="7463977" cy="67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b" anchorCtr="0">
          <a:noAutofit/>
        </a:bodyPr>
        <a:lstStyle/>
        <a:p>
          <a:pPr lvl="0" algn="l" defTabSz="1377950">
            <a:lnSpc>
              <a:spcPct val="90000"/>
            </a:lnSpc>
            <a:spcBef>
              <a:spcPct val="0"/>
            </a:spcBef>
            <a:spcAft>
              <a:spcPct val="35000"/>
            </a:spcAft>
          </a:pPr>
          <a:r>
            <a:rPr lang="en-US" sz="3100" kern="1200" dirty="0" smtClean="0"/>
            <a:t>ESDIS Standards Office (ESO) Review</a:t>
          </a:r>
          <a:endParaRPr lang="en-US" sz="3100" kern="1200" dirty="0"/>
        </a:p>
      </dsp:txBody>
      <dsp:txXfrm>
        <a:off x="124814" y="3073205"/>
        <a:ext cx="7463977" cy="678543"/>
      </dsp:txXfrm>
    </dsp:sp>
    <dsp:sp modelId="{A1A90CB2-83CC-E54C-8B40-4018795A2AEF}">
      <dsp:nvSpPr>
        <dsp:cNvPr id="0" name=""/>
        <dsp:cNvSpPr/>
      </dsp:nvSpPr>
      <dsp:spPr>
        <a:xfrm>
          <a:off x="12481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A4D38-C074-AA4D-B15B-443EC3BC4682}">
      <dsp:nvSpPr>
        <dsp:cNvPr id="0" name=""/>
        <dsp:cNvSpPr/>
      </dsp:nvSpPr>
      <dsp:spPr>
        <a:xfrm>
          <a:off x="117806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CC1A2-C1A0-F146-A07F-4E1358C84C82}">
      <dsp:nvSpPr>
        <dsp:cNvPr id="0" name=""/>
        <dsp:cNvSpPr/>
      </dsp:nvSpPr>
      <dsp:spPr>
        <a:xfrm>
          <a:off x="223131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003C2-6C34-9749-9265-DB7A987F0E4B}">
      <dsp:nvSpPr>
        <dsp:cNvPr id="0" name=""/>
        <dsp:cNvSpPr/>
      </dsp:nvSpPr>
      <dsp:spPr>
        <a:xfrm>
          <a:off x="328456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36C0E-1394-DA43-8D5B-024A65C9030E}">
      <dsp:nvSpPr>
        <dsp:cNvPr id="0" name=""/>
        <dsp:cNvSpPr/>
      </dsp:nvSpPr>
      <dsp:spPr>
        <a:xfrm>
          <a:off x="433781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9AD54-CB4C-E447-A98A-9F1B24D3C425}">
      <dsp:nvSpPr>
        <dsp:cNvPr id="0" name=""/>
        <dsp:cNvSpPr/>
      </dsp:nvSpPr>
      <dsp:spPr>
        <a:xfrm>
          <a:off x="539106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E1147-5C08-A847-94F4-F8840F0B88FC}">
      <dsp:nvSpPr>
        <dsp:cNvPr id="0" name=""/>
        <dsp:cNvSpPr/>
      </dsp:nvSpPr>
      <dsp:spPr>
        <a:xfrm>
          <a:off x="6444314" y="3751748"/>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7DB92-EE37-5442-B4B5-36A6E58C56A2}">
      <dsp:nvSpPr>
        <dsp:cNvPr id="0" name=""/>
        <dsp:cNvSpPr/>
      </dsp:nvSpPr>
      <dsp:spPr>
        <a:xfrm>
          <a:off x="124814" y="4033104"/>
          <a:ext cx="7463977" cy="67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b" anchorCtr="0">
          <a:noAutofit/>
        </a:bodyPr>
        <a:lstStyle/>
        <a:p>
          <a:pPr lvl="0" algn="l" defTabSz="1377950">
            <a:lnSpc>
              <a:spcPct val="90000"/>
            </a:lnSpc>
            <a:spcBef>
              <a:spcPct val="0"/>
            </a:spcBef>
            <a:spcAft>
              <a:spcPct val="35000"/>
            </a:spcAft>
          </a:pPr>
          <a:r>
            <a:rPr lang="en-US" sz="3100" kern="1200" dirty="0" smtClean="0"/>
            <a:t>Gotchas</a:t>
          </a:r>
          <a:endParaRPr lang="en-US" sz="3100" kern="1200" dirty="0"/>
        </a:p>
      </dsp:txBody>
      <dsp:txXfrm>
        <a:off x="124814" y="4033104"/>
        <a:ext cx="7463977" cy="678543"/>
      </dsp:txXfrm>
    </dsp:sp>
    <dsp:sp modelId="{0FC693C4-FDB2-614B-8962-75513694E929}">
      <dsp:nvSpPr>
        <dsp:cNvPr id="0" name=""/>
        <dsp:cNvSpPr/>
      </dsp:nvSpPr>
      <dsp:spPr>
        <a:xfrm>
          <a:off x="12481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F8DB6-63D4-A544-8595-CEC46EA63A98}">
      <dsp:nvSpPr>
        <dsp:cNvPr id="0" name=""/>
        <dsp:cNvSpPr/>
      </dsp:nvSpPr>
      <dsp:spPr>
        <a:xfrm>
          <a:off x="117806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9D39E-5065-9F43-B0F7-36635D98941F}">
      <dsp:nvSpPr>
        <dsp:cNvPr id="0" name=""/>
        <dsp:cNvSpPr/>
      </dsp:nvSpPr>
      <dsp:spPr>
        <a:xfrm>
          <a:off x="223131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08F02-5DC2-3E4D-A894-E2FD138A48BE}">
      <dsp:nvSpPr>
        <dsp:cNvPr id="0" name=""/>
        <dsp:cNvSpPr/>
      </dsp:nvSpPr>
      <dsp:spPr>
        <a:xfrm>
          <a:off x="328456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007C7-B2D3-0B4E-9DF9-AB3ECC22A3D6}">
      <dsp:nvSpPr>
        <dsp:cNvPr id="0" name=""/>
        <dsp:cNvSpPr/>
      </dsp:nvSpPr>
      <dsp:spPr>
        <a:xfrm>
          <a:off x="433781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6F723-CF2B-9C42-8D4D-FFA2673140C6}">
      <dsp:nvSpPr>
        <dsp:cNvPr id="0" name=""/>
        <dsp:cNvSpPr/>
      </dsp:nvSpPr>
      <dsp:spPr>
        <a:xfrm>
          <a:off x="539106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BB469-28B0-BC4B-9A8C-55BE58167E22}">
      <dsp:nvSpPr>
        <dsp:cNvPr id="0" name=""/>
        <dsp:cNvSpPr/>
      </dsp:nvSpPr>
      <dsp:spPr>
        <a:xfrm>
          <a:off x="6444314" y="4711647"/>
          <a:ext cx="995196" cy="16586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55EEA-38DB-6A42-B493-668C54F56CFA}" type="datetimeFigureOut">
              <a:rPr lang="en-US" smtClean="0"/>
              <a:t>7/3/14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EB89E-9EA8-FC4E-BC71-94680BFC6753}" type="slidenum">
              <a:rPr lang="en-US" smtClean="0"/>
              <a:t>‹#›</a:t>
            </a:fld>
            <a:endParaRPr lang="en-US"/>
          </a:p>
        </p:txBody>
      </p:sp>
    </p:spTree>
    <p:extLst>
      <p:ext uri="{BB962C8B-B14F-4D97-AF65-F5344CB8AC3E}">
        <p14:creationId xmlns:p14="http://schemas.microsoft.com/office/powerpoint/2010/main" val="1502977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t>1</a:t>
            </a:fld>
            <a:endParaRPr lang="en-US"/>
          </a:p>
        </p:txBody>
      </p:sp>
    </p:spTree>
    <p:extLst>
      <p:ext uri="{BB962C8B-B14F-4D97-AF65-F5344CB8AC3E}">
        <p14:creationId xmlns:p14="http://schemas.microsoft.com/office/powerpoint/2010/main" val="21740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 Overview      Katie   15 minutes </a:t>
            </a:r>
          </a:p>
          <a:p>
            <a:r>
              <a:rPr lang="en-US" dirty="0" smtClean="0"/>
              <a:t>Building the CMR  Dan     20 minutes</a:t>
            </a:r>
          </a:p>
          <a:p>
            <a:r>
              <a:rPr lang="en-US" dirty="0" smtClean="0"/>
              <a:t>Expanding Metadata Capabilities   Katie   10 minutes</a:t>
            </a:r>
          </a:p>
          <a:p>
            <a:r>
              <a:rPr lang="en-US" dirty="0" smtClean="0"/>
              <a:t>Unified Metadata Model for Collections (UMM-C)  Tyler   10 minutes</a:t>
            </a:r>
          </a:p>
          <a:p>
            <a:r>
              <a:rPr lang="en-US" dirty="0" smtClean="0"/>
              <a:t>Reconciliation Process  Tyler   10 minutes</a:t>
            </a:r>
          </a:p>
          <a:p>
            <a:r>
              <a:rPr lang="en-US" dirty="0" smtClean="0"/>
              <a:t>Metadata Quality/Validation Service Tyler   10 minutes</a:t>
            </a:r>
          </a:p>
          <a:p>
            <a:r>
              <a:rPr lang="en-US" dirty="0" smtClean="0"/>
              <a:t>General Question &amp; Answer All 15 minutes</a:t>
            </a:r>
          </a:p>
          <a:p>
            <a:endParaRPr lang="en-US" dirty="0" smtClean="0"/>
          </a:p>
        </p:txBody>
      </p:sp>
      <p:sp>
        <p:nvSpPr>
          <p:cNvPr id="4" name="Slide Number Placeholder 3"/>
          <p:cNvSpPr>
            <a:spLocks noGrp="1"/>
          </p:cNvSpPr>
          <p:nvPr>
            <p:ph type="sldNum" sz="quarter" idx="10"/>
          </p:nvPr>
        </p:nvSpPr>
        <p:spPr/>
        <p:txBody>
          <a:bodyPr/>
          <a:lstStyle/>
          <a:p>
            <a:fld id="{C8DEB89E-9EA8-FC4E-BC71-94680BFC6753}" type="slidenum">
              <a:rPr lang="en-US" smtClean="0"/>
              <a:t>2</a:t>
            </a:fld>
            <a:endParaRPr lang="en-US"/>
          </a:p>
        </p:txBody>
      </p:sp>
    </p:spTree>
    <p:extLst>
      <p:ext uri="{BB962C8B-B14F-4D97-AF65-F5344CB8AC3E}">
        <p14:creationId xmlns:p14="http://schemas.microsoft.com/office/powerpoint/2010/main" val="54505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Metadata Requirements Base Reference</a:t>
            </a:r>
          </a:p>
          <a:p>
            <a:r>
              <a:rPr lang="en-US" dirty="0" smtClean="0"/>
              <a:t>One of the earliest deliverables of phase III was an agreement on what metadata should be supplied by NASA missions going forward.   The metadata requirements document is the best starting point for understanding the “top level” metadata included in the NASA Best Practices.  All future NASA Earth Science missions will provide the metadata described in this document, so understanding it is a key component of reviewing MENDS phase III.</a:t>
            </a:r>
          </a:p>
          <a:p>
            <a:endParaRPr lang="en-US" dirty="0" smtClean="0"/>
          </a:p>
          <a:p>
            <a:r>
              <a:rPr lang="en-US" b="1" dirty="0" smtClean="0"/>
              <a:t>XSL Transform and conventions </a:t>
            </a:r>
          </a:p>
          <a:p>
            <a:r>
              <a:rPr lang="en-US" dirty="0" smtClean="0"/>
              <a:t>The ECHO to ISO 19115 Transform is the primary reviewable artifact of MENDS phase III . The transforms convert ECHO-formatted metadata into ISO 19115 format.   These transforms were implemented as a set of XSLT files and have been installed in a test version of ECHO.  ECHO’s Reverb client, in that test version, can be used to exercise these transforms and view existing ECHO metadata in ISO format. Directions for finding and viewing the metadata are given below.</a:t>
            </a:r>
          </a:p>
          <a:p>
            <a:endParaRPr lang="en-US" b="1" dirty="0" smtClean="0"/>
          </a:p>
          <a:p>
            <a:r>
              <a:rPr lang="en-US" b="1" dirty="0" smtClean="0"/>
              <a:t>ECHO Crosswalk     </a:t>
            </a:r>
          </a:p>
          <a:p>
            <a:r>
              <a:rPr lang="en-US" dirty="0" smtClean="0"/>
              <a:t>The ECHO Crosswalk Spreadsheet lists each of the ECHO Collection and Granule metadata attributes and shows the absolute </a:t>
            </a:r>
            <a:r>
              <a:rPr lang="en-US" dirty="0" err="1" smtClean="0"/>
              <a:t>xpath</a:t>
            </a:r>
            <a:r>
              <a:rPr lang="en-US" dirty="0" smtClean="0"/>
              <a:t> to where the attribute is stored in the ISO 19115 XML Representation.   </a:t>
            </a:r>
          </a:p>
          <a:p>
            <a:endParaRPr lang="en-US" dirty="0" smtClean="0"/>
          </a:p>
          <a:p>
            <a:r>
              <a:rPr lang="en-US" b="1" dirty="0" smtClean="0"/>
              <a:t>XML Schema</a:t>
            </a:r>
          </a:p>
          <a:p>
            <a:r>
              <a:rPr lang="en-US" dirty="0" smtClean="0"/>
              <a:t>Most of the ECHO attributes mapped to equivalent attributes in the ISO model.  For attributes that did not cleanly map to ISO, four strategies for mapping legacy attributes into ISO were used.  One of these strategies was to extend the ISO XML format to include additional elements.  A new schema, using the EOS namespace, was developed to describe NASA’s ISO extensions. </a:t>
            </a:r>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t>13</a:t>
            </a:fld>
            <a:endParaRPr lang="en-US"/>
          </a:p>
        </p:txBody>
      </p:sp>
    </p:spTree>
    <p:extLst>
      <p:ext uri="{BB962C8B-B14F-4D97-AF65-F5344CB8AC3E}">
        <p14:creationId xmlns:p14="http://schemas.microsoft.com/office/powerpoint/2010/main" val="29300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t>14</a:t>
            </a:fld>
            <a:endParaRPr lang="en-US"/>
          </a:p>
        </p:txBody>
      </p:sp>
    </p:spTree>
    <p:extLst>
      <p:ext uri="{BB962C8B-B14F-4D97-AF65-F5344CB8AC3E}">
        <p14:creationId xmlns:p14="http://schemas.microsoft.com/office/powerpoint/2010/main" val="293006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t>15</a:t>
            </a:fld>
            <a:endParaRPr lang="en-US"/>
          </a:p>
        </p:txBody>
      </p:sp>
    </p:spTree>
    <p:extLst>
      <p:ext uri="{BB962C8B-B14F-4D97-AF65-F5344CB8AC3E}">
        <p14:creationId xmlns:p14="http://schemas.microsoft.com/office/powerpoint/2010/main" val="293006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lnSpc>
                <a:spcPct val="100000"/>
              </a:lnSpc>
              <a:spcAft>
                <a:spcPts val="0"/>
              </a:spcAft>
              <a:defRPr b="1" i="0">
                <a:solidFill>
                  <a:schemeClr val="bg1"/>
                </a:solidFill>
              </a:defRPr>
            </a:lvl1pPr>
          </a:lstStyle>
          <a:p>
            <a:r>
              <a:rPr lang="en-US" dirty="0" smtClean="0"/>
              <a:t>Click to edit Master title style and maybe more</a:t>
            </a:r>
            <a:endParaRPr lang="en-US" dirty="0"/>
          </a:p>
        </p:txBody>
      </p:sp>
      <p:sp>
        <p:nvSpPr>
          <p:cNvPr id="3" name="Subtitle 2"/>
          <p:cNvSpPr>
            <a:spLocks noGrp="1"/>
          </p:cNvSpPr>
          <p:nvPr>
            <p:ph type="subTitle" idx="1"/>
          </p:nvPr>
        </p:nvSpPr>
        <p:spPr>
          <a:xfrm>
            <a:off x="685800" y="4009490"/>
            <a:ext cx="70866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C47CB7BB-D6CF-B340-9DAF-F4ED6C7D13F6}" type="datetimeFigureOut">
              <a:rPr lang="en-US" smtClean="0"/>
              <a:t>7/3/14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D9F2EC85-5A16-B04F-B3DD-DECEF51CA9C7}" type="slidenum">
              <a:rPr lang="en-US" smtClean="0"/>
              <a:t>‹#›</a:t>
            </a:fld>
            <a:endParaRPr lang="en-US"/>
          </a:p>
        </p:txBody>
      </p:sp>
      <p:pic>
        <p:nvPicPr>
          <p:cNvPr id="9" name="Picture 8" descr="eosdis-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80830"/>
            <a:ext cx="4546863" cy="1282215"/>
          </a:xfrm>
          <a:prstGeom prst="rect">
            <a:avLst/>
          </a:prstGeom>
        </p:spPr>
      </p:pic>
    </p:spTree>
    <p:extLst>
      <p:ext uri="{BB962C8B-B14F-4D97-AF65-F5344CB8AC3E}">
        <p14:creationId xmlns:p14="http://schemas.microsoft.com/office/powerpoint/2010/main" val="32388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186426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CB7BB-D6CF-B340-9DAF-F4ED6C7D13F6}"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19706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C47CB7BB-D6CF-B340-9DAF-F4ED6C7D13F6}" type="datetimeFigureOut">
              <a:rPr lang="en-US" smtClean="0"/>
              <a:t>7/3/14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D9F2EC85-5A16-B04F-B3DD-DECEF51CA9C7}" type="slidenum">
              <a:rPr lang="en-US" smtClean="0"/>
              <a:t>‹#›</a:t>
            </a:fld>
            <a:endParaRPr lang="en-US"/>
          </a:p>
        </p:txBody>
      </p:sp>
    </p:spTree>
    <p:extLst>
      <p:ext uri="{BB962C8B-B14F-4D97-AF65-F5344CB8AC3E}">
        <p14:creationId xmlns:p14="http://schemas.microsoft.com/office/powerpoint/2010/main" val="22315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CB7BB-D6CF-B340-9DAF-F4ED6C7D13F6}"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390085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7CB7BB-D6CF-B340-9DAF-F4ED6C7D13F6}" type="datetimeFigureOut">
              <a:rPr lang="en-US" smtClean="0"/>
              <a:t>7/3/14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228340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CB7BB-D6CF-B340-9DAF-F4ED6C7D13F6}" type="datetimeFigureOut">
              <a:rPr lang="en-US" smtClean="0"/>
              <a:t>7/3/14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310474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CB7BB-D6CF-B340-9DAF-F4ED6C7D13F6}" type="datetimeFigureOut">
              <a:rPr lang="en-US" smtClean="0"/>
              <a:t>7/3/14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324385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67366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t>‹#›</a:t>
            </a:fld>
            <a:endParaRPr lang="en-US"/>
          </a:p>
        </p:txBody>
      </p:sp>
    </p:spTree>
    <p:extLst>
      <p:ext uri="{BB962C8B-B14F-4D97-AF65-F5344CB8AC3E}">
        <p14:creationId xmlns:p14="http://schemas.microsoft.com/office/powerpoint/2010/main" val="2801069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osdis-orbit.png"/>
          <p:cNvPicPr>
            <a:picLocks noChangeAspect="1"/>
          </p:cNvPicPr>
          <p:nvPr/>
        </p:nvPicPr>
        <p:blipFill>
          <a:blip r:embed="rId12">
            <a:alphaModFix amt="6000"/>
            <a:extLst>
              <a:ext uri="{28A0092B-C50C-407E-A947-70E740481C1C}">
                <a14:useLocalDpi xmlns:a14="http://schemas.microsoft.com/office/drawing/2010/main" val="0"/>
              </a:ext>
            </a:extLst>
          </a:blip>
          <a:stretch>
            <a:fillRect/>
          </a:stretch>
        </p:blipFill>
        <p:spPr>
          <a:xfrm>
            <a:off x="5528587" y="3081284"/>
            <a:ext cx="4648200" cy="53721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68526" y="6356350"/>
            <a:ext cx="975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CB7BB-D6CF-B340-9DAF-F4ED6C7D13F6}" type="datetimeFigureOut">
              <a:rPr lang="en-US" smtClean="0"/>
              <a:t>7/3/14</a:t>
            </a:fld>
            <a:endParaRPr lang="en-US"/>
          </a:p>
        </p:txBody>
      </p:sp>
      <p:sp>
        <p:nvSpPr>
          <p:cNvPr id="5" name="Footer Placeholder 4"/>
          <p:cNvSpPr>
            <a:spLocks noGrp="1"/>
          </p:cNvSpPr>
          <p:nvPr>
            <p:ph type="ftr" sz="quarter" idx="3"/>
          </p:nvPr>
        </p:nvSpPr>
        <p:spPr>
          <a:xfrm>
            <a:off x="2727122" y="6356350"/>
            <a:ext cx="3687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29006" y="6356350"/>
            <a:ext cx="7577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EC85-5A16-B04F-B3DD-DECEF51CA9C7}" type="slidenum">
              <a:rPr lang="en-US" smtClean="0"/>
              <a:t>‹#›</a:t>
            </a:fld>
            <a:endParaRPr lang="en-US"/>
          </a:p>
        </p:txBody>
      </p:sp>
      <p:sp>
        <p:nvSpPr>
          <p:cNvPr id="7" name="Rectangle 6"/>
          <p:cNvSpPr/>
          <p:nvPr/>
        </p:nvSpPr>
        <p:spPr>
          <a:xfrm>
            <a:off x="0" y="0"/>
            <a:ext cx="9147801"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osdis-logo.png"/>
          <p:cNvPicPr>
            <a:picLocks noChangeAspect="1"/>
          </p:cNvPicPr>
          <p:nvPr/>
        </p:nvPicPr>
        <p:blipFill>
          <a:blip r:embed="rId13">
            <a:alphaModFix amt="50000"/>
            <a:extLst>
              <a:ext uri="{28A0092B-C50C-407E-A947-70E740481C1C}">
                <a14:useLocalDpi xmlns:a14="http://schemas.microsoft.com/office/drawing/2010/main" val="0"/>
              </a:ext>
            </a:extLst>
          </a:blip>
          <a:stretch>
            <a:fillRect/>
          </a:stretch>
        </p:blipFill>
        <p:spPr>
          <a:xfrm>
            <a:off x="457200" y="6269783"/>
            <a:ext cx="1842603" cy="519043"/>
          </a:xfrm>
          <a:prstGeom prst="rect">
            <a:avLst/>
          </a:prstGeom>
        </p:spPr>
      </p:pic>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latinLnBrk="0" hangingPunct="1">
        <a:spcBef>
          <a:spcPct val="0"/>
        </a:spcBef>
        <a:buNone/>
        <a:defRPr sz="4400" kern="1200">
          <a:solidFill>
            <a:srgbClr val="34495E"/>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n.earthdata.nasa.gov/iso/" TargetMode="External"/><Relationship Id="rId3" Type="http://schemas.openxmlformats.org/officeDocument/2006/relationships/hyperlink" Target="https://cdn.earthdata.nasa.gov/iso/resources/transfor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support@earthdata.nas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verb.earthdata.nasa.gov"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i.echo.nasa.gov/catalog-rest/echo_catalo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iki.earthdata.nasa.gov/display/echo/ECHO+REST+Search+Guide" TargetMode="External"/><Relationship Id="rId4" Type="http://schemas.openxmlformats.org/officeDocument/2006/relationships/hyperlink" Target="https://github.com/dpilone/echo_technical_interchange"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api.echo.nasa.gov/catalog-rest/catalog-doc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52144"/>
            <a:ext cx="7746145" cy="1879065"/>
          </a:xfrm>
        </p:spPr>
        <p:txBody>
          <a:bodyPr>
            <a:normAutofit/>
          </a:bodyPr>
          <a:lstStyle/>
          <a:p>
            <a:r>
              <a:rPr lang="en-US" dirty="0" smtClean="0"/>
              <a:t>Retrieving and Transforming ISO 19115 Metadata</a:t>
            </a:r>
            <a:endParaRPr lang="en-US" dirty="0"/>
          </a:p>
        </p:txBody>
      </p:sp>
      <p:sp>
        <p:nvSpPr>
          <p:cNvPr id="3" name="Subtitle 2"/>
          <p:cNvSpPr>
            <a:spLocks noGrp="1"/>
          </p:cNvSpPr>
          <p:nvPr>
            <p:ph type="subTitle" idx="1"/>
          </p:nvPr>
        </p:nvSpPr>
        <p:spPr>
          <a:xfrm>
            <a:off x="685800" y="4405655"/>
            <a:ext cx="6926998" cy="792331"/>
          </a:xfrm>
        </p:spPr>
        <p:txBody>
          <a:bodyPr/>
          <a:lstStyle/>
          <a:p>
            <a:r>
              <a:rPr lang="en-US" dirty="0" smtClean="0"/>
              <a:t>ESIP Summer 2014</a:t>
            </a:r>
            <a:endParaRPr lang="en-US" dirty="0"/>
          </a:p>
        </p:txBody>
      </p:sp>
    </p:spTree>
    <p:extLst>
      <p:ext uri="{BB962C8B-B14F-4D97-AF65-F5344CB8AC3E}">
        <p14:creationId xmlns:p14="http://schemas.microsoft.com/office/powerpoint/2010/main" val="256653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What Version of the Translation am I </a:t>
            </a:r>
            <a:r>
              <a:rPr lang="en-US" sz="4000" dirty="0" smtClean="0"/>
              <a:t>looking at?</a:t>
            </a:r>
            <a:endParaRPr lang="en-US" sz="4000" dirty="0"/>
          </a:p>
        </p:txBody>
      </p:sp>
      <p:sp>
        <p:nvSpPr>
          <p:cNvPr id="4" name="Content Placeholder 3"/>
          <p:cNvSpPr>
            <a:spLocks noGrp="1"/>
          </p:cNvSpPr>
          <p:nvPr>
            <p:ph idx="1"/>
          </p:nvPr>
        </p:nvSpPr>
        <p:spPr>
          <a:xfrm>
            <a:off x="457200" y="1600201"/>
            <a:ext cx="8229600" cy="1625600"/>
          </a:xfrm>
        </p:spPr>
        <p:txBody>
          <a:bodyPr/>
          <a:lstStyle/>
          <a:p>
            <a:pPr marL="457200" lvl="1" indent="0">
              <a:buNone/>
            </a:pPr>
            <a:r>
              <a:rPr lang="en-US" dirty="0" smtClean="0"/>
              <a:t>There’s an XPath for that: </a:t>
            </a:r>
            <a:endParaRPr lang="en-US" dirty="0"/>
          </a:p>
        </p:txBody>
      </p:sp>
      <p:sp>
        <p:nvSpPr>
          <p:cNvPr id="5" name="TextBox 4"/>
          <p:cNvSpPr txBox="1"/>
          <p:nvPr/>
        </p:nvSpPr>
        <p:spPr>
          <a:xfrm>
            <a:off x="1032934" y="2362203"/>
            <a:ext cx="6646334" cy="2862322"/>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en-US" sz="2000" dirty="0" smtClean="0">
                <a:latin typeface="Menlo Regular"/>
                <a:cs typeface="Menlo Regular"/>
              </a:rPr>
              <a:t>   /</a:t>
            </a:r>
            <a:r>
              <a:rPr lang="en-US" sz="2000" dirty="0" err="1" smtClean="0">
                <a:latin typeface="Menlo Regular"/>
                <a:cs typeface="Menlo Regular"/>
              </a:rPr>
              <a:t>gmi:MI_Metadata</a:t>
            </a:r>
            <a:endParaRPr lang="en-US" sz="2000" dirty="0" smtClean="0">
              <a:latin typeface="Menlo Regular"/>
              <a:cs typeface="Menlo Regular"/>
            </a:endParaRP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latin typeface="Menlo Regular"/>
                <a:cs typeface="Menlo Regular"/>
              </a:rPr>
              <a:t>/</a:t>
            </a:r>
            <a:r>
              <a:rPr lang="en-US" sz="2000" dirty="0" err="1" smtClean="0">
                <a:latin typeface="Menlo Regular"/>
                <a:cs typeface="Menlo Regular"/>
              </a:rPr>
              <a:t>gmd:metadataMaintenance</a:t>
            </a:r>
            <a:endParaRPr lang="en-US" sz="2000" dirty="0" smtClean="0">
              <a:latin typeface="Menlo Regular"/>
              <a:cs typeface="Menlo Regular"/>
            </a:endParaRP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solidFill>
                  <a:srgbClr val="A6A6A6"/>
                </a:solidFill>
                <a:latin typeface="Menlo Regular"/>
                <a:cs typeface="Menlo Regular"/>
              </a:rPr>
              <a:t>─</a:t>
            </a:r>
            <a:r>
              <a:rPr lang="en-US" sz="2000" dirty="0" smtClean="0">
                <a:latin typeface="Menlo Regular"/>
                <a:cs typeface="Menlo Regular"/>
              </a:rPr>
              <a:t>/</a:t>
            </a:r>
            <a:r>
              <a:rPr lang="en-US" sz="2000" dirty="0" err="1" smtClean="0">
                <a:latin typeface="Menlo Regular"/>
                <a:cs typeface="Menlo Regular"/>
              </a:rPr>
              <a:t>gmd:MD_MaintenanceInformation</a:t>
            </a:r>
            <a:endParaRPr lang="en-US" sz="2000" dirty="0" smtClean="0">
              <a:latin typeface="Menlo Regular"/>
              <a:cs typeface="Menlo Regular"/>
            </a:endParaRP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solidFill>
                  <a:srgbClr val="A6A6A6"/>
                </a:solidFill>
                <a:latin typeface="Menlo Regular"/>
                <a:cs typeface="Menlo Regular"/>
              </a:rPr>
              <a:t>─</a:t>
            </a:r>
            <a:r>
              <a:rPr lang="en-US" sz="2000" dirty="0" smtClean="0">
                <a:latin typeface="Menlo Regular"/>
                <a:cs typeface="Menlo Regular"/>
              </a:rPr>
              <a:t>/</a:t>
            </a:r>
            <a:r>
              <a:rPr lang="en-US" sz="2000" dirty="0" err="1" smtClean="0">
                <a:latin typeface="Menlo Regular"/>
                <a:cs typeface="Menlo Regular"/>
              </a:rPr>
              <a:t>gmd:maintenanceNote</a:t>
            </a:r>
            <a:endParaRPr lang="en-US" sz="2000" dirty="0" smtClean="0">
              <a:latin typeface="Menlo Regular"/>
              <a:cs typeface="Menlo Regular"/>
            </a:endParaRP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solidFill>
                  <a:srgbClr val="A6A6A6"/>
                </a:solidFill>
                <a:latin typeface="Menlo Regular"/>
                <a:cs typeface="Menlo Regular"/>
              </a:rPr>
              <a:t>─</a:t>
            </a:r>
            <a:r>
              <a:rPr lang="en-US" sz="2000" dirty="0" smtClean="0">
                <a:latin typeface="Menlo Regular"/>
                <a:cs typeface="Menlo Regular"/>
              </a:rPr>
              <a:t>/</a:t>
            </a:r>
            <a:r>
              <a:rPr lang="en-US" sz="2000" dirty="0" err="1" smtClean="0">
                <a:latin typeface="Menlo Regular"/>
                <a:cs typeface="Menlo Regular"/>
              </a:rPr>
              <a:t>gco:CharacterString</a:t>
            </a:r>
            <a:endParaRPr lang="en-US" sz="2000" dirty="0">
              <a:latin typeface="Menlo Regular"/>
              <a:cs typeface="Menlo Regular"/>
            </a:endParaRPr>
          </a:p>
        </p:txBody>
      </p:sp>
      <p:sp>
        <p:nvSpPr>
          <p:cNvPr id="6" name="TextBox 5"/>
          <p:cNvSpPr txBox="1"/>
          <p:nvPr/>
        </p:nvSpPr>
        <p:spPr>
          <a:xfrm>
            <a:off x="217833" y="5630333"/>
            <a:ext cx="8708334" cy="338554"/>
          </a:xfrm>
          <a:prstGeom prst="rect">
            <a:avLst/>
          </a:prstGeom>
          <a:solidFill>
            <a:srgbClr val="CCDDEA"/>
          </a:solidFill>
          <a:effectLst>
            <a:outerShdw blurRad="50800" dist="38100" dir="5400000" algn="t" rotWithShape="0">
              <a:prstClr val="black">
                <a:alpha val="40000"/>
              </a:prstClr>
            </a:outerShdw>
          </a:effectLst>
        </p:spPr>
        <p:txBody>
          <a:bodyPr wrap="none" rtlCol="0">
            <a:spAutoFit/>
          </a:bodyPr>
          <a:lstStyle/>
          <a:p>
            <a:pPr algn="ctr"/>
            <a:r>
              <a:rPr lang="en-US" sz="1600" dirty="0">
                <a:latin typeface="Menlo Regular"/>
                <a:cs typeface="Menlo Regular"/>
              </a:rPr>
              <a:t>Translated from ECHO using </a:t>
            </a:r>
            <a:r>
              <a:rPr lang="en-US" sz="1600" dirty="0" err="1">
                <a:latin typeface="Menlo Regular"/>
                <a:cs typeface="Menlo Regular"/>
              </a:rPr>
              <a:t>ECHOToISO.xsl</a:t>
            </a:r>
            <a:r>
              <a:rPr lang="en-US" sz="1600" dirty="0">
                <a:latin typeface="Menlo Regular"/>
                <a:cs typeface="Menlo Regular"/>
              </a:rPr>
              <a:t> Version: 1.15 (Jan 27, 2014)</a:t>
            </a:r>
          </a:p>
        </p:txBody>
      </p:sp>
    </p:spTree>
    <p:extLst>
      <p:ext uri="{BB962C8B-B14F-4D97-AF65-F5344CB8AC3E}">
        <p14:creationId xmlns:p14="http://schemas.microsoft.com/office/powerpoint/2010/main" val="3490470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Can I look at the xslt?</a:t>
            </a:r>
            <a:endParaRPr lang="en-US" sz="4000" dirty="0"/>
          </a:p>
        </p:txBody>
      </p:sp>
      <p:sp>
        <p:nvSpPr>
          <p:cNvPr id="3" name="Content Placeholder 2"/>
          <p:cNvSpPr>
            <a:spLocks noGrp="1"/>
          </p:cNvSpPr>
          <p:nvPr>
            <p:ph idx="1"/>
          </p:nvPr>
        </p:nvSpPr>
        <p:spPr>
          <a:xfrm>
            <a:off x="457200" y="1532464"/>
            <a:ext cx="8229600" cy="4525963"/>
          </a:xfrm>
        </p:spPr>
        <p:txBody>
          <a:bodyPr/>
          <a:lstStyle/>
          <a:p>
            <a:pPr marL="0" indent="0">
              <a:buNone/>
            </a:pPr>
            <a:r>
              <a:rPr lang="en-US" dirty="0" smtClean="0"/>
              <a:t>Sure.</a:t>
            </a:r>
            <a:endParaRPr lang="en-US" dirty="0"/>
          </a:p>
        </p:txBody>
      </p:sp>
      <p:sp>
        <p:nvSpPr>
          <p:cNvPr id="7" name="TextBox 6"/>
          <p:cNvSpPr txBox="1"/>
          <p:nvPr/>
        </p:nvSpPr>
        <p:spPr>
          <a:xfrm>
            <a:off x="122767" y="2355534"/>
            <a:ext cx="8898467" cy="1631216"/>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endParaRPr lang="en-US" sz="2000" dirty="0" smtClean="0">
              <a:latin typeface="Menlo Regular"/>
              <a:cs typeface="Menlo Regular"/>
              <a:hlinkClick r:id="rId2"/>
            </a:endParaRPr>
          </a:p>
          <a:p>
            <a:r>
              <a:rPr lang="en-US" sz="2000" dirty="0" smtClean="0">
                <a:latin typeface="Menlo Regular"/>
                <a:cs typeface="Menlo Regular"/>
                <a:hlinkClick r:id="rId2"/>
              </a:rPr>
              <a:t>https</a:t>
            </a:r>
            <a:r>
              <a:rPr lang="en-US" sz="2000" dirty="0">
                <a:latin typeface="Menlo Regular"/>
                <a:cs typeface="Menlo Regular"/>
                <a:hlinkClick r:id="rId2"/>
              </a:rPr>
              <a:t>://cdn.earthdata.nasa.gov/iso</a:t>
            </a:r>
            <a:r>
              <a:rPr lang="en-US" sz="2000" dirty="0" smtClean="0">
                <a:latin typeface="Menlo Regular"/>
                <a:cs typeface="Menlo Regular"/>
                <a:hlinkClick r:id="rId2"/>
              </a:rPr>
              <a:t>/</a:t>
            </a:r>
            <a:endParaRPr lang="en-US" sz="2000" dirty="0" smtClean="0">
              <a:latin typeface="Menlo Regular"/>
              <a:cs typeface="Menlo Regular"/>
            </a:endParaRPr>
          </a:p>
          <a:p>
            <a:endParaRPr lang="en-US" sz="2000" dirty="0">
              <a:latin typeface="Menlo Regular"/>
              <a:cs typeface="Menlo Regular"/>
            </a:endParaRPr>
          </a:p>
          <a:p>
            <a:r>
              <a:rPr lang="en-US" sz="2000" dirty="0">
                <a:latin typeface="Menlo Regular"/>
                <a:cs typeface="Menlo Regular"/>
                <a:hlinkClick r:id="rId3"/>
              </a:rPr>
              <a:t>https://cdn.earthdata.nasa.gov/iso/resources/transforms</a:t>
            </a:r>
            <a:r>
              <a:rPr lang="en-US" sz="2000" dirty="0" smtClean="0">
                <a:latin typeface="Menlo Regular"/>
                <a:cs typeface="Menlo Regular"/>
                <a:hlinkClick r:id="rId3"/>
              </a:rPr>
              <a:t>/</a:t>
            </a:r>
            <a:endParaRPr lang="en-US" sz="2000" dirty="0" smtClean="0">
              <a:latin typeface="Menlo Regular"/>
              <a:cs typeface="Menlo Regular"/>
            </a:endParaRPr>
          </a:p>
          <a:p>
            <a:endParaRPr lang="en-US" sz="2000" dirty="0">
              <a:latin typeface="Menlo Regular"/>
              <a:cs typeface="Menlo Regular"/>
            </a:endParaRPr>
          </a:p>
        </p:txBody>
      </p:sp>
      <p:sp>
        <p:nvSpPr>
          <p:cNvPr id="9" name="TextBox 8"/>
          <p:cNvSpPr txBox="1"/>
          <p:nvPr/>
        </p:nvSpPr>
        <p:spPr>
          <a:xfrm>
            <a:off x="122767" y="4436536"/>
            <a:ext cx="8898467"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cs typeface="Menlo Regular"/>
              </a:rPr>
              <a:t>(Plus, Ted is really good about version changes)</a:t>
            </a:r>
          </a:p>
          <a:p>
            <a:pPr algn="ctr"/>
            <a:endParaRPr lang="en-US" sz="2800" dirty="0" smtClean="0">
              <a:cs typeface="Menlo Regular"/>
            </a:endParaRPr>
          </a:p>
          <a:p>
            <a:pPr algn="ctr"/>
            <a:r>
              <a:rPr lang="en-US" sz="2800" dirty="0" smtClean="0">
                <a:cs typeface="Menlo Regular"/>
              </a:rPr>
              <a:t>Newest Version is from June 6, but isn’t Operational in ECHO yet</a:t>
            </a:r>
          </a:p>
        </p:txBody>
      </p:sp>
    </p:spTree>
    <p:extLst>
      <p:ext uri="{BB962C8B-B14F-4D97-AF65-F5344CB8AC3E}">
        <p14:creationId xmlns:p14="http://schemas.microsoft.com/office/powerpoint/2010/main" val="421250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MENDS Review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0829923"/>
              </p:ext>
            </p:extLst>
          </p:nvPr>
        </p:nvGraphicFramePr>
        <p:xfrm>
          <a:off x="274958" y="1826900"/>
          <a:ext cx="8654639" cy="3595817"/>
        </p:xfrm>
        <a:graphic>
          <a:graphicData uri="http://schemas.openxmlformats.org/drawingml/2006/table">
            <a:tbl>
              <a:tblPr firstCol="1" bandRow="1">
                <a:tableStyleId>{5940675A-B579-460E-94D1-54222C63F5DA}</a:tableStyleId>
              </a:tblPr>
              <a:tblGrid>
                <a:gridCol w="1864278"/>
                <a:gridCol w="6790361"/>
              </a:tblGrid>
              <a:tr h="741204">
                <a:tc>
                  <a:txBody>
                    <a:bodyPr/>
                    <a:lstStyle/>
                    <a:p>
                      <a:r>
                        <a:rPr lang="en-US" sz="2800" b="1" dirty="0" smtClean="0">
                          <a:solidFill>
                            <a:srgbClr val="0D0D0D"/>
                          </a:solidFill>
                        </a:rPr>
                        <a:t>ESO</a:t>
                      </a:r>
                      <a:endParaRPr lang="en-US" sz="2800" b="1" dirty="0">
                        <a:solidFill>
                          <a:srgbClr val="0D0D0D"/>
                        </a:solidFill>
                      </a:endParaRPr>
                    </a:p>
                  </a:txBody>
                  <a:tcPr anchor="ct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D0D0D"/>
                          </a:solidFill>
                        </a:rPr>
                        <a:t>Earth Science Data and Information System Standards Office</a:t>
                      </a:r>
                    </a:p>
                  </a:txBody>
                  <a:tcPr anchor="ctr"/>
                </a:tc>
              </a:tr>
              <a:tr h="1279338">
                <a:tc>
                  <a:txBody>
                    <a:bodyPr/>
                    <a:lstStyle/>
                    <a:p>
                      <a:r>
                        <a:rPr lang="en-US" sz="2800" b="1" dirty="0" smtClean="0">
                          <a:solidFill>
                            <a:srgbClr val="0D0D0D"/>
                          </a:solidFill>
                        </a:rPr>
                        <a:t>MENDS</a:t>
                      </a:r>
                      <a:endParaRPr lang="en-US" sz="2800" b="1" dirty="0">
                        <a:solidFill>
                          <a:srgbClr val="0D0D0D"/>
                        </a:solidFill>
                      </a:endParaRPr>
                    </a:p>
                  </a:txBody>
                  <a:tcPr anchor="ct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D0D0D"/>
                          </a:solidFill>
                        </a:rPr>
                        <a:t>Metadata Evolution for NASA Data Systems</a:t>
                      </a:r>
                    </a:p>
                  </a:txBody>
                  <a:tcPr anchor="ctr"/>
                </a:tc>
              </a:tr>
              <a:tr h="1279338">
                <a:tc>
                  <a:txBody>
                    <a:bodyPr/>
                    <a:lstStyle/>
                    <a:p>
                      <a:r>
                        <a:rPr lang="en-US" sz="2800" b="1" dirty="0" smtClean="0">
                          <a:solidFill>
                            <a:srgbClr val="0D0D0D"/>
                          </a:solidFill>
                        </a:rPr>
                        <a:t>MENDS</a:t>
                      </a:r>
                      <a:r>
                        <a:rPr lang="en-US" sz="2800" b="1" baseline="0" dirty="0" smtClean="0">
                          <a:solidFill>
                            <a:srgbClr val="0D0D0D"/>
                          </a:solidFill>
                        </a:rPr>
                        <a:t> Phases</a:t>
                      </a:r>
                      <a:endParaRPr lang="en-US" sz="2800" b="1" dirty="0">
                        <a:solidFill>
                          <a:srgbClr val="0D0D0D"/>
                        </a:solidFill>
                      </a:endParaRPr>
                    </a:p>
                  </a:txBody>
                  <a:tcPr anchor="ct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D0D0D"/>
                          </a:solidFill>
                        </a:rPr>
                        <a:t>Phase I: Recommendations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D0D0D"/>
                          </a:solidFill>
                        </a:rPr>
                        <a:t>Phase II:</a:t>
                      </a:r>
                      <a:r>
                        <a:rPr lang="en-US" sz="2800" baseline="0" dirty="0" smtClean="0">
                          <a:solidFill>
                            <a:srgbClr val="0D0D0D"/>
                          </a:solidFill>
                        </a:rPr>
                        <a:t> Crosswalk &amp; Schema Development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solidFill>
                            <a:srgbClr val="0D0D0D"/>
                          </a:solidFill>
                        </a:rPr>
                        <a:t>Phase III: Review and Revision</a:t>
                      </a:r>
                      <a:endParaRPr lang="en-US" sz="2800" dirty="0" smtClean="0">
                        <a:solidFill>
                          <a:srgbClr val="0D0D0D"/>
                        </a:solidFill>
                      </a:endParaRPr>
                    </a:p>
                  </a:txBody>
                  <a:tcPr anchor="ctr"/>
                </a:tc>
              </a:tr>
            </a:tbl>
          </a:graphicData>
        </a:graphic>
      </p:graphicFrame>
    </p:spTree>
    <p:extLst>
      <p:ext uri="{BB962C8B-B14F-4D97-AF65-F5344CB8AC3E}">
        <p14:creationId xmlns:p14="http://schemas.microsoft.com/office/powerpoint/2010/main" val="6089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MENDS Review</a:t>
            </a:r>
            <a:endParaRPr lang="en-US" dirty="0"/>
          </a:p>
        </p:txBody>
      </p:sp>
      <p:sp>
        <p:nvSpPr>
          <p:cNvPr id="3" name="Content Placeholder 2"/>
          <p:cNvSpPr>
            <a:spLocks noGrp="1"/>
          </p:cNvSpPr>
          <p:nvPr>
            <p:ph idx="1"/>
          </p:nvPr>
        </p:nvSpPr>
        <p:spPr>
          <a:xfrm>
            <a:off x="402742" y="1417638"/>
            <a:ext cx="8338516" cy="4609100"/>
          </a:xfrm>
        </p:spPr>
        <p:txBody>
          <a:bodyPr>
            <a:normAutofit/>
          </a:bodyPr>
          <a:lstStyle/>
          <a:p>
            <a:pPr marL="0" indent="0">
              <a:buNone/>
            </a:pPr>
            <a:r>
              <a:rPr lang="en-US" b="1" dirty="0" smtClean="0"/>
              <a:t>MENDS Phase III Goals:</a:t>
            </a:r>
          </a:p>
          <a:p>
            <a:r>
              <a:rPr lang="en-US" dirty="0" smtClean="0"/>
              <a:t>Review &amp; Revise ECHO to ISO 19115 mapping</a:t>
            </a:r>
          </a:p>
          <a:p>
            <a:r>
              <a:rPr lang="en-US" dirty="0" smtClean="0"/>
              <a:t>Outputs: </a:t>
            </a:r>
          </a:p>
          <a:p>
            <a:pPr lvl="1"/>
            <a:r>
              <a:rPr lang="en-US" sz="3000" dirty="0">
                <a:solidFill>
                  <a:schemeClr val="tx1">
                    <a:lumMod val="75000"/>
                    <a:lumOff val="25000"/>
                  </a:schemeClr>
                </a:solidFill>
              </a:rPr>
              <a:t>Metadata Requirements </a:t>
            </a:r>
            <a:r>
              <a:rPr lang="en-US" sz="3000" dirty="0" smtClean="0">
                <a:solidFill>
                  <a:schemeClr val="tx1">
                    <a:lumMod val="75000"/>
                    <a:lumOff val="25000"/>
                  </a:schemeClr>
                </a:solidFill>
              </a:rPr>
              <a:t>Base Reference</a:t>
            </a:r>
          </a:p>
          <a:p>
            <a:pPr lvl="1"/>
            <a:r>
              <a:rPr lang="en-US" sz="3000" dirty="0" smtClean="0">
                <a:solidFill>
                  <a:schemeClr val="tx1">
                    <a:lumMod val="75000"/>
                    <a:lumOff val="25000"/>
                  </a:schemeClr>
                </a:solidFill>
              </a:rPr>
              <a:t>XSL Transform </a:t>
            </a:r>
            <a:r>
              <a:rPr lang="en-US" sz="3000" dirty="0">
                <a:solidFill>
                  <a:schemeClr val="tx1">
                    <a:lumMod val="75000"/>
                    <a:lumOff val="25000"/>
                  </a:schemeClr>
                </a:solidFill>
              </a:rPr>
              <a:t>and conventions </a:t>
            </a:r>
            <a:endParaRPr lang="en-US" sz="3000" dirty="0" smtClean="0">
              <a:solidFill>
                <a:schemeClr val="tx1">
                  <a:lumMod val="75000"/>
                  <a:lumOff val="25000"/>
                </a:schemeClr>
              </a:solidFill>
            </a:endParaRPr>
          </a:p>
          <a:p>
            <a:pPr lvl="1"/>
            <a:r>
              <a:rPr lang="en-US" sz="3000" dirty="0">
                <a:solidFill>
                  <a:schemeClr val="tx1">
                    <a:lumMod val="75000"/>
                    <a:lumOff val="25000"/>
                  </a:schemeClr>
                </a:solidFill>
              </a:rPr>
              <a:t>ECHO </a:t>
            </a:r>
            <a:r>
              <a:rPr lang="en-US" sz="3000" dirty="0" smtClean="0">
                <a:solidFill>
                  <a:schemeClr val="tx1">
                    <a:lumMod val="75000"/>
                    <a:lumOff val="25000"/>
                  </a:schemeClr>
                </a:solidFill>
              </a:rPr>
              <a:t>Crosswalk</a:t>
            </a:r>
          </a:p>
          <a:p>
            <a:pPr lvl="1"/>
            <a:r>
              <a:rPr lang="en-US" sz="3000" dirty="0">
                <a:solidFill>
                  <a:schemeClr val="tx1">
                    <a:lumMod val="75000"/>
                    <a:lumOff val="25000"/>
                  </a:schemeClr>
                </a:solidFill>
              </a:rPr>
              <a:t>XML Schema</a:t>
            </a:r>
          </a:p>
        </p:txBody>
      </p:sp>
    </p:spTree>
    <p:extLst>
      <p:ext uri="{BB962C8B-B14F-4D97-AF65-F5344CB8AC3E}">
        <p14:creationId xmlns:p14="http://schemas.microsoft.com/office/powerpoint/2010/main" val="1607388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MENDS Review</a:t>
            </a:r>
            <a:endParaRPr lang="en-US" dirty="0"/>
          </a:p>
        </p:txBody>
      </p:sp>
      <p:sp>
        <p:nvSpPr>
          <p:cNvPr id="3" name="Content Placeholder 2"/>
          <p:cNvSpPr>
            <a:spLocks noGrp="1"/>
          </p:cNvSpPr>
          <p:nvPr>
            <p:ph idx="1"/>
          </p:nvPr>
        </p:nvSpPr>
        <p:spPr>
          <a:xfrm>
            <a:off x="402742" y="1417638"/>
            <a:ext cx="8338516" cy="4609100"/>
          </a:xfrm>
        </p:spPr>
        <p:txBody>
          <a:bodyPr>
            <a:normAutofit/>
          </a:bodyPr>
          <a:lstStyle/>
          <a:p>
            <a:pPr marL="0" indent="0">
              <a:buNone/>
            </a:pPr>
            <a:r>
              <a:rPr lang="en-US" sz="3000" dirty="0" smtClean="0">
                <a:solidFill>
                  <a:schemeClr val="tx1">
                    <a:lumMod val="75000"/>
                    <a:lumOff val="25000"/>
                  </a:schemeClr>
                </a:solidFill>
              </a:rPr>
              <a:t>The Review and Voting Process</a:t>
            </a:r>
          </a:p>
          <a:p>
            <a:pPr marL="0" indent="0">
              <a:buNone/>
            </a:pPr>
            <a:r>
              <a:rPr lang="en-US" sz="2400" dirty="0">
                <a:cs typeface="Menlo Regular"/>
              </a:rPr>
              <a:t>Facilitated via Teleconferences and a Wiki</a:t>
            </a:r>
          </a:p>
          <a:p>
            <a:pPr marL="0" indent="0">
              <a:buNone/>
            </a:pPr>
            <a:endParaRPr lang="en-US" sz="3000" dirty="0">
              <a:solidFill>
                <a:schemeClr val="tx1">
                  <a:lumMod val="75000"/>
                  <a:lumOff val="25000"/>
                </a:schemeClr>
              </a:solidFill>
            </a:endParaRPr>
          </a:p>
        </p:txBody>
      </p:sp>
      <p:pic>
        <p:nvPicPr>
          <p:cNvPr id="4" name="Picture 3" descr="Screen Shot 2014-07-03 at 10.2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51" y="4073851"/>
            <a:ext cx="3454400" cy="889000"/>
          </a:xfrm>
          <a:prstGeom prst="rect">
            <a:avLst/>
          </a:prstGeom>
          <a:ln>
            <a:noFill/>
          </a:ln>
          <a:effectLst>
            <a:outerShdw blurRad="292100" dist="139700" dir="2700000" algn="tl" rotWithShape="0">
              <a:srgbClr val="333333">
                <a:alpha val="65000"/>
              </a:srgbClr>
            </a:outerShdw>
          </a:effectLst>
        </p:spPr>
      </p:pic>
      <p:pic>
        <p:nvPicPr>
          <p:cNvPr id="5" name="Picture 4" descr="Screen Shot 2014-07-03 at 10.20.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597" y="2932366"/>
            <a:ext cx="4065341" cy="317197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3783950" y="4073851"/>
            <a:ext cx="1073647" cy="6177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3115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MENDS Review</a:t>
            </a:r>
            <a:endParaRPr lang="en-US" dirty="0"/>
          </a:p>
        </p:txBody>
      </p:sp>
      <p:sp>
        <p:nvSpPr>
          <p:cNvPr id="3" name="Content Placeholder 2"/>
          <p:cNvSpPr>
            <a:spLocks noGrp="1"/>
          </p:cNvSpPr>
          <p:nvPr>
            <p:ph idx="1"/>
          </p:nvPr>
        </p:nvSpPr>
        <p:spPr>
          <a:xfrm>
            <a:off x="402742" y="1417638"/>
            <a:ext cx="3955886" cy="625031"/>
          </a:xfrm>
        </p:spPr>
        <p:txBody>
          <a:bodyPr>
            <a:normAutofit/>
          </a:bodyPr>
          <a:lstStyle/>
          <a:p>
            <a:pPr marL="0" indent="0">
              <a:buNone/>
            </a:pPr>
            <a:r>
              <a:rPr lang="en-US" sz="3000" dirty="0" smtClean="0">
                <a:solidFill>
                  <a:schemeClr val="tx1">
                    <a:lumMod val="75000"/>
                    <a:lumOff val="25000"/>
                  </a:schemeClr>
                </a:solidFill>
              </a:rPr>
              <a:t>Final Review Process</a:t>
            </a:r>
          </a:p>
          <a:p>
            <a:pPr marL="0" indent="0">
              <a:buNone/>
            </a:pPr>
            <a:endParaRPr lang="en-US" sz="3000" dirty="0" smtClean="0">
              <a:solidFill>
                <a:schemeClr val="tx1">
                  <a:lumMod val="75000"/>
                  <a:lumOff val="25000"/>
                </a:schemeClr>
              </a:solidFill>
            </a:endParaRPr>
          </a:p>
          <a:p>
            <a:pPr marL="0" indent="0">
              <a:buNone/>
            </a:pPr>
            <a:endParaRPr lang="en-US" sz="3000" dirty="0">
              <a:solidFill>
                <a:schemeClr val="tx1">
                  <a:lumMod val="75000"/>
                  <a:lumOff val="25000"/>
                </a:schemeClr>
              </a:solidFill>
            </a:endParaRPr>
          </a:p>
          <a:p>
            <a:pPr marL="0" indent="0">
              <a:buNone/>
            </a:pPr>
            <a:endParaRPr lang="en-US" sz="3000" dirty="0" smtClean="0">
              <a:solidFill>
                <a:schemeClr val="tx1">
                  <a:lumMod val="75000"/>
                  <a:lumOff val="25000"/>
                </a:schemeClr>
              </a:solidFill>
            </a:endParaRPr>
          </a:p>
          <a:p>
            <a:pPr marL="0" indent="0">
              <a:buNone/>
            </a:pPr>
            <a:endParaRPr lang="en-US" sz="3000" dirty="0">
              <a:solidFill>
                <a:schemeClr val="tx1">
                  <a:lumMod val="75000"/>
                  <a:lumOff val="25000"/>
                </a:schemeClr>
              </a:solidFill>
            </a:endParaRPr>
          </a:p>
          <a:p>
            <a:pPr marL="0" indent="0">
              <a:buNone/>
            </a:pPr>
            <a:endParaRPr lang="en-US" sz="3000" dirty="0">
              <a:solidFill>
                <a:schemeClr val="tx1">
                  <a:lumMod val="75000"/>
                  <a:lumOff val="25000"/>
                </a:schemeClr>
              </a:solidFill>
            </a:endParaRPr>
          </a:p>
        </p:txBody>
      </p:sp>
      <p:grpSp>
        <p:nvGrpSpPr>
          <p:cNvPr id="10" name="Group 9"/>
          <p:cNvGrpSpPr/>
          <p:nvPr/>
        </p:nvGrpSpPr>
        <p:grpSpPr>
          <a:xfrm rot="5400000">
            <a:off x="4216931" y="1587860"/>
            <a:ext cx="4835181" cy="4835181"/>
            <a:chOff x="2988914" y="1312886"/>
            <a:chExt cx="4835181" cy="4835181"/>
          </a:xfrm>
        </p:grpSpPr>
        <p:sp>
          <p:nvSpPr>
            <p:cNvPr id="9" name="Oval 8"/>
            <p:cNvSpPr/>
            <p:nvPr/>
          </p:nvSpPr>
          <p:spPr>
            <a:xfrm>
              <a:off x="2988914" y="1312886"/>
              <a:ext cx="4835181" cy="483518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a:off x="3281192" y="2548757"/>
              <a:ext cx="3123742" cy="31237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93098" y="3560175"/>
              <a:ext cx="1813526" cy="181352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7" name="Group 26"/>
          <p:cNvGrpSpPr/>
          <p:nvPr/>
        </p:nvGrpSpPr>
        <p:grpSpPr>
          <a:xfrm>
            <a:off x="179641" y="2131628"/>
            <a:ext cx="5529020" cy="369332"/>
            <a:chOff x="336757" y="2131628"/>
            <a:chExt cx="5529020" cy="369332"/>
          </a:xfrm>
        </p:grpSpPr>
        <p:cxnSp>
          <p:nvCxnSpPr>
            <p:cNvPr id="14" name="Straight Connector 13"/>
            <p:cNvCxnSpPr/>
            <p:nvPr/>
          </p:nvCxnSpPr>
          <p:spPr>
            <a:xfrm>
              <a:off x="353522" y="2500960"/>
              <a:ext cx="5512255" cy="0"/>
            </a:xfrm>
            <a:prstGeom prst="line">
              <a:avLst/>
            </a:prstGeom>
            <a:ln w="127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6757" y="2131628"/>
              <a:ext cx="4507746" cy="369332"/>
            </a:xfrm>
            <a:prstGeom prst="rect">
              <a:avLst/>
            </a:prstGeom>
          </p:spPr>
          <p:txBody>
            <a:bodyPr wrap="square">
              <a:spAutoFit/>
            </a:bodyPr>
            <a:lstStyle/>
            <a:p>
              <a:r>
                <a:rPr lang="en-US" dirty="0">
                  <a:solidFill>
                    <a:schemeClr val="tx1">
                      <a:lumMod val="75000"/>
                      <a:lumOff val="25000"/>
                    </a:schemeClr>
                  </a:solidFill>
                </a:rPr>
                <a:t>1</a:t>
              </a:r>
              <a:r>
                <a:rPr lang="en-US" dirty="0" smtClean="0">
                  <a:solidFill>
                    <a:schemeClr val="tx1">
                      <a:lumMod val="75000"/>
                      <a:lumOff val="25000"/>
                    </a:schemeClr>
                  </a:solidFill>
                </a:rPr>
                <a:t>: Science Experts/Previous MENDS Team</a:t>
              </a:r>
              <a:endParaRPr lang="en-US" dirty="0">
                <a:solidFill>
                  <a:schemeClr val="tx1">
                    <a:lumMod val="75000"/>
                    <a:lumOff val="25000"/>
                  </a:schemeClr>
                </a:solidFill>
              </a:endParaRPr>
            </a:p>
          </p:txBody>
        </p:sp>
      </p:grpSp>
      <p:grpSp>
        <p:nvGrpSpPr>
          <p:cNvPr id="26" name="Group 25"/>
          <p:cNvGrpSpPr/>
          <p:nvPr/>
        </p:nvGrpSpPr>
        <p:grpSpPr>
          <a:xfrm>
            <a:off x="179641" y="3868405"/>
            <a:ext cx="5529020" cy="369332"/>
            <a:chOff x="336757" y="3960064"/>
            <a:chExt cx="5529020" cy="369332"/>
          </a:xfrm>
        </p:grpSpPr>
        <p:cxnSp>
          <p:nvCxnSpPr>
            <p:cNvPr id="17" name="Straight Connector 16"/>
            <p:cNvCxnSpPr/>
            <p:nvPr/>
          </p:nvCxnSpPr>
          <p:spPr>
            <a:xfrm>
              <a:off x="353522" y="4329396"/>
              <a:ext cx="5512255" cy="0"/>
            </a:xfrm>
            <a:prstGeom prst="line">
              <a:avLst/>
            </a:prstGeom>
            <a:ln w="127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36757" y="3960064"/>
              <a:ext cx="4248657" cy="369332"/>
            </a:xfrm>
            <a:prstGeom prst="rect">
              <a:avLst/>
            </a:prstGeom>
          </p:spPr>
          <p:txBody>
            <a:bodyPr wrap="square">
              <a:spAutoFit/>
            </a:bodyPr>
            <a:lstStyle/>
            <a:p>
              <a:r>
                <a:rPr lang="en-US" dirty="0" smtClean="0">
                  <a:solidFill>
                    <a:schemeClr val="tx1">
                      <a:lumMod val="75000"/>
                      <a:lumOff val="25000"/>
                    </a:schemeClr>
                  </a:solidFill>
                </a:rPr>
                <a:t>2: Data Center Staff with ISO Experience</a:t>
              </a:r>
              <a:endParaRPr lang="en-US" dirty="0">
                <a:solidFill>
                  <a:schemeClr val="tx1">
                    <a:lumMod val="75000"/>
                    <a:lumOff val="25000"/>
                  </a:schemeClr>
                </a:solidFill>
              </a:endParaRPr>
            </a:p>
          </p:txBody>
        </p:sp>
      </p:grpSp>
      <p:grpSp>
        <p:nvGrpSpPr>
          <p:cNvPr id="25" name="Group 24"/>
          <p:cNvGrpSpPr/>
          <p:nvPr/>
        </p:nvGrpSpPr>
        <p:grpSpPr>
          <a:xfrm>
            <a:off x="179640" y="5605183"/>
            <a:ext cx="5529021" cy="369332"/>
            <a:chOff x="336756" y="5605183"/>
            <a:chExt cx="5529021" cy="369332"/>
          </a:xfrm>
        </p:grpSpPr>
        <p:cxnSp>
          <p:nvCxnSpPr>
            <p:cNvPr id="23" name="Straight Connector 22"/>
            <p:cNvCxnSpPr/>
            <p:nvPr/>
          </p:nvCxnSpPr>
          <p:spPr>
            <a:xfrm>
              <a:off x="353522" y="5974515"/>
              <a:ext cx="5512255" cy="0"/>
            </a:xfrm>
            <a:prstGeom prst="line">
              <a:avLst/>
            </a:prstGeom>
            <a:ln w="127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36756" y="5605183"/>
              <a:ext cx="4979103" cy="369332"/>
            </a:xfrm>
            <a:prstGeom prst="rect">
              <a:avLst/>
            </a:prstGeom>
          </p:spPr>
          <p:txBody>
            <a:bodyPr wrap="square">
              <a:spAutoFit/>
            </a:bodyPr>
            <a:lstStyle/>
            <a:p>
              <a:r>
                <a:rPr lang="en-US" dirty="0" smtClean="0">
                  <a:solidFill>
                    <a:schemeClr val="tx1">
                      <a:lumMod val="75000"/>
                      <a:lumOff val="25000"/>
                    </a:schemeClr>
                  </a:solidFill>
                </a:rPr>
                <a:t>3: Data Center Staff with little/no ISO Experience</a:t>
              </a:r>
              <a:endParaRPr lang="en-US" dirty="0">
                <a:solidFill>
                  <a:schemeClr val="tx1">
                    <a:lumMod val="75000"/>
                    <a:lumOff val="25000"/>
                  </a:schemeClr>
                </a:solidFill>
              </a:endParaRPr>
            </a:p>
          </p:txBody>
        </p:sp>
      </p:grpSp>
    </p:spTree>
    <p:extLst>
      <p:ext uri="{BB962C8B-B14F-4D97-AF65-F5344CB8AC3E}">
        <p14:creationId xmlns:p14="http://schemas.microsoft.com/office/powerpoint/2010/main" val="9643876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a:t>
            </a:r>
            <a:endParaRPr lang="en-US" dirty="0"/>
          </a:p>
        </p:txBody>
      </p:sp>
      <p:sp>
        <p:nvSpPr>
          <p:cNvPr id="3" name="Content Placeholder 2"/>
          <p:cNvSpPr>
            <a:spLocks noGrp="1"/>
          </p:cNvSpPr>
          <p:nvPr>
            <p:ph idx="1"/>
          </p:nvPr>
        </p:nvSpPr>
        <p:spPr>
          <a:xfrm>
            <a:off x="457200" y="1346200"/>
            <a:ext cx="8229600" cy="4525963"/>
          </a:xfrm>
        </p:spPr>
        <p:txBody>
          <a:bodyPr/>
          <a:lstStyle/>
          <a:p>
            <a:pPr marL="0" indent="0">
              <a:buNone/>
            </a:pPr>
            <a:r>
              <a:rPr lang="en-US" dirty="0" smtClean="0"/>
              <a:t>Finding Errors/Gaps in the Source Metadata</a:t>
            </a:r>
          </a:p>
        </p:txBody>
      </p:sp>
      <p:sp>
        <p:nvSpPr>
          <p:cNvPr id="14" name="TextBox 13"/>
          <p:cNvSpPr txBox="1"/>
          <p:nvPr/>
        </p:nvSpPr>
        <p:spPr>
          <a:xfrm>
            <a:off x="457200" y="2006600"/>
            <a:ext cx="8229600" cy="923330"/>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en-US" dirty="0" smtClean="0">
                <a:latin typeface="Menlo Regular"/>
                <a:cs typeface="Menlo Regular"/>
              </a:rPr>
              <a:t>“The </a:t>
            </a:r>
            <a:r>
              <a:rPr lang="en-US" dirty="0">
                <a:latin typeface="Menlo Regular"/>
                <a:cs typeface="Menlo Regular"/>
              </a:rPr>
              <a:t>two biggest </a:t>
            </a:r>
            <a:r>
              <a:rPr lang="en-US" dirty="0" smtClean="0">
                <a:latin typeface="Menlo Regular"/>
                <a:cs typeface="Menlo Regular"/>
              </a:rPr>
              <a:t>issues </a:t>
            </a:r>
            <a:r>
              <a:rPr lang="en-US" dirty="0">
                <a:latin typeface="Menlo Regular"/>
                <a:cs typeface="Menlo Regular"/>
              </a:rPr>
              <a:t>I see for users is the format in which the metadata displays and the completeness and accuracy of the metadata</a:t>
            </a:r>
            <a:r>
              <a:rPr lang="en-US" dirty="0" smtClean="0">
                <a:latin typeface="Menlo Regular"/>
                <a:cs typeface="Menlo Regular"/>
              </a:rPr>
              <a:t>.” – </a:t>
            </a:r>
            <a:r>
              <a:rPr lang="en-US" dirty="0" err="1" smtClean="0">
                <a:latin typeface="Menlo Regular"/>
                <a:cs typeface="Menlo Regular"/>
              </a:rPr>
              <a:t>Deann</a:t>
            </a:r>
            <a:r>
              <a:rPr lang="en-US" dirty="0" smtClean="0">
                <a:latin typeface="Menlo Regular"/>
                <a:cs typeface="Menlo Regular"/>
              </a:rPr>
              <a:t> Miller</a:t>
            </a:r>
          </a:p>
        </p:txBody>
      </p:sp>
      <p:sp>
        <p:nvSpPr>
          <p:cNvPr id="15" name="TextBox 14"/>
          <p:cNvSpPr txBox="1"/>
          <p:nvPr/>
        </p:nvSpPr>
        <p:spPr>
          <a:xfrm>
            <a:off x="457200" y="3586249"/>
            <a:ext cx="8229600" cy="923330"/>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en-US" dirty="0" smtClean="0">
                <a:latin typeface="Menlo Regular"/>
                <a:cs typeface="Menlo Regular"/>
              </a:rPr>
              <a:t>“…range </a:t>
            </a:r>
            <a:r>
              <a:rPr lang="en-US" dirty="0">
                <a:latin typeface="Menlo Regular"/>
                <a:cs typeface="Menlo Regular"/>
              </a:rPr>
              <a:t>of horizontal tiles in the polar grid is 0-18, not 0-38. but I note it's 0-38 in the native </a:t>
            </a:r>
            <a:r>
              <a:rPr lang="en-US" dirty="0" smtClean="0">
                <a:latin typeface="Menlo Regular"/>
                <a:cs typeface="Menlo Regular"/>
              </a:rPr>
              <a:t>metadata…” – </a:t>
            </a:r>
            <a:r>
              <a:rPr lang="en-US" dirty="0" err="1" smtClean="0">
                <a:latin typeface="Menlo Regular"/>
                <a:cs typeface="Menlo Regular"/>
              </a:rPr>
              <a:t>Siri</a:t>
            </a:r>
            <a:r>
              <a:rPr lang="en-US" dirty="0" smtClean="0">
                <a:latin typeface="Menlo Regular"/>
                <a:cs typeface="Menlo Regular"/>
              </a:rPr>
              <a:t> </a:t>
            </a:r>
            <a:r>
              <a:rPr lang="en-US" dirty="0" err="1" smtClean="0">
                <a:latin typeface="Menlo Regular"/>
                <a:cs typeface="Menlo Regular"/>
              </a:rPr>
              <a:t>Jodha</a:t>
            </a:r>
            <a:r>
              <a:rPr lang="en-US" dirty="0" smtClean="0">
                <a:latin typeface="Menlo Regular"/>
                <a:cs typeface="Menlo Regular"/>
              </a:rPr>
              <a:t> </a:t>
            </a:r>
            <a:r>
              <a:rPr lang="en-US" dirty="0" err="1" smtClean="0">
                <a:latin typeface="Menlo Regular"/>
                <a:cs typeface="Menlo Regular"/>
              </a:rPr>
              <a:t>Kalsa</a:t>
            </a:r>
            <a:endParaRPr lang="en-US" dirty="0" smtClean="0">
              <a:latin typeface="Menlo Regular"/>
              <a:cs typeface="Menlo Regular"/>
            </a:endParaRPr>
          </a:p>
        </p:txBody>
      </p:sp>
      <p:sp>
        <p:nvSpPr>
          <p:cNvPr id="17" name="TextBox 16"/>
          <p:cNvSpPr txBox="1"/>
          <p:nvPr/>
        </p:nvSpPr>
        <p:spPr>
          <a:xfrm>
            <a:off x="457200" y="5126616"/>
            <a:ext cx="8229600" cy="923330"/>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en-US" dirty="0" smtClean="0">
                <a:latin typeface="Menlo Regular"/>
                <a:cs typeface="Menlo Regular"/>
              </a:rPr>
              <a:t>“…we </a:t>
            </a:r>
            <a:r>
              <a:rPr lang="en-US" dirty="0">
                <a:latin typeface="Menlo Regular"/>
                <a:cs typeface="Menlo Regular"/>
              </a:rPr>
              <a:t>identified a whole bunch of quality, consistency, and completeness problems with ECHO metadata during </a:t>
            </a:r>
            <a:r>
              <a:rPr lang="en-US" dirty="0" smtClean="0">
                <a:latin typeface="Menlo Regular"/>
                <a:cs typeface="Menlo Regular"/>
              </a:rPr>
              <a:t>MENDS…” – Ted </a:t>
            </a:r>
            <a:r>
              <a:rPr lang="en-US" dirty="0" err="1" smtClean="0">
                <a:latin typeface="Menlo Regular"/>
                <a:cs typeface="Menlo Regular"/>
              </a:rPr>
              <a:t>Habermann</a:t>
            </a:r>
            <a:endParaRPr lang="en-US" dirty="0" smtClean="0">
              <a:latin typeface="Menlo Regular"/>
              <a:cs typeface="Menlo Regular"/>
            </a:endParaRPr>
          </a:p>
        </p:txBody>
      </p:sp>
    </p:spTree>
    <p:extLst>
      <p:ext uri="{BB962C8B-B14F-4D97-AF65-F5344CB8AC3E}">
        <p14:creationId xmlns:p14="http://schemas.microsoft.com/office/powerpoint/2010/main" val="2851093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a:t>
            </a:r>
            <a:endParaRPr lang="en-US" dirty="0"/>
          </a:p>
        </p:txBody>
      </p:sp>
      <p:sp>
        <p:nvSpPr>
          <p:cNvPr id="3" name="Content Placeholder 2"/>
          <p:cNvSpPr>
            <a:spLocks noGrp="1"/>
          </p:cNvSpPr>
          <p:nvPr>
            <p:ph idx="1"/>
          </p:nvPr>
        </p:nvSpPr>
        <p:spPr>
          <a:xfrm>
            <a:off x="457200" y="1346200"/>
            <a:ext cx="8443992" cy="4525963"/>
          </a:xfrm>
        </p:spPr>
        <p:txBody>
          <a:bodyPr/>
          <a:lstStyle/>
          <a:p>
            <a:pPr marL="0" indent="0">
              <a:buNone/>
            </a:pPr>
            <a:r>
              <a:rPr lang="en-US" dirty="0" smtClean="0"/>
              <a:t>Hierarchical Keywords (aka GCMD)</a:t>
            </a:r>
          </a:p>
        </p:txBody>
      </p:sp>
      <p:sp>
        <p:nvSpPr>
          <p:cNvPr id="4" name="TextBox 3"/>
          <p:cNvSpPr txBox="1"/>
          <p:nvPr/>
        </p:nvSpPr>
        <p:spPr>
          <a:xfrm>
            <a:off x="361143" y="2006600"/>
            <a:ext cx="8443992" cy="4216539"/>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endParaRPr lang="en-US" sz="2000" dirty="0" smtClean="0">
              <a:latin typeface="Menlo Regular"/>
              <a:cs typeface="Menlo Regular"/>
            </a:endParaRPr>
          </a:p>
          <a:p>
            <a:r>
              <a:rPr lang="en-US" sz="2000" dirty="0" smtClean="0">
                <a:latin typeface="Menlo Regular"/>
                <a:cs typeface="Menlo Regular"/>
              </a:rPr>
              <a:t>   EARTH SCIENCE</a:t>
            </a: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smtClean="0">
                <a:latin typeface="Menlo Regular"/>
                <a:cs typeface="Menlo Regular"/>
              </a:rPr>
              <a:t>LAND SURFACE</a:t>
            </a: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solidFill>
                  <a:srgbClr val="A6A6A6"/>
                </a:solidFill>
                <a:latin typeface="Menlo Regular"/>
                <a:cs typeface="Menlo Regular"/>
              </a:rPr>
              <a:t>─</a:t>
            </a:r>
            <a:r>
              <a:rPr lang="en-US" sz="2000" dirty="0" smtClean="0">
                <a:latin typeface="Menlo Regular"/>
                <a:cs typeface="Menlo Regular"/>
              </a:rPr>
              <a:t>LAND TEMPERATURE</a:t>
            </a:r>
          </a:p>
          <a:p>
            <a:r>
              <a:rPr lang="en-US" sz="2000" dirty="0" smtClean="0">
                <a:solidFill>
                  <a:srgbClr val="A6A6A6"/>
                </a:solidFill>
                <a:latin typeface="Menlo Regular"/>
                <a:cs typeface="Menlo Regular"/>
              </a:rPr>
              <a:t>			│</a:t>
            </a:r>
            <a:endParaRPr lang="en-US" sz="2000" dirty="0">
              <a:solidFill>
                <a:srgbClr val="A6A6A6"/>
              </a:solidFill>
              <a:latin typeface="Menlo Regular"/>
              <a:cs typeface="Menlo Regular"/>
            </a:endParaRPr>
          </a:p>
          <a:p>
            <a:r>
              <a:rPr lang="en-US" sz="2000" dirty="0" smtClean="0">
                <a:solidFill>
                  <a:srgbClr val="A6A6A6"/>
                </a:solidFill>
                <a:latin typeface="Menlo Regular"/>
                <a:cs typeface="Menlo Regular"/>
              </a:rPr>
              <a:t>			└</a:t>
            </a:r>
            <a:r>
              <a:rPr lang="en-US" sz="2000" dirty="0">
                <a:solidFill>
                  <a:srgbClr val="A6A6A6"/>
                </a:solidFill>
                <a:latin typeface="Menlo Regular"/>
                <a:cs typeface="Menlo Regular"/>
              </a:rPr>
              <a:t>─</a:t>
            </a:r>
            <a:r>
              <a:rPr lang="en-US" sz="2000" dirty="0" smtClean="0">
                <a:solidFill>
                  <a:srgbClr val="A6A6A6"/>
                </a:solidFill>
                <a:latin typeface="Menlo Regular"/>
                <a:cs typeface="Menlo Regular"/>
              </a:rPr>
              <a:t>─</a:t>
            </a:r>
            <a:r>
              <a:rPr lang="en-US" sz="2000" dirty="0" smtClean="0">
                <a:latin typeface="Menlo Regular"/>
                <a:cs typeface="Menlo Regular"/>
              </a:rPr>
              <a:t>LAND SURFACE TEMPERATURE</a:t>
            </a:r>
          </a:p>
          <a:p>
            <a:endParaRPr lang="en-US" sz="2000" dirty="0" smtClean="0">
              <a:latin typeface="Menlo Regular"/>
              <a:cs typeface="Menlo Regular"/>
            </a:endParaRPr>
          </a:p>
          <a:p>
            <a:pPr algn="ctr"/>
            <a:r>
              <a:rPr lang="en-US" sz="3200" dirty="0" smtClean="0">
                <a:cs typeface="Menlo Regular"/>
              </a:rPr>
              <a:t>becomes</a:t>
            </a:r>
          </a:p>
          <a:p>
            <a:endParaRPr lang="en-US" sz="2000" dirty="0"/>
          </a:p>
          <a:p>
            <a:r>
              <a:rPr lang="en-US" dirty="0" smtClean="0">
                <a:latin typeface="Menlo Regular"/>
                <a:cs typeface="Menlo Regular"/>
              </a:rPr>
              <a:t>EARTH </a:t>
            </a:r>
            <a:r>
              <a:rPr lang="en-US" dirty="0" err="1">
                <a:latin typeface="Menlo Regular"/>
                <a:cs typeface="Menlo Regular"/>
              </a:rPr>
              <a:t>SCIENCE&amp;gt;LAND</a:t>
            </a:r>
            <a:r>
              <a:rPr lang="en-US" dirty="0">
                <a:latin typeface="Menlo Regular"/>
                <a:cs typeface="Menlo Regular"/>
              </a:rPr>
              <a:t> </a:t>
            </a:r>
            <a:r>
              <a:rPr lang="en-US" dirty="0" err="1">
                <a:latin typeface="Menlo Regular"/>
                <a:cs typeface="Menlo Regular"/>
              </a:rPr>
              <a:t>SURFACE&amp;gt;LAND</a:t>
            </a:r>
            <a:r>
              <a:rPr lang="en-US" dirty="0">
                <a:latin typeface="Menlo Regular"/>
                <a:cs typeface="Menlo Regular"/>
              </a:rPr>
              <a:t> </a:t>
            </a:r>
            <a:r>
              <a:rPr lang="en-US" dirty="0" err="1">
                <a:latin typeface="Menlo Regular"/>
                <a:cs typeface="Menlo Regular"/>
              </a:rPr>
              <a:t>TEMPERATURE&amp;gt;LAND</a:t>
            </a:r>
            <a:r>
              <a:rPr lang="en-US" dirty="0">
                <a:latin typeface="Menlo Regular"/>
                <a:cs typeface="Menlo Regular"/>
              </a:rPr>
              <a:t> SURFACE </a:t>
            </a:r>
            <a:r>
              <a:rPr lang="en-US" dirty="0" err="1">
                <a:latin typeface="Menlo Regular"/>
                <a:cs typeface="Menlo Regular"/>
              </a:rPr>
              <a:t>TEMPERATURE&amp;gt;NONE&amp;gt;NONE&amp;gt;NONE</a:t>
            </a:r>
            <a:endParaRPr lang="en-US" dirty="0">
              <a:latin typeface="Menlo Regular"/>
              <a:cs typeface="Menlo Regular"/>
            </a:endParaRPr>
          </a:p>
        </p:txBody>
      </p:sp>
      <p:pic>
        <p:nvPicPr>
          <p:cNvPr id="5" name="Picture 4" descr="Screen Shot 2014-07-03 at 10.2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034" y="2178855"/>
            <a:ext cx="3960280" cy="1235317"/>
          </a:xfrm>
          <a:prstGeom prst="rect">
            <a:avLst/>
          </a:prstGeom>
        </p:spPr>
      </p:pic>
    </p:spTree>
    <p:extLst>
      <p:ext uri="{BB962C8B-B14F-4D97-AF65-F5344CB8AC3E}">
        <p14:creationId xmlns:p14="http://schemas.microsoft.com/office/powerpoint/2010/main" val="3755961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a:t>
            </a:r>
            <a:endParaRPr lang="en-US" dirty="0"/>
          </a:p>
        </p:txBody>
      </p:sp>
      <p:sp>
        <p:nvSpPr>
          <p:cNvPr id="3" name="Content Placeholder 2"/>
          <p:cNvSpPr>
            <a:spLocks noGrp="1"/>
          </p:cNvSpPr>
          <p:nvPr>
            <p:ph idx="1"/>
          </p:nvPr>
        </p:nvSpPr>
        <p:spPr>
          <a:xfrm>
            <a:off x="457200" y="1346200"/>
            <a:ext cx="8229600" cy="4525963"/>
          </a:xfrm>
        </p:spPr>
        <p:txBody>
          <a:bodyPr/>
          <a:lstStyle/>
          <a:p>
            <a:pPr marL="0" indent="0">
              <a:buNone/>
            </a:pPr>
            <a:r>
              <a:rPr lang="en-US" dirty="0" smtClean="0"/>
              <a:t>Translation Times</a:t>
            </a:r>
          </a:p>
        </p:txBody>
      </p:sp>
      <p:graphicFrame>
        <p:nvGraphicFramePr>
          <p:cNvPr id="4" name="Chart 172"/>
          <p:cNvGraphicFramePr/>
          <p:nvPr>
            <p:extLst>
              <p:ext uri="{D42A27DB-BD31-4B8C-83A1-F6EECF244321}">
                <p14:modId xmlns:p14="http://schemas.microsoft.com/office/powerpoint/2010/main" val="2361064716"/>
              </p:ext>
            </p:extLst>
          </p:nvPr>
        </p:nvGraphicFramePr>
        <p:xfrm>
          <a:off x="1988533" y="2117955"/>
          <a:ext cx="4987406" cy="398515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177"/>
          <p:cNvGrpSpPr/>
          <p:nvPr/>
        </p:nvGrpSpPr>
        <p:grpSpPr>
          <a:xfrm>
            <a:off x="200079" y="2525320"/>
            <a:ext cx="6263633" cy="2133793"/>
            <a:chOff x="204706" y="-49286"/>
            <a:chExt cx="8908276" cy="3034726"/>
          </a:xfrm>
        </p:grpSpPr>
        <p:sp>
          <p:nvSpPr>
            <p:cNvPr id="6" name="Shape 173"/>
            <p:cNvSpPr/>
            <p:nvPr/>
          </p:nvSpPr>
          <p:spPr>
            <a:xfrm>
              <a:off x="4425039" y="2445577"/>
              <a:ext cx="492443"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dirty="0">
                  <a:solidFill>
                    <a:srgbClr val="FF0000"/>
                  </a:solidFill>
                </a:rPr>
                <a:t>1s</a:t>
              </a:r>
              <a:endParaRPr sz="2000" dirty="0">
                <a:solidFill>
                  <a:srgbClr val="FF0000"/>
                </a:solidFill>
              </a:endParaRPr>
            </a:p>
          </p:txBody>
        </p:sp>
        <p:sp>
          <p:nvSpPr>
            <p:cNvPr id="7" name="Shape 174"/>
            <p:cNvSpPr/>
            <p:nvPr/>
          </p:nvSpPr>
          <p:spPr>
            <a:xfrm>
              <a:off x="6444953" y="537041"/>
              <a:ext cx="563830" cy="4523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sz="1400" dirty="0">
                  <a:solidFill>
                    <a:srgbClr val="FF0000"/>
                  </a:solidFill>
                </a:rPr>
                <a:t>12s</a:t>
              </a:r>
            </a:p>
          </p:txBody>
        </p:sp>
        <p:sp>
          <p:nvSpPr>
            <p:cNvPr id="8" name="Shape 175"/>
            <p:cNvSpPr/>
            <p:nvPr/>
          </p:nvSpPr>
          <p:spPr>
            <a:xfrm>
              <a:off x="8499424" y="-49286"/>
              <a:ext cx="613558" cy="496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sz="1600" dirty="0">
                  <a:solidFill>
                    <a:srgbClr val="FF0000"/>
                  </a:solidFill>
                </a:rPr>
                <a:t>16s</a:t>
              </a:r>
            </a:p>
          </p:txBody>
        </p:sp>
        <p:sp>
          <p:nvSpPr>
            <p:cNvPr id="9" name="Shape 176"/>
            <p:cNvSpPr/>
            <p:nvPr/>
          </p:nvSpPr>
          <p:spPr>
            <a:xfrm>
              <a:off x="204706" y="1619052"/>
              <a:ext cx="2984500" cy="1196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dirty="0">
                  <a:solidFill>
                    <a:srgbClr val="E32400"/>
                  </a:solidFill>
                </a:rPr>
                <a:t>Time for</a:t>
              </a:r>
            </a:p>
            <a:p>
              <a:pPr lvl="0">
                <a:defRPr sz="1800"/>
              </a:pPr>
              <a:r>
                <a:rPr sz="2400" dirty="0">
                  <a:solidFill>
                    <a:srgbClr val="E32400"/>
                  </a:solidFill>
                </a:rPr>
                <a:t>500 granules</a:t>
              </a:r>
            </a:p>
          </p:txBody>
        </p:sp>
      </p:grpSp>
      <p:graphicFrame>
        <p:nvGraphicFramePr>
          <p:cNvPr id="10" name="Chart 172"/>
          <p:cNvGraphicFramePr/>
          <p:nvPr>
            <p:extLst>
              <p:ext uri="{D42A27DB-BD31-4B8C-83A1-F6EECF244321}">
                <p14:modId xmlns:p14="http://schemas.microsoft.com/office/powerpoint/2010/main" val="3306541498"/>
              </p:ext>
            </p:extLst>
          </p:nvPr>
        </p:nvGraphicFramePr>
        <p:xfrm>
          <a:off x="2140933" y="2270355"/>
          <a:ext cx="4987406" cy="398515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Screen Shot 2014-07-02 at 5.06.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298" y="2683934"/>
            <a:ext cx="1296458" cy="2489200"/>
          </a:xfrm>
          <a:prstGeom prst="rect">
            <a:avLst/>
          </a:prstGeom>
        </p:spPr>
      </p:pic>
      <p:sp>
        <p:nvSpPr>
          <p:cNvPr id="12" name="Rectangle 11"/>
          <p:cNvSpPr/>
          <p:nvPr/>
        </p:nvSpPr>
        <p:spPr>
          <a:xfrm>
            <a:off x="7255524" y="5388001"/>
            <a:ext cx="1234007" cy="369332"/>
          </a:xfrm>
          <a:prstGeom prst="rect">
            <a:avLst/>
          </a:prstGeom>
        </p:spPr>
        <p:txBody>
          <a:bodyPr wrap="none">
            <a:spAutoFit/>
          </a:bodyPr>
          <a:lstStyle/>
          <a:p>
            <a:pPr lvl="0" algn="ctr">
              <a:defRPr sz="1800"/>
            </a:pPr>
            <a:r>
              <a:rPr lang="en-US" dirty="0" smtClean="0">
                <a:solidFill>
                  <a:srgbClr val="E32400"/>
                </a:solidFill>
              </a:rPr>
              <a:t>ISO 19115</a:t>
            </a:r>
            <a:endParaRPr lang="en-US" dirty="0">
              <a:solidFill>
                <a:srgbClr val="E32400"/>
              </a:solidFill>
            </a:endParaRPr>
          </a:p>
        </p:txBody>
      </p:sp>
      <p:sp>
        <p:nvSpPr>
          <p:cNvPr id="13" name="Rectangle 12"/>
          <p:cNvSpPr/>
          <p:nvPr/>
        </p:nvSpPr>
        <p:spPr>
          <a:xfrm>
            <a:off x="7663538" y="2085689"/>
            <a:ext cx="417978" cy="369332"/>
          </a:xfrm>
          <a:prstGeom prst="rect">
            <a:avLst/>
          </a:prstGeom>
        </p:spPr>
        <p:txBody>
          <a:bodyPr wrap="none">
            <a:spAutoFit/>
          </a:bodyPr>
          <a:lstStyle/>
          <a:p>
            <a:pPr lvl="0" algn="ctr">
              <a:defRPr sz="1800"/>
            </a:pPr>
            <a:r>
              <a:rPr lang="en-US" dirty="0" smtClean="0">
                <a:solidFill>
                  <a:srgbClr val="E32400"/>
                </a:solidFill>
              </a:rPr>
              <a:t>??</a:t>
            </a:r>
            <a:endParaRPr lang="en-US" dirty="0">
              <a:solidFill>
                <a:srgbClr val="E32400"/>
              </a:solidFill>
            </a:endParaRPr>
          </a:p>
        </p:txBody>
      </p:sp>
    </p:spTree>
    <p:extLst>
      <p:ext uri="{BB962C8B-B14F-4D97-AF65-F5344CB8AC3E}">
        <p14:creationId xmlns:p14="http://schemas.microsoft.com/office/powerpoint/2010/main" val="408975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sp>
        <p:nvSpPr>
          <p:cNvPr id="2" name="Rectangle 1"/>
          <p:cNvSpPr/>
          <p:nvPr/>
        </p:nvSpPr>
        <p:spPr>
          <a:xfrm>
            <a:off x="220133" y="1416828"/>
            <a:ext cx="8712200" cy="707886"/>
          </a:xfrm>
          <a:prstGeom prst="rect">
            <a:avLst/>
          </a:prstGeom>
        </p:spPr>
        <p:txBody>
          <a:bodyPr wrap="square" anchor="ctr">
            <a:spAutoFit/>
          </a:bodyPr>
          <a:lstStyle/>
          <a:p>
            <a:pPr algn="ctr"/>
            <a:r>
              <a:rPr lang="en-US" sz="4000" dirty="0" smtClean="0">
                <a:hlinkClick r:id="rId2"/>
              </a:rPr>
              <a:t>support@earthdata.nasa.gov</a:t>
            </a:r>
            <a:r>
              <a:rPr lang="en-US" sz="4000" dirty="0" smtClean="0"/>
              <a:t> </a:t>
            </a:r>
            <a:endParaRPr lang="en-US" sz="4000" dirty="0"/>
          </a:p>
        </p:txBody>
      </p:sp>
    </p:spTree>
    <p:extLst>
      <p:ext uri="{BB962C8B-B14F-4D97-AF65-F5344CB8AC3E}">
        <p14:creationId xmlns:p14="http://schemas.microsoft.com/office/powerpoint/2010/main" val="2515600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620598298"/>
              </p:ext>
            </p:extLst>
          </p:nvPr>
        </p:nvGraphicFramePr>
        <p:xfrm>
          <a:off x="479171" y="288069"/>
          <a:ext cx="8293308" cy="57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24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ECHO?</a:t>
            </a:r>
            <a:endParaRPr lang="en-US" dirty="0"/>
          </a:p>
        </p:txBody>
      </p:sp>
      <p:sp>
        <p:nvSpPr>
          <p:cNvPr id="14" name="Content Placeholder 13"/>
          <p:cNvSpPr>
            <a:spLocks noGrp="1"/>
          </p:cNvSpPr>
          <p:nvPr>
            <p:ph idx="1"/>
          </p:nvPr>
        </p:nvSpPr>
        <p:spPr/>
        <p:txBody>
          <a:bodyPr>
            <a:normAutofit/>
          </a:bodyPr>
          <a:lstStyle/>
          <a:p>
            <a:r>
              <a:rPr lang="en-US" dirty="0" smtClean="0"/>
              <a:t>ECHO is a metadata catalog</a:t>
            </a:r>
          </a:p>
          <a:p>
            <a:pPr lvl="1"/>
            <a:r>
              <a:rPr lang="en-US" dirty="0" smtClean="0"/>
              <a:t>NASA’s Earth </a:t>
            </a:r>
            <a:r>
              <a:rPr lang="en-US" dirty="0"/>
              <a:t>Observing System Data and Information </a:t>
            </a:r>
            <a:r>
              <a:rPr lang="en-US" dirty="0" smtClean="0"/>
              <a:t>System (EOSDIS)</a:t>
            </a:r>
          </a:p>
          <a:p>
            <a:pPr lvl="1"/>
            <a:r>
              <a:rPr lang="en-US" dirty="0"/>
              <a:t>Collections: </a:t>
            </a:r>
            <a:r>
              <a:rPr lang="en-US" dirty="0" smtClean="0"/>
              <a:t>3.9k </a:t>
            </a:r>
            <a:endParaRPr lang="en-US" dirty="0"/>
          </a:p>
          <a:p>
            <a:pPr lvl="1"/>
            <a:r>
              <a:rPr lang="en-US" dirty="0"/>
              <a:t>Granules: </a:t>
            </a:r>
            <a:r>
              <a:rPr lang="en-US" dirty="0" smtClean="0"/>
              <a:t>160 million</a:t>
            </a:r>
            <a:endParaRPr lang="en-US" dirty="0"/>
          </a:p>
          <a:p>
            <a:pPr lvl="2"/>
            <a:r>
              <a:rPr lang="en-US" dirty="0" smtClean="0"/>
              <a:t>Growing: 600k/week</a:t>
            </a:r>
          </a:p>
          <a:p>
            <a:pPr lvl="1"/>
            <a:r>
              <a:rPr lang="en-US" dirty="0" smtClean="0"/>
              <a:t>REST API</a:t>
            </a:r>
          </a:p>
          <a:p>
            <a:pPr lvl="1"/>
            <a:r>
              <a:rPr lang="en-US" dirty="0" smtClean="0"/>
              <a:t>Web Front End: Reverb</a:t>
            </a:r>
          </a:p>
          <a:p>
            <a:pPr lvl="2"/>
            <a:r>
              <a:rPr lang="en-US" sz="1800" dirty="0" smtClean="0">
                <a:hlinkClick r:id="rId2"/>
              </a:rPr>
              <a:t>https://reverb.earthdata.nasa.gov</a:t>
            </a:r>
            <a:r>
              <a:rPr lang="en-US" sz="1800" dirty="0" smtClean="0"/>
              <a:t> </a:t>
            </a:r>
          </a:p>
          <a:p>
            <a:endParaRPr lang="en-US" dirty="0"/>
          </a:p>
        </p:txBody>
      </p:sp>
      <p:pic>
        <p:nvPicPr>
          <p:cNvPr id="15" name="Picture 14" descr="Screen Shot 2014-06-27 at 2.51.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290" y="4360333"/>
            <a:ext cx="3496842" cy="2302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001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ECHO and ISO Current Status</a:t>
            </a:r>
            <a:endParaRPr lang="en-US" dirty="0"/>
          </a:p>
        </p:txBody>
      </p:sp>
      <p:sp>
        <p:nvSpPr>
          <p:cNvPr id="14" name="Content Placeholder 13"/>
          <p:cNvSpPr>
            <a:spLocks noGrp="1"/>
          </p:cNvSpPr>
          <p:nvPr>
            <p:ph idx="1"/>
          </p:nvPr>
        </p:nvSpPr>
        <p:spPr/>
        <p:txBody>
          <a:bodyPr>
            <a:normAutofit/>
          </a:bodyPr>
          <a:lstStyle/>
          <a:p>
            <a:r>
              <a:rPr lang="en-US" sz="3600" dirty="0" smtClean="0"/>
              <a:t>Ingesting Metadata</a:t>
            </a:r>
          </a:p>
          <a:p>
            <a:pPr lvl="1"/>
            <a:r>
              <a:rPr lang="en-US" dirty="0" smtClean="0"/>
              <a:t>ECHO has support for adding ISO 19115 directly to our catalog via the REST API</a:t>
            </a:r>
          </a:p>
          <a:p>
            <a:pPr lvl="1"/>
            <a:r>
              <a:rPr lang="en-US" sz="3600" dirty="0" smtClean="0"/>
              <a:t>SMAP  - testing underway</a:t>
            </a:r>
          </a:p>
          <a:p>
            <a:pPr lvl="1"/>
            <a:r>
              <a:rPr lang="en-US" sz="3600" dirty="0" smtClean="0"/>
              <a:t>GRACE – translation underway</a:t>
            </a:r>
          </a:p>
          <a:p>
            <a:pPr marL="0" indent="0">
              <a:buNone/>
            </a:pPr>
            <a:endParaRPr lang="en-US" sz="3600" dirty="0" smtClean="0"/>
          </a:p>
          <a:p>
            <a:endParaRPr lang="en-US" sz="3600" dirty="0"/>
          </a:p>
        </p:txBody>
      </p:sp>
    </p:spTree>
    <p:extLst>
      <p:ext uri="{BB962C8B-B14F-4D97-AF65-F5344CB8AC3E}">
        <p14:creationId xmlns:p14="http://schemas.microsoft.com/office/powerpoint/2010/main" val="1340393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ECHO and ISO Current Status</a:t>
            </a:r>
            <a:endParaRPr lang="en-US" dirty="0"/>
          </a:p>
        </p:txBody>
      </p:sp>
      <p:sp>
        <p:nvSpPr>
          <p:cNvPr id="14" name="Content Placeholder 13"/>
          <p:cNvSpPr>
            <a:spLocks noGrp="1"/>
          </p:cNvSpPr>
          <p:nvPr>
            <p:ph idx="1"/>
          </p:nvPr>
        </p:nvSpPr>
        <p:spPr>
          <a:xfrm>
            <a:off x="457200" y="1600200"/>
            <a:ext cx="8229600" cy="1622275"/>
          </a:xfrm>
        </p:spPr>
        <p:txBody>
          <a:bodyPr>
            <a:normAutofit/>
          </a:bodyPr>
          <a:lstStyle/>
          <a:p>
            <a:r>
              <a:rPr lang="en-US" sz="3600" dirty="0" smtClean="0"/>
              <a:t>Translating </a:t>
            </a:r>
            <a:r>
              <a:rPr lang="en-US" sz="3600" dirty="0" smtClean="0"/>
              <a:t>Content</a:t>
            </a:r>
            <a:endParaRPr lang="en-US" sz="3600" dirty="0" smtClean="0"/>
          </a:p>
          <a:p>
            <a:pPr lvl="1"/>
            <a:r>
              <a:rPr lang="en-US" dirty="0" smtClean="0"/>
              <a:t>Every </a:t>
            </a:r>
            <a:r>
              <a:rPr lang="en-US" dirty="0"/>
              <a:t>collection and granule in ECHO can be exported as ISO 19115</a:t>
            </a:r>
          </a:p>
          <a:p>
            <a:endParaRPr lang="en-US" sz="3600" dirty="0" smtClean="0"/>
          </a:p>
          <a:p>
            <a:pPr marL="0" indent="0">
              <a:buNone/>
            </a:pPr>
            <a:endParaRPr lang="en-US" sz="3600" dirty="0" smtClean="0"/>
          </a:p>
          <a:p>
            <a:endParaRPr lang="en-US" sz="3600" dirty="0"/>
          </a:p>
        </p:txBody>
      </p:sp>
      <p:sp>
        <p:nvSpPr>
          <p:cNvPr id="5" name="Snip Single Corner Rectangle 4"/>
          <p:cNvSpPr/>
          <p:nvPr/>
        </p:nvSpPr>
        <p:spPr>
          <a:xfrm>
            <a:off x="2033081" y="3777912"/>
            <a:ext cx="1506620" cy="201724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r>
              <a:rPr lang="en-US" dirty="0" smtClean="0"/>
              <a:t>ECHO10</a:t>
            </a:r>
            <a:endParaRPr lang="en-US" dirty="0"/>
          </a:p>
        </p:txBody>
      </p:sp>
      <p:sp>
        <p:nvSpPr>
          <p:cNvPr id="6" name="Snip Single Corner Rectangle 5"/>
          <p:cNvSpPr/>
          <p:nvPr/>
        </p:nvSpPr>
        <p:spPr>
          <a:xfrm>
            <a:off x="5707995" y="3777912"/>
            <a:ext cx="1618683" cy="201724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r"/>
            <a:r>
              <a:rPr lang="en-US" dirty="0" smtClean="0"/>
              <a:t>NASA ISO</a:t>
            </a:r>
            <a:endParaRPr lang="en-US" dirty="0"/>
          </a:p>
        </p:txBody>
      </p:sp>
      <p:grpSp>
        <p:nvGrpSpPr>
          <p:cNvPr id="7" name="Group 6"/>
          <p:cNvGrpSpPr/>
          <p:nvPr/>
        </p:nvGrpSpPr>
        <p:grpSpPr>
          <a:xfrm>
            <a:off x="3242618" y="4048883"/>
            <a:ext cx="2739308" cy="1319924"/>
            <a:chOff x="1058369" y="5279695"/>
            <a:chExt cx="2315962" cy="1319924"/>
          </a:xfrm>
        </p:grpSpPr>
        <p:cxnSp>
          <p:nvCxnSpPr>
            <p:cNvPr id="8" name="Straight Arrow Connector 7"/>
            <p:cNvCxnSpPr/>
            <p:nvPr/>
          </p:nvCxnSpPr>
          <p:spPr>
            <a:xfrm flipV="1">
              <a:off x="1058369" y="6188699"/>
              <a:ext cx="2315962" cy="150184"/>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058369" y="5628354"/>
              <a:ext cx="2315962" cy="252017"/>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058369" y="5279695"/>
              <a:ext cx="2315962" cy="69731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058369" y="5339534"/>
              <a:ext cx="2315962" cy="1260085"/>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5981927" y="3989043"/>
            <a:ext cx="1033468" cy="119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2209150" y="4699920"/>
            <a:ext cx="1033468" cy="119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209150" y="4337702"/>
            <a:ext cx="1033468" cy="119679"/>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p:cNvSpPr/>
          <p:nvPr/>
        </p:nvSpPr>
        <p:spPr>
          <a:xfrm>
            <a:off x="5981927" y="4580241"/>
            <a:ext cx="1033468" cy="119679"/>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2209150" y="5108071"/>
            <a:ext cx="1033468" cy="119679"/>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5981927" y="4898047"/>
            <a:ext cx="1033468" cy="119679"/>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2209150" y="4009864"/>
            <a:ext cx="1033468" cy="119679"/>
          </a:xfrm>
          <a:prstGeom prst="rect">
            <a:avLst/>
          </a:prstGeom>
          <a:solidFill>
            <a:schemeClr val="bg2">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5981926" y="5257497"/>
            <a:ext cx="1033468" cy="119679"/>
          </a:xfrm>
          <a:prstGeom prst="rect">
            <a:avLst/>
          </a:prstGeom>
          <a:solidFill>
            <a:schemeClr val="bg2">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Folded Corner 21"/>
          <p:cNvSpPr/>
          <p:nvPr/>
        </p:nvSpPr>
        <p:spPr>
          <a:xfrm>
            <a:off x="4251184" y="4242719"/>
            <a:ext cx="734632" cy="98503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xslt</a:t>
            </a:r>
            <a:endParaRPr lang="en-US" dirty="0"/>
          </a:p>
        </p:txBody>
      </p:sp>
    </p:spTree>
    <p:extLst>
      <p:ext uri="{BB962C8B-B14F-4D97-AF65-F5344CB8AC3E}">
        <p14:creationId xmlns:p14="http://schemas.microsoft.com/office/powerpoint/2010/main" val="2946516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ECHO and ISO </a:t>
            </a:r>
            <a:r>
              <a:rPr lang="en-US" dirty="0" smtClean="0"/>
              <a:t>Future</a:t>
            </a:r>
            <a:endParaRPr lang="en-US" dirty="0"/>
          </a:p>
        </p:txBody>
      </p:sp>
      <p:sp>
        <p:nvSpPr>
          <p:cNvPr id="14" name="Content Placeholder 13"/>
          <p:cNvSpPr>
            <a:spLocks noGrp="1"/>
          </p:cNvSpPr>
          <p:nvPr>
            <p:ph idx="1"/>
          </p:nvPr>
        </p:nvSpPr>
        <p:spPr>
          <a:xfrm>
            <a:off x="457200" y="1600201"/>
            <a:ext cx="8229600" cy="747226"/>
          </a:xfrm>
        </p:spPr>
        <p:txBody>
          <a:bodyPr>
            <a:normAutofit/>
          </a:bodyPr>
          <a:lstStyle/>
          <a:p>
            <a:r>
              <a:rPr lang="en-US" sz="3600" dirty="0" smtClean="0"/>
              <a:t>Translating </a:t>
            </a:r>
            <a:r>
              <a:rPr lang="en-US" sz="3600" dirty="0" smtClean="0"/>
              <a:t>Use Cases</a:t>
            </a:r>
            <a:endParaRPr lang="en-US" sz="3600" dirty="0" smtClean="0"/>
          </a:p>
        </p:txBody>
      </p:sp>
      <p:sp>
        <p:nvSpPr>
          <p:cNvPr id="6" name="Snip Single Corner Rectangle 5"/>
          <p:cNvSpPr/>
          <p:nvPr/>
        </p:nvSpPr>
        <p:spPr>
          <a:xfrm>
            <a:off x="4441453" y="3346112"/>
            <a:ext cx="4245347" cy="201724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r"/>
            <a:r>
              <a:rPr lang="en-US" dirty="0" smtClean="0"/>
              <a:t>NASA ISO</a:t>
            </a:r>
            <a:endParaRPr lang="en-US" dirty="0"/>
          </a:p>
        </p:txBody>
      </p:sp>
      <p:sp>
        <p:nvSpPr>
          <p:cNvPr id="12" name="Rectangle 11"/>
          <p:cNvSpPr/>
          <p:nvPr/>
        </p:nvSpPr>
        <p:spPr>
          <a:xfrm>
            <a:off x="4715385" y="3557243"/>
            <a:ext cx="1033468" cy="119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p:cNvSpPr/>
          <p:nvPr/>
        </p:nvSpPr>
        <p:spPr>
          <a:xfrm>
            <a:off x="4715385" y="4148441"/>
            <a:ext cx="1033468" cy="119679"/>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4715385" y="4466247"/>
            <a:ext cx="1033468" cy="119679"/>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 name="Group 1"/>
          <p:cNvGrpSpPr/>
          <p:nvPr/>
        </p:nvGrpSpPr>
        <p:grpSpPr>
          <a:xfrm>
            <a:off x="737681" y="3346112"/>
            <a:ext cx="1506620" cy="2017242"/>
            <a:chOff x="2033081" y="3777912"/>
            <a:chExt cx="1506620" cy="2017242"/>
          </a:xfrm>
        </p:grpSpPr>
        <p:sp>
          <p:nvSpPr>
            <p:cNvPr id="5" name="Snip Single Corner Rectangle 4"/>
            <p:cNvSpPr/>
            <p:nvPr/>
          </p:nvSpPr>
          <p:spPr>
            <a:xfrm>
              <a:off x="2033081" y="3777912"/>
              <a:ext cx="1506620" cy="201724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r>
                <a:rPr lang="en-US" dirty="0" smtClean="0"/>
                <a:t>ECHO10</a:t>
              </a:r>
              <a:endParaRPr lang="en-US" dirty="0"/>
            </a:p>
          </p:txBody>
        </p:sp>
        <p:sp>
          <p:nvSpPr>
            <p:cNvPr id="15" name="Rectangle 14"/>
            <p:cNvSpPr/>
            <p:nvPr/>
          </p:nvSpPr>
          <p:spPr>
            <a:xfrm>
              <a:off x="2209150" y="4699920"/>
              <a:ext cx="1033468" cy="119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209150" y="4337702"/>
              <a:ext cx="1033468" cy="119679"/>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2209150" y="5108071"/>
              <a:ext cx="1033468" cy="119679"/>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2209150" y="4009864"/>
              <a:ext cx="1033468" cy="119679"/>
            </a:xfrm>
            <a:prstGeom prst="rect">
              <a:avLst/>
            </a:prstGeom>
            <a:solidFill>
              <a:schemeClr val="bg2">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1" name="Rectangle 20"/>
          <p:cNvSpPr/>
          <p:nvPr/>
        </p:nvSpPr>
        <p:spPr>
          <a:xfrm>
            <a:off x="4715384" y="4825697"/>
            <a:ext cx="1033468" cy="119679"/>
          </a:xfrm>
          <a:prstGeom prst="rect">
            <a:avLst/>
          </a:prstGeom>
          <a:solidFill>
            <a:schemeClr val="bg2">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7" name="Group 6"/>
          <p:cNvGrpSpPr/>
          <p:nvPr/>
        </p:nvGrpSpPr>
        <p:grpSpPr>
          <a:xfrm>
            <a:off x="1959918" y="3617083"/>
            <a:ext cx="2739308" cy="1319924"/>
            <a:chOff x="1058369" y="5279695"/>
            <a:chExt cx="2315962" cy="1319924"/>
          </a:xfrm>
        </p:grpSpPr>
        <p:cxnSp>
          <p:nvCxnSpPr>
            <p:cNvPr id="8" name="Straight Arrow Connector 7"/>
            <p:cNvCxnSpPr/>
            <p:nvPr/>
          </p:nvCxnSpPr>
          <p:spPr>
            <a:xfrm flipV="1">
              <a:off x="1058369" y="6188699"/>
              <a:ext cx="2315962" cy="150184"/>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058369" y="5628354"/>
              <a:ext cx="2315962" cy="252017"/>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058369" y="5279695"/>
              <a:ext cx="2315962" cy="69731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058369" y="5339534"/>
              <a:ext cx="2315962" cy="1260085"/>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2" name="Folded Corner 21"/>
          <p:cNvSpPr/>
          <p:nvPr/>
        </p:nvSpPr>
        <p:spPr>
          <a:xfrm>
            <a:off x="2816084" y="3854783"/>
            <a:ext cx="734632" cy="98503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xslt</a:t>
            </a:r>
            <a:endParaRPr lang="en-US" dirty="0"/>
          </a:p>
        </p:txBody>
      </p:sp>
      <p:sp>
        <p:nvSpPr>
          <p:cNvPr id="3" name="TextBox 2"/>
          <p:cNvSpPr txBox="1"/>
          <p:nvPr/>
        </p:nvSpPr>
        <p:spPr>
          <a:xfrm>
            <a:off x="830318" y="2951778"/>
            <a:ext cx="1223412" cy="400110"/>
          </a:xfrm>
          <a:prstGeom prst="rect">
            <a:avLst/>
          </a:prstGeom>
          <a:noFill/>
        </p:spPr>
        <p:txBody>
          <a:bodyPr wrap="none" rtlCol="0">
            <a:spAutoFit/>
          </a:bodyPr>
          <a:lstStyle/>
          <a:p>
            <a:r>
              <a:rPr lang="en-US" sz="2000" dirty="0" smtClean="0"/>
              <a:t>Discovery</a:t>
            </a:r>
            <a:endParaRPr lang="en-US" sz="2000" dirty="0"/>
          </a:p>
        </p:txBody>
      </p:sp>
      <p:sp>
        <p:nvSpPr>
          <p:cNvPr id="23" name="TextBox 22"/>
          <p:cNvSpPr txBox="1"/>
          <p:nvPr/>
        </p:nvSpPr>
        <p:spPr>
          <a:xfrm>
            <a:off x="4568452" y="2951778"/>
            <a:ext cx="1223412" cy="400110"/>
          </a:xfrm>
          <a:prstGeom prst="rect">
            <a:avLst/>
          </a:prstGeom>
          <a:noFill/>
        </p:spPr>
        <p:txBody>
          <a:bodyPr wrap="none" rtlCol="0">
            <a:spAutoFit/>
          </a:bodyPr>
          <a:lstStyle/>
          <a:p>
            <a:r>
              <a:rPr lang="en-US" sz="2000" dirty="0" smtClean="0"/>
              <a:t>Discovery</a:t>
            </a:r>
            <a:endParaRPr lang="en-US" sz="2000" dirty="0"/>
          </a:p>
        </p:txBody>
      </p:sp>
      <p:sp>
        <p:nvSpPr>
          <p:cNvPr id="24" name="TextBox 23"/>
          <p:cNvSpPr txBox="1"/>
          <p:nvPr/>
        </p:nvSpPr>
        <p:spPr>
          <a:xfrm>
            <a:off x="6179253" y="3266916"/>
            <a:ext cx="2404149" cy="1815882"/>
          </a:xfrm>
          <a:prstGeom prst="rect">
            <a:avLst/>
          </a:prstGeom>
          <a:noFill/>
        </p:spPr>
        <p:txBody>
          <a:bodyPr wrap="none" rtlCol="0">
            <a:spAutoFit/>
          </a:bodyPr>
          <a:lstStyle/>
          <a:p>
            <a:pPr algn="ctr"/>
            <a:r>
              <a:rPr lang="en-US" sz="2800" dirty="0" smtClean="0">
                <a:solidFill>
                  <a:srgbClr val="FFFFFF"/>
                </a:solidFill>
              </a:rPr>
              <a:t>Use</a:t>
            </a:r>
          </a:p>
          <a:p>
            <a:pPr algn="ctr"/>
            <a:r>
              <a:rPr lang="en-US" sz="2800" dirty="0" smtClean="0">
                <a:solidFill>
                  <a:srgbClr val="FFFFFF"/>
                </a:solidFill>
              </a:rPr>
              <a:t>Understanding</a:t>
            </a:r>
          </a:p>
          <a:p>
            <a:pPr algn="ctr"/>
            <a:r>
              <a:rPr lang="en-US" sz="2800" dirty="0" smtClean="0">
                <a:solidFill>
                  <a:srgbClr val="FFFFFF"/>
                </a:solidFill>
              </a:rPr>
              <a:t>(Data Quality, </a:t>
            </a:r>
          </a:p>
          <a:p>
            <a:pPr algn="ctr"/>
            <a:r>
              <a:rPr lang="en-US" sz="2800" dirty="0" smtClean="0">
                <a:solidFill>
                  <a:srgbClr val="FFFFFF"/>
                </a:solidFill>
              </a:rPr>
              <a:t>Lineage)</a:t>
            </a:r>
            <a:endParaRPr lang="en-US" sz="2800" dirty="0">
              <a:solidFill>
                <a:srgbClr val="FFFFFF"/>
              </a:solidFill>
            </a:endParaRPr>
          </a:p>
        </p:txBody>
      </p:sp>
    </p:spTree>
    <p:extLst>
      <p:ext uri="{BB962C8B-B14F-4D97-AF65-F5344CB8AC3E}">
        <p14:creationId xmlns:p14="http://schemas.microsoft.com/office/powerpoint/2010/main" val="3934958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Retrieving ISO 19115 via Reverb</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7" name="Picture 6" descr="Screen Shot 2014-07-02 at 4.0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4507403"/>
          </a:xfrm>
          <a:prstGeom prst="rect">
            <a:avLst/>
          </a:prstGeom>
        </p:spPr>
        <p:style>
          <a:lnRef idx="2">
            <a:schemeClr val="dk1"/>
          </a:lnRef>
          <a:fillRef idx="1">
            <a:schemeClr val="lt1"/>
          </a:fillRef>
          <a:effectRef idx="0">
            <a:schemeClr val="dk1"/>
          </a:effectRef>
          <a:fontRef idx="minor">
            <a:schemeClr val="dk1"/>
          </a:fontRef>
        </p:style>
      </p:pic>
      <p:sp>
        <p:nvSpPr>
          <p:cNvPr id="8" name="Frame 7"/>
          <p:cNvSpPr/>
          <p:nvPr/>
        </p:nvSpPr>
        <p:spPr>
          <a:xfrm>
            <a:off x="3141134" y="5427133"/>
            <a:ext cx="753533" cy="347134"/>
          </a:xfrm>
          <a:prstGeom prst="frame">
            <a:avLst>
              <a:gd name="adj1" fmla="val 975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8686800" y="1642534"/>
            <a:ext cx="376766" cy="355600"/>
          </a:xfrm>
          <a:prstGeom prst="frame">
            <a:avLst>
              <a:gd name="adj1" fmla="val 975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5054600" y="2870200"/>
            <a:ext cx="3242733" cy="3073400"/>
          </a:xfrm>
          <a:prstGeom prst="roundRect">
            <a:avLst/>
          </a:prstGeom>
          <a:solidFill>
            <a:schemeClr val="bg2">
              <a:alpha val="43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mj-lt"/>
              <a:buAutoNum type="arabicPeriod"/>
            </a:pPr>
            <a:r>
              <a:rPr lang="en-US" dirty="0" smtClean="0"/>
              <a:t>Go to Reverb</a:t>
            </a:r>
          </a:p>
          <a:p>
            <a:pPr marL="342900" indent="-342900">
              <a:buFont typeface="+mj-lt"/>
              <a:buAutoNum type="arabicPeriod"/>
            </a:pPr>
            <a:r>
              <a:rPr lang="en-US" dirty="0" smtClean="0"/>
              <a:t>Search for Collection</a:t>
            </a:r>
          </a:p>
          <a:p>
            <a:pPr marL="342900" indent="-342900">
              <a:buFont typeface="+mj-lt"/>
              <a:buAutoNum type="arabicPeriod"/>
            </a:pPr>
            <a:r>
              <a:rPr lang="en-US" dirty="0" smtClean="0"/>
              <a:t>Click Info Icon</a:t>
            </a:r>
          </a:p>
          <a:p>
            <a:pPr marL="342900" indent="-342900">
              <a:buFont typeface="+mj-lt"/>
              <a:buAutoNum type="arabicPeriod"/>
            </a:pPr>
            <a:r>
              <a:rPr lang="en-US" dirty="0" smtClean="0"/>
              <a:t>Scroll to bottom of dialog.</a:t>
            </a:r>
          </a:p>
          <a:p>
            <a:pPr marL="342900" indent="-342900">
              <a:buFont typeface="+mj-lt"/>
              <a:buAutoNum type="arabicPeriod"/>
            </a:pPr>
            <a:r>
              <a:rPr lang="en-US" dirty="0" smtClean="0"/>
              <a:t>Select ISO 19115</a:t>
            </a:r>
          </a:p>
          <a:p>
            <a:pPr algn="ctr"/>
            <a:endParaRPr lang="en-US" dirty="0"/>
          </a:p>
        </p:txBody>
      </p:sp>
    </p:spTree>
    <p:extLst>
      <p:ext uri="{BB962C8B-B14F-4D97-AF65-F5344CB8AC3E}">
        <p14:creationId xmlns:p14="http://schemas.microsoft.com/office/powerpoint/2010/main" val="61417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Retrieving ISO 19115 via ECHO API</a:t>
            </a:r>
            <a:endParaRPr lang="en-US" sz="3600" dirty="0"/>
          </a:p>
        </p:txBody>
      </p:sp>
      <p:sp>
        <p:nvSpPr>
          <p:cNvPr id="3" name="Content Placeholder 2"/>
          <p:cNvSpPr>
            <a:spLocks noGrp="1"/>
          </p:cNvSpPr>
          <p:nvPr>
            <p:ph idx="1"/>
          </p:nvPr>
        </p:nvSpPr>
        <p:spPr>
          <a:xfrm>
            <a:off x="457200" y="1600200"/>
            <a:ext cx="8229600" cy="1464733"/>
          </a:xfrm>
        </p:spPr>
        <p:txBody>
          <a:bodyPr>
            <a:normAutofit fontScale="77500" lnSpcReduction="20000"/>
          </a:bodyPr>
          <a:lstStyle/>
          <a:p>
            <a:pPr marL="0" indent="0">
              <a:buNone/>
            </a:pPr>
            <a:r>
              <a:rPr lang="en-US" dirty="0" smtClean="0"/>
              <a:t>ECHO has a REST(</a:t>
            </a:r>
            <a:r>
              <a:rPr lang="en-US" dirty="0" err="1" smtClean="0"/>
              <a:t>ish</a:t>
            </a:r>
            <a:r>
              <a:rPr lang="en-US" dirty="0" smtClean="0"/>
              <a:t>) API.</a:t>
            </a:r>
          </a:p>
          <a:p>
            <a:pPr marL="0" indent="0">
              <a:buNone/>
            </a:pPr>
            <a:endParaRPr lang="en-US" dirty="0" smtClean="0"/>
          </a:p>
          <a:p>
            <a:pPr marL="0" indent="0">
              <a:buNone/>
            </a:pPr>
            <a:r>
              <a:rPr lang="en-US" dirty="0" smtClean="0"/>
              <a:t>The format you want can be retrieved with a URL suffix</a:t>
            </a:r>
            <a:endParaRPr lang="en-US" dirty="0"/>
          </a:p>
        </p:txBody>
      </p:sp>
      <p:sp>
        <p:nvSpPr>
          <p:cNvPr id="4" name="TextBox 3"/>
          <p:cNvSpPr txBox="1"/>
          <p:nvPr/>
        </p:nvSpPr>
        <p:spPr>
          <a:xfrm>
            <a:off x="313619" y="3005665"/>
            <a:ext cx="8694914" cy="2554545"/>
          </a:xfrm>
          <a:prstGeom prst="rect">
            <a:avLst/>
          </a:prstGeom>
          <a:solidFill>
            <a:srgbClr val="CCDDEA"/>
          </a:solidFill>
          <a:effectLst>
            <a:outerShdw blurRad="50800" dist="38100" dir="5400000" algn="t" rotWithShape="0">
              <a:prstClr val="black">
                <a:alpha val="40000"/>
              </a:prstClr>
            </a:outerShdw>
          </a:effectLst>
        </p:spPr>
        <p:txBody>
          <a:bodyPr wrap="square" rtlCol="0">
            <a:spAutoFit/>
          </a:bodyPr>
          <a:lstStyle/>
          <a:p>
            <a:r>
              <a:rPr lang="en-US" sz="1600" dirty="0">
                <a:latin typeface="Menlo Regular"/>
                <a:cs typeface="Menlo Regular"/>
                <a:hlinkClick r:id="rId2"/>
              </a:rPr>
              <a:t>http:/</a:t>
            </a:r>
            <a:r>
              <a:rPr lang="en-US" sz="1600" dirty="0" smtClean="0">
                <a:latin typeface="Menlo Regular"/>
                <a:cs typeface="Menlo Regular"/>
                <a:hlinkClick r:id="rId2"/>
              </a:rPr>
              <a:t>/api.echo.nasa.gov/</a:t>
            </a:r>
            <a:r>
              <a:rPr lang="en-US" sz="1600" dirty="0">
                <a:latin typeface="Menlo Regular"/>
                <a:cs typeface="Menlo Regular"/>
                <a:hlinkClick r:id="rId2"/>
              </a:rPr>
              <a:t>catalog-rest/echo_catalog</a:t>
            </a:r>
            <a:r>
              <a:rPr lang="en-US" sz="1600" dirty="0" smtClean="0">
                <a:latin typeface="Menlo Regular"/>
                <a:cs typeface="Menlo Regular"/>
                <a:hlinkClick r:id="rId2"/>
              </a:rPr>
              <a:t>/</a:t>
            </a:r>
            <a:endParaRPr lang="en-US" sz="1600" dirty="0" smtClean="0">
              <a:latin typeface="Menlo Regular"/>
              <a:cs typeface="Menlo Regular"/>
            </a:endParaRPr>
          </a:p>
          <a:p>
            <a:r>
              <a:rPr lang="en-US" sz="1600" dirty="0" smtClean="0">
                <a:solidFill>
                  <a:srgbClr val="A6A6A6"/>
                </a:solidFill>
                <a:latin typeface="Menlo Regular"/>
                <a:cs typeface="Menlo Regular"/>
              </a:rPr>
              <a:t>	│</a:t>
            </a:r>
            <a:endParaRPr lang="en-US" sz="1600" dirty="0">
              <a:solidFill>
                <a:srgbClr val="A6A6A6"/>
              </a:solidFill>
              <a:latin typeface="Menlo Regular"/>
              <a:cs typeface="Menlo Regular"/>
            </a:endParaRPr>
          </a:p>
          <a:p>
            <a:r>
              <a:rPr lang="en-US" sz="1600" dirty="0">
                <a:solidFill>
                  <a:srgbClr val="A6A6A6"/>
                </a:solidFill>
                <a:latin typeface="Menlo Regular"/>
                <a:cs typeface="Menlo Regular"/>
              </a:rPr>
              <a:t>	├─</a:t>
            </a:r>
            <a:r>
              <a:rPr lang="en-US" sz="1600" dirty="0" smtClean="0">
                <a:solidFill>
                  <a:srgbClr val="A6A6A6"/>
                </a:solidFill>
                <a:latin typeface="Menlo Regular"/>
                <a:cs typeface="Menlo Regular"/>
              </a:rPr>
              <a:t>─</a:t>
            </a:r>
            <a:r>
              <a:rPr lang="en-US" sz="1600" dirty="0" smtClean="0">
                <a:solidFill>
                  <a:schemeClr val="tx1">
                    <a:lumMod val="95000"/>
                    <a:lumOff val="5000"/>
                  </a:schemeClr>
                </a:solidFill>
                <a:latin typeface="Menlo Regular"/>
                <a:cs typeface="Menlo Regular"/>
              </a:rPr>
              <a:t>datasets.</a:t>
            </a:r>
            <a:r>
              <a:rPr lang="en-US" sz="1600" dirty="0" smtClean="0">
                <a:latin typeface="Menlo Regular"/>
                <a:cs typeface="Menlo Regular"/>
              </a:rPr>
              <a:t>iso19115</a:t>
            </a:r>
            <a:r>
              <a:rPr lang="en-US" sz="1600" dirty="0" smtClean="0">
                <a:solidFill>
                  <a:schemeClr val="tx1">
                    <a:lumMod val="95000"/>
                    <a:lumOff val="5000"/>
                  </a:schemeClr>
                </a:solidFill>
                <a:latin typeface="Menlo Regular"/>
                <a:cs typeface="Menlo Regular"/>
              </a:rPr>
              <a:t>?</a:t>
            </a:r>
            <a:r>
              <a:rPr lang="en-US" sz="1600" dirty="0">
                <a:solidFill>
                  <a:schemeClr val="tx1">
                    <a:lumMod val="95000"/>
                    <a:lumOff val="5000"/>
                  </a:schemeClr>
                </a:solidFill>
                <a:latin typeface="Menlo Regular"/>
                <a:cs typeface="Menlo Regular"/>
              </a:rPr>
              <a:t>keyword=</a:t>
            </a:r>
            <a:r>
              <a:rPr lang="en-US" sz="1600" dirty="0" err="1">
                <a:solidFill>
                  <a:schemeClr val="tx1">
                    <a:lumMod val="95000"/>
                    <a:lumOff val="5000"/>
                  </a:schemeClr>
                </a:solidFill>
                <a:latin typeface="Menlo Regular"/>
                <a:cs typeface="Menlo Regular"/>
              </a:rPr>
              <a:t>cryosphere</a:t>
            </a:r>
            <a:endParaRPr lang="en-US" sz="1600" dirty="0">
              <a:solidFill>
                <a:schemeClr val="tx1">
                  <a:lumMod val="95000"/>
                  <a:lumOff val="5000"/>
                </a:schemeClr>
              </a:solidFill>
              <a:latin typeface="Menlo Regular"/>
              <a:cs typeface="Menlo Regular"/>
            </a:endParaRPr>
          </a:p>
          <a:p>
            <a:r>
              <a:rPr lang="en-US" sz="1600" dirty="0" smtClean="0">
                <a:solidFill>
                  <a:srgbClr val="A6A6A6"/>
                </a:solidFill>
                <a:latin typeface="Menlo Regular"/>
                <a:cs typeface="Menlo Regular"/>
              </a:rPr>
              <a:t>	│</a:t>
            </a:r>
            <a:endParaRPr lang="en-US" sz="1600" dirty="0">
              <a:solidFill>
                <a:srgbClr val="A6A6A6"/>
              </a:solidFill>
              <a:latin typeface="Menlo Regular"/>
              <a:cs typeface="Menlo Regular"/>
            </a:endParaRPr>
          </a:p>
          <a:p>
            <a:r>
              <a:rPr lang="en-US" sz="1600" dirty="0">
                <a:solidFill>
                  <a:srgbClr val="A6A6A6"/>
                </a:solidFill>
                <a:latin typeface="Menlo Regular"/>
                <a:cs typeface="Menlo Regular"/>
              </a:rPr>
              <a:t>	├─</a:t>
            </a:r>
            <a:r>
              <a:rPr lang="en-US" sz="1600" dirty="0" smtClean="0">
                <a:solidFill>
                  <a:srgbClr val="A6A6A6"/>
                </a:solidFill>
                <a:latin typeface="Menlo Regular"/>
                <a:cs typeface="Menlo Regular"/>
              </a:rPr>
              <a:t>─</a:t>
            </a:r>
            <a:r>
              <a:rPr lang="en-US" sz="1400" dirty="0">
                <a:solidFill>
                  <a:schemeClr val="tx1">
                    <a:lumMod val="95000"/>
                    <a:lumOff val="5000"/>
                  </a:schemeClr>
                </a:solidFill>
                <a:latin typeface="Menlo Regular"/>
                <a:cs typeface="Menlo Regular"/>
              </a:rPr>
              <a:t>granules.iso19115?short_name=MYD11B1&amp;updated_since=2014-07-</a:t>
            </a:r>
            <a:r>
              <a:rPr lang="en-US" sz="1400" dirty="0" smtClean="0">
                <a:solidFill>
                  <a:schemeClr val="tx1">
                    <a:lumMod val="95000"/>
                    <a:lumOff val="5000"/>
                  </a:schemeClr>
                </a:solidFill>
                <a:latin typeface="Menlo Regular"/>
                <a:cs typeface="Menlo Regular"/>
              </a:rPr>
              <a:t>03T10</a:t>
            </a:r>
            <a:r>
              <a:rPr lang="en-US" sz="1400" dirty="0">
                <a:solidFill>
                  <a:schemeClr val="tx1">
                    <a:lumMod val="95000"/>
                    <a:lumOff val="5000"/>
                  </a:schemeClr>
                </a:solidFill>
                <a:latin typeface="Menlo Regular"/>
                <a:cs typeface="Menlo Regular"/>
              </a:rPr>
              <a:t>:00:00Z</a:t>
            </a:r>
            <a:endParaRPr lang="en-US" sz="1400" dirty="0">
              <a:solidFill>
                <a:srgbClr val="A6A6A6"/>
              </a:solidFill>
              <a:latin typeface="Menlo Regular"/>
              <a:cs typeface="Menlo Regular"/>
            </a:endParaRPr>
          </a:p>
          <a:p>
            <a:r>
              <a:rPr lang="en-US" sz="1600" dirty="0" smtClean="0">
                <a:solidFill>
                  <a:srgbClr val="A6A6A6"/>
                </a:solidFill>
                <a:latin typeface="Menlo Regular"/>
                <a:cs typeface="Menlo Regular"/>
              </a:rPr>
              <a:t>	│</a:t>
            </a:r>
            <a:endParaRPr lang="en-US" sz="1600" dirty="0">
              <a:solidFill>
                <a:srgbClr val="A6A6A6"/>
              </a:solidFill>
              <a:latin typeface="Menlo Regular"/>
              <a:cs typeface="Menlo Regular"/>
            </a:endParaRPr>
          </a:p>
          <a:p>
            <a:r>
              <a:rPr lang="en-US" sz="1600" dirty="0">
                <a:solidFill>
                  <a:srgbClr val="A6A6A6"/>
                </a:solidFill>
                <a:latin typeface="Menlo Regular"/>
                <a:cs typeface="Menlo Regular"/>
              </a:rPr>
              <a:t>	├─</a:t>
            </a:r>
            <a:r>
              <a:rPr lang="en-US" sz="1600" dirty="0" smtClean="0">
                <a:solidFill>
                  <a:srgbClr val="A6A6A6"/>
                </a:solidFill>
                <a:latin typeface="Menlo Regular"/>
                <a:cs typeface="Menlo Regular"/>
              </a:rPr>
              <a:t>─</a:t>
            </a:r>
            <a:r>
              <a:rPr lang="en-US" sz="1600" dirty="0" smtClean="0">
                <a:latin typeface="Menlo Regular"/>
                <a:cs typeface="Menlo Regular"/>
              </a:rPr>
              <a:t>datasets</a:t>
            </a:r>
            <a:r>
              <a:rPr lang="en-US" sz="1600" dirty="0">
                <a:latin typeface="Menlo Regular"/>
                <a:cs typeface="Menlo Regular"/>
              </a:rPr>
              <a:t>/{</a:t>
            </a:r>
            <a:r>
              <a:rPr lang="en-US" sz="1600" dirty="0" err="1">
                <a:latin typeface="Menlo Regular"/>
                <a:cs typeface="Menlo Regular"/>
              </a:rPr>
              <a:t>echo_collection_id</a:t>
            </a:r>
            <a:r>
              <a:rPr lang="en-US" sz="1600" dirty="0" smtClean="0">
                <a:latin typeface="Menlo Regular"/>
                <a:cs typeface="Menlo Regular"/>
              </a:rPr>
              <a:t>}.iso19115</a:t>
            </a:r>
          </a:p>
          <a:p>
            <a:r>
              <a:rPr lang="en-US" sz="1600" dirty="0">
                <a:latin typeface="Menlo Regular"/>
                <a:cs typeface="Menlo Regular"/>
              </a:rPr>
              <a:t>	</a:t>
            </a:r>
            <a:r>
              <a:rPr lang="en-US" sz="1600" dirty="0" smtClean="0">
                <a:solidFill>
                  <a:srgbClr val="A6A6A6"/>
                </a:solidFill>
                <a:latin typeface="Menlo Regular"/>
                <a:cs typeface="Menlo Regular"/>
              </a:rPr>
              <a:t>│</a:t>
            </a:r>
            <a:endParaRPr lang="en-US" sz="1600" dirty="0">
              <a:solidFill>
                <a:srgbClr val="A6A6A6"/>
              </a:solidFill>
              <a:latin typeface="Menlo Regular"/>
              <a:cs typeface="Menlo Regular"/>
            </a:endParaRPr>
          </a:p>
          <a:p>
            <a:r>
              <a:rPr lang="en-US" sz="1600" dirty="0">
                <a:solidFill>
                  <a:srgbClr val="A6A6A6"/>
                </a:solidFill>
                <a:latin typeface="Menlo Regular"/>
                <a:cs typeface="Menlo Regular"/>
              </a:rPr>
              <a:t>	└</a:t>
            </a:r>
            <a:r>
              <a:rPr lang="en-US" sz="1600" dirty="0" smtClean="0">
                <a:solidFill>
                  <a:srgbClr val="A6A6A6"/>
                </a:solidFill>
                <a:latin typeface="Menlo Regular"/>
                <a:cs typeface="Menlo Regular"/>
              </a:rPr>
              <a:t>──</a:t>
            </a:r>
            <a:r>
              <a:rPr lang="en-US" sz="1600" dirty="0" smtClean="0">
                <a:latin typeface="Menlo Regular"/>
                <a:cs typeface="Menlo Regular"/>
              </a:rPr>
              <a:t>granules/</a:t>
            </a:r>
            <a:r>
              <a:rPr lang="en-US" sz="1600" dirty="0">
                <a:latin typeface="Menlo Regular"/>
                <a:cs typeface="Menlo Regular"/>
              </a:rPr>
              <a:t>{</a:t>
            </a:r>
            <a:r>
              <a:rPr lang="en-US" sz="1600" dirty="0" err="1">
                <a:latin typeface="Menlo Regular"/>
                <a:cs typeface="Menlo Regular"/>
              </a:rPr>
              <a:t>echo_collection_id</a:t>
            </a:r>
            <a:r>
              <a:rPr lang="en-US" sz="1600" dirty="0">
                <a:latin typeface="Menlo Regular"/>
                <a:cs typeface="Menlo Regular"/>
              </a:rPr>
              <a:t>}.</a:t>
            </a:r>
            <a:r>
              <a:rPr lang="en-US" sz="1600" dirty="0" smtClean="0">
                <a:latin typeface="Menlo Regular"/>
                <a:cs typeface="Menlo Regular"/>
              </a:rPr>
              <a:t>iso19115</a:t>
            </a:r>
          </a:p>
          <a:p>
            <a:endParaRPr lang="en-US" sz="1600" dirty="0">
              <a:latin typeface="Menlo Regular"/>
              <a:cs typeface="Menlo Regular"/>
            </a:endParaRPr>
          </a:p>
        </p:txBody>
      </p:sp>
    </p:spTree>
    <p:extLst>
      <p:ext uri="{BB962C8B-B14F-4D97-AF65-F5344CB8AC3E}">
        <p14:creationId xmlns:p14="http://schemas.microsoft.com/office/powerpoint/2010/main" val="528817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Retrieving ISO 19115 via </a:t>
            </a:r>
            <a:r>
              <a:rPr lang="en-US" sz="3600" dirty="0" smtClean="0"/>
              <a:t>ECHO API</a:t>
            </a:r>
            <a:endParaRPr lang="en-US" sz="3600" dirty="0"/>
          </a:p>
        </p:txBody>
      </p:sp>
      <p:sp>
        <p:nvSpPr>
          <p:cNvPr id="3" name="Content Placeholder 2"/>
          <p:cNvSpPr>
            <a:spLocks noGrp="1"/>
          </p:cNvSpPr>
          <p:nvPr>
            <p:ph idx="1"/>
          </p:nvPr>
        </p:nvSpPr>
        <p:spPr>
          <a:xfrm>
            <a:off x="457200" y="1523993"/>
            <a:ext cx="8229600" cy="939799"/>
          </a:xfrm>
        </p:spPr>
        <p:txBody>
          <a:bodyPr>
            <a:normAutofit fontScale="92500" lnSpcReduction="20000"/>
          </a:bodyPr>
          <a:lstStyle/>
          <a:p>
            <a:pPr marL="0" indent="0">
              <a:buNone/>
            </a:pPr>
            <a:r>
              <a:rPr lang="en-US" dirty="0">
                <a:latin typeface="+mn-lt"/>
                <a:cs typeface="Menlo Regular"/>
              </a:rPr>
              <a:t>More Info on ECHO’s REST </a:t>
            </a:r>
            <a:r>
              <a:rPr lang="en-US" dirty="0" smtClean="0">
                <a:latin typeface="+mn-lt"/>
                <a:cs typeface="Menlo Regular"/>
              </a:rPr>
              <a:t>API </a:t>
            </a:r>
          </a:p>
          <a:p>
            <a:pPr marL="0" indent="0">
              <a:buNone/>
            </a:pPr>
            <a:r>
              <a:rPr lang="en-US" dirty="0" smtClean="0">
                <a:latin typeface="+mn-lt"/>
                <a:cs typeface="Menlo Regular"/>
              </a:rPr>
              <a:t>(+ non-ISO 19115-specific examples)</a:t>
            </a:r>
            <a:endParaRPr lang="en-US" dirty="0">
              <a:latin typeface="+mn-lt"/>
              <a:cs typeface="Menlo Regular"/>
            </a:endParaRPr>
          </a:p>
          <a:p>
            <a:endParaRPr lang="en-US" dirty="0">
              <a:latin typeface="+mn-lt"/>
            </a:endParaRPr>
          </a:p>
        </p:txBody>
      </p:sp>
      <p:sp>
        <p:nvSpPr>
          <p:cNvPr id="4" name="TextBox 3"/>
          <p:cNvSpPr txBox="1"/>
          <p:nvPr/>
        </p:nvSpPr>
        <p:spPr>
          <a:xfrm>
            <a:off x="122767" y="2717811"/>
            <a:ext cx="8898467" cy="1323439"/>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en-US" sz="1600" dirty="0">
                <a:latin typeface="Menlo Regular"/>
                <a:cs typeface="Menlo Regular"/>
                <a:hlinkClick r:id="rId2"/>
              </a:rPr>
              <a:t>https://api.echo.nasa.gov/catalog-rest/catalog-docs/</a:t>
            </a:r>
            <a:r>
              <a:rPr lang="en-US" sz="1600" dirty="0" smtClean="0">
                <a:latin typeface="Menlo Regular"/>
                <a:cs typeface="Menlo Regular"/>
                <a:hlinkClick r:id="rId2"/>
              </a:rPr>
              <a:t>index.html</a:t>
            </a:r>
            <a:endParaRPr lang="en-US" sz="1600" dirty="0" smtClean="0">
              <a:latin typeface="Menlo Regular"/>
              <a:cs typeface="Menlo Regular"/>
            </a:endParaRPr>
          </a:p>
          <a:p>
            <a:endParaRPr lang="en-US" sz="1600" dirty="0">
              <a:latin typeface="Menlo Regular"/>
              <a:cs typeface="Menlo Regular"/>
            </a:endParaRPr>
          </a:p>
          <a:p>
            <a:r>
              <a:rPr lang="en-US" sz="1600" dirty="0">
                <a:latin typeface="Menlo Regular"/>
                <a:cs typeface="Menlo Regular"/>
                <a:hlinkClick r:id="rId3"/>
              </a:rPr>
              <a:t>https://wiki.earthdata.nasa.gov/display/echo/ECHO+REST+Search+</a:t>
            </a:r>
            <a:r>
              <a:rPr lang="en-US" sz="1600" dirty="0" smtClean="0">
                <a:latin typeface="Menlo Regular"/>
                <a:cs typeface="Menlo Regular"/>
                <a:hlinkClick r:id="rId3"/>
              </a:rPr>
              <a:t>Guide</a:t>
            </a:r>
            <a:endParaRPr lang="en-US" sz="1600" dirty="0">
              <a:latin typeface="Menlo Regular"/>
              <a:cs typeface="Menlo Regular"/>
            </a:endParaRPr>
          </a:p>
          <a:p>
            <a:endParaRPr lang="en-US" sz="1600" dirty="0" smtClean="0">
              <a:latin typeface="Menlo Regular"/>
              <a:cs typeface="Menlo Regular"/>
            </a:endParaRPr>
          </a:p>
          <a:p>
            <a:r>
              <a:rPr lang="en-US" sz="1600" dirty="0">
                <a:latin typeface="Menlo Regular"/>
                <a:cs typeface="Menlo Regular"/>
                <a:hlinkClick r:id="rId4"/>
              </a:rPr>
              <a:t>https://github.com/dpilone/</a:t>
            </a:r>
            <a:r>
              <a:rPr lang="en-US" sz="1600" dirty="0" smtClean="0">
                <a:latin typeface="Menlo Regular"/>
                <a:cs typeface="Menlo Regular"/>
                <a:hlinkClick r:id="rId4"/>
              </a:rPr>
              <a:t>echo_technical_interchange</a:t>
            </a:r>
            <a:r>
              <a:rPr lang="en-US" sz="1600" dirty="0" smtClean="0">
                <a:latin typeface="Menlo Regular"/>
                <a:cs typeface="Menlo Regular"/>
              </a:rPr>
              <a:t> </a:t>
            </a:r>
            <a:endParaRPr lang="en-US" sz="1600" dirty="0">
              <a:latin typeface="Menlo Regular"/>
              <a:cs typeface="Menlo Regular"/>
            </a:endParaRPr>
          </a:p>
        </p:txBody>
      </p:sp>
      <p:pic>
        <p:nvPicPr>
          <p:cNvPr id="9" name="Picture 8" descr="teacher-male.png"/>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90333" y="4267200"/>
            <a:ext cx="3461773" cy="2504016"/>
          </a:xfrm>
          <a:prstGeom prst="rect">
            <a:avLst/>
          </a:prstGeom>
        </p:spPr>
      </p:pic>
      <p:sp>
        <p:nvSpPr>
          <p:cNvPr id="11" name="Rectangle 10"/>
          <p:cNvSpPr/>
          <p:nvPr/>
        </p:nvSpPr>
        <p:spPr>
          <a:xfrm>
            <a:off x="4021666" y="6555772"/>
            <a:ext cx="3556001" cy="215444"/>
          </a:xfrm>
          <a:prstGeom prst="rect">
            <a:avLst/>
          </a:prstGeom>
        </p:spPr>
        <p:txBody>
          <a:bodyPr wrap="square">
            <a:spAutoFit/>
          </a:bodyPr>
          <a:lstStyle/>
          <a:p>
            <a:r>
              <a:rPr lang="en-US" sz="800" dirty="0">
                <a:solidFill>
                  <a:schemeClr val="bg1">
                    <a:lumMod val="65000"/>
                  </a:schemeClr>
                </a:solidFill>
              </a:rPr>
              <a:t>https://</a:t>
            </a:r>
            <a:r>
              <a:rPr lang="en-US" sz="800" dirty="0" err="1">
                <a:solidFill>
                  <a:schemeClr val="bg1">
                    <a:lumMod val="65000"/>
                  </a:schemeClr>
                </a:solidFill>
              </a:rPr>
              <a:t>openclipart.org</a:t>
            </a:r>
            <a:r>
              <a:rPr lang="en-US" sz="800" dirty="0">
                <a:solidFill>
                  <a:schemeClr val="bg1">
                    <a:lumMod val="65000"/>
                  </a:schemeClr>
                </a:solidFill>
              </a:rPr>
              <a:t>/image/300px/</a:t>
            </a:r>
            <a:r>
              <a:rPr lang="en-US" sz="800" dirty="0" err="1">
                <a:solidFill>
                  <a:schemeClr val="bg1">
                    <a:lumMod val="65000"/>
                  </a:schemeClr>
                </a:solidFill>
              </a:rPr>
              <a:t>svg_to_png</a:t>
            </a:r>
            <a:r>
              <a:rPr lang="en-US" sz="800" dirty="0">
                <a:solidFill>
                  <a:schemeClr val="bg1">
                    <a:lumMod val="65000"/>
                  </a:schemeClr>
                </a:solidFill>
              </a:rPr>
              <a:t>/185205/teacher-</a:t>
            </a:r>
            <a:r>
              <a:rPr lang="en-US" sz="800" dirty="0" err="1">
                <a:solidFill>
                  <a:schemeClr val="bg1">
                    <a:lumMod val="65000"/>
                  </a:schemeClr>
                </a:solidFill>
              </a:rPr>
              <a:t>male.png</a:t>
            </a:r>
            <a:endParaRPr lang="en-US" sz="800" dirty="0">
              <a:solidFill>
                <a:schemeClr val="bg1">
                  <a:lumMod val="65000"/>
                </a:schemeClr>
              </a:solidFill>
            </a:endParaRPr>
          </a:p>
        </p:txBody>
      </p:sp>
    </p:spTree>
    <p:extLst>
      <p:ext uri="{BB962C8B-B14F-4D97-AF65-F5344CB8AC3E}">
        <p14:creationId xmlns:p14="http://schemas.microsoft.com/office/powerpoint/2010/main" val="1430077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OSDIS Templat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EOSDIS Template.potx</Template>
  <TotalTime>9853</TotalTime>
  <Words>966</Words>
  <Application>Microsoft Macintosh PowerPoint</Application>
  <PresentationFormat>On-screen Show (4:3)</PresentationFormat>
  <Paragraphs>175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EOSDIS Template</vt:lpstr>
      <vt:lpstr>Retrieving and Transforming ISO 19115 Metadata</vt:lpstr>
      <vt:lpstr>PowerPoint Presentation</vt:lpstr>
      <vt:lpstr>What is ECHO?</vt:lpstr>
      <vt:lpstr>ECHO and ISO Current Status</vt:lpstr>
      <vt:lpstr>ECHO and ISO Current Status</vt:lpstr>
      <vt:lpstr>ECHO and ISO Future</vt:lpstr>
      <vt:lpstr>Retrieving ISO 19115 via Reverb</vt:lpstr>
      <vt:lpstr>Retrieving ISO 19115 via ECHO API</vt:lpstr>
      <vt:lpstr>Retrieving ISO 19115 via ECHO API</vt:lpstr>
      <vt:lpstr>What Version of the Translation am I looking at?</vt:lpstr>
      <vt:lpstr>Can I look at the xslt?</vt:lpstr>
      <vt:lpstr>ESO MENDS Review</vt:lpstr>
      <vt:lpstr>ESO MENDS Review</vt:lpstr>
      <vt:lpstr>ESO MENDS Review</vt:lpstr>
      <vt:lpstr>ESO MENDS Review</vt:lpstr>
      <vt:lpstr>Gotchas</vt:lpstr>
      <vt:lpstr>Gotchas</vt:lpstr>
      <vt:lpstr>Gotchas</vt:lpstr>
      <vt:lpstr>Questions</vt:lpstr>
    </vt:vector>
  </TitlesOfParts>
  <Company>Element 84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Earthdata</dc:title>
  <dc:creator>Brett McLaughlin</dc:creator>
  <cp:lastModifiedBy>Ted Habermann</cp:lastModifiedBy>
  <cp:revision>129</cp:revision>
  <dcterms:created xsi:type="dcterms:W3CDTF">2014-06-03T23:10:34Z</dcterms:created>
  <dcterms:modified xsi:type="dcterms:W3CDTF">2014-07-03T20:15:48Z</dcterms:modified>
</cp:coreProperties>
</file>