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Lst>
  <p:notesMasterIdLst>
    <p:notesMasterId r:id="rId38"/>
  </p:notesMasterIdLst>
  <p:sldIdLst>
    <p:sldId id="256" r:id="rId3"/>
    <p:sldId id="257" r:id="rId4"/>
    <p:sldId id="258" r:id="rId5"/>
    <p:sldId id="259" r:id="rId6"/>
    <p:sldId id="260" r:id="rId7"/>
    <p:sldId id="262"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7" r:id="rId23"/>
    <p:sldId id="288" r:id="rId24"/>
    <p:sldId id="289" r:id="rId25"/>
    <p:sldId id="290" r:id="rId26"/>
    <p:sldId id="276" r:id="rId27"/>
    <p:sldId id="277" r:id="rId28"/>
    <p:sldId id="278" r:id="rId29"/>
    <p:sldId id="279" r:id="rId30"/>
    <p:sldId id="280" r:id="rId31"/>
    <p:sldId id="281" r:id="rId32"/>
    <p:sldId id="282" r:id="rId33"/>
    <p:sldId id="283" r:id="rId34"/>
    <p:sldId id="284" r:id="rId35"/>
    <p:sldId id="285" r:id="rId36"/>
    <p:sldId id="286" r:id="rId3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8DAA164-FB70-4CB0-8DF7-444D83909CDA}">
  <a:tblStyle styleId="{48DAA164-FB70-4CB0-8DF7-444D83909CDA}" styleName="Table_0">
    <a:wholeTbl>
      <a:tcStyle>
        <a:tcBdr>
          <a:left>
            <a:ln w="12700" cap="flat" cmpd="sng">
              <a:solidFill>
                <a:srgbClr val="000000"/>
              </a:solidFill>
              <a:prstDash val="solid"/>
              <a:round/>
              <a:headEnd type="none" w="med" len="med"/>
              <a:tailEnd type="none" w="med" len="med"/>
            </a:ln>
          </a:left>
          <a:right>
            <a:ln w="12700" cap="flat" cmpd="sng">
              <a:solidFill>
                <a:srgbClr val="000000"/>
              </a:solidFill>
              <a:prstDash val="solid"/>
              <a:round/>
              <a:headEnd type="none" w="med" len="med"/>
              <a:tailEnd type="none" w="med" len="med"/>
            </a:ln>
          </a:right>
          <a:top>
            <a:ln w="12700" cap="flat" cmpd="sng">
              <a:solidFill>
                <a:srgbClr val="000000"/>
              </a:solidFill>
              <a:prstDash val="solid"/>
              <a:round/>
              <a:headEnd type="none" w="med" len="med"/>
              <a:tailEnd type="none" w="med" len="med"/>
            </a:ln>
          </a:top>
          <a:bottom>
            <a:ln w="12700" cap="flat" cmpd="sng">
              <a:solidFill>
                <a:srgbClr val="000000"/>
              </a:solidFill>
              <a:prstDash val="solid"/>
              <a:round/>
              <a:headEnd type="none" w="med" len="med"/>
              <a:tailEnd type="none" w="med" len="med"/>
            </a:ln>
          </a:bottom>
          <a:insideH>
            <a:ln w="12700" cap="flat" cmpd="sng">
              <a:solidFill>
                <a:srgbClr val="000000"/>
              </a:solidFill>
              <a:prstDash val="solid"/>
              <a:round/>
              <a:headEnd type="none" w="med" len="med"/>
              <a:tailEnd type="none" w="med" len="med"/>
            </a:ln>
          </a:insideH>
          <a:insideV>
            <a:ln w="12700"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06" autoAdjust="0"/>
  </p:normalViewPr>
  <p:slideViewPr>
    <p:cSldViewPr snapToGrid="0" snapToObjects="1">
      <p:cViewPr varScale="1">
        <p:scale>
          <a:sx n="144" d="100"/>
          <a:sy n="144" d="100"/>
        </p:scale>
        <p:origin x="-352" y="-112"/>
      </p:cViewPr>
      <p:guideLst>
        <p:guide orient="horz" pos="1620"/>
        <p:guide pos="2880"/>
      </p:guideLst>
    </p:cSldViewPr>
  </p:slideViewPr>
  <p:notesTextViewPr>
    <p:cViewPr>
      <p:scale>
        <a:sx n="100" d="100"/>
        <a:sy n="100" d="100"/>
      </p:scale>
      <p:origin x="0" y="0"/>
    </p:cViewPr>
  </p:notesTextViewPr>
  <p:sorterViewPr>
    <p:cViewPr>
      <p:scale>
        <a:sx n="201" d="100"/>
        <a:sy n="201" d="100"/>
      </p:scale>
      <p:origin x="0" y="1764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18649014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What were the challenges we anticipated</a:t>
            </a:r>
          </a:p>
          <a:p>
            <a:pPr marL="457200" lvl="0" indent="-228600" rtl="0">
              <a:spcBef>
                <a:spcPts val="0"/>
              </a:spcBef>
              <a:buChar char="-"/>
            </a:pPr>
            <a:r>
              <a:rPr lang="en"/>
              <a:t>Adapting the RDD to work well the geospatial data</a:t>
            </a:r>
          </a:p>
          <a:p>
            <a:pPr marL="914400" lvl="1" indent="-228600" rtl="0">
              <a:spcBef>
                <a:spcPts val="0"/>
              </a:spcBef>
              <a:buChar char="-"/>
            </a:pPr>
            <a:r>
              <a:rPr lang="en"/>
              <a:t>heterogenous formatting</a:t>
            </a:r>
          </a:p>
          <a:p>
            <a:pPr marL="914400" lvl="1" indent="-228600" rtl="0">
              <a:spcBef>
                <a:spcPts val="0"/>
              </a:spcBef>
              <a:buChar char="-"/>
            </a:pPr>
            <a:r>
              <a:rPr lang="en"/>
              <a:t>n-dimensionality</a:t>
            </a:r>
          </a:p>
          <a:p>
            <a:pPr marL="0" indent="0" rtl="0">
              <a:spcBef>
                <a:spcPts val="0"/>
              </a:spcBef>
              <a:buNone/>
            </a:pPr>
            <a:endParaRPr/>
          </a:p>
          <a:p>
            <a:pPr marL="457200" lvl="0" indent="-228600" rtl="0">
              <a:spcBef>
                <a:spcPts val="0"/>
              </a:spcBef>
              <a:buChar char="-"/>
            </a:pPr>
            <a:r>
              <a:rPr lang="en"/>
              <a:t>Reworking iterative science algorithms to fit the map reduce paradigm</a:t>
            </a:r>
          </a:p>
          <a:p>
            <a:pPr rtl="0">
              <a:spcBef>
                <a:spcPts val="0"/>
              </a:spcBef>
              <a:buNone/>
            </a:pPr>
            <a:endParaRPr/>
          </a:p>
          <a:p>
            <a:pPr marL="457200" lvl="0" indent="-228600" rtl="0">
              <a:spcBef>
                <a:spcPts val="0"/>
              </a:spcBef>
              <a:buChar char="-"/>
            </a:pPr>
            <a:r>
              <a:rPr lang="en"/>
              <a:t>The performance issues with JVM and it’s garbage collection latency</a:t>
            </a:r>
          </a:p>
          <a:p>
            <a:pPr marL="914400" lvl="1" indent="-228600">
              <a:spcBef>
                <a:spcPts val="0"/>
              </a:spcBef>
              <a:buChar char="-"/>
            </a:pPr>
            <a:r>
              <a:rPr lang="en"/>
              <a:t>Spark is reliant on the JVM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 Specific Scientific Data </a:t>
            </a:r>
          </a:p>
          <a:p>
            <a:pPr marL="457200" lvl="0" indent="-228600" rtl="0">
              <a:spcBef>
                <a:spcPts val="0"/>
              </a:spcBef>
              <a:buChar char="-"/>
            </a:pPr>
            <a:r>
              <a:rPr lang="en"/>
              <a:t>We specifically used netCDF and HDF formats netCDF HDF files</a:t>
            </a:r>
          </a:p>
          <a:p>
            <a:pPr marL="457200" lvl="0" indent="-228600" rtl="0">
              <a:spcBef>
                <a:spcPts val="0"/>
              </a:spcBef>
              <a:buClr>
                <a:schemeClr val="dk1"/>
              </a:buClr>
              <a:buChar char="-"/>
            </a:pPr>
            <a:r>
              <a:rPr lang="en">
                <a:solidFill>
                  <a:schemeClr val="dk1"/>
                </a:solidFill>
              </a:rPr>
              <a:t>Need to worry about the logical and physical layout of the files across Hadoop Distributed Filesystem</a:t>
            </a:r>
          </a:p>
          <a:p>
            <a:pPr marL="914400" lvl="1" indent="-228600" rtl="0">
              <a:spcBef>
                <a:spcPts val="0"/>
              </a:spcBef>
              <a:buClr>
                <a:schemeClr val="dk1"/>
              </a:buClr>
              <a:buChar char="-"/>
            </a:pPr>
            <a:r>
              <a:rPr lang="en">
                <a:solidFill>
                  <a:schemeClr val="dk1"/>
                </a:solidFill>
              </a:rPr>
              <a:t>Cannot read portions of the files, and instead must read all of the file when ingesting</a:t>
            </a:r>
          </a:p>
          <a:p>
            <a:pPr marL="914400" lvl="1" indent="-228600" rtl="0">
              <a:spcBef>
                <a:spcPts val="0"/>
              </a:spcBef>
              <a:buClr>
                <a:schemeClr val="dk1"/>
              </a:buClr>
              <a:buChar char="-"/>
            </a:pPr>
            <a:r>
              <a:rPr lang="en">
                <a:solidFill>
                  <a:schemeClr val="dk1"/>
                </a:solidFill>
              </a:rPr>
              <a:t>The hierarchical nature and custom libraries introduces unique backend challenges for such a system</a:t>
            </a:r>
          </a:p>
          <a:p>
            <a:pPr marL="1371600" lvl="2" indent="-228600" rtl="0">
              <a:spcBef>
                <a:spcPts val="0"/>
              </a:spcBef>
              <a:buClr>
                <a:schemeClr val="dk1"/>
              </a:buClr>
              <a:buChar char="-"/>
            </a:pPr>
            <a:r>
              <a:rPr lang="en">
                <a:solidFill>
                  <a:schemeClr val="dk1"/>
                </a:solidFill>
              </a:rPr>
              <a:t>Specifically non-serializable library classes and I/O</a:t>
            </a:r>
          </a:p>
          <a:p>
            <a:pPr marL="0" lvl="0" indent="0" rtl="0">
              <a:spcBef>
                <a:spcPts val="0"/>
              </a:spcBef>
              <a:buNone/>
            </a:pPr>
            <a:r>
              <a:rPr lang="en">
                <a:solidFill>
                  <a:schemeClr val="dk1"/>
                </a:solidFill>
              </a:rPr>
              <a:t>** </a:t>
            </a:r>
          </a:p>
          <a:p>
            <a:pPr rtl="0">
              <a:spcBef>
                <a:spcPts val="0"/>
              </a:spcBef>
              <a:buNone/>
            </a:pPr>
            <a:r>
              <a:rPr lang="en"/>
              <a:t>Challenge 1: Unique file formats that encapsulate both </a:t>
            </a:r>
          </a:p>
          <a:p>
            <a:pPr rtl="0">
              <a:spcBef>
                <a:spcPts val="0"/>
              </a:spcBef>
              <a:buNone/>
            </a:pPr>
            <a:endParaRPr/>
          </a:p>
          <a:p>
            <a:pPr marL="457200" lvl="0" indent="-228600" rtl="0">
              <a:spcBef>
                <a:spcPts val="0"/>
              </a:spcBef>
              <a:buChar char="●"/>
            </a:pPr>
            <a:r>
              <a:rPr lang="en"/>
              <a:t>Many languages = Fortran, C/C++, IDE, Python, Java</a:t>
            </a:r>
          </a:p>
          <a:p>
            <a:pPr marL="1828800" lvl="3" indent="-228600" rtl="0">
              <a:spcBef>
                <a:spcPts val="0"/>
              </a:spcBef>
              <a:buChar char="●"/>
            </a:pPr>
            <a:r>
              <a:rPr lang="en"/>
              <a:t>With Spark these libraries introduce serializability issues</a:t>
            </a:r>
          </a:p>
          <a:p>
            <a:pPr marR="0" lvl="0" algn="l" rtl="0">
              <a:lnSpc>
                <a:spcPct val="100000"/>
              </a:lnSpc>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
              <a:t>Needed to think about user and allow them to write their own loader and partitioner for ingesting data in SciSpark</a:t>
            </a:r>
          </a:p>
          <a:p>
            <a:pPr marL="914400" lvl="1" indent="-228600" rtl="0">
              <a:spcBef>
                <a:spcPts val="0"/>
              </a:spcBef>
              <a:buChar char="-"/>
            </a:pPr>
            <a:r>
              <a:rPr lang="en"/>
              <a:t>We also sought to simplify the initial backend architecture</a:t>
            </a:r>
          </a:p>
          <a:p>
            <a:pPr marL="914400" lvl="1" indent="-228600" rtl="0">
              <a:spcBef>
                <a:spcPts val="0"/>
              </a:spcBef>
              <a:buChar char="-"/>
            </a:pPr>
            <a:endParaRPr/>
          </a:p>
          <a:p>
            <a:pPr marL="457200" lvl="0" indent="-228600" rtl="0">
              <a:spcBef>
                <a:spcPts val="0"/>
              </a:spcBef>
              <a:buChar char="-"/>
            </a:pPr>
            <a:r>
              <a:rPr lang="en"/>
              <a:t>From initial backend architecture we realized that the concept was not going to work</a:t>
            </a:r>
          </a:p>
          <a:p>
            <a:pPr marL="914400" lvl="1" indent="-228600" rtl="0">
              <a:spcBef>
                <a:spcPts val="0"/>
              </a:spcBef>
              <a:buChar char="-"/>
            </a:pPr>
            <a:r>
              <a:rPr lang="en"/>
              <a:t>We needed to redefine what it means to read data in multiple formats from multiple sources</a:t>
            </a:r>
          </a:p>
          <a:p>
            <a:pPr marL="914400" lvl="1" indent="-228600" rtl="0">
              <a:spcBef>
                <a:spcPts val="0"/>
              </a:spcBef>
              <a:buChar char="-"/>
            </a:pPr>
            <a:r>
              <a:rPr lang="en"/>
              <a:t>How to materialize an RDD from such a source</a:t>
            </a:r>
          </a:p>
          <a:p>
            <a:pPr marL="457200" lvl="0" indent="0" rtl="0">
              <a:spcBef>
                <a:spcPts val="0"/>
              </a:spcBef>
              <a:buNone/>
            </a:pPr>
            <a:endParaRPr/>
          </a:p>
          <a:p>
            <a:pPr marL="457200" lvl="0" indent="-228600" rtl="0">
              <a:spcBef>
                <a:spcPts val="0"/>
              </a:spcBef>
              <a:buChar char="-"/>
            </a:pPr>
            <a:r>
              <a:rPr lang="en"/>
              <a:t>What makes it an sRDD</a:t>
            </a:r>
          </a:p>
          <a:p>
            <a:pPr marL="914400" lvl="1" indent="-228600" rtl="0">
              <a:spcBef>
                <a:spcPts val="0"/>
              </a:spcBef>
              <a:buChar char="-"/>
            </a:pPr>
            <a:r>
              <a:rPr lang="en"/>
              <a:t>The sRDD inherits functionality from the RDD</a:t>
            </a:r>
          </a:p>
          <a:p>
            <a:pPr marL="914400" lvl="1" indent="-228600" rtl="0">
              <a:spcBef>
                <a:spcPts val="0"/>
              </a:spcBef>
              <a:buChar char="-"/>
            </a:pPr>
            <a:r>
              <a:rPr lang="en"/>
              <a:t>It is fundamentally different because :</a:t>
            </a:r>
          </a:p>
          <a:p>
            <a:pPr marL="1371600" lvl="2" indent="-228600" rtl="0">
              <a:spcBef>
                <a:spcPts val="0"/>
              </a:spcBef>
              <a:buChar char="-"/>
            </a:pPr>
            <a:r>
              <a:rPr lang="en"/>
              <a:t>loaders from multiple sources and scientific formats</a:t>
            </a:r>
          </a:p>
          <a:p>
            <a:pPr marL="1371600" lvl="2" indent="-228600" rtl="0">
              <a:spcBef>
                <a:spcPts val="0"/>
              </a:spcBef>
              <a:buChar char="-"/>
            </a:pPr>
            <a:r>
              <a:rPr lang="en"/>
              <a:t>closely tied with the matrix library. </a:t>
            </a:r>
          </a:p>
          <a:p>
            <a:pPr marL="1371600" lvl="2" indent="-228600" rtl="0">
              <a:spcBef>
                <a:spcPts val="0"/>
              </a:spcBef>
              <a:buChar char="-"/>
            </a:pPr>
            <a:r>
              <a:rPr lang="en"/>
              <a:t>Spark has wrappers around matrix libraries for linear algebra</a:t>
            </a:r>
          </a:p>
          <a:p>
            <a:pPr marL="1371600" lvl="2" indent="-228600" rtl="0">
              <a:spcBef>
                <a:spcPts val="0"/>
              </a:spcBef>
              <a:buChar char="-"/>
            </a:pPr>
            <a:r>
              <a:rPr lang="en"/>
              <a:t>However these libraries do not support loading N-Dimensional data</a:t>
            </a:r>
          </a:p>
          <a:p>
            <a:pPr marL="0" indent="0" rtl="0">
              <a:spcBef>
                <a:spcPts val="0"/>
              </a:spcBef>
              <a:buNone/>
            </a:pPr>
            <a:endParaRPr/>
          </a:p>
          <a:p>
            <a:pPr marL="457200" lvl="0" indent="-228600" rtl="0">
              <a:spcBef>
                <a:spcPts val="0"/>
              </a:spcBef>
              <a:buChar char="●"/>
            </a:pPr>
            <a:r>
              <a:rPr lang="en"/>
              <a:t>We decided to write this in Scala/ Java → Don’t need to explain this - only if somebody asks</a:t>
            </a:r>
          </a:p>
          <a:p>
            <a:pPr marL="914400" lvl="1" indent="-228600" rtl="0">
              <a:spcBef>
                <a:spcPts val="0"/>
              </a:spcBef>
              <a:buClr>
                <a:schemeClr val="dk1"/>
              </a:buClr>
              <a:buChar char="○"/>
            </a:pPr>
            <a:r>
              <a:rPr lang="en">
                <a:solidFill>
                  <a:schemeClr val="dk1"/>
                </a:solidFill>
              </a:rPr>
              <a:t>scientific community are comfortable with using Python as their programing language for analysis, viz so why not use pyspark</a:t>
            </a:r>
          </a:p>
          <a:p>
            <a:pPr marL="914400" lvl="1" indent="-228600" rtl="0">
              <a:spcBef>
                <a:spcPts val="0"/>
              </a:spcBef>
              <a:buChar char="○"/>
            </a:pPr>
            <a:r>
              <a:rPr lang="en"/>
              <a:t>PySpark - which is Spark’s python interface involves copying from JVM to daemon processes</a:t>
            </a:r>
          </a:p>
          <a:p>
            <a:pPr marL="914400" lvl="1" indent="-228600" rtl="0">
              <a:spcBef>
                <a:spcPts val="0"/>
              </a:spcBef>
              <a:buChar char="○"/>
            </a:pPr>
            <a:r>
              <a:rPr lang="en"/>
              <a:t>Furthermore a collect operation in PySpark involves first writing the results to disk and then reading them.</a:t>
            </a:r>
          </a:p>
          <a:p>
            <a:pPr marL="914400" lvl="1" indent="-228600" rtl="0">
              <a:spcBef>
                <a:spcPts val="0"/>
              </a:spcBef>
              <a:buChar char="○"/>
            </a:pPr>
            <a:r>
              <a:rPr lang="en">
                <a:solidFill>
                  <a:schemeClr val="dk1"/>
                </a:solidFill>
              </a:rPr>
              <a:t>however still open to future research for a python interface for SciSpark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lr>
                <a:schemeClr val="dk1"/>
              </a:buClr>
              <a:buChar char="-"/>
            </a:pPr>
            <a:r>
              <a:rPr lang="en">
                <a:solidFill>
                  <a:schemeClr val="dk1"/>
                </a:solidFill>
              </a:rPr>
              <a:t>To go a little more in depth into the workflow (abstracted away from the novice/ application end user, but available to the expert user):</a:t>
            </a:r>
          </a:p>
          <a:p>
            <a:pPr marL="457200" lvl="0" indent="-228600" rtl="0">
              <a:spcBef>
                <a:spcPts val="0"/>
              </a:spcBef>
              <a:buClr>
                <a:schemeClr val="dk1"/>
              </a:buClr>
              <a:buAutoNum type="arabicPeriod"/>
            </a:pPr>
            <a:r>
              <a:rPr lang="en">
                <a:solidFill>
                  <a:schemeClr val="dk1"/>
                </a:solidFill>
              </a:rPr>
              <a:t>The partition function takes the list of URI’s and chops it up into a bunch of smaller lists</a:t>
            </a:r>
          </a:p>
          <a:p>
            <a:pPr marL="457200" lvl="0" indent="-228600" rtl="0">
              <a:spcBef>
                <a:spcPts val="0"/>
              </a:spcBef>
              <a:buClr>
                <a:schemeClr val="dk1"/>
              </a:buClr>
              <a:buAutoNum type="arabicPeriod"/>
            </a:pPr>
            <a:r>
              <a:rPr lang="en">
                <a:solidFill>
                  <a:schemeClr val="dk1"/>
                </a:solidFill>
              </a:rPr>
              <a:t>Each partition gets 1 list.</a:t>
            </a:r>
          </a:p>
          <a:p>
            <a:pPr marL="914400" lvl="1" indent="-228600" rtl="0">
              <a:spcBef>
                <a:spcPts val="0"/>
              </a:spcBef>
              <a:buClr>
                <a:schemeClr val="dk1"/>
              </a:buClr>
              <a:buAutoNum type="alphaLcPeriod"/>
            </a:pPr>
            <a:r>
              <a:rPr lang="en">
                <a:solidFill>
                  <a:schemeClr val="dk1"/>
                </a:solidFill>
              </a:rPr>
              <a:t>These lists are pointers to where files are located. </a:t>
            </a:r>
          </a:p>
          <a:p>
            <a:pPr marL="914400" lvl="1" indent="-228600" rtl="0">
              <a:spcBef>
                <a:spcPts val="0"/>
              </a:spcBef>
              <a:buClr>
                <a:schemeClr val="dk1"/>
              </a:buClr>
              <a:buAutoNum type="alphaLcPeriod"/>
            </a:pPr>
            <a:r>
              <a:rPr lang="en">
                <a:solidFill>
                  <a:schemeClr val="dk1"/>
                </a:solidFill>
              </a:rPr>
              <a:t>This could be an HDFS path or an OpenDAP Rest API URL. </a:t>
            </a:r>
          </a:p>
          <a:p>
            <a:pPr marL="914400" lvl="1" indent="-228600" rtl="0">
              <a:spcBef>
                <a:spcPts val="0"/>
              </a:spcBef>
              <a:buClr>
                <a:schemeClr val="dk1"/>
              </a:buClr>
              <a:buAutoNum type="alphaLcPeriod"/>
            </a:pPr>
            <a:r>
              <a:rPr lang="en">
                <a:solidFill>
                  <a:schemeClr val="dk1"/>
                </a:solidFill>
              </a:rPr>
              <a:t>This may not be the best approach for OpenDAP - because this ends up throttling the server. We recognize is an area for future work.</a:t>
            </a:r>
          </a:p>
          <a:p>
            <a:pPr marL="457200" lvl="0" indent="-228600" rtl="0">
              <a:spcBef>
                <a:spcPts val="0"/>
              </a:spcBef>
              <a:buClr>
                <a:schemeClr val="dk1"/>
              </a:buClr>
              <a:buAutoNum type="arabicPeriod"/>
            </a:pPr>
            <a:r>
              <a:rPr lang="en">
                <a:solidFill>
                  <a:schemeClr val="dk1"/>
                </a:solidFill>
              </a:rPr>
              <a:t>After the partitions have been shipped around, we then call the loader function which loads the data</a:t>
            </a:r>
          </a:p>
          <a:p>
            <a:pPr marL="914400" lvl="1" indent="-228600" rtl="0">
              <a:spcBef>
                <a:spcPts val="0"/>
              </a:spcBef>
              <a:buClr>
                <a:schemeClr val="dk1"/>
              </a:buClr>
              <a:buAutoNum type="alphaLcPeriod"/>
            </a:pPr>
            <a:r>
              <a:rPr lang="en">
                <a:solidFill>
                  <a:schemeClr val="dk1"/>
                </a:solidFill>
              </a:rPr>
              <a:t>In CS terms this is the data instantiation step</a:t>
            </a:r>
          </a:p>
          <a:p>
            <a:pPr marL="914400" lvl="1" indent="-228600" rtl="0">
              <a:spcBef>
                <a:spcPts val="0"/>
              </a:spcBef>
              <a:buClr>
                <a:schemeClr val="dk1"/>
              </a:buClr>
              <a:buAutoNum type="alphaLcPeriod"/>
            </a:pPr>
            <a:r>
              <a:rPr lang="en">
                <a:solidFill>
                  <a:schemeClr val="dk1"/>
                </a:solidFill>
              </a:rPr>
              <a:t>Thus we are able to load data in parallel. This is better than first loading the data and the shipping the data around for computation.</a:t>
            </a:r>
          </a:p>
          <a:p>
            <a:pPr rtl="0">
              <a:spcBef>
                <a:spcPts val="0"/>
              </a:spcBef>
              <a:buNone/>
            </a:pPr>
            <a:endParaRPr>
              <a:solidFill>
                <a:schemeClr val="dk1"/>
              </a:solidFill>
            </a:endParaRPr>
          </a:p>
          <a:p>
            <a:pPr rtl="0">
              <a:spcBef>
                <a:spcPts val="0"/>
              </a:spcBef>
              <a:buNone/>
            </a:pPr>
            <a:r>
              <a:rPr lang="en">
                <a:solidFill>
                  <a:schemeClr val="dk1"/>
                </a:solidFill>
              </a:rPr>
              <a:t>-- Time Where you are on this slide if &gt; 8 minutes then keep it quick - otherwise talk about the opendap issue</a:t>
            </a:r>
          </a:p>
          <a:p>
            <a:pPr rtl="0">
              <a:spcBef>
                <a:spcPts val="0"/>
              </a:spcBef>
              <a:buNone/>
            </a:pPr>
            <a:endParaRPr>
              <a:solidFill>
                <a:schemeClr val="dk1"/>
              </a:solidFill>
            </a:endParaRPr>
          </a:p>
          <a:p>
            <a:pPr lvl="0" rtl="0">
              <a:spcBef>
                <a:spcPts val="0"/>
              </a:spcBef>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TODO : update variable array hashmap</a:t>
            </a:r>
          </a:p>
          <a:p>
            <a:pPr lvl="0" rtl="0">
              <a:spcBef>
                <a:spcPts val="0"/>
              </a:spcBef>
              <a:buNone/>
            </a:pPr>
            <a:endParaRPr/>
          </a:p>
          <a:p>
            <a:pPr marL="457200" lvl="0" indent="-228600" rtl="0">
              <a:spcBef>
                <a:spcPts val="0"/>
              </a:spcBef>
              <a:buAutoNum type="arabicPeriod"/>
            </a:pPr>
            <a:r>
              <a:rPr lang="en"/>
              <a:t>This is what the sRDD looks like.</a:t>
            </a:r>
          </a:p>
          <a:p>
            <a:pPr marL="914400" lvl="1" indent="-228600" rtl="0">
              <a:spcBef>
                <a:spcPts val="0"/>
              </a:spcBef>
              <a:buAutoNum type="alphaLcPeriod"/>
            </a:pPr>
            <a:r>
              <a:rPr lang="en"/>
              <a:t>There’s a large object called the sciTensor</a:t>
            </a:r>
          </a:p>
          <a:p>
            <a:pPr marL="1371600" lvl="2" indent="-228600" rtl="0">
              <a:spcBef>
                <a:spcPts val="0"/>
              </a:spcBef>
              <a:buAutoNum type="romanLcPeriod"/>
            </a:pPr>
            <a:r>
              <a:rPr lang="en"/>
              <a:t>a SciTensor is a self-documented array</a:t>
            </a:r>
          </a:p>
          <a:p>
            <a:pPr marL="1371600" lvl="2" indent="-228600" rtl="0">
              <a:spcBef>
                <a:spcPts val="0"/>
              </a:spcBef>
              <a:buAutoNum type="romanLcPeriod"/>
            </a:pPr>
            <a:r>
              <a:rPr lang="en"/>
              <a:t>It keeps a list of variable arrays</a:t>
            </a:r>
          </a:p>
          <a:p>
            <a:pPr marL="1371600" lvl="2" indent="-228600" rtl="0">
              <a:spcBef>
                <a:spcPts val="0"/>
              </a:spcBef>
              <a:buAutoNum type="romanLcPeriod"/>
            </a:pPr>
            <a:r>
              <a:rPr lang="en"/>
              <a:t>it keeps all it’s metadata in a hashmap, so users can also query the hashmap and also do matrix operations</a:t>
            </a:r>
          </a:p>
          <a:p>
            <a:pPr marL="0" lvl="0" indent="0" rtl="0">
              <a:spcBef>
                <a:spcPts val="0"/>
              </a:spcBef>
              <a:buNone/>
            </a:pPr>
            <a:endParaRPr/>
          </a:p>
          <a:p>
            <a:pPr marL="0" indent="0" rtl="0">
              <a:spcBef>
                <a:spcPts val="0"/>
              </a:spcBef>
              <a:buNone/>
            </a:pPr>
            <a:r>
              <a:rPr lang="en"/>
              <a:t>	b. Think of the sciTensor as an spark in-memory abstraction of a NetCDF or HDF file</a:t>
            </a:r>
          </a:p>
          <a:p>
            <a:pPr marL="0" indent="0" rtl="0">
              <a:spcBef>
                <a:spcPts val="0"/>
              </a:spcBef>
              <a:buNone/>
            </a:pPr>
            <a:endParaRPr/>
          </a:p>
          <a:p>
            <a:pPr marL="0" lvl="0" indent="0" rtl="0">
              <a:spcBef>
                <a:spcPts val="0"/>
              </a:spcBef>
              <a:buClr>
                <a:schemeClr val="dk1"/>
              </a:buClr>
              <a:buSzPct val="100000"/>
              <a:buFont typeface="Arial"/>
              <a:buNone/>
            </a:pPr>
            <a:r>
              <a:rPr lang="en"/>
              <a:t>2. Programming Interface </a:t>
            </a:r>
          </a:p>
          <a:p>
            <a:pPr marL="457200" lvl="0" indent="-228600" rtl="0">
              <a:spcBef>
                <a:spcPts val="0"/>
              </a:spcBef>
              <a:buAutoNum type="alphaLcPeriod"/>
            </a:pPr>
            <a:r>
              <a:rPr lang="en"/>
              <a:t>the scientist sees the sRDD.</a:t>
            </a:r>
          </a:p>
          <a:p>
            <a:pPr marL="457200" lvl="0" indent="-228600" rtl="0">
              <a:spcBef>
                <a:spcPts val="0"/>
              </a:spcBef>
              <a:buAutoNum type="alphaLcPeriod"/>
            </a:pPr>
            <a:r>
              <a:rPr lang="en"/>
              <a:t>Scientists will express their problem following the MapReduce paradigm</a:t>
            </a:r>
          </a:p>
          <a:p>
            <a:pPr marL="0" lvl="0" indent="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
              <a:t>how do we achieve n-dimensionality in spark</a:t>
            </a:r>
          </a:p>
          <a:p>
            <a:pPr marL="457200" lvl="0" indent="-228600" rtl="0">
              <a:spcBef>
                <a:spcPts val="0"/>
              </a:spcBef>
              <a:buChar char="-"/>
            </a:pPr>
            <a:r>
              <a:rPr lang="en"/>
              <a:t>TODO : List Pro’s and cons</a:t>
            </a:r>
          </a:p>
          <a:p>
            <a:pPr lvl="0" rtl="0">
              <a:spcBef>
                <a:spcPts val="0"/>
              </a:spcBef>
              <a:buNone/>
            </a:pPr>
            <a:endParaRPr/>
          </a:p>
          <a:p>
            <a:pPr lvl="0" rtl="0">
              <a:spcBef>
                <a:spcPts val="0"/>
              </a:spcBef>
              <a:buNone/>
            </a:pPr>
            <a:r>
              <a:rPr lang="en"/>
              <a:t>breeze is the defacto linear algebra library for scala</a:t>
            </a:r>
          </a:p>
          <a:p>
            <a:pPr rtl="0">
              <a:spcBef>
                <a:spcPts val="0"/>
              </a:spcBef>
              <a:buNone/>
            </a:pPr>
            <a:endParaRPr/>
          </a:p>
          <a:p>
            <a:pPr marL="457200" lvl="0" indent="-228600" rtl="0">
              <a:spcBef>
                <a:spcPts val="0"/>
              </a:spcBef>
              <a:buAutoNum type="arabicPeriod"/>
            </a:pPr>
            <a:r>
              <a:rPr lang="en"/>
              <a:t>Native java arrays achieve N-dimensionality by nesting pointers - indirection causes latency</a:t>
            </a:r>
          </a:p>
          <a:p>
            <a:pPr marL="457200" lvl="0" indent="-228600" rtl="0">
              <a:spcBef>
                <a:spcPts val="0"/>
              </a:spcBef>
              <a:buAutoNum type="arabicPeriod"/>
            </a:pPr>
            <a:r>
              <a:rPr lang="en"/>
              <a:t>Breeze only supports upto 2 dimensions</a:t>
            </a:r>
          </a:p>
          <a:p>
            <a:pPr marL="914400" lvl="1" indent="-228600" rtl="0">
              <a:spcBef>
                <a:spcPts val="0"/>
              </a:spcBef>
              <a:buAutoNum type="alphaLcPeriod"/>
            </a:pPr>
            <a:r>
              <a:rPr lang="en"/>
              <a:t>The Apache Spark community supports linear algebra in spark by providing wrapper objects around Breeze matrices</a:t>
            </a:r>
          </a:p>
          <a:p>
            <a:pPr marL="457200" lvl="0" indent="-228600" rtl="0">
              <a:spcBef>
                <a:spcPts val="0"/>
              </a:spcBef>
              <a:buAutoNum type="arabicPeriod"/>
            </a:pPr>
            <a:r>
              <a:rPr lang="en"/>
              <a:t>ND4J by SkyMind IO is a new high performance matrix library that supports N dimensional arrays in java</a:t>
            </a:r>
          </a:p>
          <a:p>
            <a:pPr marL="914400" lvl="1" indent="-228600" rtl="0">
              <a:spcBef>
                <a:spcPts val="0"/>
              </a:spcBef>
              <a:buAutoNum type="alphaLcPeriod"/>
            </a:pPr>
            <a:r>
              <a:rPr lang="en"/>
              <a:t>Arrays are allocated contiguously in memory so it takes advantage of cache locality for elementwise operations</a:t>
            </a:r>
          </a:p>
          <a:p>
            <a:pPr marL="914400" lvl="1" indent="-228600" rtl="0">
              <a:spcBef>
                <a:spcPts val="0"/>
              </a:spcBef>
              <a:buAutoNum type="alphaLcPeriod"/>
            </a:pPr>
            <a:r>
              <a:rPr lang="en"/>
              <a:t>Still being heavily developed</a:t>
            </a:r>
          </a:p>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R="0" lvl="0" algn="l" rtl="0">
              <a:lnSpc>
                <a:spcPct val="100000"/>
              </a:lnSpc>
              <a:spcBef>
                <a:spcPts val="0"/>
              </a:spcBef>
              <a:spcAft>
                <a:spcPts val="0"/>
              </a:spcAft>
              <a:buNone/>
            </a:pPr>
            <a:endParaRPr dirty="0"/>
          </a:p>
          <a:p>
            <a:pPr marL="457200" lvl="0" indent="-228600" rtl="0">
              <a:spcBef>
                <a:spcPts val="0"/>
              </a:spcBef>
              <a:buChar char="-"/>
            </a:pPr>
            <a:r>
              <a:rPr lang="en" dirty="0"/>
              <a:t>Mesoscale - there is a range of values. </a:t>
            </a:r>
          </a:p>
          <a:p>
            <a:pPr marL="914400" lvl="1" indent="-228600" rtl="0">
              <a:spcBef>
                <a:spcPts val="0"/>
              </a:spcBef>
              <a:buChar char="-"/>
            </a:pPr>
            <a:r>
              <a:rPr lang="en" dirty="0"/>
              <a:t>anything between 10 - 100,000 km square arrays</a:t>
            </a:r>
          </a:p>
          <a:p>
            <a:pPr marL="457200" lvl="0" indent="-228600" rtl="0">
              <a:spcBef>
                <a:spcPts val="0"/>
              </a:spcBef>
              <a:buChar char="-"/>
            </a:pPr>
            <a:r>
              <a:rPr lang="en" dirty="0"/>
              <a:t>“ They are normally identified by infrared satellite imagery. </a:t>
            </a:r>
          </a:p>
          <a:p>
            <a:pPr marL="914400" lvl="1" indent="-228600" rtl="0">
              <a:spcBef>
                <a:spcPts val="0"/>
              </a:spcBef>
              <a:buChar char="-"/>
            </a:pPr>
            <a:r>
              <a:rPr lang="en" dirty="0"/>
              <a:t>Scientists look at them manually.</a:t>
            </a:r>
          </a:p>
          <a:p>
            <a:pPr marL="914400" lvl="1" indent="-228600" rtl="0">
              <a:spcBef>
                <a:spcPts val="0"/>
              </a:spcBef>
              <a:buChar char="-"/>
            </a:pPr>
            <a:r>
              <a:rPr lang="en" dirty="0"/>
              <a:t>Want to look at the highest resolution both in space and in time - vs sampling or averaging. Keeping all data vs Throwing data</a:t>
            </a:r>
          </a:p>
          <a:p>
            <a:pPr marL="914400" lvl="1" indent="-228600" rtl="0">
              <a:spcBef>
                <a:spcPts val="0"/>
              </a:spcBef>
              <a:buChar char="-"/>
            </a:pPr>
            <a:r>
              <a:rPr lang="en" dirty="0"/>
              <a:t>If we take a look at this video - we see how a MCC forms. Speficially these smaller features combine to form this larger feature. This movement is what we want to track.</a:t>
            </a:r>
          </a:p>
          <a:p>
            <a:pPr marL="0" lvl="0" indent="0" rtl="0">
              <a:spcBef>
                <a:spcPts val="0"/>
              </a:spcBef>
              <a:buNone/>
            </a:pPr>
            <a:r>
              <a:rPr lang="en" dirty="0"/>
              <a:t>“</a:t>
            </a:r>
          </a:p>
          <a:p>
            <a:pPr marL="0" indent="0" rtl="0">
              <a:spcBef>
                <a:spcPts val="0"/>
              </a:spcBef>
              <a:buNone/>
            </a:pPr>
            <a:r>
              <a:rPr lang="en" dirty="0"/>
              <a:t> - Convective</a:t>
            </a:r>
          </a:p>
          <a:p>
            <a:pPr marL="0" indent="0" rtl="0">
              <a:spcBef>
                <a:spcPts val="0"/>
              </a:spcBef>
              <a:buNone/>
            </a:pPr>
            <a:r>
              <a:rPr lang="en" dirty="0"/>
              <a:t>	- Clouds come as convective</a:t>
            </a:r>
          </a:p>
          <a:p>
            <a:pPr marL="0" indent="0" rtl="0">
              <a:spcBef>
                <a:spcPts val="0"/>
              </a:spcBef>
              <a:buNone/>
            </a:pPr>
            <a:r>
              <a:rPr lang="en" dirty="0"/>
              <a:t>	- convective = thunderstorm</a:t>
            </a:r>
          </a:p>
          <a:p>
            <a:pPr marL="0" indent="0" rtl="0">
              <a:spcBef>
                <a:spcPts val="0"/>
              </a:spcBef>
              <a:buNone/>
            </a:pPr>
            <a:r>
              <a:rPr lang="en" dirty="0"/>
              <a:t>	- Looking for clouds that have a very cold temperature with small embedded areas</a:t>
            </a:r>
          </a:p>
          <a:p>
            <a:pPr marL="0" lvl="0" indent="0" rtl="0">
              <a:spcBef>
                <a:spcPts val="0"/>
              </a:spcBef>
              <a:buNone/>
            </a:pPr>
            <a:endParaRPr dirty="0"/>
          </a:p>
          <a:p>
            <a:pPr marL="457200" lvl="0" indent="-228600" rtl="0">
              <a:spcBef>
                <a:spcPts val="0"/>
              </a:spcBef>
              <a:buChar char="-"/>
            </a:pPr>
            <a:r>
              <a:rPr lang="en" dirty="0"/>
              <a:t>Brightness temperature mean</a:t>
            </a:r>
          </a:p>
          <a:p>
            <a:pPr marL="457200" lvl="0" indent="-228600" rtl="0">
              <a:spcBef>
                <a:spcPts val="0"/>
              </a:spcBef>
              <a:buChar char="-"/>
            </a:pPr>
            <a:r>
              <a:rPr lang="en" dirty="0"/>
              <a:t>Wanted to point out how different “temperature regions” join together to form one large region</a:t>
            </a:r>
          </a:p>
          <a:p>
            <a:pPr marL="457200" lvl="0" indent="-228600" rtl="0">
              <a:spcBef>
                <a:spcPts val="0"/>
              </a:spcBef>
              <a:buChar char="-"/>
            </a:pPr>
            <a:r>
              <a:rPr lang="en" dirty="0"/>
              <a:t>How do we track the formation of these large atmospheric events through time?</a:t>
            </a:r>
          </a:p>
          <a:p>
            <a:pPr marL="457200" lvl="0" indent="-228600" rtl="0">
              <a:spcBef>
                <a:spcPts val="0"/>
              </a:spcBef>
              <a:buChar char="-"/>
            </a:pPr>
            <a:r>
              <a:rPr lang="en" dirty="0"/>
              <a:t>Segue into Kim’s Grab em’ Tag em’ Graph em’ algorithm</a:t>
            </a:r>
          </a:p>
          <a:p>
            <a:pPr lvl="0" rtl="0">
              <a:spcBef>
                <a:spcPts val="0"/>
              </a:spcBef>
              <a:buNone/>
            </a:pPr>
            <a:endParaRPr dirty="0"/>
          </a:p>
          <a:p>
            <a:pPr marL="457200" lvl="0" indent="-228600" rtl="0">
              <a:spcBef>
                <a:spcPts val="0"/>
              </a:spcBef>
              <a:buChar char="-"/>
            </a:pPr>
            <a:r>
              <a:rPr lang="en" dirty="0"/>
              <a:t>At 2 seconds you see MCC</a:t>
            </a:r>
          </a:p>
          <a:p>
            <a:pPr marL="914400" lvl="1" indent="-228600" rtl="0">
              <a:spcBef>
                <a:spcPts val="0"/>
              </a:spcBef>
              <a:buChar char="-"/>
            </a:pPr>
            <a:r>
              <a:rPr lang="en" dirty="0"/>
              <a:t>it’s circular</a:t>
            </a:r>
          </a:p>
          <a:p>
            <a:pPr marL="914400" lvl="1" indent="-228600" rtl="0">
              <a:spcBef>
                <a:spcPts val="0"/>
              </a:spcBef>
              <a:buChar char="-"/>
            </a:pPr>
            <a:r>
              <a:rPr lang="en" dirty="0"/>
              <a:t>larger area</a:t>
            </a:r>
          </a:p>
          <a:p>
            <a:pPr marL="914400" lvl="1" indent="-228600" rtl="0">
              <a:spcBef>
                <a:spcPts val="0"/>
              </a:spcBef>
              <a:buChar char="-"/>
            </a:pPr>
            <a:r>
              <a:rPr lang="en" dirty="0"/>
              <a:t>becomes a squall line - an inverted storm</a:t>
            </a:r>
          </a:p>
          <a:p>
            <a:pPr lvl="0" rtl="0">
              <a:spcBef>
                <a:spcPts val="0"/>
              </a:spcBef>
              <a:buNone/>
            </a:pPr>
            <a:endParaRPr dirty="0"/>
          </a:p>
          <a:p>
            <a:pPr marL="457200" lvl="0" indent="-228600" rtl="0">
              <a:spcBef>
                <a:spcPts val="0"/>
              </a:spcBef>
              <a:buClr>
                <a:schemeClr val="dk1"/>
              </a:buClr>
              <a:buChar char="-"/>
            </a:pPr>
            <a:r>
              <a:rPr lang="en" dirty="0">
                <a:solidFill>
                  <a:schemeClr val="dk1"/>
                </a:solidFill>
              </a:rPr>
              <a:t>previous images you saw cumulus clouds and organized convective systems</a:t>
            </a:r>
          </a:p>
          <a:p>
            <a:pPr marL="457200" lvl="0" indent="-228600" rtl="0">
              <a:spcBef>
                <a:spcPts val="0"/>
              </a:spcBef>
              <a:buClr>
                <a:schemeClr val="dk1"/>
              </a:buClr>
              <a:buChar char="-"/>
            </a:pPr>
            <a:r>
              <a:rPr lang="en" dirty="0">
                <a:solidFill>
                  <a:schemeClr val="dk1"/>
                </a:solidFill>
              </a:rPr>
              <a:t>they combined into the MCC</a:t>
            </a:r>
          </a:p>
          <a:p>
            <a:pPr marL="457200" lvl="0" indent="-228600" rtl="0">
              <a:spcBef>
                <a:spcPts val="0"/>
              </a:spcBef>
              <a:buClr>
                <a:schemeClr val="dk1"/>
              </a:buClr>
              <a:buChar char="-"/>
            </a:pPr>
            <a:r>
              <a:rPr lang="en" dirty="0">
                <a:solidFill>
                  <a:schemeClr val="dk1"/>
                </a:solidFill>
              </a:rPr>
              <a:t>eventually become a Squall line</a:t>
            </a:r>
          </a:p>
          <a:p>
            <a:pPr marL="457200" lvl="0" indent="-228600" rtl="0">
              <a:spcBef>
                <a:spcPts val="0"/>
              </a:spcBef>
              <a:buClr>
                <a:schemeClr val="dk1"/>
              </a:buClr>
              <a:buChar char="-"/>
            </a:pPr>
            <a:r>
              <a:rPr lang="en" b="1" dirty="0">
                <a:solidFill>
                  <a:schemeClr val="dk1"/>
                </a:solidFill>
              </a:rPr>
              <a:t>Why do we want to identify MCC</a:t>
            </a:r>
          </a:p>
          <a:p>
            <a:pPr marL="914400" lvl="1" indent="-228600" rtl="0">
              <a:spcBef>
                <a:spcPts val="0"/>
              </a:spcBef>
              <a:buClr>
                <a:schemeClr val="dk1"/>
              </a:buClr>
              <a:buChar char="-"/>
            </a:pPr>
            <a:r>
              <a:rPr lang="en" dirty="0">
                <a:solidFill>
                  <a:schemeClr val="dk1"/>
                </a:solidFill>
              </a:rPr>
              <a:t>High impactful events. They bring heavy rain in short period of time. ex. flash flooding</a:t>
            </a:r>
          </a:p>
          <a:p>
            <a:pPr marL="914400" lvl="1" indent="-228600" rtl="0">
              <a:spcBef>
                <a:spcPts val="0"/>
              </a:spcBef>
              <a:buClr>
                <a:schemeClr val="dk1"/>
              </a:buClr>
              <a:buChar char="-"/>
            </a:pPr>
            <a:r>
              <a:rPr lang="en" dirty="0">
                <a:solidFill>
                  <a:schemeClr val="dk1"/>
                </a:solidFill>
              </a:rPr>
              <a:t>High winds</a:t>
            </a:r>
          </a:p>
          <a:p>
            <a:pPr marL="914400" lvl="1" indent="-228600" rtl="0">
              <a:spcBef>
                <a:spcPts val="0"/>
              </a:spcBef>
              <a:buClr>
                <a:schemeClr val="dk1"/>
              </a:buClr>
              <a:buChar char="-"/>
            </a:pPr>
            <a:r>
              <a:rPr lang="en" dirty="0">
                <a:solidFill>
                  <a:schemeClr val="dk1"/>
                </a:solidFill>
              </a:rPr>
              <a:t>Thunderstorm</a:t>
            </a:r>
          </a:p>
          <a:p>
            <a:pPr marL="914400" lvl="1" indent="-228600" rtl="0">
              <a:spcBef>
                <a:spcPts val="0"/>
              </a:spcBef>
              <a:buClr>
                <a:schemeClr val="dk1"/>
              </a:buClr>
              <a:buChar char="-"/>
            </a:pPr>
            <a:r>
              <a:rPr lang="en" dirty="0">
                <a:solidFill>
                  <a:schemeClr val="dk1"/>
                </a:solidFill>
              </a:rPr>
              <a:t>Precursor to other weather features</a:t>
            </a:r>
          </a:p>
          <a:p>
            <a:pPr marL="914400" lvl="1" indent="-228600" rtl="0">
              <a:spcBef>
                <a:spcPts val="0"/>
              </a:spcBef>
              <a:buClr>
                <a:schemeClr val="dk1"/>
              </a:buClr>
              <a:buChar char="-"/>
            </a:pPr>
            <a:r>
              <a:rPr lang="en" dirty="0">
                <a:solidFill>
                  <a:schemeClr val="dk1"/>
                </a:solidFill>
              </a:rPr>
              <a:t>Some locations - they are the only source of rain fall</a:t>
            </a:r>
          </a:p>
          <a:p>
            <a:pPr marL="0" lvl="0" indent="0" rtl="0">
              <a:spcBef>
                <a:spcPts val="0"/>
              </a:spcBef>
              <a:buNone/>
            </a:pPr>
            <a:endParaRPr dirty="0">
              <a:solidFill>
                <a:schemeClr val="dk1"/>
              </a:solidFill>
            </a:endParaRPr>
          </a:p>
          <a:p>
            <a:pPr marL="457200" lvl="0" indent="-228600" rtl="0">
              <a:spcBef>
                <a:spcPts val="0"/>
              </a:spcBef>
              <a:buClr>
                <a:schemeClr val="dk1"/>
              </a:buClr>
              <a:buChar char="-"/>
            </a:pPr>
            <a:r>
              <a:rPr lang="en" dirty="0">
                <a:solidFill>
                  <a:schemeClr val="dk1"/>
                </a:solidFill>
              </a:rPr>
              <a:t>Voluminous data - high resolution -&gt; (dense matrices) and short time periods.</a:t>
            </a:r>
          </a:p>
          <a:p>
            <a:pPr marL="1828800" lvl="3" indent="-228600" rtl="0">
              <a:spcBef>
                <a:spcPts val="0"/>
              </a:spcBef>
              <a:buClr>
                <a:schemeClr val="dk1"/>
              </a:buClr>
              <a:buChar char="-"/>
            </a:pPr>
            <a:r>
              <a:rPr lang="en" dirty="0">
                <a:solidFill>
                  <a:schemeClr val="dk1"/>
                </a:solidFill>
              </a:rPr>
              <a:t>The data is read in at a minimum of ever 10 minutes. At a maximum of every 10 hours.</a:t>
            </a:r>
          </a:p>
          <a:p>
            <a:pPr marL="1828800" lvl="3" indent="-228600" rtl="0">
              <a:spcBef>
                <a:spcPts val="0"/>
              </a:spcBef>
              <a:buClr>
                <a:schemeClr val="dk1"/>
              </a:buClr>
              <a:buChar char="-"/>
            </a:pPr>
            <a:r>
              <a:rPr lang="en" dirty="0">
                <a:solidFill>
                  <a:schemeClr val="dk1"/>
                </a:solidFill>
              </a:rPr>
              <a:t>features normally identified via manual methods, and the voluminous data make them difficult to study over a long period of time</a:t>
            </a:r>
          </a:p>
          <a:p>
            <a:pPr marL="2286000" lvl="4" indent="-228600" rtl="0">
              <a:spcBef>
                <a:spcPts val="0"/>
              </a:spcBef>
              <a:buClr>
                <a:schemeClr val="dk1"/>
              </a:buClr>
              <a:buChar char="-"/>
            </a:pPr>
            <a:r>
              <a:rPr lang="en" dirty="0">
                <a:solidFill>
                  <a:schemeClr val="dk1"/>
                </a:solidFill>
              </a:rPr>
              <a:t>current techniques involve reducing the resolution and or averaging - causes loss of accuracy</a:t>
            </a:r>
          </a:p>
          <a:p>
            <a:pPr marL="0" lvl="0" indent="0" rtl="0">
              <a:spcBef>
                <a:spcPts val="0"/>
              </a:spcBef>
              <a:buNone/>
            </a:pPr>
            <a:endParaRPr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
              <a:t>Limitations of the approach:</a:t>
            </a:r>
          </a:p>
          <a:p>
            <a:pPr marL="914400" lvl="1" indent="-228600" rtl="0">
              <a:spcBef>
                <a:spcPts val="0"/>
              </a:spcBef>
              <a:buChar char="-"/>
            </a:pPr>
            <a:r>
              <a:rPr lang="en"/>
              <a:t>reading files sequentially to populate the array in step 1</a:t>
            </a:r>
          </a:p>
          <a:p>
            <a:pPr marL="914400" lvl="1" indent="-228600" rtl="0">
              <a:spcBef>
                <a:spcPts val="0"/>
              </a:spcBef>
              <a:buChar char="-"/>
            </a:pPr>
            <a:r>
              <a:rPr lang="en"/>
              <a:t>entire array stored in memory</a:t>
            </a:r>
          </a:p>
          <a:p>
            <a:pPr marL="914400" lvl="1" indent="-228600" rtl="0">
              <a:spcBef>
                <a:spcPts val="0"/>
              </a:spcBef>
              <a:buChar char="-"/>
            </a:pPr>
            <a:r>
              <a:rPr lang="en"/>
              <a:t>serial creation of the graph </a:t>
            </a:r>
          </a:p>
          <a:p>
            <a:pPr marL="914400" lvl="1" indent="-228600" rtl="0">
              <a:spcBef>
                <a:spcPts val="0"/>
              </a:spcBef>
              <a:buChar char="-"/>
            </a:pPr>
            <a:r>
              <a:rPr lang="en"/>
              <a:t>because of the computation in efficiencies, the algorithm cannot handle the full dataset, high temporal resolutions (over longer periods) or long time periods</a:t>
            </a:r>
          </a:p>
          <a:p>
            <a:pPr marL="457200" lvl="0" indent="0" rtl="0">
              <a:spcBef>
                <a:spcPts val="0"/>
              </a:spcBef>
              <a:buNone/>
            </a:pPr>
            <a:r>
              <a:rPr lang="en"/>
              <a:t>I was thinking of inserting a generated graph from an actual dataset</a:t>
            </a:r>
          </a:p>
          <a:p>
            <a:pPr rtl="0">
              <a:spcBef>
                <a:spcPts val="0"/>
              </a:spcBef>
              <a:buNone/>
            </a:pPr>
            <a:endParaRPr/>
          </a:p>
          <a:p>
            <a:pPr lvl="0" rtl="0">
              <a:lnSpc>
                <a:spcPct val="115000"/>
              </a:lnSpc>
              <a:spcBef>
                <a:spcPts val="0"/>
              </a:spcBef>
              <a:spcAft>
                <a:spcPts val="1600"/>
              </a:spcAft>
              <a:buClr>
                <a:schemeClr val="dk1"/>
              </a:buClr>
              <a:buSzPct val="100000"/>
              <a:buFont typeface="Arial"/>
              <a:buNone/>
            </a:pPr>
            <a:r>
              <a:rPr lang="en">
                <a:solidFill>
                  <a:schemeClr val="dk2"/>
                </a:solidFill>
              </a:rPr>
              <a:t>How are they identified?</a:t>
            </a:r>
          </a:p>
          <a:p>
            <a:pPr marL="457200" lvl="0" indent="-298450" rtl="0">
              <a:lnSpc>
                <a:spcPct val="115000"/>
              </a:lnSpc>
              <a:spcBef>
                <a:spcPts val="0"/>
              </a:spcBef>
              <a:spcAft>
                <a:spcPts val="1600"/>
              </a:spcAft>
              <a:buClr>
                <a:schemeClr val="dk2"/>
              </a:buClr>
              <a:buSzPct val="100000"/>
              <a:buChar char="●"/>
            </a:pPr>
            <a:r>
              <a:rPr lang="en">
                <a:solidFill>
                  <a:schemeClr val="dk2"/>
                </a:solidFill>
              </a:rPr>
              <a:t>data mining in infrared satellite data to identify contiguous regions where </a:t>
            </a:r>
            <a:r>
              <a:rPr lang="en" i="1">
                <a:solidFill>
                  <a:schemeClr val="dk1"/>
                </a:solidFill>
                <a:latin typeface="Calibri"/>
                <a:ea typeface="Calibri"/>
                <a:cs typeface="Calibri"/>
                <a:sym typeface="Calibri"/>
              </a:rPr>
              <a:t>T</a:t>
            </a:r>
            <a:r>
              <a:rPr lang="en" i="1" baseline="-25000">
                <a:solidFill>
                  <a:schemeClr val="dk1"/>
                </a:solidFill>
                <a:latin typeface="Calibri"/>
                <a:ea typeface="Calibri"/>
                <a:cs typeface="Calibri"/>
                <a:sym typeface="Calibri"/>
              </a:rPr>
              <a:t>B </a:t>
            </a:r>
            <a:r>
              <a:rPr lang="en">
                <a:solidFill>
                  <a:schemeClr val="dk1"/>
                </a:solidFill>
                <a:latin typeface="Calibri"/>
                <a:ea typeface="Calibri"/>
                <a:cs typeface="Calibri"/>
                <a:sym typeface="Calibri"/>
              </a:rPr>
              <a:t> ≤ 241K &amp; </a:t>
            </a:r>
            <a:r>
              <a:rPr lang="en" i="1">
                <a:solidFill>
                  <a:schemeClr val="dk1"/>
                </a:solidFill>
                <a:latin typeface="Calibri"/>
                <a:ea typeface="Calibri"/>
                <a:cs typeface="Calibri"/>
                <a:sym typeface="Calibri"/>
              </a:rPr>
              <a:t>A ≥</a:t>
            </a:r>
            <a:r>
              <a:rPr lang="en">
                <a:solidFill>
                  <a:schemeClr val="dk1"/>
                </a:solidFill>
                <a:latin typeface="Calibri"/>
                <a:ea typeface="Calibri"/>
                <a:cs typeface="Calibri"/>
                <a:sym typeface="Calibri"/>
              </a:rPr>
              <a:t> 2400km</a:t>
            </a:r>
            <a:r>
              <a:rPr lang="en" baseline="30000">
                <a:solidFill>
                  <a:schemeClr val="dk1"/>
                </a:solidFill>
                <a:latin typeface="Calibri"/>
                <a:ea typeface="Calibri"/>
                <a:cs typeface="Calibri"/>
                <a:sym typeface="Calibri"/>
              </a:rPr>
              <a:t>2</a:t>
            </a:r>
            <a:r>
              <a:rPr lang="en">
                <a:solidFill>
                  <a:schemeClr val="dk1"/>
                </a:solidFill>
                <a:latin typeface="Calibri"/>
                <a:ea typeface="Calibri"/>
                <a:cs typeface="Calibri"/>
                <a:sym typeface="Calibri"/>
              </a:rPr>
              <a:t> </a:t>
            </a:r>
          </a:p>
          <a:p>
            <a:pPr marL="457200" lvl="0" indent="-298450" rtl="0">
              <a:lnSpc>
                <a:spcPct val="115000"/>
              </a:lnSpc>
              <a:spcBef>
                <a:spcPts val="0"/>
              </a:spcBef>
              <a:spcAft>
                <a:spcPts val="1600"/>
              </a:spcAft>
              <a:buClr>
                <a:schemeClr val="dk2"/>
              </a:buClr>
              <a:buSzPct val="100000"/>
              <a:buChar char="●"/>
            </a:pPr>
            <a:r>
              <a:rPr lang="en">
                <a:solidFill>
                  <a:schemeClr val="dk2"/>
                </a:solidFill>
              </a:rPr>
              <a:t>connect overlapping regions in consecutive times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1" name="Shape 5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2100" rtl="0">
              <a:spcBef>
                <a:spcPts val="600"/>
              </a:spcBef>
              <a:buClr>
                <a:schemeClr val="dk1"/>
              </a:buClr>
              <a:buSzPct val="100000"/>
              <a:buChar char="-"/>
            </a:pPr>
            <a:r>
              <a:rPr lang="en" sz="1000">
                <a:solidFill>
                  <a:schemeClr val="dk1"/>
                </a:solidFill>
              </a:rPr>
              <a:t>Read MERG ← Merg is a grid of brightness temperature</a:t>
            </a:r>
          </a:p>
          <a:p>
            <a:pPr marL="457200" lvl="0" indent="-292100" rtl="0">
              <a:spcBef>
                <a:spcPts val="600"/>
              </a:spcBef>
              <a:buClr>
                <a:schemeClr val="dk1"/>
              </a:buClr>
              <a:buSzPct val="100000"/>
              <a:buChar char="-"/>
            </a:pPr>
            <a:r>
              <a:rPr lang="en" sz="1000">
                <a:solidFill>
                  <a:schemeClr val="dk1"/>
                </a:solidFill>
              </a:rPr>
              <a:t>Label Component</a:t>
            </a:r>
          </a:p>
          <a:p>
            <a:pPr marL="457200" lvl="0" indent="-292100" rtl="0">
              <a:spcBef>
                <a:spcPts val="600"/>
              </a:spcBef>
              <a:buClr>
                <a:schemeClr val="dk1"/>
              </a:buClr>
              <a:buSzPct val="100000"/>
              <a:buChar char="-"/>
            </a:pPr>
            <a:r>
              <a:rPr lang="en" sz="1000">
                <a:solidFill>
                  <a:schemeClr val="dk1"/>
                </a:solidFill>
              </a:rPr>
              <a:t>Find overlap</a:t>
            </a:r>
          </a:p>
          <a:p>
            <a:pPr marL="457200" lvl="0" indent="-292100" rtl="0">
              <a:spcBef>
                <a:spcPts val="600"/>
              </a:spcBef>
              <a:buClr>
                <a:schemeClr val="dk1"/>
              </a:buClr>
              <a:buSzPct val="100000"/>
              <a:buChar char="-"/>
            </a:pPr>
            <a:r>
              <a:rPr lang="en" sz="1000">
                <a:solidFill>
                  <a:schemeClr val="dk1"/>
                </a:solidFill>
              </a:rPr>
              <a:t>generate edges</a:t>
            </a:r>
          </a:p>
          <a:p>
            <a:pPr marL="457200" lvl="0" indent="-292100" rtl="0">
              <a:spcBef>
                <a:spcPts val="600"/>
              </a:spcBef>
              <a:buClr>
                <a:schemeClr val="dk1"/>
              </a:buClr>
              <a:buSzPct val="100000"/>
              <a:buChar char="-"/>
            </a:pPr>
            <a:r>
              <a:rPr lang="en" sz="1000">
                <a:solidFill>
                  <a:schemeClr val="dk1"/>
                </a:solidFill>
              </a:rPr>
              <a:t>extract vertices</a:t>
            </a:r>
          </a:p>
          <a:p>
            <a:pPr marL="457200" lvl="0" indent="-292100" rtl="0">
              <a:spcBef>
                <a:spcPts val="600"/>
              </a:spcBef>
              <a:buClr>
                <a:schemeClr val="dk1"/>
              </a:buClr>
              <a:buSzPct val="100000"/>
              <a:buChar char="-"/>
            </a:pPr>
            <a:r>
              <a:rPr lang="en" sz="1000">
                <a:solidFill>
                  <a:schemeClr val="dk1"/>
                </a:solidFill>
              </a:rPr>
              <a:t>Graph done   ←- Where we are at</a:t>
            </a:r>
          </a:p>
          <a:p>
            <a:pPr marL="457200" lvl="0" indent="-292100" rtl="0">
              <a:spcBef>
                <a:spcPts val="600"/>
              </a:spcBef>
              <a:buClr>
                <a:schemeClr val="dk1"/>
              </a:buClr>
              <a:buSzPct val="100000"/>
              <a:buChar char="-"/>
            </a:pPr>
            <a:r>
              <a:rPr lang="en" sz="1000">
                <a:solidFill>
                  <a:schemeClr val="dk1"/>
                </a:solidFill>
              </a:rPr>
              <a:t>Iterative DFS</a:t>
            </a:r>
          </a:p>
          <a:p>
            <a:pPr lvl="0" rtl="0">
              <a:spcBef>
                <a:spcPts val="600"/>
              </a:spcBef>
              <a:buNone/>
            </a:pPr>
            <a:r>
              <a:rPr lang="en" sz="1000">
                <a:solidFill>
                  <a:schemeClr val="dk1"/>
                </a:solidFill>
              </a:rPr>
              <a:t>how to compute the pairs of sequential dates in a distributed manner? how to pair sequential dates ?</a:t>
            </a:r>
          </a:p>
          <a:p>
            <a:pPr lvl="0" rtl="0">
              <a:spcBef>
                <a:spcPts val="600"/>
              </a:spcBef>
              <a:buNone/>
            </a:pPr>
            <a:r>
              <a:rPr lang="en" sz="1000">
                <a:solidFill>
                  <a:schemeClr val="dk1"/>
                </a:solidFill>
              </a:rPr>
              <a:t>cartesian product over the dates which blew up the task space, we launched millions of unneeded </a:t>
            </a:r>
          </a:p>
          <a:p>
            <a:pPr lvl="0" rtl="0">
              <a:spcBef>
                <a:spcPts val="600"/>
              </a:spcBef>
              <a:buNone/>
            </a:pPr>
            <a:r>
              <a:rPr lang="en" sz="1000">
                <a:solidFill>
                  <a:schemeClr val="dk1"/>
                </a:solidFill>
              </a:rPr>
              <a:t>we realized that we were doing a cartesian product among the components which blew up our heap space</a:t>
            </a:r>
          </a:p>
          <a:p>
            <a:pPr lvl="0" rtl="0">
              <a:spcBef>
                <a:spcPts val="600"/>
              </a:spcBef>
              <a:buNone/>
            </a:pPr>
            <a:r>
              <a:rPr lang="en" sz="1000">
                <a:solidFill>
                  <a:schemeClr val="dk1"/>
                </a:solidFill>
              </a:rPr>
              <a:t>we achieved this by multiplying our data instead creating unneeded tasks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7" name="Shape 5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3" name="Shape 5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 In the mapper class we frame the time line</a:t>
            </a:r>
          </a:p>
          <a:p>
            <a:pPr rtl="0">
              <a:spcBef>
                <a:spcPts val="0"/>
              </a:spcBef>
              <a:buNone/>
            </a:pPr>
            <a:r>
              <a:rPr lang="en"/>
              <a:t>“ In the reducer class we implement the operations we want to do on each frame pair</a:t>
            </a:r>
          </a:p>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0" name="Shape 5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
              <a:t>We tried different approached for the Distributed GTG</a:t>
            </a:r>
          </a:p>
          <a:p>
            <a:pPr marL="457200" lvl="0" indent="-228600" rtl="0">
              <a:spcBef>
                <a:spcPts val="0"/>
              </a:spcBef>
              <a:buChar char="-"/>
            </a:pPr>
            <a:r>
              <a:rPr lang="en"/>
              <a:t>We found that we needed to copy our data in order to frame the problem</a:t>
            </a:r>
          </a:p>
          <a:p>
            <a:pPr marL="914400" lvl="1" indent="-228600" rtl="0">
              <a:spcBef>
                <a:spcPts val="0"/>
              </a:spcBef>
              <a:buChar char="-"/>
            </a:pPr>
            <a:r>
              <a:rPr lang="en"/>
              <a:t>By copying we were able to improve our runtime by taking advantage of parallel work</a:t>
            </a:r>
          </a:p>
          <a:p>
            <a:pPr marL="457200" lvl="0" indent="-228600">
              <a:spcBef>
                <a:spcPts val="0"/>
              </a:spcBef>
              <a:buChar char="-"/>
            </a:pPr>
            <a:r>
              <a:rPr lang="en"/>
              <a:t>Yes we copied the data - but the problem still scales linearly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1" name="Shape 5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
              <a:t>“Now we finished backend algorithm for DGTG we now look at frontend visualization of our results”</a:t>
            </a:r>
          </a:p>
          <a:p>
            <a:pPr marL="457200" lvl="0" indent="-228600" rtl="0">
              <a:spcBef>
                <a:spcPts val="0"/>
              </a:spcBef>
              <a:buChar char="●"/>
            </a:pPr>
            <a:r>
              <a:rPr lang="en"/>
              <a:t>dots are coloured by time</a:t>
            </a:r>
          </a:p>
          <a:p>
            <a:pPr marL="457200" lvl="0" indent="-228600" rtl="0">
              <a:spcBef>
                <a:spcPts val="0"/>
              </a:spcBef>
              <a:buClr>
                <a:schemeClr val="dk1"/>
              </a:buClr>
              <a:buChar char="●"/>
            </a:pPr>
            <a:r>
              <a:rPr lang="en">
                <a:solidFill>
                  <a:schemeClr val="dk1"/>
                </a:solidFill>
              </a:rPr>
              <a:t>Tested first parts of Dist-GTG with real data: hourly  MERG data (raw arrays files of brightness temperature) 20060911_00:00 - 20060912_12:00. Spatial resolution: 4km x 4km, covering the globe between 60S and 60N →  4125 * 1238 matrix</a:t>
            </a:r>
          </a:p>
          <a:p>
            <a:pPr marL="914400" marR="0" lvl="1" indent="-317500" algn="l" rtl="0">
              <a:lnSpc>
                <a:spcPct val="100000"/>
              </a:lnSpc>
              <a:spcBef>
                <a:spcPts val="0"/>
              </a:spcBef>
              <a:spcAft>
                <a:spcPts val="0"/>
              </a:spcAft>
              <a:buClr>
                <a:srgbClr val="000000"/>
              </a:buClr>
              <a:buSzPct val="127272"/>
              <a:buFont typeface="Arial"/>
              <a:buChar char="○"/>
            </a:pPr>
            <a:r>
              <a:rPr lang="en"/>
              <a:t>isolated dots are cloud elements that were masked but aren’t connected with locations in subsequent frames</a:t>
            </a:r>
          </a:p>
          <a:p>
            <a:pPr marL="914400" lvl="1" indent="-228600" rtl="0">
              <a:spcBef>
                <a:spcPts val="0"/>
              </a:spcBef>
              <a:buChar char="○"/>
            </a:pPr>
            <a:r>
              <a:rPr lang="en"/>
              <a:t>graphs indicate possible MCS regions that can develop further</a:t>
            </a:r>
          </a:p>
          <a:p>
            <a:pPr marL="1371600" lvl="2" indent="-228600" rtl="0">
              <a:spcBef>
                <a:spcPts val="0"/>
              </a:spcBef>
              <a:buChar char="■"/>
            </a:pPr>
            <a:r>
              <a:rPr lang="en"/>
              <a:t> notice the directionality of the graph and the complex structure e.g. at F2006091118 (bottom) : we see two CEs are connected to the node before splitting between the times - important meteorological observation!</a:t>
            </a:r>
          </a:p>
          <a:p>
            <a:pPr marL="457200" indent="0" rtl="0">
              <a:spcBef>
                <a:spcPts val="0"/>
              </a:spcBef>
              <a:buNone/>
            </a:pPr>
            <a:endParaRPr/>
          </a:p>
          <a:p>
            <a:pPr marL="457200" indent="0" rtl="0">
              <a:spcBef>
                <a:spcPts val="0"/>
              </a:spcBef>
              <a:buNone/>
            </a:pPr>
            <a:endParaRPr/>
          </a:p>
          <a:p>
            <a:pPr marL="457200" indent="0" rtl="0">
              <a:spcBef>
                <a:spcPts val="0"/>
              </a:spcBef>
              <a:buNone/>
            </a:pPr>
            <a:r>
              <a:rPr lang="en"/>
              <a:t>“ 1. id cloud elements</a:t>
            </a:r>
          </a:p>
          <a:p>
            <a:pPr marL="457200" indent="0" rtl="0">
              <a:spcBef>
                <a:spcPts val="0"/>
              </a:spcBef>
              <a:buNone/>
            </a:pPr>
            <a:r>
              <a:rPr lang="en"/>
              <a:t>  2. mesoscale convective systems</a:t>
            </a:r>
          </a:p>
          <a:p>
            <a:pPr marL="457200" indent="0" rtl="0">
              <a:spcBef>
                <a:spcPts val="0"/>
              </a:spcBef>
              <a:buNone/>
            </a:pPr>
            <a:r>
              <a:rPr lang="en"/>
              <a:t>  3. can see weather futures - can see cloud elements splitting </a:t>
            </a:r>
          </a:p>
          <a:p>
            <a:pPr marL="457200" indent="0" rtl="0">
              <a:spcBef>
                <a:spcPts val="0"/>
              </a:spcBef>
              <a:buNone/>
            </a:pPr>
            <a:endParaRPr/>
          </a:p>
          <a:p>
            <a:pPr marL="457200" lvl="0" indent="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7" name="Shape 5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6" name="Shape 5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
              <a:t>You can try all sorts of garbage collection parameters</a:t>
            </a:r>
          </a:p>
          <a:p>
            <a:pPr marL="457200" lvl="0" indent="-228600" rtl="0">
              <a:spcBef>
                <a:spcPts val="0"/>
              </a:spcBef>
              <a:buChar char="-"/>
            </a:pPr>
            <a:r>
              <a:rPr lang="en"/>
              <a:t>We tried the Concurrent GC, printing GC debug statements, and increasing younggen heapspace in the hopes that objects don’t move to old gen</a:t>
            </a:r>
          </a:p>
          <a:p>
            <a:pPr marL="457200" lvl="0" indent="-228600" rtl="0">
              <a:spcBef>
                <a:spcPts val="0"/>
              </a:spcBef>
              <a:buChar char="-"/>
            </a:pPr>
            <a:r>
              <a:rPr lang="en"/>
              <a:t>However we realized that garbage collection happens for a reason! When we have too much garbage!</a:t>
            </a:r>
          </a:p>
          <a:p>
            <a:pPr lvl="0" rtl="0">
              <a:spcBef>
                <a:spcPts val="0"/>
              </a:spcBef>
              <a:buNone/>
            </a:pPr>
            <a:endParaRPr/>
          </a:p>
          <a:p>
            <a:pPr marL="457200" lvl="0" indent="-228600" rtl="0">
              <a:spcBef>
                <a:spcPts val="0"/>
              </a:spcBef>
              <a:buChar char="-"/>
            </a:pPr>
            <a:r>
              <a:rPr lang="en"/>
              <a:t>What we learned?</a:t>
            </a:r>
          </a:p>
          <a:p>
            <a:pPr marL="914400" lvl="1" indent="-228600" rtl="0">
              <a:spcBef>
                <a:spcPts val="0"/>
              </a:spcBef>
              <a:buChar char="-"/>
            </a:pPr>
            <a:r>
              <a:rPr lang="en"/>
              <a:t>When doing big data - avoid object creation!</a:t>
            </a:r>
          </a:p>
          <a:p>
            <a:pPr marL="914400" lvl="1" indent="-228600" rtl="0">
              <a:spcBef>
                <a:spcPts val="0"/>
              </a:spcBef>
              <a:buChar char="-"/>
            </a:pPr>
            <a:r>
              <a:rPr lang="en"/>
              <a:t>When using scala - avoid the tuple.</a:t>
            </a:r>
          </a:p>
          <a:p>
            <a:pPr marL="1371600" lvl="2" indent="-228600" rtl="0">
              <a:spcBef>
                <a:spcPts val="0"/>
              </a:spcBef>
              <a:buChar char="-"/>
            </a:pPr>
            <a:r>
              <a:rPr lang="en"/>
              <a:t>The tuple is an ordered-pair type of object. Constructing a tuple essentially takes two objects and puts them together into one object.</a:t>
            </a:r>
          </a:p>
          <a:p>
            <a:pPr marL="1371600" lvl="2" indent="-228600" rtl="0">
              <a:spcBef>
                <a:spcPts val="0"/>
              </a:spcBef>
              <a:buChar char="-"/>
            </a:pPr>
            <a:r>
              <a:rPr lang="en"/>
              <a:t>It’s usually a wasteful operation</a:t>
            </a:r>
          </a:p>
          <a:p>
            <a:pPr marL="914400" lvl="1" indent="-228600" rtl="0">
              <a:spcBef>
                <a:spcPts val="0"/>
              </a:spcBef>
              <a:buChar char="-"/>
            </a:pPr>
            <a:r>
              <a:rPr lang="en"/>
              <a:t>and Most importantly - avoid cartesian products over any type of collections! </a:t>
            </a:r>
          </a:p>
          <a:p>
            <a:pPr marL="914400" lvl="1" indent="-228600" rtl="0">
              <a:spcBef>
                <a:spcPts val="0"/>
              </a:spcBef>
              <a:buChar char="-"/>
            </a:pPr>
            <a:r>
              <a:rPr lang="en"/>
              <a:t>Yes it’s easy to use when you want to make types of pairings with your data</a:t>
            </a:r>
          </a:p>
          <a:p>
            <a:pPr marL="914400" lvl="1" indent="-228600" rtl="0">
              <a:spcBef>
                <a:spcPts val="0"/>
              </a:spcBef>
              <a:buChar char="-"/>
            </a:pPr>
            <a:r>
              <a:rPr lang="en"/>
              <a:t>But this simply does not scale, with Big Data.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3" name="Shape 5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
              <a:t>SciSpark prototype</a:t>
            </a:r>
          </a:p>
          <a:p>
            <a:pPr marL="457200" lvl="0" indent="-228600" rtl="0">
              <a:spcBef>
                <a:spcPts val="0"/>
              </a:spcBef>
              <a:buChar char="-"/>
            </a:pPr>
            <a:r>
              <a:rPr lang="en"/>
              <a:t>sRDD architecture</a:t>
            </a:r>
          </a:p>
          <a:p>
            <a:pPr marL="457200" lvl="0" indent="-228600" rtl="0">
              <a:spcBef>
                <a:spcPts val="0"/>
              </a:spcBef>
              <a:buChar char="-"/>
            </a:pPr>
            <a:r>
              <a:rPr lang="en"/>
              <a:t>read multidimensional data from NetCDF</a:t>
            </a:r>
          </a:p>
          <a:p>
            <a:pPr lvl="0" rtl="0">
              <a:spcBef>
                <a:spcPts val="0"/>
              </a:spcBef>
              <a:buNone/>
            </a:pPr>
            <a:endParaRPr/>
          </a:p>
          <a:p>
            <a:pPr marL="914400" lvl="1" indent="-228600" rtl="0">
              <a:spcBef>
                <a:spcPts val="0"/>
              </a:spcBef>
              <a:buChar char="-"/>
            </a:pPr>
            <a:r>
              <a:rPr lang="en"/>
              <a:t>We can read NetCDF from local filesystem or OpenDAP url’s</a:t>
            </a:r>
          </a:p>
          <a:p>
            <a:pPr marL="914400" lvl="1" indent="-228600" rtl="0">
              <a:spcBef>
                <a:spcPts val="0"/>
              </a:spcBef>
              <a:buChar char="-"/>
            </a:pPr>
            <a:r>
              <a:rPr lang="en"/>
              <a:t>We can also read MERG brightness data off of HDFS and Tachyon</a:t>
            </a:r>
          </a:p>
          <a:p>
            <a:pPr marL="0" lvl="0" indent="0" rtl="0">
              <a:spcBef>
                <a:spcPts val="0"/>
              </a:spcBef>
              <a:buNone/>
            </a:pPr>
            <a:endParaRPr/>
          </a:p>
          <a:p>
            <a:pPr marL="0" lvl="0" indent="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0" name="Shape 5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98450" rtl="0">
              <a:spcBef>
                <a:spcPts val="600"/>
              </a:spcBef>
              <a:buSzPct val="100000"/>
              <a:buChar char="-"/>
            </a:pPr>
            <a:r>
              <a:rPr lang="en">
                <a:solidFill>
                  <a:schemeClr val="dk1"/>
                </a:solidFill>
              </a:rPr>
              <a:t>support for reading NetCDF from HDFS - a project in itself</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Shape 5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7" name="Shape 5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3" name="Shape 5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Char char="-"/>
            </a:pPr>
            <a:r>
              <a:rPr lang="en" sz="1200" b="1">
                <a:solidFill>
                  <a:srgbClr val="222222"/>
                </a:solidFill>
                <a:highlight>
                  <a:srgbClr val="FFFFFF"/>
                </a:highlight>
              </a:rPr>
              <a:t>Climate models</a:t>
            </a:r>
            <a:r>
              <a:rPr lang="en" sz="1200">
                <a:solidFill>
                  <a:srgbClr val="222222"/>
                </a:solidFill>
                <a:highlight>
                  <a:srgbClr val="FFFFFF"/>
                </a:highlight>
              </a:rPr>
              <a:t> are systems of differential equations based on the basic laws of physics, fluid motion, and chemistry. To “run” a </a:t>
            </a:r>
            <a:r>
              <a:rPr lang="en" sz="1200" b="1">
                <a:solidFill>
                  <a:srgbClr val="222222"/>
                </a:solidFill>
                <a:highlight>
                  <a:srgbClr val="FFFFFF"/>
                </a:highlight>
              </a:rPr>
              <a:t>model</a:t>
            </a:r>
            <a:r>
              <a:rPr lang="en" sz="1200">
                <a:solidFill>
                  <a:srgbClr val="222222"/>
                </a:solidFill>
                <a:highlight>
                  <a:srgbClr val="FFFFFF"/>
                </a:highlight>
              </a:rPr>
              <a:t>, scientists divide the planet into a 3-dimensional grid, apply the basic equations, and evaluate the results. </a:t>
            </a:r>
          </a:p>
          <a:p>
            <a:pPr marL="457200" lvl="0" indent="-228600" rtl="0">
              <a:spcBef>
                <a:spcPts val="0"/>
              </a:spcBef>
              <a:buChar char="-"/>
            </a:pPr>
            <a:r>
              <a:rPr lang="en"/>
              <a:t>Model output is voluminous</a:t>
            </a:r>
          </a:p>
          <a:p>
            <a:pPr marL="914400" lvl="1" indent="-228600" rtl="0">
              <a:spcBef>
                <a:spcPts val="0"/>
              </a:spcBef>
              <a:buChar char="-"/>
            </a:pPr>
            <a:r>
              <a:rPr lang="en"/>
              <a:t>Can’t compromise resolution in order to do computation</a:t>
            </a:r>
          </a:p>
          <a:p>
            <a:pPr marL="914400" lvl="1" indent="-228600" rtl="0">
              <a:spcBef>
                <a:spcPts val="0"/>
              </a:spcBef>
              <a:buChar char="-"/>
            </a:pPr>
            <a:r>
              <a:rPr lang="en"/>
              <a:t>Need a powerful computation engine to deal with this problem</a:t>
            </a:r>
          </a:p>
          <a:p>
            <a:pPr marL="457200" lvl="0" indent="-228600" rtl="0">
              <a:spcBef>
                <a:spcPts val="0"/>
              </a:spcBef>
              <a:buChar char="-"/>
            </a:pPr>
            <a:r>
              <a:rPr lang="en"/>
              <a:t>Model = representation of the climate. Code that represents the physical processes of the atmosphere - simulation.</a:t>
            </a:r>
          </a:p>
          <a:p>
            <a:pPr marL="457200" lvl="0" indent="-228600" rtl="0">
              <a:spcBef>
                <a:spcPts val="0"/>
              </a:spcBef>
              <a:buChar char="-"/>
            </a:pPr>
            <a:r>
              <a:rPr lang="en"/>
              <a:t>Model computes temperature values</a:t>
            </a:r>
          </a:p>
          <a:p>
            <a:pPr marL="914400" lvl="1" indent="-228600" rtl="0">
              <a:spcBef>
                <a:spcPts val="0"/>
              </a:spcBef>
              <a:buChar char="-"/>
            </a:pPr>
            <a:r>
              <a:rPr lang="en"/>
              <a:t>To evaluate the accuracy of these models we need to compare them to actual data</a:t>
            </a:r>
          </a:p>
          <a:p>
            <a:pPr marL="914400" lvl="1" indent="-228600" rtl="0">
              <a:spcBef>
                <a:spcPts val="0"/>
              </a:spcBef>
              <a:buChar char="-"/>
            </a:pPr>
            <a:r>
              <a:rPr lang="en"/>
              <a:t>To do such voluminous comparisons without losing resolution and we need to do so very fast.</a:t>
            </a:r>
          </a:p>
          <a:p>
            <a:pPr marL="0" indent="0" rtl="0">
              <a:spcBef>
                <a:spcPts val="0"/>
              </a:spcBef>
              <a:buNone/>
            </a:pPr>
            <a:endParaRPr/>
          </a:p>
          <a:p>
            <a:pPr marL="0" indent="0" rtl="0">
              <a:spcBef>
                <a:spcPts val="0"/>
              </a:spcBef>
              <a:buNone/>
            </a:pPr>
            <a:r>
              <a:rPr lang="en"/>
              <a:t>The important point/ segue :</a:t>
            </a:r>
          </a:p>
          <a:p>
            <a:pPr marL="457200" lvl="0" indent="-228600" rtl="0">
              <a:spcBef>
                <a:spcPts val="0"/>
              </a:spcBef>
              <a:buChar char="-"/>
            </a:pPr>
            <a:r>
              <a:rPr lang="en"/>
              <a:t>How can we analyze such data?</a:t>
            </a:r>
          </a:p>
          <a:p>
            <a:pPr marL="457200" lvl="0" indent="-228600" rtl="0">
              <a:spcBef>
                <a:spcPts val="0"/>
              </a:spcBef>
              <a:buChar char="-"/>
            </a:pPr>
            <a:r>
              <a:rPr lang="en"/>
              <a:t>What are the obstacles to dealing with voluminous and heterogenous files using current Big Data technologies?</a:t>
            </a:r>
          </a:p>
          <a:p>
            <a:pPr marL="457200" lvl="0" indent="-228600" rtl="0">
              <a:spcBef>
                <a:spcPts val="0"/>
              </a:spcBef>
              <a:buChar char="-"/>
            </a:pPr>
            <a:endParaRPr/>
          </a:p>
          <a:p>
            <a:pPr marL="914400" lvl="1" indent="-228600" rtl="0">
              <a:spcBef>
                <a:spcPts val="0"/>
              </a:spcBef>
              <a:buChar cha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rtl="0">
              <a:lnSpc>
                <a:spcPct val="100000"/>
              </a:lnSpc>
              <a:spcBef>
                <a:spcPts val="0"/>
              </a:spcBef>
              <a:spcAft>
                <a:spcPts val="0"/>
              </a:spcAft>
              <a:buNone/>
            </a:pPr>
            <a:r>
              <a:rPr lang="en" sz="1000">
                <a:solidFill>
                  <a:schemeClr val="dk1"/>
                </a:solidFill>
              </a:rPr>
              <a:t>Extending spark to create a scientific computation framework</a:t>
            </a:r>
          </a:p>
          <a:p>
            <a:pPr marL="0" marR="0" lvl="0" indent="0" algn="l" rtl="0">
              <a:lnSpc>
                <a:spcPct val="100000"/>
              </a:lnSpc>
              <a:spcBef>
                <a:spcPts val="0"/>
              </a:spcBef>
              <a:spcAft>
                <a:spcPts val="0"/>
              </a:spcAft>
              <a:buNone/>
            </a:pPr>
            <a:r>
              <a:rPr lang="en" sz="1000">
                <a:solidFill>
                  <a:schemeClr val="dk1"/>
                </a:solidFill>
              </a:rPr>
              <a:t>Previous framerwoks like Hadoop have a major I/O bottleneck</a:t>
            </a:r>
          </a:p>
          <a:p>
            <a:pPr marL="0" marR="0" indent="0" algn="l" rtl="0">
              <a:lnSpc>
                <a:spcPct val="100000"/>
              </a:lnSpc>
              <a:spcBef>
                <a:spcPts val="0"/>
              </a:spcBef>
              <a:spcAft>
                <a:spcPts val="0"/>
              </a:spcAft>
              <a:buNone/>
            </a:pPr>
            <a:endParaRPr sz="1000">
              <a:solidFill>
                <a:schemeClr val="dk1"/>
              </a:solidFill>
            </a:endParaRPr>
          </a:p>
          <a:p>
            <a:pPr marL="0" marR="0" lvl="0" indent="0" algn="l" rtl="0">
              <a:lnSpc>
                <a:spcPct val="100000"/>
              </a:lnSpc>
              <a:spcBef>
                <a:spcPts val="0"/>
              </a:spcBef>
              <a:spcAft>
                <a:spcPts val="0"/>
              </a:spcAft>
              <a:buNone/>
            </a:pPr>
            <a:endParaRPr sz="1000">
              <a:solidFill>
                <a:schemeClr val="dk1"/>
              </a:solidFill>
            </a:endParaRPr>
          </a:p>
          <a:p>
            <a:pPr marL="0" marR="0" indent="0" algn="l" rtl="0">
              <a:lnSpc>
                <a:spcPct val="100000"/>
              </a:lnSpc>
              <a:spcBef>
                <a:spcPts val="0"/>
              </a:spcBef>
              <a:spcAft>
                <a:spcPts val="0"/>
              </a:spcAft>
              <a:buNone/>
            </a:pPr>
            <a:r>
              <a:rPr lang="en" sz="1000">
                <a:solidFill>
                  <a:schemeClr val="dk1"/>
                </a:solidFill>
              </a:rPr>
              <a:t>The concept of an RDD helps us reuse intermediate results</a:t>
            </a:r>
          </a:p>
          <a:p>
            <a:pPr marL="0" marR="0" indent="0" algn="l" rtl="0">
              <a:lnSpc>
                <a:spcPct val="100000"/>
              </a:lnSpc>
              <a:spcBef>
                <a:spcPts val="0"/>
              </a:spcBef>
              <a:spcAft>
                <a:spcPts val="0"/>
              </a:spcAft>
              <a:buNone/>
            </a:pPr>
            <a:endParaRPr sz="1000">
              <a:solidFill>
                <a:schemeClr val="dk1"/>
              </a:solidFill>
            </a:endParaRPr>
          </a:p>
          <a:p>
            <a:pPr marL="457200" marR="0" lvl="0" indent="-292100" algn="l" rtl="0">
              <a:lnSpc>
                <a:spcPct val="100000"/>
              </a:lnSpc>
              <a:spcBef>
                <a:spcPts val="0"/>
              </a:spcBef>
              <a:spcAft>
                <a:spcPts val="0"/>
              </a:spcAft>
              <a:buClr>
                <a:schemeClr val="dk1"/>
              </a:buClr>
              <a:buSzPct val="100000"/>
              <a:buChar char="-"/>
            </a:pPr>
            <a:r>
              <a:rPr lang="en" sz="1000">
                <a:solidFill>
                  <a:schemeClr val="dk1"/>
                </a:solidFill>
              </a:rPr>
              <a:t>Can we use MapReduce for atmospheric algorithms</a:t>
            </a:r>
          </a:p>
          <a:p>
            <a:pPr marL="0" marR="0" lvl="0" indent="0" algn="l" rtl="0">
              <a:lnSpc>
                <a:spcPct val="100000"/>
              </a:lnSpc>
              <a:spcBef>
                <a:spcPts val="0"/>
              </a:spcBef>
              <a:spcAft>
                <a:spcPts val="0"/>
              </a:spcAft>
              <a:buNone/>
            </a:pPr>
            <a:endParaRPr sz="1000">
              <a:solidFill>
                <a:schemeClr val="dk1"/>
              </a:solidFill>
            </a:endParaRPr>
          </a:p>
          <a:p>
            <a:pPr marL="457200" marR="0" lvl="0" indent="-292100" algn="l" rtl="0">
              <a:lnSpc>
                <a:spcPct val="100000"/>
              </a:lnSpc>
              <a:spcBef>
                <a:spcPts val="0"/>
              </a:spcBef>
              <a:spcAft>
                <a:spcPts val="0"/>
              </a:spcAft>
              <a:buClr>
                <a:schemeClr val="dk1"/>
              </a:buClr>
              <a:buSzPct val="100000"/>
              <a:buChar char="●"/>
            </a:pPr>
            <a:r>
              <a:rPr lang="en" sz="1000">
                <a:solidFill>
                  <a:schemeClr val="dk1"/>
                </a:solidFill>
              </a:rPr>
              <a:t>Say the use case we will be demonstrating is the Search for Mesoscale Convective Complexes.</a:t>
            </a:r>
          </a:p>
          <a:p>
            <a:pPr marL="457200" marR="0" lvl="0" indent="-292100" algn="l" rtl="0">
              <a:lnSpc>
                <a:spcPct val="100000"/>
              </a:lnSpc>
              <a:spcBef>
                <a:spcPts val="0"/>
              </a:spcBef>
              <a:spcAft>
                <a:spcPts val="0"/>
              </a:spcAft>
              <a:buClr>
                <a:schemeClr val="dk1"/>
              </a:buClr>
              <a:buSzPct val="100000"/>
              <a:buChar char="●"/>
            </a:pPr>
            <a:r>
              <a:rPr lang="en" sz="1000">
                <a:solidFill>
                  <a:schemeClr val="dk1"/>
                </a:solidFill>
              </a:rPr>
              <a:t>Reading heirarchical datasets from HDFS is difficult - there is a discrepancy between the logical and physical filesystem layout</a:t>
            </a:r>
          </a:p>
          <a:p>
            <a:pPr marL="457200" marR="0" lvl="0" indent="-292100" algn="l" rtl="0">
              <a:lnSpc>
                <a:spcPct val="100000"/>
              </a:lnSpc>
              <a:spcBef>
                <a:spcPts val="0"/>
              </a:spcBef>
              <a:spcAft>
                <a:spcPts val="0"/>
              </a:spcAft>
              <a:buClr>
                <a:schemeClr val="dk1"/>
              </a:buClr>
              <a:buSzPct val="100000"/>
              <a:buChar char="●"/>
            </a:pPr>
            <a:r>
              <a:rPr lang="en" sz="1000">
                <a:solidFill>
                  <a:schemeClr val="dk1"/>
                </a:solidFill>
              </a:rPr>
              <a:t>Normally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rtl="0">
              <a:lnSpc>
                <a:spcPct val="100000"/>
              </a:lnSpc>
              <a:spcBef>
                <a:spcPts val="0"/>
              </a:spcBef>
              <a:spcAft>
                <a:spcPts val="0"/>
              </a:spcAft>
              <a:buNone/>
            </a:pPr>
            <a:r>
              <a:rPr lang="en"/>
              <a:t>How do we extend spark? </a:t>
            </a:r>
          </a:p>
          <a:p>
            <a:pPr marL="0" marR="0" lvl="0" indent="0" algn="l" rtl="0">
              <a:lnSpc>
                <a:spcPct val="100000"/>
              </a:lnSpc>
              <a:spcBef>
                <a:spcPts val="0"/>
              </a:spcBef>
              <a:spcAft>
                <a:spcPts val="0"/>
              </a:spcAft>
              <a:buNone/>
            </a:pPr>
            <a:r>
              <a:rPr lang="en"/>
              <a:t>To achieve this goal, an initial ambitious software architecture </a:t>
            </a:r>
          </a:p>
          <a:p>
            <a:pPr marL="0" marR="0" lvl="0" indent="0" algn="l" rtl="0">
              <a:lnSpc>
                <a:spcPct val="100000"/>
              </a:lnSpc>
              <a:spcBef>
                <a:spcPts val="0"/>
              </a:spcBef>
              <a:spcAft>
                <a:spcPts val="0"/>
              </a:spcAft>
              <a:buNone/>
            </a:pPr>
            <a:r>
              <a:rPr lang="en"/>
              <a:t>A scientific RDD was designed to load data from different formats, but also implement operations to help scientists on not having to re-implement such operations like regriding, or reshaping</a:t>
            </a:r>
          </a:p>
          <a:p>
            <a:pPr marL="0" marR="0" indent="0" algn="l" rtl="0">
              <a:lnSpc>
                <a:spcPct val="100000"/>
              </a:lnSpc>
              <a:spcBef>
                <a:spcPts val="0"/>
              </a:spcBef>
              <a:spcAft>
                <a:spcPts val="0"/>
              </a:spcAft>
              <a:buNone/>
            </a:pPr>
            <a:endParaRPr/>
          </a:p>
          <a:p>
            <a:pPr marL="0" marR="0" indent="0" algn="l" rtl="0">
              <a:lnSpc>
                <a:spcPct val="100000"/>
              </a:lnSpc>
              <a:spcBef>
                <a:spcPts val="0"/>
              </a:spcBef>
              <a:spcAft>
                <a:spcPts val="0"/>
              </a:spcAft>
              <a:buNone/>
            </a:pPr>
            <a:r>
              <a:rPr lang="en"/>
              <a:t>** Explain the Layers of SciSpark -- Technology Slide**</a:t>
            </a:r>
          </a:p>
          <a:p>
            <a:pPr marL="0" marR="0" lvl="0" indent="0" algn="l" rtl="0">
              <a:lnSpc>
                <a:spcPct val="100000"/>
              </a:lnSpc>
              <a:spcBef>
                <a:spcPts val="0"/>
              </a:spcBef>
              <a:spcAft>
                <a:spcPts val="0"/>
              </a:spcAft>
              <a:buNone/>
            </a:pPr>
            <a:r>
              <a:rPr lang="en"/>
              <a:t>This is what we initially envisioned.</a:t>
            </a:r>
          </a:p>
          <a:p>
            <a:pPr lvl="0" rtl="0">
              <a:spcBef>
                <a:spcPts val="0"/>
              </a:spcBef>
              <a:buClr>
                <a:schemeClr val="dk1"/>
              </a:buClr>
              <a:buSzPct val="110000"/>
              <a:buFont typeface="Arial"/>
              <a:buNone/>
            </a:pPr>
            <a:r>
              <a:rPr lang="en" sz="1000">
                <a:solidFill>
                  <a:schemeClr val="dk1"/>
                </a:solidFill>
              </a:rPr>
              <a:t>Our internship had a two-fold goal:</a:t>
            </a:r>
          </a:p>
          <a:p>
            <a:pPr marL="457200" lvl="0" indent="-292100" rtl="0">
              <a:spcBef>
                <a:spcPts val="0"/>
              </a:spcBef>
              <a:buClr>
                <a:schemeClr val="dk1"/>
              </a:buClr>
              <a:buSzPct val="100000"/>
              <a:buChar char="-"/>
            </a:pPr>
            <a:r>
              <a:rPr lang="en" sz="1000">
                <a:solidFill>
                  <a:schemeClr val="dk1"/>
                </a:solidFill>
              </a:rPr>
              <a:t>we need implement a system capable of processing scientific data</a:t>
            </a:r>
          </a:p>
          <a:p>
            <a:pPr marL="457200" lvl="0" indent="-292100" rtl="0">
              <a:spcBef>
                <a:spcPts val="0"/>
              </a:spcBef>
              <a:buClr>
                <a:schemeClr val="dk1"/>
              </a:buClr>
              <a:buSzPct val="100000"/>
              <a:buChar char="-"/>
            </a:pPr>
            <a:r>
              <a:rPr lang="en" sz="1000">
                <a:solidFill>
                  <a:schemeClr val="dk1"/>
                </a:solidFill>
              </a:rPr>
              <a:t>implement an algorithm to prove our implementation</a:t>
            </a:r>
          </a:p>
          <a:p>
            <a:pPr lvl="0" rtl="0">
              <a:spcBef>
                <a:spcPts val="0"/>
              </a:spcBef>
              <a:buNone/>
            </a:pPr>
            <a:endParaRPr sz="1000">
              <a:solidFill>
                <a:schemeClr val="dk1"/>
              </a:solidFill>
            </a:endParaRPr>
          </a:p>
          <a:p>
            <a:pPr marL="457200" lvl="0" indent="-292100" rtl="0">
              <a:spcBef>
                <a:spcPts val="0"/>
              </a:spcBef>
              <a:buClr>
                <a:schemeClr val="dk1"/>
              </a:buClr>
              <a:buSzPct val="100000"/>
              <a:buChar char="●"/>
            </a:pPr>
            <a:r>
              <a:rPr lang="en" sz="1000">
                <a:solidFill>
                  <a:schemeClr val="dk1"/>
                </a:solidFill>
              </a:rPr>
              <a:t>Our key insight in this proposal is that the lack of data reuse between these multi-stage processes and the repeated I/O is the root cause of performance bottlenecks and the resulting user’s frustrations</a:t>
            </a:r>
          </a:p>
          <a:p>
            <a:pPr lvl="0" rtl="0">
              <a:spcBef>
                <a:spcPts val="0"/>
              </a:spcBef>
              <a:buClr>
                <a:schemeClr val="dk1"/>
              </a:buClr>
              <a:buFont typeface="Arial"/>
              <a:buNone/>
            </a:pPr>
            <a:endParaRPr sz="1000">
              <a:solidFill>
                <a:schemeClr val="dk1"/>
              </a:solidFill>
            </a:endParaRPr>
          </a:p>
          <a:p>
            <a:pPr marL="457200" lvl="0" indent="-292100" rtl="0">
              <a:spcBef>
                <a:spcPts val="0"/>
              </a:spcBef>
              <a:buClr>
                <a:schemeClr val="dk1"/>
              </a:buClr>
              <a:buSzPct val="100000"/>
              <a:buChar char="●"/>
            </a:pPr>
            <a:r>
              <a:rPr lang="en" sz="1000">
                <a:solidFill>
                  <a:schemeClr val="dk1"/>
                </a:solidFill>
              </a:rPr>
              <a:t>The RDD notion directly enables the reuse of array data across multi-stage operations and it ensures data can be replicated, distributed and easily reconstructed in different storage tiers, e.g., memory for fast interactivity, SSDs for near real time, and spinning disk for later operations</a:t>
            </a:r>
          </a:p>
          <a:p>
            <a:pPr marL="457200" lvl="0" indent="-292100" rtl="0">
              <a:spcBef>
                <a:spcPts val="0"/>
              </a:spcBef>
              <a:buClr>
                <a:schemeClr val="dk1"/>
              </a:buClr>
              <a:buSzPct val="100000"/>
              <a:buChar char="-"/>
            </a:pPr>
            <a:r>
              <a:rPr lang="en" sz="1000">
                <a:solidFill>
                  <a:schemeClr val="dk1"/>
                </a:solidFill>
              </a:rPr>
              <a:t>Motivation</a:t>
            </a:r>
          </a:p>
          <a:p>
            <a:pPr lvl="0" rtl="0">
              <a:spcBef>
                <a:spcPts val="0"/>
              </a:spcBef>
              <a:buNone/>
            </a:pPr>
            <a:endParaRPr sz="1000">
              <a:solidFill>
                <a:schemeClr val="dk1"/>
              </a:solidFill>
            </a:endParaRPr>
          </a:p>
          <a:p>
            <a:pPr rtl="0">
              <a:spcBef>
                <a:spcPts val="0"/>
              </a:spcBef>
              <a:buNone/>
            </a:pPr>
            <a:r>
              <a:rPr lang="en" sz="1000">
                <a:solidFill>
                  <a:schemeClr val="dk1"/>
                </a:solidFill>
              </a:rPr>
              <a:t>** Expand Frontend **</a:t>
            </a:r>
          </a:p>
          <a:p>
            <a:pPr indent="457200" rtl="0">
              <a:spcBef>
                <a:spcPts val="0"/>
              </a:spcBef>
              <a:buNone/>
            </a:pPr>
            <a:r>
              <a:rPr lang="en" sz="1000">
                <a:solidFill>
                  <a:schemeClr val="dk1"/>
                </a:solidFill>
              </a:rPr>
              <a:t>D3 - promote interactive exploration of the dataset. </a:t>
            </a:r>
          </a:p>
          <a:p>
            <a:pPr marL="914400" lvl="0" indent="-292100" rtl="0">
              <a:spcBef>
                <a:spcPts val="0"/>
              </a:spcBef>
              <a:buClr>
                <a:schemeClr val="dk1"/>
              </a:buClr>
              <a:buSzPct val="100000"/>
              <a:buChar char="-"/>
            </a:pPr>
            <a:r>
              <a:rPr lang="en" sz="1000">
                <a:solidFill>
                  <a:schemeClr val="dk1"/>
                </a:solidFill>
              </a:rPr>
              <a:t>We want to do this in a notebook environment </a:t>
            </a:r>
          </a:p>
          <a:p>
            <a:pPr marL="1828800" lvl="0" indent="-292100" rtl="0">
              <a:spcBef>
                <a:spcPts val="0"/>
              </a:spcBef>
              <a:buClr>
                <a:schemeClr val="dk1"/>
              </a:buClr>
              <a:buSzPct val="90909"/>
              <a:buChar char="-"/>
            </a:pPr>
            <a:r>
              <a:rPr lang="en">
                <a:solidFill>
                  <a:schemeClr val="dk1"/>
                </a:solidFill>
              </a:rPr>
              <a:t>Still basic viz, but it demonstrates how D3 can be leveraged for realtime/ intermediate visualization (and scientific exploration of what we capture)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11708" y="744575"/>
            <a:ext cx="8520599" cy="2052599"/>
          </a:xfrm>
          <a:prstGeom prst="rect">
            <a:avLst/>
          </a:prstGeom>
        </p:spPr>
        <p:txBody>
          <a:bodyPr lIns="91425" tIns="91425" rIns="91425" bIns="91425" anchor="b" anchorCtr="0"/>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a:endParaRPr/>
          </a:p>
        </p:txBody>
      </p:sp>
      <p:sp>
        <p:nvSpPr>
          <p:cNvPr id="10" name="Shape 10"/>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a:endParaRPr/>
          </a:p>
        </p:txBody>
      </p:sp>
      <p:sp>
        <p:nvSpPr>
          <p:cNvPr id="11" name="Shape 1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1106125"/>
            <a:ext cx="8520599" cy="19635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45" name="Shape 45"/>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46" name="Shape 4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7"/>
        <p:cNvGrpSpPr/>
        <p:nvPr/>
      </p:nvGrpSpPr>
      <p:grpSpPr>
        <a:xfrm>
          <a:off x="0" y="0"/>
          <a:ext cx="0" cy="0"/>
          <a:chOff x="0" y="0"/>
          <a:chExt cx="0" cy="0"/>
        </a:xfrm>
      </p:grpSpPr>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30"/>
        <p:cNvGrpSpPr/>
        <p:nvPr/>
      </p:nvGrpSpPr>
      <p:grpSpPr>
        <a:xfrm>
          <a:off x="0" y="0"/>
          <a:ext cx="0" cy="0"/>
          <a:chOff x="0" y="0"/>
          <a:chExt cx="0" cy="0"/>
        </a:xfrm>
      </p:grpSpPr>
      <p:sp>
        <p:nvSpPr>
          <p:cNvPr id="231" name="Shape 231"/>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rtl="0">
              <a:spcBef>
                <a:spcPts val="0"/>
              </a:spcBef>
              <a:buClr>
                <a:schemeClr val="dk2"/>
              </a:buClr>
              <a:buNone/>
              <a:defRPr>
                <a:solidFill>
                  <a:schemeClr val="dk2"/>
                </a:solidFill>
              </a:defRPr>
            </a:lvl1pPr>
            <a:lvl2pPr algn="ctr" rtl="0">
              <a:spcBef>
                <a:spcPts val="0"/>
              </a:spcBef>
              <a:buClr>
                <a:schemeClr val="dk2"/>
              </a:buClr>
              <a:buSzPct val="100000"/>
              <a:buNone/>
              <a:defRPr sz="3000">
                <a:solidFill>
                  <a:schemeClr val="dk2"/>
                </a:solidFill>
              </a:defRPr>
            </a:lvl2pPr>
            <a:lvl3pPr algn="ctr" rtl="0">
              <a:spcBef>
                <a:spcPts val="0"/>
              </a:spcBef>
              <a:buClr>
                <a:schemeClr val="dk2"/>
              </a:buClr>
              <a:buSzPct val="100000"/>
              <a:buNone/>
              <a:defRPr sz="3000">
                <a:solidFill>
                  <a:schemeClr val="dk2"/>
                </a:solidFill>
              </a:defRPr>
            </a:lvl3pPr>
            <a:lvl4pPr algn="ctr" rtl="0">
              <a:spcBef>
                <a:spcPts val="0"/>
              </a:spcBef>
              <a:buClr>
                <a:schemeClr val="dk2"/>
              </a:buClr>
              <a:buSzPct val="100000"/>
              <a:buNone/>
              <a:defRPr sz="3000">
                <a:solidFill>
                  <a:schemeClr val="dk2"/>
                </a:solidFill>
              </a:defRPr>
            </a:lvl4pPr>
            <a:lvl5pPr algn="ctr" rtl="0">
              <a:spcBef>
                <a:spcPts val="0"/>
              </a:spcBef>
              <a:buClr>
                <a:schemeClr val="dk2"/>
              </a:buClr>
              <a:buSzPct val="100000"/>
              <a:buNone/>
              <a:defRPr sz="3000">
                <a:solidFill>
                  <a:schemeClr val="dk2"/>
                </a:solidFill>
              </a:defRPr>
            </a:lvl5pPr>
            <a:lvl6pPr algn="ctr" rtl="0">
              <a:spcBef>
                <a:spcPts val="0"/>
              </a:spcBef>
              <a:buClr>
                <a:schemeClr val="dk2"/>
              </a:buClr>
              <a:buSzPct val="100000"/>
              <a:buNone/>
              <a:defRPr sz="3000">
                <a:solidFill>
                  <a:schemeClr val="dk2"/>
                </a:solidFill>
              </a:defRPr>
            </a:lvl6pPr>
            <a:lvl7pPr algn="ctr" rtl="0">
              <a:spcBef>
                <a:spcPts val="0"/>
              </a:spcBef>
              <a:buClr>
                <a:schemeClr val="dk2"/>
              </a:buClr>
              <a:buSzPct val="100000"/>
              <a:buNone/>
              <a:defRPr sz="3000">
                <a:solidFill>
                  <a:schemeClr val="dk2"/>
                </a:solidFill>
              </a:defRPr>
            </a:lvl7pPr>
            <a:lvl8pPr algn="ctr" rtl="0">
              <a:spcBef>
                <a:spcPts val="0"/>
              </a:spcBef>
              <a:buClr>
                <a:schemeClr val="dk2"/>
              </a:buClr>
              <a:buSzPct val="100000"/>
              <a:buNone/>
              <a:defRPr sz="3000">
                <a:solidFill>
                  <a:schemeClr val="dk2"/>
                </a:solidFill>
              </a:defRPr>
            </a:lvl8pPr>
            <a:lvl9pPr algn="ctr" rtl="0">
              <a:spcBef>
                <a:spcPts val="0"/>
              </a:spcBef>
              <a:buClr>
                <a:schemeClr val="dk2"/>
              </a:buClr>
              <a:buSzPct val="100000"/>
              <a:buNone/>
              <a:defRPr sz="3000">
                <a:solidFill>
                  <a:schemeClr val="dk2"/>
                </a:solidFill>
              </a:defRPr>
            </a:lvl9pPr>
          </a:lstStyle>
          <a:p>
            <a:endParaRPr/>
          </a:p>
        </p:txBody>
      </p:sp>
      <p:sp>
        <p:nvSpPr>
          <p:cNvPr id="232" name="Shape 232"/>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a:endParaRPr/>
          </a:p>
        </p:txBody>
      </p:sp>
      <p:sp>
        <p:nvSpPr>
          <p:cNvPr id="233" name="Shape 23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6" name="Shape 23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7" name="Shape 237"/>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0" name="Shape 240"/>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1" name="Shape 241"/>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2" name="Shape 24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5" name="Shape 24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aption">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rtl="0">
              <a:spcBef>
                <a:spcPts val="0"/>
              </a:spcBef>
              <a:buClr>
                <a:schemeClr val="dk1"/>
              </a:buClr>
              <a:buSzPct val="100000"/>
              <a:buNone/>
              <a:defRPr sz="1800">
                <a:solidFill>
                  <a:schemeClr val="dk1"/>
                </a:solidFill>
              </a:defRPr>
            </a:lvl1pPr>
          </a:lstStyle>
          <a:p>
            <a:endParaRPr/>
          </a:p>
        </p:txBody>
      </p:sp>
      <p:sp>
        <p:nvSpPr>
          <p:cNvPr id="248" name="Shape 24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9"/>
        <p:cNvGrpSpPr/>
        <p:nvPr/>
      </p:nvGrpSpPr>
      <p:grpSpPr>
        <a:xfrm>
          <a:off x="0" y="0"/>
          <a:ext cx="0" cy="0"/>
          <a:chOff x="0" y="0"/>
          <a:chExt cx="0" cy="0"/>
        </a:xfrm>
      </p:grpSpPr>
      <p:sp>
        <p:nvSpPr>
          <p:cNvPr id="250" name="Shape 25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11700" y="2150850"/>
            <a:ext cx="8520599" cy="8418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2" name="Shape 22"/>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29" name="Shape 29"/>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0" name="Shape 3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90250" y="450150"/>
            <a:ext cx="63678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33" name="Shape 3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4"/>
        <p:cNvGrpSpPr/>
        <p:nvPr/>
      </p:nvGrpSpPr>
      <p:grpSpPr>
        <a:xfrm>
          <a:off x="0" y="0"/>
          <a:ext cx="0" cy="0"/>
          <a:chOff x="0" y="0"/>
          <a:chExt cx="0" cy="0"/>
        </a:xfrm>
      </p:grpSpPr>
      <p:sp>
        <p:nvSpPr>
          <p:cNvPr id="35" name="Shape 35"/>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a:spcBef>
                <a:spcPts val="0"/>
              </a:spcBef>
              <a:buNone/>
            </a:pPr>
            <a:endParaRPr/>
          </a:p>
        </p:txBody>
      </p:sp>
      <p:sp>
        <p:nvSpPr>
          <p:cNvPr id="36" name="Shape 36"/>
          <p:cNvSpPr txBox="1">
            <a:spLocks noGrp="1"/>
          </p:cNvSpPr>
          <p:nvPr>
            <p:ph type="title"/>
          </p:nvPr>
        </p:nvSpPr>
        <p:spPr>
          <a:xfrm>
            <a:off x="265500" y="1233175"/>
            <a:ext cx="4045199" cy="1482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37" name="Shape 37"/>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38" name="Shape 38"/>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None/>
              <a:defRPr/>
            </a:lvl1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2"/>
              </a:buClr>
              <a:buSzPct val="100000"/>
              <a:defRPr sz="1800">
                <a:solidFill>
                  <a:schemeClr val="dk2"/>
                </a:solidFill>
              </a:defRPr>
            </a:lvl1pPr>
            <a:lvl2pPr>
              <a:lnSpc>
                <a:spcPct val="115000"/>
              </a:lnSpc>
              <a:spcBef>
                <a:spcPts val="0"/>
              </a:spcBef>
              <a:spcAft>
                <a:spcPts val="1600"/>
              </a:spcAft>
              <a:buClr>
                <a:schemeClr val="dk2"/>
              </a:buClr>
              <a:defRPr>
                <a:solidFill>
                  <a:schemeClr val="dk2"/>
                </a:solidFill>
              </a:defRPr>
            </a:lvl2pPr>
            <a:lvl3pPr>
              <a:lnSpc>
                <a:spcPct val="115000"/>
              </a:lnSpc>
              <a:spcBef>
                <a:spcPts val="0"/>
              </a:spcBef>
              <a:spcAft>
                <a:spcPts val="1600"/>
              </a:spcAft>
              <a:buClr>
                <a:schemeClr val="dk2"/>
              </a:buClr>
              <a:defRPr>
                <a:solidFill>
                  <a:schemeClr val="dk2"/>
                </a:solidFill>
              </a:defRPr>
            </a:lvl3pPr>
            <a:lvl4pPr>
              <a:lnSpc>
                <a:spcPct val="115000"/>
              </a:lnSpc>
              <a:spcBef>
                <a:spcPts val="0"/>
              </a:spcBef>
              <a:spcAft>
                <a:spcPts val="1600"/>
              </a:spcAft>
              <a:buClr>
                <a:schemeClr val="dk2"/>
              </a:buClr>
              <a:defRPr>
                <a:solidFill>
                  <a:schemeClr val="dk2"/>
                </a:solidFill>
              </a:defRPr>
            </a:lvl4pPr>
            <a:lvl5pPr>
              <a:lnSpc>
                <a:spcPct val="115000"/>
              </a:lnSpc>
              <a:spcBef>
                <a:spcPts val="0"/>
              </a:spcBef>
              <a:spcAft>
                <a:spcPts val="1600"/>
              </a:spcAft>
              <a:buClr>
                <a:schemeClr val="dk2"/>
              </a:buClr>
              <a:defRPr>
                <a:solidFill>
                  <a:schemeClr val="dk2"/>
                </a:solidFill>
              </a:defRPr>
            </a:lvl5pPr>
            <a:lvl6pPr>
              <a:lnSpc>
                <a:spcPct val="115000"/>
              </a:lnSpc>
              <a:spcBef>
                <a:spcPts val="0"/>
              </a:spcBef>
              <a:spcAft>
                <a:spcPts val="1600"/>
              </a:spcAft>
              <a:buClr>
                <a:schemeClr val="dk2"/>
              </a:buClr>
              <a:defRPr>
                <a:solidFill>
                  <a:schemeClr val="dk2"/>
                </a:solidFill>
              </a:defRPr>
            </a:lvl6pPr>
            <a:lvl7pPr>
              <a:lnSpc>
                <a:spcPct val="115000"/>
              </a:lnSpc>
              <a:spcBef>
                <a:spcPts val="0"/>
              </a:spcBef>
              <a:spcAft>
                <a:spcPts val="1600"/>
              </a:spcAft>
              <a:buClr>
                <a:schemeClr val="dk2"/>
              </a:buClr>
              <a:defRPr>
                <a:solidFill>
                  <a:schemeClr val="dk2"/>
                </a:solidFill>
              </a:defRPr>
            </a:lvl7pPr>
            <a:lvl8pPr>
              <a:lnSpc>
                <a:spcPct val="115000"/>
              </a:lnSpc>
              <a:spcBef>
                <a:spcPts val="0"/>
              </a:spcBef>
              <a:spcAft>
                <a:spcPts val="1600"/>
              </a:spcAft>
              <a:buClr>
                <a:schemeClr val="dk2"/>
              </a:buClr>
              <a:defRPr>
                <a:solidFill>
                  <a:schemeClr val="dk2"/>
                </a:solidFill>
              </a:defRPr>
            </a:lvl8pPr>
            <a:lvl9pPr>
              <a:lnSpc>
                <a:spcPct val="115000"/>
              </a:lnSpc>
              <a:spcBef>
                <a:spcPts val="0"/>
              </a:spcBef>
              <a:spcAft>
                <a:spcPts val="1600"/>
              </a:spcAft>
              <a:buClr>
                <a:schemeClr val="dk2"/>
              </a:buClr>
              <a:defRPr>
                <a:solidFill>
                  <a:schemeClr val="dk2"/>
                </a:solidFill>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rtl="0">
              <a:spcBef>
                <a:spcPts val="0"/>
              </a:spcBef>
              <a:buClr>
                <a:schemeClr val="dk1"/>
              </a:buClr>
              <a:buSzPct val="100000"/>
              <a:buNone/>
              <a:defRPr sz="3600" b="1">
                <a:solidFill>
                  <a:schemeClr val="dk1"/>
                </a:solidFill>
              </a:defRPr>
            </a:lvl1pPr>
            <a:lvl2pPr rtl="0">
              <a:spcBef>
                <a:spcPts val="0"/>
              </a:spcBef>
              <a:buClr>
                <a:schemeClr val="dk1"/>
              </a:buClr>
              <a:buSzPct val="100000"/>
              <a:buNone/>
              <a:defRPr sz="3600" b="1">
                <a:solidFill>
                  <a:schemeClr val="dk1"/>
                </a:solidFill>
              </a:defRPr>
            </a:lvl2pPr>
            <a:lvl3pPr rtl="0">
              <a:spcBef>
                <a:spcPts val="0"/>
              </a:spcBef>
              <a:buClr>
                <a:schemeClr val="dk1"/>
              </a:buClr>
              <a:buSzPct val="100000"/>
              <a:buNone/>
              <a:defRPr sz="3600" b="1">
                <a:solidFill>
                  <a:schemeClr val="dk1"/>
                </a:solidFill>
              </a:defRPr>
            </a:lvl3pPr>
            <a:lvl4pPr rtl="0">
              <a:spcBef>
                <a:spcPts val="0"/>
              </a:spcBef>
              <a:buClr>
                <a:schemeClr val="dk1"/>
              </a:buClr>
              <a:buSzPct val="100000"/>
              <a:buNone/>
              <a:defRPr sz="3600" b="1">
                <a:solidFill>
                  <a:schemeClr val="dk1"/>
                </a:solidFill>
              </a:defRPr>
            </a:lvl4pPr>
            <a:lvl5pPr rtl="0">
              <a:spcBef>
                <a:spcPts val="0"/>
              </a:spcBef>
              <a:buClr>
                <a:schemeClr val="dk1"/>
              </a:buClr>
              <a:buSzPct val="100000"/>
              <a:buNone/>
              <a:defRPr sz="3600" b="1">
                <a:solidFill>
                  <a:schemeClr val="dk1"/>
                </a:solidFill>
              </a:defRPr>
            </a:lvl5pPr>
            <a:lvl6pPr rtl="0">
              <a:spcBef>
                <a:spcPts val="0"/>
              </a:spcBef>
              <a:buClr>
                <a:schemeClr val="dk1"/>
              </a:buClr>
              <a:buSzPct val="100000"/>
              <a:buNone/>
              <a:defRPr sz="3600" b="1">
                <a:solidFill>
                  <a:schemeClr val="dk1"/>
                </a:solidFill>
              </a:defRPr>
            </a:lvl6pPr>
            <a:lvl7pPr rtl="0">
              <a:spcBef>
                <a:spcPts val="0"/>
              </a:spcBef>
              <a:buClr>
                <a:schemeClr val="dk1"/>
              </a:buClr>
              <a:buSzPct val="100000"/>
              <a:buNone/>
              <a:defRPr sz="3600" b="1">
                <a:solidFill>
                  <a:schemeClr val="dk1"/>
                </a:solidFill>
              </a:defRPr>
            </a:lvl7pPr>
            <a:lvl8pPr rtl="0">
              <a:spcBef>
                <a:spcPts val="0"/>
              </a:spcBef>
              <a:buClr>
                <a:schemeClr val="dk1"/>
              </a:buClr>
              <a:buSzPct val="100000"/>
              <a:buNone/>
              <a:defRPr sz="3600" b="1">
                <a:solidFill>
                  <a:schemeClr val="dk1"/>
                </a:solidFill>
              </a:defRPr>
            </a:lvl8pPr>
            <a:lvl9pPr rtl="0">
              <a:spcBef>
                <a:spcPts val="0"/>
              </a:spcBef>
              <a:buClr>
                <a:schemeClr val="dk1"/>
              </a:buClr>
              <a:buSzPct val="100000"/>
              <a:buNone/>
              <a:defRPr sz="3600" b="1">
                <a:solidFill>
                  <a:schemeClr val="dk1"/>
                </a:solidFill>
              </a:defRPr>
            </a:lvl9pPr>
          </a:lstStyle>
          <a:p>
            <a:endParaRPr/>
          </a:p>
        </p:txBody>
      </p:sp>
      <p:sp>
        <p:nvSpPr>
          <p:cNvPr id="228" name="Shape 228"/>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rtl="0">
              <a:spcBef>
                <a:spcPts val="600"/>
              </a:spcBef>
              <a:buSzPct val="100000"/>
              <a:defRPr sz="3000"/>
            </a:lvl1pPr>
            <a:lvl2pPr rtl="0">
              <a:spcBef>
                <a:spcPts val="480"/>
              </a:spcBef>
              <a:buSzPct val="100000"/>
              <a:defRPr sz="2400"/>
            </a:lvl2pPr>
            <a:lvl3pPr rtl="0">
              <a:spcBef>
                <a:spcPts val="480"/>
              </a:spcBef>
              <a:buSzPct val="100000"/>
              <a:defRPr sz="2400"/>
            </a:lvl3pPr>
            <a:lvl4pPr rtl="0">
              <a:spcBef>
                <a:spcPts val="360"/>
              </a:spcBef>
              <a:buSzPct val="100000"/>
              <a:defRPr sz="1800"/>
            </a:lvl4pPr>
            <a:lvl5pPr rtl="0">
              <a:spcBef>
                <a:spcPts val="360"/>
              </a:spcBef>
              <a:buSzPct val="100000"/>
              <a:defRPr sz="1800"/>
            </a:lvl5pPr>
            <a:lvl6pPr rtl="0">
              <a:spcBef>
                <a:spcPts val="360"/>
              </a:spcBef>
              <a:buSzPct val="100000"/>
              <a:defRPr sz="1800"/>
            </a:lvl6pPr>
            <a:lvl7pPr rtl="0">
              <a:spcBef>
                <a:spcPts val="360"/>
              </a:spcBef>
              <a:buSzPct val="100000"/>
              <a:defRPr sz="1800"/>
            </a:lvl7pPr>
            <a:lvl8pPr rtl="0">
              <a:spcBef>
                <a:spcPts val="360"/>
              </a:spcBef>
              <a:buSzPct val="100000"/>
              <a:defRPr sz="1800"/>
            </a:lvl8pPr>
            <a:lvl9pPr rtl="0">
              <a:spcBef>
                <a:spcPts val="360"/>
              </a:spcBef>
              <a:buSzPct val="100000"/>
              <a:defRPr sz="1800"/>
            </a:lvl9pPr>
          </a:lstStyle>
          <a:p>
            <a:endParaRPr/>
          </a:p>
        </p:txBody>
      </p:sp>
      <p:sp>
        <p:nvSpPr>
          <p:cNvPr id="229" name="Shape 229"/>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300">
                <a:solidFill>
                  <a:schemeClr val="dk1"/>
                </a:solidFill>
              </a:rPr>
              <a:t>‹#›</a:t>
            </a:fld>
            <a:endParaRPr lang="en" sz="1300">
              <a:solidFill>
                <a:schemeClr val="dk1"/>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9.xml"/><Relationship Id="rId5" Type="http://schemas.openxmlformats.org/officeDocument/2006/relationships/image" Target="../media/image17.png"/><Relationship Id="rId1" Type="http://schemas.microsoft.com/office/2007/relationships/media" Target="../media/media1.mp4"/><Relationship Id="rId2" Type="http://schemas.openxmlformats.org/officeDocument/2006/relationships/video" Target="../media/media1.mp4"/></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github.com/SciSpark"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311708" y="1010928"/>
            <a:ext cx="8520599" cy="2052599"/>
          </a:xfrm>
          <a:prstGeom prst="rect">
            <a:avLst/>
          </a:prstGeom>
        </p:spPr>
        <p:txBody>
          <a:bodyPr lIns="91425" tIns="91425" rIns="91425" bIns="91425" anchor="b" anchorCtr="0">
            <a:noAutofit/>
          </a:bodyPr>
          <a:lstStyle/>
          <a:p>
            <a:pPr>
              <a:spcBef>
                <a:spcPts val="0"/>
              </a:spcBef>
              <a:buNone/>
            </a:pPr>
            <a:r>
              <a:rPr lang="en" sz="3600" dirty="0"/>
              <a:t>SciSpark: </a:t>
            </a:r>
            <a:r>
              <a:rPr lang="en" sz="3600" dirty="0">
                <a:solidFill>
                  <a:srgbClr val="00000A"/>
                </a:solidFill>
              </a:rPr>
              <a:t>Applying In-memory Distributed Computing to Large-Scale Climate Science &amp; Analytics</a:t>
            </a:r>
          </a:p>
        </p:txBody>
      </p:sp>
      <p:sp>
        <p:nvSpPr>
          <p:cNvPr id="51" name="Shape 51"/>
          <p:cNvSpPr txBox="1">
            <a:spLocks noGrp="1"/>
          </p:cNvSpPr>
          <p:nvPr>
            <p:ph type="subTitle" idx="1"/>
          </p:nvPr>
        </p:nvSpPr>
        <p:spPr>
          <a:xfrm>
            <a:off x="311700" y="3215125"/>
            <a:ext cx="8520599" cy="792600"/>
          </a:xfrm>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r>
              <a:rPr lang="en" dirty="0" smtClean="0">
                <a:solidFill>
                  <a:srgbClr val="666666"/>
                </a:solidFill>
              </a:rPr>
              <a:t>Presentation</a:t>
            </a:r>
            <a:r>
              <a:rPr lang="en-US" dirty="0" smtClean="0">
                <a:solidFill>
                  <a:srgbClr val="666666"/>
                </a:solidFill>
              </a:rPr>
              <a:t> at ESIP Federation</a:t>
            </a:r>
            <a:endParaRPr lang="en" dirty="0"/>
          </a:p>
          <a:p>
            <a:pPr lvl="0" rtl="0">
              <a:spcBef>
                <a:spcPts val="0"/>
              </a:spcBef>
              <a:buClr>
                <a:schemeClr val="dk1"/>
              </a:buClr>
              <a:buFont typeface="Arial"/>
              <a:buNone/>
            </a:pPr>
            <a:endParaRPr sz="2400" dirty="0"/>
          </a:p>
          <a:p>
            <a:pPr lvl="0" rtl="0">
              <a:spcBef>
                <a:spcPts val="0"/>
              </a:spcBef>
              <a:buClr>
                <a:schemeClr val="dk1"/>
              </a:buClr>
              <a:buSzPct val="68750"/>
              <a:buFont typeface="Arial"/>
              <a:buNone/>
            </a:pPr>
            <a:r>
              <a:rPr lang="en" sz="1600" dirty="0">
                <a:solidFill>
                  <a:srgbClr val="666666"/>
                </a:solidFill>
              </a:rPr>
              <a:t>Authors: Rahul Palamuttam, Renato Marroquin, </a:t>
            </a:r>
            <a:r>
              <a:rPr lang="en" sz="1600" b="1" u="sng" dirty="0">
                <a:solidFill>
                  <a:srgbClr val="666666"/>
                </a:solidFill>
              </a:rPr>
              <a:t>Brian D. Wilson</a:t>
            </a:r>
            <a:r>
              <a:rPr lang="en" sz="1600" dirty="0">
                <a:solidFill>
                  <a:srgbClr val="666666"/>
                </a:solidFill>
              </a:rPr>
              <a:t>, Chris Mattmann, Paul Ramirez, Kim Whitehall, Rishi Verma, Lewis McGibbney </a:t>
            </a:r>
          </a:p>
          <a:p>
            <a:pPr lvl="0" rtl="0">
              <a:spcBef>
                <a:spcPts val="0"/>
              </a:spcBef>
              <a:buClr>
                <a:schemeClr val="dk1"/>
              </a:buClr>
              <a:buFont typeface="Arial"/>
              <a:buNone/>
            </a:pPr>
            <a:endParaRPr sz="1000" dirty="0">
              <a:solidFill>
                <a:srgbClr val="666666"/>
              </a:solidFill>
            </a:endParaRPr>
          </a:p>
          <a:p>
            <a:pPr lvl="0">
              <a:lnSpc>
                <a:spcPct val="115000"/>
              </a:lnSpc>
              <a:spcBef>
                <a:spcPts val="0"/>
              </a:spcBef>
              <a:spcAft>
                <a:spcPts val="1600"/>
              </a:spcAft>
              <a:buClr>
                <a:schemeClr val="dk1"/>
              </a:buClr>
              <a:buSzPct val="78571"/>
              <a:buFont typeface="Arial"/>
              <a:buNone/>
            </a:pPr>
            <a:r>
              <a:rPr lang="en" sz="1400" dirty="0"/>
              <a:t>This work is funded under NASA proposal number 14-AIST-14-0034, PI. Chris Mattmann</a:t>
            </a:r>
          </a:p>
        </p:txBody>
      </p:sp>
      <p:pic>
        <p:nvPicPr>
          <p:cNvPr id="52" name="Shape 52"/>
          <p:cNvPicPr preferRelativeResize="0"/>
          <p:nvPr/>
        </p:nvPicPr>
        <p:blipFill>
          <a:blip r:embed="rId3">
            <a:alphaModFix/>
          </a:blip>
          <a:stretch>
            <a:fillRect/>
          </a:stretch>
        </p:blipFill>
        <p:spPr>
          <a:xfrm>
            <a:off x="311700" y="20725"/>
            <a:ext cx="3853437" cy="72385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a:blip r:embed="rId3">
            <a:alphaModFix/>
          </a:blip>
          <a:stretch>
            <a:fillRect/>
          </a:stretch>
        </p:blipFill>
        <p:spPr>
          <a:xfrm>
            <a:off x="1758967" y="739156"/>
            <a:ext cx="5934075" cy="4181475"/>
          </a:xfrm>
          <a:prstGeom prst="rect">
            <a:avLst/>
          </a:prstGeom>
          <a:noFill/>
          <a:ln>
            <a:noFill/>
          </a:ln>
        </p:spPr>
      </p:pic>
      <p:sp>
        <p:nvSpPr>
          <p:cNvPr id="120" name="Shape 120"/>
          <p:cNvSpPr txBox="1"/>
          <p:nvPr/>
        </p:nvSpPr>
        <p:spPr>
          <a:xfrm>
            <a:off x="517680" y="152400"/>
            <a:ext cx="8176199" cy="581087"/>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3200" b="1" dirty="0">
                <a:solidFill>
                  <a:srgbClr val="333399"/>
                </a:solidFill>
              </a:rPr>
              <a:t>SciSpark Contributions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281563"/>
            <a:ext cx="8520599" cy="572699"/>
          </a:xfrm>
          <a:prstGeom prst="rect">
            <a:avLst/>
          </a:prstGeom>
        </p:spPr>
        <p:txBody>
          <a:bodyPr lIns="91425" tIns="91425" rIns="91425" bIns="91425" anchor="t" anchorCtr="0">
            <a:noAutofit/>
          </a:bodyPr>
          <a:lstStyle/>
          <a:p>
            <a:pPr>
              <a:spcBef>
                <a:spcPts val="0"/>
              </a:spcBef>
              <a:buNone/>
            </a:pPr>
            <a:r>
              <a:rPr lang="en" b="1" dirty="0">
                <a:solidFill>
                  <a:srgbClr val="0000FF"/>
                </a:solidFill>
              </a:rPr>
              <a:t>Three Challenges using Spark for Earth Science</a:t>
            </a:r>
          </a:p>
        </p:txBody>
      </p:sp>
      <p:sp>
        <p:nvSpPr>
          <p:cNvPr id="126" name="Shape 126"/>
          <p:cNvSpPr txBox="1">
            <a:spLocks noGrp="1"/>
          </p:cNvSpPr>
          <p:nvPr>
            <p:ph type="body" idx="1"/>
          </p:nvPr>
        </p:nvSpPr>
        <p:spPr>
          <a:xfrm>
            <a:off x="311700" y="882134"/>
            <a:ext cx="8520599" cy="3416400"/>
          </a:xfrm>
          <a:prstGeom prst="rect">
            <a:avLst/>
          </a:prstGeom>
        </p:spPr>
        <p:txBody>
          <a:bodyPr lIns="91425" tIns="91425" rIns="91425" bIns="91425" anchor="t" anchorCtr="0">
            <a:noAutofit/>
          </a:bodyPr>
          <a:lstStyle/>
          <a:p>
            <a:pPr marL="457200" lvl="0" indent="-368300" rtl="0">
              <a:spcBef>
                <a:spcPts val="0"/>
              </a:spcBef>
              <a:spcAft>
                <a:spcPts val="400"/>
              </a:spcAft>
              <a:buClr>
                <a:schemeClr val="dk1"/>
              </a:buClr>
              <a:buSzPct val="100000"/>
              <a:buChar char="●"/>
            </a:pPr>
            <a:r>
              <a:rPr lang="en" sz="2200" dirty="0">
                <a:solidFill>
                  <a:schemeClr val="dk1"/>
                </a:solidFill>
              </a:rPr>
              <a:t>Adapting Spark RDD to geospatial 2D &amp; 3D (dense) arrays</a:t>
            </a:r>
          </a:p>
          <a:p>
            <a:pPr marL="914400" lvl="1" indent="-342900" rtl="0">
              <a:spcBef>
                <a:spcPts val="0"/>
              </a:spcBef>
              <a:spcAft>
                <a:spcPts val="400"/>
              </a:spcAft>
              <a:buClr>
                <a:schemeClr val="dk1"/>
              </a:buClr>
              <a:buSzPct val="100000"/>
              <a:buChar char="○"/>
            </a:pPr>
            <a:r>
              <a:rPr lang="en" sz="1800" dirty="0">
                <a:solidFill>
                  <a:schemeClr val="dk1"/>
                </a:solidFill>
              </a:rPr>
              <a:t>sRDD, with loaders from netCDF &amp; HDF files</a:t>
            </a:r>
          </a:p>
          <a:p>
            <a:pPr marL="914400" lvl="1" indent="-342900" rtl="0">
              <a:spcBef>
                <a:spcPts val="0"/>
              </a:spcBef>
              <a:spcAft>
                <a:spcPts val="400"/>
              </a:spcAft>
              <a:buClr>
                <a:schemeClr val="dk1"/>
              </a:buClr>
              <a:buSzPct val="100000"/>
              <a:buChar char="○"/>
            </a:pPr>
            <a:r>
              <a:rPr lang="en" sz="1800" dirty="0">
                <a:solidFill>
                  <a:schemeClr val="dk1"/>
                </a:solidFill>
              </a:rPr>
              <a:t>sciTensor using ND4J or Breeze </a:t>
            </a:r>
          </a:p>
          <a:p>
            <a:pPr marL="457200" lvl="0" indent="-368300" rtl="0">
              <a:spcBef>
                <a:spcPts val="0"/>
              </a:spcBef>
              <a:spcAft>
                <a:spcPts val="400"/>
              </a:spcAft>
              <a:buClr>
                <a:schemeClr val="dk1"/>
              </a:buClr>
              <a:buSzPct val="100000"/>
              <a:buChar char="●"/>
            </a:pPr>
            <a:r>
              <a:rPr lang="en" sz="2200" dirty="0">
                <a:solidFill>
                  <a:schemeClr val="dk1"/>
                </a:solidFill>
              </a:rPr>
              <a:t>Reworking complex science algorithms (like GTG) into Spark’s map-, filter-, and reduce- paradigm</a:t>
            </a:r>
          </a:p>
          <a:p>
            <a:pPr marL="914400" lvl="1" indent="-342900" rtl="0">
              <a:spcBef>
                <a:spcPts val="0"/>
              </a:spcBef>
              <a:spcAft>
                <a:spcPts val="400"/>
              </a:spcAft>
              <a:buClr>
                <a:schemeClr val="dk1"/>
              </a:buClr>
              <a:buSzPct val="100000"/>
              <a:buChar char="○"/>
            </a:pPr>
            <a:r>
              <a:rPr lang="en" sz="1800" dirty="0">
                <a:solidFill>
                  <a:schemeClr val="dk1"/>
                </a:solidFill>
              </a:rPr>
              <a:t>Generate parallel work at expense of duplicating some data</a:t>
            </a:r>
          </a:p>
          <a:p>
            <a:pPr marL="914400" lvl="1" indent="-342900" rtl="0">
              <a:spcBef>
                <a:spcPts val="0"/>
              </a:spcBef>
              <a:spcAft>
                <a:spcPts val="400"/>
              </a:spcAft>
              <a:buClr>
                <a:schemeClr val="dk1"/>
              </a:buClr>
              <a:buSzPct val="100000"/>
              <a:buChar char="○"/>
            </a:pPr>
            <a:r>
              <a:rPr lang="en" sz="1800" dirty="0">
                <a:solidFill>
                  <a:schemeClr val="dk1"/>
                </a:solidFill>
              </a:rPr>
              <a:t>Port or redevelop key algorithms from python/C to scala </a:t>
            </a:r>
          </a:p>
          <a:p>
            <a:pPr marL="457200" lvl="0" indent="-368300" rtl="0">
              <a:spcBef>
                <a:spcPts val="0"/>
              </a:spcBef>
              <a:spcAft>
                <a:spcPts val="400"/>
              </a:spcAft>
              <a:buClr>
                <a:schemeClr val="dk1"/>
              </a:buClr>
              <a:buSzPct val="100000"/>
              <a:buChar char="●"/>
            </a:pPr>
            <a:r>
              <a:rPr lang="en" sz="2200" dirty="0">
                <a:solidFill>
                  <a:schemeClr val="dk1"/>
                </a:solidFill>
              </a:rPr>
              <a:t>Performance for bundles of dense arrays in Spark JVM</a:t>
            </a:r>
          </a:p>
          <a:p>
            <a:pPr marL="914400" lvl="2" indent="-342900" rtl="0">
              <a:spcBef>
                <a:spcPts val="0"/>
              </a:spcBef>
              <a:spcAft>
                <a:spcPts val="400"/>
              </a:spcAft>
              <a:buClr>
                <a:schemeClr val="dk1"/>
              </a:buClr>
              <a:buSzPct val="100000"/>
              <a:buChar char="○"/>
            </a:pPr>
            <a:r>
              <a:rPr lang="en" sz="1800" dirty="0">
                <a:solidFill>
                  <a:schemeClr val="dk1"/>
                </a:solidFill>
              </a:rPr>
              <a:t>Large arrays in memory require large JVM heap</a:t>
            </a:r>
          </a:p>
          <a:p>
            <a:pPr marL="914400" lvl="2" indent="-342900" rtl="0">
              <a:spcBef>
                <a:spcPts val="0"/>
              </a:spcBef>
              <a:spcAft>
                <a:spcPts val="400"/>
              </a:spcAft>
              <a:buClr>
                <a:schemeClr val="dk1"/>
              </a:buClr>
              <a:buSzPct val="100000"/>
              <a:buChar char="○"/>
            </a:pPr>
            <a:r>
              <a:rPr lang="en" sz="1800" dirty="0">
                <a:solidFill>
                  <a:schemeClr val="dk1"/>
                </a:solidFill>
              </a:rPr>
              <a:t>Garbage collection overheads</a:t>
            </a:r>
          </a:p>
          <a:p>
            <a:pPr>
              <a:spcBef>
                <a:spcPts val="0"/>
              </a:spcBef>
              <a:spcAft>
                <a:spcPts val="400"/>
              </a:spcAft>
              <a:buNone/>
            </a:pPr>
            <a:endParaRPr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endParaRPr/>
          </a:p>
          <a:p>
            <a:pPr rtl="0">
              <a:spcBef>
                <a:spcPts val="0"/>
              </a:spcBef>
              <a:buNone/>
            </a:pPr>
            <a:endParaRPr/>
          </a:p>
          <a:p>
            <a:pPr>
              <a:spcBef>
                <a:spcPts val="0"/>
              </a:spcBef>
              <a:buNone/>
            </a:pPr>
            <a:r>
              <a:rPr lang="en" sz="3000" b="1"/>
              <a:t>Challenge 1: </a:t>
            </a:r>
            <a:r>
              <a:rPr lang="en" sz="3000"/>
              <a:t>Getting scientific data in the engine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Science Data File Formats</a:t>
            </a:r>
          </a:p>
        </p:txBody>
      </p:sp>
      <p:sp>
        <p:nvSpPr>
          <p:cNvPr id="137" name="Shape 137"/>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368300" rtl="0">
              <a:spcBef>
                <a:spcPts val="0"/>
              </a:spcBef>
              <a:buSzPct val="100000"/>
              <a:buChar char="●"/>
            </a:pPr>
            <a:r>
              <a:rPr lang="en" sz="2200">
                <a:solidFill>
                  <a:schemeClr val="dk1"/>
                </a:solidFill>
              </a:rPr>
              <a:t>network Common Data Form (netCDF) v.  3 &amp; 4 and Hierarchical Data Format (HDF) v. 4 &amp; 5</a:t>
            </a:r>
          </a:p>
          <a:p>
            <a:pPr marL="914400" lvl="1" indent="-342900" rtl="0">
              <a:spcBef>
                <a:spcPts val="0"/>
              </a:spcBef>
              <a:buClr>
                <a:schemeClr val="dk1"/>
              </a:buClr>
              <a:buSzPct val="100000"/>
              <a:buChar char="○"/>
            </a:pPr>
            <a:r>
              <a:rPr lang="en" sz="1800">
                <a:solidFill>
                  <a:schemeClr val="dk1"/>
                </a:solidFill>
              </a:rPr>
              <a:t>Heavily used by NASA, DOE, NOAA</a:t>
            </a:r>
          </a:p>
          <a:p>
            <a:pPr marL="914400" lvl="1" indent="-342900" rtl="0">
              <a:spcBef>
                <a:spcPts val="0"/>
              </a:spcBef>
              <a:buClr>
                <a:schemeClr val="dk1"/>
              </a:buClr>
              <a:buSzPct val="100000"/>
              <a:buChar char="○"/>
            </a:pPr>
            <a:r>
              <a:rPr lang="en" sz="1800">
                <a:solidFill>
                  <a:schemeClr val="dk1"/>
                </a:solidFill>
              </a:rPr>
              <a:t>Encapsulates (Scalars, vectors, Matrices)</a:t>
            </a:r>
          </a:p>
          <a:p>
            <a:pPr marL="914400" lvl="1" indent="-342900" rtl="0">
              <a:spcBef>
                <a:spcPts val="0"/>
              </a:spcBef>
              <a:buClr>
                <a:schemeClr val="dk1"/>
              </a:buClr>
              <a:buSzPct val="100000"/>
              <a:buChar char="○"/>
            </a:pPr>
            <a:r>
              <a:rPr lang="en" sz="1800">
                <a:solidFill>
                  <a:schemeClr val="dk1"/>
                </a:solidFill>
              </a:rPr>
              <a:t>Metadata (Summary info, data/time ranges, spatial ranges).</a:t>
            </a:r>
          </a:p>
          <a:p>
            <a:pPr marL="914400" lvl="1" indent="-342900" rtl="0">
              <a:spcBef>
                <a:spcPts val="0"/>
              </a:spcBef>
              <a:buClr>
                <a:schemeClr val="dk1"/>
              </a:buClr>
              <a:buSzPct val="100000"/>
              <a:buChar char="○"/>
            </a:pPr>
            <a:r>
              <a:rPr lang="en" sz="1800">
                <a:solidFill>
                  <a:schemeClr val="dk1"/>
                </a:solidFill>
              </a:rPr>
              <a:t>Custom readers/writers/APIs in many languages</a:t>
            </a:r>
          </a:p>
          <a:p>
            <a:pPr marL="1371600" lvl="2" indent="-342900" rtl="0">
              <a:lnSpc>
                <a:spcPct val="100000"/>
              </a:lnSpc>
              <a:spcBef>
                <a:spcPts val="0"/>
              </a:spcBef>
              <a:spcAft>
                <a:spcPts val="0"/>
              </a:spcAft>
              <a:buClr>
                <a:schemeClr val="dk1"/>
              </a:buClr>
              <a:buSzPct val="100000"/>
              <a:buChar char="■"/>
            </a:pPr>
            <a:r>
              <a:rPr lang="en" sz="1800">
                <a:solidFill>
                  <a:schemeClr val="dk1"/>
                </a:solidFill>
              </a:rPr>
              <a:t>Written in Fortran, C/C++, IDE, Python, Java</a:t>
            </a:r>
          </a:p>
          <a:p>
            <a:pPr marL="0" lvl="0" indent="0">
              <a:spcBef>
                <a:spcPts val="0"/>
              </a:spcBef>
              <a:buNone/>
            </a:pPr>
            <a:endParaRPr sz="1800">
              <a:solidFill>
                <a:schemeClr val="dk1"/>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SciSpark current architecture</a:t>
            </a:r>
          </a:p>
        </p:txBody>
      </p:sp>
      <p:pic>
        <p:nvPicPr>
          <p:cNvPr id="143" name="Shape 143"/>
          <p:cNvPicPr preferRelativeResize="0"/>
          <p:nvPr/>
        </p:nvPicPr>
        <p:blipFill>
          <a:blip r:embed="rId3">
            <a:alphaModFix/>
          </a:blip>
          <a:stretch>
            <a:fillRect/>
          </a:stretch>
        </p:blipFill>
        <p:spPr>
          <a:xfrm>
            <a:off x="3660575" y="1086825"/>
            <a:ext cx="4888250" cy="3725700"/>
          </a:xfrm>
          <a:prstGeom prst="rect">
            <a:avLst/>
          </a:prstGeom>
          <a:noFill/>
          <a:ln>
            <a:noFill/>
          </a:ln>
        </p:spPr>
      </p:pic>
      <p:sp>
        <p:nvSpPr>
          <p:cNvPr id="144" name="Shape 144"/>
          <p:cNvSpPr txBox="1"/>
          <p:nvPr/>
        </p:nvSpPr>
        <p:spPr>
          <a:xfrm>
            <a:off x="326100" y="1185825"/>
            <a:ext cx="3334500" cy="3631500"/>
          </a:xfrm>
          <a:prstGeom prst="rect">
            <a:avLst/>
          </a:prstGeom>
          <a:noFill/>
          <a:ln>
            <a:noFill/>
          </a:ln>
        </p:spPr>
        <p:txBody>
          <a:bodyPr lIns="91425" tIns="91425" rIns="91425" bIns="91425" anchor="t" anchorCtr="0">
            <a:noAutofit/>
          </a:bodyPr>
          <a:lstStyle/>
          <a:p>
            <a:pPr marL="457200" lvl="0" indent="-368300" rtl="0">
              <a:spcBef>
                <a:spcPts val="0"/>
              </a:spcBef>
              <a:buSzPct val="100000"/>
              <a:buChar char="●"/>
            </a:pPr>
            <a:r>
              <a:rPr lang="en" sz="2200"/>
              <a:t>Implemented in Java/Scala environment</a:t>
            </a:r>
          </a:p>
          <a:p>
            <a:pPr marL="457200" lvl="0" indent="-368300">
              <a:spcBef>
                <a:spcPts val="0"/>
              </a:spcBef>
              <a:buSzPct val="100000"/>
              <a:buChar char="●"/>
            </a:pPr>
            <a:r>
              <a:rPr lang="en" sz="2200" b="1"/>
              <a:t>PETAL</a:t>
            </a:r>
            <a:r>
              <a:rPr lang="en" sz="2200"/>
              <a:t> layer: flexibility for user to write their own loader and partitioner</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b="1"/>
              <a:t>SciSpark’s scientific RDD creation workflow</a:t>
            </a:r>
          </a:p>
        </p:txBody>
      </p:sp>
      <p:sp>
        <p:nvSpPr>
          <p:cNvPr id="150" name="Shape 150"/>
          <p:cNvSpPr/>
          <p:nvPr/>
        </p:nvSpPr>
        <p:spPr>
          <a:xfrm>
            <a:off x="113475" y="2597375"/>
            <a:ext cx="870900" cy="529799"/>
          </a:xfrm>
          <a:prstGeom prst="roundRect">
            <a:avLst>
              <a:gd name="adj" fmla="val 16667"/>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1" name="Shape 151"/>
          <p:cNvSpPr txBox="1"/>
          <p:nvPr/>
        </p:nvSpPr>
        <p:spPr>
          <a:xfrm>
            <a:off x="165076" y="2686400"/>
            <a:ext cx="819299" cy="351600"/>
          </a:xfrm>
          <a:prstGeom prst="rect">
            <a:avLst/>
          </a:prstGeom>
          <a:noFill/>
          <a:ln>
            <a:noFill/>
          </a:ln>
        </p:spPr>
        <p:txBody>
          <a:bodyPr lIns="91425" tIns="91425" rIns="91425" bIns="91425" anchor="ctr" anchorCtr="0">
            <a:noAutofit/>
          </a:bodyPr>
          <a:lstStyle/>
          <a:p>
            <a:pPr lvl="0" rtl="0">
              <a:spcBef>
                <a:spcPts val="0"/>
              </a:spcBef>
              <a:buNone/>
            </a:pPr>
            <a:r>
              <a:rPr lang="en" sz="1000"/>
              <a:t>1.URIs set</a:t>
            </a:r>
          </a:p>
        </p:txBody>
      </p:sp>
      <p:grpSp>
        <p:nvGrpSpPr>
          <p:cNvPr id="152" name="Shape 152"/>
          <p:cNvGrpSpPr/>
          <p:nvPr/>
        </p:nvGrpSpPr>
        <p:grpSpPr>
          <a:xfrm>
            <a:off x="787987" y="2225211"/>
            <a:ext cx="1276719" cy="584736"/>
            <a:chOff x="2021150" y="3842275"/>
            <a:chExt cx="1768800" cy="681590"/>
          </a:xfrm>
        </p:grpSpPr>
        <p:pic>
          <p:nvPicPr>
            <p:cNvPr id="153" name="Shape 153"/>
            <p:cNvPicPr preferRelativeResize="0"/>
            <p:nvPr/>
          </p:nvPicPr>
          <p:blipFill rotWithShape="1">
            <a:blip r:embed="rId3">
              <a:alphaModFix/>
            </a:blip>
            <a:srcRect l="37090" t="31903" r="25023" b="45173"/>
            <a:stretch/>
          </p:blipFill>
          <p:spPr>
            <a:xfrm>
              <a:off x="2625907" y="4270065"/>
              <a:ext cx="559300" cy="253799"/>
            </a:xfrm>
            <a:prstGeom prst="rect">
              <a:avLst/>
            </a:prstGeom>
            <a:noFill/>
            <a:ln>
              <a:noFill/>
            </a:ln>
          </p:spPr>
        </p:pic>
        <p:sp>
          <p:nvSpPr>
            <p:cNvPr id="154" name="Shape 154"/>
            <p:cNvSpPr txBox="1"/>
            <p:nvPr/>
          </p:nvSpPr>
          <p:spPr>
            <a:xfrm>
              <a:off x="2021150" y="3842275"/>
              <a:ext cx="1768800" cy="427799"/>
            </a:xfrm>
            <a:prstGeom prst="rect">
              <a:avLst/>
            </a:prstGeom>
            <a:noFill/>
            <a:ln>
              <a:noFill/>
            </a:ln>
          </p:spPr>
          <p:txBody>
            <a:bodyPr lIns="91425" tIns="91425" rIns="91425" bIns="91425" anchor="ctr" anchorCtr="0">
              <a:noAutofit/>
            </a:bodyPr>
            <a:lstStyle/>
            <a:p>
              <a:pPr lvl="0" algn="ctr" rtl="0">
                <a:spcBef>
                  <a:spcPts val="0"/>
                </a:spcBef>
                <a:buNone/>
              </a:pPr>
              <a:r>
                <a:rPr lang="en" sz="1000"/>
                <a:t>Partitioning function</a:t>
              </a:r>
            </a:p>
          </p:txBody>
        </p:sp>
      </p:grpSp>
      <p:sp>
        <p:nvSpPr>
          <p:cNvPr id="155" name="Shape 155"/>
          <p:cNvSpPr txBox="1"/>
          <p:nvPr/>
        </p:nvSpPr>
        <p:spPr>
          <a:xfrm>
            <a:off x="3621469" y="2558663"/>
            <a:ext cx="753300" cy="208499"/>
          </a:xfrm>
          <a:prstGeom prst="rect">
            <a:avLst/>
          </a:prstGeom>
          <a:noFill/>
          <a:ln>
            <a:noFill/>
          </a:ln>
        </p:spPr>
        <p:txBody>
          <a:bodyPr lIns="91425" tIns="91425" rIns="91425" bIns="91425" anchor="t" anchorCtr="0">
            <a:noAutofit/>
          </a:bodyPr>
          <a:lstStyle/>
          <a:p>
            <a:pPr lvl="0" algn="l" rtl="0">
              <a:spcBef>
                <a:spcPts val="0"/>
              </a:spcBef>
              <a:buNone/>
            </a:pPr>
            <a:r>
              <a:rPr lang="en" sz="1100"/>
              <a:t>Passes</a:t>
            </a:r>
          </a:p>
        </p:txBody>
      </p:sp>
      <p:sp>
        <p:nvSpPr>
          <p:cNvPr id="156" name="Shape 156"/>
          <p:cNvSpPr/>
          <p:nvPr/>
        </p:nvSpPr>
        <p:spPr>
          <a:xfrm>
            <a:off x="1912153" y="1828333"/>
            <a:ext cx="1417499" cy="2067599"/>
          </a:xfrm>
          <a:prstGeom prst="roundRect">
            <a:avLst>
              <a:gd name="adj" fmla="val 16667"/>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a:t>
            </a:r>
          </a:p>
        </p:txBody>
      </p:sp>
      <p:sp>
        <p:nvSpPr>
          <p:cNvPr id="157" name="Shape 157"/>
          <p:cNvSpPr/>
          <p:nvPr/>
        </p:nvSpPr>
        <p:spPr>
          <a:xfrm>
            <a:off x="2120573" y="2003390"/>
            <a:ext cx="997199" cy="463499"/>
          </a:xfrm>
          <a:prstGeom prst="roundRect">
            <a:avLst>
              <a:gd name="adj" fmla="val 16667"/>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100"/>
              <a:t>Partition 0:</a:t>
            </a:r>
          </a:p>
          <a:p>
            <a:pPr lvl="0" algn="ctr" rtl="0">
              <a:spcBef>
                <a:spcPts val="0"/>
              </a:spcBef>
              <a:buNone/>
            </a:pPr>
            <a:r>
              <a:rPr lang="en" sz="1100"/>
              <a:t>List[URI]</a:t>
            </a:r>
          </a:p>
        </p:txBody>
      </p:sp>
      <p:sp>
        <p:nvSpPr>
          <p:cNvPr id="158" name="Shape 158"/>
          <p:cNvSpPr/>
          <p:nvPr/>
        </p:nvSpPr>
        <p:spPr>
          <a:xfrm>
            <a:off x="2130101" y="3231823"/>
            <a:ext cx="997199" cy="463499"/>
          </a:xfrm>
          <a:prstGeom prst="roundRect">
            <a:avLst>
              <a:gd name="adj" fmla="val 16667"/>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100"/>
              <a:t>Partition N:</a:t>
            </a:r>
          </a:p>
          <a:p>
            <a:pPr lvl="0" algn="ctr" rtl="0">
              <a:spcBef>
                <a:spcPts val="0"/>
              </a:spcBef>
              <a:buNone/>
            </a:pPr>
            <a:r>
              <a:rPr lang="en" sz="1100"/>
              <a:t>List[URI]</a:t>
            </a:r>
          </a:p>
        </p:txBody>
      </p:sp>
      <p:cxnSp>
        <p:nvCxnSpPr>
          <p:cNvPr id="159" name="Shape 159"/>
          <p:cNvCxnSpPr>
            <a:stCxn id="150" idx="3"/>
            <a:endCxn id="156" idx="1"/>
          </p:cNvCxnSpPr>
          <p:nvPr/>
        </p:nvCxnSpPr>
        <p:spPr>
          <a:xfrm>
            <a:off x="984375" y="2862274"/>
            <a:ext cx="927900" cy="0"/>
          </a:xfrm>
          <a:prstGeom prst="straightConnector1">
            <a:avLst/>
          </a:prstGeom>
          <a:noFill/>
          <a:ln w="19050" cap="flat" cmpd="sng">
            <a:solidFill>
              <a:srgbClr val="000000"/>
            </a:solidFill>
            <a:prstDash val="solid"/>
            <a:round/>
            <a:headEnd type="none" w="lg" len="lg"/>
            <a:tailEnd type="triangle" w="lg" len="lg"/>
          </a:ln>
        </p:spPr>
      </p:cxnSp>
      <p:cxnSp>
        <p:nvCxnSpPr>
          <p:cNvPr id="160" name="Shape 160"/>
          <p:cNvCxnSpPr>
            <a:stCxn id="156" idx="3"/>
            <a:endCxn id="161" idx="1"/>
          </p:cNvCxnSpPr>
          <p:nvPr/>
        </p:nvCxnSpPr>
        <p:spPr>
          <a:xfrm rot="10800000" flipH="1">
            <a:off x="3329653" y="2849233"/>
            <a:ext cx="1308900" cy="12900"/>
          </a:xfrm>
          <a:prstGeom prst="straightConnector1">
            <a:avLst/>
          </a:prstGeom>
          <a:noFill/>
          <a:ln w="19050" cap="flat" cmpd="sng">
            <a:solidFill>
              <a:srgbClr val="000000"/>
            </a:solidFill>
            <a:prstDash val="solid"/>
            <a:round/>
            <a:headEnd type="none" w="lg" len="lg"/>
            <a:tailEnd type="triangle" w="lg" len="lg"/>
          </a:ln>
        </p:spPr>
      </p:cxnSp>
      <p:sp>
        <p:nvSpPr>
          <p:cNvPr id="162" name="Shape 162"/>
          <p:cNvSpPr txBox="1"/>
          <p:nvPr/>
        </p:nvSpPr>
        <p:spPr>
          <a:xfrm>
            <a:off x="3359775" y="2944170"/>
            <a:ext cx="1276799" cy="584700"/>
          </a:xfrm>
          <a:prstGeom prst="rect">
            <a:avLst/>
          </a:prstGeom>
          <a:noFill/>
          <a:ln>
            <a:noFill/>
          </a:ln>
        </p:spPr>
        <p:txBody>
          <a:bodyPr lIns="91425" tIns="91425" rIns="91425" bIns="91425" anchor="ctr" anchorCtr="0">
            <a:noAutofit/>
          </a:bodyPr>
          <a:lstStyle/>
          <a:p>
            <a:pPr lvl="0" algn="ctr" rtl="0">
              <a:spcBef>
                <a:spcPts val="0"/>
              </a:spcBef>
              <a:buNone/>
            </a:pPr>
            <a:r>
              <a:rPr lang="en" sz="1200"/>
              <a:t>Load</a:t>
            </a:r>
          </a:p>
          <a:p>
            <a:pPr lvl="0" algn="ctr" rtl="0">
              <a:spcBef>
                <a:spcPts val="0"/>
              </a:spcBef>
              <a:buNone/>
            </a:pPr>
            <a:r>
              <a:rPr lang="en" sz="1200"/>
              <a:t> function</a:t>
            </a:r>
          </a:p>
          <a:p>
            <a:pPr lvl="0" algn="l" rtl="0">
              <a:spcBef>
                <a:spcPts val="0"/>
              </a:spcBef>
              <a:buClr>
                <a:schemeClr val="dk1"/>
              </a:buClr>
              <a:buFont typeface="Arial"/>
              <a:buNone/>
            </a:pPr>
            <a:endParaRPr sz="1200" i="1">
              <a:solidFill>
                <a:srgbClr val="A9B7C6"/>
              </a:solidFill>
              <a:highlight>
                <a:srgbClr val="2B2B2B"/>
              </a:highlight>
            </a:endParaRPr>
          </a:p>
          <a:p>
            <a:pPr lvl="0" algn="ctr" rtl="0">
              <a:spcBef>
                <a:spcPts val="0"/>
              </a:spcBef>
              <a:buNone/>
            </a:pPr>
            <a:endParaRPr sz="1200"/>
          </a:p>
        </p:txBody>
      </p:sp>
      <p:sp>
        <p:nvSpPr>
          <p:cNvPr id="163" name="Shape 163"/>
          <p:cNvSpPr/>
          <p:nvPr/>
        </p:nvSpPr>
        <p:spPr>
          <a:xfrm>
            <a:off x="4617025" y="1237850"/>
            <a:ext cx="2820599" cy="3360900"/>
          </a:xfrm>
          <a:prstGeom prst="roundRect">
            <a:avLst>
              <a:gd name="adj" fmla="val 16667"/>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4" name="Shape 164"/>
          <p:cNvSpPr/>
          <p:nvPr/>
        </p:nvSpPr>
        <p:spPr>
          <a:xfrm>
            <a:off x="4850494" y="1627700"/>
            <a:ext cx="2340299" cy="435900"/>
          </a:xfrm>
          <a:prstGeom prst="roundRect">
            <a:avLst>
              <a:gd name="adj" fmla="val 16667"/>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5" name="Shape 165"/>
          <p:cNvSpPr/>
          <p:nvPr/>
        </p:nvSpPr>
        <p:spPr>
          <a:xfrm>
            <a:off x="5580425" y="1752800"/>
            <a:ext cx="566100" cy="212350"/>
          </a:xfrm>
          <a:prstGeom prst="flowChartProcess">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sTensor</a:t>
            </a:r>
          </a:p>
        </p:txBody>
      </p:sp>
      <p:sp>
        <p:nvSpPr>
          <p:cNvPr id="166" name="Shape 166"/>
          <p:cNvSpPr txBox="1"/>
          <p:nvPr/>
        </p:nvSpPr>
        <p:spPr>
          <a:xfrm>
            <a:off x="4680500" y="1352550"/>
            <a:ext cx="883499" cy="240299"/>
          </a:xfrm>
          <a:prstGeom prst="rect">
            <a:avLst/>
          </a:prstGeom>
          <a:noFill/>
          <a:ln>
            <a:noFill/>
          </a:ln>
        </p:spPr>
        <p:txBody>
          <a:bodyPr lIns="91425" tIns="91425" rIns="91425" bIns="91425" anchor="t" anchorCtr="0">
            <a:noAutofit/>
          </a:bodyPr>
          <a:lstStyle/>
          <a:p>
            <a:pPr lvl="0" algn="l" rtl="0">
              <a:spcBef>
                <a:spcPts val="0"/>
              </a:spcBef>
              <a:buNone/>
            </a:pPr>
            <a:r>
              <a:rPr lang="en" sz="1000"/>
              <a:t>sPartition 0</a:t>
            </a:r>
          </a:p>
        </p:txBody>
      </p:sp>
      <p:sp>
        <p:nvSpPr>
          <p:cNvPr id="167" name="Shape 167"/>
          <p:cNvSpPr txBox="1"/>
          <p:nvPr/>
        </p:nvSpPr>
        <p:spPr>
          <a:xfrm>
            <a:off x="5095941" y="952300"/>
            <a:ext cx="598199" cy="240299"/>
          </a:xfrm>
          <a:prstGeom prst="rect">
            <a:avLst/>
          </a:prstGeom>
          <a:noFill/>
          <a:ln>
            <a:noFill/>
          </a:ln>
        </p:spPr>
        <p:txBody>
          <a:bodyPr lIns="91425" tIns="91425" rIns="91425" bIns="91425" anchor="t" anchorCtr="0">
            <a:noAutofit/>
          </a:bodyPr>
          <a:lstStyle/>
          <a:p>
            <a:pPr lvl="0" algn="l" rtl="0">
              <a:spcBef>
                <a:spcPts val="0"/>
              </a:spcBef>
              <a:buNone/>
            </a:pPr>
            <a:r>
              <a:rPr lang="en" sz="1200"/>
              <a:t>sRDD</a:t>
            </a:r>
          </a:p>
        </p:txBody>
      </p:sp>
      <p:sp>
        <p:nvSpPr>
          <p:cNvPr id="168" name="Shape 168"/>
          <p:cNvSpPr txBox="1"/>
          <p:nvPr/>
        </p:nvSpPr>
        <p:spPr>
          <a:xfrm>
            <a:off x="6109982" y="1738900"/>
            <a:ext cx="598199" cy="240299"/>
          </a:xfrm>
          <a:prstGeom prst="rect">
            <a:avLst/>
          </a:prstGeom>
          <a:noFill/>
          <a:ln>
            <a:noFill/>
          </a:ln>
        </p:spPr>
        <p:txBody>
          <a:bodyPr lIns="91425" tIns="91425" rIns="91425" bIns="91425" anchor="t" anchorCtr="0">
            <a:noAutofit/>
          </a:bodyPr>
          <a:lstStyle/>
          <a:p>
            <a:pPr lvl="0" algn="l" rtl="0">
              <a:spcBef>
                <a:spcPts val="0"/>
              </a:spcBef>
              <a:buNone/>
            </a:pPr>
            <a:r>
              <a:rPr lang="en" sz="1200"/>
              <a:t>. . . </a:t>
            </a:r>
          </a:p>
        </p:txBody>
      </p:sp>
      <p:sp>
        <p:nvSpPr>
          <p:cNvPr id="169" name="Shape 169"/>
          <p:cNvSpPr/>
          <p:nvPr/>
        </p:nvSpPr>
        <p:spPr>
          <a:xfrm>
            <a:off x="4850494" y="2456323"/>
            <a:ext cx="2340299" cy="435900"/>
          </a:xfrm>
          <a:prstGeom prst="roundRect">
            <a:avLst>
              <a:gd name="adj" fmla="val 16667"/>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0" name="Shape 170"/>
          <p:cNvSpPr txBox="1"/>
          <p:nvPr/>
        </p:nvSpPr>
        <p:spPr>
          <a:xfrm>
            <a:off x="4680496" y="2181171"/>
            <a:ext cx="819299" cy="240299"/>
          </a:xfrm>
          <a:prstGeom prst="rect">
            <a:avLst/>
          </a:prstGeom>
          <a:noFill/>
          <a:ln>
            <a:noFill/>
          </a:ln>
        </p:spPr>
        <p:txBody>
          <a:bodyPr lIns="91425" tIns="91425" rIns="91425" bIns="91425" anchor="t" anchorCtr="0">
            <a:noAutofit/>
          </a:bodyPr>
          <a:lstStyle/>
          <a:p>
            <a:pPr lvl="0" algn="l" rtl="0">
              <a:spcBef>
                <a:spcPts val="0"/>
              </a:spcBef>
              <a:buNone/>
            </a:pPr>
            <a:r>
              <a:rPr lang="en" sz="1000"/>
              <a:t>sPartition 1</a:t>
            </a:r>
          </a:p>
        </p:txBody>
      </p:sp>
      <p:sp>
        <p:nvSpPr>
          <p:cNvPr id="171" name="Shape 171"/>
          <p:cNvSpPr txBox="1"/>
          <p:nvPr/>
        </p:nvSpPr>
        <p:spPr>
          <a:xfrm>
            <a:off x="6109982" y="2567524"/>
            <a:ext cx="598199" cy="240299"/>
          </a:xfrm>
          <a:prstGeom prst="rect">
            <a:avLst/>
          </a:prstGeom>
          <a:noFill/>
          <a:ln>
            <a:noFill/>
          </a:ln>
        </p:spPr>
        <p:txBody>
          <a:bodyPr lIns="91425" tIns="91425" rIns="91425" bIns="91425" anchor="t" anchorCtr="0">
            <a:noAutofit/>
          </a:bodyPr>
          <a:lstStyle/>
          <a:p>
            <a:pPr lvl="0" algn="l" rtl="0">
              <a:spcBef>
                <a:spcPts val="0"/>
              </a:spcBef>
              <a:buNone/>
            </a:pPr>
            <a:r>
              <a:rPr lang="en" sz="1200"/>
              <a:t>. . . </a:t>
            </a:r>
          </a:p>
        </p:txBody>
      </p:sp>
      <p:sp>
        <p:nvSpPr>
          <p:cNvPr id="172" name="Shape 172"/>
          <p:cNvSpPr/>
          <p:nvPr/>
        </p:nvSpPr>
        <p:spPr>
          <a:xfrm>
            <a:off x="4789132" y="3858609"/>
            <a:ext cx="2340299" cy="435900"/>
          </a:xfrm>
          <a:prstGeom prst="roundRect">
            <a:avLst>
              <a:gd name="adj" fmla="val 16667"/>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3" name="Shape 173"/>
          <p:cNvSpPr txBox="1"/>
          <p:nvPr/>
        </p:nvSpPr>
        <p:spPr>
          <a:xfrm>
            <a:off x="4695335" y="3583458"/>
            <a:ext cx="819299" cy="240299"/>
          </a:xfrm>
          <a:prstGeom prst="rect">
            <a:avLst/>
          </a:prstGeom>
          <a:noFill/>
          <a:ln>
            <a:noFill/>
          </a:ln>
        </p:spPr>
        <p:txBody>
          <a:bodyPr lIns="91425" tIns="91425" rIns="91425" bIns="91425" anchor="t" anchorCtr="0">
            <a:noAutofit/>
          </a:bodyPr>
          <a:lstStyle/>
          <a:p>
            <a:pPr lvl="0" algn="l" rtl="0">
              <a:spcBef>
                <a:spcPts val="0"/>
              </a:spcBef>
              <a:buNone/>
            </a:pPr>
            <a:r>
              <a:rPr lang="en" sz="1000"/>
              <a:t>sPartition 2</a:t>
            </a:r>
          </a:p>
        </p:txBody>
      </p:sp>
      <p:sp>
        <p:nvSpPr>
          <p:cNvPr id="174" name="Shape 174"/>
          <p:cNvSpPr txBox="1"/>
          <p:nvPr/>
        </p:nvSpPr>
        <p:spPr>
          <a:xfrm>
            <a:off x="6048620" y="3969810"/>
            <a:ext cx="598199" cy="240299"/>
          </a:xfrm>
          <a:prstGeom prst="rect">
            <a:avLst/>
          </a:prstGeom>
          <a:noFill/>
          <a:ln>
            <a:noFill/>
          </a:ln>
        </p:spPr>
        <p:txBody>
          <a:bodyPr lIns="91425" tIns="91425" rIns="91425" bIns="91425" anchor="t" anchorCtr="0">
            <a:noAutofit/>
          </a:bodyPr>
          <a:lstStyle/>
          <a:p>
            <a:pPr lvl="0" algn="l" rtl="0">
              <a:spcBef>
                <a:spcPts val="0"/>
              </a:spcBef>
              <a:buNone/>
            </a:pPr>
            <a:r>
              <a:rPr lang="en" sz="1200"/>
              <a:t>. . . </a:t>
            </a:r>
          </a:p>
        </p:txBody>
      </p:sp>
      <p:sp>
        <p:nvSpPr>
          <p:cNvPr id="175" name="Shape 175"/>
          <p:cNvSpPr txBox="1"/>
          <p:nvPr/>
        </p:nvSpPr>
        <p:spPr>
          <a:xfrm>
            <a:off x="5034579" y="3117754"/>
            <a:ext cx="598199" cy="240299"/>
          </a:xfrm>
          <a:prstGeom prst="rect">
            <a:avLst/>
          </a:prstGeom>
          <a:noFill/>
          <a:ln>
            <a:noFill/>
          </a:ln>
        </p:spPr>
        <p:txBody>
          <a:bodyPr lIns="91425" tIns="91425" rIns="91425" bIns="91425" anchor="t" anchorCtr="0">
            <a:noAutofit/>
          </a:bodyPr>
          <a:lstStyle/>
          <a:p>
            <a:pPr lvl="0" algn="l" rtl="0">
              <a:spcBef>
                <a:spcPts val="0"/>
              </a:spcBef>
              <a:buNone/>
            </a:pPr>
            <a:r>
              <a:rPr lang="en" sz="1200"/>
              <a:t>. . . </a:t>
            </a:r>
          </a:p>
        </p:txBody>
      </p:sp>
      <p:sp>
        <p:nvSpPr>
          <p:cNvPr id="176" name="Shape 176"/>
          <p:cNvSpPr txBox="1"/>
          <p:nvPr/>
        </p:nvSpPr>
        <p:spPr>
          <a:xfrm>
            <a:off x="7885575" y="2366761"/>
            <a:ext cx="1113300" cy="495899"/>
          </a:xfrm>
          <a:prstGeom prst="rect">
            <a:avLst/>
          </a:prstGeom>
          <a:noFill/>
          <a:ln>
            <a:noFill/>
          </a:ln>
        </p:spPr>
        <p:txBody>
          <a:bodyPr lIns="91425" tIns="91425" rIns="91425" bIns="91425" anchor="t" anchorCtr="0">
            <a:noAutofit/>
          </a:bodyPr>
          <a:lstStyle/>
          <a:p>
            <a:pPr lvl="0" algn="l" rtl="0">
              <a:spcBef>
                <a:spcPts val="0"/>
              </a:spcBef>
              <a:buNone/>
            </a:pPr>
            <a:r>
              <a:rPr lang="en" sz="1000"/>
              <a:t>sTensors loaded only at compute time</a:t>
            </a:r>
          </a:p>
        </p:txBody>
      </p:sp>
      <p:sp>
        <p:nvSpPr>
          <p:cNvPr id="177" name="Shape 177"/>
          <p:cNvSpPr/>
          <p:nvPr/>
        </p:nvSpPr>
        <p:spPr>
          <a:xfrm>
            <a:off x="4970825" y="1752800"/>
            <a:ext cx="566100" cy="212350"/>
          </a:xfrm>
          <a:prstGeom prst="flowChartProcess">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sTensor</a:t>
            </a:r>
          </a:p>
        </p:txBody>
      </p:sp>
      <p:sp>
        <p:nvSpPr>
          <p:cNvPr id="178" name="Shape 178"/>
          <p:cNvSpPr/>
          <p:nvPr/>
        </p:nvSpPr>
        <p:spPr>
          <a:xfrm>
            <a:off x="5580425" y="2591000"/>
            <a:ext cx="566100" cy="212350"/>
          </a:xfrm>
          <a:prstGeom prst="flowChartProcess">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sTensor</a:t>
            </a:r>
          </a:p>
        </p:txBody>
      </p:sp>
      <p:sp>
        <p:nvSpPr>
          <p:cNvPr id="179" name="Shape 179"/>
          <p:cNvSpPr/>
          <p:nvPr/>
        </p:nvSpPr>
        <p:spPr>
          <a:xfrm>
            <a:off x="4970825" y="2591000"/>
            <a:ext cx="566100" cy="212350"/>
          </a:xfrm>
          <a:prstGeom prst="flowChartProcess">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sTensor</a:t>
            </a:r>
          </a:p>
        </p:txBody>
      </p:sp>
      <p:sp>
        <p:nvSpPr>
          <p:cNvPr id="180" name="Shape 180"/>
          <p:cNvSpPr/>
          <p:nvPr/>
        </p:nvSpPr>
        <p:spPr>
          <a:xfrm>
            <a:off x="5504225" y="3962600"/>
            <a:ext cx="566100" cy="212350"/>
          </a:xfrm>
          <a:prstGeom prst="flowChartProcess">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sTensor</a:t>
            </a:r>
          </a:p>
        </p:txBody>
      </p:sp>
      <p:sp>
        <p:nvSpPr>
          <p:cNvPr id="181" name="Shape 181"/>
          <p:cNvSpPr/>
          <p:nvPr/>
        </p:nvSpPr>
        <p:spPr>
          <a:xfrm>
            <a:off x="4894625" y="3962600"/>
            <a:ext cx="566100" cy="212350"/>
          </a:xfrm>
          <a:prstGeom prst="flowChartProcess">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sTensor</a:t>
            </a:r>
          </a:p>
        </p:txBody>
      </p:sp>
      <p:cxnSp>
        <p:nvCxnSpPr>
          <p:cNvPr id="182" name="Shape 182"/>
          <p:cNvCxnSpPr>
            <a:endCxn id="177" idx="0"/>
          </p:cNvCxnSpPr>
          <p:nvPr/>
        </p:nvCxnSpPr>
        <p:spPr>
          <a:xfrm rot="10800000">
            <a:off x="5253875" y="1752800"/>
            <a:ext cx="2615700" cy="858000"/>
          </a:xfrm>
          <a:prstGeom prst="curvedConnector4">
            <a:avLst>
              <a:gd name="adj1" fmla="val 44589"/>
              <a:gd name="adj2" fmla="val 127753"/>
            </a:avLst>
          </a:prstGeom>
          <a:noFill/>
          <a:ln w="19050" cap="flat" cmpd="sng">
            <a:solidFill>
              <a:srgbClr val="000000"/>
            </a:solidFill>
            <a:prstDash val="solid"/>
            <a:round/>
            <a:headEnd type="none" w="lg" len="lg"/>
            <a:tailEnd type="none" w="lg" len="lg"/>
          </a:ln>
        </p:spPr>
      </p:cxnSp>
      <p:cxnSp>
        <p:nvCxnSpPr>
          <p:cNvPr id="183" name="Shape 183"/>
          <p:cNvCxnSpPr>
            <a:stCxn id="176" idx="1"/>
            <a:endCxn id="165" idx="0"/>
          </p:cNvCxnSpPr>
          <p:nvPr/>
        </p:nvCxnSpPr>
        <p:spPr>
          <a:xfrm rot="10800000">
            <a:off x="5863575" y="1752811"/>
            <a:ext cx="2022000" cy="861900"/>
          </a:xfrm>
          <a:prstGeom prst="curvedConnector4">
            <a:avLst>
              <a:gd name="adj1" fmla="val 43003"/>
              <a:gd name="adj2" fmla="val 127629"/>
            </a:avLst>
          </a:prstGeom>
          <a:noFill/>
          <a:ln w="19050" cap="flat" cmpd="sng">
            <a:solidFill>
              <a:srgbClr val="000000"/>
            </a:solidFill>
            <a:prstDash val="solid"/>
            <a:round/>
            <a:headEnd type="none" w="lg" len="lg"/>
            <a:tailEnd type="none" w="lg" len="lg"/>
          </a:ln>
        </p:spPr>
      </p:cxnSp>
      <p:cxnSp>
        <p:nvCxnSpPr>
          <p:cNvPr id="184" name="Shape 184"/>
          <p:cNvCxnSpPr>
            <a:stCxn id="176" idx="1"/>
            <a:endCxn id="179" idx="2"/>
          </p:cNvCxnSpPr>
          <p:nvPr/>
        </p:nvCxnSpPr>
        <p:spPr>
          <a:xfrm flipH="1">
            <a:off x="5253975" y="2614711"/>
            <a:ext cx="2631600" cy="188700"/>
          </a:xfrm>
          <a:prstGeom prst="curvedConnector4">
            <a:avLst>
              <a:gd name="adj1" fmla="val 44624"/>
              <a:gd name="adj2" fmla="val 226160"/>
            </a:avLst>
          </a:prstGeom>
          <a:noFill/>
          <a:ln w="19050" cap="flat" cmpd="sng">
            <a:solidFill>
              <a:srgbClr val="000000"/>
            </a:solidFill>
            <a:prstDash val="solid"/>
            <a:round/>
            <a:headEnd type="none" w="lg" len="lg"/>
            <a:tailEnd type="none" w="lg" len="lg"/>
          </a:ln>
        </p:spPr>
      </p:cxnSp>
      <p:cxnSp>
        <p:nvCxnSpPr>
          <p:cNvPr id="185" name="Shape 185"/>
          <p:cNvCxnSpPr>
            <a:stCxn id="176" idx="1"/>
            <a:endCxn id="178" idx="2"/>
          </p:cNvCxnSpPr>
          <p:nvPr/>
        </p:nvCxnSpPr>
        <p:spPr>
          <a:xfrm flipH="1">
            <a:off x="5863575" y="2614711"/>
            <a:ext cx="2022000" cy="188700"/>
          </a:xfrm>
          <a:prstGeom prst="curvedConnector4">
            <a:avLst>
              <a:gd name="adj1" fmla="val 43003"/>
              <a:gd name="adj2" fmla="val 226160"/>
            </a:avLst>
          </a:prstGeom>
          <a:noFill/>
          <a:ln w="19050" cap="flat" cmpd="sng">
            <a:solidFill>
              <a:srgbClr val="000000"/>
            </a:solidFill>
            <a:prstDash val="solid"/>
            <a:round/>
            <a:headEnd type="none" w="lg" len="lg"/>
            <a:tailEnd type="none" w="lg" len="lg"/>
          </a:ln>
        </p:spPr>
      </p:cxnSp>
      <p:sp>
        <p:nvSpPr>
          <p:cNvPr id="186" name="Shape 186"/>
          <p:cNvSpPr txBox="1"/>
          <p:nvPr/>
        </p:nvSpPr>
        <p:spPr>
          <a:xfrm>
            <a:off x="3960125" y="3335825"/>
            <a:ext cx="5367000" cy="626100"/>
          </a:xfrm>
          <a:prstGeom prst="rect">
            <a:avLst/>
          </a:prstGeom>
          <a:noFill/>
          <a:ln>
            <a:noFill/>
          </a:ln>
        </p:spPr>
        <p:txBody>
          <a:bodyPr lIns="91425" tIns="91425" rIns="91425" bIns="91425" anchor="t" anchorCtr="0">
            <a:noAutofit/>
          </a:bodyPr>
          <a:lstStyle/>
          <a:p>
            <a:pPr>
              <a:spcBef>
                <a:spcPts val="0"/>
              </a:spcBef>
              <a:buNone/>
            </a:pPr>
            <a:endParaRPr/>
          </a:p>
        </p:txBody>
      </p:sp>
      <p:pic>
        <p:nvPicPr>
          <p:cNvPr id="187" name="Shape 187"/>
          <p:cNvPicPr preferRelativeResize="0"/>
          <p:nvPr/>
        </p:nvPicPr>
        <p:blipFill>
          <a:blip r:embed="rId4">
            <a:alphaModFix/>
          </a:blip>
          <a:stretch>
            <a:fillRect/>
          </a:stretch>
        </p:blipFill>
        <p:spPr>
          <a:xfrm>
            <a:off x="3864825" y="3292550"/>
            <a:ext cx="266700" cy="180975"/>
          </a:xfrm>
          <a:prstGeom prst="rect">
            <a:avLst/>
          </a:prstGeom>
          <a:noFill/>
          <a:ln>
            <a:noFill/>
          </a:ln>
        </p:spPr>
      </p:pic>
      <p:sp>
        <p:nvSpPr>
          <p:cNvPr id="188" name="Shape 18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15</a:t>
            </a:fld>
            <a:endParaRPr lang="en"/>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2"/>
        <p:cNvGrpSpPr/>
        <p:nvPr/>
      </p:nvGrpSpPr>
      <p:grpSpPr>
        <a:xfrm>
          <a:off x="0" y="0"/>
          <a:ext cx="0" cy="0"/>
          <a:chOff x="0" y="0"/>
          <a:chExt cx="0" cy="0"/>
        </a:xfrm>
      </p:grpSpPr>
      <p:sp>
        <p:nvSpPr>
          <p:cNvPr id="193" name="Shape 193"/>
          <p:cNvSpPr/>
          <p:nvPr/>
        </p:nvSpPr>
        <p:spPr>
          <a:xfrm>
            <a:off x="5466700" y="1652300"/>
            <a:ext cx="3539100" cy="3063899"/>
          </a:xfrm>
          <a:prstGeom prst="roundRect">
            <a:avLst>
              <a:gd name="adj" fmla="val 16667"/>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4" name="Shape 194"/>
          <p:cNvSpPr/>
          <p:nvPr/>
        </p:nvSpPr>
        <p:spPr>
          <a:xfrm>
            <a:off x="6206750" y="1931475"/>
            <a:ext cx="2569200" cy="1625999"/>
          </a:xfrm>
          <a:prstGeom prst="rect">
            <a:avLst/>
          </a:prstGeom>
          <a:noFill/>
          <a:ln w="19050" cap="flat" cmpd="sng">
            <a:solidFill>
              <a:schemeClr val="dk2"/>
            </a:solidFill>
            <a:prstDash val="dash"/>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5" name="Shape 19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b="1"/>
              <a:t>How the sRDD is represented to the scientist</a:t>
            </a:r>
          </a:p>
        </p:txBody>
      </p:sp>
      <p:grpSp>
        <p:nvGrpSpPr>
          <p:cNvPr id="196" name="Shape 196"/>
          <p:cNvGrpSpPr/>
          <p:nvPr/>
        </p:nvGrpSpPr>
        <p:grpSpPr>
          <a:xfrm>
            <a:off x="4100223" y="3254455"/>
            <a:ext cx="671974" cy="796937"/>
            <a:chOff x="160837" y="4203462"/>
            <a:chExt cx="671974" cy="796937"/>
          </a:xfrm>
        </p:grpSpPr>
        <p:pic>
          <p:nvPicPr>
            <p:cNvPr id="197" name="Shape 197"/>
            <p:cNvPicPr preferRelativeResize="0"/>
            <p:nvPr/>
          </p:nvPicPr>
          <p:blipFill>
            <a:blip r:embed="rId3">
              <a:alphaModFix/>
            </a:blip>
            <a:stretch>
              <a:fillRect/>
            </a:stretch>
          </p:blipFill>
          <p:spPr>
            <a:xfrm>
              <a:off x="160837" y="4203462"/>
              <a:ext cx="671974" cy="671974"/>
            </a:xfrm>
            <a:prstGeom prst="rect">
              <a:avLst/>
            </a:prstGeom>
            <a:noFill/>
            <a:ln>
              <a:noFill/>
            </a:ln>
          </p:spPr>
        </p:pic>
        <p:sp>
          <p:nvSpPr>
            <p:cNvPr id="198" name="Shape 198"/>
            <p:cNvSpPr txBox="1"/>
            <p:nvPr/>
          </p:nvSpPr>
          <p:spPr>
            <a:xfrm>
              <a:off x="237050" y="4713300"/>
              <a:ext cx="566100" cy="287100"/>
            </a:xfrm>
            <a:prstGeom prst="rect">
              <a:avLst/>
            </a:prstGeom>
            <a:noFill/>
            <a:ln>
              <a:noFill/>
            </a:ln>
          </p:spPr>
          <p:txBody>
            <a:bodyPr lIns="91425" tIns="91425" rIns="91425" bIns="91425" anchor="t" anchorCtr="0">
              <a:noAutofit/>
            </a:bodyPr>
            <a:lstStyle/>
            <a:p>
              <a:pPr lvl="0" algn="l" rtl="0">
                <a:spcBef>
                  <a:spcPts val="0"/>
                </a:spcBef>
                <a:buNone/>
              </a:pPr>
              <a:r>
                <a:rPr lang="en" sz="1200"/>
                <a:t>User</a:t>
              </a:r>
            </a:p>
          </p:txBody>
        </p:sp>
      </p:grpSp>
      <p:sp>
        <p:nvSpPr>
          <p:cNvPr id="199" name="Shape 199"/>
          <p:cNvSpPr txBox="1"/>
          <p:nvPr/>
        </p:nvSpPr>
        <p:spPr>
          <a:xfrm>
            <a:off x="4880700" y="3134450"/>
            <a:ext cx="566100" cy="287100"/>
          </a:xfrm>
          <a:prstGeom prst="rect">
            <a:avLst/>
          </a:prstGeom>
          <a:noFill/>
          <a:ln>
            <a:noFill/>
          </a:ln>
        </p:spPr>
        <p:txBody>
          <a:bodyPr lIns="91425" tIns="91425" rIns="91425" bIns="91425" anchor="t" anchorCtr="0">
            <a:noAutofit/>
          </a:bodyPr>
          <a:lstStyle/>
          <a:p>
            <a:pPr lvl="0" algn="l" rtl="0">
              <a:spcBef>
                <a:spcPts val="0"/>
              </a:spcBef>
              <a:buNone/>
            </a:pPr>
            <a:r>
              <a:rPr lang="en" sz="900"/>
              <a:t>Gets</a:t>
            </a:r>
          </a:p>
        </p:txBody>
      </p:sp>
      <p:cxnSp>
        <p:nvCxnSpPr>
          <p:cNvPr id="200" name="Shape 200"/>
          <p:cNvCxnSpPr/>
          <p:nvPr/>
        </p:nvCxnSpPr>
        <p:spPr>
          <a:xfrm rot="10800000" flipH="1">
            <a:off x="4935150" y="3421250"/>
            <a:ext cx="359099" cy="299"/>
          </a:xfrm>
          <a:prstGeom prst="straightConnector1">
            <a:avLst/>
          </a:prstGeom>
          <a:noFill/>
          <a:ln w="19050" cap="flat" cmpd="sng">
            <a:solidFill>
              <a:srgbClr val="000000"/>
            </a:solidFill>
            <a:prstDash val="solid"/>
            <a:round/>
            <a:headEnd type="stealth" w="lg" len="lg"/>
            <a:tailEnd type="none" w="lg" len="lg"/>
          </a:ln>
        </p:spPr>
      </p:cxnSp>
      <p:sp>
        <p:nvSpPr>
          <p:cNvPr id="201" name="Shape 201"/>
          <p:cNvSpPr/>
          <p:nvPr/>
        </p:nvSpPr>
        <p:spPr>
          <a:xfrm>
            <a:off x="6375825" y="2206125"/>
            <a:ext cx="2171099" cy="899699"/>
          </a:xfrm>
          <a:prstGeom prst="roundRect">
            <a:avLst>
              <a:gd name="adj" fmla="val 16667"/>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202" name="Shape 202"/>
          <p:cNvPicPr preferRelativeResize="0"/>
          <p:nvPr/>
        </p:nvPicPr>
        <p:blipFill>
          <a:blip r:embed="rId4">
            <a:alphaModFix/>
          </a:blip>
          <a:stretch>
            <a:fillRect/>
          </a:stretch>
        </p:blipFill>
        <p:spPr>
          <a:xfrm>
            <a:off x="7777262" y="2500792"/>
            <a:ext cx="626482" cy="471830"/>
          </a:xfrm>
          <a:prstGeom prst="rect">
            <a:avLst/>
          </a:prstGeom>
          <a:noFill/>
          <a:ln>
            <a:noFill/>
          </a:ln>
        </p:spPr>
      </p:pic>
      <p:sp>
        <p:nvSpPr>
          <p:cNvPr id="203" name="Shape 203"/>
          <p:cNvSpPr/>
          <p:nvPr/>
        </p:nvSpPr>
        <p:spPr>
          <a:xfrm>
            <a:off x="6485523" y="2480976"/>
            <a:ext cx="1051378" cy="398321"/>
          </a:xfrm>
          <a:prstGeom prst="flowChartProcess">
            <a:avLst/>
          </a:prstGeom>
          <a:noFill/>
          <a:ln w="19050" cap="flat" cmpd="sng">
            <a:solidFill>
              <a:srgbClr val="000000"/>
            </a:solidFill>
            <a:prstDash val="solid"/>
            <a:round/>
            <a:headEnd type="none" w="med" len="med"/>
            <a:tailEnd type="none" w="med" len="med"/>
          </a:ln>
        </p:spPr>
        <p:txBody>
          <a:bodyPr lIns="91425" tIns="91425" rIns="91425" bIns="91425" anchor="b" anchorCtr="0">
            <a:noAutofit/>
          </a:bodyPr>
          <a:lstStyle/>
          <a:p>
            <a:pPr lvl="0" rtl="0">
              <a:spcBef>
                <a:spcPts val="0"/>
              </a:spcBef>
              <a:buNone/>
            </a:pPr>
            <a:r>
              <a:rPr lang="en" sz="800"/>
              <a:t>...</a:t>
            </a:r>
          </a:p>
        </p:txBody>
      </p:sp>
      <p:sp>
        <p:nvSpPr>
          <p:cNvPr id="204" name="Shape 204"/>
          <p:cNvSpPr/>
          <p:nvPr/>
        </p:nvSpPr>
        <p:spPr>
          <a:xfrm>
            <a:off x="6618336" y="2535220"/>
            <a:ext cx="353691" cy="174209"/>
          </a:xfrm>
          <a:prstGeom prst="flowChartProcess">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key</a:t>
            </a:r>
          </a:p>
        </p:txBody>
      </p:sp>
      <p:sp>
        <p:nvSpPr>
          <p:cNvPr id="205" name="Shape 205"/>
          <p:cNvSpPr/>
          <p:nvPr/>
        </p:nvSpPr>
        <p:spPr>
          <a:xfrm>
            <a:off x="7008294" y="2535220"/>
            <a:ext cx="527891" cy="174209"/>
          </a:xfrm>
          <a:prstGeom prst="flowChartProcess">
            <a:avLst/>
          </a:prstGeom>
          <a:no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800"/>
              <a:t>value</a:t>
            </a:r>
          </a:p>
        </p:txBody>
      </p:sp>
      <p:sp>
        <p:nvSpPr>
          <p:cNvPr id="206" name="Shape 206"/>
          <p:cNvSpPr txBox="1"/>
          <p:nvPr/>
        </p:nvSpPr>
        <p:spPr>
          <a:xfrm>
            <a:off x="6564962" y="2256810"/>
            <a:ext cx="948599" cy="197100"/>
          </a:xfrm>
          <a:prstGeom prst="rect">
            <a:avLst/>
          </a:prstGeom>
          <a:noFill/>
          <a:ln>
            <a:noFill/>
          </a:ln>
        </p:spPr>
        <p:txBody>
          <a:bodyPr lIns="91425" tIns="91425" rIns="91425" bIns="91425" anchor="t" anchorCtr="0">
            <a:noAutofit/>
          </a:bodyPr>
          <a:lstStyle/>
          <a:p>
            <a:pPr lvl="0" algn="l" rtl="0">
              <a:spcBef>
                <a:spcPts val="0"/>
              </a:spcBef>
              <a:buNone/>
            </a:pPr>
            <a:r>
              <a:rPr lang="en" sz="800"/>
              <a:t>Metadata</a:t>
            </a:r>
          </a:p>
        </p:txBody>
      </p:sp>
      <p:sp>
        <p:nvSpPr>
          <p:cNvPr id="207" name="Shape 207"/>
          <p:cNvSpPr txBox="1"/>
          <p:nvPr/>
        </p:nvSpPr>
        <p:spPr>
          <a:xfrm>
            <a:off x="7724231" y="2285940"/>
            <a:ext cx="1213799" cy="197100"/>
          </a:xfrm>
          <a:prstGeom prst="rect">
            <a:avLst/>
          </a:prstGeom>
          <a:noFill/>
          <a:ln>
            <a:noFill/>
          </a:ln>
        </p:spPr>
        <p:txBody>
          <a:bodyPr lIns="91425" tIns="91425" rIns="91425" bIns="91425" anchor="t" anchorCtr="0">
            <a:noAutofit/>
          </a:bodyPr>
          <a:lstStyle/>
          <a:p>
            <a:pPr lvl="0" algn="l" rtl="0">
              <a:spcBef>
                <a:spcPts val="0"/>
              </a:spcBef>
              <a:buNone/>
            </a:pPr>
            <a:r>
              <a:rPr lang="en" sz="800"/>
              <a:t>Abstract Tensor</a:t>
            </a:r>
          </a:p>
        </p:txBody>
      </p:sp>
      <p:sp>
        <p:nvSpPr>
          <p:cNvPr id="208" name="Shape 208"/>
          <p:cNvSpPr txBox="1"/>
          <p:nvPr/>
        </p:nvSpPr>
        <p:spPr>
          <a:xfrm>
            <a:off x="6821158" y="1969002"/>
            <a:ext cx="692400" cy="197100"/>
          </a:xfrm>
          <a:prstGeom prst="rect">
            <a:avLst/>
          </a:prstGeom>
          <a:noFill/>
          <a:ln>
            <a:noFill/>
          </a:ln>
        </p:spPr>
        <p:txBody>
          <a:bodyPr lIns="91425" tIns="91425" rIns="91425" bIns="91425" anchor="t" anchorCtr="0">
            <a:noAutofit/>
          </a:bodyPr>
          <a:lstStyle/>
          <a:p>
            <a:pPr lvl="0" algn="l" rtl="0">
              <a:spcBef>
                <a:spcPts val="0"/>
              </a:spcBef>
              <a:buNone/>
            </a:pPr>
            <a:r>
              <a:rPr lang="en" sz="900"/>
              <a:t>sciTensor</a:t>
            </a:r>
          </a:p>
        </p:txBody>
      </p:sp>
      <p:sp>
        <p:nvSpPr>
          <p:cNvPr id="209" name="Shape 209"/>
          <p:cNvSpPr txBox="1"/>
          <p:nvPr/>
        </p:nvSpPr>
        <p:spPr>
          <a:xfrm>
            <a:off x="6402533" y="1354075"/>
            <a:ext cx="753300" cy="236099"/>
          </a:xfrm>
          <a:prstGeom prst="rect">
            <a:avLst/>
          </a:prstGeom>
          <a:noFill/>
          <a:ln>
            <a:noFill/>
          </a:ln>
        </p:spPr>
        <p:txBody>
          <a:bodyPr lIns="91425" tIns="91425" rIns="91425" bIns="91425" anchor="t" anchorCtr="0">
            <a:noAutofit/>
          </a:bodyPr>
          <a:lstStyle/>
          <a:p>
            <a:pPr lvl="0" algn="l" rtl="0">
              <a:spcBef>
                <a:spcPts val="0"/>
              </a:spcBef>
              <a:buNone/>
            </a:pPr>
            <a:r>
              <a:rPr lang="en" sz="1200"/>
              <a:t>sRDD</a:t>
            </a:r>
          </a:p>
        </p:txBody>
      </p:sp>
      <p:sp>
        <p:nvSpPr>
          <p:cNvPr id="210" name="Shape 210"/>
          <p:cNvSpPr txBox="1"/>
          <p:nvPr/>
        </p:nvSpPr>
        <p:spPr>
          <a:xfrm>
            <a:off x="6685900" y="3102050"/>
            <a:ext cx="753300" cy="287100"/>
          </a:xfrm>
          <a:prstGeom prst="rect">
            <a:avLst/>
          </a:prstGeom>
          <a:noFill/>
          <a:ln>
            <a:noFill/>
          </a:ln>
        </p:spPr>
        <p:txBody>
          <a:bodyPr lIns="91425" tIns="91425" rIns="91425" bIns="91425" anchor="ctr" anchorCtr="0">
            <a:noAutofit/>
          </a:bodyPr>
          <a:lstStyle/>
          <a:p>
            <a:pPr lvl="0" rtl="0">
              <a:spcBef>
                <a:spcPts val="0"/>
              </a:spcBef>
              <a:buNone/>
            </a:pPr>
            <a:r>
              <a:rPr lang="en" sz="900">
                <a:solidFill>
                  <a:schemeClr val="dk1"/>
                </a:solidFill>
              </a:rPr>
              <a:t>sciTensor</a:t>
            </a:r>
          </a:p>
        </p:txBody>
      </p:sp>
      <p:sp>
        <p:nvSpPr>
          <p:cNvPr id="211" name="Shape 211"/>
          <p:cNvSpPr txBox="1"/>
          <p:nvPr/>
        </p:nvSpPr>
        <p:spPr>
          <a:xfrm>
            <a:off x="5466700" y="2568650"/>
            <a:ext cx="753300" cy="287100"/>
          </a:xfrm>
          <a:prstGeom prst="rect">
            <a:avLst/>
          </a:prstGeom>
          <a:noFill/>
          <a:ln>
            <a:noFill/>
          </a:ln>
        </p:spPr>
        <p:txBody>
          <a:bodyPr lIns="91425" tIns="91425" rIns="91425" bIns="91425" anchor="ctr" anchorCtr="0">
            <a:noAutofit/>
          </a:bodyPr>
          <a:lstStyle/>
          <a:p>
            <a:pPr lvl="0" rtl="0">
              <a:spcBef>
                <a:spcPts val="0"/>
              </a:spcBef>
              <a:buNone/>
            </a:pPr>
            <a:r>
              <a:rPr lang="en" sz="900">
                <a:solidFill>
                  <a:schemeClr val="dk1"/>
                </a:solidFill>
              </a:rPr>
              <a:t>Partition 0</a:t>
            </a:r>
          </a:p>
        </p:txBody>
      </p:sp>
      <p:sp>
        <p:nvSpPr>
          <p:cNvPr id="212" name="Shape 212"/>
          <p:cNvSpPr txBox="1"/>
          <p:nvPr/>
        </p:nvSpPr>
        <p:spPr>
          <a:xfrm>
            <a:off x="6685900" y="3254450"/>
            <a:ext cx="753300" cy="287100"/>
          </a:xfrm>
          <a:prstGeom prst="rect">
            <a:avLst/>
          </a:prstGeom>
          <a:noFill/>
          <a:ln>
            <a:noFill/>
          </a:ln>
        </p:spPr>
        <p:txBody>
          <a:bodyPr lIns="91425" tIns="91425" rIns="91425" bIns="91425" anchor="ctr" anchorCtr="0">
            <a:noAutofit/>
          </a:bodyPr>
          <a:lstStyle/>
          <a:p>
            <a:pPr lvl="0" rtl="0">
              <a:spcBef>
                <a:spcPts val="0"/>
              </a:spcBef>
              <a:buNone/>
            </a:pPr>
            <a:r>
              <a:rPr lang="en" sz="900">
                <a:solidFill>
                  <a:schemeClr val="dk1"/>
                </a:solidFill>
              </a:rPr>
              <a:t>...</a:t>
            </a:r>
          </a:p>
        </p:txBody>
      </p:sp>
      <p:sp>
        <p:nvSpPr>
          <p:cNvPr id="213" name="Shape 213"/>
          <p:cNvSpPr/>
          <p:nvPr/>
        </p:nvSpPr>
        <p:spPr>
          <a:xfrm>
            <a:off x="6206750" y="3611900"/>
            <a:ext cx="2569200" cy="471899"/>
          </a:xfrm>
          <a:prstGeom prst="rect">
            <a:avLst/>
          </a:prstGeom>
          <a:noFill/>
          <a:ln w="19050" cap="flat" cmpd="sng">
            <a:solidFill>
              <a:schemeClr val="dk2"/>
            </a:solidFill>
            <a:prstDash val="dash"/>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4" name="Shape 214"/>
          <p:cNvSpPr txBox="1"/>
          <p:nvPr/>
        </p:nvSpPr>
        <p:spPr>
          <a:xfrm>
            <a:off x="6304900" y="3711650"/>
            <a:ext cx="753300" cy="287100"/>
          </a:xfrm>
          <a:prstGeom prst="rect">
            <a:avLst/>
          </a:prstGeom>
          <a:noFill/>
          <a:ln>
            <a:noFill/>
          </a:ln>
        </p:spPr>
        <p:txBody>
          <a:bodyPr lIns="91425" tIns="91425" rIns="91425" bIns="91425" anchor="ctr" anchorCtr="0">
            <a:noAutofit/>
          </a:bodyPr>
          <a:lstStyle/>
          <a:p>
            <a:pPr lvl="0" rtl="0">
              <a:spcBef>
                <a:spcPts val="0"/>
              </a:spcBef>
              <a:buNone/>
            </a:pPr>
            <a:r>
              <a:rPr lang="en" sz="900">
                <a:solidFill>
                  <a:schemeClr val="dk1"/>
                </a:solidFill>
              </a:rPr>
              <a:t>sciTensor</a:t>
            </a:r>
          </a:p>
        </p:txBody>
      </p:sp>
      <p:sp>
        <p:nvSpPr>
          <p:cNvPr id="215" name="Shape 215"/>
          <p:cNvSpPr txBox="1"/>
          <p:nvPr/>
        </p:nvSpPr>
        <p:spPr>
          <a:xfrm>
            <a:off x="6914500" y="3711650"/>
            <a:ext cx="753300" cy="287100"/>
          </a:xfrm>
          <a:prstGeom prst="rect">
            <a:avLst/>
          </a:prstGeom>
          <a:noFill/>
          <a:ln>
            <a:noFill/>
          </a:ln>
        </p:spPr>
        <p:txBody>
          <a:bodyPr lIns="91425" tIns="91425" rIns="91425" bIns="91425" anchor="ctr" anchorCtr="0">
            <a:noAutofit/>
          </a:bodyPr>
          <a:lstStyle/>
          <a:p>
            <a:pPr lvl="0" rtl="0">
              <a:spcBef>
                <a:spcPts val="0"/>
              </a:spcBef>
              <a:buNone/>
            </a:pPr>
            <a:r>
              <a:rPr lang="en" sz="900">
                <a:solidFill>
                  <a:schemeClr val="dk1"/>
                </a:solidFill>
              </a:rPr>
              <a:t>sciTensor</a:t>
            </a:r>
          </a:p>
        </p:txBody>
      </p:sp>
      <p:sp>
        <p:nvSpPr>
          <p:cNvPr id="216" name="Shape 216"/>
          <p:cNvSpPr txBox="1"/>
          <p:nvPr/>
        </p:nvSpPr>
        <p:spPr>
          <a:xfrm>
            <a:off x="7524100" y="3711650"/>
            <a:ext cx="753300" cy="287100"/>
          </a:xfrm>
          <a:prstGeom prst="rect">
            <a:avLst/>
          </a:prstGeom>
          <a:noFill/>
          <a:ln>
            <a:noFill/>
          </a:ln>
        </p:spPr>
        <p:txBody>
          <a:bodyPr lIns="91425" tIns="91425" rIns="91425" bIns="91425" anchor="ctr" anchorCtr="0">
            <a:noAutofit/>
          </a:bodyPr>
          <a:lstStyle/>
          <a:p>
            <a:pPr lvl="0" rtl="0">
              <a:spcBef>
                <a:spcPts val="0"/>
              </a:spcBef>
              <a:buNone/>
            </a:pPr>
            <a:r>
              <a:rPr lang="en" sz="900">
                <a:solidFill>
                  <a:schemeClr val="dk1"/>
                </a:solidFill>
              </a:rPr>
              <a:t>sciTensor</a:t>
            </a:r>
          </a:p>
        </p:txBody>
      </p:sp>
      <p:sp>
        <p:nvSpPr>
          <p:cNvPr id="217" name="Shape 217"/>
          <p:cNvSpPr txBox="1"/>
          <p:nvPr/>
        </p:nvSpPr>
        <p:spPr>
          <a:xfrm>
            <a:off x="5542900" y="3711650"/>
            <a:ext cx="753300" cy="287100"/>
          </a:xfrm>
          <a:prstGeom prst="rect">
            <a:avLst/>
          </a:prstGeom>
          <a:noFill/>
          <a:ln>
            <a:noFill/>
          </a:ln>
        </p:spPr>
        <p:txBody>
          <a:bodyPr lIns="91425" tIns="91425" rIns="91425" bIns="91425" anchor="ctr" anchorCtr="0">
            <a:noAutofit/>
          </a:bodyPr>
          <a:lstStyle/>
          <a:p>
            <a:pPr lvl="0" rtl="0">
              <a:spcBef>
                <a:spcPts val="0"/>
              </a:spcBef>
              <a:buNone/>
            </a:pPr>
            <a:r>
              <a:rPr lang="en" sz="900">
                <a:solidFill>
                  <a:schemeClr val="dk1"/>
                </a:solidFill>
              </a:rPr>
              <a:t>Partition 1</a:t>
            </a:r>
          </a:p>
        </p:txBody>
      </p:sp>
      <p:sp>
        <p:nvSpPr>
          <p:cNvPr id="218" name="Shape 218"/>
          <p:cNvSpPr txBox="1"/>
          <p:nvPr/>
        </p:nvSpPr>
        <p:spPr>
          <a:xfrm>
            <a:off x="6228700" y="4321250"/>
            <a:ext cx="753300" cy="287100"/>
          </a:xfrm>
          <a:prstGeom prst="rect">
            <a:avLst/>
          </a:prstGeom>
          <a:noFill/>
          <a:ln>
            <a:noFill/>
          </a:ln>
        </p:spPr>
        <p:txBody>
          <a:bodyPr lIns="91425" tIns="91425" rIns="91425" bIns="91425" anchor="ctr" anchorCtr="0">
            <a:noAutofit/>
          </a:bodyPr>
          <a:lstStyle/>
          <a:p>
            <a:pPr lvl="0" rtl="0">
              <a:spcBef>
                <a:spcPts val="0"/>
              </a:spcBef>
              <a:buNone/>
            </a:pPr>
            <a:r>
              <a:rPr lang="en">
                <a:solidFill>
                  <a:schemeClr val="dk1"/>
                </a:solidFill>
              </a:rPr>
              <a:t>...</a:t>
            </a:r>
          </a:p>
        </p:txBody>
      </p:sp>
      <p:sp>
        <p:nvSpPr>
          <p:cNvPr id="219" name="Shape 2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16</a:t>
            </a:fld>
            <a:endParaRPr lang="en"/>
          </a:p>
        </p:txBody>
      </p:sp>
      <p:cxnSp>
        <p:nvCxnSpPr>
          <p:cNvPr id="220" name="Shape 220"/>
          <p:cNvCxnSpPr/>
          <p:nvPr/>
        </p:nvCxnSpPr>
        <p:spPr>
          <a:xfrm rot="10800000" flipH="1">
            <a:off x="4880125" y="3740775"/>
            <a:ext cx="525299" cy="8399"/>
          </a:xfrm>
          <a:prstGeom prst="straightConnector1">
            <a:avLst/>
          </a:prstGeom>
          <a:noFill/>
          <a:ln w="19050" cap="flat" cmpd="sng">
            <a:solidFill>
              <a:srgbClr val="000000"/>
            </a:solidFill>
            <a:prstDash val="solid"/>
            <a:round/>
            <a:headEnd type="none" w="lg" len="lg"/>
            <a:tailEnd type="stealth" w="lg" len="lg"/>
          </a:ln>
        </p:spPr>
      </p:cxnSp>
      <p:sp>
        <p:nvSpPr>
          <p:cNvPr id="221" name="Shape 221"/>
          <p:cNvSpPr txBox="1"/>
          <p:nvPr/>
        </p:nvSpPr>
        <p:spPr>
          <a:xfrm>
            <a:off x="4501650" y="3662750"/>
            <a:ext cx="1171799" cy="393600"/>
          </a:xfrm>
          <a:prstGeom prst="rect">
            <a:avLst/>
          </a:prstGeom>
          <a:noFill/>
          <a:ln>
            <a:noFill/>
          </a:ln>
        </p:spPr>
        <p:txBody>
          <a:bodyPr lIns="91425" tIns="91425" rIns="91425" bIns="91425" anchor="t" anchorCtr="0">
            <a:noAutofit/>
          </a:bodyPr>
          <a:lstStyle/>
          <a:p>
            <a:pPr algn="ctr" rtl="0">
              <a:spcBef>
                <a:spcPts val="0"/>
              </a:spcBef>
              <a:buNone/>
            </a:pPr>
            <a:r>
              <a:rPr lang="en" sz="900"/>
              <a:t>MapReduce</a:t>
            </a:r>
          </a:p>
          <a:p>
            <a:pPr algn="ctr" rtl="0">
              <a:spcBef>
                <a:spcPts val="0"/>
              </a:spcBef>
              <a:buNone/>
            </a:pPr>
            <a:r>
              <a:rPr lang="en" sz="900"/>
              <a:t>Algorithm </a:t>
            </a:r>
          </a:p>
          <a:p>
            <a:pPr>
              <a:spcBef>
                <a:spcPts val="0"/>
              </a:spcBef>
              <a:buNone/>
            </a:pPr>
            <a:endParaRPr sz="900"/>
          </a:p>
        </p:txBody>
      </p:sp>
      <p:sp>
        <p:nvSpPr>
          <p:cNvPr id="222" name="Shape 222"/>
          <p:cNvSpPr txBox="1"/>
          <p:nvPr/>
        </p:nvSpPr>
        <p:spPr>
          <a:xfrm>
            <a:off x="387300" y="1242350"/>
            <a:ext cx="3865200" cy="3365999"/>
          </a:xfrm>
          <a:prstGeom prst="rect">
            <a:avLst/>
          </a:prstGeom>
          <a:noFill/>
          <a:ln>
            <a:noFill/>
          </a:ln>
        </p:spPr>
        <p:txBody>
          <a:bodyPr lIns="91425" tIns="91425" rIns="91425" bIns="91425" anchor="t" anchorCtr="0">
            <a:noAutofit/>
          </a:bodyPr>
          <a:lstStyle/>
          <a:p>
            <a:pPr lvl="0" rtl="0">
              <a:spcBef>
                <a:spcPts val="0"/>
              </a:spcBef>
              <a:buNone/>
            </a:pPr>
            <a:r>
              <a:rPr lang="en" sz="1800">
                <a:solidFill>
                  <a:schemeClr val="dk1"/>
                </a:solidFill>
              </a:rPr>
              <a:t>sciTensor</a:t>
            </a:r>
          </a:p>
          <a:p>
            <a:pPr marL="457200" lvl="0" indent="-342900" rtl="0">
              <a:spcBef>
                <a:spcPts val="0"/>
              </a:spcBef>
              <a:buClr>
                <a:schemeClr val="dk1"/>
              </a:buClr>
              <a:buSzPct val="100000"/>
              <a:buChar char="●"/>
            </a:pPr>
            <a:r>
              <a:rPr lang="en" sz="1800">
                <a:solidFill>
                  <a:schemeClr val="dk1"/>
                </a:solidFill>
              </a:rPr>
              <a:t>a self-documented array</a:t>
            </a:r>
          </a:p>
          <a:p>
            <a:pPr marL="457200" lvl="0" indent="-342900" rtl="0">
              <a:spcBef>
                <a:spcPts val="0"/>
              </a:spcBef>
              <a:buClr>
                <a:schemeClr val="dk1"/>
              </a:buClr>
              <a:buSzPct val="100000"/>
              <a:buChar char="●"/>
            </a:pPr>
            <a:r>
              <a:rPr lang="en" sz="1800">
                <a:solidFill>
                  <a:schemeClr val="dk1"/>
                </a:solidFill>
              </a:rPr>
              <a:t>keeps a list of variable arrays</a:t>
            </a:r>
          </a:p>
          <a:p>
            <a:pPr marL="457200" lvl="0" indent="-342900" rtl="0">
              <a:spcBef>
                <a:spcPts val="0"/>
              </a:spcBef>
              <a:buClr>
                <a:schemeClr val="dk1"/>
              </a:buClr>
              <a:buSzPct val="100000"/>
              <a:buChar char="●"/>
            </a:pPr>
            <a:r>
              <a:rPr lang="en" sz="1800">
                <a:solidFill>
                  <a:schemeClr val="dk1"/>
                </a:solidFill>
              </a:rPr>
              <a:t>keeps metadata in a hashmap</a:t>
            </a:r>
          </a:p>
          <a:p>
            <a:pPr marL="914400" lvl="1" indent="-342900" rtl="0">
              <a:spcBef>
                <a:spcPts val="0"/>
              </a:spcBef>
              <a:buClr>
                <a:schemeClr val="dk1"/>
              </a:buClr>
              <a:buSzPct val="100000"/>
              <a:buChar char="○"/>
            </a:pPr>
            <a:r>
              <a:rPr lang="en" sz="1800">
                <a:solidFill>
                  <a:schemeClr val="dk1"/>
                </a:solidFill>
              </a:rPr>
              <a:t>users can query the hashmap and do matrix operations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Matrix Libraries: N-dim in Spark</a:t>
            </a:r>
          </a:p>
        </p:txBody>
      </p:sp>
      <p:sp>
        <p:nvSpPr>
          <p:cNvPr id="253" name="Shape 25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17</a:t>
            </a:fld>
            <a:endParaRPr lang="en"/>
          </a:p>
        </p:txBody>
      </p:sp>
      <p:pic>
        <p:nvPicPr>
          <p:cNvPr id="254" name="Shape 254"/>
          <p:cNvPicPr preferRelativeResize="0"/>
          <p:nvPr/>
        </p:nvPicPr>
        <p:blipFill>
          <a:blip r:embed="rId3">
            <a:alphaModFix/>
          </a:blip>
          <a:stretch>
            <a:fillRect/>
          </a:stretch>
        </p:blipFill>
        <p:spPr>
          <a:xfrm>
            <a:off x="1173700" y="1123950"/>
            <a:ext cx="3185674" cy="2391750"/>
          </a:xfrm>
          <a:prstGeom prst="rect">
            <a:avLst/>
          </a:prstGeom>
          <a:noFill/>
          <a:ln>
            <a:noFill/>
          </a:ln>
        </p:spPr>
      </p:pic>
      <p:pic>
        <p:nvPicPr>
          <p:cNvPr id="255" name="Shape 255"/>
          <p:cNvPicPr preferRelativeResize="0"/>
          <p:nvPr/>
        </p:nvPicPr>
        <p:blipFill>
          <a:blip r:embed="rId4">
            <a:alphaModFix/>
          </a:blip>
          <a:stretch>
            <a:fillRect/>
          </a:stretch>
        </p:blipFill>
        <p:spPr>
          <a:xfrm>
            <a:off x="4566523" y="1531760"/>
            <a:ext cx="3014824" cy="1739624"/>
          </a:xfrm>
          <a:prstGeom prst="rect">
            <a:avLst/>
          </a:prstGeom>
          <a:noFill/>
          <a:ln>
            <a:noFill/>
          </a:ln>
        </p:spPr>
      </p:pic>
      <p:sp>
        <p:nvSpPr>
          <p:cNvPr id="256" name="Shape 256"/>
          <p:cNvSpPr txBox="1"/>
          <p:nvPr/>
        </p:nvSpPr>
        <p:spPr>
          <a:xfrm>
            <a:off x="4682925" y="1200150"/>
            <a:ext cx="2305499" cy="4683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0000FF"/>
                </a:solidFill>
              </a:rPr>
              <a:t>BREEZE</a:t>
            </a:r>
          </a:p>
        </p:txBody>
      </p:sp>
      <p:sp>
        <p:nvSpPr>
          <p:cNvPr id="257" name="Shape 257"/>
          <p:cNvSpPr txBox="1">
            <a:spLocks noGrp="1"/>
          </p:cNvSpPr>
          <p:nvPr>
            <p:ph type="body" idx="1"/>
          </p:nvPr>
        </p:nvSpPr>
        <p:spPr>
          <a:xfrm>
            <a:off x="838200" y="3210900"/>
            <a:ext cx="3396600" cy="739199"/>
          </a:xfrm>
          <a:prstGeom prst="rect">
            <a:avLst/>
          </a:prstGeom>
        </p:spPr>
        <p:txBody>
          <a:bodyPr lIns="91425" tIns="91425" rIns="91425" bIns="91425" anchor="t" anchorCtr="0">
            <a:noAutofit/>
          </a:bodyPr>
          <a:lstStyle/>
          <a:p>
            <a:pPr marL="457200" lvl="0" indent="-342900" rtl="0">
              <a:spcBef>
                <a:spcPts val="0"/>
              </a:spcBef>
              <a:buSzPct val="100000"/>
              <a:buChar char="●"/>
            </a:pPr>
            <a:r>
              <a:rPr lang="en" sz="1800"/>
              <a:t>N-dimension arrays</a:t>
            </a:r>
          </a:p>
          <a:p>
            <a:pPr marL="457200" lvl="0" indent="-342900" rtl="0">
              <a:spcBef>
                <a:spcPts val="0"/>
              </a:spcBef>
              <a:buSzPct val="100000"/>
              <a:buChar char="●"/>
            </a:pPr>
            <a:r>
              <a:rPr lang="en" sz="1800"/>
              <a:t>Young project</a:t>
            </a:r>
          </a:p>
          <a:p>
            <a:pPr marL="457200" lvl="0" indent="-342900" rtl="0">
              <a:spcBef>
                <a:spcPts val="0"/>
              </a:spcBef>
              <a:buSzPct val="100000"/>
              <a:buChar char="●"/>
            </a:pPr>
            <a:r>
              <a:rPr lang="en" sz="1800"/>
              <a:t>Arrays contiguous in mem</a:t>
            </a:r>
          </a:p>
        </p:txBody>
      </p:sp>
      <p:sp>
        <p:nvSpPr>
          <p:cNvPr id="258" name="Shape 258"/>
          <p:cNvSpPr txBox="1">
            <a:spLocks noGrp="1"/>
          </p:cNvSpPr>
          <p:nvPr>
            <p:ph type="body" idx="2"/>
          </p:nvPr>
        </p:nvSpPr>
        <p:spPr>
          <a:xfrm>
            <a:off x="4950300" y="3195175"/>
            <a:ext cx="3396600" cy="739199"/>
          </a:xfrm>
          <a:prstGeom prst="rect">
            <a:avLst/>
          </a:prstGeom>
        </p:spPr>
        <p:txBody>
          <a:bodyPr lIns="91425" tIns="91425" rIns="91425" bIns="91425" anchor="t" anchorCtr="0">
            <a:noAutofit/>
          </a:bodyPr>
          <a:lstStyle/>
          <a:p>
            <a:pPr marL="457200" lvl="0" indent="-342900" rtl="0">
              <a:spcBef>
                <a:spcPts val="0"/>
              </a:spcBef>
              <a:buSzPct val="100000"/>
              <a:buChar char="●"/>
            </a:pPr>
            <a:r>
              <a:rPr lang="en" sz="1800"/>
              <a:t>2-dimension arrays</a:t>
            </a:r>
          </a:p>
          <a:p>
            <a:pPr marL="457200" lvl="0" indent="-342900" rtl="0">
              <a:spcBef>
                <a:spcPts val="0"/>
              </a:spcBef>
              <a:buSzPct val="100000"/>
              <a:buChar char="●"/>
            </a:pPr>
            <a:r>
              <a:rPr lang="en" sz="1800"/>
              <a:t>Established project</a:t>
            </a:r>
          </a:p>
          <a:p>
            <a:pPr marL="457200" lvl="0" indent="-342900" rtl="0">
              <a:spcBef>
                <a:spcPts val="0"/>
              </a:spcBef>
              <a:buSzPct val="100000"/>
              <a:buChar char="●"/>
            </a:pPr>
            <a:r>
              <a:rPr lang="en" sz="1800">
                <a:solidFill>
                  <a:schemeClr val="dk1"/>
                </a:solidFill>
              </a:rPr>
              <a:t>Arrays contiguous in mem</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Shape 26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endParaRPr/>
          </a:p>
          <a:p>
            <a:pPr marL="0" lvl="0" indent="0" rtl="0">
              <a:spcBef>
                <a:spcPts val="0"/>
              </a:spcBef>
              <a:buNone/>
            </a:pPr>
            <a:r>
              <a:rPr lang="en" sz="3000" b="1"/>
              <a:t>Challenge 2: </a:t>
            </a:r>
            <a:r>
              <a:rPr lang="en" sz="3000"/>
              <a:t>Scientific problems in MapReduce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11700" y="240941"/>
            <a:ext cx="8520599" cy="572699"/>
          </a:xfrm>
          <a:prstGeom prst="rect">
            <a:avLst/>
          </a:prstGeom>
        </p:spPr>
        <p:txBody>
          <a:bodyPr lIns="91425" tIns="91425" rIns="91425" bIns="91425" anchor="t" anchorCtr="0">
            <a:noAutofit/>
          </a:bodyPr>
          <a:lstStyle/>
          <a:p>
            <a:pPr lvl="0" rtl="0">
              <a:spcBef>
                <a:spcPts val="0"/>
              </a:spcBef>
              <a:buNone/>
            </a:pPr>
            <a:r>
              <a:rPr lang="en" b="1" dirty="0"/>
              <a:t>SciSpark use case: </a:t>
            </a:r>
            <a:r>
              <a:rPr lang="en" sz="2400" b="1" dirty="0"/>
              <a:t>Mesoscale Convective Systems</a:t>
            </a:r>
          </a:p>
        </p:txBody>
      </p:sp>
      <p:sp>
        <p:nvSpPr>
          <p:cNvPr id="270" name="Shape 270"/>
          <p:cNvSpPr txBox="1">
            <a:spLocks noGrp="1"/>
          </p:cNvSpPr>
          <p:nvPr>
            <p:ph type="body" idx="1"/>
          </p:nvPr>
        </p:nvSpPr>
        <p:spPr>
          <a:xfrm>
            <a:off x="4750435" y="740627"/>
            <a:ext cx="4297199" cy="3416400"/>
          </a:xfrm>
          <a:prstGeom prst="rect">
            <a:avLst/>
          </a:prstGeom>
        </p:spPr>
        <p:txBody>
          <a:bodyPr lIns="91425" tIns="91425" rIns="91425" bIns="91425" anchor="t" anchorCtr="0">
            <a:noAutofit/>
          </a:bodyPr>
          <a:lstStyle/>
          <a:p>
            <a:pPr marL="457200" lvl="0" indent="-228600" rtl="0">
              <a:lnSpc>
                <a:spcPct val="90000"/>
              </a:lnSpc>
              <a:spcBef>
                <a:spcPts val="800"/>
              </a:spcBef>
              <a:spcAft>
                <a:spcPts val="0"/>
              </a:spcAft>
            </a:pPr>
            <a:r>
              <a:rPr lang="en" sz="1600" dirty="0"/>
              <a:t>Mesoscale convectively driven weather systems that are generally associated with high precipitation events during short periods </a:t>
            </a:r>
          </a:p>
          <a:p>
            <a:pPr marL="457200" lvl="0" indent="-228600" rtl="0">
              <a:lnSpc>
                <a:spcPct val="90000"/>
              </a:lnSpc>
              <a:spcBef>
                <a:spcPts val="800"/>
              </a:spcBef>
              <a:spcAft>
                <a:spcPts val="0"/>
              </a:spcAft>
            </a:pPr>
            <a:r>
              <a:rPr lang="en" sz="1600" dirty="0"/>
              <a:t>Impacts: flash flooding, agricultural damage, infrastructure damage</a:t>
            </a:r>
          </a:p>
          <a:p>
            <a:pPr marL="457200" lvl="0" indent="-228600" rtl="0">
              <a:lnSpc>
                <a:spcPct val="90000"/>
              </a:lnSpc>
              <a:spcBef>
                <a:spcPts val="800"/>
              </a:spcBef>
              <a:spcAft>
                <a:spcPts val="0"/>
              </a:spcAft>
            </a:pPr>
            <a:r>
              <a:rPr lang="en" sz="1600" dirty="0"/>
              <a:t>300 – 400 MCCs occur globally, with 66% in the NH</a:t>
            </a:r>
          </a:p>
          <a:p>
            <a:pPr marL="457200" lvl="0" indent="-228600" rtl="0">
              <a:lnSpc>
                <a:spcPct val="90000"/>
              </a:lnSpc>
              <a:spcBef>
                <a:spcPts val="800"/>
              </a:spcBef>
              <a:spcAft>
                <a:spcPts val="0"/>
              </a:spcAft>
            </a:pPr>
            <a:r>
              <a:rPr lang="en" sz="1600" dirty="0"/>
              <a:t>Duration: ≈10 hrs</a:t>
            </a:r>
          </a:p>
          <a:p>
            <a:pPr marL="457200" lvl="0" indent="-228600" rtl="0">
              <a:lnSpc>
                <a:spcPct val="90000"/>
              </a:lnSpc>
              <a:spcBef>
                <a:spcPts val="800"/>
              </a:spcBef>
              <a:spcAft>
                <a:spcPts val="0"/>
              </a:spcAft>
            </a:pPr>
            <a:r>
              <a:rPr lang="en" sz="1600" dirty="0"/>
              <a:t>Analyzing them </a:t>
            </a:r>
          </a:p>
          <a:p>
            <a:pPr marL="914400" lvl="1" indent="-228600" rtl="0">
              <a:lnSpc>
                <a:spcPct val="90000"/>
              </a:lnSpc>
              <a:spcBef>
                <a:spcPts val="800"/>
              </a:spcBef>
              <a:spcAft>
                <a:spcPts val="0"/>
              </a:spcAft>
              <a:buSzPct val="100000"/>
            </a:pPr>
            <a:r>
              <a:rPr lang="en" dirty="0"/>
              <a:t>Voluminous data - high spatial &amp; temporal res  -&gt; (dense matrices) </a:t>
            </a:r>
          </a:p>
          <a:p>
            <a:pPr marL="914400" lvl="1" indent="-228600" rtl="0">
              <a:lnSpc>
                <a:spcPct val="90000"/>
              </a:lnSpc>
              <a:spcBef>
                <a:spcPts val="800"/>
              </a:spcBef>
              <a:spcAft>
                <a:spcPts val="0"/>
              </a:spcAft>
              <a:buSzPct val="100000"/>
            </a:pPr>
            <a:r>
              <a:rPr lang="en" dirty="0"/>
              <a:t>Normally IDed manually</a:t>
            </a:r>
          </a:p>
          <a:p>
            <a:pPr lvl="0" rtl="0">
              <a:spcBef>
                <a:spcPts val="0"/>
              </a:spcBef>
              <a:buNone/>
            </a:pPr>
            <a:endParaRPr dirty="0"/>
          </a:p>
          <a:p>
            <a:pPr lvl="0" rtl="0">
              <a:spcBef>
                <a:spcPts val="0"/>
              </a:spcBef>
              <a:buNone/>
            </a:pPr>
            <a:endParaRPr dirty="0"/>
          </a:p>
        </p:txBody>
      </p:sp>
      <p:sp>
        <p:nvSpPr>
          <p:cNvPr id="271" name="Shape 27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19</a:t>
            </a:fld>
            <a:endParaRPr lang="en"/>
          </a:p>
        </p:txBody>
      </p:sp>
      <p:pic>
        <p:nvPicPr>
          <p:cNvPr id="2" name="CO supercell evolution into a MCC June 4-5 2014.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00360" y="1071504"/>
            <a:ext cx="4708898" cy="3180494"/>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311700" y="406105"/>
            <a:ext cx="8520599" cy="572699"/>
          </a:xfrm>
          <a:prstGeom prst="rect">
            <a:avLst/>
          </a:prstGeom>
        </p:spPr>
        <p:txBody>
          <a:bodyPr lIns="91425" tIns="91425" rIns="91425" bIns="91425" anchor="t" anchorCtr="0">
            <a:noAutofit/>
          </a:bodyPr>
          <a:lstStyle/>
          <a:p>
            <a:pPr>
              <a:spcBef>
                <a:spcPts val="0"/>
              </a:spcBef>
              <a:buNone/>
            </a:pPr>
            <a:r>
              <a:rPr lang="en-US" b="1" dirty="0" smtClean="0"/>
              <a:t>Outline</a:t>
            </a:r>
            <a:endParaRPr lang="en" b="1" dirty="0"/>
          </a:p>
        </p:txBody>
      </p:sp>
      <p:sp>
        <p:nvSpPr>
          <p:cNvPr id="58" name="Shape 58"/>
          <p:cNvSpPr txBox="1">
            <a:spLocks noGrp="1"/>
          </p:cNvSpPr>
          <p:nvPr>
            <p:ph type="body" idx="1"/>
          </p:nvPr>
        </p:nvSpPr>
        <p:spPr>
          <a:xfrm>
            <a:off x="311700" y="976736"/>
            <a:ext cx="8520599" cy="3416400"/>
          </a:xfrm>
          <a:prstGeom prst="rect">
            <a:avLst/>
          </a:prstGeom>
        </p:spPr>
        <p:txBody>
          <a:bodyPr lIns="91425" tIns="91425" rIns="91425" bIns="91425" anchor="t" anchorCtr="0">
            <a:noAutofit/>
          </a:bodyPr>
          <a:lstStyle/>
          <a:p>
            <a:pPr marL="457200" lvl="0" indent="-228600" rtl="0">
              <a:spcBef>
                <a:spcPts val="0"/>
              </a:spcBef>
              <a:spcAft>
                <a:spcPts val="400"/>
              </a:spcAft>
              <a:buChar char="●"/>
            </a:pPr>
            <a:r>
              <a:rPr lang="en" dirty="0"/>
              <a:t>Motivation</a:t>
            </a:r>
          </a:p>
          <a:p>
            <a:pPr marL="914400" lvl="1" indent="-228600" rtl="0">
              <a:spcBef>
                <a:spcPts val="0"/>
              </a:spcBef>
              <a:spcAft>
                <a:spcPts val="400"/>
              </a:spcAft>
              <a:buChar char="○"/>
            </a:pPr>
            <a:r>
              <a:rPr lang="en" dirty="0"/>
              <a:t>Improved version 2 of RCMES using parallel computing</a:t>
            </a:r>
          </a:p>
          <a:p>
            <a:pPr marL="457200" lvl="0" indent="-228600" rtl="0">
              <a:spcBef>
                <a:spcPts val="0"/>
              </a:spcBef>
              <a:spcAft>
                <a:spcPts val="400"/>
              </a:spcAft>
              <a:buChar char="●"/>
            </a:pPr>
            <a:r>
              <a:rPr lang="en" dirty="0"/>
              <a:t>SciSpark Architecture</a:t>
            </a:r>
          </a:p>
          <a:p>
            <a:pPr marL="914400" lvl="1" indent="-228600" rtl="0">
              <a:spcBef>
                <a:spcPts val="0"/>
              </a:spcBef>
              <a:spcAft>
                <a:spcPts val="400"/>
              </a:spcAft>
              <a:buChar char="○"/>
            </a:pPr>
            <a:r>
              <a:rPr lang="en" dirty="0"/>
              <a:t>sRDD</a:t>
            </a:r>
          </a:p>
          <a:p>
            <a:pPr marL="914400" lvl="1" indent="-228600" rtl="0">
              <a:spcBef>
                <a:spcPts val="0"/>
              </a:spcBef>
              <a:spcAft>
                <a:spcPts val="400"/>
              </a:spcAft>
              <a:buChar char="○"/>
            </a:pPr>
            <a:r>
              <a:rPr lang="en" dirty="0"/>
              <a:t>N-Dimensional Arrays</a:t>
            </a:r>
          </a:p>
          <a:p>
            <a:pPr marL="457200" lvl="0" indent="-228600" rtl="0">
              <a:spcBef>
                <a:spcPts val="0"/>
              </a:spcBef>
              <a:spcAft>
                <a:spcPts val="400"/>
              </a:spcAft>
              <a:buChar char="●"/>
            </a:pPr>
            <a:r>
              <a:rPr lang="en" dirty="0"/>
              <a:t>Mesoscale Convective Systems</a:t>
            </a:r>
          </a:p>
          <a:p>
            <a:pPr marL="457200" lvl="0" indent="-228600" rtl="0">
              <a:spcBef>
                <a:spcPts val="0"/>
              </a:spcBef>
              <a:spcAft>
                <a:spcPts val="400"/>
              </a:spcAft>
              <a:buChar char="●"/>
            </a:pPr>
            <a:r>
              <a:rPr lang="en-US" dirty="0" smtClean="0"/>
              <a:t>Science Algorithm:  </a:t>
            </a:r>
            <a:r>
              <a:rPr lang="en" dirty="0" smtClean="0"/>
              <a:t>Grab </a:t>
            </a:r>
            <a:r>
              <a:rPr lang="en" dirty="0"/>
              <a:t>‘em, Tag ‘em, Graph ‘em (GTG</a:t>
            </a:r>
            <a:r>
              <a:rPr lang="en" dirty="0" smtClean="0"/>
              <a:t>)</a:t>
            </a:r>
            <a:endParaRPr lang="en-US" dirty="0" smtClean="0"/>
          </a:p>
          <a:p>
            <a:pPr marL="457200" lvl="0" indent="-228600" rtl="0">
              <a:spcBef>
                <a:spcPts val="0"/>
              </a:spcBef>
              <a:spcAft>
                <a:spcPts val="400"/>
              </a:spcAft>
              <a:buChar char="●"/>
            </a:pPr>
            <a:r>
              <a:rPr lang="en-US" dirty="0" smtClean="0"/>
              <a:t>Notebook Analytics Demo</a:t>
            </a:r>
            <a:endParaRPr lang="en" dirty="0"/>
          </a:p>
          <a:p>
            <a:pPr marL="457200" lvl="0" indent="-228600">
              <a:spcBef>
                <a:spcPts val="0"/>
              </a:spcBef>
              <a:spcAft>
                <a:spcPts val="400"/>
              </a:spcAft>
              <a:buChar char="●"/>
            </a:pPr>
            <a:r>
              <a:rPr lang="en" dirty="0"/>
              <a:t>Distributed </a:t>
            </a:r>
            <a:r>
              <a:rPr lang="en" dirty="0" smtClean="0"/>
              <a:t>GTG</a:t>
            </a:r>
            <a:r>
              <a:rPr lang="en-US" dirty="0" smtClean="0"/>
              <a:t> Algorithm (map-filter-reduce)</a:t>
            </a:r>
          </a:p>
          <a:p>
            <a:pPr marL="457200" lvl="0" indent="-228600">
              <a:spcBef>
                <a:spcPts val="0"/>
              </a:spcBef>
              <a:spcAft>
                <a:spcPts val="400"/>
              </a:spcAft>
              <a:buChar char="●"/>
            </a:pPr>
            <a:r>
              <a:rPr lang="en-US" dirty="0" smtClean="0"/>
              <a:t>Performance Issues</a:t>
            </a:r>
            <a:endParaRPr lang="en"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b="1"/>
              <a:t>Sequential Grab ‘em, Tag ‘em, Graph ‘em (GTG) </a:t>
            </a:r>
          </a:p>
        </p:txBody>
      </p:sp>
      <p:sp>
        <p:nvSpPr>
          <p:cNvPr id="278" name="Shape 27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20</a:t>
            </a:fld>
            <a:endParaRPr lang="en"/>
          </a:p>
        </p:txBody>
      </p:sp>
      <p:pic>
        <p:nvPicPr>
          <p:cNvPr id="279" name="Shape 279"/>
          <p:cNvPicPr preferRelativeResize="0"/>
          <p:nvPr/>
        </p:nvPicPr>
        <p:blipFill>
          <a:blip r:embed="rId3">
            <a:alphaModFix/>
          </a:blip>
          <a:stretch>
            <a:fillRect/>
          </a:stretch>
        </p:blipFill>
        <p:spPr>
          <a:xfrm>
            <a:off x="714375" y="1240425"/>
            <a:ext cx="7715250" cy="2171700"/>
          </a:xfrm>
          <a:prstGeom prst="rect">
            <a:avLst/>
          </a:prstGeom>
          <a:noFill/>
          <a:ln>
            <a:noFill/>
          </a:ln>
        </p:spPr>
      </p:pic>
      <p:pic>
        <p:nvPicPr>
          <p:cNvPr id="280" name="Shape 280"/>
          <p:cNvPicPr preferRelativeResize="0"/>
          <p:nvPr/>
        </p:nvPicPr>
        <p:blipFill>
          <a:blip r:embed="rId4">
            <a:alphaModFix/>
          </a:blip>
          <a:stretch>
            <a:fillRect/>
          </a:stretch>
        </p:blipFill>
        <p:spPr>
          <a:xfrm>
            <a:off x="3001800" y="2722675"/>
            <a:ext cx="3140399" cy="2334149"/>
          </a:xfrm>
          <a:prstGeom prst="rect">
            <a:avLst/>
          </a:prstGeom>
          <a:noFill/>
          <a:ln>
            <a:noFill/>
          </a:ln>
        </p:spPr>
      </p:pic>
      <p:cxnSp>
        <p:nvCxnSpPr>
          <p:cNvPr id="281" name="Shape 281"/>
          <p:cNvCxnSpPr/>
          <p:nvPr/>
        </p:nvCxnSpPr>
        <p:spPr>
          <a:xfrm>
            <a:off x="2891875" y="3097900"/>
            <a:ext cx="0" cy="1118100"/>
          </a:xfrm>
          <a:prstGeom prst="straightConnector1">
            <a:avLst/>
          </a:prstGeom>
          <a:noFill/>
          <a:ln w="38100" cap="flat" cmpd="sng">
            <a:solidFill>
              <a:srgbClr val="A9B7C6"/>
            </a:solidFill>
            <a:prstDash val="solid"/>
            <a:round/>
            <a:headEnd type="none" w="lg" len="lg"/>
            <a:tailEnd type="triangle" w="lg" len="lg"/>
          </a:ln>
        </p:spPr>
      </p:cxnSp>
      <p:sp>
        <p:nvSpPr>
          <p:cNvPr id="282" name="Shape 282"/>
          <p:cNvSpPr txBox="1"/>
          <p:nvPr/>
        </p:nvSpPr>
        <p:spPr>
          <a:xfrm>
            <a:off x="2453100" y="3254400"/>
            <a:ext cx="548699" cy="314099"/>
          </a:xfrm>
          <a:prstGeom prst="rect">
            <a:avLst/>
          </a:prstGeom>
          <a:noFill/>
          <a:ln>
            <a:noFill/>
          </a:ln>
        </p:spPr>
        <p:txBody>
          <a:bodyPr lIns="91425" tIns="91425" rIns="91425" bIns="91425" anchor="t" anchorCtr="0">
            <a:noAutofit/>
          </a:bodyPr>
          <a:lstStyle/>
          <a:p>
            <a:pPr>
              <a:spcBef>
                <a:spcPts val="0"/>
              </a:spcBef>
              <a:buNone/>
            </a:pPr>
            <a:r>
              <a:rPr lang="en" sz="1200"/>
              <a:t>time</a:t>
            </a:r>
          </a:p>
        </p:txBody>
      </p:sp>
      <p:sp>
        <p:nvSpPr>
          <p:cNvPr id="283" name="Shape 283"/>
          <p:cNvSpPr txBox="1"/>
          <p:nvPr/>
        </p:nvSpPr>
        <p:spPr>
          <a:xfrm>
            <a:off x="2301100" y="1310950"/>
            <a:ext cx="1909500" cy="255899"/>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100" i="1">
                <a:solidFill>
                  <a:schemeClr val="dk1"/>
                </a:solidFill>
                <a:latin typeface="Calibri"/>
                <a:ea typeface="Calibri"/>
                <a:cs typeface="Calibri"/>
                <a:sym typeface="Calibri"/>
              </a:rPr>
              <a:t>T</a:t>
            </a:r>
            <a:r>
              <a:rPr lang="en" sz="1100" i="1" baseline="-25000">
                <a:solidFill>
                  <a:schemeClr val="dk1"/>
                </a:solidFill>
                <a:latin typeface="Calibri"/>
                <a:ea typeface="Calibri"/>
                <a:cs typeface="Calibri"/>
                <a:sym typeface="Calibri"/>
              </a:rPr>
              <a:t>B </a:t>
            </a:r>
            <a:r>
              <a:rPr lang="en" sz="1100">
                <a:solidFill>
                  <a:schemeClr val="dk1"/>
                </a:solidFill>
                <a:latin typeface="Calibri"/>
                <a:ea typeface="Calibri"/>
                <a:cs typeface="Calibri"/>
                <a:sym typeface="Calibri"/>
              </a:rPr>
              <a:t> ≤ 241K &amp; </a:t>
            </a:r>
            <a:r>
              <a:rPr lang="en" sz="1100" i="1">
                <a:solidFill>
                  <a:schemeClr val="dk1"/>
                </a:solidFill>
                <a:latin typeface="Calibri"/>
                <a:ea typeface="Calibri"/>
                <a:cs typeface="Calibri"/>
                <a:sym typeface="Calibri"/>
              </a:rPr>
              <a:t>A ≥</a:t>
            </a:r>
            <a:r>
              <a:rPr lang="en" sz="1100">
                <a:solidFill>
                  <a:schemeClr val="dk1"/>
                </a:solidFill>
                <a:latin typeface="Calibri"/>
                <a:ea typeface="Calibri"/>
                <a:cs typeface="Calibri"/>
                <a:sym typeface="Calibri"/>
              </a:rPr>
              <a:t> 2400km</a:t>
            </a:r>
            <a:r>
              <a:rPr lang="en" sz="1100" baseline="30000">
                <a:solidFill>
                  <a:schemeClr val="dk1"/>
                </a:solidFill>
                <a:latin typeface="Calibri"/>
                <a:ea typeface="Calibri"/>
                <a:cs typeface="Calibri"/>
                <a:sym typeface="Calibri"/>
              </a:rPr>
              <a:t>2</a:t>
            </a:r>
            <a:r>
              <a:rPr lang="en" sz="1100">
                <a:solidFill>
                  <a:schemeClr val="dk1"/>
                </a:solidFill>
                <a:latin typeface="Calibri"/>
                <a:ea typeface="Calibri"/>
                <a:cs typeface="Calibri"/>
                <a:sym typeface="Calibri"/>
              </a:rPr>
              <a:t> </a:t>
            </a:r>
          </a:p>
          <a:p>
            <a:pPr>
              <a:spcBef>
                <a:spcPts val="0"/>
              </a:spcBef>
              <a:buNone/>
            </a:pPr>
            <a:endParaRPr/>
          </a:p>
        </p:txBody>
      </p:sp>
      <p:sp>
        <p:nvSpPr>
          <p:cNvPr id="284" name="Shape 284"/>
          <p:cNvSpPr txBox="1"/>
          <p:nvPr/>
        </p:nvSpPr>
        <p:spPr>
          <a:xfrm>
            <a:off x="6142200" y="4663225"/>
            <a:ext cx="2143800" cy="314099"/>
          </a:xfrm>
          <a:prstGeom prst="rect">
            <a:avLst/>
          </a:prstGeom>
          <a:noFill/>
          <a:ln>
            <a:noFill/>
          </a:ln>
        </p:spPr>
        <p:txBody>
          <a:bodyPr lIns="91425" tIns="91425" rIns="91425" bIns="91425" anchor="t" anchorCtr="0">
            <a:noAutofit/>
          </a:bodyPr>
          <a:lstStyle/>
          <a:p>
            <a:pPr>
              <a:spcBef>
                <a:spcPts val="0"/>
              </a:spcBef>
              <a:buNone/>
            </a:pPr>
            <a:r>
              <a:rPr lang="en" sz="800"/>
              <a:t>Adapted from Whitehall et al. (2014)</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74" y="143249"/>
            <a:ext cx="8520599" cy="572699"/>
          </a:xfrm>
        </p:spPr>
        <p:txBody>
          <a:bodyPr/>
          <a:lstStyle/>
          <a:p>
            <a:r>
              <a:rPr lang="en-US" sz="2400" dirty="0" smtClean="0"/>
              <a:t>Proposed GUI:  Live Code Notebook with Viz. Widgets</a:t>
            </a:r>
            <a:endParaRPr lang="en-US" sz="2400" dirty="0"/>
          </a:p>
        </p:txBody>
      </p:sp>
      <p:pic>
        <p:nvPicPr>
          <p:cNvPr id="5" name="Picture 4"/>
          <p:cNvPicPr>
            <a:picLocks noChangeAspect="1"/>
          </p:cNvPicPr>
          <p:nvPr/>
        </p:nvPicPr>
        <p:blipFill>
          <a:blip r:embed="rId2"/>
          <a:stretch>
            <a:fillRect/>
          </a:stretch>
        </p:blipFill>
        <p:spPr>
          <a:xfrm>
            <a:off x="1504647" y="716711"/>
            <a:ext cx="6222367" cy="4300228"/>
          </a:xfrm>
          <a:prstGeom prst="rect">
            <a:avLst/>
          </a:prstGeom>
        </p:spPr>
      </p:pic>
    </p:spTree>
    <p:extLst>
      <p:ext uri="{BB962C8B-B14F-4D97-AF65-F5344CB8AC3E}">
        <p14:creationId xmlns:p14="http://schemas.microsoft.com/office/powerpoint/2010/main" val="7163612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181" y="981355"/>
            <a:ext cx="7427463" cy="572699"/>
          </a:xfrm>
        </p:spPr>
        <p:txBody>
          <a:bodyPr/>
          <a:lstStyle/>
          <a:p>
            <a:r>
              <a:rPr lang="en-US" sz="4000" dirty="0" smtClean="0"/>
              <a:t>Notebook Analytics Demo</a:t>
            </a:r>
            <a:r>
              <a:rPr lang="en-US" sz="4400" dirty="0" smtClean="0"/>
              <a:t/>
            </a:r>
            <a:br>
              <a:rPr lang="en-US" sz="4400" dirty="0" smtClean="0"/>
            </a:br>
            <a:r>
              <a:rPr lang="en-US" dirty="0" smtClean="0"/>
              <a:t/>
            </a:r>
            <a:br>
              <a:rPr lang="en-US" dirty="0" smtClean="0"/>
            </a:br>
            <a:r>
              <a:rPr lang="en-US" dirty="0" smtClean="0"/>
              <a:t>- notebook connected to Spark Cluster</a:t>
            </a:r>
            <a:br>
              <a:rPr lang="en-US" dirty="0" smtClean="0"/>
            </a:br>
            <a:r>
              <a:rPr lang="en-US" dirty="0" smtClean="0"/>
              <a:t>- “live” code window for </a:t>
            </a:r>
            <a:r>
              <a:rPr lang="en-US" dirty="0" err="1" smtClean="0"/>
              <a:t>scala</a:t>
            </a:r>
            <a:r>
              <a:rPr lang="en-US" dirty="0" smtClean="0"/>
              <a:t>, python, </a:t>
            </a:r>
            <a:r>
              <a:rPr lang="en-US" dirty="0" err="1" smtClean="0"/>
              <a:t>sql</a:t>
            </a:r>
            <a:r>
              <a:rPr lang="en-US" dirty="0" smtClean="0"/>
              <a:t/>
            </a:r>
            <a:br>
              <a:rPr lang="en-US" dirty="0" smtClean="0"/>
            </a:br>
            <a:r>
              <a:rPr lang="en-US" dirty="0" smtClean="0"/>
              <a:t>- interactive plot widgets</a:t>
            </a:r>
            <a:endParaRPr lang="en-US" dirty="0"/>
          </a:p>
        </p:txBody>
      </p:sp>
    </p:spTree>
    <p:extLst>
      <p:ext uri="{BB962C8B-B14F-4D97-AF65-F5344CB8AC3E}">
        <p14:creationId xmlns:p14="http://schemas.microsoft.com/office/powerpoint/2010/main" val="22718622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tebook_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540" y="232429"/>
            <a:ext cx="7389461" cy="4864285"/>
          </a:xfrm>
          <a:prstGeom prst="rect">
            <a:avLst/>
          </a:prstGeom>
        </p:spPr>
      </p:pic>
    </p:spTree>
    <p:extLst>
      <p:ext uri="{BB962C8B-B14F-4D97-AF65-F5344CB8AC3E}">
        <p14:creationId xmlns:p14="http://schemas.microsoft.com/office/powerpoint/2010/main" val="242934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tebook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17" y="549603"/>
            <a:ext cx="8284660" cy="4521618"/>
          </a:xfrm>
          <a:prstGeom prst="rect">
            <a:avLst/>
          </a:prstGeom>
        </p:spPr>
      </p:pic>
    </p:spTree>
    <p:extLst>
      <p:ext uri="{BB962C8B-B14F-4D97-AF65-F5344CB8AC3E}">
        <p14:creationId xmlns:p14="http://schemas.microsoft.com/office/powerpoint/2010/main" val="121417071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b="1"/>
              <a:t>Distributed GTG implementation on SciSpark</a:t>
            </a:r>
          </a:p>
        </p:txBody>
      </p:sp>
      <p:sp>
        <p:nvSpPr>
          <p:cNvPr id="290" name="Shape 29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25</a:t>
            </a:fld>
            <a:endParaRPr lang="en"/>
          </a:p>
        </p:txBody>
      </p:sp>
      <p:sp>
        <p:nvSpPr>
          <p:cNvPr id="291" name="Shape 291"/>
          <p:cNvSpPr txBox="1"/>
          <p:nvPr/>
        </p:nvSpPr>
        <p:spPr>
          <a:xfrm>
            <a:off x="1362887" y="3586650"/>
            <a:ext cx="1228199" cy="270599"/>
          </a:xfrm>
          <a:prstGeom prst="rect">
            <a:avLst/>
          </a:prstGeom>
          <a:noFill/>
          <a:ln>
            <a:noFill/>
          </a:ln>
        </p:spPr>
        <p:txBody>
          <a:bodyPr lIns="91425" tIns="91425" rIns="91425" bIns="91425" anchor="ctr" anchorCtr="0">
            <a:noAutofit/>
          </a:bodyPr>
          <a:lstStyle/>
          <a:p>
            <a:pPr lvl="0" algn="ctr" rtl="0">
              <a:spcBef>
                <a:spcPts val="600"/>
              </a:spcBef>
              <a:buNone/>
            </a:pPr>
            <a:r>
              <a:rPr lang="en" sz="1000">
                <a:solidFill>
                  <a:schemeClr val="dk1"/>
                </a:solidFill>
              </a:rPr>
              <a:t>Read Files</a:t>
            </a:r>
          </a:p>
        </p:txBody>
      </p:sp>
      <p:sp>
        <p:nvSpPr>
          <p:cNvPr id="292" name="Shape 292"/>
          <p:cNvSpPr txBox="1"/>
          <p:nvPr/>
        </p:nvSpPr>
        <p:spPr>
          <a:xfrm>
            <a:off x="464100" y="1857825"/>
            <a:ext cx="1049399" cy="270599"/>
          </a:xfrm>
          <a:prstGeom prst="rect">
            <a:avLst/>
          </a:prstGeom>
          <a:noFill/>
          <a:ln>
            <a:noFill/>
          </a:ln>
        </p:spPr>
        <p:txBody>
          <a:bodyPr lIns="91425" tIns="91425" rIns="91425" bIns="91425" anchor="ctr" anchorCtr="0">
            <a:noAutofit/>
          </a:bodyPr>
          <a:lstStyle/>
          <a:p>
            <a:pPr lvl="0" rtl="0">
              <a:spcBef>
                <a:spcPts val="600"/>
              </a:spcBef>
              <a:buNone/>
            </a:pPr>
            <a:r>
              <a:rPr lang="en" sz="800">
                <a:solidFill>
                  <a:schemeClr val="dk1"/>
                </a:solidFill>
              </a:rPr>
              <a:t>2006/09/11 00:00</a:t>
            </a:r>
          </a:p>
        </p:txBody>
      </p:sp>
      <p:sp>
        <p:nvSpPr>
          <p:cNvPr id="293" name="Shape 293"/>
          <p:cNvSpPr txBox="1"/>
          <p:nvPr/>
        </p:nvSpPr>
        <p:spPr>
          <a:xfrm>
            <a:off x="464100" y="2946450"/>
            <a:ext cx="1049399" cy="270599"/>
          </a:xfrm>
          <a:prstGeom prst="rect">
            <a:avLst/>
          </a:prstGeom>
          <a:noFill/>
          <a:ln>
            <a:noFill/>
          </a:ln>
        </p:spPr>
        <p:txBody>
          <a:bodyPr lIns="91425" tIns="91425" rIns="91425" bIns="91425" anchor="ctr" anchorCtr="0">
            <a:noAutofit/>
          </a:bodyPr>
          <a:lstStyle/>
          <a:p>
            <a:pPr lvl="0" rtl="0">
              <a:spcBef>
                <a:spcPts val="600"/>
              </a:spcBef>
              <a:buNone/>
            </a:pPr>
            <a:r>
              <a:rPr lang="en" sz="800">
                <a:solidFill>
                  <a:schemeClr val="dk1"/>
                </a:solidFill>
              </a:rPr>
              <a:t>2006/09/11 01:00</a:t>
            </a:r>
          </a:p>
        </p:txBody>
      </p:sp>
      <p:grpSp>
        <p:nvGrpSpPr>
          <p:cNvPr id="294" name="Shape 294"/>
          <p:cNvGrpSpPr/>
          <p:nvPr/>
        </p:nvGrpSpPr>
        <p:grpSpPr>
          <a:xfrm>
            <a:off x="2882424" y="1564424"/>
            <a:ext cx="1138446" cy="857399"/>
            <a:chOff x="1856127" y="2017099"/>
            <a:chExt cx="1138446" cy="857399"/>
          </a:xfrm>
        </p:grpSpPr>
        <p:pic>
          <p:nvPicPr>
            <p:cNvPr id="295" name="Shape 295"/>
            <p:cNvPicPr preferRelativeResize="0"/>
            <p:nvPr/>
          </p:nvPicPr>
          <p:blipFill>
            <a:blip r:embed="rId3">
              <a:alphaModFix/>
            </a:blip>
            <a:stretch>
              <a:fillRect/>
            </a:stretch>
          </p:blipFill>
          <p:spPr>
            <a:xfrm>
              <a:off x="1856127" y="2017099"/>
              <a:ext cx="1138446" cy="857399"/>
            </a:xfrm>
            <a:prstGeom prst="rect">
              <a:avLst/>
            </a:prstGeom>
            <a:noFill/>
            <a:ln>
              <a:noFill/>
            </a:ln>
          </p:spPr>
        </p:pic>
        <p:sp>
          <p:nvSpPr>
            <p:cNvPr id="296" name="Shape 296"/>
            <p:cNvSpPr/>
            <p:nvPr/>
          </p:nvSpPr>
          <p:spPr>
            <a:xfrm>
              <a:off x="1917800" y="22446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297" name="Shape 297"/>
            <p:cNvSpPr/>
            <p:nvPr/>
          </p:nvSpPr>
          <p:spPr>
            <a:xfrm>
              <a:off x="2146400" y="22446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298" name="Shape 298"/>
            <p:cNvSpPr/>
            <p:nvPr/>
          </p:nvSpPr>
          <p:spPr>
            <a:xfrm>
              <a:off x="2146400" y="2065687"/>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299" name="Shape 299"/>
            <p:cNvSpPr/>
            <p:nvPr/>
          </p:nvSpPr>
          <p:spPr>
            <a:xfrm>
              <a:off x="2137562" y="238816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00" name="Shape 300"/>
            <p:cNvSpPr/>
            <p:nvPr/>
          </p:nvSpPr>
          <p:spPr>
            <a:xfrm>
              <a:off x="2375000" y="2212588"/>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01" name="Shape 301"/>
            <p:cNvSpPr/>
            <p:nvPr/>
          </p:nvSpPr>
          <p:spPr>
            <a:xfrm>
              <a:off x="2603600" y="22446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02" name="Shape 302"/>
            <p:cNvSpPr/>
            <p:nvPr/>
          </p:nvSpPr>
          <p:spPr>
            <a:xfrm>
              <a:off x="2814524" y="2226924"/>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03" name="Shape 303"/>
            <p:cNvSpPr/>
            <p:nvPr/>
          </p:nvSpPr>
          <p:spPr>
            <a:xfrm>
              <a:off x="2350200" y="23927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04" name="Shape 304"/>
            <p:cNvSpPr/>
            <p:nvPr/>
          </p:nvSpPr>
          <p:spPr>
            <a:xfrm>
              <a:off x="2578800" y="23927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05" name="Shape 305"/>
            <p:cNvSpPr/>
            <p:nvPr/>
          </p:nvSpPr>
          <p:spPr>
            <a:xfrm>
              <a:off x="2807400" y="23927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06" name="Shape 306"/>
            <p:cNvSpPr/>
            <p:nvPr/>
          </p:nvSpPr>
          <p:spPr>
            <a:xfrm>
              <a:off x="2807400" y="25451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07" name="Shape 307"/>
            <p:cNvSpPr/>
            <p:nvPr/>
          </p:nvSpPr>
          <p:spPr>
            <a:xfrm>
              <a:off x="2807400" y="272401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08" name="Shape 308"/>
            <p:cNvSpPr/>
            <p:nvPr/>
          </p:nvSpPr>
          <p:spPr>
            <a:xfrm>
              <a:off x="2578800" y="2738349"/>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09" name="Shape 309"/>
            <p:cNvSpPr/>
            <p:nvPr/>
          </p:nvSpPr>
          <p:spPr>
            <a:xfrm>
              <a:off x="2359037" y="272401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10" name="Shape 310"/>
            <p:cNvSpPr/>
            <p:nvPr/>
          </p:nvSpPr>
          <p:spPr>
            <a:xfrm>
              <a:off x="2130437" y="2736189"/>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11" name="Shape 311"/>
            <p:cNvSpPr/>
            <p:nvPr/>
          </p:nvSpPr>
          <p:spPr>
            <a:xfrm>
              <a:off x="1901837" y="2739527"/>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12" name="Shape 312"/>
            <p:cNvSpPr/>
            <p:nvPr/>
          </p:nvSpPr>
          <p:spPr>
            <a:xfrm>
              <a:off x="1901837" y="256945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13" name="Shape 313"/>
            <p:cNvSpPr/>
            <p:nvPr/>
          </p:nvSpPr>
          <p:spPr>
            <a:xfrm>
              <a:off x="2130437" y="256945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14" name="Shape 314"/>
            <p:cNvSpPr/>
            <p:nvPr/>
          </p:nvSpPr>
          <p:spPr>
            <a:xfrm>
              <a:off x="2359037" y="256945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15" name="Shape 315"/>
            <p:cNvSpPr/>
            <p:nvPr/>
          </p:nvSpPr>
          <p:spPr>
            <a:xfrm>
              <a:off x="2587637" y="256945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16" name="Shape 316"/>
            <p:cNvSpPr/>
            <p:nvPr/>
          </p:nvSpPr>
          <p:spPr>
            <a:xfrm>
              <a:off x="2359037" y="205372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317" name="Shape 317"/>
            <p:cNvSpPr/>
            <p:nvPr/>
          </p:nvSpPr>
          <p:spPr>
            <a:xfrm>
              <a:off x="2587637" y="205372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318" name="Shape 318"/>
            <p:cNvSpPr/>
            <p:nvPr/>
          </p:nvSpPr>
          <p:spPr>
            <a:xfrm>
              <a:off x="2816237" y="205372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grpSp>
      <p:grpSp>
        <p:nvGrpSpPr>
          <p:cNvPr id="319" name="Shape 319"/>
          <p:cNvGrpSpPr/>
          <p:nvPr/>
        </p:nvGrpSpPr>
        <p:grpSpPr>
          <a:xfrm>
            <a:off x="1407764" y="1559899"/>
            <a:ext cx="1138446" cy="857399"/>
            <a:chOff x="1864964" y="1712299"/>
            <a:chExt cx="1138446" cy="857399"/>
          </a:xfrm>
        </p:grpSpPr>
        <p:pic>
          <p:nvPicPr>
            <p:cNvPr id="320" name="Shape 320"/>
            <p:cNvPicPr preferRelativeResize="0"/>
            <p:nvPr/>
          </p:nvPicPr>
          <p:blipFill>
            <a:blip r:embed="rId3">
              <a:alphaModFix/>
            </a:blip>
            <a:stretch>
              <a:fillRect/>
            </a:stretch>
          </p:blipFill>
          <p:spPr>
            <a:xfrm>
              <a:off x="1864964" y="1712299"/>
              <a:ext cx="1138446" cy="857399"/>
            </a:xfrm>
            <a:prstGeom prst="rect">
              <a:avLst/>
            </a:prstGeom>
            <a:noFill/>
            <a:ln>
              <a:noFill/>
            </a:ln>
          </p:spPr>
        </p:pic>
        <p:sp>
          <p:nvSpPr>
            <p:cNvPr id="321" name="Shape 321"/>
            <p:cNvSpPr/>
            <p:nvPr/>
          </p:nvSpPr>
          <p:spPr>
            <a:xfrm>
              <a:off x="1908962" y="1922124"/>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22" name="Shape 322"/>
            <p:cNvSpPr/>
            <p:nvPr/>
          </p:nvSpPr>
          <p:spPr>
            <a:xfrm>
              <a:off x="2137562" y="1922124"/>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23" name="Shape 323"/>
            <p:cNvSpPr/>
            <p:nvPr/>
          </p:nvSpPr>
          <p:spPr>
            <a:xfrm>
              <a:off x="2366162" y="1922124"/>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24" name="Shape 324"/>
            <p:cNvSpPr/>
            <p:nvPr/>
          </p:nvSpPr>
          <p:spPr>
            <a:xfrm>
              <a:off x="2594762" y="1922124"/>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25" name="Shape 325"/>
            <p:cNvSpPr/>
            <p:nvPr/>
          </p:nvSpPr>
          <p:spPr>
            <a:xfrm>
              <a:off x="2823362" y="1922124"/>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26" name="Shape 326"/>
            <p:cNvSpPr/>
            <p:nvPr/>
          </p:nvSpPr>
          <p:spPr>
            <a:xfrm>
              <a:off x="2111049" y="208336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27" name="Shape 327"/>
            <p:cNvSpPr/>
            <p:nvPr/>
          </p:nvSpPr>
          <p:spPr>
            <a:xfrm>
              <a:off x="2339649" y="208336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28" name="Shape 328"/>
            <p:cNvSpPr/>
            <p:nvPr/>
          </p:nvSpPr>
          <p:spPr>
            <a:xfrm>
              <a:off x="2568249" y="208336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29" name="Shape 329"/>
            <p:cNvSpPr/>
            <p:nvPr/>
          </p:nvSpPr>
          <p:spPr>
            <a:xfrm>
              <a:off x="2796849" y="208336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30" name="Shape 330"/>
            <p:cNvSpPr/>
            <p:nvPr/>
          </p:nvSpPr>
          <p:spPr>
            <a:xfrm>
              <a:off x="2111049" y="22622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31" name="Shape 331"/>
            <p:cNvSpPr/>
            <p:nvPr/>
          </p:nvSpPr>
          <p:spPr>
            <a:xfrm>
              <a:off x="2339649" y="22622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32" name="Shape 332"/>
            <p:cNvSpPr/>
            <p:nvPr/>
          </p:nvSpPr>
          <p:spPr>
            <a:xfrm>
              <a:off x="2568249" y="22622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33" name="Shape 333"/>
            <p:cNvSpPr/>
            <p:nvPr/>
          </p:nvSpPr>
          <p:spPr>
            <a:xfrm>
              <a:off x="2796849" y="22622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34" name="Shape 334"/>
            <p:cNvSpPr/>
            <p:nvPr/>
          </p:nvSpPr>
          <p:spPr>
            <a:xfrm>
              <a:off x="2111049" y="24146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35" name="Shape 335"/>
            <p:cNvSpPr/>
            <p:nvPr/>
          </p:nvSpPr>
          <p:spPr>
            <a:xfrm>
              <a:off x="2339649" y="24146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36" name="Shape 336"/>
            <p:cNvSpPr/>
            <p:nvPr/>
          </p:nvSpPr>
          <p:spPr>
            <a:xfrm>
              <a:off x="2568249" y="24146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37" name="Shape 337"/>
            <p:cNvSpPr/>
            <p:nvPr/>
          </p:nvSpPr>
          <p:spPr>
            <a:xfrm>
              <a:off x="2796849" y="24146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38" name="Shape 338"/>
            <p:cNvSpPr/>
            <p:nvPr/>
          </p:nvSpPr>
          <p:spPr>
            <a:xfrm>
              <a:off x="1882449" y="22622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39" name="Shape 339"/>
            <p:cNvSpPr/>
            <p:nvPr/>
          </p:nvSpPr>
          <p:spPr>
            <a:xfrm>
              <a:off x="1882449" y="24146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40" name="Shape 340"/>
            <p:cNvSpPr/>
            <p:nvPr/>
          </p:nvSpPr>
          <p:spPr>
            <a:xfrm>
              <a:off x="2137562" y="1752049"/>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grpSp>
      <p:grpSp>
        <p:nvGrpSpPr>
          <p:cNvPr id="341" name="Shape 341"/>
          <p:cNvGrpSpPr/>
          <p:nvPr/>
        </p:nvGrpSpPr>
        <p:grpSpPr>
          <a:xfrm>
            <a:off x="1407764" y="2702899"/>
            <a:ext cx="1138446" cy="857399"/>
            <a:chOff x="1864964" y="2931499"/>
            <a:chExt cx="1138446" cy="857399"/>
          </a:xfrm>
        </p:grpSpPr>
        <p:pic>
          <p:nvPicPr>
            <p:cNvPr id="342" name="Shape 342"/>
            <p:cNvPicPr preferRelativeResize="0"/>
            <p:nvPr/>
          </p:nvPicPr>
          <p:blipFill>
            <a:blip r:embed="rId3">
              <a:alphaModFix/>
            </a:blip>
            <a:stretch>
              <a:fillRect/>
            </a:stretch>
          </p:blipFill>
          <p:spPr>
            <a:xfrm>
              <a:off x="1864964" y="2931499"/>
              <a:ext cx="1138446" cy="857399"/>
            </a:xfrm>
            <a:prstGeom prst="rect">
              <a:avLst/>
            </a:prstGeom>
            <a:noFill/>
            <a:ln>
              <a:noFill/>
            </a:ln>
          </p:spPr>
        </p:pic>
        <p:sp>
          <p:nvSpPr>
            <p:cNvPr id="343" name="Shape 343"/>
            <p:cNvSpPr/>
            <p:nvPr/>
          </p:nvSpPr>
          <p:spPr>
            <a:xfrm>
              <a:off x="1908962" y="2971249"/>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44" name="Shape 344"/>
            <p:cNvSpPr/>
            <p:nvPr/>
          </p:nvSpPr>
          <p:spPr>
            <a:xfrm>
              <a:off x="1912412" y="3311400"/>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9</a:t>
              </a:r>
            </a:p>
          </p:txBody>
        </p:sp>
        <p:sp>
          <p:nvSpPr>
            <p:cNvPr id="345" name="Shape 345"/>
            <p:cNvSpPr/>
            <p:nvPr/>
          </p:nvSpPr>
          <p:spPr>
            <a:xfrm>
              <a:off x="21110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46" name="Shape 346"/>
            <p:cNvSpPr/>
            <p:nvPr/>
          </p:nvSpPr>
          <p:spPr>
            <a:xfrm>
              <a:off x="23396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47" name="Shape 347"/>
            <p:cNvSpPr/>
            <p:nvPr/>
          </p:nvSpPr>
          <p:spPr>
            <a:xfrm>
              <a:off x="25682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48" name="Shape 348"/>
            <p:cNvSpPr/>
            <p:nvPr/>
          </p:nvSpPr>
          <p:spPr>
            <a:xfrm>
              <a:off x="27968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49" name="Shape 349"/>
            <p:cNvSpPr/>
            <p:nvPr/>
          </p:nvSpPr>
          <p:spPr>
            <a:xfrm>
              <a:off x="18824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50" name="Shape 350"/>
            <p:cNvSpPr/>
            <p:nvPr/>
          </p:nvSpPr>
          <p:spPr>
            <a:xfrm>
              <a:off x="21110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51" name="Shape 351"/>
            <p:cNvSpPr/>
            <p:nvPr/>
          </p:nvSpPr>
          <p:spPr>
            <a:xfrm>
              <a:off x="23396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52" name="Shape 352"/>
            <p:cNvSpPr/>
            <p:nvPr/>
          </p:nvSpPr>
          <p:spPr>
            <a:xfrm>
              <a:off x="25682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53" name="Shape 353"/>
            <p:cNvSpPr/>
            <p:nvPr/>
          </p:nvSpPr>
          <p:spPr>
            <a:xfrm>
              <a:off x="27968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54" name="Shape 354"/>
            <p:cNvSpPr/>
            <p:nvPr/>
          </p:nvSpPr>
          <p:spPr>
            <a:xfrm>
              <a:off x="18824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55" name="Shape 355"/>
            <p:cNvSpPr/>
            <p:nvPr/>
          </p:nvSpPr>
          <p:spPr>
            <a:xfrm>
              <a:off x="2357324" y="298008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56" name="Shape 356"/>
            <p:cNvSpPr/>
            <p:nvPr/>
          </p:nvSpPr>
          <p:spPr>
            <a:xfrm>
              <a:off x="2348487" y="3141324"/>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57" name="Shape 357"/>
            <p:cNvSpPr/>
            <p:nvPr/>
          </p:nvSpPr>
          <p:spPr>
            <a:xfrm>
              <a:off x="2348487" y="332023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58" name="Shape 358"/>
            <p:cNvSpPr/>
            <p:nvPr/>
          </p:nvSpPr>
          <p:spPr>
            <a:xfrm>
              <a:off x="1898946" y="298008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59" name="Shape 359"/>
            <p:cNvSpPr/>
            <p:nvPr/>
          </p:nvSpPr>
          <p:spPr>
            <a:xfrm>
              <a:off x="1890108" y="3141324"/>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60" name="Shape 360"/>
            <p:cNvSpPr/>
            <p:nvPr/>
          </p:nvSpPr>
          <p:spPr>
            <a:xfrm>
              <a:off x="1890108" y="332023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61" name="Shape 361"/>
            <p:cNvSpPr/>
            <p:nvPr/>
          </p:nvSpPr>
          <p:spPr>
            <a:xfrm>
              <a:off x="2111049" y="3144663"/>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62" name="Shape 362"/>
            <p:cNvSpPr/>
            <p:nvPr/>
          </p:nvSpPr>
          <p:spPr>
            <a:xfrm>
              <a:off x="2111049" y="3297063"/>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grpSp>
      <p:grpSp>
        <p:nvGrpSpPr>
          <p:cNvPr id="363" name="Shape 363"/>
          <p:cNvGrpSpPr/>
          <p:nvPr/>
        </p:nvGrpSpPr>
        <p:grpSpPr>
          <a:xfrm>
            <a:off x="2879586" y="2729249"/>
            <a:ext cx="1138446" cy="857399"/>
            <a:chOff x="5446364" y="2931499"/>
            <a:chExt cx="1138446" cy="857399"/>
          </a:xfrm>
        </p:grpSpPr>
        <p:pic>
          <p:nvPicPr>
            <p:cNvPr id="364" name="Shape 364"/>
            <p:cNvPicPr preferRelativeResize="0"/>
            <p:nvPr/>
          </p:nvPicPr>
          <p:blipFill>
            <a:blip r:embed="rId3">
              <a:alphaModFix/>
            </a:blip>
            <a:stretch>
              <a:fillRect/>
            </a:stretch>
          </p:blipFill>
          <p:spPr>
            <a:xfrm>
              <a:off x="5446364" y="2931499"/>
              <a:ext cx="1138446" cy="857399"/>
            </a:xfrm>
            <a:prstGeom prst="rect">
              <a:avLst/>
            </a:prstGeom>
            <a:noFill/>
            <a:ln>
              <a:noFill/>
            </a:ln>
          </p:spPr>
        </p:pic>
        <p:sp>
          <p:nvSpPr>
            <p:cNvPr id="365" name="Shape 365"/>
            <p:cNvSpPr/>
            <p:nvPr/>
          </p:nvSpPr>
          <p:spPr>
            <a:xfrm>
              <a:off x="5490362" y="2971249"/>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366" name="Shape 366"/>
            <p:cNvSpPr/>
            <p:nvPr/>
          </p:nvSpPr>
          <p:spPr>
            <a:xfrm>
              <a:off x="5493812" y="3311400"/>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9</a:t>
              </a:r>
            </a:p>
          </p:txBody>
        </p:sp>
        <p:sp>
          <p:nvSpPr>
            <p:cNvPr id="367" name="Shape 367"/>
            <p:cNvSpPr/>
            <p:nvPr/>
          </p:nvSpPr>
          <p:spPr>
            <a:xfrm>
              <a:off x="56924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368" name="Shape 368"/>
            <p:cNvSpPr/>
            <p:nvPr/>
          </p:nvSpPr>
          <p:spPr>
            <a:xfrm>
              <a:off x="59210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369" name="Shape 369"/>
            <p:cNvSpPr/>
            <p:nvPr/>
          </p:nvSpPr>
          <p:spPr>
            <a:xfrm>
              <a:off x="61496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370" name="Shape 370"/>
            <p:cNvSpPr/>
            <p:nvPr/>
          </p:nvSpPr>
          <p:spPr>
            <a:xfrm>
              <a:off x="63782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371" name="Shape 371"/>
            <p:cNvSpPr/>
            <p:nvPr/>
          </p:nvSpPr>
          <p:spPr>
            <a:xfrm>
              <a:off x="54638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372" name="Shape 372"/>
            <p:cNvSpPr/>
            <p:nvPr/>
          </p:nvSpPr>
          <p:spPr>
            <a:xfrm>
              <a:off x="56924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373" name="Shape 373"/>
            <p:cNvSpPr/>
            <p:nvPr/>
          </p:nvSpPr>
          <p:spPr>
            <a:xfrm>
              <a:off x="59210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374" name="Shape 374"/>
            <p:cNvSpPr/>
            <p:nvPr/>
          </p:nvSpPr>
          <p:spPr>
            <a:xfrm>
              <a:off x="63782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375" name="Shape 375"/>
            <p:cNvSpPr/>
            <p:nvPr/>
          </p:nvSpPr>
          <p:spPr>
            <a:xfrm>
              <a:off x="54638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376" name="Shape 376"/>
            <p:cNvSpPr/>
            <p:nvPr/>
          </p:nvSpPr>
          <p:spPr>
            <a:xfrm>
              <a:off x="5938724" y="298008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	</a:t>
              </a:r>
            </a:p>
          </p:txBody>
        </p:sp>
        <p:sp>
          <p:nvSpPr>
            <p:cNvPr id="377" name="Shape 377"/>
            <p:cNvSpPr/>
            <p:nvPr/>
          </p:nvSpPr>
          <p:spPr>
            <a:xfrm>
              <a:off x="5929887" y="3141324"/>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378" name="Shape 378"/>
            <p:cNvSpPr/>
            <p:nvPr/>
          </p:nvSpPr>
          <p:spPr>
            <a:xfrm>
              <a:off x="5929887" y="332023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379" name="Shape 379"/>
            <p:cNvSpPr/>
            <p:nvPr/>
          </p:nvSpPr>
          <p:spPr>
            <a:xfrm>
              <a:off x="5480346" y="298008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380" name="Shape 380"/>
            <p:cNvSpPr/>
            <p:nvPr/>
          </p:nvSpPr>
          <p:spPr>
            <a:xfrm>
              <a:off x="5471508" y="3141324"/>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381" name="Shape 381"/>
            <p:cNvSpPr/>
            <p:nvPr/>
          </p:nvSpPr>
          <p:spPr>
            <a:xfrm>
              <a:off x="5494682" y="332023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382" name="Shape 382"/>
            <p:cNvSpPr/>
            <p:nvPr/>
          </p:nvSpPr>
          <p:spPr>
            <a:xfrm>
              <a:off x="5692449" y="3144663"/>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383" name="Shape 383"/>
            <p:cNvSpPr/>
            <p:nvPr/>
          </p:nvSpPr>
          <p:spPr>
            <a:xfrm>
              <a:off x="5692449" y="3297063"/>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384" name="Shape 384"/>
            <p:cNvSpPr/>
            <p:nvPr/>
          </p:nvSpPr>
          <p:spPr>
            <a:xfrm>
              <a:off x="6158487" y="2988924"/>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385" name="Shape 385"/>
            <p:cNvSpPr/>
            <p:nvPr/>
          </p:nvSpPr>
          <p:spPr>
            <a:xfrm>
              <a:off x="6149649" y="315016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386" name="Shape 386"/>
            <p:cNvSpPr/>
            <p:nvPr/>
          </p:nvSpPr>
          <p:spPr>
            <a:xfrm>
              <a:off x="6149649" y="33290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387" name="Shape 387"/>
            <p:cNvSpPr/>
            <p:nvPr/>
          </p:nvSpPr>
          <p:spPr>
            <a:xfrm>
              <a:off x="6387087" y="2988924"/>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388" name="Shape 388"/>
            <p:cNvSpPr/>
            <p:nvPr/>
          </p:nvSpPr>
          <p:spPr>
            <a:xfrm>
              <a:off x="6378249" y="315016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389" name="Shape 389"/>
            <p:cNvSpPr/>
            <p:nvPr/>
          </p:nvSpPr>
          <p:spPr>
            <a:xfrm>
              <a:off x="6378249" y="33290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390" name="Shape 390"/>
            <p:cNvSpPr/>
            <p:nvPr/>
          </p:nvSpPr>
          <p:spPr>
            <a:xfrm>
              <a:off x="5710124" y="298008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1</a:t>
              </a:r>
            </a:p>
          </p:txBody>
        </p:sp>
        <p:sp>
          <p:nvSpPr>
            <p:cNvPr id="391" name="Shape 391"/>
            <p:cNvSpPr/>
            <p:nvPr/>
          </p:nvSpPr>
          <p:spPr>
            <a:xfrm>
              <a:off x="61496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grpSp>
      <p:sp>
        <p:nvSpPr>
          <p:cNvPr id="392" name="Shape 392"/>
          <p:cNvSpPr txBox="1"/>
          <p:nvPr/>
        </p:nvSpPr>
        <p:spPr>
          <a:xfrm>
            <a:off x="2743862" y="3586650"/>
            <a:ext cx="1395899" cy="393600"/>
          </a:xfrm>
          <a:prstGeom prst="rect">
            <a:avLst/>
          </a:prstGeom>
          <a:noFill/>
          <a:ln>
            <a:noFill/>
          </a:ln>
        </p:spPr>
        <p:txBody>
          <a:bodyPr lIns="91425" tIns="91425" rIns="91425" bIns="91425" anchor="ctr" anchorCtr="0">
            <a:noAutofit/>
          </a:bodyPr>
          <a:lstStyle/>
          <a:p>
            <a:pPr lvl="0" algn="ctr" rtl="0">
              <a:spcBef>
                <a:spcPts val="600"/>
              </a:spcBef>
              <a:buNone/>
            </a:pPr>
            <a:r>
              <a:rPr lang="en" sz="1000">
                <a:solidFill>
                  <a:schemeClr val="dk1"/>
                </a:solidFill>
              </a:rPr>
              <a:t>Find Cloud Elements</a:t>
            </a:r>
          </a:p>
          <a:p>
            <a:pPr lvl="0" algn="ctr" rtl="0">
              <a:spcBef>
                <a:spcPts val="600"/>
              </a:spcBef>
              <a:buNone/>
            </a:pPr>
            <a:r>
              <a:rPr lang="en" sz="1000">
                <a:solidFill>
                  <a:schemeClr val="dk1"/>
                </a:solidFill>
              </a:rPr>
              <a:t>(Graph Vertices)</a:t>
            </a:r>
          </a:p>
        </p:txBody>
      </p:sp>
      <p:grpSp>
        <p:nvGrpSpPr>
          <p:cNvPr id="393" name="Shape 393"/>
          <p:cNvGrpSpPr/>
          <p:nvPr/>
        </p:nvGrpSpPr>
        <p:grpSpPr>
          <a:xfrm>
            <a:off x="4295362" y="1564424"/>
            <a:ext cx="1138446" cy="857399"/>
            <a:chOff x="1856127" y="2017099"/>
            <a:chExt cx="1138446" cy="857399"/>
          </a:xfrm>
        </p:grpSpPr>
        <p:pic>
          <p:nvPicPr>
            <p:cNvPr id="394" name="Shape 394"/>
            <p:cNvPicPr preferRelativeResize="0"/>
            <p:nvPr/>
          </p:nvPicPr>
          <p:blipFill>
            <a:blip r:embed="rId3">
              <a:alphaModFix/>
            </a:blip>
            <a:stretch>
              <a:fillRect/>
            </a:stretch>
          </p:blipFill>
          <p:spPr>
            <a:xfrm>
              <a:off x="1856127" y="2017099"/>
              <a:ext cx="1138446" cy="857399"/>
            </a:xfrm>
            <a:prstGeom prst="rect">
              <a:avLst/>
            </a:prstGeom>
            <a:noFill/>
            <a:ln>
              <a:noFill/>
            </a:ln>
          </p:spPr>
        </p:pic>
        <p:sp>
          <p:nvSpPr>
            <p:cNvPr id="395" name="Shape 395"/>
            <p:cNvSpPr/>
            <p:nvPr/>
          </p:nvSpPr>
          <p:spPr>
            <a:xfrm>
              <a:off x="1917800" y="22446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96" name="Shape 396"/>
            <p:cNvSpPr/>
            <p:nvPr/>
          </p:nvSpPr>
          <p:spPr>
            <a:xfrm>
              <a:off x="2146400" y="22446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97" name="Shape 397"/>
            <p:cNvSpPr/>
            <p:nvPr/>
          </p:nvSpPr>
          <p:spPr>
            <a:xfrm>
              <a:off x="2146400" y="2065687"/>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98" name="Shape 398"/>
            <p:cNvSpPr/>
            <p:nvPr/>
          </p:nvSpPr>
          <p:spPr>
            <a:xfrm>
              <a:off x="2137562" y="238816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399" name="Shape 399"/>
            <p:cNvSpPr/>
            <p:nvPr/>
          </p:nvSpPr>
          <p:spPr>
            <a:xfrm>
              <a:off x="2375000" y="2212588"/>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00" name="Shape 400"/>
            <p:cNvSpPr/>
            <p:nvPr/>
          </p:nvSpPr>
          <p:spPr>
            <a:xfrm>
              <a:off x="2603600" y="22446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01" name="Shape 401"/>
            <p:cNvSpPr/>
            <p:nvPr/>
          </p:nvSpPr>
          <p:spPr>
            <a:xfrm>
              <a:off x="2814524" y="2226924"/>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02" name="Shape 402"/>
            <p:cNvSpPr/>
            <p:nvPr/>
          </p:nvSpPr>
          <p:spPr>
            <a:xfrm>
              <a:off x="2350200" y="23927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03" name="Shape 403"/>
            <p:cNvSpPr/>
            <p:nvPr/>
          </p:nvSpPr>
          <p:spPr>
            <a:xfrm>
              <a:off x="2578800" y="23927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04" name="Shape 404"/>
            <p:cNvSpPr/>
            <p:nvPr/>
          </p:nvSpPr>
          <p:spPr>
            <a:xfrm>
              <a:off x="2807400" y="23927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05" name="Shape 405"/>
            <p:cNvSpPr/>
            <p:nvPr/>
          </p:nvSpPr>
          <p:spPr>
            <a:xfrm>
              <a:off x="2807400" y="25451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06" name="Shape 406"/>
            <p:cNvSpPr/>
            <p:nvPr/>
          </p:nvSpPr>
          <p:spPr>
            <a:xfrm>
              <a:off x="2807400" y="272401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07" name="Shape 407"/>
            <p:cNvSpPr/>
            <p:nvPr/>
          </p:nvSpPr>
          <p:spPr>
            <a:xfrm>
              <a:off x="2578800" y="2738349"/>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08" name="Shape 408"/>
            <p:cNvSpPr/>
            <p:nvPr/>
          </p:nvSpPr>
          <p:spPr>
            <a:xfrm>
              <a:off x="2359037" y="272401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09" name="Shape 409"/>
            <p:cNvSpPr/>
            <p:nvPr/>
          </p:nvSpPr>
          <p:spPr>
            <a:xfrm>
              <a:off x="2130437" y="2736189"/>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10" name="Shape 410"/>
            <p:cNvSpPr/>
            <p:nvPr/>
          </p:nvSpPr>
          <p:spPr>
            <a:xfrm>
              <a:off x="1901837" y="2739527"/>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11" name="Shape 411"/>
            <p:cNvSpPr/>
            <p:nvPr/>
          </p:nvSpPr>
          <p:spPr>
            <a:xfrm>
              <a:off x="1901837" y="256945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12" name="Shape 412"/>
            <p:cNvSpPr/>
            <p:nvPr/>
          </p:nvSpPr>
          <p:spPr>
            <a:xfrm>
              <a:off x="2130437" y="256945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13" name="Shape 413"/>
            <p:cNvSpPr/>
            <p:nvPr/>
          </p:nvSpPr>
          <p:spPr>
            <a:xfrm>
              <a:off x="2359037" y="256945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14" name="Shape 414"/>
            <p:cNvSpPr/>
            <p:nvPr/>
          </p:nvSpPr>
          <p:spPr>
            <a:xfrm>
              <a:off x="2587637" y="256945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15" name="Shape 415"/>
            <p:cNvSpPr/>
            <p:nvPr/>
          </p:nvSpPr>
          <p:spPr>
            <a:xfrm>
              <a:off x="2359037" y="205372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416" name="Shape 416"/>
            <p:cNvSpPr/>
            <p:nvPr/>
          </p:nvSpPr>
          <p:spPr>
            <a:xfrm>
              <a:off x="2587637" y="205372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417" name="Shape 417"/>
            <p:cNvSpPr/>
            <p:nvPr/>
          </p:nvSpPr>
          <p:spPr>
            <a:xfrm>
              <a:off x="2816237" y="205372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grpSp>
      <p:grpSp>
        <p:nvGrpSpPr>
          <p:cNvPr id="418" name="Shape 418"/>
          <p:cNvGrpSpPr/>
          <p:nvPr/>
        </p:nvGrpSpPr>
        <p:grpSpPr>
          <a:xfrm>
            <a:off x="4292525" y="2729249"/>
            <a:ext cx="1138446" cy="857399"/>
            <a:chOff x="5446364" y="2931499"/>
            <a:chExt cx="1138446" cy="857399"/>
          </a:xfrm>
        </p:grpSpPr>
        <p:pic>
          <p:nvPicPr>
            <p:cNvPr id="419" name="Shape 419"/>
            <p:cNvPicPr preferRelativeResize="0"/>
            <p:nvPr/>
          </p:nvPicPr>
          <p:blipFill>
            <a:blip r:embed="rId3">
              <a:alphaModFix/>
            </a:blip>
            <a:stretch>
              <a:fillRect/>
            </a:stretch>
          </p:blipFill>
          <p:spPr>
            <a:xfrm>
              <a:off x="5446364" y="2931499"/>
              <a:ext cx="1138446" cy="857399"/>
            </a:xfrm>
            <a:prstGeom prst="rect">
              <a:avLst/>
            </a:prstGeom>
            <a:noFill/>
            <a:ln>
              <a:noFill/>
            </a:ln>
          </p:spPr>
        </p:pic>
        <p:sp>
          <p:nvSpPr>
            <p:cNvPr id="420" name="Shape 420"/>
            <p:cNvSpPr/>
            <p:nvPr/>
          </p:nvSpPr>
          <p:spPr>
            <a:xfrm>
              <a:off x="5490362" y="2971249"/>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421" name="Shape 421"/>
            <p:cNvSpPr/>
            <p:nvPr/>
          </p:nvSpPr>
          <p:spPr>
            <a:xfrm>
              <a:off x="5493812" y="3311400"/>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9</a:t>
              </a:r>
            </a:p>
          </p:txBody>
        </p:sp>
        <p:sp>
          <p:nvSpPr>
            <p:cNvPr id="422" name="Shape 422"/>
            <p:cNvSpPr/>
            <p:nvPr/>
          </p:nvSpPr>
          <p:spPr>
            <a:xfrm>
              <a:off x="56924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23" name="Shape 423"/>
            <p:cNvSpPr/>
            <p:nvPr/>
          </p:nvSpPr>
          <p:spPr>
            <a:xfrm>
              <a:off x="59210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24" name="Shape 424"/>
            <p:cNvSpPr/>
            <p:nvPr/>
          </p:nvSpPr>
          <p:spPr>
            <a:xfrm>
              <a:off x="61496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25" name="Shape 425"/>
            <p:cNvSpPr/>
            <p:nvPr/>
          </p:nvSpPr>
          <p:spPr>
            <a:xfrm>
              <a:off x="63782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26" name="Shape 426"/>
            <p:cNvSpPr/>
            <p:nvPr/>
          </p:nvSpPr>
          <p:spPr>
            <a:xfrm>
              <a:off x="54638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27" name="Shape 427"/>
            <p:cNvSpPr/>
            <p:nvPr/>
          </p:nvSpPr>
          <p:spPr>
            <a:xfrm>
              <a:off x="56924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28" name="Shape 428"/>
            <p:cNvSpPr/>
            <p:nvPr/>
          </p:nvSpPr>
          <p:spPr>
            <a:xfrm>
              <a:off x="59210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29" name="Shape 429"/>
            <p:cNvSpPr/>
            <p:nvPr/>
          </p:nvSpPr>
          <p:spPr>
            <a:xfrm>
              <a:off x="63782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30" name="Shape 430"/>
            <p:cNvSpPr/>
            <p:nvPr/>
          </p:nvSpPr>
          <p:spPr>
            <a:xfrm>
              <a:off x="54638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31" name="Shape 431"/>
            <p:cNvSpPr/>
            <p:nvPr/>
          </p:nvSpPr>
          <p:spPr>
            <a:xfrm>
              <a:off x="5938724" y="298008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	</a:t>
              </a:r>
            </a:p>
          </p:txBody>
        </p:sp>
        <p:sp>
          <p:nvSpPr>
            <p:cNvPr id="432" name="Shape 432"/>
            <p:cNvSpPr/>
            <p:nvPr/>
          </p:nvSpPr>
          <p:spPr>
            <a:xfrm>
              <a:off x="5929887" y="3141324"/>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33" name="Shape 433"/>
            <p:cNvSpPr/>
            <p:nvPr/>
          </p:nvSpPr>
          <p:spPr>
            <a:xfrm>
              <a:off x="5929887" y="332023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34" name="Shape 434"/>
            <p:cNvSpPr/>
            <p:nvPr/>
          </p:nvSpPr>
          <p:spPr>
            <a:xfrm>
              <a:off x="5480346" y="298008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35" name="Shape 435"/>
            <p:cNvSpPr/>
            <p:nvPr/>
          </p:nvSpPr>
          <p:spPr>
            <a:xfrm>
              <a:off x="5471508" y="3141324"/>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36" name="Shape 436"/>
            <p:cNvSpPr/>
            <p:nvPr/>
          </p:nvSpPr>
          <p:spPr>
            <a:xfrm>
              <a:off x="5494682" y="332023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37" name="Shape 437"/>
            <p:cNvSpPr/>
            <p:nvPr/>
          </p:nvSpPr>
          <p:spPr>
            <a:xfrm>
              <a:off x="5692449" y="3144663"/>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38" name="Shape 438"/>
            <p:cNvSpPr/>
            <p:nvPr/>
          </p:nvSpPr>
          <p:spPr>
            <a:xfrm>
              <a:off x="5692449" y="3297063"/>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39" name="Shape 439"/>
            <p:cNvSpPr/>
            <p:nvPr/>
          </p:nvSpPr>
          <p:spPr>
            <a:xfrm>
              <a:off x="6158487" y="2988924"/>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440" name="Shape 440"/>
            <p:cNvSpPr/>
            <p:nvPr/>
          </p:nvSpPr>
          <p:spPr>
            <a:xfrm>
              <a:off x="6149649" y="315016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441" name="Shape 441"/>
            <p:cNvSpPr/>
            <p:nvPr/>
          </p:nvSpPr>
          <p:spPr>
            <a:xfrm>
              <a:off x="6149649" y="33290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442" name="Shape 442"/>
            <p:cNvSpPr/>
            <p:nvPr/>
          </p:nvSpPr>
          <p:spPr>
            <a:xfrm>
              <a:off x="6387087" y="2988924"/>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443" name="Shape 443"/>
            <p:cNvSpPr/>
            <p:nvPr/>
          </p:nvSpPr>
          <p:spPr>
            <a:xfrm>
              <a:off x="6378249" y="315016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444" name="Shape 444"/>
            <p:cNvSpPr/>
            <p:nvPr/>
          </p:nvSpPr>
          <p:spPr>
            <a:xfrm>
              <a:off x="6378249" y="33290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445" name="Shape 445"/>
            <p:cNvSpPr/>
            <p:nvPr/>
          </p:nvSpPr>
          <p:spPr>
            <a:xfrm>
              <a:off x="5710124" y="298008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1</a:t>
              </a:r>
            </a:p>
          </p:txBody>
        </p:sp>
        <p:sp>
          <p:nvSpPr>
            <p:cNvPr id="446" name="Shape 446"/>
            <p:cNvSpPr/>
            <p:nvPr/>
          </p:nvSpPr>
          <p:spPr>
            <a:xfrm>
              <a:off x="61496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grpSp>
      <p:sp>
        <p:nvSpPr>
          <p:cNvPr id="447" name="Shape 447"/>
          <p:cNvSpPr/>
          <p:nvPr/>
        </p:nvSpPr>
        <p:spPr>
          <a:xfrm>
            <a:off x="4731300" y="1538475"/>
            <a:ext cx="719400" cy="231600"/>
          </a:xfrm>
          <a:prstGeom prst="roundRect">
            <a:avLst>
              <a:gd name="adj" fmla="val 16667"/>
            </a:avLst>
          </a:prstGeom>
          <a:noFill/>
          <a:ln w="19050" cap="flat" cmpd="sng">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48" name="Shape 448"/>
          <p:cNvSpPr/>
          <p:nvPr/>
        </p:nvSpPr>
        <p:spPr>
          <a:xfrm>
            <a:off x="4943110" y="2681475"/>
            <a:ext cx="548699" cy="611699"/>
          </a:xfrm>
          <a:prstGeom prst="roundRect">
            <a:avLst>
              <a:gd name="adj" fmla="val 16667"/>
            </a:avLst>
          </a:prstGeom>
          <a:noFill/>
          <a:ln w="19050" cap="flat" cmpd="sng">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49" name="Shape 449"/>
          <p:cNvSpPr txBox="1"/>
          <p:nvPr/>
        </p:nvSpPr>
        <p:spPr>
          <a:xfrm>
            <a:off x="4188550" y="3586650"/>
            <a:ext cx="1346399" cy="393600"/>
          </a:xfrm>
          <a:prstGeom prst="rect">
            <a:avLst/>
          </a:prstGeom>
          <a:noFill/>
          <a:ln>
            <a:noFill/>
          </a:ln>
        </p:spPr>
        <p:txBody>
          <a:bodyPr lIns="91425" tIns="91425" rIns="91425" bIns="91425" anchor="ctr" anchorCtr="0">
            <a:noAutofit/>
          </a:bodyPr>
          <a:lstStyle/>
          <a:p>
            <a:pPr lvl="0" algn="ctr" rtl="0">
              <a:spcBef>
                <a:spcPts val="600"/>
              </a:spcBef>
              <a:buNone/>
            </a:pPr>
            <a:r>
              <a:rPr lang="en" sz="1000">
                <a:solidFill>
                  <a:schemeClr val="dk1"/>
                </a:solidFill>
              </a:rPr>
              <a:t>Find Overlapping Regions</a:t>
            </a:r>
          </a:p>
        </p:txBody>
      </p:sp>
      <p:sp>
        <p:nvSpPr>
          <p:cNvPr id="450" name="Shape 450"/>
          <p:cNvSpPr/>
          <p:nvPr/>
        </p:nvSpPr>
        <p:spPr>
          <a:xfrm>
            <a:off x="5551675" y="2447225"/>
            <a:ext cx="238799" cy="270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51" name="Shape 451"/>
          <p:cNvSpPr txBox="1"/>
          <p:nvPr/>
        </p:nvSpPr>
        <p:spPr>
          <a:xfrm>
            <a:off x="7175107" y="3586650"/>
            <a:ext cx="1346399" cy="270599"/>
          </a:xfrm>
          <a:prstGeom prst="rect">
            <a:avLst/>
          </a:prstGeom>
          <a:noFill/>
          <a:ln>
            <a:noFill/>
          </a:ln>
        </p:spPr>
        <p:txBody>
          <a:bodyPr lIns="91425" tIns="91425" rIns="91425" bIns="91425" anchor="ctr" anchorCtr="0">
            <a:noAutofit/>
          </a:bodyPr>
          <a:lstStyle/>
          <a:p>
            <a:pPr lvl="0" algn="ctr" rtl="0">
              <a:spcBef>
                <a:spcPts val="600"/>
              </a:spcBef>
              <a:buNone/>
            </a:pPr>
            <a:r>
              <a:rPr lang="en" sz="1000">
                <a:solidFill>
                  <a:schemeClr val="dk1"/>
                </a:solidFill>
              </a:rPr>
              <a:t>Generate Edges</a:t>
            </a:r>
          </a:p>
        </p:txBody>
      </p:sp>
      <p:grpSp>
        <p:nvGrpSpPr>
          <p:cNvPr id="452" name="Shape 452"/>
          <p:cNvGrpSpPr/>
          <p:nvPr/>
        </p:nvGrpSpPr>
        <p:grpSpPr>
          <a:xfrm>
            <a:off x="7281906" y="1539621"/>
            <a:ext cx="1138446" cy="857399"/>
            <a:chOff x="1856127" y="2017099"/>
            <a:chExt cx="1138446" cy="857399"/>
          </a:xfrm>
        </p:grpSpPr>
        <p:pic>
          <p:nvPicPr>
            <p:cNvPr id="453" name="Shape 453"/>
            <p:cNvPicPr preferRelativeResize="0"/>
            <p:nvPr/>
          </p:nvPicPr>
          <p:blipFill>
            <a:blip r:embed="rId3">
              <a:alphaModFix/>
            </a:blip>
            <a:stretch>
              <a:fillRect/>
            </a:stretch>
          </p:blipFill>
          <p:spPr>
            <a:xfrm>
              <a:off x="1856127" y="2017099"/>
              <a:ext cx="1138446" cy="857399"/>
            </a:xfrm>
            <a:prstGeom prst="rect">
              <a:avLst/>
            </a:prstGeom>
            <a:noFill/>
            <a:ln>
              <a:noFill/>
            </a:ln>
          </p:spPr>
        </p:pic>
        <p:sp>
          <p:nvSpPr>
            <p:cNvPr id="454" name="Shape 454"/>
            <p:cNvSpPr/>
            <p:nvPr/>
          </p:nvSpPr>
          <p:spPr>
            <a:xfrm>
              <a:off x="1917800" y="22446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55" name="Shape 455"/>
            <p:cNvSpPr/>
            <p:nvPr/>
          </p:nvSpPr>
          <p:spPr>
            <a:xfrm>
              <a:off x="2146400" y="22446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56" name="Shape 456"/>
            <p:cNvSpPr/>
            <p:nvPr/>
          </p:nvSpPr>
          <p:spPr>
            <a:xfrm>
              <a:off x="2146400" y="2065687"/>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57" name="Shape 457"/>
            <p:cNvSpPr/>
            <p:nvPr/>
          </p:nvSpPr>
          <p:spPr>
            <a:xfrm>
              <a:off x="2137562" y="238816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58" name="Shape 458"/>
            <p:cNvSpPr/>
            <p:nvPr/>
          </p:nvSpPr>
          <p:spPr>
            <a:xfrm>
              <a:off x="2375000" y="2212588"/>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59" name="Shape 459"/>
            <p:cNvSpPr/>
            <p:nvPr/>
          </p:nvSpPr>
          <p:spPr>
            <a:xfrm>
              <a:off x="2603600" y="22446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60" name="Shape 460"/>
            <p:cNvSpPr/>
            <p:nvPr/>
          </p:nvSpPr>
          <p:spPr>
            <a:xfrm>
              <a:off x="2814524" y="2226924"/>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61" name="Shape 461"/>
            <p:cNvSpPr/>
            <p:nvPr/>
          </p:nvSpPr>
          <p:spPr>
            <a:xfrm>
              <a:off x="2350200" y="23927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62" name="Shape 462"/>
            <p:cNvSpPr/>
            <p:nvPr/>
          </p:nvSpPr>
          <p:spPr>
            <a:xfrm>
              <a:off x="2578800" y="23927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63" name="Shape 463"/>
            <p:cNvSpPr/>
            <p:nvPr/>
          </p:nvSpPr>
          <p:spPr>
            <a:xfrm>
              <a:off x="2807400" y="23927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64" name="Shape 464"/>
            <p:cNvSpPr/>
            <p:nvPr/>
          </p:nvSpPr>
          <p:spPr>
            <a:xfrm>
              <a:off x="2807400" y="2545100"/>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65" name="Shape 465"/>
            <p:cNvSpPr/>
            <p:nvPr/>
          </p:nvSpPr>
          <p:spPr>
            <a:xfrm>
              <a:off x="2807400" y="272401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66" name="Shape 466"/>
            <p:cNvSpPr/>
            <p:nvPr/>
          </p:nvSpPr>
          <p:spPr>
            <a:xfrm>
              <a:off x="2578800" y="2738349"/>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67" name="Shape 467"/>
            <p:cNvSpPr/>
            <p:nvPr/>
          </p:nvSpPr>
          <p:spPr>
            <a:xfrm>
              <a:off x="2359037" y="272401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68" name="Shape 468"/>
            <p:cNvSpPr/>
            <p:nvPr/>
          </p:nvSpPr>
          <p:spPr>
            <a:xfrm>
              <a:off x="2130437" y="2736189"/>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69" name="Shape 469"/>
            <p:cNvSpPr/>
            <p:nvPr/>
          </p:nvSpPr>
          <p:spPr>
            <a:xfrm>
              <a:off x="1901837" y="2739527"/>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70" name="Shape 470"/>
            <p:cNvSpPr/>
            <p:nvPr/>
          </p:nvSpPr>
          <p:spPr>
            <a:xfrm>
              <a:off x="1901837" y="256945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71" name="Shape 471"/>
            <p:cNvSpPr/>
            <p:nvPr/>
          </p:nvSpPr>
          <p:spPr>
            <a:xfrm>
              <a:off x="2130437" y="256945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72" name="Shape 472"/>
            <p:cNvSpPr/>
            <p:nvPr/>
          </p:nvSpPr>
          <p:spPr>
            <a:xfrm>
              <a:off x="2359037" y="256945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73" name="Shape 473"/>
            <p:cNvSpPr/>
            <p:nvPr/>
          </p:nvSpPr>
          <p:spPr>
            <a:xfrm>
              <a:off x="2587637" y="2569452"/>
              <a:ext cx="150299" cy="106199"/>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474" name="Shape 474"/>
            <p:cNvSpPr/>
            <p:nvPr/>
          </p:nvSpPr>
          <p:spPr>
            <a:xfrm>
              <a:off x="2359037" y="205372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475" name="Shape 475"/>
            <p:cNvSpPr/>
            <p:nvPr/>
          </p:nvSpPr>
          <p:spPr>
            <a:xfrm>
              <a:off x="2587637" y="205372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476" name="Shape 476"/>
            <p:cNvSpPr/>
            <p:nvPr/>
          </p:nvSpPr>
          <p:spPr>
            <a:xfrm>
              <a:off x="2816237" y="205372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grpSp>
      <p:grpSp>
        <p:nvGrpSpPr>
          <p:cNvPr id="477" name="Shape 477"/>
          <p:cNvGrpSpPr/>
          <p:nvPr/>
        </p:nvGrpSpPr>
        <p:grpSpPr>
          <a:xfrm>
            <a:off x="7279069" y="2704446"/>
            <a:ext cx="1138446" cy="857399"/>
            <a:chOff x="5446364" y="2931499"/>
            <a:chExt cx="1138446" cy="857399"/>
          </a:xfrm>
        </p:grpSpPr>
        <p:pic>
          <p:nvPicPr>
            <p:cNvPr id="478" name="Shape 478"/>
            <p:cNvPicPr preferRelativeResize="0"/>
            <p:nvPr/>
          </p:nvPicPr>
          <p:blipFill>
            <a:blip r:embed="rId3">
              <a:alphaModFix/>
            </a:blip>
            <a:stretch>
              <a:fillRect/>
            </a:stretch>
          </p:blipFill>
          <p:spPr>
            <a:xfrm>
              <a:off x="5446364" y="2931499"/>
              <a:ext cx="1138446" cy="857399"/>
            </a:xfrm>
            <a:prstGeom prst="rect">
              <a:avLst/>
            </a:prstGeom>
            <a:noFill/>
            <a:ln>
              <a:noFill/>
            </a:ln>
          </p:spPr>
        </p:pic>
        <p:sp>
          <p:nvSpPr>
            <p:cNvPr id="479" name="Shape 479"/>
            <p:cNvSpPr/>
            <p:nvPr/>
          </p:nvSpPr>
          <p:spPr>
            <a:xfrm>
              <a:off x="5490362" y="2971249"/>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0</a:t>
              </a:r>
            </a:p>
          </p:txBody>
        </p:sp>
        <p:sp>
          <p:nvSpPr>
            <p:cNvPr id="480" name="Shape 480"/>
            <p:cNvSpPr/>
            <p:nvPr/>
          </p:nvSpPr>
          <p:spPr>
            <a:xfrm>
              <a:off x="5493812" y="3311400"/>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9</a:t>
              </a:r>
            </a:p>
          </p:txBody>
        </p:sp>
        <p:sp>
          <p:nvSpPr>
            <p:cNvPr id="481" name="Shape 481"/>
            <p:cNvSpPr/>
            <p:nvPr/>
          </p:nvSpPr>
          <p:spPr>
            <a:xfrm>
              <a:off x="56924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82" name="Shape 482"/>
            <p:cNvSpPr/>
            <p:nvPr/>
          </p:nvSpPr>
          <p:spPr>
            <a:xfrm>
              <a:off x="59210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83" name="Shape 483"/>
            <p:cNvSpPr/>
            <p:nvPr/>
          </p:nvSpPr>
          <p:spPr>
            <a:xfrm>
              <a:off x="61496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84" name="Shape 484"/>
            <p:cNvSpPr/>
            <p:nvPr/>
          </p:nvSpPr>
          <p:spPr>
            <a:xfrm>
              <a:off x="63782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85" name="Shape 485"/>
            <p:cNvSpPr/>
            <p:nvPr/>
          </p:nvSpPr>
          <p:spPr>
            <a:xfrm>
              <a:off x="5463849" y="34814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86" name="Shape 486"/>
            <p:cNvSpPr/>
            <p:nvPr/>
          </p:nvSpPr>
          <p:spPr>
            <a:xfrm>
              <a:off x="56924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87" name="Shape 487"/>
            <p:cNvSpPr/>
            <p:nvPr/>
          </p:nvSpPr>
          <p:spPr>
            <a:xfrm>
              <a:off x="59210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88" name="Shape 488"/>
            <p:cNvSpPr/>
            <p:nvPr/>
          </p:nvSpPr>
          <p:spPr>
            <a:xfrm>
              <a:off x="63782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89" name="Shape 489"/>
            <p:cNvSpPr/>
            <p:nvPr/>
          </p:nvSpPr>
          <p:spPr>
            <a:xfrm>
              <a:off x="54638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90" name="Shape 490"/>
            <p:cNvSpPr/>
            <p:nvPr/>
          </p:nvSpPr>
          <p:spPr>
            <a:xfrm>
              <a:off x="5938724" y="298008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	</a:t>
              </a:r>
            </a:p>
          </p:txBody>
        </p:sp>
        <p:sp>
          <p:nvSpPr>
            <p:cNvPr id="491" name="Shape 491"/>
            <p:cNvSpPr/>
            <p:nvPr/>
          </p:nvSpPr>
          <p:spPr>
            <a:xfrm>
              <a:off x="5929887" y="3141324"/>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92" name="Shape 492"/>
            <p:cNvSpPr/>
            <p:nvPr/>
          </p:nvSpPr>
          <p:spPr>
            <a:xfrm>
              <a:off x="5929887" y="332023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93" name="Shape 493"/>
            <p:cNvSpPr/>
            <p:nvPr/>
          </p:nvSpPr>
          <p:spPr>
            <a:xfrm>
              <a:off x="5480346" y="298008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94" name="Shape 494"/>
            <p:cNvSpPr/>
            <p:nvPr/>
          </p:nvSpPr>
          <p:spPr>
            <a:xfrm>
              <a:off x="5471508" y="3141324"/>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95" name="Shape 495"/>
            <p:cNvSpPr/>
            <p:nvPr/>
          </p:nvSpPr>
          <p:spPr>
            <a:xfrm>
              <a:off x="5494682" y="332023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96" name="Shape 496"/>
            <p:cNvSpPr/>
            <p:nvPr/>
          </p:nvSpPr>
          <p:spPr>
            <a:xfrm>
              <a:off x="5692449" y="3144663"/>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97" name="Shape 497"/>
            <p:cNvSpPr/>
            <p:nvPr/>
          </p:nvSpPr>
          <p:spPr>
            <a:xfrm>
              <a:off x="5692449" y="3297063"/>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sp>
          <p:nvSpPr>
            <p:cNvPr id="498" name="Shape 498"/>
            <p:cNvSpPr/>
            <p:nvPr/>
          </p:nvSpPr>
          <p:spPr>
            <a:xfrm>
              <a:off x="6158487" y="2988924"/>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499" name="Shape 499"/>
            <p:cNvSpPr/>
            <p:nvPr/>
          </p:nvSpPr>
          <p:spPr>
            <a:xfrm>
              <a:off x="6149649" y="315016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500" name="Shape 500"/>
            <p:cNvSpPr/>
            <p:nvPr/>
          </p:nvSpPr>
          <p:spPr>
            <a:xfrm>
              <a:off x="6149649" y="33290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501" name="Shape 501"/>
            <p:cNvSpPr/>
            <p:nvPr/>
          </p:nvSpPr>
          <p:spPr>
            <a:xfrm>
              <a:off x="6387087" y="2988924"/>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502" name="Shape 502"/>
            <p:cNvSpPr/>
            <p:nvPr/>
          </p:nvSpPr>
          <p:spPr>
            <a:xfrm>
              <a:off x="6378249" y="315016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503" name="Shape 503"/>
            <p:cNvSpPr/>
            <p:nvPr/>
          </p:nvSpPr>
          <p:spPr>
            <a:xfrm>
              <a:off x="6378249" y="3329075"/>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2</a:t>
              </a:r>
            </a:p>
          </p:txBody>
        </p:sp>
        <p:sp>
          <p:nvSpPr>
            <p:cNvPr id="504" name="Shape 504"/>
            <p:cNvSpPr/>
            <p:nvPr/>
          </p:nvSpPr>
          <p:spPr>
            <a:xfrm>
              <a:off x="5710124" y="2980087"/>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600"/>
                <a:t>1</a:t>
              </a:r>
            </a:p>
          </p:txBody>
        </p:sp>
        <p:sp>
          <p:nvSpPr>
            <p:cNvPr id="505" name="Shape 505"/>
            <p:cNvSpPr/>
            <p:nvPr/>
          </p:nvSpPr>
          <p:spPr>
            <a:xfrm>
              <a:off x="6149649" y="3642712"/>
              <a:ext cx="150299" cy="1061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sz="600"/>
            </a:p>
          </p:txBody>
        </p:sp>
      </p:grpSp>
      <p:sp>
        <p:nvSpPr>
          <p:cNvPr id="506" name="Shape 506"/>
          <p:cNvSpPr/>
          <p:nvPr/>
        </p:nvSpPr>
        <p:spPr>
          <a:xfrm>
            <a:off x="7717843" y="1513672"/>
            <a:ext cx="719400" cy="231600"/>
          </a:xfrm>
          <a:prstGeom prst="roundRect">
            <a:avLst>
              <a:gd name="adj" fmla="val 16667"/>
            </a:avLst>
          </a:prstGeom>
          <a:noFill/>
          <a:ln w="19050" cap="flat" cmpd="sng">
            <a:solidFill>
              <a:srgbClr val="674EA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07" name="Shape 507"/>
          <p:cNvSpPr/>
          <p:nvPr/>
        </p:nvSpPr>
        <p:spPr>
          <a:xfrm>
            <a:off x="7929653" y="2656672"/>
            <a:ext cx="548699" cy="611699"/>
          </a:xfrm>
          <a:prstGeom prst="roundRect">
            <a:avLst>
              <a:gd name="adj" fmla="val 16667"/>
            </a:avLst>
          </a:prstGeom>
          <a:noFill/>
          <a:ln w="19050" cap="flat" cmpd="sng">
            <a:solidFill>
              <a:srgbClr val="674EA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08" name="Shape 508"/>
          <p:cNvSpPr txBox="1"/>
          <p:nvPr/>
        </p:nvSpPr>
        <p:spPr>
          <a:xfrm>
            <a:off x="6350225" y="1833025"/>
            <a:ext cx="1138500" cy="270599"/>
          </a:xfrm>
          <a:prstGeom prst="rect">
            <a:avLst/>
          </a:prstGeom>
          <a:noFill/>
          <a:ln>
            <a:noFill/>
          </a:ln>
        </p:spPr>
        <p:txBody>
          <a:bodyPr lIns="91425" tIns="91425" rIns="91425" bIns="91425" anchor="ctr" anchorCtr="0">
            <a:noAutofit/>
          </a:bodyPr>
          <a:lstStyle/>
          <a:p>
            <a:pPr lvl="0" rtl="0">
              <a:spcBef>
                <a:spcPts val="600"/>
              </a:spcBef>
              <a:buNone/>
            </a:pPr>
            <a:r>
              <a:rPr lang="en" sz="800">
                <a:solidFill>
                  <a:schemeClr val="dk1"/>
                </a:solidFill>
              </a:rPr>
              <a:t>2006/09/11 00:00</a:t>
            </a:r>
          </a:p>
        </p:txBody>
      </p:sp>
      <p:sp>
        <p:nvSpPr>
          <p:cNvPr id="509" name="Shape 509"/>
          <p:cNvSpPr txBox="1"/>
          <p:nvPr/>
        </p:nvSpPr>
        <p:spPr>
          <a:xfrm>
            <a:off x="6286775" y="2921650"/>
            <a:ext cx="1049399" cy="270599"/>
          </a:xfrm>
          <a:prstGeom prst="rect">
            <a:avLst/>
          </a:prstGeom>
          <a:noFill/>
          <a:ln>
            <a:noFill/>
          </a:ln>
        </p:spPr>
        <p:txBody>
          <a:bodyPr lIns="91425" tIns="91425" rIns="91425" bIns="91425" anchor="ctr" anchorCtr="0">
            <a:noAutofit/>
          </a:bodyPr>
          <a:lstStyle/>
          <a:p>
            <a:pPr lvl="0" rtl="0">
              <a:spcBef>
                <a:spcPts val="600"/>
              </a:spcBef>
              <a:buNone/>
            </a:pPr>
            <a:r>
              <a:rPr lang="en" sz="800">
                <a:solidFill>
                  <a:schemeClr val="dk1"/>
                </a:solidFill>
              </a:rPr>
              <a:t>2006/09/11 01:00</a:t>
            </a:r>
          </a:p>
        </p:txBody>
      </p:sp>
      <p:sp>
        <p:nvSpPr>
          <p:cNvPr id="510" name="Shape 510"/>
          <p:cNvSpPr/>
          <p:nvPr/>
        </p:nvSpPr>
        <p:spPr>
          <a:xfrm>
            <a:off x="6336200" y="1901987"/>
            <a:ext cx="928799" cy="270599"/>
          </a:xfrm>
          <a:prstGeom prst="roundRect">
            <a:avLst>
              <a:gd name="adj" fmla="val 16667"/>
            </a:avLst>
          </a:prstGeom>
          <a:noFill/>
          <a:ln w="19050" cap="flat" cmpd="sng">
            <a:solidFill>
              <a:srgbClr val="674EA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11" name="Shape 511"/>
          <p:cNvSpPr/>
          <p:nvPr/>
        </p:nvSpPr>
        <p:spPr>
          <a:xfrm>
            <a:off x="6340675" y="2958612"/>
            <a:ext cx="916200" cy="231600"/>
          </a:xfrm>
          <a:prstGeom prst="roundRect">
            <a:avLst>
              <a:gd name="adj" fmla="val 16667"/>
            </a:avLst>
          </a:prstGeom>
          <a:noFill/>
          <a:ln w="19050" cap="flat" cmpd="sng">
            <a:solidFill>
              <a:srgbClr val="674EA7"/>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512" name="Shape 512"/>
          <p:cNvCxnSpPr>
            <a:stCxn id="506" idx="3"/>
            <a:endCxn id="507" idx="3"/>
          </p:cNvCxnSpPr>
          <p:nvPr/>
        </p:nvCxnSpPr>
        <p:spPr>
          <a:xfrm>
            <a:off x="8437243" y="1629472"/>
            <a:ext cx="41100" cy="1332900"/>
          </a:xfrm>
          <a:prstGeom prst="curvedConnector3">
            <a:avLst>
              <a:gd name="adj1" fmla="val 679405"/>
            </a:avLst>
          </a:prstGeom>
          <a:noFill/>
          <a:ln w="19050" cap="flat" cmpd="sng">
            <a:solidFill>
              <a:srgbClr val="674EA7"/>
            </a:solidFill>
            <a:prstDash val="solid"/>
            <a:round/>
            <a:headEnd type="none" w="lg" len="lg"/>
            <a:tailEnd type="stealth" w="lg" len="lg"/>
          </a:ln>
        </p:spPr>
      </p:cxnSp>
      <p:cxnSp>
        <p:nvCxnSpPr>
          <p:cNvPr id="513" name="Shape 513"/>
          <p:cNvCxnSpPr>
            <a:stCxn id="510" idx="1"/>
            <a:endCxn id="511" idx="1"/>
          </p:cNvCxnSpPr>
          <p:nvPr/>
        </p:nvCxnSpPr>
        <p:spPr>
          <a:xfrm>
            <a:off x="6336200" y="2037287"/>
            <a:ext cx="4500" cy="1037100"/>
          </a:xfrm>
          <a:prstGeom prst="curvedConnector3">
            <a:avLst>
              <a:gd name="adj1" fmla="val -5291667"/>
            </a:avLst>
          </a:prstGeom>
          <a:noFill/>
          <a:ln w="19050" cap="flat" cmpd="sng">
            <a:solidFill>
              <a:srgbClr val="674EA7"/>
            </a:solidFill>
            <a:prstDash val="solid"/>
            <a:round/>
            <a:headEnd type="none" w="lg" len="lg"/>
            <a:tailEnd type="stealth" w="lg" len="lg"/>
          </a:ln>
        </p:spPr>
      </p:cxnSp>
      <p:sp>
        <p:nvSpPr>
          <p:cNvPr id="514" name="Shape 514"/>
          <p:cNvSpPr/>
          <p:nvPr/>
        </p:nvSpPr>
        <p:spPr>
          <a:xfrm>
            <a:off x="2596410" y="2447225"/>
            <a:ext cx="238799" cy="270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15" name="Shape 515"/>
          <p:cNvSpPr/>
          <p:nvPr/>
        </p:nvSpPr>
        <p:spPr>
          <a:xfrm>
            <a:off x="4027675" y="2438957"/>
            <a:ext cx="238799" cy="270599"/>
          </a:xfrm>
          <a:prstGeom prst="right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516" name="Shape 516"/>
          <p:cNvGrpSpPr/>
          <p:nvPr/>
        </p:nvGrpSpPr>
        <p:grpSpPr>
          <a:xfrm>
            <a:off x="507500" y="1184050"/>
            <a:ext cx="2171099" cy="1249249"/>
            <a:chOff x="502575" y="1249025"/>
            <a:chExt cx="2171099" cy="1249249"/>
          </a:xfrm>
        </p:grpSpPr>
        <p:sp>
          <p:nvSpPr>
            <p:cNvPr id="517" name="Shape 517"/>
            <p:cNvSpPr/>
            <p:nvPr/>
          </p:nvSpPr>
          <p:spPr>
            <a:xfrm>
              <a:off x="502575" y="1518475"/>
              <a:ext cx="2171099" cy="979799"/>
            </a:xfrm>
            <a:prstGeom prst="roundRect">
              <a:avLst>
                <a:gd name="adj" fmla="val 16667"/>
              </a:avLst>
            </a:prstGeom>
            <a:noFill/>
            <a:ln w="19050" cap="flat" cmpd="sng">
              <a:solidFill>
                <a:srgbClr val="000000"/>
              </a:solidFill>
              <a:prstDash val="dash"/>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18" name="Shape 518"/>
            <p:cNvSpPr txBox="1"/>
            <p:nvPr/>
          </p:nvSpPr>
          <p:spPr>
            <a:xfrm>
              <a:off x="589875" y="1249025"/>
              <a:ext cx="719400" cy="270599"/>
            </a:xfrm>
            <a:prstGeom prst="rect">
              <a:avLst/>
            </a:prstGeom>
            <a:noFill/>
            <a:ln>
              <a:noFill/>
            </a:ln>
          </p:spPr>
          <p:txBody>
            <a:bodyPr lIns="91425" tIns="91425" rIns="91425" bIns="91425" anchor="ctr" anchorCtr="0">
              <a:noAutofit/>
            </a:bodyPr>
            <a:lstStyle/>
            <a:p>
              <a:pPr lvl="0" rtl="0">
                <a:spcBef>
                  <a:spcPts val="600"/>
                </a:spcBef>
                <a:buNone/>
              </a:pPr>
              <a:r>
                <a:rPr lang="en" sz="800">
                  <a:solidFill>
                    <a:schemeClr val="dk1"/>
                  </a:solidFill>
                </a:rPr>
                <a:t>sciTensor</a:t>
              </a:r>
            </a:p>
          </p:txBody>
        </p:sp>
      </p:gr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GroupBy Approach</a:t>
            </a:r>
          </a:p>
        </p:txBody>
      </p:sp>
      <p:pic>
        <p:nvPicPr>
          <p:cNvPr id="524" name="Shape 524"/>
          <p:cNvPicPr preferRelativeResize="0"/>
          <p:nvPr/>
        </p:nvPicPr>
        <p:blipFill>
          <a:blip r:embed="rId3">
            <a:alphaModFix/>
          </a:blip>
          <a:stretch>
            <a:fillRect/>
          </a:stretch>
        </p:blipFill>
        <p:spPr>
          <a:xfrm>
            <a:off x="198975" y="965025"/>
            <a:ext cx="8520598" cy="422822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Distributed GTG using MapReduce Paradigm </a:t>
            </a:r>
          </a:p>
        </p:txBody>
      </p:sp>
      <p:sp>
        <p:nvSpPr>
          <p:cNvPr id="530" name="Shape 530"/>
          <p:cNvSpPr txBox="1">
            <a:spLocks noGrp="1"/>
          </p:cNvSpPr>
          <p:nvPr>
            <p:ph type="body" idx="1"/>
          </p:nvPr>
        </p:nvSpPr>
        <p:spPr>
          <a:xfrm>
            <a:off x="1245100" y="1152475"/>
            <a:ext cx="7587299" cy="3724200"/>
          </a:xfrm>
          <a:prstGeom prst="rect">
            <a:avLst/>
          </a:prstGeom>
        </p:spPr>
        <p:txBody>
          <a:bodyPr lIns="91425" tIns="91425" rIns="91425" bIns="91425" anchor="t" anchorCtr="0">
            <a:noAutofit/>
          </a:bodyPr>
          <a:lstStyle/>
          <a:p>
            <a:pPr lvl="0" algn="just" rtl="0">
              <a:lnSpc>
                <a:spcPct val="100000"/>
              </a:lnSpc>
              <a:spcBef>
                <a:spcPts val="200"/>
              </a:spcBef>
              <a:spcAft>
                <a:spcPts val="200"/>
              </a:spcAft>
              <a:buClr>
                <a:schemeClr val="dk1"/>
              </a:buClr>
              <a:buSzPct val="110000"/>
              <a:buFont typeface="Arial"/>
              <a:buNone/>
            </a:pPr>
            <a:r>
              <a:rPr lang="en" sz="1000">
                <a:solidFill>
                  <a:schemeClr val="dk1"/>
                </a:solidFill>
                <a:latin typeface="Courier New"/>
                <a:ea typeface="Courier New"/>
                <a:cs typeface="Courier New"/>
                <a:sym typeface="Courier New"/>
              </a:rPr>
              <a:t>1: </a:t>
            </a:r>
            <a:r>
              <a:rPr lang="en" sz="1000" b="1">
                <a:solidFill>
                  <a:schemeClr val="dk1"/>
                </a:solidFill>
                <a:latin typeface="Courier New"/>
                <a:ea typeface="Courier New"/>
                <a:cs typeface="Courier New"/>
                <a:sym typeface="Courier New"/>
              </a:rPr>
              <a:t>class</a:t>
            </a:r>
            <a:r>
              <a:rPr lang="en" sz="1000">
                <a:solidFill>
                  <a:schemeClr val="dk1"/>
                </a:solidFill>
                <a:latin typeface="Courier New"/>
                <a:ea typeface="Courier New"/>
                <a:cs typeface="Courier New"/>
                <a:sym typeface="Courier New"/>
              </a:rPr>
              <a:t> Mapper</a:t>
            </a:r>
          </a:p>
          <a:p>
            <a:pPr lvl="0" algn="just" rtl="0">
              <a:lnSpc>
                <a:spcPct val="100000"/>
              </a:lnSpc>
              <a:spcBef>
                <a:spcPts val="200"/>
              </a:spcBef>
              <a:spcAft>
                <a:spcPts val="200"/>
              </a:spcAft>
              <a:buClr>
                <a:schemeClr val="dk1"/>
              </a:buClr>
              <a:buSzPct val="110000"/>
              <a:buFont typeface="Arial"/>
              <a:buNone/>
            </a:pPr>
            <a:r>
              <a:rPr lang="en" sz="1000">
                <a:solidFill>
                  <a:schemeClr val="dk1"/>
                </a:solidFill>
                <a:latin typeface="Courier New"/>
                <a:ea typeface="Courier New"/>
                <a:cs typeface="Courier New"/>
                <a:sym typeface="Courier New"/>
              </a:rPr>
              <a:t>2: // a time-frame id represents the actual date/timestamp when the data was gathered. </a:t>
            </a:r>
          </a:p>
          <a:p>
            <a:pPr lvl="0" algn="just" rtl="0">
              <a:lnSpc>
                <a:spcPct val="100000"/>
              </a:lnSpc>
              <a:spcBef>
                <a:spcPts val="200"/>
              </a:spcBef>
              <a:spcAft>
                <a:spcPts val="200"/>
              </a:spcAft>
              <a:buClr>
                <a:schemeClr val="dk1"/>
              </a:buClr>
              <a:buSzPct val="110000"/>
              <a:buFont typeface="Arial"/>
              <a:buNone/>
            </a:pPr>
            <a:r>
              <a:rPr lang="en" sz="1000">
                <a:solidFill>
                  <a:schemeClr val="dk1"/>
                </a:solidFill>
                <a:latin typeface="Courier New"/>
                <a:ea typeface="Courier New"/>
                <a:cs typeface="Courier New"/>
                <a:sym typeface="Courier New"/>
              </a:rPr>
              <a:t>3: 	</a:t>
            </a:r>
            <a:r>
              <a:rPr lang="en" sz="1000" b="1">
                <a:solidFill>
                  <a:schemeClr val="dk1"/>
                </a:solidFill>
                <a:latin typeface="Courier New"/>
                <a:ea typeface="Courier New"/>
                <a:cs typeface="Courier New"/>
                <a:sym typeface="Courier New"/>
              </a:rPr>
              <a:t>method</a:t>
            </a:r>
            <a:r>
              <a:rPr lang="en" sz="1000">
                <a:solidFill>
                  <a:schemeClr val="dk1"/>
                </a:solidFill>
                <a:latin typeface="Courier New"/>
                <a:ea typeface="Courier New"/>
                <a:cs typeface="Courier New"/>
                <a:sym typeface="Courier New"/>
              </a:rPr>
              <a:t> MAP(key frameId, sciTensor r)</a:t>
            </a:r>
          </a:p>
          <a:p>
            <a:pPr lvl="0" algn="just" rtl="0">
              <a:lnSpc>
                <a:spcPct val="100000"/>
              </a:lnSpc>
              <a:spcBef>
                <a:spcPts val="200"/>
              </a:spcBef>
              <a:spcAft>
                <a:spcPts val="200"/>
              </a:spcAft>
              <a:buClr>
                <a:schemeClr val="dk1"/>
              </a:buClr>
              <a:buSzPct val="110000"/>
              <a:buFont typeface="Arial"/>
              <a:buNone/>
            </a:pPr>
            <a:r>
              <a:rPr lang="en" sz="1000">
                <a:solidFill>
                  <a:schemeClr val="dk1"/>
                </a:solidFill>
                <a:latin typeface="Courier New"/>
                <a:ea typeface="Courier New"/>
                <a:cs typeface="Courier New"/>
                <a:sym typeface="Courier New"/>
              </a:rPr>
              <a:t>4: 		EMIT(frameId, r)</a:t>
            </a:r>
          </a:p>
          <a:p>
            <a:pPr lvl="0" algn="just" rtl="0">
              <a:lnSpc>
                <a:spcPct val="100000"/>
              </a:lnSpc>
              <a:spcBef>
                <a:spcPts val="200"/>
              </a:spcBef>
              <a:spcAft>
                <a:spcPts val="200"/>
              </a:spcAft>
              <a:buClr>
                <a:schemeClr val="dk1"/>
              </a:buClr>
              <a:buSzPct val="110000"/>
              <a:buFont typeface="Arial"/>
              <a:buNone/>
            </a:pPr>
            <a:r>
              <a:rPr lang="en" sz="1000">
                <a:solidFill>
                  <a:schemeClr val="dk1"/>
                </a:solidFill>
                <a:latin typeface="Courier New"/>
                <a:ea typeface="Courier New"/>
                <a:cs typeface="Courier New"/>
                <a:sym typeface="Courier New"/>
              </a:rPr>
              <a:t>5: 		// the (frameId + 1) operation outputs the next sequential frameID</a:t>
            </a:r>
          </a:p>
          <a:p>
            <a:pPr lvl="0" algn="just" rtl="0">
              <a:lnSpc>
                <a:spcPct val="100000"/>
              </a:lnSpc>
              <a:spcBef>
                <a:spcPts val="200"/>
              </a:spcBef>
              <a:spcAft>
                <a:spcPts val="200"/>
              </a:spcAft>
              <a:buClr>
                <a:schemeClr val="dk1"/>
              </a:buClr>
              <a:buSzPct val="110000"/>
              <a:buFont typeface="Arial"/>
              <a:buNone/>
            </a:pPr>
            <a:r>
              <a:rPr lang="en" sz="1000">
                <a:solidFill>
                  <a:schemeClr val="dk1"/>
                </a:solidFill>
                <a:latin typeface="Courier New"/>
                <a:ea typeface="Courier New"/>
                <a:cs typeface="Courier New"/>
                <a:sym typeface="Courier New"/>
              </a:rPr>
              <a:t>6: 		EMIT(frameId + 1, r)</a:t>
            </a:r>
          </a:p>
          <a:p>
            <a:pPr lvl="0" algn="just" rtl="0">
              <a:lnSpc>
                <a:spcPct val="100000"/>
              </a:lnSpc>
              <a:spcBef>
                <a:spcPts val="600"/>
              </a:spcBef>
              <a:spcAft>
                <a:spcPts val="0"/>
              </a:spcAft>
              <a:buClr>
                <a:schemeClr val="dk1"/>
              </a:buClr>
              <a:buFont typeface="Arial"/>
              <a:buNone/>
            </a:pPr>
            <a:endParaRPr sz="1000">
              <a:solidFill>
                <a:schemeClr val="dk1"/>
              </a:solidFill>
              <a:latin typeface="Courier New"/>
              <a:ea typeface="Courier New"/>
              <a:cs typeface="Courier New"/>
              <a:sym typeface="Courier New"/>
            </a:endParaRPr>
          </a:p>
          <a:p>
            <a:pPr lvl="0" algn="just" rtl="0">
              <a:lnSpc>
                <a:spcPct val="100000"/>
              </a:lnSpc>
              <a:spcBef>
                <a:spcPts val="200"/>
              </a:spcBef>
              <a:spcAft>
                <a:spcPts val="200"/>
              </a:spcAft>
              <a:buClr>
                <a:schemeClr val="dk1"/>
              </a:buClr>
              <a:buSzPct val="110000"/>
              <a:buFont typeface="Arial"/>
              <a:buNone/>
            </a:pPr>
            <a:r>
              <a:rPr lang="en" sz="1000">
                <a:solidFill>
                  <a:schemeClr val="dk1"/>
                </a:solidFill>
                <a:latin typeface="Courier New"/>
                <a:ea typeface="Courier New"/>
                <a:cs typeface="Courier New"/>
                <a:sym typeface="Courier New"/>
              </a:rPr>
              <a:t>1: </a:t>
            </a:r>
            <a:r>
              <a:rPr lang="en" sz="1000" b="1">
                <a:solidFill>
                  <a:schemeClr val="dk1"/>
                </a:solidFill>
                <a:latin typeface="Courier New"/>
                <a:ea typeface="Courier New"/>
                <a:cs typeface="Courier New"/>
                <a:sym typeface="Courier New"/>
              </a:rPr>
              <a:t>class</a:t>
            </a:r>
            <a:r>
              <a:rPr lang="en" sz="1000">
                <a:solidFill>
                  <a:schemeClr val="dk1"/>
                </a:solidFill>
                <a:latin typeface="Courier New"/>
                <a:ea typeface="Courier New"/>
                <a:cs typeface="Courier New"/>
                <a:sym typeface="Courier New"/>
              </a:rPr>
              <a:t> Reducer</a:t>
            </a:r>
          </a:p>
          <a:p>
            <a:pPr lvl="0" algn="just" rtl="0">
              <a:lnSpc>
                <a:spcPct val="100000"/>
              </a:lnSpc>
              <a:spcBef>
                <a:spcPts val="200"/>
              </a:spcBef>
              <a:spcAft>
                <a:spcPts val="200"/>
              </a:spcAft>
              <a:buClr>
                <a:schemeClr val="dk1"/>
              </a:buClr>
              <a:buSzPct val="110000"/>
              <a:buFont typeface="Arial"/>
              <a:buNone/>
            </a:pPr>
            <a:r>
              <a:rPr lang="en" sz="1000">
                <a:solidFill>
                  <a:schemeClr val="dk1"/>
                </a:solidFill>
                <a:latin typeface="Courier New"/>
                <a:ea typeface="Courier New"/>
                <a:cs typeface="Courier New"/>
                <a:sym typeface="Courier New"/>
              </a:rPr>
              <a:t>2: 	</a:t>
            </a:r>
            <a:r>
              <a:rPr lang="en" sz="1000" b="1">
                <a:solidFill>
                  <a:schemeClr val="dk1"/>
                </a:solidFill>
                <a:latin typeface="Courier New"/>
                <a:ea typeface="Courier New"/>
                <a:cs typeface="Courier New"/>
                <a:sym typeface="Courier New"/>
              </a:rPr>
              <a:t>method</a:t>
            </a:r>
            <a:r>
              <a:rPr lang="en" sz="1000">
                <a:solidFill>
                  <a:schemeClr val="dk1"/>
                </a:solidFill>
                <a:latin typeface="Courier New"/>
                <a:ea typeface="Courier New"/>
                <a:cs typeface="Courier New"/>
                <a:sym typeface="Courier New"/>
              </a:rPr>
              <a:t> Reduce(key frameId, sciTensors [r1, r2, . . .])</a:t>
            </a:r>
          </a:p>
          <a:p>
            <a:pPr lvl="0" algn="just" rtl="0">
              <a:lnSpc>
                <a:spcPct val="100000"/>
              </a:lnSpc>
              <a:spcBef>
                <a:spcPts val="200"/>
              </a:spcBef>
              <a:spcAft>
                <a:spcPts val="200"/>
              </a:spcAft>
              <a:buClr>
                <a:schemeClr val="dk1"/>
              </a:buClr>
              <a:buSzPct val="110000"/>
              <a:buFont typeface="Arial"/>
              <a:buNone/>
            </a:pPr>
            <a:r>
              <a:rPr lang="en" sz="1000">
                <a:solidFill>
                  <a:schemeClr val="dk1"/>
                </a:solidFill>
                <a:latin typeface="Courier New"/>
                <a:ea typeface="Courier New"/>
                <a:cs typeface="Courier New"/>
                <a:sym typeface="Courier New"/>
              </a:rPr>
              <a:t>3: 	  // Avoids using first and last frames</a:t>
            </a:r>
          </a:p>
          <a:p>
            <a:pPr lvl="0" algn="just" rtl="0">
              <a:lnSpc>
                <a:spcPct val="100000"/>
              </a:lnSpc>
              <a:spcBef>
                <a:spcPts val="200"/>
              </a:spcBef>
              <a:spcAft>
                <a:spcPts val="200"/>
              </a:spcAft>
              <a:buClr>
                <a:schemeClr val="dk1"/>
              </a:buClr>
              <a:buSzPct val="110000"/>
              <a:buFont typeface="Arial"/>
              <a:buNone/>
            </a:pPr>
            <a:r>
              <a:rPr lang="en" sz="1000">
                <a:solidFill>
                  <a:schemeClr val="dk1"/>
                </a:solidFill>
                <a:latin typeface="Courier New"/>
                <a:ea typeface="Courier New"/>
                <a:cs typeface="Courier New"/>
                <a:sym typeface="Courier New"/>
              </a:rPr>
              <a:t>4: 	  </a:t>
            </a:r>
            <a:r>
              <a:rPr lang="en" sz="1000" b="1">
                <a:solidFill>
                  <a:schemeClr val="dk1"/>
                </a:solidFill>
                <a:latin typeface="Courier New"/>
                <a:ea typeface="Courier New"/>
                <a:cs typeface="Courier New"/>
                <a:sym typeface="Courier New"/>
              </a:rPr>
              <a:t>If</a:t>
            </a:r>
            <a:r>
              <a:rPr lang="en" sz="1000">
                <a:solidFill>
                  <a:schemeClr val="dk1"/>
                </a:solidFill>
                <a:latin typeface="Courier New"/>
                <a:ea typeface="Courier New"/>
                <a:cs typeface="Courier New"/>
                <a:sym typeface="Courier New"/>
              </a:rPr>
              <a:t> sciTensors.length == 2 </a:t>
            </a:r>
            <a:r>
              <a:rPr lang="en" sz="1000" b="1">
                <a:solidFill>
                  <a:schemeClr val="dk1"/>
                </a:solidFill>
                <a:latin typeface="Courier New"/>
                <a:ea typeface="Courier New"/>
                <a:cs typeface="Courier New"/>
                <a:sym typeface="Courier New"/>
              </a:rPr>
              <a:t>Then</a:t>
            </a:r>
          </a:p>
          <a:p>
            <a:pPr lvl="0" algn="just" rtl="0">
              <a:lnSpc>
                <a:spcPct val="100000"/>
              </a:lnSpc>
              <a:spcBef>
                <a:spcPts val="200"/>
              </a:spcBef>
              <a:spcAft>
                <a:spcPts val="200"/>
              </a:spcAft>
              <a:buClr>
                <a:schemeClr val="dk1"/>
              </a:buClr>
              <a:buSzPct val="110000"/>
              <a:buFont typeface="Arial"/>
              <a:buNone/>
            </a:pPr>
            <a:r>
              <a:rPr lang="en" sz="1000">
                <a:solidFill>
                  <a:schemeClr val="dk1"/>
                </a:solidFill>
                <a:latin typeface="Courier New"/>
                <a:ea typeface="Courier New"/>
                <a:cs typeface="Courier New"/>
                <a:sym typeface="Courier New"/>
              </a:rPr>
              <a:t>5:        // label the components inside each sciTensor</a:t>
            </a:r>
          </a:p>
          <a:p>
            <a:pPr lvl="0" algn="just" rtl="0">
              <a:lnSpc>
                <a:spcPct val="100000"/>
              </a:lnSpc>
              <a:spcBef>
                <a:spcPts val="200"/>
              </a:spcBef>
              <a:spcAft>
                <a:spcPts val="200"/>
              </a:spcAft>
              <a:buClr>
                <a:schemeClr val="dk1"/>
              </a:buClr>
              <a:buSzPct val="110000"/>
              <a:buFont typeface="Arial"/>
              <a:buNone/>
            </a:pPr>
            <a:r>
              <a:rPr lang="en" sz="1000">
                <a:solidFill>
                  <a:schemeClr val="dk1"/>
                </a:solidFill>
                <a:latin typeface="Courier New"/>
                <a:ea typeface="Courier New"/>
                <a:cs typeface="Courier New"/>
                <a:sym typeface="Courier New"/>
              </a:rPr>
              <a:t>6:        A</a:t>
            </a:r>
            <a:r>
              <a:rPr lang="en" sz="1000" baseline="-25000">
                <a:solidFill>
                  <a:schemeClr val="dk1"/>
                </a:solidFill>
                <a:latin typeface="Courier New"/>
                <a:ea typeface="Courier New"/>
                <a:cs typeface="Courier New"/>
                <a:sym typeface="Courier New"/>
              </a:rPr>
              <a:t>L</a:t>
            </a:r>
            <a:r>
              <a:rPr lang="en" sz="1000">
                <a:solidFill>
                  <a:schemeClr val="dk1"/>
                </a:solidFill>
                <a:latin typeface="Courier New"/>
                <a:ea typeface="Courier New"/>
                <a:cs typeface="Courier New"/>
                <a:sym typeface="Courier New"/>
              </a:rPr>
              <a:t> = labelComponents(sciTensors[0])</a:t>
            </a:r>
          </a:p>
          <a:p>
            <a:pPr lvl="0" algn="just" rtl="0">
              <a:lnSpc>
                <a:spcPct val="100000"/>
              </a:lnSpc>
              <a:spcBef>
                <a:spcPts val="200"/>
              </a:spcBef>
              <a:spcAft>
                <a:spcPts val="200"/>
              </a:spcAft>
              <a:buClr>
                <a:schemeClr val="dk1"/>
              </a:buClr>
              <a:buSzPct val="110000"/>
              <a:buFont typeface="Arial"/>
              <a:buNone/>
            </a:pPr>
            <a:r>
              <a:rPr lang="en" sz="1000">
                <a:solidFill>
                  <a:schemeClr val="dk1"/>
                </a:solidFill>
                <a:latin typeface="Courier New"/>
                <a:ea typeface="Courier New"/>
                <a:cs typeface="Courier New"/>
                <a:sym typeface="Courier New"/>
              </a:rPr>
              <a:t>7:        B</a:t>
            </a:r>
            <a:r>
              <a:rPr lang="en" sz="1000" baseline="-25000">
                <a:solidFill>
                  <a:schemeClr val="dk1"/>
                </a:solidFill>
                <a:latin typeface="Courier New"/>
                <a:ea typeface="Courier New"/>
                <a:cs typeface="Courier New"/>
                <a:sym typeface="Courier New"/>
              </a:rPr>
              <a:t>L</a:t>
            </a:r>
            <a:r>
              <a:rPr lang="en" sz="1000">
                <a:solidFill>
                  <a:schemeClr val="dk1"/>
                </a:solidFill>
                <a:latin typeface="Courier New"/>
                <a:ea typeface="Courier New"/>
                <a:cs typeface="Courier New"/>
                <a:sym typeface="Courier New"/>
              </a:rPr>
              <a:t> = labelComponents(sciTensors[1])</a:t>
            </a:r>
          </a:p>
          <a:p>
            <a:pPr lvl="0" algn="just" rtl="0">
              <a:lnSpc>
                <a:spcPct val="100000"/>
              </a:lnSpc>
              <a:spcBef>
                <a:spcPts val="200"/>
              </a:spcBef>
              <a:spcAft>
                <a:spcPts val="200"/>
              </a:spcAft>
              <a:buClr>
                <a:schemeClr val="dk1"/>
              </a:buClr>
              <a:buSzPct val="110000"/>
              <a:buFont typeface="Arial"/>
              <a:buNone/>
            </a:pPr>
            <a:r>
              <a:rPr lang="en" sz="1000">
                <a:solidFill>
                  <a:schemeClr val="dk1"/>
                </a:solidFill>
                <a:latin typeface="Courier New"/>
                <a:ea typeface="Courier New"/>
                <a:cs typeface="Courier New"/>
                <a:sym typeface="Courier New"/>
              </a:rPr>
              <a:t>8:        // outputs the edge found between those consecutives time-frames</a:t>
            </a:r>
          </a:p>
          <a:p>
            <a:pPr lvl="0" algn="just" rtl="0">
              <a:lnSpc>
                <a:spcPct val="100000"/>
              </a:lnSpc>
              <a:spcBef>
                <a:spcPts val="200"/>
              </a:spcBef>
              <a:spcAft>
                <a:spcPts val="200"/>
              </a:spcAft>
              <a:buClr>
                <a:schemeClr val="dk1"/>
              </a:buClr>
              <a:buSzPct val="110000"/>
              <a:buFont typeface="Arial"/>
              <a:buNone/>
            </a:pPr>
            <a:r>
              <a:rPr lang="en" sz="1000">
                <a:solidFill>
                  <a:schemeClr val="dk1"/>
                </a:solidFill>
                <a:latin typeface="Courier New"/>
                <a:ea typeface="Courier New"/>
                <a:cs typeface="Courier New"/>
                <a:sym typeface="Courier New"/>
              </a:rPr>
              <a:t>9:	    EMIT (overlappingComponents(A</a:t>
            </a:r>
            <a:r>
              <a:rPr lang="en" sz="1000" baseline="-25000">
                <a:solidFill>
                  <a:schemeClr val="dk1"/>
                </a:solidFill>
                <a:latin typeface="Courier New"/>
                <a:ea typeface="Courier New"/>
                <a:cs typeface="Courier New"/>
                <a:sym typeface="Courier New"/>
              </a:rPr>
              <a:t>L</a:t>
            </a:r>
            <a:r>
              <a:rPr lang="en" sz="1000">
                <a:solidFill>
                  <a:schemeClr val="dk1"/>
                </a:solidFill>
                <a:latin typeface="Courier New"/>
                <a:ea typeface="Courier New"/>
                <a:cs typeface="Courier New"/>
                <a:sym typeface="Courier New"/>
              </a:rPr>
              <a:t>, B</a:t>
            </a:r>
            <a:r>
              <a:rPr lang="en" sz="1000" baseline="-25000">
                <a:solidFill>
                  <a:schemeClr val="dk1"/>
                </a:solidFill>
                <a:latin typeface="Courier New"/>
                <a:ea typeface="Courier New"/>
                <a:cs typeface="Courier New"/>
                <a:sym typeface="Courier New"/>
              </a:rPr>
              <a:t>L</a:t>
            </a:r>
            <a:r>
              <a:rPr lang="en" sz="1000">
                <a:solidFill>
                  <a:schemeClr val="dk1"/>
                </a:solidFill>
                <a:latin typeface="Courier New"/>
                <a:ea typeface="Courier New"/>
                <a:cs typeface="Courier New"/>
                <a:sym typeface="Courier New"/>
              </a:rPr>
              <a:t>))</a:t>
            </a:r>
          </a:p>
          <a:p>
            <a:pPr lvl="0" algn="just" rtl="0">
              <a:lnSpc>
                <a:spcPct val="100000"/>
              </a:lnSpc>
              <a:spcBef>
                <a:spcPts val="200"/>
              </a:spcBef>
              <a:spcAft>
                <a:spcPts val="200"/>
              </a:spcAft>
              <a:buClr>
                <a:schemeClr val="dk1"/>
              </a:buClr>
              <a:buSzPct val="110000"/>
              <a:buFont typeface="Arial"/>
              <a:buNone/>
            </a:pPr>
            <a:r>
              <a:rPr lang="en" sz="1000">
                <a:solidFill>
                  <a:schemeClr val="dk1"/>
                </a:solidFill>
                <a:latin typeface="Courier New"/>
                <a:ea typeface="Courier New"/>
                <a:cs typeface="Courier New"/>
                <a:sym typeface="Courier New"/>
              </a:rPr>
              <a:t>10:	  </a:t>
            </a:r>
            <a:r>
              <a:rPr lang="en" sz="1000" b="1">
                <a:solidFill>
                  <a:schemeClr val="dk1"/>
                </a:solidFill>
                <a:latin typeface="Courier New"/>
                <a:ea typeface="Courier New"/>
                <a:cs typeface="Courier New"/>
                <a:sym typeface="Courier New"/>
              </a:rPr>
              <a:t>EndIf</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b="1"/>
              <a:t>Algorithmic Assessments of approaches</a:t>
            </a:r>
          </a:p>
        </p:txBody>
      </p:sp>
      <p:graphicFrame>
        <p:nvGraphicFramePr>
          <p:cNvPr id="536" name="Shape 536"/>
          <p:cNvGraphicFramePr/>
          <p:nvPr/>
        </p:nvGraphicFramePr>
        <p:xfrm>
          <a:off x="1254300" y="1538000"/>
          <a:ext cx="5683350" cy="1701799"/>
        </p:xfrm>
        <a:graphic>
          <a:graphicData uri="http://schemas.openxmlformats.org/drawingml/2006/table">
            <a:tbl>
              <a:tblPr>
                <a:noFill/>
                <a:tableStyleId>{48DAA164-FB70-4CB0-8DF7-444D83909CDA}</a:tableStyleId>
              </a:tblPr>
              <a:tblGrid>
                <a:gridCol w="2535325"/>
                <a:gridCol w="1628150"/>
                <a:gridCol w="1519875"/>
              </a:tblGrid>
              <a:tr h="266700">
                <a:tc>
                  <a:txBody>
                    <a:bodyPr/>
                    <a:lstStyle/>
                    <a:p>
                      <a:pPr lvl="0" algn="just" rtl="0">
                        <a:spcBef>
                          <a:spcPts val="0"/>
                        </a:spcBef>
                        <a:buNone/>
                      </a:pPr>
                      <a:endParaRPr b="1">
                        <a:solidFill>
                          <a:srgbClr val="00000A"/>
                        </a:solidFill>
                      </a:endParaRPr>
                    </a:p>
                  </a:txBody>
                  <a:tcPr marL="63500" marR="63500" marT="63500" marB="63500"/>
                </a:tc>
                <a:tc>
                  <a:txBody>
                    <a:bodyPr/>
                    <a:lstStyle/>
                    <a:p>
                      <a:pPr lvl="0" algn="just" rtl="0">
                        <a:spcBef>
                          <a:spcPts val="0"/>
                        </a:spcBef>
                        <a:buNone/>
                      </a:pPr>
                      <a:r>
                        <a:rPr lang="en" b="1">
                          <a:solidFill>
                            <a:srgbClr val="00000A"/>
                          </a:solidFill>
                        </a:rPr>
                        <a:t>Sequential GTG</a:t>
                      </a:r>
                    </a:p>
                  </a:txBody>
                  <a:tcPr marL="63500" marR="63500" marT="63500" marB="63500"/>
                </a:tc>
                <a:tc>
                  <a:txBody>
                    <a:bodyPr/>
                    <a:lstStyle/>
                    <a:p>
                      <a:pPr lvl="0" algn="just" rtl="0">
                        <a:spcBef>
                          <a:spcPts val="0"/>
                        </a:spcBef>
                        <a:buNone/>
                      </a:pPr>
                      <a:r>
                        <a:rPr lang="en" b="1">
                          <a:solidFill>
                            <a:srgbClr val="00000A"/>
                          </a:solidFill>
                        </a:rPr>
                        <a:t>Distributed GTG</a:t>
                      </a:r>
                    </a:p>
                  </a:txBody>
                  <a:tcPr marL="63500" marR="63500" marT="63500" marB="63500"/>
                </a:tc>
              </a:tr>
              <a:tr h="0">
                <a:tc>
                  <a:txBody>
                    <a:bodyPr/>
                    <a:lstStyle/>
                    <a:p>
                      <a:pPr lvl="0" algn="just" rtl="0">
                        <a:spcBef>
                          <a:spcPts val="0"/>
                        </a:spcBef>
                        <a:buNone/>
                      </a:pPr>
                      <a:r>
                        <a:rPr lang="en" b="1">
                          <a:solidFill>
                            <a:srgbClr val="00000A"/>
                          </a:solidFill>
                        </a:rPr>
                        <a:t>Level of Parallelism</a:t>
                      </a:r>
                    </a:p>
                  </a:txBody>
                  <a:tcPr marL="63500" marR="63500" marT="63500" marB="63500"/>
                </a:tc>
                <a:tc>
                  <a:txBody>
                    <a:bodyPr/>
                    <a:lstStyle/>
                    <a:p>
                      <a:pPr lvl="0" algn="just" rtl="0">
                        <a:spcBef>
                          <a:spcPts val="0"/>
                        </a:spcBef>
                        <a:buNone/>
                      </a:pPr>
                      <a:r>
                        <a:rPr lang="en">
                          <a:solidFill>
                            <a:srgbClr val="00000A"/>
                          </a:solidFill>
                          <a:latin typeface="Times New Roman"/>
                          <a:ea typeface="Times New Roman"/>
                          <a:cs typeface="Times New Roman"/>
                          <a:sym typeface="Times New Roman"/>
                        </a:rPr>
                        <a:t>1</a:t>
                      </a:r>
                    </a:p>
                  </a:txBody>
                  <a:tcPr marL="63500" marR="63500" marT="63500" marB="63500"/>
                </a:tc>
                <a:tc>
                  <a:txBody>
                    <a:bodyPr/>
                    <a:lstStyle/>
                    <a:p>
                      <a:pPr marL="0" marR="0" lvl="0" indent="0" algn="just" rtl="0">
                        <a:lnSpc>
                          <a:spcPct val="100000"/>
                        </a:lnSpc>
                        <a:spcBef>
                          <a:spcPts val="0"/>
                        </a:spcBef>
                        <a:spcAft>
                          <a:spcPts val="0"/>
                        </a:spcAft>
                        <a:buNone/>
                      </a:pPr>
                      <a:r>
                        <a:rPr lang="en">
                          <a:solidFill>
                            <a:srgbClr val="00000A"/>
                          </a:solidFill>
                          <a:latin typeface="Times New Roman"/>
                          <a:ea typeface="Times New Roman"/>
                          <a:cs typeface="Times New Roman"/>
                          <a:sym typeface="Times New Roman"/>
                        </a:rPr>
                        <a:t>p</a:t>
                      </a:r>
                    </a:p>
                  </a:txBody>
                  <a:tcPr marL="63500" marR="63500" marT="63500" marB="63500"/>
                </a:tc>
              </a:tr>
              <a:tr h="0">
                <a:tc>
                  <a:txBody>
                    <a:bodyPr/>
                    <a:lstStyle/>
                    <a:p>
                      <a:pPr lvl="0" algn="just" rtl="0">
                        <a:spcBef>
                          <a:spcPts val="0"/>
                        </a:spcBef>
                        <a:buNone/>
                      </a:pPr>
                      <a:r>
                        <a:rPr lang="en" b="1">
                          <a:solidFill>
                            <a:srgbClr val="00000A"/>
                          </a:solidFill>
                        </a:rPr>
                        <a:t>Number of Tasks</a:t>
                      </a:r>
                    </a:p>
                  </a:txBody>
                  <a:tcPr marL="63500" marR="63500" marT="63500" marB="63500"/>
                </a:tc>
                <a:tc>
                  <a:txBody>
                    <a:bodyPr/>
                    <a:lstStyle/>
                    <a:p>
                      <a:pPr lvl="0" algn="just" rtl="0">
                        <a:spcBef>
                          <a:spcPts val="0"/>
                        </a:spcBef>
                        <a:buNone/>
                      </a:pPr>
                      <a:r>
                        <a:rPr lang="en">
                          <a:solidFill>
                            <a:srgbClr val="00000A"/>
                          </a:solidFill>
                          <a:latin typeface="Times New Roman"/>
                          <a:ea typeface="Times New Roman"/>
                          <a:cs typeface="Times New Roman"/>
                          <a:sym typeface="Times New Roman"/>
                        </a:rPr>
                        <a:t>1</a:t>
                      </a:r>
                    </a:p>
                  </a:txBody>
                  <a:tcPr marL="63500" marR="63500" marT="63500" marB="63500"/>
                </a:tc>
                <a:tc>
                  <a:txBody>
                    <a:bodyPr/>
                    <a:lstStyle/>
                    <a:p>
                      <a:pPr marL="0" marR="0" lvl="0" indent="0" algn="just" rtl="0">
                        <a:lnSpc>
                          <a:spcPct val="100000"/>
                        </a:lnSpc>
                        <a:spcBef>
                          <a:spcPts val="0"/>
                        </a:spcBef>
                        <a:spcAft>
                          <a:spcPts val="0"/>
                        </a:spcAft>
                        <a:buNone/>
                      </a:pPr>
                      <a:r>
                        <a:rPr lang="en">
                          <a:solidFill>
                            <a:srgbClr val="00000A"/>
                          </a:solidFill>
                          <a:latin typeface="Times New Roman"/>
                          <a:ea typeface="Times New Roman"/>
                          <a:cs typeface="Times New Roman"/>
                          <a:sym typeface="Times New Roman"/>
                        </a:rPr>
                        <a:t>k</a:t>
                      </a:r>
                    </a:p>
                  </a:txBody>
                  <a:tcPr marL="63500" marR="63500" marT="63500" marB="63500"/>
                </a:tc>
              </a:tr>
              <a:tr h="0">
                <a:tc>
                  <a:txBody>
                    <a:bodyPr/>
                    <a:lstStyle/>
                    <a:p>
                      <a:pPr lvl="0" algn="just" rtl="0">
                        <a:spcBef>
                          <a:spcPts val="0"/>
                        </a:spcBef>
                        <a:buNone/>
                      </a:pPr>
                      <a:r>
                        <a:rPr lang="en" b="1">
                          <a:solidFill>
                            <a:srgbClr val="00000A"/>
                          </a:solidFill>
                        </a:rPr>
                        <a:t>Total Memory</a:t>
                      </a:r>
                    </a:p>
                  </a:txBody>
                  <a:tcPr marL="63500" marR="63500" marT="63500" marB="63500"/>
                </a:tc>
                <a:tc>
                  <a:txBody>
                    <a:bodyPr/>
                    <a:lstStyle/>
                    <a:p>
                      <a:pPr lvl="0" algn="just" rtl="0">
                        <a:spcBef>
                          <a:spcPts val="0"/>
                        </a:spcBef>
                        <a:buNone/>
                      </a:pPr>
                      <a:r>
                        <a:rPr lang="en" i="1">
                          <a:solidFill>
                            <a:srgbClr val="00000A"/>
                          </a:solidFill>
                          <a:latin typeface="Times New Roman"/>
                          <a:ea typeface="Times New Roman"/>
                          <a:cs typeface="Times New Roman"/>
                          <a:sym typeface="Times New Roman"/>
                        </a:rPr>
                        <a:t>O(n)</a:t>
                      </a:r>
                    </a:p>
                  </a:txBody>
                  <a:tcPr marL="63500" marR="63500" marT="63500" marB="63500"/>
                </a:tc>
                <a:tc>
                  <a:txBody>
                    <a:bodyPr/>
                    <a:lstStyle/>
                    <a:p>
                      <a:pPr marL="0" marR="0" lvl="0" indent="0" algn="just" rtl="0">
                        <a:lnSpc>
                          <a:spcPct val="100000"/>
                        </a:lnSpc>
                        <a:spcBef>
                          <a:spcPts val="0"/>
                        </a:spcBef>
                        <a:spcAft>
                          <a:spcPts val="0"/>
                        </a:spcAft>
                        <a:buNone/>
                      </a:pPr>
                      <a:r>
                        <a:rPr lang="en">
                          <a:solidFill>
                            <a:srgbClr val="00000A"/>
                          </a:solidFill>
                          <a:latin typeface="Times New Roman"/>
                          <a:ea typeface="Times New Roman"/>
                          <a:cs typeface="Times New Roman"/>
                          <a:sym typeface="Times New Roman"/>
                        </a:rPr>
                        <a:t>2n = O(n)</a:t>
                      </a:r>
                    </a:p>
                  </a:txBody>
                  <a:tcPr marL="63500" marR="63500" marT="63500" marB="63500"/>
                </a:tc>
              </a:tr>
              <a:tr h="0">
                <a:tc>
                  <a:txBody>
                    <a:bodyPr/>
                    <a:lstStyle/>
                    <a:p>
                      <a:pPr lvl="0" algn="just" rtl="0">
                        <a:spcBef>
                          <a:spcPts val="0"/>
                        </a:spcBef>
                        <a:buNone/>
                      </a:pPr>
                      <a:r>
                        <a:rPr lang="en" b="1">
                          <a:solidFill>
                            <a:srgbClr val="00000A"/>
                          </a:solidFill>
                        </a:rPr>
                        <a:t>Input Memory per task</a:t>
                      </a:r>
                    </a:p>
                  </a:txBody>
                  <a:tcPr marL="63500" marR="63500" marT="63500" marB="63500"/>
                </a:tc>
                <a:tc>
                  <a:txBody>
                    <a:bodyPr/>
                    <a:lstStyle/>
                    <a:p>
                      <a:pPr lvl="0" algn="just" rtl="0">
                        <a:spcBef>
                          <a:spcPts val="0"/>
                        </a:spcBef>
                        <a:buNone/>
                      </a:pPr>
                      <a:r>
                        <a:rPr lang="en" i="1">
                          <a:solidFill>
                            <a:srgbClr val="00000A"/>
                          </a:solidFill>
                          <a:latin typeface="Times New Roman"/>
                          <a:ea typeface="Times New Roman"/>
                          <a:cs typeface="Times New Roman"/>
                          <a:sym typeface="Times New Roman"/>
                        </a:rPr>
                        <a:t>O(n)</a:t>
                      </a:r>
                    </a:p>
                  </a:txBody>
                  <a:tcPr marL="63500" marR="63500" marT="63500" marB="63500"/>
                </a:tc>
                <a:tc>
                  <a:txBody>
                    <a:bodyPr/>
                    <a:lstStyle/>
                    <a:p>
                      <a:pPr marL="0" marR="0" lvl="0" indent="0" algn="just" rtl="0">
                        <a:lnSpc>
                          <a:spcPct val="100000"/>
                        </a:lnSpc>
                        <a:spcBef>
                          <a:spcPts val="0"/>
                        </a:spcBef>
                        <a:spcAft>
                          <a:spcPts val="0"/>
                        </a:spcAft>
                        <a:buNone/>
                      </a:pPr>
                      <a:r>
                        <a:rPr lang="en">
                          <a:solidFill>
                            <a:srgbClr val="00000A"/>
                          </a:solidFill>
                          <a:latin typeface="Times New Roman"/>
                          <a:ea typeface="Times New Roman"/>
                          <a:cs typeface="Times New Roman"/>
                          <a:sym typeface="Times New Roman"/>
                        </a:rPr>
                        <a:t>2n/k = O(n/k)</a:t>
                      </a:r>
                    </a:p>
                  </a:txBody>
                  <a:tcPr marL="63500" marR="63500" marT="63500" marB="63500"/>
                </a:tc>
              </a:tr>
            </a:tbl>
          </a:graphicData>
        </a:graphic>
      </p:graphicFrame>
      <p:sp>
        <p:nvSpPr>
          <p:cNvPr id="537" name="Shape 537"/>
          <p:cNvSpPr txBox="1"/>
          <p:nvPr/>
        </p:nvSpPr>
        <p:spPr>
          <a:xfrm>
            <a:off x="2850625" y="4167475"/>
            <a:ext cx="1502699" cy="449400"/>
          </a:xfrm>
          <a:prstGeom prst="rect">
            <a:avLst/>
          </a:prstGeom>
          <a:noFill/>
          <a:ln>
            <a:noFill/>
          </a:ln>
        </p:spPr>
        <p:txBody>
          <a:bodyPr lIns="91425" tIns="91425" rIns="91425" bIns="91425" anchor="t" anchorCtr="0">
            <a:noAutofit/>
          </a:bodyPr>
          <a:lstStyle/>
          <a:p>
            <a:pPr>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Results: D3 Visual of the graph </a:t>
            </a:r>
          </a:p>
        </p:txBody>
      </p:sp>
      <p:pic>
        <p:nvPicPr>
          <p:cNvPr id="543" name="Shape 543"/>
          <p:cNvPicPr preferRelativeResize="0"/>
          <p:nvPr/>
        </p:nvPicPr>
        <p:blipFill>
          <a:blip r:embed="rId3">
            <a:alphaModFix/>
          </a:blip>
          <a:stretch>
            <a:fillRect/>
          </a:stretch>
        </p:blipFill>
        <p:spPr>
          <a:xfrm>
            <a:off x="4263650" y="4706200"/>
            <a:ext cx="2344901" cy="322899"/>
          </a:xfrm>
          <a:prstGeom prst="rect">
            <a:avLst/>
          </a:prstGeom>
          <a:noFill/>
          <a:ln>
            <a:noFill/>
          </a:ln>
        </p:spPr>
      </p:pic>
      <p:pic>
        <p:nvPicPr>
          <p:cNvPr id="544" name="Shape 544"/>
          <p:cNvPicPr preferRelativeResize="0"/>
          <p:nvPr/>
        </p:nvPicPr>
        <p:blipFill>
          <a:blip r:embed="rId4">
            <a:alphaModFix/>
          </a:blip>
          <a:stretch>
            <a:fillRect/>
          </a:stretch>
        </p:blipFill>
        <p:spPr>
          <a:xfrm>
            <a:off x="4263650" y="1407074"/>
            <a:ext cx="1607000" cy="2165950"/>
          </a:xfrm>
          <a:prstGeom prst="rect">
            <a:avLst/>
          </a:prstGeom>
          <a:noFill/>
          <a:ln>
            <a:noFill/>
          </a:ln>
        </p:spPr>
      </p:pic>
      <p:pic>
        <p:nvPicPr>
          <p:cNvPr id="545" name="Shape 545"/>
          <p:cNvPicPr preferRelativeResize="0"/>
          <p:nvPr/>
        </p:nvPicPr>
        <p:blipFill>
          <a:blip r:embed="rId5">
            <a:alphaModFix/>
          </a:blip>
          <a:stretch>
            <a:fillRect/>
          </a:stretch>
        </p:blipFill>
        <p:spPr>
          <a:xfrm>
            <a:off x="5808650" y="1986675"/>
            <a:ext cx="1516700" cy="2258575"/>
          </a:xfrm>
          <a:prstGeom prst="rect">
            <a:avLst/>
          </a:prstGeom>
          <a:noFill/>
          <a:ln w="9525" cap="flat" cmpd="sng">
            <a:solidFill>
              <a:srgbClr val="000000"/>
            </a:solidFill>
            <a:prstDash val="solid"/>
            <a:round/>
            <a:headEnd type="none" w="med" len="med"/>
            <a:tailEnd type="none" w="med" len="med"/>
          </a:ln>
        </p:spPr>
      </p:pic>
      <p:pic>
        <p:nvPicPr>
          <p:cNvPr id="546" name="Shape 546"/>
          <p:cNvPicPr preferRelativeResize="0"/>
          <p:nvPr/>
        </p:nvPicPr>
        <p:blipFill>
          <a:blip r:embed="rId6">
            <a:alphaModFix/>
          </a:blip>
          <a:stretch>
            <a:fillRect/>
          </a:stretch>
        </p:blipFill>
        <p:spPr>
          <a:xfrm>
            <a:off x="7468806" y="2939350"/>
            <a:ext cx="1441843" cy="2165950"/>
          </a:xfrm>
          <a:prstGeom prst="rect">
            <a:avLst/>
          </a:prstGeom>
          <a:noFill/>
          <a:ln>
            <a:noFill/>
          </a:ln>
        </p:spPr>
      </p:pic>
      <p:sp>
        <p:nvSpPr>
          <p:cNvPr id="547" name="Shape 547"/>
          <p:cNvSpPr txBox="1">
            <a:spLocks noGrp="1"/>
          </p:cNvSpPr>
          <p:nvPr>
            <p:ph type="body" idx="1"/>
          </p:nvPr>
        </p:nvSpPr>
        <p:spPr>
          <a:xfrm>
            <a:off x="4187450" y="965600"/>
            <a:ext cx="4799399" cy="4139699"/>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a:spcBef>
                <a:spcPts val="0"/>
              </a:spcBef>
              <a:buNone/>
            </a:pPr>
            <a:r>
              <a:rPr lang="en"/>
              <a:t>Drilling down on interesting graphs</a:t>
            </a:r>
          </a:p>
        </p:txBody>
      </p:sp>
      <p:pic>
        <p:nvPicPr>
          <p:cNvPr id="548" name="Shape 548"/>
          <p:cNvPicPr preferRelativeResize="0"/>
          <p:nvPr/>
        </p:nvPicPr>
        <p:blipFill>
          <a:blip r:embed="rId7">
            <a:alphaModFix/>
          </a:blip>
          <a:stretch>
            <a:fillRect/>
          </a:stretch>
        </p:blipFill>
        <p:spPr>
          <a:xfrm>
            <a:off x="76200" y="1176275"/>
            <a:ext cx="4052424" cy="3731976"/>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Shape 63"/>
          <p:cNvPicPr preferRelativeResize="0"/>
          <p:nvPr/>
        </p:nvPicPr>
        <p:blipFill>
          <a:blip r:embed="rId3">
            <a:alphaModFix/>
          </a:blip>
          <a:stretch>
            <a:fillRect/>
          </a:stretch>
        </p:blipFill>
        <p:spPr>
          <a:xfrm>
            <a:off x="533400" y="304800"/>
            <a:ext cx="8229600" cy="45339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Shape 554"/>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endParaRPr dirty="0"/>
          </a:p>
          <a:p>
            <a:pPr>
              <a:spcBef>
                <a:spcPts val="0"/>
              </a:spcBef>
              <a:buNone/>
            </a:pPr>
            <a:r>
              <a:rPr lang="en" sz="3000" b="1" dirty="0"/>
              <a:t>Challenge 3:</a:t>
            </a:r>
            <a:r>
              <a:rPr lang="en" sz="3000" dirty="0"/>
              <a:t> Performance issues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b="1"/>
              <a:t>Garbage Collection (GC) Performance</a:t>
            </a:r>
          </a:p>
        </p:txBody>
      </p:sp>
      <p:sp>
        <p:nvSpPr>
          <p:cNvPr id="560" name="Shape 560"/>
          <p:cNvSpPr txBox="1">
            <a:spLocks noGrp="1"/>
          </p:cNvSpPr>
          <p:nvPr>
            <p:ph type="body" idx="1"/>
          </p:nvPr>
        </p:nvSpPr>
        <p:spPr>
          <a:xfrm>
            <a:off x="311700" y="1132275"/>
            <a:ext cx="3830400" cy="3416400"/>
          </a:xfrm>
          <a:prstGeom prst="rect">
            <a:avLst/>
          </a:prstGeom>
        </p:spPr>
        <p:txBody>
          <a:bodyPr lIns="91425" tIns="91425" rIns="91425" bIns="91425" anchor="t" anchorCtr="0">
            <a:noAutofit/>
          </a:bodyPr>
          <a:lstStyle/>
          <a:p>
            <a:pPr marL="457200" lvl="0" indent="-342900" rtl="0">
              <a:spcBef>
                <a:spcPts val="0"/>
              </a:spcBef>
              <a:buSzPct val="100000"/>
              <a:buChar char="-"/>
            </a:pPr>
            <a:r>
              <a:rPr lang="en" sz="1800"/>
              <a:t>Avoid unnecessary object creation</a:t>
            </a:r>
          </a:p>
          <a:p>
            <a:pPr marL="457200" lvl="0" indent="-342900" rtl="0">
              <a:spcBef>
                <a:spcPts val="0"/>
              </a:spcBef>
              <a:buSzPct val="100000"/>
              <a:buChar char="-"/>
            </a:pPr>
            <a:r>
              <a:rPr lang="en" sz="1800"/>
              <a:t>Avoid creating a lot of small objects</a:t>
            </a:r>
          </a:p>
          <a:p>
            <a:pPr marL="457200" lvl="0" indent="-342900" rtl="0">
              <a:spcBef>
                <a:spcPts val="0"/>
              </a:spcBef>
              <a:buSzPct val="100000"/>
              <a:buChar char="-"/>
            </a:pPr>
            <a:r>
              <a:rPr lang="en" sz="1800"/>
              <a:t>Avoid cartesian product!</a:t>
            </a:r>
          </a:p>
          <a:p>
            <a:pPr marL="457200" lvl="0" indent="-342900" rtl="0">
              <a:spcBef>
                <a:spcPts val="0"/>
              </a:spcBef>
              <a:buSzPct val="100000"/>
              <a:buChar char="-"/>
            </a:pPr>
            <a:r>
              <a:rPr lang="en" sz="1800"/>
              <a:t>Multiple data copies can be advantageous</a:t>
            </a:r>
          </a:p>
          <a:p>
            <a:pPr marL="457200" lvl="0" indent="-228600" rtl="0">
              <a:spcBef>
                <a:spcPts val="0"/>
              </a:spcBef>
              <a:buChar char="-"/>
            </a:pPr>
            <a:r>
              <a:rPr lang="en"/>
              <a:t>Large JVM heap leads to large GC overhead</a:t>
            </a:r>
          </a:p>
          <a:p>
            <a:pPr lvl="0" rtl="0">
              <a:spcBef>
                <a:spcPts val="0"/>
              </a:spcBef>
              <a:buNone/>
            </a:pPr>
            <a:endParaRPr sz="1800"/>
          </a:p>
          <a:p>
            <a:pPr lvl="0" rtl="0">
              <a:spcBef>
                <a:spcPts val="0"/>
              </a:spcBef>
              <a:buNone/>
            </a:pPr>
            <a:endParaRPr sz="1800"/>
          </a:p>
        </p:txBody>
      </p:sp>
      <p:sp>
        <p:nvSpPr>
          <p:cNvPr id="561" name="Shape 56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31</a:t>
            </a:fld>
            <a:endParaRPr lang="en"/>
          </a:p>
        </p:txBody>
      </p:sp>
      <p:pic>
        <p:nvPicPr>
          <p:cNvPr id="562" name="Shape 562"/>
          <p:cNvPicPr preferRelativeResize="0"/>
          <p:nvPr/>
        </p:nvPicPr>
        <p:blipFill>
          <a:blip r:embed="rId3">
            <a:alphaModFix/>
          </a:blip>
          <a:stretch>
            <a:fillRect/>
          </a:stretch>
        </p:blipFill>
        <p:spPr>
          <a:xfrm>
            <a:off x="8091950" y="0"/>
            <a:ext cx="1052050" cy="1128800"/>
          </a:xfrm>
          <a:prstGeom prst="rect">
            <a:avLst/>
          </a:prstGeom>
          <a:noFill/>
          <a:ln>
            <a:noFill/>
          </a:ln>
        </p:spPr>
      </p:pic>
      <p:pic>
        <p:nvPicPr>
          <p:cNvPr id="563" name="Shape 563"/>
          <p:cNvPicPr preferRelativeResize="0"/>
          <p:nvPr/>
        </p:nvPicPr>
        <p:blipFill>
          <a:blip r:embed="rId4">
            <a:alphaModFix/>
          </a:blip>
          <a:stretch>
            <a:fillRect/>
          </a:stretch>
        </p:blipFill>
        <p:spPr>
          <a:xfrm>
            <a:off x="4065850" y="1243500"/>
            <a:ext cx="4879099" cy="30168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311700" y="235272"/>
            <a:ext cx="8520599" cy="572699"/>
          </a:xfrm>
          <a:prstGeom prst="rect">
            <a:avLst/>
          </a:prstGeom>
        </p:spPr>
        <p:txBody>
          <a:bodyPr lIns="91425" tIns="91425" rIns="91425" bIns="91425" anchor="t" anchorCtr="0">
            <a:noAutofit/>
          </a:bodyPr>
          <a:lstStyle/>
          <a:p>
            <a:pPr lvl="0" rtl="0">
              <a:spcBef>
                <a:spcPts val="0"/>
              </a:spcBef>
              <a:buNone/>
            </a:pPr>
            <a:r>
              <a:rPr lang="en-US" b="1" dirty="0" smtClean="0"/>
              <a:t>Accomplishments</a:t>
            </a:r>
            <a:endParaRPr lang="en" b="1" dirty="0"/>
          </a:p>
        </p:txBody>
      </p:sp>
      <p:sp>
        <p:nvSpPr>
          <p:cNvPr id="569" name="Shape 569"/>
          <p:cNvSpPr txBox="1">
            <a:spLocks noGrp="1"/>
          </p:cNvSpPr>
          <p:nvPr>
            <p:ph type="body" idx="1"/>
          </p:nvPr>
        </p:nvSpPr>
        <p:spPr>
          <a:xfrm>
            <a:off x="311700" y="670610"/>
            <a:ext cx="8520599" cy="3416400"/>
          </a:xfrm>
          <a:prstGeom prst="rect">
            <a:avLst/>
          </a:prstGeom>
        </p:spPr>
        <p:txBody>
          <a:bodyPr lIns="91425" tIns="91425" rIns="91425" bIns="91425" anchor="t" anchorCtr="0">
            <a:noAutofit/>
          </a:bodyPr>
          <a:lstStyle/>
          <a:p>
            <a:pPr marL="457200" lvl="0" indent="-368300" rtl="0">
              <a:spcBef>
                <a:spcPts val="0"/>
              </a:spcBef>
              <a:spcAft>
                <a:spcPts val="400"/>
              </a:spcAft>
              <a:buSzPct val="100000"/>
              <a:buChar char="✓"/>
            </a:pPr>
            <a:r>
              <a:rPr lang="en" sz="2200" dirty="0"/>
              <a:t>sRDD architecture</a:t>
            </a:r>
          </a:p>
          <a:p>
            <a:pPr marL="914400" lvl="1" indent="-342900" rtl="0">
              <a:spcBef>
                <a:spcPts val="0"/>
              </a:spcBef>
              <a:spcAft>
                <a:spcPts val="400"/>
              </a:spcAft>
              <a:buSzPct val="100000"/>
              <a:buChar char="-"/>
            </a:pPr>
            <a:r>
              <a:rPr lang="en" sz="1800" dirty="0"/>
              <a:t>built RDD to handle scientific data formats</a:t>
            </a:r>
          </a:p>
          <a:p>
            <a:pPr marL="457200" lvl="0" indent="-368300" rtl="0">
              <a:spcBef>
                <a:spcPts val="0"/>
              </a:spcBef>
              <a:spcAft>
                <a:spcPts val="400"/>
              </a:spcAft>
              <a:buSzPct val="100000"/>
              <a:buChar char="✓"/>
            </a:pPr>
            <a:r>
              <a:rPr lang="en" sz="2200" dirty="0"/>
              <a:t>Demonstrated functionality to read hierarchical data</a:t>
            </a:r>
          </a:p>
          <a:p>
            <a:pPr marL="457200" lvl="0" indent="-368300" rtl="0">
              <a:spcBef>
                <a:spcPts val="0"/>
              </a:spcBef>
              <a:spcAft>
                <a:spcPts val="400"/>
              </a:spcAft>
              <a:buSzPct val="100000"/>
              <a:buChar char="✓"/>
            </a:pPr>
            <a:r>
              <a:rPr lang="en" sz="2200" dirty="0"/>
              <a:t>Extend N-Dimensional Array operations</a:t>
            </a:r>
          </a:p>
          <a:p>
            <a:pPr marL="914400" lvl="1" indent="-342900" rtl="0">
              <a:spcBef>
                <a:spcPts val="0"/>
              </a:spcBef>
              <a:spcAft>
                <a:spcPts val="400"/>
              </a:spcAft>
              <a:buSzPct val="100000"/>
              <a:buChar char="-"/>
            </a:pPr>
            <a:r>
              <a:rPr lang="en" sz="1800" dirty="0"/>
              <a:t>Provide common interface for both Breeze and ND4J</a:t>
            </a:r>
          </a:p>
          <a:p>
            <a:pPr marL="457200" lvl="0" indent="-368300" rtl="0">
              <a:spcBef>
                <a:spcPts val="0"/>
              </a:spcBef>
              <a:spcAft>
                <a:spcPts val="400"/>
              </a:spcAft>
              <a:buSzPct val="100000"/>
              <a:buChar char="✓"/>
            </a:pPr>
            <a:r>
              <a:rPr lang="en" sz="2200" dirty="0"/>
              <a:t>Support loading scientific data from multiple sources and formats</a:t>
            </a:r>
          </a:p>
          <a:p>
            <a:pPr marL="457200" lvl="0" indent="-368300" rtl="0">
              <a:spcBef>
                <a:spcPts val="0"/>
              </a:spcBef>
              <a:spcAft>
                <a:spcPts val="400"/>
              </a:spcAft>
              <a:buSzPct val="100000"/>
              <a:buChar char="✓"/>
            </a:pPr>
            <a:r>
              <a:rPr lang="en" sz="2200" dirty="0"/>
              <a:t>SciSpark use case: Distributed GTG</a:t>
            </a:r>
          </a:p>
          <a:p>
            <a:pPr marL="914400" lvl="1" indent="-368300" rtl="0">
              <a:spcBef>
                <a:spcPts val="0"/>
              </a:spcBef>
              <a:spcAft>
                <a:spcPts val="400"/>
              </a:spcAft>
              <a:buSzPct val="122222"/>
              <a:buChar char="-"/>
            </a:pPr>
            <a:r>
              <a:rPr lang="en" sz="1800" dirty="0"/>
              <a:t>Generate a graph (nodes are cloud areas &amp; edges are time) using SciSpark (run time 10 - </a:t>
            </a:r>
            <a:r>
              <a:rPr lang="en-US" sz="1800" dirty="0" smtClean="0"/>
              <a:t>60</a:t>
            </a:r>
            <a:r>
              <a:rPr lang="en" sz="1800" dirty="0" smtClean="0"/>
              <a:t> </a:t>
            </a:r>
            <a:r>
              <a:rPr lang="en" sz="1800" dirty="0"/>
              <a:t>seconds)</a:t>
            </a:r>
          </a:p>
        </p:txBody>
      </p:sp>
      <p:sp>
        <p:nvSpPr>
          <p:cNvPr id="570" name="Shape 57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32</a:t>
            </a:fld>
            <a:endParaRPr lang="en"/>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4"/>
        <p:cNvGrpSpPr/>
        <p:nvPr/>
      </p:nvGrpSpPr>
      <p:grpSpPr>
        <a:xfrm>
          <a:off x="0" y="0"/>
          <a:ext cx="0" cy="0"/>
          <a:chOff x="0" y="0"/>
          <a:chExt cx="0" cy="0"/>
        </a:xfrm>
      </p:grpSpPr>
      <p:sp>
        <p:nvSpPr>
          <p:cNvPr id="575" name="Shape 57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b="1"/>
              <a:t>Next steps ..</a:t>
            </a:r>
          </a:p>
        </p:txBody>
      </p:sp>
      <p:sp>
        <p:nvSpPr>
          <p:cNvPr id="576" name="Shape 57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rtl="0">
              <a:spcBef>
                <a:spcPts val="0"/>
              </a:spcBef>
              <a:spcAft>
                <a:spcPts val="600"/>
              </a:spcAft>
              <a:buClr>
                <a:srgbClr val="666666"/>
              </a:buClr>
              <a:buSzPct val="100000"/>
            </a:pPr>
            <a:r>
              <a:rPr lang="en" sz="2200" dirty="0">
                <a:solidFill>
                  <a:srgbClr val="666666"/>
                </a:solidFill>
              </a:rPr>
              <a:t>Continuous evaluation of multi-dimensional array libraries</a:t>
            </a:r>
          </a:p>
          <a:p>
            <a:pPr marL="457200" lvl="0" indent="-228600" rtl="0">
              <a:spcBef>
                <a:spcPts val="0"/>
              </a:spcBef>
              <a:spcAft>
                <a:spcPts val="600"/>
              </a:spcAft>
              <a:buClr>
                <a:srgbClr val="666666"/>
              </a:buClr>
              <a:buSzPct val="100000"/>
            </a:pPr>
            <a:r>
              <a:rPr lang="en" sz="2200" dirty="0">
                <a:solidFill>
                  <a:srgbClr val="666666"/>
                </a:solidFill>
              </a:rPr>
              <a:t>Improved results visualization</a:t>
            </a:r>
          </a:p>
          <a:p>
            <a:pPr marL="457200" lvl="0" indent="-228600" rtl="0">
              <a:spcBef>
                <a:spcPts val="0"/>
              </a:spcBef>
              <a:spcAft>
                <a:spcPts val="600"/>
              </a:spcAft>
              <a:buClr>
                <a:srgbClr val="666666"/>
              </a:buClr>
              <a:buSzPct val="100000"/>
            </a:pPr>
            <a:r>
              <a:rPr lang="en" sz="2200" dirty="0">
                <a:solidFill>
                  <a:srgbClr val="666666"/>
                </a:solidFill>
              </a:rPr>
              <a:t>Complete GTG algorithm in SciSpark use </a:t>
            </a:r>
            <a:r>
              <a:rPr lang="en" sz="2200" dirty="0" smtClean="0">
                <a:solidFill>
                  <a:srgbClr val="666666"/>
                </a:solidFill>
              </a:rPr>
              <a:t>case</a:t>
            </a:r>
            <a:endParaRPr lang="en-US" sz="2200" dirty="0" smtClean="0">
              <a:solidFill>
                <a:srgbClr val="666666"/>
              </a:solidFill>
            </a:endParaRPr>
          </a:p>
          <a:p>
            <a:pPr marL="457200" lvl="0" indent="-228600" rtl="0">
              <a:spcBef>
                <a:spcPts val="0"/>
              </a:spcBef>
              <a:spcAft>
                <a:spcPts val="600"/>
              </a:spcAft>
              <a:buClr>
                <a:srgbClr val="666666"/>
              </a:buClr>
              <a:buSzPct val="100000"/>
            </a:pPr>
            <a:r>
              <a:rPr lang="en-US" sz="2200" dirty="0">
                <a:solidFill>
                  <a:srgbClr val="666666"/>
                </a:solidFill>
              </a:rPr>
              <a:t>	</a:t>
            </a:r>
            <a:r>
              <a:rPr lang="en" sz="1800" dirty="0" smtClean="0">
                <a:solidFill>
                  <a:srgbClr val="666666"/>
                </a:solidFill>
              </a:rPr>
              <a:t>How </a:t>
            </a:r>
            <a:r>
              <a:rPr lang="en" sz="1800" dirty="0">
                <a:solidFill>
                  <a:srgbClr val="666666"/>
                </a:solidFill>
              </a:rPr>
              <a:t>to traverse a graph to identify the features</a:t>
            </a:r>
          </a:p>
          <a:p>
            <a:pPr marL="457200" lvl="0" indent="-228600" rtl="0">
              <a:spcBef>
                <a:spcPts val="0"/>
              </a:spcBef>
              <a:spcAft>
                <a:spcPts val="600"/>
              </a:spcAft>
              <a:buClr>
                <a:srgbClr val="666666"/>
              </a:buClr>
              <a:buSzPct val="100000"/>
            </a:pPr>
            <a:r>
              <a:rPr lang="en" sz="2200" dirty="0">
                <a:solidFill>
                  <a:srgbClr val="666666"/>
                </a:solidFill>
              </a:rPr>
              <a:t>Implementing other science cases in </a:t>
            </a:r>
            <a:r>
              <a:rPr lang="en" sz="2200" dirty="0" smtClean="0">
                <a:solidFill>
                  <a:srgbClr val="666666"/>
                </a:solidFill>
              </a:rPr>
              <a:t>SciSpark</a:t>
            </a:r>
            <a:endParaRPr lang="en-US" sz="2200" dirty="0" smtClean="0">
              <a:solidFill>
                <a:srgbClr val="666666"/>
              </a:solidFill>
            </a:endParaRPr>
          </a:p>
          <a:p>
            <a:pPr marL="457200" indent="-228600">
              <a:spcAft>
                <a:spcPts val="600"/>
              </a:spcAft>
              <a:buClr>
                <a:srgbClr val="666666"/>
              </a:buClr>
            </a:pPr>
            <a:r>
              <a:rPr lang="en-US" sz="2400" dirty="0" smtClean="0">
                <a:solidFill>
                  <a:srgbClr val="666666"/>
                </a:solidFill>
              </a:rPr>
              <a:t>	</a:t>
            </a:r>
            <a:r>
              <a:rPr lang="en-US" dirty="0" smtClean="0">
                <a:solidFill>
                  <a:srgbClr val="666666"/>
                </a:solidFill>
              </a:rPr>
              <a:t>Parallel </a:t>
            </a:r>
            <a:r>
              <a:rPr lang="en-US" dirty="0" smtClean="0">
                <a:solidFill>
                  <a:srgbClr val="666666"/>
                </a:solidFill>
              </a:rPr>
              <a:t>PDF Clustering</a:t>
            </a:r>
            <a:endParaRPr lang="en-US" dirty="0" smtClean="0">
              <a:solidFill>
                <a:srgbClr val="666666"/>
              </a:solidFill>
            </a:endParaRPr>
          </a:p>
          <a:p>
            <a:pPr marL="457200" indent="-228600">
              <a:spcAft>
                <a:spcPts val="600"/>
              </a:spcAft>
              <a:buClr>
                <a:srgbClr val="666666"/>
              </a:buClr>
            </a:pPr>
            <a:r>
              <a:rPr lang="en-US" dirty="0">
                <a:solidFill>
                  <a:srgbClr val="666666"/>
                </a:solidFill>
              </a:rPr>
              <a:t>	</a:t>
            </a:r>
            <a:r>
              <a:rPr lang="en-US" dirty="0" smtClean="0">
                <a:solidFill>
                  <a:srgbClr val="666666"/>
                </a:solidFill>
              </a:rPr>
              <a:t>Higher-order statistics with rollups over week, month, season, etc.</a:t>
            </a:r>
          </a:p>
          <a:p>
            <a:pPr marL="457200" indent="-228600">
              <a:buClr>
                <a:srgbClr val="666666"/>
              </a:buClr>
            </a:pPr>
            <a:endParaRPr lang="en" sz="2400" dirty="0">
              <a:solidFill>
                <a:srgbClr val="666666"/>
              </a:solidFill>
            </a:endParaRPr>
          </a:p>
          <a:p>
            <a:pPr marL="457200" lvl="0" indent="-228600" rtl="0">
              <a:spcBef>
                <a:spcPts val="0"/>
              </a:spcBef>
              <a:buClr>
                <a:srgbClr val="666666"/>
              </a:buClr>
              <a:buSzPct val="100000"/>
            </a:pPr>
            <a:endParaRPr lang="en" sz="2200" dirty="0">
              <a:solidFill>
                <a:srgbClr val="666666"/>
              </a:solidFill>
            </a:endParaRPr>
          </a:p>
          <a:p>
            <a:pPr marR="0" lvl="0" algn="l" rtl="0">
              <a:lnSpc>
                <a:spcPct val="115000"/>
              </a:lnSpc>
              <a:spcBef>
                <a:spcPts val="0"/>
              </a:spcBef>
              <a:spcAft>
                <a:spcPts val="1600"/>
              </a:spcAft>
              <a:buNone/>
            </a:pPr>
            <a:endParaRPr dirty="0"/>
          </a:p>
        </p:txBody>
      </p:sp>
      <p:sp>
        <p:nvSpPr>
          <p:cNvPr id="577" name="Shape 57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33</a:t>
            </a:fld>
            <a:endParaRPr lang="en"/>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title"/>
          </p:nvPr>
        </p:nvSpPr>
        <p:spPr>
          <a:xfrm>
            <a:off x="311700" y="429525"/>
            <a:ext cx="8520599" cy="572699"/>
          </a:xfrm>
          <a:prstGeom prst="rect">
            <a:avLst/>
          </a:prstGeom>
        </p:spPr>
        <p:txBody>
          <a:bodyPr lIns="91425" tIns="91425" rIns="91425" bIns="91425" anchor="t" anchorCtr="0">
            <a:noAutofit/>
          </a:bodyPr>
          <a:lstStyle/>
          <a:p>
            <a:pPr>
              <a:spcBef>
                <a:spcPts val="0"/>
              </a:spcBef>
              <a:buNone/>
            </a:pPr>
            <a:r>
              <a:rPr lang="en" b="1"/>
              <a:t>Questions or comments?</a:t>
            </a:r>
          </a:p>
        </p:txBody>
      </p:sp>
      <p:sp>
        <p:nvSpPr>
          <p:cNvPr id="583" name="Shape 583"/>
          <p:cNvSpPr txBox="1"/>
          <p:nvPr/>
        </p:nvSpPr>
        <p:spPr>
          <a:xfrm>
            <a:off x="736600" y="2145000"/>
            <a:ext cx="7315200" cy="853500"/>
          </a:xfrm>
          <a:prstGeom prst="rect">
            <a:avLst/>
          </a:prstGeom>
          <a:noFill/>
          <a:ln>
            <a:noFill/>
          </a:ln>
        </p:spPr>
        <p:txBody>
          <a:bodyPr lIns="91425" tIns="91425" rIns="91425" bIns="91425" anchor="t" anchorCtr="0">
            <a:noAutofit/>
          </a:bodyPr>
          <a:lstStyle/>
          <a:p>
            <a:pPr rtl="0">
              <a:spcBef>
                <a:spcPts val="0"/>
              </a:spcBef>
              <a:buNone/>
            </a:pPr>
            <a:r>
              <a:rPr lang="en" sz="2200" i="1"/>
              <a:t>Connect with us at:</a:t>
            </a:r>
            <a:r>
              <a:rPr lang="en" sz="2200"/>
              <a:t> </a:t>
            </a:r>
            <a:r>
              <a:rPr lang="en" sz="2200" u="sng">
                <a:solidFill>
                  <a:schemeClr val="hlink"/>
                </a:solidFill>
                <a:hlinkClick r:id="rId3"/>
              </a:rPr>
              <a:t>https://github.com/SciSpark</a:t>
            </a:r>
          </a:p>
          <a:p>
            <a:pPr>
              <a:spcBef>
                <a:spcPts val="0"/>
              </a:spcBef>
              <a:buNone/>
            </a:pPr>
            <a:endParaRPr sz="2400"/>
          </a:p>
        </p:txBody>
      </p:sp>
      <p:sp>
        <p:nvSpPr>
          <p:cNvPr id="584" name="Shape 584"/>
          <p:cNvSpPr txBox="1"/>
          <p:nvPr/>
        </p:nvSpPr>
        <p:spPr>
          <a:xfrm>
            <a:off x="736600" y="2675475"/>
            <a:ext cx="8127900" cy="948300"/>
          </a:xfrm>
          <a:prstGeom prst="rect">
            <a:avLst/>
          </a:prstGeom>
          <a:noFill/>
          <a:ln>
            <a:noFill/>
          </a:ln>
        </p:spPr>
        <p:txBody>
          <a:bodyPr lIns="91425" tIns="91425" rIns="91425" bIns="91425" anchor="t" anchorCtr="0">
            <a:noAutofit/>
          </a:bodyPr>
          <a:lstStyle/>
          <a:p>
            <a:pPr rtl="0">
              <a:spcBef>
                <a:spcPts val="0"/>
              </a:spcBef>
              <a:buNone/>
            </a:pPr>
            <a:r>
              <a:rPr lang="en" sz="2200" i="1" dirty="0"/>
              <a:t>Contact us at: </a:t>
            </a:r>
            <a:r>
              <a:rPr lang="en" sz="1800" dirty="0"/>
              <a:t>Chris Mattmann </a:t>
            </a:r>
            <a:r>
              <a:rPr lang="en" sz="1800" dirty="0" smtClean="0"/>
              <a:t>– </a:t>
            </a:r>
            <a:r>
              <a:rPr lang="en-US" sz="1800" dirty="0" smtClean="0"/>
              <a:t>C</a:t>
            </a:r>
            <a:r>
              <a:rPr lang="en" sz="1800" dirty="0" smtClean="0"/>
              <a:t>hris.</a:t>
            </a:r>
            <a:r>
              <a:rPr lang="en-US" sz="1800" dirty="0" smtClean="0"/>
              <a:t>A</a:t>
            </a:r>
            <a:r>
              <a:rPr lang="en" sz="1800" dirty="0" smtClean="0"/>
              <a:t>.</a:t>
            </a:r>
            <a:r>
              <a:rPr lang="en-US" sz="1800" dirty="0" smtClean="0"/>
              <a:t>M</a:t>
            </a:r>
            <a:r>
              <a:rPr lang="en" sz="1800" dirty="0" smtClean="0"/>
              <a:t>attmann@jpl.nasa.gov</a:t>
            </a:r>
            <a:endParaRPr lang="en" sz="1800" dirty="0"/>
          </a:p>
          <a:p>
            <a:pPr rtl="0">
              <a:spcBef>
                <a:spcPts val="0"/>
              </a:spcBef>
              <a:buNone/>
            </a:pPr>
            <a:r>
              <a:rPr lang="en" sz="1800" dirty="0"/>
              <a:t>		</a:t>
            </a:r>
            <a:r>
              <a:rPr lang="en-US" sz="1800" smtClean="0"/>
              <a:t> </a:t>
            </a:r>
            <a:r>
              <a:rPr lang="en" sz="1800" smtClean="0"/>
              <a:t>Brian </a:t>
            </a:r>
            <a:r>
              <a:rPr lang="en" sz="1800" dirty="0"/>
              <a:t>Wilson </a:t>
            </a:r>
            <a:r>
              <a:rPr lang="en" sz="1800" dirty="0" smtClean="0"/>
              <a:t>– </a:t>
            </a:r>
            <a:r>
              <a:rPr lang="en-US" sz="1800" dirty="0" err="1" smtClean="0"/>
              <a:t>Brian.Wilson</a:t>
            </a:r>
            <a:r>
              <a:rPr lang="en" sz="1800" dirty="0" smtClean="0"/>
              <a:t>@jpl.nasa.gov</a:t>
            </a:r>
            <a:endParaRPr lang="en" sz="1800" dirty="0"/>
          </a:p>
          <a:p>
            <a:pPr>
              <a:spcBef>
                <a:spcPts val="0"/>
              </a:spcBef>
              <a:buNone/>
            </a:pPr>
            <a:r>
              <a:rPr lang="en" sz="2400" dirty="0"/>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b="1"/>
              <a:t>SciSpark use case: </a:t>
            </a:r>
            <a:r>
              <a:rPr lang="en" sz="2400" b="1"/>
              <a:t>Mesoscale Convective Systems</a:t>
            </a:r>
          </a:p>
          <a:p>
            <a:pPr>
              <a:spcBef>
                <a:spcPts val="0"/>
              </a:spcBef>
              <a:buNone/>
            </a:pPr>
            <a:endParaRPr/>
          </a:p>
        </p:txBody>
      </p:sp>
      <p:sp>
        <p:nvSpPr>
          <p:cNvPr id="590" name="Shape 59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368300" rtl="0">
              <a:spcBef>
                <a:spcPts val="0"/>
              </a:spcBef>
              <a:buSzPct val="100000"/>
              <a:buChar char="●"/>
            </a:pPr>
            <a:r>
              <a:rPr lang="en" sz="2200"/>
              <a:t>The core problem: how to create the graph and how to traverse it to identify weather features in a distributed environment</a:t>
            </a:r>
          </a:p>
          <a:p>
            <a:pPr lvl="0" algn="ctr" rtl="0">
              <a:spcBef>
                <a:spcPts val="0"/>
              </a:spcBef>
              <a:buNone/>
            </a:pPr>
            <a:r>
              <a:rPr lang="en" sz="2200" u="sng"/>
              <a:t>Resources</a:t>
            </a:r>
          </a:p>
          <a:p>
            <a:pPr marL="457200" lvl="0" indent="-368300" rtl="0">
              <a:spcBef>
                <a:spcPts val="0"/>
              </a:spcBef>
              <a:buSzPct val="100000"/>
              <a:buChar char="●"/>
            </a:pPr>
            <a:r>
              <a:rPr lang="en" sz="2200"/>
              <a:t>Hourly infrared satellite data from the</a:t>
            </a:r>
            <a:r>
              <a:rPr lang="en" sz="2200">
                <a:solidFill>
                  <a:srgbClr val="666666"/>
                </a:solidFill>
              </a:rPr>
              <a:t> National Centers for Environmental Prediction / Climate Prediction Center (NCEP/CPC) 4 km Global (60N – 60S) Infrared Dataset dates is used </a:t>
            </a:r>
          </a:p>
          <a:p>
            <a:pPr marL="457200" lvl="0" indent="-368300" rtl="0">
              <a:spcBef>
                <a:spcPts val="0"/>
              </a:spcBef>
              <a:buSzPct val="100000"/>
              <a:buChar char="●"/>
            </a:pPr>
            <a:r>
              <a:rPr lang="en" sz="2200"/>
              <a:t>Our test are run on 4-node cluster, each node has 32 cores, 240 GB memory and 100 GB disk space.</a:t>
            </a:r>
          </a:p>
          <a:p>
            <a:pPr lvl="0" rtl="0">
              <a:spcBef>
                <a:spcPts val="0"/>
              </a:spcBef>
              <a:buNone/>
            </a:pPr>
            <a:endParaRPr sz="2200">
              <a:solidFill>
                <a:srgbClr val="666666"/>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Clr>
                <a:schemeClr val="dk1"/>
              </a:buClr>
              <a:buSzPct val="39285"/>
              <a:buFont typeface="Arial"/>
              <a:buNone/>
            </a:pPr>
            <a:r>
              <a:rPr lang="en" b="1"/>
              <a:t>SciSpark Motivation</a:t>
            </a:r>
          </a:p>
          <a:p>
            <a:pPr lvl="0">
              <a:spcBef>
                <a:spcPts val="0"/>
              </a:spcBef>
              <a:buClr>
                <a:srgbClr val="000000"/>
              </a:buClr>
              <a:buFont typeface="Arial"/>
              <a:buNone/>
            </a:pPr>
            <a:endParaRPr/>
          </a:p>
        </p:txBody>
      </p:sp>
      <p:sp>
        <p:nvSpPr>
          <p:cNvPr id="69" name="Shape 69"/>
          <p:cNvSpPr txBox="1">
            <a:spLocks noGrp="1"/>
          </p:cNvSpPr>
          <p:nvPr>
            <p:ph type="body" idx="1"/>
          </p:nvPr>
        </p:nvSpPr>
        <p:spPr>
          <a:xfrm>
            <a:off x="216900" y="1152475"/>
            <a:ext cx="5257799" cy="3416400"/>
          </a:xfrm>
          <a:prstGeom prst="rect">
            <a:avLst/>
          </a:prstGeom>
        </p:spPr>
        <p:txBody>
          <a:bodyPr lIns="91425" tIns="91425" rIns="91425" bIns="91425" anchor="t" anchorCtr="0">
            <a:noAutofit/>
          </a:bodyPr>
          <a:lstStyle/>
          <a:p>
            <a:pPr marL="457200" lvl="0" indent="-228600" rtl="0">
              <a:spcBef>
                <a:spcPts val="0"/>
              </a:spcBef>
              <a:spcAft>
                <a:spcPts val="400"/>
              </a:spcAft>
              <a:buClr>
                <a:schemeClr val="dk1"/>
              </a:buClr>
              <a:buChar char="●"/>
            </a:pPr>
            <a:r>
              <a:rPr lang="en" dirty="0">
                <a:solidFill>
                  <a:schemeClr val="dk1"/>
                </a:solidFill>
              </a:rPr>
              <a:t>Climate and weather directly impacts all aspects of society</a:t>
            </a:r>
          </a:p>
          <a:p>
            <a:pPr marL="457200" lvl="0" indent="-228600" rtl="0">
              <a:spcBef>
                <a:spcPts val="0"/>
              </a:spcBef>
              <a:spcAft>
                <a:spcPts val="400"/>
              </a:spcAft>
              <a:buClr>
                <a:schemeClr val="dk1"/>
              </a:buClr>
              <a:buChar char="●"/>
            </a:pPr>
            <a:r>
              <a:rPr lang="en" dirty="0">
                <a:solidFill>
                  <a:schemeClr val="dk1"/>
                </a:solidFill>
              </a:rPr>
              <a:t>To understand average climate conditions,  and extreme weather events, we need data from climate models and observations </a:t>
            </a:r>
          </a:p>
          <a:p>
            <a:pPr marL="457200" lvl="0" indent="-228600" rtl="0">
              <a:spcBef>
                <a:spcPts val="0"/>
              </a:spcBef>
              <a:spcAft>
                <a:spcPts val="400"/>
              </a:spcAft>
              <a:buClr>
                <a:schemeClr val="dk1"/>
              </a:buClr>
              <a:buChar char="●"/>
            </a:pPr>
            <a:r>
              <a:rPr lang="en" dirty="0">
                <a:solidFill>
                  <a:schemeClr val="dk1"/>
                </a:solidFill>
              </a:rPr>
              <a:t>These data are voluminous &amp; heterogeneous -  varying spatial and temporal resolutions in   various scientific data formats</a:t>
            </a:r>
          </a:p>
          <a:p>
            <a:pPr marL="457200" lvl="0" indent="-228600" rtl="0">
              <a:spcBef>
                <a:spcPts val="0"/>
              </a:spcBef>
              <a:spcAft>
                <a:spcPts val="400"/>
              </a:spcAft>
              <a:buClr>
                <a:schemeClr val="dk1"/>
              </a:buClr>
              <a:buChar char="●"/>
            </a:pPr>
            <a:r>
              <a:rPr lang="en" dirty="0">
                <a:solidFill>
                  <a:schemeClr val="dk1"/>
                </a:solidFill>
              </a:rPr>
              <a:t>Provides important information for policy- and decision- makers, as well as for Earth science and climate change researchers</a:t>
            </a:r>
          </a:p>
          <a:p>
            <a:pPr lvl="0">
              <a:spcBef>
                <a:spcPts val="0"/>
              </a:spcBef>
              <a:buNone/>
            </a:pPr>
            <a:endParaRPr dirty="0"/>
          </a:p>
        </p:txBody>
      </p:sp>
      <p:pic>
        <p:nvPicPr>
          <p:cNvPr id="70" name="Shape 70"/>
          <p:cNvPicPr preferRelativeResize="0"/>
          <p:nvPr/>
        </p:nvPicPr>
        <p:blipFill>
          <a:blip r:embed="rId3">
            <a:alphaModFix/>
          </a:blip>
          <a:stretch>
            <a:fillRect/>
          </a:stretch>
        </p:blipFill>
        <p:spPr>
          <a:xfrm>
            <a:off x="5474699" y="865325"/>
            <a:ext cx="3495449" cy="3314224"/>
          </a:xfrm>
          <a:prstGeom prst="rect">
            <a:avLst/>
          </a:prstGeom>
          <a:noFill/>
          <a:ln>
            <a:noFill/>
          </a:ln>
        </p:spPr>
      </p:pic>
      <p:sp>
        <p:nvSpPr>
          <p:cNvPr id="71" name="Shape 71"/>
          <p:cNvSpPr txBox="1"/>
          <p:nvPr/>
        </p:nvSpPr>
        <p:spPr>
          <a:xfrm>
            <a:off x="7157525" y="3391575"/>
            <a:ext cx="1905600" cy="697200"/>
          </a:xfrm>
          <a:prstGeom prst="rect">
            <a:avLst/>
          </a:prstGeom>
          <a:noFill/>
          <a:ln>
            <a:noFill/>
          </a:ln>
        </p:spPr>
        <p:txBody>
          <a:bodyPr lIns="91425" tIns="91425" rIns="91425" bIns="91425" anchor="t" anchorCtr="0">
            <a:noAutofit/>
          </a:bodyPr>
          <a:lstStyle/>
          <a:p>
            <a:pPr>
              <a:spcBef>
                <a:spcPts val="0"/>
              </a:spcBef>
              <a:buNone/>
            </a:pPr>
            <a:r>
              <a:rPr lang="en" sz="600"/>
              <a:t>"AtmosphericModelSchematic" by NOAA - http://celebrating200years.noaa.gov/breakthroughs/climate_model/AtmosphericModelSchematic.png. Licensed under Public Domain via Commons - https://commons.wikimedia.org/wiki/File:AtmosphericModelSchematic.png#/media/File:AtmosphericModelSchematic.png</a:t>
            </a:r>
          </a:p>
        </p:txBody>
      </p:sp>
      <p:sp>
        <p:nvSpPr>
          <p:cNvPr id="72" name="Shape 72"/>
          <p:cNvSpPr txBox="1">
            <a:spLocks noGrp="1"/>
          </p:cNvSpPr>
          <p:nvPr>
            <p:ph type="body" idx="2"/>
          </p:nvPr>
        </p:nvSpPr>
        <p:spPr>
          <a:xfrm>
            <a:off x="140700" y="4308125"/>
            <a:ext cx="8520599" cy="697200"/>
          </a:xfrm>
          <a:prstGeom prst="rect">
            <a:avLst/>
          </a:prstGeom>
        </p:spPr>
        <p:txBody>
          <a:bodyPr lIns="91425" tIns="91425" rIns="91425" bIns="91425" anchor="t" anchorCtr="0">
            <a:noAutofit/>
          </a:bodyPr>
          <a:lstStyle/>
          <a:p>
            <a:pPr marL="457200" lvl="0" indent="-228600" rtl="0">
              <a:spcBef>
                <a:spcPts val="0"/>
              </a:spcBef>
              <a:buClr>
                <a:schemeClr val="dk1"/>
              </a:buClr>
              <a:buChar char="●"/>
            </a:pPr>
            <a:endParaRPr>
              <a:solidFill>
                <a:schemeClr val="dk1"/>
              </a:solidFill>
            </a:endParaRPr>
          </a:p>
          <a:p>
            <a:pPr lvl="0" rtl="0">
              <a:spcBef>
                <a:spcPts val="0"/>
              </a:spcBef>
              <a:buNone/>
            </a:pPr>
            <a:endParaRPr>
              <a:solidFill>
                <a:schemeClr val="dk1"/>
              </a:solidFill>
            </a:endParaRPr>
          </a:p>
          <a:p>
            <a:pPr lvl="0" rtl="0">
              <a:spcBef>
                <a:spcPts val="0"/>
              </a:spcBef>
              <a:buNone/>
            </a:pPr>
            <a:endParaRPr/>
          </a:p>
          <a:p>
            <a:pPr lvl="0" rtl="0">
              <a:spcBef>
                <a:spcPts val="0"/>
              </a:spcBef>
              <a:buNone/>
            </a:pPr>
            <a:endParaRPr/>
          </a:p>
          <a:p>
            <a:pPr lvl="0" rtl="0">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lvl="0" rtl="0">
              <a:spcBef>
                <a:spcPts val="0"/>
              </a:spcBef>
              <a:buNone/>
            </a:pPr>
            <a:r>
              <a:rPr lang="en" b="1"/>
              <a:t>SciSpark: an analytical engine for science data</a:t>
            </a:r>
          </a:p>
        </p:txBody>
      </p:sp>
      <p:sp>
        <p:nvSpPr>
          <p:cNvPr id="78" name="Shape 78"/>
          <p:cNvSpPr txBox="1">
            <a:spLocks noGrp="1"/>
          </p:cNvSpPr>
          <p:nvPr>
            <p:ph type="body" idx="1"/>
          </p:nvPr>
        </p:nvSpPr>
        <p:spPr>
          <a:xfrm>
            <a:off x="311700" y="1046149"/>
            <a:ext cx="8520599" cy="3416400"/>
          </a:xfrm>
          <a:prstGeom prst="rect">
            <a:avLst/>
          </a:prstGeom>
        </p:spPr>
        <p:txBody>
          <a:bodyPr lIns="91425" tIns="91425" rIns="91425" bIns="91425" anchor="t" anchorCtr="0">
            <a:noAutofit/>
          </a:bodyPr>
          <a:lstStyle/>
          <a:p>
            <a:pPr marL="457200" lvl="0" indent="-368300" rtl="0">
              <a:spcBef>
                <a:spcPts val="0"/>
              </a:spcBef>
              <a:spcAft>
                <a:spcPts val="400"/>
              </a:spcAft>
              <a:buClr>
                <a:schemeClr val="dk1"/>
              </a:buClr>
              <a:buSzPct val="100000"/>
              <a:buChar char="●"/>
            </a:pPr>
            <a:r>
              <a:rPr lang="en" sz="2200" dirty="0">
                <a:solidFill>
                  <a:schemeClr val="dk1"/>
                </a:solidFill>
              </a:rPr>
              <a:t>I/O is major performance bottleneck</a:t>
            </a:r>
          </a:p>
          <a:p>
            <a:pPr marL="914400" lvl="1" indent="-342900" rtl="0">
              <a:spcBef>
                <a:spcPts val="0"/>
              </a:spcBef>
              <a:spcAft>
                <a:spcPts val="400"/>
              </a:spcAft>
              <a:buClr>
                <a:schemeClr val="dk1"/>
              </a:buClr>
              <a:buSzPct val="100000"/>
              <a:buChar char="○"/>
            </a:pPr>
            <a:r>
              <a:rPr lang="en" sz="1800" dirty="0">
                <a:solidFill>
                  <a:schemeClr val="dk1"/>
                </a:solidFill>
              </a:rPr>
              <a:t>Reading voluminous hierarchical datasets </a:t>
            </a:r>
          </a:p>
          <a:p>
            <a:pPr marL="457200" lvl="0" indent="-368300" rtl="0">
              <a:spcBef>
                <a:spcPts val="0"/>
              </a:spcBef>
              <a:spcAft>
                <a:spcPts val="400"/>
              </a:spcAft>
              <a:buClr>
                <a:schemeClr val="dk1"/>
              </a:buClr>
              <a:buSzPct val="100000"/>
              <a:buChar char="●"/>
            </a:pPr>
            <a:r>
              <a:rPr lang="en" sz="2200" dirty="0">
                <a:solidFill>
                  <a:schemeClr val="dk1"/>
                </a:solidFill>
              </a:rPr>
              <a:t>Batch processing limits interaction and exploration of scientific datasets</a:t>
            </a:r>
          </a:p>
          <a:p>
            <a:pPr marL="914400" lvl="1" indent="-342900" rtl="0">
              <a:spcBef>
                <a:spcPts val="0"/>
              </a:spcBef>
              <a:spcAft>
                <a:spcPts val="400"/>
              </a:spcAft>
              <a:buClr>
                <a:schemeClr val="dk1"/>
              </a:buClr>
              <a:buSzPct val="100000"/>
              <a:buChar char="○"/>
            </a:pPr>
            <a:r>
              <a:rPr lang="en" sz="1800" dirty="0">
                <a:solidFill>
                  <a:schemeClr val="dk1"/>
                </a:solidFill>
              </a:rPr>
              <a:t>Regridding, interactive analytics, and variable clustering (min/max) over decadal datasets could benefit from in-memory testing </a:t>
            </a:r>
          </a:p>
          <a:p>
            <a:pPr marL="457200" lvl="0" indent="-368300" rtl="0">
              <a:spcBef>
                <a:spcPts val="0"/>
              </a:spcBef>
              <a:spcAft>
                <a:spcPts val="400"/>
              </a:spcAft>
              <a:buClr>
                <a:schemeClr val="dk1"/>
              </a:buClr>
              <a:buSzPct val="100000"/>
              <a:buChar char="●"/>
            </a:pPr>
            <a:r>
              <a:rPr lang="en" sz="2200" dirty="0">
                <a:solidFill>
                  <a:schemeClr val="dk1"/>
                </a:solidFill>
              </a:rPr>
              <a:t>Spark Resilient distributed dataset (RDD)</a:t>
            </a:r>
          </a:p>
          <a:p>
            <a:pPr marL="914400" lvl="2" indent="-342900" rtl="0">
              <a:spcBef>
                <a:spcPts val="0"/>
              </a:spcBef>
              <a:spcAft>
                <a:spcPts val="400"/>
              </a:spcAft>
              <a:buClr>
                <a:schemeClr val="dk1"/>
              </a:buClr>
              <a:buSzPct val="100000"/>
              <a:buChar char="○"/>
            </a:pPr>
            <a:r>
              <a:rPr lang="en" sz="1800" dirty="0">
                <a:solidFill>
                  <a:schemeClr val="dk1"/>
                </a:solidFill>
              </a:rPr>
              <a:t>Enables re-use of intermediate results</a:t>
            </a:r>
          </a:p>
          <a:p>
            <a:pPr marL="914400" lvl="2" indent="-342900" rtl="0">
              <a:spcBef>
                <a:spcPts val="0"/>
              </a:spcBef>
              <a:spcAft>
                <a:spcPts val="400"/>
              </a:spcAft>
              <a:buClr>
                <a:schemeClr val="dk1"/>
              </a:buClr>
              <a:buSzPct val="100000"/>
              <a:buChar char="○"/>
            </a:pPr>
            <a:r>
              <a:rPr lang="en" sz="1800" dirty="0">
                <a:solidFill>
                  <a:schemeClr val="dk1"/>
                </a:solidFill>
              </a:rPr>
              <a:t>Replicated, distributed, and </a:t>
            </a:r>
            <a:r>
              <a:rPr lang="en" sz="1800" dirty="0" smtClean="0">
                <a:solidFill>
                  <a:schemeClr val="dk1"/>
                </a:solidFill>
              </a:rPr>
              <a:t>reconstruct</a:t>
            </a:r>
            <a:r>
              <a:rPr lang="en-US" sz="1800" dirty="0" smtClean="0">
                <a:solidFill>
                  <a:schemeClr val="dk1"/>
                </a:solidFill>
              </a:rPr>
              <a:t>able (provenance)</a:t>
            </a:r>
            <a:endParaRPr lang="en" sz="1800" dirty="0">
              <a:solidFill>
                <a:schemeClr val="dk1"/>
              </a:solidFill>
            </a:endParaRPr>
          </a:p>
          <a:p>
            <a:pPr marL="914400" lvl="2" indent="-342900" rtl="0">
              <a:spcBef>
                <a:spcPts val="0"/>
              </a:spcBef>
              <a:spcAft>
                <a:spcPts val="400"/>
              </a:spcAft>
              <a:buClr>
                <a:schemeClr val="dk1"/>
              </a:buClr>
              <a:buSzPct val="100000"/>
              <a:buChar char="○"/>
            </a:pPr>
            <a:r>
              <a:rPr lang="en" sz="1800" dirty="0">
                <a:solidFill>
                  <a:schemeClr val="dk1"/>
                </a:solidFill>
              </a:rPr>
              <a:t>In memory for fast interactivity</a:t>
            </a:r>
          </a:p>
        </p:txBody>
      </p:sp>
      <p:sp>
        <p:nvSpPr>
          <p:cNvPr id="79" name="Shape 7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5</a:t>
            </a:fld>
            <a:endParaRPr lang="en"/>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p:cNvPicPr preferRelativeResize="0"/>
          <p:nvPr/>
        </p:nvPicPr>
        <p:blipFill>
          <a:blip r:embed="rId3">
            <a:alphaModFix/>
          </a:blip>
          <a:stretch>
            <a:fillRect/>
          </a:stretch>
        </p:blipFill>
        <p:spPr>
          <a:xfrm>
            <a:off x="1628569" y="817564"/>
            <a:ext cx="5934075" cy="4191000"/>
          </a:xfrm>
          <a:prstGeom prst="rect">
            <a:avLst/>
          </a:prstGeom>
          <a:noFill/>
          <a:ln>
            <a:noFill/>
          </a:ln>
        </p:spPr>
      </p:pic>
      <p:sp>
        <p:nvSpPr>
          <p:cNvPr id="91" name="Shape 91"/>
          <p:cNvSpPr txBox="1"/>
          <p:nvPr/>
        </p:nvSpPr>
        <p:spPr>
          <a:xfrm>
            <a:off x="1235973" y="133203"/>
            <a:ext cx="6704999" cy="8574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2400" b="1" dirty="0">
                <a:solidFill>
                  <a:srgbClr val="333399"/>
                </a:solidFill>
              </a:rPr>
              <a:t>Spark:  In-Memory Map-Reduce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1576399" y="242899"/>
            <a:ext cx="6087875" cy="4828925"/>
          </a:xfrm>
          <a:prstGeom prst="rect">
            <a:avLst/>
          </a:prstGeom>
          <a:noFill/>
          <a:ln>
            <a:noFill/>
          </a:ln>
        </p:spPr>
      </p:pic>
      <p:sp>
        <p:nvSpPr>
          <p:cNvPr id="85" name="Shape 85"/>
          <p:cNvSpPr txBox="1"/>
          <p:nvPr/>
        </p:nvSpPr>
        <p:spPr>
          <a:xfrm>
            <a:off x="4915825" y="155200"/>
            <a:ext cx="2745299" cy="663600"/>
          </a:xfrm>
          <a:prstGeom prst="rect">
            <a:avLst/>
          </a:prstGeom>
          <a:noFill/>
          <a:ln>
            <a:noFill/>
          </a:ln>
        </p:spPr>
        <p:txBody>
          <a:bodyPr lIns="91425" tIns="91425" rIns="91425" bIns="91425" anchor="t" anchorCtr="0">
            <a:noAutofit/>
          </a:bodyPr>
          <a:lstStyle/>
          <a:p>
            <a:pPr>
              <a:spcBef>
                <a:spcPts val="0"/>
              </a:spcBef>
              <a:buNone/>
            </a:pPr>
            <a:r>
              <a:rPr lang="en" sz="3600"/>
              <a:t>Ecosystem</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292625"/>
            <a:ext cx="8520599" cy="572699"/>
          </a:xfrm>
          <a:prstGeom prst="rect">
            <a:avLst/>
          </a:prstGeom>
        </p:spPr>
        <p:txBody>
          <a:bodyPr lIns="91425" tIns="91425" rIns="91425" bIns="91425" anchor="t" anchorCtr="0">
            <a:noAutofit/>
          </a:bodyPr>
          <a:lstStyle/>
          <a:p>
            <a:pPr>
              <a:spcBef>
                <a:spcPts val="0"/>
              </a:spcBef>
              <a:buNone/>
            </a:pPr>
            <a:r>
              <a:rPr lang="en">
                <a:solidFill>
                  <a:srgbClr val="0000FF"/>
                </a:solidFill>
              </a:rPr>
              <a:t>Spark Transformations &amp; Actions</a:t>
            </a:r>
          </a:p>
        </p:txBody>
      </p:sp>
      <p:pic>
        <p:nvPicPr>
          <p:cNvPr id="97" name="Shape 97"/>
          <p:cNvPicPr preferRelativeResize="0"/>
          <p:nvPr/>
        </p:nvPicPr>
        <p:blipFill>
          <a:blip r:embed="rId3">
            <a:alphaModFix/>
          </a:blip>
          <a:stretch>
            <a:fillRect/>
          </a:stretch>
        </p:blipFill>
        <p:spPr>
          <a:xfrm>
            <a:off x="566737" y="890587"/>
            <a:ext cx="8010525" cy="381952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303257"/>
            <a:ext cx="8520599" cy="572699"/>
          </a:xfrm>
          <a:prstGeom prst="rect">
            <a:avLst/>
          </a:prstGeom>
        </p:spPr>
        <p:txBody>
          <a:bodyPr lIns="91425" tIns="91425" rIns="91425" bIns="91425" anchor="t" anchorCtr="0">
            <a:noAutofit/>
          </a:bodyPr>
          <a:lstStyle/>
          <a:p>
            <a:pPr lvl="0" rtl="0">
              <a:spcBef>
                <a:spcPts val="0"/>
              </a:spcBef>
              <a:buNone/>
            </a:pPr>
            <a:r>
              <a:rPr lang="en" b="1"/>
              <a:t>Envisioned architecture</a:t>
            </a:r>
          </a:p>
        </p:txBody>
      </p:sp>
      <p:sp>
        <p:nvSpPr>
          <p:cNvPr id="103" name="Shape 103"/>
          <p:cNvSpPr txBox="1">
            <a:spLocks noGrp="1"/>
          </p:cNvSpPr>
          <p:nvPr>
            <p:ph type="sldNum" idx="12"/>
          </p:nvPr>
        </p:nvSpPr>
        <p:spPr>
          <a:xfrm>
            <a:off x="8559850" y="4612537"/>
            <a:ext cx="584100" cy="4541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9</a:t>
            </a:fld>
            <a:endParaRPr lang="en"/>
          </a:p>
        </p:txBody>
      </p:sp>
      <p:pic>
        <p:nvPicPr>
          <p:cNvPr id="104" name="Shape 104"/>
          <p:cNvPicPr preferRelativeResize="0"/>
          <p:nvPr/>
        </p:nvPicPr>
        <p:blipFill rotWithShape="1">
          <a:blip r:embed="rId3">
            <a:alphaModFix/>
          </a:blip>
          <a:srcRect b="6672"/>
          <a:stretch/>
        </p:blipFill>
        <p:spPr>
          <a:xfrm>
            <a:off x="1949808" y="791651"/>
            <a:ext cx="6172285" cy="4080153"/>
          </a:xfrm>
          <a:prstGeom prst="rect">
            <a:avLst/>
          </a:prstGeom>
          <a:noFill/>
          <a:ln>
            <a:noFill/>
          </a:ln>
        </p:spPr>
      </p:pic>
      <p:grpSp>
        <p:nvGrpSpPr>
          <p:cNvPr id="105" name="Shape 105"/>
          <p:cNvGrpSpPr/>
          <p:nvPr/>
        </p:nvGrpSpPr>
        <p:grpSpPr>
          <a:xfrm>
            <a:off x="707414" y="3193984"/>
            <a:ext cx="4963283" cy="1614293"/>
            <a:chOff x="1250670" y="3606037"/>
            <a:chExt cx="4484759" cy="1316071"/>
          </a:xfrm>
        </p:grpSpPr>
        <p:sp>
          <p:nvSpPr>
            <p:cNvPr id="106" name="Shape 106"/>
            <p:cNvSpPr/>
            <p:nvPr/>
          </p:nvSpPr>
          <p:spPr>
            <a:xfrm>
              <a:off x="2874546" y="3606037"/>
              <a:ext cx="2860883" cy="1316071"/>
            </a:xfrm>
            <a:prstGeom prst="rect">
              <a:avLst/>
            </a:prstGeom>
            <a:noFill/>
            <a:ln w="19050" cap="flat" cmpd="sng">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07" name="Shape 107"/>
            <p:cNvCxnSpPr>
              <a:stCxn id="106" idx="1"/>
              <a:endCxn id="108" idx="3"/>
            </p:cNvCxnSpPr>
            <p:nvPr/>
          </p:nvCxnSpPr>
          <p:spPr>
            <a:xfrm flipH="1" flipV="1">
              <a:off x="2209250" y="4263555"/>
              <a:ext cx="665296" cy="518"/>
            </a:xfrm>
            <a:prstGeom prst="straightConnector1">
              <a:avLst/>
            </a:prstGeom>
            <a:noFill/>
            <a:ln w="19050" cap="flat" cmpd="sng">
              <a:solidFill>
                <a:srgbClr val="CC0000"/>
              </a:solidFill>
              <a:prstDash val="solid"/>
              <a:round/>
              <a:headEnd type="none" w="lg" len="lg"/>
              <a:tailEnd type="stealth" w="lg" len="lg"/>
            </a:ln>
          </p:spPr>
        </p:cxnSp>
        <p:sp>
          <p:nvSpPr>
            <p:cNvPr id="108" name="Shape 108"/>
            <p:cNvSpPr txBox="1"/>
            <p:nvPr/>
          </p:nvSpPr>
          <p:spPr>
            <a:xfrm>
              <a:off x="1250670" y="4131855"/>
              <a:ext cx="958580" cy="263400"/>
            </a:xfrm>
            <a:prstGeom prst="rect">
              <a:avLst/>
            </a:prstGeom>
            <a:noFill/>
            <a:ln>
              <a:noFill/>
            </a:ln>
          </p:spPr>
          <p:txBody>
            <a:bodyPr lIns="91425" tIns="91425" rIns="91425" bIns="91425" anchor="ctr" anchorCtr="0">
              <a:noAutofit/>
            </a:bodyPr>
            <a:lstStyle/>
            <a:p>
              <a:pPr lvl="0" rtl="0">
                <a:spcBef>
                  <a:spcPts val="0"/>
                </a:spcBef>
                <a:buNone/>
              </a:pPr>
              <a:r>
                <a:rPr lang="en" sz="1200" dirty="0">
                  <a:solidFill>
                    <a:srgbClr val="CC0000"/>
                  </a:solidFill>
                </a:rPr>
                <a:t>Backend </a:t>
              </a:r>
            </a:p>
          </p:txBody>
        </p:sp>
      </p:grpSp>
      <p:sp>
        <p:nvSpPr>
          <p:cNvPr id="109" name="Shape 109"/>
          <p:cNvSpPr/>
          <p:nvPr/>
        </p:nvSpPr>
        <p:spPr>
          <a:xfrm>
            <a:off x="2504558" y="2262371"/>
            <a:ext cx="3124791" cy="921488"/>
          </a:xfrm>
          <a:prstGeom prst="rect">
            <a:avLst/>
          </a:prstGeom>
          <a:noFill/>
          <a:ln w="19050" cap="flat" cmpd="sng">
            <a:solidFill>
              <a:srgbClr val="CC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110" name="Shape 110"/>
          <p:cNvGrpSpPr/>
          <p:nvPr/>
        </p:nvGrpSpPr>
        <p:grpSpPr>
          <a:xfrm>
            <a:off x="707415" y="2434313"/>
            <a:ext cx="1738169" cy="323086"/>
            <a:chOff x="1363221" y="3806250"/>
            <a:chExt cx="1124117" cy="263400"/>
          </a:xfrm>
        </p:grpSpPr>
        <p:cxnSp>
          <p:nvCxnSpPr>
            <p:cNvPr id="111" name="Shape 111"/>
            <p:cNvCxnSpPr>
              <a:endCxn id="113" idx="3"/>
            </p:cNvCxnSpPr>
            <p:nvPr/>
          </p:nvCxnSpPr>
          <p:spPr>
            <a:xfrm flipH="1" flipV="1">
              <a:off x="2017393" y="3937950"/>
              <a:ext cx="469945" cy="1699"/>
            </a:xfrm>
            <a:prstGeom prst="straightConnector1">
              <a:avLst/>
            </a:prstGeom>
            <a:noFill/>
            <a:ln w="19050" cap="flat" cmpd="sng">
              <a:solidFill>
                <a:srgbClr val="CC0000"/>
              </a:solidFill>
              <a:prstDash val="solid"/>
              <a:round/>
              <a:headEnd type="none" w="lg" len="lg"/>
              <a:tailEnd type="stealth" w="lg" len="lg"/>
            </a:ln>
          </p:spPr>
        </p:cxnSp>
        <p:sp>
          <p:nvSpPr>
            <p:cNvPr id="113" name="Shape 113"/>
            <p:cNvSpPr txBox="1"/>
            <p:nvPr/>
          </p:nvSpPr>
          <p:spPr>
            <a:xfrm>
              <a:off x="1363221" y="3806250"/>
              <a:ext cx="654172" cy="263400"/>
            </a:xfrm>
            <a:prstGeom prst="rect">
              <a:avLst/>
            </a:prstGeom>
            <a:noFill/>
            <a:ln>
              <a:noFill/>
            </a:ln>
          </p:spPr>
          <p:txBody>
            <a:bodyPr lIns="91425" tIns="91425" rIns="91425" bIns="91425" anchor="ctr" anchorCtr="0">
              <a:noAutofit/>
            </a:bodyPr>
            <a:lstStyle/>
            <a:p>
              <a:pPr lvl="0" rtl="0">
                <a:spcBef>
                  <a:spcPts val="0"/>
                </a:spcBef>
                <a:buNone/>
              </a:pPr>
              <a:r>
                <a:rPr lang="en" sz="1200" dirty="0">
                  <a:solidFill>
                    <a:srgbClr val="CC0000"/>
                  </a:solidFill>
                </a:rPr>
                <a:t>Frontend</a:t>
              </a:r>
            </a:p>
          </p:txBody>
        </p:sp>
      </p:grpSp>
      <p:pic>
        <p:nvPicPr>
          <p:cNvPr id="114" name="Shape 114"/>
          <p:cNvPicPr preferRelativeResize="0"/>
          <p:nvPr/>
        </p:nvPicPr>
        <p:blipFill>
          <a:blip r:embed="rId4">
            <a:alphaModFix/>
          </a:blip>
          <a:stretch>
            <a:fillRect/>
          </a:stretch>
        </p:blipFill>
        <p:spPr>
          <a:xfrm>
            <a:off x="5681294" y="3288172"/>
            <a:ext cx="1064650" cy="3996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2956</Words>
  <Application>Microsoft Macintosh PowerPoint</Application>
  <PresentationFormat>On-screen Show (16:9)</PresentationFormat>
  <Paragraphs>524</Paragraphs>
  <Slides>35</Slides>
  <Notes>31</Notes>
  <HiddenSlides>0</HiddenSlides>
  <MMClips>1</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simple-light-2</vt:lpstr>
      <vt:lpstr>light-gradient</vt:lpstr>
      <vt:lpstr>SciSpark: Applying In-memory Distributed Computing to Large-Scale Climate Science &amp; Analytics</vt:lpstr>
      <vt:lpstr>Outline</vt:lpstr>
      <vt:lpstr>PowerPoint Presentation</vt:lpstr>
      <vt:lpstr>SciSpark Motivation </vt:lpstr>
      <vt:lpstr>SciSpark: an analytical engine for science data</vt:lpstr>
      <vt:lpstr>PowerPoint Presentation</vt:lpstr>
      <vt:lpstr>PowerPoint Presentation</vt:lpstr>
      <vt:lpstr>Spark Transformations &amp; Actions</vt:lpstr>
      <vt:lpstr>Envisioned architecture</vt:lpstr>
      <vt:lpstr>PowerPoint Presentation</vt:lpstr>
      <vt:lpstr>Three Challenges using Spark for Earth Science</vt:lpstr>
      <vt:lpstr>PowerPoint Presentation</vt:lpstr>
      <vt:lpstr>Science Data File Formats</vt:lpstr>
      <vt:lpstr>SciSpark current architecture</vt:lpstr>
      <vt:lpstr>SciSpark’s scientific RDD creation workflow</vt:lpstr>
      <vt:lpstr>How the sRDD is represented to the scientist</vt:lpstr>
      <vt:lpstr>Matrix Libraries: N-dim in Spark</vt:lpstr>
      <vt:lpstr>PowerPoint Presentation</vt:lpstr>
      <vt:lpstr>SciSpark use case: Mesoscale Convective Systems</vt:lpstr>
      <vt:lpstr>Sequential Grab ‘em, Tag ‘em, Graph ‘em (GTG) </vt:lpstr>
      <vt:lpstr>Proposed GUI:  Live Code Notebook with Viz. Widgets</vt:lpstr>
      <vt:lpstr>Notebook Analytics Demo  - notebook connected to Spark Cluster - “live” code window for scala, python, sql - interactive plot widgets</vt:lpstr>
      <vt:lpstr>PowerPoint Presentation</vt:lpstr>
      <vt:lpstr>PowerPoint Presentation</vt:lpstr>
      <vt:lpstr>Distributed GTG implementation on SciSpark</vt:lpstr>
      <vt:lpstr>GroupBy Approach</vt:lpstr>
      <vt:lpstr>Distributed GTG using MapReduce Paradigm </vt:lpstr>
      <vt:lpstr>Algorithmic Assessments of approaches</vt:lpstr>
      <vt:lpstr>Results: D3 Visual of the graph </vt:lpstr>
      <vt:lpstr>PowerPoint Presentation</vt:lpstr>
      <vt:lpstr>Garbage Collection (GC) Performance</vt:lpstr>
      <vt:lpstr>Accomplishments</vt:lpstr>
      <vt:lpstr>Next steps ..</vt:lpstr>
      <vt:lpstr>Questions or comments?</vt:lpstr>
      <vt:lpstr>SciSpark use case: Mesoscale Convective Systems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SciSpark: Applying In-memory Distributed Computing to Large-Scale Climate Science &amp; Analytics</dc:title>
  <cp:lastModifiedBy>Brian Wilson</cp:lastModifiedBy>
  <cp:revision>16</cp:revision>
  <dcterms:modified xsi:type="dcterms:W3CDTF">2016-01-06T16:12:33Z</dcterms:modified>
</cp:coreProperties>
</file>