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embeddedFontLst>
    <p:embeddedFont>
      <p:font typeface="Arimo"/>
      <p:regular r:id="rId22"/>
      <p:bold r:id="rId23"/>
      <p:italic r:id="rId24"/>
      <p:boldItalic r:id="rId25"/>
    </p:embeddedFont>
    <p:embeddedFont>
      <p:font typeface="Helvetica Neue"/>
      <p:regular r:id="rId26"/>
      <p:bold r:id="rId27"/>
      <p:italic r:id="rId28"/>
      <p:boldItalic r:id="rId29"/>
    </p:embeddedFont>
    <p:embeddedFont>
      <p:font typeface="Source Sans Pr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Arimo-regular.fntdata"/><Relationship Id="rId21" Type="http://schemas.openxmlformats.org/officeDocument/2006/relationships/slide" Target="slides/slide16.xml"/><Relationship Id="rId24" Type="http://schemas.openxmlformats.org/officeDocument/2006/relationships/font" Target="fonts/Arimo-italic.fntdata"/><Relationship Id="rId23" Type="http://schemas.openxmlformats.org/officeDocument/2006/relationships/font" Target="fonts/Arim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font" Target="fonts/HelveticaNeue-regular.fntdata"/><Relationship Id="rId25" Type="http://schemas.openxmlformats.org/officeDocument/2006/relationships/font" Target="fonts/Arimo-bold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bold.fntdata"/><Relationship Id="rId30" Type="http://schemas.openxmlformats.org/officeDocument/2006/relationships/font" Target="fonts/SourceSansPro-regular.fntdata"/><Relationship Id="rId11" Type="http://schemas.openxmlformats.org/officeDocument/2006/relationships/slide" Target="slides/slide6.xml"/><Relationship Id="rId33" Type="http://schemas.openxmlformats.org/officeDocument/2006/relationships/font" Target="fonts/SourceSansPro-boldItalic.fntdata"/><Relationship Id="rId10" Type="http://schemas.openxmlformats.org/officeDocument/2006/relationships/slide" Target="slides/slide5.xml"/><Relationship Id="rId32" Type="http://schemas.openxmlformats.org/officeDocument/2006/relationships/font" Target="fonts/SourceSansPr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are looking to architect a web service or application powered by Earthdata catalog-services then you have a variety of options. I’m going to make a case for OpenSearch. I’m going to tell you the what, why and how of OpenSearch in this presentation.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Sources are global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just the sources that CWIC enabled for OpenSearch!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INPE in Brazil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EUMETSAT and ESA in Europe.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CCMEO in Canada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ISRO in India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NASA, NOAA and USGS in the US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not too distant future you will be able to do that for AOE in China and ROSCOSMOS in Russia. Further out we will have Australia.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know the OpenSearch specification and the extensions you care about then you can do this very easily.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the descriptor document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that you can either construct a user interface for your web application or formulate a query for your web service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Execute a query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Navigate through your results using HATEOS and ATOM standards.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search link of mime-type OSDD to drill down to granules using a granule-level OSDD. Repeat steps 2-4 (remember you can have a different query set at the granule level if you want, hence the OSDD). As a developer or user I don’t need to know anything about the provider of this data other than it’s OSDD. It could be the CWIC OpenSearch API or CMR’s or anything.</a:t>
            </a: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browse links to find the right data</a:t>
            </a:r>
          </a:p>
          <a:p>
            <a:pPr indent="-228600" lvl="0" marL="2286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download links to get your data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Earthdata Search is currently using IDN’s OpenSearch API to discover non-NASA/NASA affiliated collections from data providers such as INPE and ISRO.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CWICSmart is using both the IDN and CWIC OpenSearch APIs to allow collection and granule level discovery for the aforementioned providers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FEDEO in Europe is doing the same thing with their Earth Observation Portal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 standard, originally designed by Amazon to describe </a:t>
            </a:r>
          </a:p>
          <a:p>
            <a:pPr indent="-171450" lvl="0" marL="17145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engine capabilities</a:t>
            </a:r>
          </a:p>
          <a:p>
            <a:pPr indent="-171450" lvl="0" marL="17145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their results</a:t>
            </a:r>
          </a:p>
          <a:p>
            <a:pPr indent="-171450" lvl="0" marL="17145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navigation of those results.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concept is ideal for catalog services and, as we will learn, critical to  two-step catalog searching that is so fundamental to Earthdata discovery.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all stuff that, as a web developer or even web-savvy scientist, you should already know about.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use simple HTTP calls in a REST-like manner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use the ATOM result format that provides a HATEOS (Hypermedia as the Engine of Application State), self-describing portrayal of results.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all adhere to the base standard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developed extensions for the Earthdata discovery domain. Temporal, Spatial etc.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I say ‘we’ I mean NASA, CWIC and a multitude of other organizations who provide an OpenSearch API to their catalog.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search – use the OpenSearch Descriptor document (OSDD) it completely describes the search interface.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URL templates and namespacing tells a client I can search using a a GEORSS bounding box or a dublin core temporal extent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Parameter extension for WKT polygon or a free text keyword search using elastic search standards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Navigate your result set using first, previous, next, last and up REST links that are navigable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Drill down using a ‘search’ link to an OSDD. Collection result? Here is how to search those granules! With a potentially different search API that is described by the OSDD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Browse – links described by a standard rel and type (how browsers know how to render images for example)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for metadata using rel and type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for data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OPeNDAP url standards (ESIP) instruct you how you can reproject of subset your data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Aggregating results is easier when all your sources follow a common protocol and common standards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when different sources use different extensions the search api  and results may still be useable to something only using the base standard.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Lowest common denominator search accounts for about 90% of queries according to ECHO metrics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support for relevancy (one man’s relevant is another man’s irrelevant notwithstanding)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Aggregation can become very powerful when you have a lot of sources and those sources are diverse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 a lot of catalogs with OpenSearch APIs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know of 20 in the field of earth science data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you factor in the providers that CWIC enables you have a huge amount of data</a:t>
            </a:r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1.png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0.png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34495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4009489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rgbClr val="BFBFBF"/>
              </a:buClr>
              <a:buFont typeface="Arial"/>
              <a:buNone/>
              <a:defRPr b="0" i="0" sz="24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98989"/>
              </a:buClr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98989"/>
              </a:buClr>
              <a:buFont typeface="Arial"/>
              <a:buNone/>
              <a:defRPr b="0" i="0" sz="24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98989"/>
              </a:buClr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98989"/>
              </a:buClr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98989"/>
              </a:buClr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98989"/>
              </a:buClr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98989"/>
              </a:buClr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98989"/>
              </a:buClr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799" y="480829"/>
            <a:ext cx="4546862" cy="1282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34495E"/>
              </a:buClr>
              <a:buFont typeface="Arial"/>
              <a:buNone/>
              <a:defRPr b="0" i="0" sz="4400" u="none" cap="none" strike="noStrike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393939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393939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8A8A8A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8A8A8A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8A8A8A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457200" y="6239926"/>
            <a:ext cx="1842603" cy="51904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/>
        </p:nvSpPr>
        <p:spPr>
          <a:xfrm>
            <a:off x="8359536" y="6381546"/>
            <a:ext cx="529390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rgbClr val="34495E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BFBFBF"/>
              </a:buClr>
              <a:buFont typeface="Arial"/>
              <a:buNone/>
              <a:defRPr b="0" i="0" sz="20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98989"/>
              </a:buClr>
              <a:buFont typeface="Arial"/>
              <a:buNone/>
              <a:defRPr b="0" i="0" sz="18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98989"/>
              </a:buClr>
              <a:buFont typeface="Arial"/>
              <a:buNone/>
              <a:defRPr b="0" i="0" sz="16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98989"/>
              </a:buClr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98989"/>
              </a:buClr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98989"/>
              </a:buClr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98989"/>
              </a:buClr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98989"/>
              </a:buClr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98989"/>
              </a:buClr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34495E"/>
              </a:buClr>
              <a:buFont typeface="Arial"/>
              <a:buNone/>
              <a:defRPr b="0" i="0" sz="4400" u="none" cap="none" strike="noStrike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457200" y="6239926"/>
            <a:ext cx="1842603" cy="51904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/>
        </p:nvSpPr>
        <p:spPr>
          <a:xfrm>
            <a:off x="8359536" y="6381546"/>
            <a:ext cx="529390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1" type="ftr"/>
          </p:nvPr>
        </p:nvSpPr>
        <p:spPr>
          <a:xfrm>
            <a:off x="2727122" y="6277430"/>
            <a:ext cx="36877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457200" y="6239926"/>
            <a:ext cx="1842603" cy="51904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8359536" y="6381546"/>
            <a:ext cx="529390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34495E"/>
              </a:buClr>
              <a:buFont typeface="Arial"/>
              <a:buNone/>
              <a:defRPr b="0" i="0" sz="4400" u="none" cap="none" strike="noStrike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393939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393939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8A8A8A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8A8A8A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8A8A8A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opensearch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catalog-driven, web service-based applications with OpenSearch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x="685800" y="3714750"/>
            <a:ext cx="708660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ESIP Winter Meeting 2016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January 2016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480"/>
              </a:spcBef>
              <a:buClr>
                <a:srgbClr val="BFBFBF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Doug Newman (NASA Earthdata – Raytheon)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1627786" y="6105407"/>
            <a:ext cx="5670420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C4C4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C4C4C4"/>
                </a:solidFill>
                <a:latin typeface="Arial"/>
                <a:ea typeface="Arial"/>
                <a:cs typeface="Arial"/>
                <a:sym typeface="Arial"/>
              </a:rPr>
              <a:t>The material is based upon work supported by the National Aeronautics and Space Administration under Contract Number </a:t>
            </a:r>
            <a:r>
              <a:rPr b="1" i="0" lang="en-US" sz="1200" u="none" cap="none" strike="noStrike">
                <a:solidFill>
                  <a:srgbClr val="C4C4C4"/>
                </a:solidFill>
                <a:latin typeface="Arial"/>
                <a:ea typeface="Arial"/>
                <a:cs typeface="Arial"/>
                <a:sym typeface="Arial"/>
              </a:rPr>
              <a:t>NNG15HZ39C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34495E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OpenSearch?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you should I use it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you can I use it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34495E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rPr>
              <a:t>OpenSearch is global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775" y="1463863"/>
            <a:ext cx="7264775" cy="4624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CAN I USE IT?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34495E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rPr>
              <a:t>Checklist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Source Sans Pro"/>
              <a:buAutoNum type="arabicPeriod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Get your OSDD</a:t>
            </a:r>
          </a:p>
          <a:p>
            <a:pPr indent="-5143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Source Sans Pro"/>
              <a:buAutoNum type="arabicPeriod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 interface / formulate search</a:t>
            </a:r>
          </a:p>
          <a:p>
            <a:pPr indent="-5143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Source Sans Pro"/>
              <a:buAutoNum type="arabicPeriod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Discover the data</a:t>
            </a:r>
          </a:p>
          <a:p>
            <a:pPr indent="-5143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Source Sans Pro"/>
              <a:buAutoNum type="arabicPeriod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Navigate through your results</a:t>
            </a:r>
          </a:p>
          <a:p>
            <a:pPr indent="-5143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Source Sans Pro"/>
              <a:buAutoNum type="arabicPeriod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Drill down on your results</a:t>
            </a:r>
          </a:p>
          <a:p>
            <a:pPr indent="-5143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Source Sans Pro"/>
              <a:buAutoNum type="arabicPeriod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Evaluate your results</a:t>
            </a:r>
          </a:p>
          <a:p>
            <a:pPr indent="-514350" lvl="0" marL="51435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Source Sans Pro"/>
              <a:buAutoNum type="arabicPeriod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Download your data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rgbClr val="393939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WHO USES THIS NOW?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471385"/>
            <a:ext cx="8229600" cy="5654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Earthdata Search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CWICSmart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FEDEO Earth Observation Portal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rgbClr val="393939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8032" y="3167666"/>
            <a:ext cx="2005417" cy="39468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1400174" y="904875"/>
            <a:ext cx="5991224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is based upon work supported by the National Aeronautics and Space Administration under Contract Number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NNG15HZ39C.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OPENSEARCH?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34495E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457200" y="1885461"/>
            <a:ext cx="82296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ct val="25000"/>
              <a:buFont typeface="Arial"/>
              <a:buNone/>
            </a:pPr>
            <a:r>
              <a:rPr b="0" i="0" lang="en-US" sz="3097" u="none" cap="none" strike="noStrike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From </a:t>
            </a:r>
            <a:r>
              <a:rPr b="0" i="0" lang="en-US" sz="3097" u="sng" cap="none" strike="noStrik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www.opensearch.org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>
                <a:srgbClr val="393939"/>
              </a:buClr>
              <a:buFont typeface="Arial"/>
              <a:buNone/>
            </a:pPr>
            <a:r>
              <a:t/>
            </a:r>
            <a:endParaRPr b="0" i="0" sz="3097" u="none" cap="none" strike="noStrike">
              <a:solidFill>
                <a:srgbClr val="393939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619"/>
              </a:spcBef>
              <a:spcAft>
                <a:spcPts val="0"/>
              </a:spcAft>
              <a:buClr>
                <a:srgbClr val="393939"/>
              </a:buClr>
              <a:buSzPct val="25000"/>
              <a:buFont typeface="Arial"/>
              <a:buNone/>
            </a:pPr>
            <a:r>
              <a:rPr b="0" i="1" lang="en-US" sz="3097" u="none" cap="none" strike="noStrike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b="0" i="1" lang="en-US" sz="2880" u="none" cap="none" strike="noStrike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‘OpenSearch is a collection of simple formats for the sharing of search results’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393939"/>
                </a:solidFill>
                <a:latin typeface="Arimo"/>
                <a:ea typeface="Arimo"/>
                <a:cs typeface="Arimo"/>
                <a:sym typeface="Arimo"/>
              </a:rPr>
              <a:t>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393939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93939"/>
              </a:buClr>
              <a:buSzPct val="25000"/>
              <a:buFont typeface="Arial"/>
              <a:buNone/>
            </a:pPr>
            <a:r>
              <a:rPr b="0" i="0" lang="en-US" sz="1400" u="none" cap="none" strike="noStrike">
                <a:solidFill>
                  <a:srgbClr val="393939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93939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93939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93939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9393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SHOULD I USE IT?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34495E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rPr>
              <a:t>APIs are simple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 Request in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ATOM xml out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Client could be as simple as your browser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34495E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rPr>
              <a:t>Standardized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ATOM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Solid base standard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Well-defined extensions for the earth science domain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34495E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rPr>
              <a:t>Self-describing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OSDD describes your search API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results describe how to,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Navigate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Drill down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Browse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metadata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data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Manipulate data (OPeNDAP)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93939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34495E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rPr>
              <a:t>Sources can be aggregated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your sources are returning ATOM results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393939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‘extensions’ don’t break the rules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393939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Lowest common denominator search is what most people want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93939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Keyword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93939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Spatial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393939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Temporal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393939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Relevancy ranking gives </a:t>
            </a:r>
            <a:r>
              <a:rPr b="0" i="1" lang="en-US" sz="296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</a:t>
            </a:r>
            <a:r>
              <a:rPr b="0" i="0" lang="en-US" sz="296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support to ranking results from multiple sources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393939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393939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92"/>
              </a:spcBef>
              <a:buClr>
                <a:srgbClr val="393939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34495E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rgbClr val="34495E"/>
                </a:solidFill>
                <a:latin typeface="Arial"/>
                <a:ea typeface="Arial"/>
                <a:cs typeface="Arial"/>
                <a:sym typeface="Arial"/>
              </a:rPr>
              <a:t>Sources are legion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each ESIP meeting I see more and more OpenSearch APIs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I’m tracking 20 Earth data sources at the moment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That doesn’t include the providers behind the CWIC OpenSearch façade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Speaking of CWIC…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640"/>
              </a:spcBef>
              <a:buClr>
                <a:srgbClr val="393939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3939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EOSDIS-EED">
  <a:themeElements>
    <a:clrScheme name="EOSDIS">
      <a:dk1>
        <a:srgbClr val="171717"/>
      </a:dk1>
      <a:lt1>
        <a:srgbClr val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