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62" r:id="rId4"/>
    <p:sldId id="266" r:id="rId5"/>
    <p:sldId id="265" r:id="rId6"/>
    <p:sldId id="267" r:id="rId7"/>
    <p:sldId id="270" r:id="rId8"/>
    <p:sldId id="269" r:id="rId9"/>
    <p:sldId id="271" r:id="rId10"/>
    <p:sldId id="276" r:id="rId11"/>
    <p:sldId id="272" r:id="rId12"/>
    <p:sldId id="257" r:id="rId13"/>
    <p:sldId id="258" r:id="rId14"/>
    <p:sldId id="259" r:id="rId15"/>
    <p:sldId id="260" r:id="rId16"/>
    <p:sldId id="26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ar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1" y="-35947"/>
            <a:ext cx="7900631" cy="4073763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21212"/>
            <a:ext cx="6400800" cy="1515799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3" name="Picture 2" descr="Aberystwyth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36" y="1036013"/>
            <a:ext cx="5477325" cy="897148"/>
          </a:xfrm>
          <a:prstGeom prst="rect">
            <a:avLst/>
          </a:prstGeom>
        </p:spPr>
      </p:pic>
      <p:pic>
        <p:nvPicPr>
          <p:cNvPr id="4" name="Picture 3" descr="AberystwythLogo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38" y="40040"/>
            <a:ext cx="3303805" cy="712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490" y="638742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@</a:t>
            </a:r>
            <a:r>
              <a:rPr lang="en-GB" dirty="0" err="1">
                <a:solidFill>
                  <a:srgbClr val="FFFFFF"/>
                </a:solidFill>
              </a:rPr>
              <a:t>AU_EarthObs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2" y="6427969"/>
            <a:ext cx="404418" cy="328790"/>
          </a:xfrm>
          <a:prstGeom prst="rect">
            <a:avLst/>
          </a:prstGeom>
        </p:spPr>
      </p:pic>
      <p:pic>
        <p:nvPicPr>
          <p:cNvPr id="5" name="Picture 4" descr="ACSEM_logo_WhiteTex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23" y="6210934"/>
            <a:ext cx="1752938" cy="545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24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318786"/>
            <a:ext cx="2171700" cy="4945454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8786"/>
            <a:ext cx="6362700" cy="4945454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4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63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8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0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97001" y="152400"/>
            <a:ext cx="7518400" cy="8777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23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1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9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7001" y="152400"/>
            <a:ext cx="7518400" cy="8777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60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139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7001" y="152400"/>
            <a:ext cx="7518400" cy="8777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0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1"/>
            <a:ext cx="9144000" cy="12211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RadarLogo.pdf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>
          <a:xfrm>
            <a:off x="0" y="-1"/>
            <a:ext cx="2930965" cy="12211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7001" y="152400"/>
            <a:ext cx="7518400" cy="87771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pic>
        <p:nvPicPr>
          <p:cNvPr id="5" name="Picture 4" descr="AberUni_Logo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38" y="6227606"/>
            <a:ext cx="2842326" cy="585823"/>
          </a:xfrm>
          <a:prstGeom prst="rect">
            <a:avLst/>
          </a:prstGeom>
        </p:spPr>
      </p:pic>
      <p:pic>
        <p:nvPicPr>
          <p:cNvPr id="2" name="Picture 1" descr="ACSEM_logo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" y="6201429"/>
            <a:ext cx="1965462" cy="61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/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effectLst/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effectLst/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effectLst/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effectLst/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effectLst/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gi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2958"/>
            <a:ext cx="7772400" cy="1734479"/>
          </a:xfrm>
        </p:spPr>
        <p:txBody>
          <a:bodyPr>
            <a:normAutofit fontScale="90000"/>
          </a:bodyPr>
          <a:lstStyle/>
          <a:p>
            <a:r>
              <a:rPr lang="en-GB" dirty="0"/>
              <a:t>SPD and KEA: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HDF5 </a:t>
            </a:r>
            <a:r>
              <a:rPr lang="en-GB" dirty="0"/>
              <a:t>based file formats for Earth Observation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0" y="4403419"/>
            <a:ext cx="8839802" cy="1855672"/>
          </a:xfrm>
        </p:spPr>
        <p:txBody>
          <a:bodyPr/>
          <a:lstStyle/>
          <a:p>
            <a:r>
              <a:rPr lang="en-GB" sz="2000" dirty="0" smtClean="0"/>
              <a:t>Pete Bunting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, John Armston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, Sam Gillingham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, Neil Flood</a:t>
            </a:r>
            <a:r>
              <a:rPr lang="en-GB" sz="2000" baseline="30000" dirty="0" smtClean="0"/>
              <a:t>4</a:t>
            </a:r>
          </a:p>
          <a:p>
            <a:endParaRPr lang="en-GB" sz="1600" dirty="0" smtClean="0"/>
          </a:p>
          <a:p>
            <a:r>
              <a:rPr lang="en-GB" sz="1600" dirty="0" smtClean="0"/>
              <a:t>1. Aberystwyth University, UK (pfb@aber.ac.uk)</a:t>
            </a:r>
          </a:p>
          <a:p>
            <a:r>
              <a:rPr lang="en-GB" sz="1600" dirty="0" smtClean="0"/>
              <a:t>2. University of Maryland</a:t>
            </a:r>
            <a:r>
              <a:rPr lang="en-GB" sz="1600" dirty="0"/>
              <a:t>, USA (</a:t>
            </a:r>
            <a:r>
              <a:rPr lang="en-GB" sz="1600" dirty="0" err="1"/>
              <a:t>armston@</a:t>
            </a:r>
            <a:r>
              <a:rPr lang="en-GB" sz="1600" dirty="0" err="1" smtClean="0"/>
              <a:t>umd.edu</a:t>
            </a:r>
            <a:r>
              <a:rPr lang="en-GB" sz="1600" dirty="0" smtClean="0"/>
              <a:t>)</a:t>
            </a:r>
          </a:p>
          <a:p>
            <a:r>
              <a:rPr lang="en-GB" sz="1600" dirty="0" smtClean="0"/>
              <a:t>3. </a:t>
            </a:r>
            <a:r>
              <a:rPr lang="en-GB" sz="1600" dirty="0"/>
              <a:t>Landcare Research, NZ (</a:t>
            </a:r>
            <a:r>
              <a:rPr lang="en-GB" sz="1600" dirty="0" err="1"/>
              <a:t>gillingham.sam@</a:t>
            </a:r>
            <a:r>
              <a:rPr lang="en-GB" sz="1600" dirty="0" err="1" smtClean="0"/>
              <a:t>gmail.com</a:t>
            </a:r>
            <a:r>
              <a:rPr lang="en-GB" sz="1600" dirty="0" smtClean="0"/>
              <a:t>)</a:t>
            </a:r>
          </a:p>
          <a:p>
            <a:r>
              <a:rPr lang="en-GB" sz="1600" dirty="0" smtClean="0"/>
              <a:t>4. Science Division, Queensland Government</a:t>
            </a:r>
            <a:r>
              <a:rPr lang="en-GB" sz="1600" dirty="0"/>
              <a:t>, Australia (</a:t>
            </a:r>
            <a:r>
              <a:rPr lang="en-GB" sz="1600" dirty="0" err="1"/>
              <a:t>neil.flood@</a:t>
            </a:r>
            <a:r>
              <a:rPr lang="en-GB" sz="1600" dirty="0" err="1" smtClean="0"/>
              <a:t>dsiti.qld.gov.au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580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KEA: </a:t>
            </a:r>
            <a:r>
              <a:rPr lang="en-GB" dirty="0"/>
              <a:t>Little 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89" y="1292887"/>
            <a:ext cx="8928210" cy="4905362"/>
          </a:xfrm>
        </p:spPr>
        <p:txBody>
          <a:bodyPr/>
          <a:lstStyle/>
          <a:p>
            <a:r>
              <a:rPr lang="en-GB" sz="2000" dirty="0" smtClean="0"/>
              <a:t>Created in 2012 and funded by Landcare Research, NZ.</a:t>
            </a:r>
          </a:p>
          <a:p>
            <a:r>
              <a:rPr lang="en-GB" sz="2000" dirty="0" smtClean="0"/>
              <a:t>The problem:</a:t>
            </a:r>
          </a:p>
          <a:p>
            <a:pPr marL="0" indent="0" algn="ctr">
              <a:buNone/>
            </a:pPr>
            <a:r>
              <a:rPr lang="en-GB" sz="2000" dirty="0" smtClean="0"/>
              <a:t>“How to have large attribute tables of data alongside </a:t>
            </a:r>
            <a:r>
              <a:rPr lang="en-GB" sz="2000" smtClean="0"/>
              <a:t>raster data?”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Erdas</a:t>
            </a:r>
            <a:r>
              <a:rPr lang="en-GB" sz="2000" dirty="0" smtClean="0"/>
              <a:t> Imagine format (HFA, *.</a:t>
            </a:r>
            <a:r>
              <a:rPr lang="en-GB" sz="2000" dirty="0" err="1" smtClean="0"/>
              <a:t>img</a:t>
            </a:r>
            <a:r>
              <a:rPr lang="en-GB" sz="2000" dirty="0" smtClean="0"/>
              <a:t>) supports attribute tables but compression is only supported for 32bit file sizes (i.e., &lt; 2Gb). </a:t>
            </a:r>
            <a:endParaRPr lang="en-GB" sz="2000" dirty="0"/>
          </a:p>
          <a:p>
            <a:pPr lvl="1"/>
            <a:r>
              <a:rPr lang="en-GB" sz="1800" dirty="0" smtClean="0"/>
              <a:t>Attribute tables are also uncompressed.</a:t>
            </a:r>
          </a:p>
          <a:p>
            <a:r>
              <a:rPr lang="en-GB" sz="2000" dirty="0" err="1" smtClean="0"/>
              <a:t>BigTiff</a:t>
            </a:r>
            <a:r>
              <a:rPr lang="en-GB" sz="2000" dirty="0" smtClean="0"/>
              <a:t> supports large raster imagery but not attribute tables.</a:t>
            </a:r>
          </a:p>
          <a:p>
            <a:endParaRPr lang="en-GB" sz="2000" dirty="0" smtClean="0"/>
          </a:p>
          <a:p>
            <a:r>
              <a:rPr lang="en-GB" sz="2000" dirty="0" smtClean="0"/>
              <a:t>Initial </a:t>
            </a:r>
            <a:r>
              <a:rPr lang="en-GB" sz="2000" dirty="0"/>
              <a:t>implementation with a hdf5 file for attribute table with a separate image </a:t>
            </a:r>
            <a:r>
              <a:rPr lang="en-GB" sz="2000" dirty="0" smtClean="0"/>
              <a:t>file (e.g., tiff).</a:t>
            </a:r>
          </a:p>
          <a:p>
            <a:pPr lvl="1"/>
            <a:r>
              <a:rPr lang="en-GB" sz="1800" dirty="0" smtClean="0"/>
              <a:t>This was untidy and having to keep track of multiple files is not desirable. </a:t>
            </a:r>
          </a:p>
          <a:p>
            <a:r>
              <a:rPr lang="en-GB" sz="2000" dirty="0" smtClean="0"/>
              <a:t>“Why not just put the image in the HDF5 file with a </a:t>
            </a:r>
            <a:r>
              <a:rPr lang="en-GB" sz="2000" dirty="0" err="1" smtClean="0"/>
              <a:t>gdal</a:t>
            </a:r>
            <a:r>
              <a:rPr lang="en-GB" sz="2000" dirty="0" smtClean="0"/>
              <a:t> driver?”</a:t>
            </a:r>
          </a:p>
          <a:p>
            <a:pPr lvl="1"/>
            <a:r>
              <a:rPr lang="en-GB" sz="1800" dirty="0" smtClean="0"/>
              <a:t>Result the KEA HDF5 schema. </a:t>
            </a:r>
            <a:endParaRPr lang="en-GB" sz="18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13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Storage: </a:t>
            </a:r>
            <a:r>
              <a:rPr lang="en-US" dirty="0"/>
              <a:t>KEA file </a:t>
            </a:r>
            <a:r>
              <a:rPr lang="en-US" dirty="0" smtClean="0"/>
              <a:t>format</a:t>
            </a:r>
            <a:endParaRPr lang="en-US" dirty="0"/>
          </a:p>
        </p:txBody>
      </p:sp>
      <p:pic>
        <p:nvPicPr>
          <p:cNvPr id="4" name="Picture 3" descr="kea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35" y="1243963"/>
            <a:ext cx="1956565" cy="1559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6" y="1308753"/>
            <a:ext cx="8056480" cy="4859235"/>
          </a:xfrm>
        </p:spPr>
        <p:txBody>
          <a:bodyPr/>
          <a:lstStyle/>
          <a:p>
            <a:r>
              <a:rPr lang="en-US" dirty="0" smtClean="0"/>
              <a:t>HDF5 based image file format</a:t>
            </a:r>
          </a:p>
          <a:p>
            <a:r>
              <a:rPr lang="en-US" dirty="0" smtClean="0"/>
              <a:t>GDAL driver</a:t>
            </a:r>
          </a:p>
          <a:p>
            <a:pPr lvl="1"/>
            <a:r>
              <a:rPr lang="en-US" dirty="0" smtClean="0"/>
              <a:t>Therefore the format can be used in any GDAL compatibly software (e.g., </a:t>
            </a:r>
            <a:r>
              <a:rPr lang="en-US" dirty="0" err="1" smtClean="0"/>
              <a:t>ArcMap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Support for large raster attribute tables</a:t>
            </a:r>
            <a:endParaRPr lang="en-US" dirty="0" smtClean="0"/>
          </a:p>
          <a:p>
            <a:r>
              <a:rPr lang="en-US" dirty="0" err="1" smtClean="0"/>
              <a:t>zlib</a:t>
            </a:r>
            <a:r>
              <a:rPr lang="en-US" dirty="0" smtClean="0"/>
              <a:t> based compression</a:t>
            </a:r>
          </a:p>
          <a:p>
            <a:pPr lvl="1"/>
            <a:r>
              <a:rPr lang="en-US" dirty="0" smtClean="0"/>
              <a:t>Small file sizes </a:t>
            </a:r>
          </a:p>
          <a:p>
            <a:pPr lvl="1"/>
            <a:r>
              <a:rPr lang="en-US" dirty="0" smtClean="0"/>
              <a:t>10 m SPOT mosaic of New Zealand ~5GB per island (Each approx. 65000, 84000 pixels)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0850" y="6379725"/>
            <a:ext cx="386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Bunting and Gillingham 2013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71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KEA File Structure</a:t>
            </a:r>
            <a:endParaRPr lang="en-GB" dirty="0"/>
          </a:p>
        </p:txBody>
      </p:sp>
      <p:pic>
        <p:nvPicPr>
          <p:cNvPr id="4" name="Picture 3" descr="Kea_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" y="1246939"/>
            <a:ext cx="5130726" cy="5550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933" y="1351586"/>
            <a:ext cx="323970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This structure is essentially the GDAL raster data model.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GDAL is </a:t>
            </a:r>
            <a:r>
              <a:rPr lang="en-GB" dirty="0" err="1" smtClean="0"/>
              <a:t>defacto</a:t>
            </a:r>
            <a:r>
              <a:rPr lang="en-GB" dirty="0" smtClean="0"/>
              <a:t> standard for EO raster data I/O. 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Used in open source and commercial software (e.g., ESRI).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We added a few addition for our own needs. 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Attribute table has concept of ‘neighbours’ to allow transversal of a set of clumps (e.g., object oriented image classification).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2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KEA Size and Speed</a:t>
            </a:r>
            <a:endParaRPr lang="en-GB" dirty="0"/>
          </a:p>
        </p:txBody>
      </p:sp>
      <p:pic>
        <p:nvPicPr>
          <p:cNvPr id="4" name="Picture 3" descr="Screen Shot 2016-06-20 at 22.5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535"/>
            <a:ext cx="9144000" cy="1820708"/>
          </a:xfrm>
          <a:prstGeom prst="rect">
            <a:avLst/>
          </a:prstGeom>
        </p:spPr>
      </p:pic>
      <p:pic>
        <p:nvPicPr>
          <p:cNvPr id="5" name="Picture 4" descr="Screen Shot 2016-06-20 at 22.59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49" y="4187388"/>
            <a:ext cx="4906837" cy="16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HDF5 a good base?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47" y="1282633"/>
            <a:ext cx="8701653" cy="5042508"/>
          </a:xfrm>
        </p:spPr>
        <p:txBody>
          <a:bodyPr/>
          <a:lstStyle/>
          <a:p>
            <a:r>
              <a:rPr lang="en-GB" dirty="0" smtClean="0"/>
              <a:t>Yes. - We’ve found it excellent.</a:t>
            </a:r>
          </a:p>
          <a:p>
            <a:pPr lvl="1"/>
            <a:r>
              <a:rPr lang="en-GB" dirty="0" smtClean="0"/>
              <a:t>Coding is quick and relatively easy</a:t>
            </a:r>
          </a:p>
          <a:p>
            <a:pPr lvl="1"/>
            <a:r>
              <a:rPr lang="en-GB" dirty="0" smtClean="0"/>
              <a:t>No worrying about Endian etc.</a:t>
            </a:r>
          </a:p>
          <a:p>
            <a:pPr lvl="2"/>
            <a:r>
              <a:rPr lang="en-GB" dirty="0" smtClean="0"/>
              <a:t>Originally SPD was developed on PowerPC Mac.</a:t>
            </a:r>
          </a:p>
          <a:p>
            <a:pPr lvl="1"/>
            <a:r>
              <a:rPr lang="en-GB" dirty="0" smtClean="0"/>
              <a:t>If used correctly compression is good, with little overhead of the HDF5 structures</a:t>
            </a:r>
          </a:p>
          <a:p>
            <a:pPr lvl="1"/>
            <a:r>
              <a:rPr lang="en-GB" dirty="0" smtClean="0"/>
              <a:t>Possible to make complex and flexible data structures.</a:t>
            </a:r>
          </a:p>
          <a:p>
            <a:r>
              <a:rPr lang="en-GB" dirty="0" smtClean="0"/>
              <a:t>However, it is the data structures in the file rather the ‘file format’ that is important thing.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However,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35" y="1131734"/>
            <a:ext cx="8601065" cy="5155682"/>
          </a:xfrm>
        </p:spPr>
        <p:txBody>
          <a:bodyPr/>
          <a:lstStyle/>
          <a:p>
            <a:r>
              <a:rPr lang="en-GB" sz="2400" dirty="0" smtClean="0"/>
              <a:t>Compound data types can reduce flexibility </a:t>
            </a:r>
          </a:p>
          <a:p>
            <a:pPr lvl="1"/>
            <a:r>
              <a:rPr lang="en-GB" sz="2000" dirty="0" smtClean="0"/>
              <a:t>Not possible to dynamically add new fields (c </a:t>
            </a:r>
            <a:r>
              <a:rPr lang="en-GB" sz="2000" dirty="0" err="1" smtClean="0"/>
              <a:t>struct</a:t>
            </a:r>
            <a:r>
              <a:rPr lang="en-GB" sz="2000" dirty="0" smtClean="0"/>
              <a:t>)</a:t>
            </a:r>
          </a:p>
          <a:p>
            <a:r>
              <a:rPr lang="en-GB" sz="2400" dirty="0" smtClean="0"/>
              <a:t>Use tables instead (as implemented in KEA attribute tables)</a:t>
            </a:r>
          </a:p>
          <a:p>
            <a:pPr lvl="1"/>
            <a:r>
              <a:rPr lang="en-GB" sz="2000" dirty="0" smtClean="0"/>
              <a:t>i.e., Single data type per table</a:t>
            </a:r>
          </a:p>
          <a:p>
            <a:r>
              <a:rPr lang="en-GB" sz="2400" dirty="0" smtClean="0"/>
              <a:t>No </a:t>
            </a:r>
            <a:r>
              <a:rPr lang="en-GB" sz="2400" dirty="0" err="1" smtClean="0"/>
              <a:t>boolean</a:t>
            </a:r>
            <a:r>
              <a:rPr lang="en-GB" sz="2400" dirty="0" smtClean="0"/>
              <a:t> data type (C data types)</a:t>
            </a:r>
          </a:p>
          <a:p>
            <a:pPr lvl="1"/>
            <a:r>
              <a:rPr lang="en-GB" sz="2000" dirty="0" smtClean="0"/>
              <a:t>Store as int8, wasted space?</a:t>
            </a:r>
          </a:p>
          <a:p>
            <a:r>
              <a:rPr lang="en-GB" sz="2400" dirty="0" smtClean="0"/>
              <a:t>No compression on ‘ragged’ data structure</a:t>
            </a:r>
          </a:p>
          <a:p>
            <a:r>
              <a:rPr lang="en-GB" sz="2400" dirty="0" smtClean="0"/>
              <a:t>HDF5 file can get defragmented</a:t>
            </a:r>
          </a:p>
          <a:p>
            <a:pPr lvl="1"/>
            <a:r>
              <a:rPr lang="en-GB" sz="2000" dirty="0" smtClean="0"/>
              <a:t>Many changes (i.e., data added) happening within the file</a:t>
            </a:r>
            <a:r>
              <a:rPr lang="en-GB" sz="1800" dirty="0" smtClean="0"/>
              <a:t>.</a:t>
            </a:r>
          </a:p>
          <a:p>
            <a:r>
              <a:rPr lang="en-GB" sz="2400" dirty="0" smtClean="0"/>
              <a:t>Cannot remove data from the file</a:t>
            </a:r>
          </a:p>
          <a:p>
            <a:pPr lvl="1"/>
            <a:r>
              <a:rPr lang="en-GB" sz="2000" dirty="0" smtClean="0"/>
              <a:t>Deleting does not reduce file size.</a:t>
            </a:r>
          </a:p>
          <a:p>
            <a:r>
              <a:rPr lang="en-GB" sz="2400" dirty="0" smtClean="0"/>
              <a:t>Split data into suitable compression blocks and use / process data in those blocks.</a:t>
            </a:r>
          </a:p>
        </p:txBody>
      </p:sp>
    </p:spTree>
    <p:extLst>
      <p:ext uri="{BB962C8B-B14F-4D97-AF65-F5344CB8AC3E}">
        <p14:creationId xmlns:p14="http://schemas.microsoft.com/office/powerpoint/2010/main" val="19150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SPD v4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7" y="1219759"/>
            <a:ext cx="8952256" cy="4967059"/>
          </a:xfrm>
        </p:spPr>
        <p:txBody>
          <a:bodyPr/>
          <a:lstStyle/>
          <a:p>
            <a:r>
              <a:rPr lang="en-GB" sz="2400" dirty="0" smtClean="0"/>
              <a:t>Updated version of SPD (v3 has been the version widely used)</a:t>
            </a:r>
          </a:p>
          <a:p>
            <a:r>
              <a:rPr lang="en-GB" sz="2400" dirty="0" smtClean="0"/>
              <a:t>Learning lessons from SPD and KEA</a:t>
            </a:r>
          </a:p>
          <a:p>
            <a:pPr lvl="1"/>
            <a:r>
              <a:rPr lang="en-GB" sz="2000" dirty="0" smtClean="0"/>
              <a:t>Remove compound data types</a:t>
            </a:r>
          </a:p>
          <a:p>
            <a:pPr lvl="1"/>
            <a:r>
              <a:rPr lang="en-GB" sz="2000" dirty="0" smtClean="0"/>
              <a:t>Uses tables of single data type rather than compound data types.</a:t>
            </a:r>
          </a:p>
          <a:p>
            <a:pPr lvl="1"/>
            <a:r>
              <a:rPr lang="en-GB" sz="2000" dirty="0" smtClean="0"/>
              <a:t>Made as much optional as possible.</a:t>
            </a:r>
          </a:p>
          <a:p>
            <a:pPr lvl="1"/>
            <a:r>
              <a:rPr lang="en-GB" sz="2000" dirty="0" smtClean="0"/>
              <a:t>Multiple waveforms per pulse.</a:t>
            </a:r>
          </a:p>
          <a:p>
            <a:r>
              <a:rPr lang="en-GB" sz="2400" dirty="0" smtClean="0"/>
              <a:t>Implemented in </a:t>
            </a:r>
            <a:r>
              <a:rPr lang="en-GB" sz="2400" dirty="0" err="1" smtClean="0"/>
              <a:t>pyLiDAR</a:t>
            </a:r>
            <a:endParaRPr lang="en-GB" sz="2400" dirty="0" smtClean="0"/>
          </a:p>
          <a:p>
            <a:pPr lvl="1"/>
            <a:r>
              <a:rPr lang="en-GB" sz="2000" dirty="0"/>
              <a:t>http://</a:t>
            </a:r>
            <a:r>
              <a:rPr lang="en-GB" sz="2000" dirty="0" err="1"/>
              <a:t>pylidar.org</a:t>
            </a:r>
            <a:r>
              <a:rPr lang="en-GB" sz="2000" dirty="0"/>
              <a:t>/en/latest/</a:t>
            </a:r>
            <a:r>
              <a:rPr lang="en-GB" sz="2000" dirty="0" smtClean="0"/>
              <a:t>spdv4format.html</a:t>
            </a:r>
          </a:p>
          <a:p>
            <a:r>
              <a:rPr lang="en-GB" sz="2400" dirty="0" smtClean="0"/>
              <a:t>Pulses are very useful</a:t>
            </a:r>
          </a:p>
          <a:p>
            <a:pPr lvl="1"/>
            <a:r>
              <a:rPr lang="en-GB" sz="2000" dirty="0" smtClean="0"/>
              <a:t>But some times points are all you need</a:t>
            </a:r>
          </a:p>
          <a:p>
            <a:r>
              <a:rPr lang="en-GB" sz="2400" dirty="0" smtClean="0"/>
              <a:t>Multiple methods of spatially indexing the data is useful</a:t>
            </a:r>
          </a:p>
          <a:p>
            <a:pPr lvl="1"/>
            <a:r>
              <a:rPr lang="en-GB" sz="2000" dirty="0" smtClean="0"/>
              <a:t>2D grid useful for many but not all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745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6" name="Picture 5" descr="Question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34" y="1501576"/>
            <a:ext cx="3664539" cy="48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Sorted Pulse Data (SPD) Format</a:t>
            </a:r>
          </a:p>
          <a:p>
            <a:pPr lvl="1"/>
            <a:r>
              <a:rPr lang="en-GB" dirty="0" smtClean="0"/>
              <a:t>For storing laser scanning data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KEA Image File Format</a:t>
            </a:r>
          </a:p>
          <a:p>
            <a:pPr lvl="1"/>
            <a:r>
              <a:rPr lang="en-GB" dirty="0" smtClean="0"/>
              <a:t>Implementation of the GDAL raster data model.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SPD: Little History…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81" y="1370656"/>
            <a:ext cx="8864242" cy="5004785"/>
          </a:xfrm>
        </p:spPr>
        <p:txBody>
          <a:bodyPr/>
          <a:lstStyle/>
          <a:p>
            <a:r>
              <a:rPr lang="en-GB" sz="2800" dirty="0" smtClean="0"/>
              <a:t>The first version of ‘</a:t>
            </a:r>
            <a:r>
              <a:rPr lang="en-GB" sz="2800" dirty="0" err="1" smtClean="0"/>
              <a:t>SPDLib</a:t>
            </a:r>
            <a:r>
              <a:rPr lang="en-GB" sz="2800" dirty="0" smtClean="0"/>
              <a:t>’ was written in 2008</a:t>
            </a:r>
          </a:p>
          <a:p>
            <a:pPr lvl="1"/>
            <a:r>
              <a:rPr lang="en-GB" sz="2400" dirty="0" smtClean="0"/>
              <a:t>‘Sorted Point Data’, simply stored a 2D grid based index alongside the points file.</a:t>
            </a:r>
          </a:p>
          <a:p>
            <a:r>
              <a:rPr lang="en-GB" sz="2800" dirty="0" smtClean="0"/>
              <a:t>2009 I was using a ENVI image file to store the header information (as a 2 band image). Having multiple files per datasets wasn’t ideal also LAS missing fields (e.g., height) I wanted for processing.</a:t>
            </a:r>
          </a:p>
          <a:p>
            <a:pPr lvl="1"/>
            <a:r>
              <a:rPr lang="en-GB" sz="2400" dirty="0" smtClean="0"/>
              <a:t>Colleague suggested looking at HDF5 </a:t>
            </a:r>
          </a:p>
          <a:p>
            <a:r>
              <a:rPr lang="en-GB" sz="2800" dirty="0" smtClean="0"/>
              <a:t>2011 John </a:t>
            </a:r>
            <a:r>
              <a:rPr lang="en-GB" sz="2800" dirty="0" err="1" smtClean="0"/>
              <a:t>Armston</a:t>
            </a:r>
            <a:r>
              <a:rPr lang="en-GB" sz="2800" dirty="0" smtClean="0"/>
              <a:t> visited Aberystwyth with a set of full waveform acquisitions for use in his PhD.</a:t>
            </a:r>
          </a:p>
          <a:p>
            <a:pPr lvl="1"/>
            <a:r>
              <a:rPr lang="en-GB" sz="2400" dirty="0" smtClean="0"/>
              <a:t>‘Sorted Pulse Data’ was born.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97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Pulse?</a:t>
            </a:r>
            <a:endParaRPr lang="en-GB" dirty="0"/>
          </a:p>
        </p:txBody>
      </p:sp>
      <p:pic>
        <p:nvPicPr>
          <p:cNvPr id="4" name="Picture 3" descr="Figure1_TOF_LaserScanningSet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98" y="4439069"/>
            <a:ext cx="4275302" cy="2243028"/>
          </a:xfrm>
          <a:prstGeom prst="rect">
            <a:avLst/>
          </a:prstGeom>
        </p:spPr>
      </p:pic>
      <p:pic>
        <p:nvPicPr>
          <p:cNvPr id="5" name="Picture 4" descr="Figure2_pulse800619_transmittedWa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" y="1619472"/>
            <a:ext cx="3591686" cy="2700000"/>
          </a:xfrm>
          <a:prstGeom prst="rect">
            <a:avLst/>
          </a:prstGeom>
        </p:spPr>
      </p:pic>
      <p:pic>
        <p:nvPicPr>
          <p:cNvPr id="6" name="Picture 5" descr="Figure3_PSU138_Puls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5" y="1619472"/>
            <a:ext cx="3410526" cy="27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507" y="1302650"/>
            <a:ext cx="129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Transmitted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30221" y="126270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Received</a:t>
            </a:r>
            <a:endParaRPr lang="en-GB" dirty="0"/>
          </a:p>
        </p:txBody>
      </p:sp>
      <p:pic>
        <p:nvPicPr>
          <p:cNvPr id="9" name="Picture 8" descr="LaserScanPuls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95" y="1710921"/>
            <a:ext cx="1954261" cy="27281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22098" y="4444187"/>
            <a:ext cx="163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Video created by John </a:t>
            </a:r>
            <a:r>
              <a:rPr lang="en-GB" sz="1200" dirty="0" err="1" smtClean="0"/>
              <a:t>Armston</a:t>
            </a:r>
            <a:r>
              <a:rPr lang="en-GB" sz="1200" dirty="0" smtClean="0"/>
              <a:t> using </a:t>
            </a:r>
            <a:r>
              <a:rPr lang="en-GB" sz="1200" dirty="0" err="1" smtClean="0"/>
              <a:t>SPDLib</a:t>
            </a:r>
            <a:r>
              <a:rPr lang="en-GB" sz="1200" dirty="0" smtClean="0"/>
              <a:t> Python binding.</a:t>
            </a:r>
            <a:endParaRPr lang="en-GB" sz="1200" dirty="0"/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05" y="5085400"/>
            <a:ext cx="1121920" cy="41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9" descr="Logo UQ_small_version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05" y="5524784"/>
            <a:ext cx="1258554" cy="3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3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SPD File Format</a:t>
            </a:r>
            <a:endParaRPr lang="en-GB" dirty="0"/>
          </a:p>
        </p:txBody>
      </p:sp>
      <p:pic>
        <p:nvPicPr>
          <p:cNvPr id="21" name="Picture 20" descr="Figure5_SPDFile_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1" y="1166117"/>
            <a:ext cx="6705600" cy="42418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34583" y="1216917"/>
            <a:ext cx="7620000" cy="5156200"/>
            <a:chOff x="1072683" y="1331217"/>
            <a:chExt cx="7620000" cy="5156200"/>
          </a:xfrm>
        </p:grpSpPr>
        <p:pic>
          <p:nvPicPr>
            <p:cNvPr id="22" name="Picture 21" descr="Figure5_SPDFile_Structur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683" y="1331217"/>
              <a:ext cx="6705600" cy="4241800"/>
            </a:xfrm>
            <a:prstGeom prst="rect">
              <a:avLst/>
            </a:prstGeom>
          </p:spPr>
        </p:pic>
        <p:pic>
          <p:nvPicPr>
            <p:cNvPr id="23" name="Picture 22" descr="Figure5_SPDFile_Structur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083" y="1483617"/>
              <a:ext cx="6705600" cy="4241800"/>
            </a:xfrm>
            <a:prstGeom prst="rect">
              <a:avLst/>
            </a:prstGeom>
          </p:spPr>
        </p:pic>
        <p:pic>
          <p:nvPicPr>
            <p:cNvPr id="24" name="Picture 23" descr="Figure5_SPDFile_Structur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483" y="1636017"/>
              <a:ext cx="6705600" cy="4241800"/>
            </a:xfrm>
            <a:prstGeom prst="rect">
              <a:avLst/>
            </a:prstGeom>
          </p:spPr>
        </p:pic>
        <p:pic>
          <p:nvPicPr>
            <p:cNvPr id="25" name="Picture 24" descr="Figure5_SPDFile_Structur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883" y="1788417"/>
              <a:ext cx="6705600" cy="4241800"/>
            </a:xfrm>
            <a:prstGeom prst="rect">
              <a:avLst/>
            </a:prstGeom>
          </p:spPr>
        </p:pic>
        <p:pic>
          <p:nvPicPr>
            <p:cNvPr id="26" name="Picture 25" descr="Figure5_SPDFile_Structur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283" y="1940817"/>
              <a:ext cx="6705600" cy="4241800"/>
            </a:xfrm>
            <a:prstGeom prst="rect">
              <a:avLst/>
            </a:prstGeom>
          </p:spPr>
        </p:pic>
        <p:pic>
          <p:nvPicPr>
            <p:cNvPr id="27" name="Picture 26" descr="Figure5_SPDFile_Structur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683" y="2093217"/>
              <a:ext cx="6705600" cy="4241800"/>
            </a:xfrm>
            <a:prstGeom prst="rect">
              <a:avLst/>
            </a:prstGeom>
          </p:spPr>
        </p:pic>
        <p:pic>
          <p:nvPicPr>
            <p:cNvPr id="28" name="Picture 27" descr="Figure5_SPDFile_Structur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083" y="2245617"/>
              <a:ext cx="6705600" cy="424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6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Sorted…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00701" y="1676400"/>
            <a:ext cx="331470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Indexing makes processing faster</a:t>
            </a:r>
          </a:p>
          <a:p>
            <a:pPr lvl="1"/>
            <a:r>
              <a:rPr lang="en-GB" dirty="0" smtClean="0"/>
              <a:t>Cartesian</a:t>
            </a:r>
          </a:p>
          <a:p>
            <a:pPr lvl="1"/>
            <a:r>
              <a:rPr lang="en-GB" dirty="0" smtClean="0"/>
              <a:t>Spherical</a:t>
            </a:r>
          </a:p>
          <a:p>
            <a:pPr lvl="1"/>
            <a:r>
              <a:rPr lang="en-GB" dirty="0" smtClean="0"/>
              <a:t>Polar</a:t>
            </a:r>
            <a:endParaRPr lang="en-GB" dirty="0"/>
          </a:p>
        </p:txBody>
      </p:sp>
      <p:pic>
        <p:nvPicPr>
          <p:cNvPr id="4" name="Picture 3" descr="Figure8_Indexing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768"/>
            <a:ext cx="5295900" cy="55532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667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SPD &amp; HDF5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5" y="1601211"/>
            <a:ext cx="7331894" cy="41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HDF5?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4793"/>
            <a:ext cx="5283200" cy="4998108"/>
          </a:xfrm>
        </p:spPr>
        <p:txBody>
          <a:bodyPr/>
          <a:lstStyle/>
          <a:p>
            <a:r>
              <a:rPr lang="en-GB" dirty="0" smtClean="0"/>
              <a:t>Another file format…</a:t>
            </a:r>
          </a:p>
          <a:p>
            <a:pPr lvl="1"/>
            <a:r>
              <a:rPr lang="en-GB" dirty="0" smtClean="0"/>
              <a:t>Not just another block of binary you cannot do anything with unless you have a format definition.</a:t>
            </a:r>
          </a:p>
          <a:p>
            <a:r>
              <a:rPr lang="en-GB" dirty="0" smtClean="0"/>
              <a:t>Fields can be logically named and data types defined and read from the file.</a:t>
            </a:r>
          </a:p>
          <a:p>
            <a:pPr lvl="1"/>
            <a:r>
              <a:rPr lang="en-GB" dirty="0" smtClean="0"/>
              <a:t>Self describing.</a:t>
            </a:r>
            <a:endParaRPr lang="en-GB" dirty="0"/>
          </a:p>
        </p:txBody>
      </p:sp>
      <p:pic>
        <p:nvPicPr>
          <p:cNvPr id="4" name="Picture 3" descr="Figure6_HDF5_Directory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1415392"/>
            <a:ext cx="3175000" cy="4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202" y="1384300"/>
            <a:ext cx="8436746" cy="4749800"/>
          </a:xfrm>
        </p:spPr>
        <p:txBody>
          <a:bodyPr/>
          <a:lstStyle/>
          <a:p>
            <a:r>
              <a:rPr lang="en-US" dirty="0" err="1" smtClean="0"/>
              <a:t>zlib</a:t>
            </a:r>
            <a:r>
              <a:rPr lang="en-US" dirty="0" smtClean="0"/>
              <a:t> compression is used by default</a:t>
            </a:r>
          </a:p>
          <a:p>
            <a:pPr lvl="1"/>
            <a:r>
              <a:rPr lang="en-US" dirty="0" smtClean="0"/>
              <a:t>Provided by HDF5 library</a:t>
            </a:r>
          </a:p>
          <a:p>
            <a:pPr lvl="1"/>
            <a:r>
              <a:rPr lang="en-US" dirty="0" smtClean="0"/>
              <a:t>Compression block size can be varied using SPD header parameters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File sizes are on average slight smaller than an uncompressed LAS file but larger than LAZ.</a:t>
            </a:r>
          </a:p>
          <a:p>
            <a:pPr lvl="1"/>
            <a:r>
              <a:rPr lang="en-US" dirty="0" smtClean="0"/>
              <a:t>More complex data structures</a:t>
            </a:r>
          </a:p>
          <a:p>
            <a:pPr lvl="1"/>
            <a:r>
              <a:rPr lang="en-US" dirty="0" smtClean="0"/>
              <a:t>Two pieces of information pulse and point(s)</a:t>
            </a:r>
          </a:p>
        </p:txBody>
      </p:sp>
    </p:spTree>
    <p:extLst>
      <p:ext uri="{BB962C8B-B14F-4D97-AF65-F5344CB8AC3E}">
        <p14:creationId xmlns:p14="http://schemas.microsoft.com/office/powerpoint/2010/main" val="4755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EDGroupTemplateWhiteBkg">
  <a:themeElements>
    <a:clrScheme name="EOE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A1E14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Theme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EOEDGroupTemplateWhiteBkg.potx</Template>
  <TotalTime>674</TotalTime>
  <Words>850</Words>
  <Application>Microsoft Macintosh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ＭＳ Ｐゴシック</vt:lpstr>
      <vt:lpstr>Times</vt:lpstr>
      <vt:lpstr>Arial</vt:lpstr>
      <vt:lpstr>EOEDGroupTemplateWhiteBkg</vt:lpstr>
      <vt:lpstr>SPD and KEA:  HDF5 based file formats for Earth Observation</vt:lpstr>
      <vt:lpstr>Contents</vt:lpstr>
      <vt:lpstr>SPD: Little History…</vt:lpstr>
      <vt:lpstr>Why a Pulse?</vt:lpstr>
      <vt:lpstr>SPD File Format</vt:lpstr>
      <vt:lpstr>Sorted…</vt:lpstr>
      <vt:lpstr>SPD &amp; HDF5</vt:lpstr>
      <vt:lpstr>Why HDF5?</vt:lpstr>
      <vt:lpstr>Compression</vt:lpstr>
      <vt:lpstr>KEA: Little History…</vt:lpstr>
      <vt:lpstr>Raster Storage: KEA file format</vt:lpstr>
      <vt:lpstr>KEA File Structure</vt:lpstr>
      <vt:lpstr>KEA Size and Speed</vt:lpstr>
      <vt:lpstr>Is HDF5 a good base?</vt:lpstr>
      <vt:lpstr>However,</vt:lpstr>
      <vt:lpstr>SPD v4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Sorted Pulse Data (SPD) File Format:  Thoughts and Opinions</dc:title>
  <dc:creator>Pete Bunting</dc:creator>
  <cp:lastModifiedBy>Lindsay Powers</cp:lastModifiedBy>
  <cp:revision>46</cp:revision>
  <dcterms:created xsi:type="dcterms:W3CDTF">2016-06-20T21:30:15Z</dcterms:created>
  <dcterms:modified xsi:type="dcterms:W3CDTF">2016-07-19T18:02:32Z</dcterms:modified>
</cp:coreProperties>
</file>