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356" r:id="rId2"/>
    <p:sldId id="335" r:id="rId3"/>
    <p:sldId id="336" r:id="rId4"/>
    <p:sldId id="337" r:id="rId5"/>
    <p:sldId id="339" r:id="rId6"/>
    <p:sldId id="329" r:id="rId7"/>
    <p:sldId id="328" r:id="rId8"/>
    <p:sldId id="338" r:id="rId9"/>
    <p:sldId id="357" r:id="rId10"/>
    <p:sldId id="340" r:id="rId11"/>
    <p:sldId id="358" r:id="rId12"/>
    <p:sldId id="359" r:id="rId13"/>
    <p:sldId id="361" r:id="rId14"/>
    <p:sldId id="362" r:id="rId15"/>
    <p:sldId id="363" r:id="rId16"/>
    <p:sldId id="364" r:id="rId17"/>
    <p:sldId id="354" r:id="rId18"/>
    <p:sldId id="341" r:id="rId19"/>
    <p:sldId id="360" r:id="rId20"/>
    <p:sldId id="342" r:id="rId21"/>
    <p:sldId id="355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65" r:id="rId31"/>
    <p:sldId id="353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29" clrIdx="0"/>
  <p:cmAuthor id="1" name="Brett McLaugh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84B"/>
    <a:srgbClr val="34495E"/>
    <a:srgbClr val="26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D22-3351-4DDC-9757-8A348CC96E5D}">
  <a:tblStyle styleId="{54107D22-3351-4DDC-9757-8A348CC96E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63049" autoAdjust="0"/>
  </p:normalViewPr>
  <p:slideViewPr>
    <p:cSldViewPr snapToGrid="0" snapToObjects="1">
      <p:cViewPr varScale="1">
        <p:scale>
          <a:sx n="77" d="100"/>
          <a:sy n="77" d="100"/>
        </p:scale>
        <p:origin x="6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9">
    <p:pos x="6000" y="0"/>
    <p:text>Presenter: Definitely Brett :-p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864D0-BD38-8E43-B6E0-48059ECEF49A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6975-0DFF-6441-A4E5-B85D793D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34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310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test.opendap.org/dap/aggregation/?&amp;operation=version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*These tests were run on AWS CentOS 6.6 machines (both m4.large and t2.medium machines in the US East region). The network transfers were made using a client (curl) also running in the AWS US East region and, thus, bandwidth of 33GB/s is available. Effective Transfer refers to the total time to send the response (or part of a response).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48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Hyrax Authentication configuration documentation: http://</a:t>
            </a:r>
            <a:r>
              <a:rPr lang="en-US" dirty="0" err="1" smtClean="0"/>
              <a:t>docs.opendap.org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/Hyrax_-_</a:t>
            </a:r>
            <a:r>
              <a:rPr lang="en-US" dirty="0" err="1" smtClean="0"/>
              <a:t>User_Identification</a:t>
            </a:r>
            <a:r>
              <a:rPr lang="en-US" dirty="0" smtClean="0"/>
              <a:t>_(Authentication)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98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8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72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mtClean="0"/>
              <a:t>…because</a:t>
            </a:r>
            <a:r>
              <a:rPr lang="is-IS" baseline="0" smtClean="0"/>
              <a:t> they are not uniform from granule to granule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4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6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Courier"/>
                <a:cs typeface="Courier"/>
                <a:hlinkClick r:id="rId3"/>
              </a:rPr>
              <a:t>Get the server version information: http://test.opendap.org/dap/aggregation/?&amp;operation=version</a:t>
            </a:r>
            <a:endParaRPr lang="en-US" sz="1600" dirty="0" smtClean="0">
              <a:latin typeface="Courier"/>
              <a:cs typeface="Courier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latin typeface="Courier"/>
              <a:cs typeface="Courier"/>
            </a:endParaRPr>
          </a:p>
          <a:p>
            <a:r>
              <a:rPr lang="en-US" dirty="0" smtClean="0"/>
              <a:t>Demo: Show</a:t>
            </a:r>
            <a:r>
              <a:rPr lang="en-US" baseline="0" dirty="0" smtClean="0"/>
              <a:t> and use request files from 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olfs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/resources/aggregation/tests/demo/{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README,short_names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}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(found at https://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github.com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opendap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olfs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Use ”curl -X POST -d @d1_netcdf3_variable_subset.txt http://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test.opendap.org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opendap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/aggregation &gt; d1.zip” to run the examples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Short_names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/d1_netcdf3_variable_subset.txt </a:t>
            </a:r>
            <a:r>
              <a:rPr lang="en-US" dirty="0" smtClean="0"/>
              <a:t>– Subset HDF4 files,</a:t>
            </a:r>
            <a:r>
              <a:rPr lang="en-US" baseline="0" dirty="0" smtClean="0"/>
              <a:t> transform the result to </a:t>
            </a:r>
            <a:r>
              <a:rPr lang="en-US" baseline="0" dirty="0" err="1" smtClean="0"/>
              <a:t>netCDF</a:t>
            </a:r>
            <a:r>
              <a:rPr lang="en-US" baseline="0" dirty="0" smtClean="0"/>
              <a:t> and return them in a single archive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Same as #1 but with a bounding box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Return the same values, but in a CSV-encoded table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To</a:t>
            </a:r>
            <a:r>
              <a:rPr lang="en-US" sz="1100" baseline="0" dirty="0" smtClean="0">
                <a:solidFill>
                  <a:srgbClr val="000000"/>
                </a:solidFill>
                <a:latin typeface="Courier"/>
                <a:cs typeface="Courier"/>
              </a:rPr>
              <a:t> get these examples, clone https://</a:t>
            </a:r>
            <a:r>
              <a:rPr lang="en-US" sz="1100" baseline="0" dirty="0" err="1" smtClean="0">
                <a:solidFill>
                  <a:srgbClr val="000000"/>
                </a:solidFill>
                <a:latin typeface="Courier"/>
                <a:cs typeface="Courier"/>
              </a:rPr>
              <a:t>github.com</a:t>
            </a:r>
            <a:r>
              <a:rPr lang="en-US" sz="1100" baseline="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100" baseline="0" dirty="0" err="1" smtClean="0">
                <a:solidFill>
                  <a:srgbClr val="000000"/>
                </a:solidFill>
                <a:latin typeface="Courier"/>
                <a:cs typeface="Courier"/>
              </a:rPr>
              <a:t>opendap</a:t>
            </a:r>
            <a:r>
              <a:rPr lang="en-US" sz="1100" baseline="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100" baseline="0" dirty="0" err="1" smtClean="0">
                <a:solidFill>
                  <a:srgbClr val="000000"/>
                </a:solidFill>
                <a:latin typeface="Courier"/>
                <a:cs typeface="Courier"/>
              </a:rPr>
              <a:t>olfs</a:t>
            </a:r>
            <a:r>
              <a:rPr lang="en-US" sz="1100" baseline="0" dirty="0" smtClean="0">
                <a:solidFill>
                  <a:srgbClr val="000000"/>
                </a:solidFill>
                <a:latin typeface="Courier"/>
                <a:cs typeface="Courier"/>
              </a:rPr>
              <a:t>, then cd to resources/aggregation/tests/demo</a:t>
            </a:r>
            <a:endParaRPr lang="en-US" sz="11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11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edamame:demo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jimg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$ more 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short_names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/d1_netcdf3_variable_subset.txt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&amp;operation=netcdf3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&amp;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=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Latitude,Longitude,Optical_Depth_Land_And_Ocean</a:t>
            </a:r>
            <a:endParaRPr lang="en-US" sz="11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nb-NO" sz="1100" dirty="0" smtClean="0">
                <a:solidFill>
                  <a:srgbClr val="000000"/>
                </a:solidFill>
                <a:latin typeface="Courier"/>
                <a:cs typeface="Courier"/>
              </a:rPr>
              <a:t>&amp;file=/data/modis/MOD04_L2.A2015021.0020.051.NRT.hdf</a:t>
            </a:r>
          </a:p>
          <a:p>
            <a:r>
              <a:rPr lang="nb-NO" sz="1100" dirty="0" smtClean="0">
                <a:solidFill>
                  <a:srgbClr val="000000"/>
                </a:solidFill>
                <a:latin typeface="Courier"/>
                <a:cs typeface="Courier"/>
              </a:rPr>
              <a:t>&amp;file=/data/modis/MOD04_L2.A2015021.0025.051.NRT.hdf</a:t>
            </a:r>
          </a:p>
          <a:p>
            <a:r>
              <a:rPr lang="nb-NO" sz="1100" dirty="0" smtClean="0">
                <a:solidFill>
                  <a:srgbClr val="000000"/>
                </a:solidFill>
                <a:latin typeface="Courier"/>
                <a:cs typeface="Courier"/>
              </a:rPr>
              <a:t>&amp;file=/data/modis/MOD04_L2.A2015021.0030.051.NRT.hdf</a:t>
            </a:r>
          </a:p>
          <a:p>
            <a:endParaRPr lang="nb-NO" sz="11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edamame:demo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jimg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$ curl -X POST -d @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short_names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/d1_netcdf3_variable_subset.txt http://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test.opendap.org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/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opendap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/aggregation &gt; d1.zip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% Total    % Received % </a:t>
            </a:r>
            <a:r>
              <a:rPr lang="en-US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Xferd</a:t>
            </a:r>
            <a:r>
              <a:rPr lang="en-US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Average Speed   Time    Time     Time  Current</a:t>
            </a:r>
            <a:r>
              <a:rPr lang="en-US" sz="1100" kern="1200" baseline="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</a:t>
            </a:r>
          </a:p>
          <a:p>
            <a:r>
              <a:rPr lang="en-US" sz="1100" kern="1200" baseline="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                                                   </a:t>
            </a:r>
            <a:r>
              <a:rPr lang="de-DE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Dload</a:t>
            </a:r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Upload   Total   </a:t>
            </a:r>
            <a:r>
              <a:rPr lang="de-DE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Spent</a:t>
            </a:r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  </a:t>
            </a:r>
            <a:r>
              <a:rPr lang="de-DE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Left</a:t>
            </a:r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Speed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100  552k    0  552k  100   226   305k    124  0:00:01  0:00:01 --:--:--  305k</a:t>
            </a:r>
          </a:p>
          <a:p>
            <a:endParaRPr lang="de-DE" sz="1100" kern="1200" dirty="0" smtClean="0">
              <a:solidFill>
                <a:schemeClr val="tx1"/>
              </a:solidFill>
              <a:latin typeface="Courier"/>
              <a:ea typeface="+mn-ea"/>
              <a:cs typeface="Courier"/>
            </a:endParaRPr>
          </a:p>
          <a:p>
            <a:r>
              <a:rPr lang="de-DE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edamame:demo</a:t>
            </a:r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de-DE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jimg</a:t>
            </a:r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$ </a:t>
            </a:r>
            <a:r>
              <a:rPr lang="de-DE" sz="1100" kern="1200" dirty="0" err="1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unzip</a:t>
            </a:r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-t d1.zip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Archive:  d1.zip</a:t>
            </a:r>
          </a:p>
          <a:p>
            <a:r>
              <a:rPr lang="ro-RO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  testing: MOD04_L2.A2015021.0020.051.NRT.hdf.nc   OK</a:t>
            </a:r>
          </a:p>
          <a:p>
            <a:r>
              <a:rPr lang="ro-RO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  testing: MOD04_L2.A2015021.0025.051.NRT.hdf.nc   OK</a:t>
            </a:r>
          </a:p>
          <a:p>
            <a:r>
              <a:rPr lang="ro-RO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    testing: MOD04_L2.A2015021.0030.051.NRT.hdf.nc   OK</a:t>
            </a:r>
          </a:p>
          <a:p>
            <a:r>
              <a:rPr lang="ro-RO" sz="1100" kern="1200" dirty="0" smtClean="0">
                <a:solidFill>
                  <a:schemeClr val="tx1"/>
                </a:solidFill>
                <a:latin typeface="Courier"/>
                <a:ea typeface="+mn-ea"/>
                <a:cs typeface="Courier"/>
              </a:rPr>
              <a:t>No errors detected in compressed data of d1.zip.</a:t>
            </a:r>
          </a:p>
          <a:p>
            <a:endParaRPr lang="nb-NO" sz="1100" dirty="0" smtClean="0">
              <a:solidFill>
                <a:srgbClr val="000000"/>
              </a:solidFill>
              <a:latin typeface="Courier"/>
            </a:endParaRPr>
          </a:p>
          <a:p>
            <a:endParaRPr lang="nb-NO" sz="1100" dirty="0" smtClean="0">
              <a:solidFill>
                <a:srgbClr val="000000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7593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edamame:demo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jimg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more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short_names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/d3_csv_subset.txt 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&amp;operation=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csv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Latitude,Longitude,Image_Optical_Depth_Land_And_Ocean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pt-BR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bbox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="[49,Latitude,50][167,Longitude,170]"</a:t>
            </a:r>
          </a:p>
          <a:p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&amp;file=/data/modis/MOD04_L2.A2015021.0020.051.NRT.hdf</a:t>
            </a:r>
          </a:p>
          <a:p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&amp;file=/data/modis/MOD04_L2.A2015021.0025.051.NRT.hdf</a:t>
            </a:r>
          </a:p>
          <a:p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&amp;file=/data/modis/MOD04_L2.A2015021.0030.051.NRT.hdf</a:t>
            </a:r>
          </a:p>
          <a:p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edamame:demo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jimg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curl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 -d @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short_names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/d3_csv_subset.txt http://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test.opendap.org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opendap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aggregation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d3.csv</a:t>
            </a:r>
          </a:p>
          <a:p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% Total    % 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% 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Xferd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nb-NO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Speed   Time    Time     Time  </a:t>
            </a:r>
            <a:r>
              <a:rPr lang="nb-NO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endParaRPr lang="nb-NO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</a:t>
            </a:r>
            <a:r>
              <a:rPr lang="de-DE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Dload</a:t>
            </a:r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Upload   Total   </a:t>
            </a:r>
            <a:r>
              <a:rPr lang="de-DE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Spent</a:t>
            </a:r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de-DE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Speed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 4141    0  3870  100   271   5150    360 --:--:-- --:--:-- --:--:--  5153</a:t>
            </a:r>
          </a:p>
          <a:p>
            <a:r>
              <a:rPr lang="de-DE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edamame:demo</a:t>
            </a:r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jimg</a:t>
            </a:r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de-DE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de-DE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d3.csv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Dataset: function_result_MOD04_L2.A2015021.0020.051.NRT.hdf</a:t>
            </a:r>
          </a:p>
          <a:p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table.Latitude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table.Longitude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table.Image_Optical_Depth_Land_And_Ocean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49.98, 169.598, -9999</a:t>
            </a: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49.9312, 169.82, -9999</a:t>
            </a: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49.9878, 169.119, -9999</a:t>
            </a: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49.9423, 169.331, -9999</a:t>
            </a: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49.8952, 169.548, -9999</a:t>
            </a: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49.8464, 169.77, -9999</a:t>
            </a:r>
          </a:p>
          <a:p>
            <a:r>
              <a:rPr lang="hr-H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49.7958, 169.998, -9999</a:t>
            </a:r>
          </a:p>
          <a:p>
            <a:r>
              <a:rPr lang="cs-CZ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49.9897, 168.659, -9999</a:t>
            </a:r>
          </a:p>
          <a:p>
            <a:r>
              <a:rPr lang="it-IT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49.9471, 168.862, -9999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endParaRPr lang="de-DE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8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Hyrax supports LDAP and Shibboleth too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Hyrax Authentication configuration documentation: http://</a:t>
            </a:r>
            <a:r>
              <a:rPr lang="en-US" dirty="0" err="1" smtClean="0"/>
              <a:t>docs.opendap.org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/Hyrax_-_</a:t>
            </a:r>
            <a:r>
              <a:rPr lang="en-US" dirty="0" err="1" smtClean="0"/>
              <a:t>User_Identification</a:t>
            </a:r>
            <a:r>
              <a:rPr lang="en-US" dirty="0" smtClean="0"/>
              <a:t>_(Authentication)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0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B87AF44-B1D5-8041-926D-67499E0640C8}" type="datetime1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F2008292-1F7A-944B-94D4-A443879A8C05}" type="datetime1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42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D7D47717-F58A-4646-9438-AED13A825D00}" type="datetime1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D787F79C-EC55-C241-8DE2-DEC13BB0554A}" type="datetime1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0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B46FAE96-C1E4-4044-8013-E1007C55065E}" type="datetime1">
              <a:rPr lang="en-US" smtClean="0"/>
              <a:t>7/21/16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34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5295598C-942C-E74B-A8F2-BC678D95613C}" type="datetime1">
              <a:rPr lang="en-US" smtClean="0"/>
              <a:t>7/21/16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9F542275-29CA-0648-92FA-445423D36C84}" type="datetime1">
              <a:rPr lang="en-US" smtClean="0"/>
              <a:t>7/21/16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D4BC12AD-F188-304C-BFBE-DEA743EECA61}" type="datetime1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36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4842" y="5651500"/>
            <a:ext cx="975557" cy="365125"/>
          </a:xfrm>
          <a:prstGeom prst="rect">
            <a:avLst/>
          </a:prstGeom>
        </p:spPr>
        <p:txBody>
          <a:bodyPr/>
          <a:lstStyle/>
          <a:p>
            <a:fld id="{521215AD-98B1-734B-900B-4CCC2DCA2613}" type="datetime1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10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006" y="6309607"/>
            <a:ext cx="75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osdis-logo.png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867" y="6623930"/>
            <a:ext cx="91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SESIP-0716-JG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st.opendap.org/dap/aggregation/?&amp;operation=vers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Share Data with OPeNDAP </a:t>
            </a:r>
            <a:r>
              <a:rPr lang="en-US" sz="3600" dirty="0"/>
              <a:t>Hyrax: New Features and Improvements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7086600" cy="1800225"/>
          </a:xfrm>
        </p:spPr>
        <p:txBody>
          <a:bodyPr>
            <a:normAutofit/>
          </a:bodyPr>
          <a:lstStyle/>
          <a:p>
            <a:r>
              <a:rPr lang="en-US" sz="2600" smtClean="0"/>
              <a:t>July 2016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James Gallagher (OPeNDAP)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796478" y="5941912"/>
            <a:ext cx="4251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is supported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by NASA/GSFC under Raytheon Co.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contract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number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NNG15HZ39C and a Grant from the Australian National University.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08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User-</a:t>
            </a:r>
            <a:r>
              <a:rPr lang="en-US" dirty="0"/>
              <a:t>driven </a:t>
            </a:r>
            <a:r>
              <a:rPr lang="en-US" dirty="0" smtClean="0"/>
              <a:t>Aggregation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different response forms </a:t>
            </a:r>
            <a:r>
              <a:rPr lang="en-US" dirty="0" smtClean="0">
                <a:sym typeface="Wingdings"/>
              </a:rPr>
              <a:t> different aggregation algorithms</a:t>
            </a:r>
            <a:endParaRPr lang="en-US" dirty="0"/>
          </a:p>
          <a:p>
            <a:pPr lvl="1"/>
            <a:r>
              <a:rPr lang="en-US" sz="2600" dirty="0" smtClean="0">
                <a:sym typeface="Wingdings"/>
              </a:rPr>
              <a:t>Iterate over a set of granules</a:t>
            </a:r>
            <a:r>
              <a:rPr lang="en-US" sz="2600" dirty="0">
                <a:sym typeface="Wingdings"/>
              </a:rPr>
              <a:t> </a:t>
            </a:r>
            <a:r>
              <a:rPr lang="en-US" sz="2600" dirty="0" smtClean="0">
                <a:sym typeface="Wingdings"/>
              </a:rPr>
              <a:t>applying a constraint to each, collecting discrete results in a single archive file</a:t>
            </a:r>
          </a:p>
          <a:p>
            <a:pPr lvl="1"/>
            <a:r>
              <a:rPr lang="en-US" sz="2600" dirty="0">
                <a:sym typeface="Wingdings"/>
              </a:rPr>
              <a:t>Iterate over a set of </a:t>
            </a:r>
            <a:r>
              <a:rPr lang="en-US" sz="2600" dirty="0" smtClean="0">
                <a:sym typeface="Wingdings"/>
              </a:rPr>
              <a:t>granules, transforming them to a table*</a:t>
            </a:r>
            <a:r>
              <a:rPr lang="en-US" sz="2600" dirty="0">
                <a:sym typeface="Wingdings"/>
              </a:rPr>
              <a:t> </a:t>
            </a:r>
            <a:r>
              <a:rPr lang="en-US" sz="2600" dirty="0" smtClean="0">
                <a:sym typeface="Wingdings"/>
              </a:rPr>
              <a:t>and selecting a subset of those rows by value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95786" y="6581001"/>
            <a:ext cx="354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*Actually DAP Sequence objects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31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User-driven Aggregation Interface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Implemented using a new web service that relies on POST so it can accept larger inputs than HTTP GET will allow.</a:t>
            </a:r>
          </a:p>
          <a:p>
            <a:r>
              <a:rPr lang="en-US" dirty="0" smtClean="0"/>
              <a:t>It accepts a series of commands that describe the</a:t>
            </a:r>
          </a:p>
          <a:p>
            <a:pPr lvl="1"/>
            <a:r>
              <a:rPr lang="en-US" dirty="0" smtClean="0"/>
              <a:t>Response format (e.g. files in a zip archive, CSV-encoded table)</a:t>
            </a:r>
          </a:p>
          <a:p>
            <a:pPr lvl="1"/>
            <a:r>
              <a:rPr lang="en-US" dirty="0" smtClean="0"/>
              <a:t>Datasets, modified by their constraints, to aggregate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30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User-driven Aggregation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Users of NASA’s </a:t>
            </a:r>
            <a:r>
              <a:rPr lang="en-US" dirty="0" err="1" smtClean="0"/>
              <a:t>Earthdata</a:t>
            </a:r>
            <a:r>
              <a:rPr lang="en-US" dirty="0" smtClean="0"/>
              <a:t> </a:t>
            </a:r>
            <a:r>
              <a:rPr lang="en-US" dirty="0"/>
              <a:t>Search Client* can receive single data responses from queries that involve many datasets.</a:t>
            </a:r>
          </a:p>
          <a:p>
            <a:r>
              <a:rPr lang="en-US" dirty="0" smtClean="0"/>
              <a:t>Example operations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the server’s version</a:t>
            </a:r>
          </a:p>
          <a:p>
            <a:pPr lvl="1"/>
            <a:r>
              <a:rPr lang="en-US" dirty="0" smtClean="0"/>
              <a:t>Get a simple aggregation, returned in an archive, values encoded in netCDF3 (other formats are supported).</a:t>
            </a:r>
          </a:p>
          <a:p>
            <a:pPr lvl="1"/>
            <a:r>
              <a:rPr lang="en-US" dirty="0" smtClean="0"/>
              <a:t>Get an aggregation with array data transformed to a table, values encoded using CSV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5786" y="6581001"/>
            <a:ext cx="354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*This feature was initially developed for EDSC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8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…Server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9852"/>
          </a:xfrm>
        </p:spPr>
        <p:txBody>
          <a:bodyPr/>
          <a:lstStyle/>
          <a:p>
            <a:r>
              <a:rPr lang="en-US" dirty="0" smtClean="0"/>
              <a:t>We can supply arguments using GET</a:t>
            </a:r>
          </a:p>
          <a:p>
            <a:r>
              <a:rPr lang="en-US" dirty="0" smtClean="0"/>
              <a:t>The simplest ‘operation’ is ‘version’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568192" y="2768443"/>
            <a:ext cx="81186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Request</a:t>
            </a:r>
            <a:r>
              <a:rPr lang="en-US" dirty="0" smtClean="0">
                <a:latin typeface="Helvetica Neue"/>
                <a:cs typeface="Helvetica Neue"/>
              </a:rPr>
              <a:t>:</a:t>
            </a:r>
          </a:p>
          <a:p>
            <a:r>
              <a:rPr lang="en-US" dirty="0" smtClean="0">
                <a:latin typeface="Courier"/>
                <a:cs typeface="Courier"/>
                <a:hlinkClick r:id="rId2"/>
              </a:rPr>
              <a:t>http</a:t>
            </a:r>
            <a:r>
              <a:rPr lang="en-US" dirty="0">
                <a:latin typeface="Courier"/>
                <a:cs typeface="Courier"/>
                <a:hlinkClick r:id="rId2"/>
              </a:rPr>
              <a:t>://test.opendap.org/dap/aggregation/?&amp;operation=</a:t>
            </a:r>
            <a:r>
              <a:rPr lang="en-US" dirty="0" smtClean="0">
                <a:latin typeface="Courier"/>
                <a:cs typeface="Courier"/>
                <a:hlinkClick r:id="rId2"/>
              </a:rPr>
              <a:t>version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sz="1800" dirty="0" smtClean="0">
                <a:latin typeface="Helvetica Neue"/>
                <a:cs typeface="Helvetica Neue"/>
              </a:rPr>
              <a:t>Returns:</a:t>
            </a:r>
          </a:p>
          <a:p>
            <a:r>
              <a:rPr lang="en-US" dirty="0">
                <a:latin typeface="Courier"/>
              </a:rPr>
              <a:t>Aggregation Interface Version: 1.1</a:t>
            </a:r>
          </a:p>
          <a:p>
            <a:r>
              <a:rPr lang="en-US" dirty="0">
                <a:latin typeface="Courier"/>
              </a:rPr>
              <a:t>&lt;?xml version="1.0" encoding="UTF-8"?&gt;</a:t>
            </a:r>
          </a:p>
          <a:p>
            <a:r>
              <a:rPr lang="en-US" dirty="0">
                <a:latin typeface="Courier"/>
              </a:rPr>
              <a:t>&lt;response </a:t>
            </a:r>
            <a:r>
              <a:rPr lang="en-US" dirty="0" err="1">
                <a:latin typeface="Courier"/>
              </a:rPr>
              <a:t>xmlns</a:t>
            </a:r>
            <a:r>
              <a:rPr lang="en-US" dirty="0">
                <a:latin typeface="Courier"/>
              </a:rPr>
              <a:t>="http://</a:t>
            </a:r>
            <a:r>
              <a:rPr lang="en-US" dirty="0" err="1">
                <a:latin typeface="Courier"/>
              </a:rPr>
              <a:t>xml.opendap.org</a:t>
            </a:r>
            <a:r>
              <a:rPr lang="en-US" dirty="0">
                <a:latin typeface="Courier"/>
              </a:rPr>
              <a:t>/ns/</a:t>
            </a:r>
            <a:r>
              <a:rPr lang="en-US" dirty="0" err="1">
                <a:latin typeface="Courier"/>
              </a:rPr>
              <a:t>bes</a:t>
            </a:r>
            <a:r>
              <a:rPr lang="en-US" dirty="0">
                <a:latin typeface="Courier"/>
              </a:rPr>
              <a:t>/1.0#" </a:t>
            </a:r>
            <a:r>
              <a:rPr lang="en-US" dirty="0" err="1">
                <a:latin typeface="Courier"/>
              </a:rPr>
              <a:t>reqID</a:t>
            </a:r>
            <a:r>
              <a:rPr lang="en-US" dirty="0">
                <a:latin typeface="Courier"/>
              </a:rPr>
              <a:t>="[ajp-bio</a:t>
            </a:r>
            <a:r>
              <a:rPr lang="en-US" dirty="0" smtClean="0">
                <a:latin typeface="Courier"/>
              </a:rPr>
              <a:t>-</a:t>
            </a:r>
            <a:r>
              <a:rPr lang="is-IS" dirty="0" smtClean="0">
                <a:latin typeface="Courier"/>
              </a:rPr>
              <a:t>…</a:t>
            </a:r>
            <a:r>
              <a:rPr lang="en-US" dirty="0" smtClean="0">
                <a:latin typeface="Courier"/>
              </a:rPr>
              <a:t>"</a:t>
            </a:r>
            <a:r>
              <a:rPr lang="en-US" dirty="0">
                <a:latin typeface="Courier"/>
              </a:rPr>
              <a:t>&gt;</a:t>
            </a:r>
          </a:p>
          <a:p>
            <a:r>
              <a:rPr lang="en-US" dirty="0">
                <a:latin typeface="Courier"/>
              </a:rPr>
              <a:t>  &lt;</a:t>
            </a:r>
            <a:r>
              <a:rPr lang="en-US" dirty="0" err="1">
                <a:latin typeface="Courier"/>
              </a:rPr>
              <a:t>showVersion</a:t>
            </a:r>
            <a:r>
              <a:rPr lang="en-US" dirty="0">
                <a:latin typeface="Courier"/>
              </a:rPr>
              <a:t>&gt;</a:t>
            </a:r>
          </a:p>
          <a:p>
            <a:r>
              <a:rPr lang="en-US" dirty="0">
                <a:latin typeface="Courier"/>
              </a:rPr>
              <a:t>    &lt;Administrator&gt;</a:t>
            </a:r>
            <a:r>
              <a:rPr lang="en-US" dirty="0" err="1">
                <a:latin typeface="Courier"/>
              </a:rPr>
              <a:t>support@opendap.org</a:t>
            </a:r>
            <a:r>
              <a:rPr lang="en-US" dirty="0">
                <a:latin typeface="Courier"/>
              </a:rPr>
              <a:t>&lt;/Administrator&gt;</a:t>
            </a:r>
          </a:p>
          <a:p>
            <a:r>
              <a:rPr lang="en-US" dirty="0">
                <a:latin typeface="Courier"/>
              </a:rPr>
              <a:t>    &lt;library name="</a:t>
            </a:r>
            <a:r>
              <a:rPr lang="en-US" dirty="0" err="1">
                <a:latin typeface="Courier"/>
              </a:rPr>
              <a:t>bes</a:t>
            </a:r>
            <a:r>
              <a:rPr lang="en-US" dirty="0">
                <a:latin typeface="Courier"/>
              </a:rPr>
              <a:t>"&gt;3.16.0&lt;/library&gt;</a:t>
            </a:r>
          </a:p>
          <a:p>
            <a:r>
              <a:rPr lang="en-US" dirty="0">
                <a:latin typeface="Courier"/>
              </a:rPr>
              <a:t>    &lt;module name="dap-server/</a:t>
            </a:r>
            <a:r>
              <a:rPr lang="en-US" dirty="0" err="1">
                <a:latin typeface="Courier"/>
              </a:rPr>
              <a:t>ascii</a:t>
            </a:r>
            <a:r>
              <a:rPr lang="en-US" dirty="0">
                <a:latin typeface="Courier"/>
              </a:rPr>
              <a:t>"&gt;4.1.5&lt;/module&gt;</a:t>
            </a:r>
          </a:p>
          <a:p>
            <a:r>
              <a:rPr lang="en-US" dirty="0">
                <a:latin typeface="Courier"/>
              </a:rPr>
              <a:t>    &lt;module name="</a:t>
            </a:r>
            <a:r>
              <a:rPr lang="en-US" dirty="0" err="1">
                <a:latin typeface="Courier"/>
              </a:rPr>
              <a:t>csv_handler</a:t>
            </a:r>
            <a:r>
              <a:rPr lang="en-US" dirty="0">
                <a:latin typeface="Courier"/>
              </a:rPr>
              <a:t>"&gt;1.1.2&lt;/module&gt;</a:t>
            </a:r>
          </a:p>
          <a:p>
            <a:r>
              <a:rPr lang="en-US" dirty="0">
                <a:latin typeface="Courier"/>
              </a:rPr>
              <a:t>    &lt;library name="libdap"&gt;3.16.0&lt;/library&gt;</a:t>
            </a: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</a:p>
          <a:p>
            <a:r>
              <a:rPr lang="is-IS" dirty="0" smtClean="0">
                <a:latin typeface="Courier"/>
                <a:cs typeface="Courier"/>
              </a:rPr>
              <a:t>&lt;/response&gt;</a:t>
            </a:r>
            <a:endParaRPr lang="en-US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Returning an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6899"/>
          </a:xfrm>
        </p:spPr>
        <p:txBody>
          <a:bodyPr/>
          <a:lstStyle/>
          <a:p>
            <a:r>
              <a:rPr lang="en-US" dirty="0" smtClean="0"/>
              <a:t>Use POST; multi-line input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457200" y="2273528"/>
            <a:ext cx="8118607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 Neue"/>
                <a:cs typeface="Helvetica Neue"/>
              </a:rPr>
              <a:t>Request:</a:t>
            </a:r>
          </a:p>
          <a:p>
            <a:r>
              <a:rPr lang="en-US" dirty="0" smtClean="0">
                <a:latin typeface="Courier"/>
              </a:rPr>
              <a:t>&amp;</a:t>
            </a:r>
            <a:r>
              <a:rPr lang="en-US" dirty="0">
                <a:latin typeface="Courier"/>
              </a:rPr>
              <a:t>operation=netcdf3</a:t>
            </a:r>
          </a:p>
          <a:p>
            <a:r>
              <a:rPr lang="en-US" dirty="0">
                <a:latin typeface="Courier"/>
              </a:rPr>
              <a:t>&amp;</a:t>
            </a:r>
            <a:r>
              <a:rPr lang="en-US" dirty="0" err="1">
                <a:latin typeface="Courier"/>
              </a:rPr>
              <a:t>var</a:t>
            </a:r>
            <a:r>
              <a:rPr lang="en-US" dirty="0">
                <a:latin typeface="Courier"/>
              </a:rPr>
              <a:t>=</a:t>
            </a:r>
            <a:r>
              <a:rPr lang="en-US" dirty="0" err="1">
                <a:latin typeface="Courier"/>
              </a:rPr>
              <a:t>Latitude,Longitude,Optical_Depth_Land_And_Ocean</a:t>
            </a:r>
            <a:endParaRPr lang="en-US" dirty="0">
              <a:latin typeface="Courier"/>
            </a:endParaRPr>
          </a:p>
          <a:p>
            <a:r>
              <a:rPr lang="nb-NO" dirty="0">
                <a:latin typeface="Courier"/>
              </a:rPr>
              <a:t>&amp;file=/data/modis/MOD04_L2.A2015021.0020.051.NRT.hdf</a:t>
            </a:r>
          </a:p>
          <a:p>
            <a:r>
              <a:rPr lang="nb-NO" dirty="0">
                <a:latin typeface="Courier"/>
              </a:rPr>
              <a:t>&amp;file=/data/modis/MOD04_L2.A2015021.0025.051.NRT.hdf</a:t>
            </a:r>
          </a:p>
          <a:p>
            <a:r>
              <a:rPr lang="nb-NO" dirty="0">
                <a:latin typeface="Courier"/>
              </a:rPr>
              <a:t>&amp;file=/data/modis/MOD04_L2.A2015021.0030.051.NRT.hdf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sz="1800" dirty="0" smtClean="0">
                <a:latin typeface="Helvetica Neue"/>
                <a:cs typeface="Helvetica Neue"/>
              </a:rPr>
              <a:t>Returns:</a:t>
            </a:r>
          </a:p>
          <a:p>
            <a:r>
              <a:rPr lang="de-DE" dirty="0" smtClean="0">
                <a:latin typeface="Courier"/>
              </a:rPr>
              <a:t>Archive</a:t>
            </a:r>
            <a:r>
              <a:rPr lang="de-DE" dirty="0">
                <a:latin typeface="Courier"/>
              </a:rPr>
              <a:t>:  d1.zip</a:t>
            </a:r>
          </a:p>
          <a:p>
            <a:r>
              <a:rPr lang="ro-RO" dirty="0">
                <a:latin typeface="Courier"/>
              </a:rPr>
              <a:t>    testing: MOD04_L2.A2015021.0020.051.NRT.hdf.nc   OK</a:t>
            </a:r>
          </a:p>
          <a:p>
            <a:r>
              <a:rPr lang="ro-RO" dirty="0">
                <a:latin typeface="Courier"/>
              </a:rPr>
              <a:t>    testing: MOD04_L2.A2015021.0025.051.NRT.hdf.nc   OK</a:t>
            </a:r>
          </a:p>
          <a:p>
            <a:r>
              <a:rPr lang="ro-RO" dirty="0">
                <a:latin typeface="Courier"/>
              </a:rPr>
              <a:t>    testing: MOD04_L2.A2015021.0030.051.NRT.hdf.nc   OK</a:t>
            </a:r>
          </a:p>
          <a:p>
            <a:r>
              <a:rPr lang="ro-RO" dirty="0">
                <a:latin typeface="Courier"/>
              </a:rPr>
              <a:t>No errors detected in compressed data of d1.zip.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…Returning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283"/>
            <a:ext cx="8229600" cy="1262754"/>
          </a:xfrm>
        </p:spPr>
        <p:txBody>
          <a:bodyPr/>
          <a:lstStyle/>
          <a:p>
            <a:r>
              <a:rPr lang="en-US" dirty="0" smtClean="0"/>
              <a:t>The request looks similar; the return type – CSV – requires different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457200" y="2356958"/>
            <a:ext cx="81186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 Neue"/>
                <a:cs typeface="Helvetica Neue"/>
              </a:rPr>
              <a:t>Request:</a:t>
            </a:r>
          </a:p>
          <a:p>
            <a:r>
              <a:rPr lang="en-US" dirty="0">
                <a:latin typeface="Courier"/>
              </a:rPr>
              <a:t>&amp;operation=</a:t>
            </a:r>
            <a:r>
              <a:rPr lang="en-US" dirty="0" err="1">
                <a:latin typeface="Courier"/>
              </a:rPr>
              <a:t>csv</a:t>
            </a:r>
            <a:endParaRPr lang="en-US" dirty="0">
              <a:latin typeface="Courier"/>
            </a:endParaRPr>
          </a:p>
          <a:p>
            <a:r>
              <a:rPr lang="en-US" dirty="0">
                <a:latin typeface="Courier"/>
              </a:rPr>
              <a:t>&amp;</a:t>
            </a:r>
            <a:r>
              <a:rPr lang="en-US" dirty="0" err="1">
                <a:latin typeface="Courier"/>
              </a:rPr>
              <a:t>var</a:t>
            </a:r>
            <a:r>
              <a:rPr lang="en-US" dirty="0">
                <a:latin typeface="Courier"/>
              </a:rPr>
              <a:t>=</a:t>
            </a:r>
            <a:r>
              <a:rPr lang="en-US" dirty="0" err="1">
                <a:latin typeface="Courier"/>
              </a:rPr>
              <a:t>Latitude,Longitude,Image_Optical_Depth_Land_And_Ocean</a:t>
            </a:r>
            <a:endParaRPr lang="en-US" dirty="0">
              <a:latin typeface="Courier"/>
            </a:endParaRPr>
          </a:p>
          <a:p>
            <a:r>
              <a:rPr lang="pt-BR" dirty="0">
                <a:latin typeface="Courier"/>
              </a:rPr>
              <a:t>&amp;</a:t>
            </a:r>
            <a:r>
              <a:rPr lang="pt-BR" dirty="0" err="1">
                <a:latin typeface="Courier"/>
              </a:rPr>
              <a:t>bbox</a:t>
            </a:r>
            <a:r>
              <a:rPr lang="pt-BR" dirty="0">
                <a:latin typeface="Courier"/>
              </a:rPr>
              <a:t>="[49,Latitude,50][167,Longitude,170]"</a:t>
            </a:r>
          </a:p>
          <a:p>
            <a:r>
              <a:rPr lang="nb-NO" dirty="0">
                <a:latin typeface="Courier"/>
              </a:rPr>
              <a:t>&amp;file=/data/modis/MOD04_L2.A2015021.0020.051.NRT.hdf</a:t>
            </a:r>
          </a:p>
          <a:p>
            <a:r>
              <a:rPr lang="nb-NO" dirty="0">
                <a:latin typeface="Courier"/>
              </a:rPr>
              <a:t>&amp;file=/data/modis/MOD04_L2.A2015021.0025.051.NRT.hdf</a:t>
            </a:r>
          </a:p>
          <a:p>
            <a:r>
              <a:rPr lang="nb-NO" dirty="0">
                <a:latin typeface="Courier"/>
              </a:rPr>
              <a:t>&amp;file=/data/modis/MOD04_L2.A2015021.0030.051.NRT.hdf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sz="1800" dirty="0" smtClean="0">
                <a:latin typeface="Helvetica Neue"/>
                <a:cs typeface="Helvetica Neue"/>
              </a:rPr>
              <a:t>Returns:</a:t>
            </a:r>
          </a:p>
          <a:p>
            <a:r>
              <a:rPr lang="en-US" dirty="0">
                <a:latin typeface="Courier"/>
                <a:cs typeface="Courier"/>
              </a:rPr>
              <a:t>Dataset: function_result_MOD04_L2.A2015021.0020.051.NRT.hdf</a:t>
            </a:r>
          </a:p>
          <a:p>
            <a:r>
              <a:rPr lang="en-US" dirty="0" err="1" smtClean="0">
                <a:latin typeface="Courier"/>
                <a:cs typeface="Courier"/>
              </a:rPr>
              <a:t>table.Latitude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table.Longitude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table.Image_Optical_Depth_Land_And_Ocean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hr-HR" dirty="0" smtClean="0">
                <a:latin typeface="Courier"/>
                <a:cs typeface="Courier"/>
              </a:rPr>
              <a:t>49.98, 169.598, -9999</a:t>
            </a:r>
          </a:p>
          <a:p>
            <a:r>
              <a:rPr lang="hr-HR" dirty="0" smtClean="0">
                <a:latin typeface="Courier"/>
                <a:cs typeface="Courier"/>
              </a:rPr>
              <a:t>49.9312, 169.82, -9999</a:t>
            </a:r>
          </a:p>
          <a:p>
            <a:r>
              <a:rPr lang="hr-HR" dirty="0" smtClean="0">
                <a:latin typeface="Courier"/>
                <a:cs typeface="Courier"/>
              </a:rPr>
              <a:t>49.9878, 169.119, -9999</a:t>
            </a:r>
          </a:p>
          <a:p>
            <a:r>
              <a:rPr lang="hr-HR" dirty="0" smtClean="0">
                <a:latin typeface="Courier"/>
                <a:cs typeface="Courier"/>
              </a:rPr>
              <a:t>49.9423, 169.331, -9999</a:t>
            </a:r>
          </a:p>
          <a:p>
            <a:r>
              <a:rPr lang="hr-HR" dirty="0" smtClean="0">
                <a:latin typeface="Courier"/>
                <a:cs typeface="Courier"/>
              </a:rPr>
              <a:t>49.8952, 169.548, -9999</a:t>
            </a:r>
          </a:p>
          <a:p>
            <a:r>
              <a:rPr lang="hr-HR" dirty="0" smtClean="0">
                <a:latin typeface="Courier"/>
                <a:cs typeface="Courier"/>
              </a:rPr>
              <a:t>49.8464, 169.77, -9999 ...</a:t>
            </a:r>
            <a:endParaRPr lang="it-IT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90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‘Regular’ aggregation performance improved by orders of magnitude</a:t>
            </a:r>
          </a:p>
          <a:p>
            <a:r>
              <a:rPr lang="en-US" dirty="0" smtClean="0"/>
              <a:t>User-driven aggregation is a new feature</a:t>
            </a:r>
          </a:p>
          <a:p>
            <a:r>
              <a:rPr lang="en-US" dirty="0" smtClean="0"/>
              <a:t>Regular aggregation – defined by data provider</a:t>
            </a:r>
          </a:p>
          <a:p>
            <a:r>
              <a:rPr lang="en-US" dirty="0" smtClean="0"/>
              <a:t>User-driven aggregation – defined by user</a:t>
            </a:r>
          </a:p>
          <a:p>
            <a:r>
              <a:rPr lang="en-US" dirty="0" smtClean="0"/>
              <a:t>User-driven aggregations work on a wide variety of 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40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135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81" y="1751306"/>
            <a:ext cx="7703519" cy="43748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Aggregation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>
                <a:solidFill>
                  <a:srgbClr val="BFBFBF"/>
                </a:solidFill>
              </a:rPr>
              <a:t>Performance improvements 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User</a:t>
            </a:r>
            <a:r>
              <a:rPr lang="en-US" dirty="0">
                <a:solidFill>
                  <a:srgbClr val="BFBFBF"/>
                </a:solidFill>
              </a:rPr>
              <a:t>-invoked </a:t>
            </a:r>
            <a:r>
              <a:rPr lang="en-US" dirty="0" smtClean="0">
                <a:solidFill>
                  <a:srgbClr val="BFBFBF"/>
                </a:solidFill>
              </a:rPr>
              <a:t>aggregation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/>
              <a:t>-to-end (web &amp; programmatic clients)</a:t>
            </a:r>
          </a:p>
          <a:p>
            <a:r>
              <a:rPr lang="en-US" dirty="0">
                <a:solidFill>
                  <a:srgbClr val="BFBFBF"/>
                </a:solidFill>
              </a:rPr>
              <a:t>Web-Service Protocols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W10n, </a:t>
            </a:r>
            <a:r>
              <a:rPr lang="en-US" dirty="0" smtClean="0">
                <a:solidFill>
                  <a:srgbClr val="BFBFBF"/>
                </a:solidFill>
              </a:rPr>
              <a:t>WMS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42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Hyrax works with NASA’s </a:t>
            </a:r>
            <a:r>
              <a:rPr lang="en-US" dirty="0" err="1" smtClean="0"/>
              <a:t>Earthdata</a:t>
            </a:r>
            <a:r>
              <a:rPr lang="en-US" dirty="0" smtClean="0"/>
              <a:t> Login (OAuth2), LDAP and Shibboleth to provide user authentication </a:t>
            </a:r>
          </a:p>
          <a:p>
            <a:r>
              <a:rPr lang="en-US" dirty="0" smtClean="0"/>
              <a:t>Hyrax + </a:t>
            </a:r>
            <a:r>
              <a:rPr lang="en-US" dirty="0" err="1" smtClean="0"/>
              <a:t>Earthdata</a:t>
            </a:r>
            <a:r>
              <a:rPr lang="en-US" dirty="0" smtClean="0"/>
              <a:t> Login supports both web and programmatic access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EarthData Login access </a:t>
            </a:r>
            <a:r>
              <a:rPr lang="en-US" dirty="0"/>
              <a:t>will work for data analysis tools too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LDAP does as well!</a:t>
            </a:r>
          </a:p>
          <a:p>
            <a:pPr lvl="1"/>
            <a:r>
              <a:rPr lang="en-US" dirty="0" smtClean="0"/>
              <a:t>Shibboleth does not (easily)</a:t>
            </a:r>
          </a:p>
          <a:p>
            <a:r>
              <a:rPr lang="en-US" dirty="0" smtClean="0"/>
              <a:t>Each of the three are ‘Single Sign On’ services: </a:t>
            </a:r>
          </a:p>
          <a:p>
            <a:pPr lvl="1"/>
            <a:r>
              <a:rPr lang="en-US" dirty="0" smtClean="0"/>
              <a:t>One database of credentials </a:t>
            </a:r>
            <a:r>
              <a:rPr lang="en-US" dirty="0" smtClean="0">
                <a:sym typeface="Wingdings"/>
              </a:rPr>
              <a:t> many data servers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427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-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Apache modules provide the actual authentication – Advantage: robust code used by many sites</a:t>
            </a:r>
          </a:p>
          <a:p>
            <a:r>
              <a:rPr lang="en-US" dirty="0"/>
              <a:t>Hyrax + Authentication software stack:</a:t>
            </a:r>
          </a:p>
          <a:p>
            <a:pPr lvl="1"/>
            <a:r>
              <a:rPr lang="en-US" dirty="0"/>
              <a:t>Apache </a:t>
            </a:r>
            <a:r>
              <a:rPr lang="en-US" dirty="0">
                <a:sym typeface="Wingdings"/>
              </a:rPr>
              <a:t> Tomcat  </a:t>
            </a:r>
            <a:r>
              <a:rPr lang="en-US" dirty="0" smtClean="0">
                <a:sym typeface="Wingdings"/>
              </a:rPr>
              <a:t>Hyrax</a:t>
            </a:r>
          </a:p>
          <a:p>
            <a:pPr lvl="1"/>
            <a:r>
              <a:rPr lang="en-US" dirty="0"/>
              <a:t>Configure Apache </a:t>
            </a:r>
            <a:r>
              <a:rPr lang="en-US" dirty="0" err="1"/>
              <a:t>httpd</a:t>
            </a:r>
            <a:r>
              <a:rPr lang="en-US" dirty="0"/>
              <a:t> and Tomcat to work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/>
              <a:t>Configure Apache </a:t>
            </a:r>
            <a:r>
              <a:rPr lang="en-US" dirty="0" err="1"/>
              <a:t>httpd</a:t>
            </a:r>
            <a:r>
              <a:rPr lang="en-US" dirty="0"/>
              <a:t> to authenticate</a:t>
            </a:r>
          </a:p>
          <a:p>
            <a:r>
              <a:rPr lang="en-US" dirty="0" smtClean="0"/>
              <a:t>Configuration </a:t>
            </a:r>
            <a:r>
              <a:rPr lang="en-US" dirty="0"/>
              <a:t>information on the web</a:t>
            </a:r>
          </a:p>
          <a:p>
            <a:pPr lvl="1"/>
            <a:r>
              <a:rPr lang="en-US" dirty="0" err="1"/>
              <a:t>docs.opendap.org</a:t>
            </a:r>
            <a:r>
              <a:rPr lang="en-US" dirty="0"/>
              <a:t>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5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135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81" y="1751306"/>
            <a:ext cx="7703519" cy="4374857"/>
          </a:xfrm>
        </p:spPr>
        <p:txBody>
          <a:bodyPr>
            <a:normAutofit/>
          </a:bodyPr>
          <a:lstStyle/>
          <a:p>
            <a:r>
              <a:rPr lang="en-US" dirty="0" smtClean="0"/>
              <a:t>Aggregation</a:t>
            </a:r>
            <a:endParaRPr lang="en-US" dirty="0"/>
          </a:p>
          <a:p>
            <a:pPr lvl="1"/>
            <a:r>
              <a:rPr lang="en-US" dirty="0"/>
              <a:t>Performance improvements </a:t>
            </a:r>
          </a:p>
          <a:p>
            <a:pPr lvl="1"/>
            <a:r>
              <a:rPr lang="en-US" dirty="0" smtClean="0"/>
              <a:t>User</a:t>
            </a:r>
            <a:r>
              <a:rPr lang="en-US" dirty="0"/>
              <a:t>-invoked </a:t>
            </a:r>
            <a:r>
              <a:rPr lang="en-US" dirty="0" smtClean="0"/>
              <a:t>aggregation</a:t>
            </a:r>
          </a:p>
          <a:p>
            <a:r>
              <a:rPr lang="en-US" dirty="0" smtClean="0">
                <a:solidFill>
                  <a:srgbClr val="28384B"/>
                </a:solidFill>
              </a:rPr>
              <a:t>Authentication</a:t>
            </a:r>
          </a:p>
          <a:p>
            <a:pPr lvl="1"/>
            <a:r>
              <a:rPr lang="en-US" dirty="0">
                <a:solidFill>
                  <a:srgbClr val="28384B"/>
                </a:solidFill>
              </a:rPr>
              <a:t>E</a:t>
            </a:r>
            <a:r>
              <a:rPr lang="en-US" dirty="0" smtClean="0">
                <a:solidFill>
                  <a:srgbClr val="28384B"/>
                </a:solidFill>
              </a:rPr>
              <a:t>nd</a:t>
            </a:r>
            <a:r>
              <a:rPr lang="en-US" dirty="0">
                <a:solidFill>
                  <a:srgbClr val="28384B"/>
                </a:solidFill>
              </a:rPr>
              <a:t>-to-end (web &amp; programmatic clients)</a:t>
            </a:r>
          </a:p>
          <a:p>
            <a:r>
              <a:rPr lang="en-US" dirty="0">
                <a:solidFill>
                  <a:srgbClr val="28384B"/>
                </a:solidFill>
              </a:rPr>
              <a:t>Web-Service Protocols</a:t>
            </a:r>
          </a:p>
          <a:p>
            <a:pPr lvl="1"/>
            <a:r>
              <a:rPr lang="en-US" dirty="0">
                <a:solidFill>
                  <a:srgbClr val="28384B"/>
                </a:solidFill>
              </a:rPr>
              <a:t>W10n, </a:t>
            </a:r>
            <a:r>
              <a:rPr lang="en-US" dirty="0" smtClean="0">
                <a:solidFill>
                  <a:srgbClr val="28384B"/>
                </a:solidFill>
              </a:rPr>
              <a:t>WMS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05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 – Programmatic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Programmatic clients: put username and password info in a </a:t>
            </a:r>
            <a:r>
              <a:rPr lang="en-US" dirty="0" smtClean="0">
                <a:latin typeface="Courier"/>
                <a:cs typeface="Courier"/>
              </a:rPr>
              <a:t>.</a:t>
            </a:r>
            <a:r>
              <a:rPr lang="en-US" dirty="0" err="1" smtClean="0">
                <a:latin typeface="Courier"/>
                <a:cs typeface="Courier"/>
              </a:rPr>
              <a:t>netrc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This is better than asking users to install short-lived certificates (a process that they’d have to repeat often)</a:t>
            </a:r>
          </a:p>
          <a:p>
            <a:r>
              <a:rPr lang="en-US" dirty="0" smtClean="0"/>
              <a:t>This enables automatic access to data</a:t>
            </a:r>
          </a:p>
          <a:p>
            <a:pPr lvl="1"/>
            <a:r>
              <a:rPr lang="en-US" dirty="0" smtClean="0"/>
              <a:t>Processing done periodically</a:t>
            </a:r>
          </a:p>
          <a:p>
            <a:pPr lvl="1"/>
            <a:r>
              <a:rPr lang="en-US" dirty="0" smtClean="0"/>
              <a:t>Batch jobs with </a:t>
            </a:r>
            <a:r>
              <a:rPr lang="en-US" smtClean="0"/>
              <a:t>many accesses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42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135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81" y="1751306"/>
            <a:ext cx="7703519" cy="43748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Aggregation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>
                <a:solidFill>
                  <a:srgbClr val="BFBFBF"/>
                </a:solidFill>
              </a:rPr>
              <a:t>Performance improvements 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User</a:t>
            </a:r>
            <a:r>
              <a:rPr lang="en-US" dirty="0">
                <a:solidFill>
                  <a:srgbClr val="BFBFBF"/>
                </a:solidFill>
              </a:rPr>
              <a:t>-invoked </a:t>
            </a:r>
            <a:r>
              <a:rPr lang="en-US" dirty="0" smtClean="0">
                <a:solidFill>
                  <a:srgbClr val="BFBFBF"/>
                </a:solidFill>
              </a:rPr>
              <a:t>aggregation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Authentication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E</a:t>
            </a:r>
            <a:r>
              <a:rPr lang="en-US" dirty="0" smtClean="0">
                <a:solidFill>
                  <a:srgbClr val="BFBFBF"/>
                </a:solidFill>
              </a:rPr>
              <a:t>nd</a:t>
            </a:r>
            <a:r>
              <a:rPr lang="en-US" dirty="0">
                <a:solidFill>
                  <a:srgbClr val="BFBFBF"/>
                </a:solidFill>
              </a:rPr>
              <a:t>-to-end (web &amp; programmatic clients)</a:t>
            </a:r>
          </a:p>
          <a:p>
            <a:r>
              <a:rPr lang="en-US" dirty="0"/>
              <a:t>Web-Service Protocols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10n</a:t>
            </a:r>
            <a:r>
              <a:rPr lang="en-US" dirty="0"/>
              <a:t>, </a:t>
            </a:r>
            <a:r>
              <a:rPr lang="en-US" dirty="0" smtClean="0"/>
              <a:t>WMS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42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Hyrax ships with support for w10n and WMS</a:t>
            </a:r>
          </a:p>
          <a:p>
            <a:r>
              <a:rPr lang="en-US" sz="2600" dirty="0"/>
              <a:t>w</a:t>
            </a:r>
            <a:r>
              <a:rPr lang="en-US" sz="2600" dirty="0" smtClean="0"/>
              <a:t>10n - </a:t>
            </a:r>
            <a:r>
              <a:rPr lang="en-US" sz="2600" dirty="0" err="1" smtClean="0"/>
              <a:t>Webification</a:t>
            </a:r>
            <a:endParaRPr lang="en-US" sz="2600" dirty="0"/>
          </a:p>
          <a:p>
            <a:pPr lvl="1"/>
            <a:r>
              <a:rPr lang="en-US" sz="2200" dirty="0"/>
              <a:t>Use </a:t>
            </a:r>
            <a:r>
              <a:rPr lang="en-US" sz="2200" dirty="0" smtClean="0"/>
              <a:t>its JSON responses </a:t>
            </a:r>
            <a:r>
              <a:rPr lang="en-US" sz="2200" dirty="0"/>
              <a:t>to </a:t>
            </a:r>
            <a:r>
              <a:rPr lang="en-US" sz="2200" dirty="0" smtClean="0"/>
              <a:t>build/control </a:t>
            </a:r>
            <a:r>
              <a:rPr lang="en-US" sz="2200" dirty="0"/>
              <a:t>user interfaces</a:t>
            </a:r>
          </a:p>
          <a:p>
            <a:pPr lvl="1"/>
            <a:r>
              <a:rPr lang="en-US" sz="2200" dirty="0"/>
              <a:t>w10n supports navigating </a:t>
            </a:r>
            <a:r>
              <a:rPr lang="en-US" sz="2200" u="sng" dirty="0"/>
              <a:t>collections</a:t>
            </a:r>
            <a:r>
              <a:rPr lang="en-US" sz="2200" dirty="0"/>
              <a:t> to get data</a:t>
            </a:r>
          </a:p>
          <a:p>
            <a:pPr lvl="1"/>
            <a:r>
              <a:rPr lang="en-US" sz="2200" dirty="0"/>
              <a:t>Its tree model extends </a:t>
            </a:r>
            <a:r>
              <a:rPr lang="en-US" sz="2200" b="1" u="sng" dirty="0"/>
              <a:t>into</a:t>
            </a:r>
            <a:r>
              <a:rPr lang="en-US" sz="2200" dirty="0"/>
              <a:t> the granules, simplifying UI design &amp; harmonizing data-storage schemes</a:t>
            </a:r>
          </a:p>
          <a:p>
            <a:r>
              <a:rPr lang="en-US" sz="2600" dirty="0"/>
              <a:t>WMS</a:t>
            </a:r>
          </a:p>
          <a:p>
            <a:pPr lvl="1"/>
            <a:r>
              <a:rPr lang="en-US" sz="2200" dirty="0"/>
              <a:t>Maps: WMS works well with geospatial data that can be shown as a ‘map’ (but not other data types)</a:t>
            </a:r>
          </a:p>
          <a:p>
            <a:pPr lvl="1"/>
            <a:r>
              <a:rPr lang="en-US" sz="2200" dirty="0"/>
              <a:t>Google Earth: WMS offers a bridge to other tools…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70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1" y="-115909"/>
            <a:ext cx="77462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41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" y="0"/>
            <a:ext cx="77462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66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5258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63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8" y="0"/>
            <a:ext cx="755258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0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29 16.0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66" y="0"/>
            <a:ext cx="755258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77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462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53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17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99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Brief review of </a:t>
            </a:r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Combine discrete granules (e.g. files)</a:t>
            </a:r>
          </a:p>
          <a:p>
            <a:r>
              <a:rPr lang="en-US" dirty="0"/>
              <a:t>They are discrete usually because of the mechanics of collection or processing</a:t>
            </a:r>
          </a:p>
          <a:p>
            <a:r>
              <a:rPr lang="en-US" dirty="0"/>
              <a:t>Server aggregation frees users from having to understand the archive’s exact structure</a:t>
            </a:r>
          </a:p>
          <a:p>
            <a:r>
              <a:rPr lang="en-US" dirty="0"/>
              <a:t>Data type determines which </a:t>
            </a:r>
            <a:r>
              <a:rPr lang="en-US" dirty="0" smtClean="0"/>
              <a:t>aggregation </a:t>
            </a:r>
            <a:r>
              <a:rPr lang="en-US" dirty="0"/>
              <a:t>techniques are </a:t>
            </a:r>
            <a:r>
              <a:rPr lang="en-US" dirty="0" smtClean="0"/>
              <a:t>appropriate</a:t>
            </a:r>
            <a:endParaRPr lang="en-US" dirty="0"/>
          </a:p>
          <a:p>
            <a:pPr lvl="1"/>
            <a:r>
              <a:rPr lang="en-US" dirty="0"/>
              <a:t>Regular data – e.g. level 3</a:t>
            </a:r>
          </a:p>
          <a:p>
            <a:pPr lvl="1"/>
            <a:r>
              <a:rPr lang="en-US" dirty="0"/>
              <a:t>Swath data – e.g. level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3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5" name="Picture 4" descr="Screenshot 2015-11-16 14.4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8384B"/>
                </a:solidFill>
                <a:latin typeface="Helvetica Neue"/>
              </a:rPr>
              <a:t>This work </a:t>
            </a:r>
            <a:r>
              <a:rPr lang="en-US" sz="2800" dirty="0" smtClean="0">
                <a:solidFill>
                  <a:srgbClr val="28384B"/>
                </a:solidFill>
                <a:latin typeface="Helvetica Neue"/>
              </a:rPr>
              <a:t>is supported </a:t>
            </a:r>
            <a:r>
              <a:rPr lang="en-US" sz="2800" dirty="0">
                <a:solidFill>
                  <a:srgbClr val="28384B"/>
                </a:solidFill>
                <a:latin typeface="Helvetica Neue"/>
              </a:rPr>
              <a:t>by NASA/GSFC under Raytheon Co. </a:t>
            </a:r>
            <a:r>
              <a:rPr lang="en-US" sz="2800" dirty="0" smtClean="0">
                <a:solidFill>
                  <a:srgbClr val="28384B"/>
                </a:solidFill>
                <a:latin typeface="Helvetica Neue"/>
              </a:rPr>
              <a:t>contract </a:t>
            </a:r>
            <a:r>
              <a:rPr lang="en-US" sz="2800" dirty="0">
                <a:solidFill>
                  <a:srgbClr val="28384B"/>
                </a:solidFill>
                <a:latin typeface="Helvetica Neue"/>
              </a:rPr>
              <a:t>number </a:t>
            </a:r>
            <a:r>
              <a:rPr lang="en-US" sz="2800" dirty="0" smtClean="0">
                <a:solidFill>
                  <a:srgbClr val="28384B"/>
                </a:solidFill>
              </a:rPr>
              <a:t>NNG15HZ39C </a:t>
            </a:r>
            <a:endParaRPr lang="en-US" sz="2800" dirty="0">
              <a:solidFill>
                <a:srgbClr val="28384B"/>
              </a:solidFill>
              <a:latin typeface="Helvetica Neue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167667"/>
            <a:ext cx="2005418" cy="3946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8809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DAP Servers offer Virtual </a:t>
            </a:r>
            <a:r>
              <a:rPr lang="en-US" sz="3600" dirty="0"/>
              <a:t>A</a:t>
            </a:r>
            <a:r>
              <a:rPr lang="en-US" sz="3600" dirty="0" smtClean="0"/>
              <a:t>ggregations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of </a:t>
            </a:r>
            <a:r>
              <a:rPr lang="en-US" sz="2200" u="sng" dirty="0" smtClean="0"/>
              <a:t>Identically Shaped Variables </a:t>
            </a:r>
            <a:r>
              <a:rPr lang="en-US" sz="2200" dirty="0" smtClean="0"/>
              <a:t>in different granules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3916" y="1476432"/>
            <a:ext cx="8574217" cy="5024381"/>
            <a:chOff x="253916" y="1476432"/>
            <a:chExt cx="8574217" cy="5024381"/>
          </a:xfrm>
        </p:grpSpPr>
        <p:sp>
          <p:nvSpPr>
            <p:cNvPr id="4" name="Shape 127"/>
            <p:cNvSpPr/>
            <p:nvPr/>
          </p:nvSpPr>
          <p:spPr>
            <a:xfrm>
              <a:off x="4430493" y="2597817"/>
              <a:ext cx="1162818" cy="581152"/>
            </a:xfrm>
            <a:prstGeom prst="line">
              <a:avLst/>
            </a:prstGeom>
            <a:ln w="127000">
              <a:solidFill>
                <a:srgbClr val="929BDD"/>
              </a:solidFill>
              <a:miter lim="400000"/>
              <a:tailEnd type="stealth"/>
            </a:ln>
          </p:spPr>
          <p:txBody>
            <a:bodyPr lIns="35719" tIns="35719" rIns="35719" bIns="35719" anchor="ctr"/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87"/>
            </a:p>
          </p:txBody>
        </p:sp>
        <p:grpSp>
          <p:nvGrpSpPr>
            <p:cNvPr id="5" name="Group 132"/>
            <p:cNvGrpSpPr/>
            <p:nvPr/>
          </p:nvGrpSpPr>
          <p:grpSpPr>
            <a:xfrm>
              <a:off x="349596" y="1476432"/>
              <a:ext cx="4264016" cy="2112861"/>
              <a:chOff x="0" y="0"/>
              <a:chExt cx="6064377" cy="3004956"/>
            </a:xfrm>
          </p:grpSpPr>
          <p:sp>
            <p:nvSpPr>
              <p:cNvPr id="19" name="Shape 130"/>
              <p:cNvSpPr/>
              <p:nvPr/>
            </p:nvSpPr>
            <p:spPr>
              <a:xfrm>
                <a:off x="0" y="0"/>
                <a:ext cx="6044125" cy="3004957"/>
              </a:xfrm>
              <a:prstGeom prst="rect">
                <a:avLst/>
              </a:prstGeom>
              <a:gradFill flip="none" rotWithShape="1">
                <a:gsLst>
                  <a:gs pos="0">
                    <a:srgbClr val="020208"/>
                  </a:gs>
                  <a:gs pos="8769">
                    <a:srgbClr val="014D50"/>
                  </a:gs>
                  <a:gs pos="51078">
                    <a:srgbClr val="009999"/>
                  </a:gs>
                  <a:gs pos="82466">
                    <a:srgbClr val="166170"/>
                  </a:gs>
                  <a:gs pos="100000">
                    <a:srgbClr val="2C2A4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1687"/>
              </a:p>
            </p:txBody>
          </p:sp>
          <p:pic>
            <p:nvPicPr>
              <p:cNvPr id="20" name="Unaggregated Granul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271570"/>
                <a:ext cx="6064378" cy="25400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" name="Group 137"/>
            <p:cNvGrpSpPr/>
            <p:nvPr/>
          </p:nvGrpSpPr>
          <p:grpSpPr>
            <a:xfrm>
              <a:off x="5640733" y="1897519"/>
              <a:ext cx="3187400" cy="2318244"/>
              <a:chOff x="0" y="0"/>
              <a:chExt cx="4533189" cy="3297056"/>
            </a:xfrm>
          </p:grpSpPr>
          <p:sp>
            <p:nvSpPr>
              <p:cNvPr id="15" name="Shape 133"/>
              <p:cNvSpPr/>
              <p:nvPr/>
            </p:nvSpPr>
            <p:spPr>
              <a:xfrm>
                <a:off x="0" y="0"/>
                <a:ext cx="4533190" cy="3297057"/>
              </a:xfrm>
              <a:prstGeom prst="rect">
                <a:avLst/>
              </a:prstGeom>
              <a:gradFill flip="none" rotWithShape="1">
                <a:gsLst>
                  <a:gs pos="0">
                    <a:srgbClr val="050215"/>
                  </a:gs>
                  <a:gs pos="8769">
                    <a:srgbClr val="024D57"/>
                  </a:gs>
                  <a:gs pos="51078">
                    <a:srgbClr val="009999"/>
                  </a:gs>
                  <a:gs pos="82466">
                    <a:srgbClr val="216D7B"/>
                  </a:gs>
                  <a:gs pos="100000">
                    <a:srgbClr val="41415C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1687"/>
              </a:p>
            </p:txBody>
          </p:sp>
          <p:grpSp>
            <p:nvGrpSpPr>
              <p:cNvPr id="16" name="Group 136"/>
              <p:cNvGrpSpPr/>
              <p:nvPr/>
            </p:nvGrpSpPr>
            <p:grpSpPr>
              <a:xfrm>
                <a:off x="194373" y="274351"/>
                <a:ext cx="4144443" cy="2819506"/>
                <a:chOff x="0" y="0"/>
                <a:chExt cx="4144442" cy="2819505"/>
              </a:xfrm>
            </p:grpSpPr>
            <p:pic>
              <p:nvPicPr>
                <p:cNvPr id="17" name="Add-Dimension Aggregation 2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3873"/>
                  <a:ext cx="4140636" cy="281563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" name="Add-Dimension Aggregation 1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8826" y="0"/>
                  <a:ext cx="4135617" cy="28139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7" name="Group 140"/>
            <p:cNvGrpSpPr/>
            <p:nvPr/>
          </p:nvGrpSpPr>
          <p:grpSpPr>
            <a:xfrm>
              <a:off x="2408354" y="4384477"/>
              <a:ext cx="2684651" cy="2116336"/>
              <a:chOff x="0" y="0"/>
              <a:chExt cx="3818169" cy="3009900"/>
            </a:xfrm>
          </p:grpSpPr>
          <p:sp>
            <p:nvSpPr>
              <p:cNvPr id="13" name="Shape 138"/>
              <p:cNvSpPr/>
              <p:nvPr/>
            </p:nvSpPr>
            <p:spPr>
              <a:xfrm>
                <a:off x="0" y="0"/>
                <a:ext cx="3818170" cy="3009900"/>
              </a:xfrm>
              <a:prstGeom prst="rect">
                <a:avLst/>
              </a:prstGeom>
              <a:gradFill flip="none" rotWithShape="1">
                <a:gsLst>
                  <a:gs pos="0">
                    <a:srgbClr val="3F3F5B"/>
                  </a:gs>
                  <a:gs pos="8769">
                    <a:srgbClr val="1F6B79"/>
                  </a:gs>
                  <a:gs pos="51078">
                    <a:srgbClr val="009797"/>
                  </a:gs>
                  <a:gs pos="82466">
                    <a:srgbClr val="38848E"/>
                  </a:gs>
                  <a:gs pos="100000">
                    <a:srgbClr val="70708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1687"/>
              </a:p>
            </p:txBody>
          </p:sp>
          <p:pic>
            <p:nvPicPr>
              <p:cNvPr id="14" name="Lengthen-Dimension Aggregation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53437" y="133350"/>
                <a:ext cx="3511296" cy="2743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" name="Shape 141"/>
            <p:cNvSpPr/>
            <p:nvPr/>
          </p:nvSpPr>
          <p:spPr>
            <a:xfrm>
              <a:off x="2517698" y="3455282"/>
              <a:ext cx="743442" cy="929196"/>
            </a:xfrm>
            <a:prstGeom prst="line">
              <a:avLst/>
            </a:prstGeom>
            <a:ln w="127000">
              <a:solidFill>
                <a:srgbClr val="929BDD"/>
              </a:solidFill>
              <a:miter lim="400000"/>
              <a:tailEnd type="stealth"/>
            </a:ln>
          </p:spPr>
          <p:txBody>
            <a:bodyPr lIns="35719" tIns="35719" rIns="35719" bIns="35719" anchor="ctr"/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87"/>
            </a:p>
          </p:txBody>
        </p:sp>
        <p:sp>
          <p:nvSpPr>
            <p:cNvPr id="9" name="Shape 142"/>
            <p:cNvSpPr/>
            <p:nvPr/>
          </p:nvSpPr>
          <p:spPr>
            <a:xfrm>
              <a:off x="7958370" y="6032013"/>
              <a:ext cx="822341" cy="375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1">
                <a:defRPr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sz="984" dirty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*as specified </a:t>
              </a:r>
            </a:p>
            <a:p>
              <a:pPr lvl="1">
                <a:defRPr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sz="984" dirty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via NCML</a:t>
              </a:r>
            </a:p>
          </p:txBody>
        </p:sp>
        <p:sp>
          <p:nvSpPr>
            <p:cNvPr id="10" name="Shape 145"/>
            <p:cNvSpPr/>
            <p:nvPr/>
          </p:nvSpPr>
          <p:spPr>
            <a:xfrm>
              <a:off x="3855284" y="3729133"/>
              <a:ext cx="764633" cy="6261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1">
                <a:defRPr sz="6000"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lang="en-US" sz="3600" smtClean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Or*</a:t>
              </a:r>
              <a:endParaRPr sz="4219" dirty="0">
                <a:effectLst>
                  <a:outerShdw blurRad="12700"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Shape 145"/>
            <p:cNvSpPr/>
            <p:nvPr/>
          </p:nvSpPr>
          <p:spPr>
            <a:xfrm>
              <a:off x="253916" y="4384476"/>
              <a:ext cx="2154437" cy="13647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1">
                <a:defRPr sz="6000"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lang="en-US" sz="2800" dirty="0" smtClean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Lengthening </a:t>
              </a:r>
            </a:p>
            <a:p>
              <a:pPr lvl="1">
                <a:defRPr sz="6000"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lang="en-US" sz="2800" dirty="0" smtClean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An existing</a:t>
              </a:r>
            </a:p>
            <a:p>
              <a:pPr lvl="1">
                <a:defRPr sz="6000"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lang="en-US" sz="2800" dirty="0" smtClean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dimension</a:t>
              </a:r>
              <a:endParaRPr sz="3600" dirty="0">
                <a:effectLst>
                  <a:outerShdw blurRad="12700"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Shape 145"/>
            <p:cNvSpPr/>
            <p:nvPr/>
          </p:nvSpPr>
          <p:spPr>
            <a:xfrm>
              <a:off x="5729979" y="4431025"/>
              <a:ext cx="2592056" cy="9339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1">
                <a:defRPr sz="6000"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lang="en-US" sz="2800" dirty="0" smtClean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Adding Some</a:t>
              </a:r>
            </a:p>
            <a:p>
              <a:pPr lvl="1">
                <a:defRPr sz="6000">
                  <a:solidFill>
                    <a:srgbClr val="BFC7FF"/>
                  </a:solidFill>
                  <a:effectLst>
                    <a:outerShdw blurRad="12700" dist="101600" dir="2700000" rotWithShape="0">
                      <a:srgbClr val="000000"/>
                    </a:outerShdw>
                  </a:effectLst>
                  <a:latin typeface="Optima ExtraBlack"/>
                  <a:ea typeface="Optima ExtraBlack"/>
                  <a:cs typeface="Optima ExtraBlack"/>
                  <a:sym typeface="Optima ExtraBlack"/>
                </a:defRPr>
              </a:pPr>
              <a:r>
                <a:rPr lang="en-US" sz="2800" dirty="0" smtClean="0">
                  <a:solidFill>
                    <a:schemeClr val="tx1"/>
                  </a:solidFill>
                  <a:effectLst>
                    <a:outerShdw blurRad="12700" sx="1000" sy="1000" rotWithShape="0">
                      <a:srgbClr val="000000"/>
                    </a:outerShdw>
                  </a:effectLst>
                  <a:latin typeface="Helvetica" charset="0"/>
                  <a:ea typeface="Helvetica" charset="0"/>
                  <a:cs typeface="Helvetica" charset="0"/>
                </a:rPr>
                <a:t>New Dimension</a:t>
              </a:r>
              <a:endParaRPr sz="2800" dirty="0">
                <a:effectLst>
                  <a:outerShdw blurRad="12700" sx="1000" sy="1000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13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Test case*: Suppose a user were to ask for all of the data from a small aggregation – 120+ files of AIRX data: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original server would leave the client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hanging for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~26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minutes and then drop the connection… (because the network connection times out)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rgbClr val="008000"/>
                </a:solidFill>
              </a:rPr>
              <a:t>The new server will return all of the data (166GB) and begin to stream the results within fractions of seconds!</a:t>
            </a:r>
          </a:p>
          <a:p>
            <a:r>
              <a:rPr lang="en-US" dirty="0"/>
              <a:t>What if the hardware were made large enough so that the original software could complete?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The original server has an effective transfer rate of 5MB per second…</a:t>
            </a:r>
          </a:p>
          <a:p>
            <a:pPr lvl="1"/>
            <a:r>
              <a:rPr lang="en-US" sz="2600" dirty="0">
                <a:solidFill>
                  <a:srgbClr val="008000"/>
                </a:solidFill>
              </a:rPr>
              <a:t>The new server has an effective transfer rate of 33MB per second*, a factor of 6.8 increase!</a:t>
            </a:r>
          </a:p>
          <a:p>
            <a:r>
              <a:rPr lang="en-US" dirty="0"/>
              <a:t>S</a:t>
            </a:r>
            <a:r>
              <a:rPr lang="en-US" dirty="0" smtClean="0"/>
              <a:t>erver memory requirements were also reduced</a:t>
            </a:r>
            <a:endParaRPr lang="en-US" dirty="0"/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The original server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used memory (RAM) roughly equal to the response size…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rgbClr val="008000"/>
                </a:solidFill>
              </a:rPr>
              <a:t>The new </a:t>
            </a:r>
            <a:r>
              <a:rPr lang="en-US" sz="2600" dirty="0" smtClean="0">
                <a:solidFill>
                  <a:srgbClr val="008000"/>
                </a:solidFill>
              </a:rPr>
              <a:t>server has a flat memory consumption that it equal to the smallest atomic unit accessible from the data store (e.g., array slab). For the test case above, the reduction is 4 orders of magnitude!</a:t>
            </a:r>
            <a:endParaRPr lang="en-US" sz="2600" dirty="0">
              <a:solidFill>
                <a:srgbClr val="008000"/>
              </a:solidFill>
            </a:endParaRPr>
          </a:p>
          <a:p>
            <a:r>
              <a:rPr lang="en-US" sz="3000" dirty="0" smtClean="0">
                <a:solidFill>
                  <a:srgbClr val="008000"/>
                </a:solidFill>
              </a:rPr>
              <a:t>Key </a:t>
            </a:r>
            <a:r>
              <a:rPr lang="en-US" sz="3000" dirty="0">
                <a:solidFill>
                  <a:srgbClr val="008000"/>
                </a:solidFill>
              </a:rPr>
              <a:t>Points:</a:t>
            </a:r>
          </a:p>
          <a:p>
            <a:pPr lvl="1"/>
            <a:r>
              <a:rPr lang="en-US" sz="2600" dirty="0">
                <a:solidFill>
                  <a:srgbClr val="008000"/>
                </a:solidFill>
              </a:rPr>
              <a:t>The server can now handle requests it simply could not before</a:t>
            </a:r>
          </a:p>
          <a:p>
            <a:pPr lvl="1"/>
            <a:r>
              <a:rPr lang="en-US" sz="2600" dirty="0">
                <a:solidFill>
                  <a:srgbClr val="008000"/>
                </a:solidFill>
              </a:rPr>
              <a:t>This scales to very large requests </a:t>
            </a:r>
            <a:r>
              <a:rPr lang="en-US" sz="2600" dirty="0" smtClean="0">
                <a:solidFill>
                  <a:srgbClr val="008000"/>
                </a:solidFill>
              </a:rPr>
              <a:t>– because the implementation uses pipelining to minimize data held in memory at any given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2285" y="6546564"/>
            <a:ext cx="4190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</a:t>
            </a:r>
            <a:r>
              <a:rPr lang="en-US" sz="1050" dirty="0"/>
              <a:t> </a:t>
            </a:r>
            <a:r>
              <a:rPr lang="en-US" sz="1050" dirty="0" smtClean="0"/>
              <a:t>Tests run between machines in the Amazon cloud, see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2294" y="1036422"/>
            <a:ext cx="7556289" cy="4586870"/>
            <a:chOff x="1333495" y="1036422"/>
            <a:chExt cx="7556289" cy="4586870"/>
          </a:xfrm>
        </p:grpSpPr>
        <p:pic>
          <p:nvPicPr>
            <p:cNvPr id="3" name="Picture 2" descr="T - 1 Var Add Fil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786" y="1187123"/>
              <a:ext cx="7138998" cy="412928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33495" y="1036422"/>
              <a:ext cx="423747" cy="445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7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6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5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4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3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2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 smtClean="0"/>
                <a:t>1</a:t>
              </a:r>
            </a:p>
            <a:p>
              <a:pPr algn="r">
                <a:spcBef>
                  <a:spcPts val="2800"/>
                </a:spcBef>
              </a:pPr>
              <a:r>
                <a:rPr lang="en-US" sz="1500" dirty="0"/>
                <a:t>0</a:t>
              </a:r>
              <a:endParaRPr lang="en-US" sz="1500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37151" y="5300127"/>
              <a:ext cx="61776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800"/>
                </a:spcBef>
              </a:pPr>
              <a:r>
                <a:rPr lang="en-US" sz="1500" dirty="0" smtClean="0"/>
                <a:t>1	2	4	8	16	32	64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16" y="274638"/>
            <a:ext cx="8635568" cy="91248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Quicker Initial Response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4216" y="1574077"/>
            <a:ext cx="923330" cy="3410850"/>
          </a:xfrm>
          <a:prstGeom prst="rect">
            <a:avLst/>
          </a:prstGeom>
          <a:noFill/>
        </p:spPr>
        <p:txBody>
          <a:bodyPr vert="vert270" wrap="none" lIns="91440" rtlCol="0">
            <a:spAutoFit/>
          </a:bodyPr>
          <a:lstStyle/>
          <a:p>
            <a:pPr algn="ctr"/>
            <a:r>
              <a:rPr lang="en-US" sz="2400" dirty="0" smtClean="0"/>
              <a:t>Elapsed Time (seconds)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S</a:t>
            </a:r>
            <a:r>
              <a:rPr lang="en-US" sz="2400" dirty="0" smtClean="0"/>
              <a:t>tart of Response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467430" y="2424369"/>
            <a:ext cx="318651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u="sng" dirty="0" smtClean="0"/>
              <a:t>One</a:t>
            </a:r>
            <a:r>
              <a:rPr lang="en-US" sz="2000" dirty="0" smtClean="0"/>
              <a:t> Variable Selected from Increasing Numbers of Time Slices (Granules)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910591" y="5569980"/>
            <a:ext cx="6335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Granules </a:t>
            </a:r>
            <a:r>
              <a:rPr lang="en-US" sz="1800" dirty="0" smtClean="0"/>
              <a:t>(multiple runs for each bar;</a:t>
            </a:r>
          </a:p>
          <a:p>
            <a:pPr algn="ctr"/>
            <a:r>
              <a:rPr lang="en-US" sz="1800" dirty="0"/>
              <a:t>u</a:t>
            </a:r>
            <a:r>
              <a:rPr lang="en-US" sz="1800" dirty="0" smtClean="0"/>
              <a:t>sing the besstandalone test harness)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07501" y="1208111"/>
            <a:ext cx="986130" cy="5627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Baseline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Improved</a:t>
            </a:r>
            <a:endParaRPr lang="en-US" dirty="0"/>
          </a:p>
        </p:txBody>
      </p:sp>
      <p:pic>
        <p:nvPicPr>
          <p:cNvPr id="6" name="Picture 5" descr="Screen Shot 2015-09-09 at 4.09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25" y="1242005"/>
            <a:ext cx="1092200" cy="5269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4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70908" y="6195786"/>
            <a:ext cx="2214663" cy="580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4785"/>
            <a:ext cx="7315200" cy="72472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Less Server-Memory </a:t>
            </a:r>
            <a:r>
              <a:rPr lang="en-US" sz="3600" dirty="0"/>
              <a:t>Use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0908" y="972732"/>
            <a:ext cx="8433974" cy="5592453"/>
            <a:chOff x="152985" y="1154152"/>
            <a:chExt cx="8433974" cy="5592453"/>
          </a:xfrm>
        </p:grpSpPr>
        <p:pic>
          <p:nvPicPr>
            <p:cNvPr id="3" name="Picture 2" descr="M - 3 Se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260" y="1154152"/>
              <a:ext cx="7399699" cy="5486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2985" y="2022112"/>
              <a:ext cx="553998" cy="2777263"/>
            </a:xfrm>
            <a:prstGeom prst="rect">
              <a:avLst/>
            </a:prstGeom>
            <a:noFill/>
          </p:spPr>
          <p:txBody>
            <a:bodyPr vert="vert270" wrap="none" lIns="91440" rtlCol="0">
              <a:spAutoFit/>
            </a:bodyPr>
            <a:lstStyle/>
            <a:p>
              <a:r>
                <a:rPr lang="en-US" sz="2400" dirty="0" smtClean="0"/>
                <a:t>Memory in (log) MB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2363" y="2624404"/>
              <a:ext cx="2104571" cy="3077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dirty="0" smtClean="0"/>
                <a:t>One File, N </a:t>
              </a:r>
              <a:r>
                <a:rPr lang="en-US" dirty="0" err="1" smtClean="0"/>
                <a:t>Vars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5792" y="1793857"/>
              <a:ext cx="2467428" cy="3077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dirty="0" smtClean="0"/>
                <a:t>One Variable, N Granules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51695" y="1270637"/>
              <a:ext cx="1811188" cy="307777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dirty="0" smtClean="0"/>
                <a:t>10 Granules,</a:t>
              </a:r>
              <a:r>
                <a:rPr lang="en-US" dirty="0"/>
                <a:t> </a:t>
              </a:r>
              <a:r>
                <a:rPr lang="en-US" dirty="0" smtClean="0"/>
                <a:t>N </a:t>
              </a:r>
              <a:r>
                <a:rPr lang="en-US" dirty="0" err="1" smtClean="0"/>
                <a:t>Vars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7727" y="1195486"/>
              <a:ext cx="986130" cy="5627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 smtClean="0"/>
                <a:t>Baseline</a:t>
              </a:r>
            </a:p>
            <a:p>
              <a:pPr>
                <a:lnSpc>
                  <a:spcPct val="110000"/>
                </a:lnSpc>
              </a:pPr>
              <a:r>
                <a:rPr lang="en-US" dirty="0" smtClean="0"/>
                <a:t>Improved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2274" y="6284940"/>
              <a:ext cx="298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Test Scenarios</a:t>
              </a:r>
              <a:endParaRPr lang="en-US" sz="1800" dirty="0" smtClean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5682" y="498021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5832" y="3971472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5982" y="2891972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133" y="1829155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6402" y="778975"/>
            <a:ext cx="733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69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Aggregation of swath data</a:t>
            </a:r>
            <a:br>
              <a:rPr lang="en-US" dirty="0" smtClean="0"/>
            </a:br>
            <a:r>
              <a:rPr lang="is-IS" sz="3100" dirty="0" smtClean="0"/>
              <a:t>…is also supported, differently</a:t>
            </a:r>
            <a:endParaRPr lang="en-US" sz="3100" dirty="0"/>
          </a:p>
        </p:txBody>
      </p:sp>
      <p:pic>
        <p:nvPicPr>
          <p:cNvPr id="3" name="Picture 2" descr="Screen Shot 2015-07-10 at 12.2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44" y="1987037"/>
            <a:ext cx="1469888" cy="4281101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7" y="1987037"/>
            <a:ext cx="5486400" cy="4267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067" y="1417638"/>
            <a:ext cx="822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Simple aggregation techniques do not apply to swath </a:t>
            </a:r>
            <a:r>
              <a:rPr lang="en-US" sz="2400" dirty="0" smtClean="0">
                <a:latin typeface="Helvetica Neue"/>
                <a:cs typeface="Helvetica Neue"/>
              </a:rPr>
              <a:t>data</a:t>
            </a:r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74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Aggregation: user-driven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User-driven: The client provides a list of datasets to aggregate</a:t>
            </a:r>
            <a:endParaRPr lang="en-US" sz="2600" dirty="0" smtClean="0"/>
          </a:p>
          <a:p>
            <a:r>
              <a:rPr lang="en-US" sz="3000" dirty="0" smtClean="0"/>
              <a:t>Web service interface is easy to customize for differing clients</a:t>
            </a:r>
          </a:p>
          <a:p>
            <a:r>
              <a:rPr lang="en-US" sz="3000" dirty="0" smtClean="0"/>
              <a:t>While intended for ‘Swath data,’ this can be used with any collection of datasets</a:t>
            </a:r>
          </a:p>
          <a:p>
            <a:r>
              <a:rPr lang="en-US" sz="3000" dirty="0" smtClean="0"/>
              <a:t>Users may get data from </a:t>
            </a:r>
            <a:r>
              <a:rPr lang="en-US" sz="3000" i="1" u="sng" dirty="0" smtClean="0"/>
              <a:t>thousands</a:t>
            </a:r>
            <a:r>
              <a:rPr lang="en-US" sz="3000" dirty="0" smtClean="0"/>
              <a:t> of files in a single operation (e.g., clicking a single link)</a:t>
            </a:r>
          </a:p>
          <a:p>
            <a:r>
              <a:rPr lang="en-US" sz="3000" dirty="0" smtClean="0"/>
              <a:t>Con: Clients must know the granules they want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56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DIS_Raytheon Template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 cap="flat">
          <a:solidFill>
            <a:srgbClr val="000000"/>
          </a:solidFill>
          <a:prstDash val="solid"/>
          <a:round/>
          <a:headEnd type="none" w="lg" len="lg"/>
          <a:tailEnd type="triangle" w="lg" len="lg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EOSDIS_Raytheon Template.potx</Template>
  <TotalTime>10886</TotalTime>
  <Words>1690</Words>
  <Application>Microsoft Macintosh PowerPoint</Application>
  <PresentationFormat>On-screen Show (4:3)</PresentationFormat>
  <Paragraphs>289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Avenir Heavy</vt:lpstr>
      <vt:lpstr>Courier</vt:lpstr>
      <vt:lpstr>Franklin Gothic Book</vt:lpstr>
      <vt:lpstr>Helvetica</vt:lpstr>
      <vt:lpstr>Helvetica Neue</vt:lpstr>
      <vt:lpstr>Optima ExtraBlack</vt:lpstr>
      <vt:lpstr>Wingdings</vt:lpstr>
      <vt:lpstr>EOSDIS_Raytheon Template</vt:lpstr>
      <vt:lpstr>Share Data with OPeNDAP Hyrax: New Features and Improvements </vt:lpstr>
      <vt:lpstr>Overview </vt:lpstr>
      <vt:lpstr>Brief review of Aggregation</vt:lpstr>
      <vt:lpstr>DAP Servers offer Virtual Aggregations of Identically Shaped Variables in different granules</vt:lpstr>
      <vt:lpstr>Aggregation: performance</vt:lpstr>
      <vt:lpstr>Quicker Initial Response</vt:lpstr>
      <vt:lpstr>Less Server-Memory Use</vt:lpstr>
      <vt:lpstr>Aggregation of swath data …is also supported, differently</vt:lpstr>
      <vt:lpstr>Aggregation: user-driven</vt:lpstr>
      <vt:lpstr>User-driven Aggregation Mechanisms</vt:lpstr>
      <vt:lpstr>User-driven Aggregation Interface Description</vt:lpstr>
      <vt:lpstr>User-driven Aggregation Example</vt:lpstr>
      <vt:lpstr>…Server Version</vt:lpstr>
      <vt:lpstr>… Returning an Archive</vt:lpstr>
      <vt:lpstr>…Returning a Table</vt:lpstr>
      <vt:lpstr>Aggregation – Summary</vt:lpstr>
      <vt:lpstr>Overview </vt:lpstr>
      <vt:lpstr>Authentication</vt:lpstr>
      <vt:lpstr>Authentication - Configuration</vt:lpstr>
      <vt:lpstr>Authentication – Programmatic access</vt:lpstr>
      <vt:lpstr>Overview </vt:lpstr>
      <vt:lpstr>Web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 PLOFCHAN</dc:creator>
  <cp:lastModifiedBy>James Gallagher</cp:lastModifiedBy>
  <cp:revision>269</cp:revision>
  <dcterms:modified xsi:type="dcterms:W3CDTF">2016-07-21T18:11:13Z</dcterms:modified>
</cp:coreProperties>
</file>