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35" r:id="rId1"/>
  </p:sldMasterIdLst>
  <p:notesMasterIdLst>
    <p:notesMasterId r:id="rId17"/>
  </p:notesMasterIdLst>
  <p:handoutMasterIdLst>
    <p:handoutMasterId r:id="rId18"/>
  </p:handoutMasterIdLst>
  <p:sldIdLst>
    <p:sldId id="622" r:id="rId2"/>
    <p:sldId id="710" r:id="rId3"/>
    <p:sldId id="706" r:id="rId4"/>
    <p:sldId id="722" r:id="rId5"/>
    <p:sldId id="723" r:id="rId6"/>
    <p:sldId id="707" r:id="rId7"/>
    <p:sldId id="724" r:id="rId8"/>
    <p:sldId id="725" r:id="rId9"/>
    <p:sldId id="728" r:id="rId10"/>
    <p:sldId id="708" r:id="rId11"/>
    <p:sldId id="715" r:id="rId12"/>
    <p:sldId id="716" r:id="rId13"/>
    <p:sldId id="717" r:id="rId14"/>
    <p:sldId id="720" r:id="rId15"/>
    <p:sldId id="5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teve Tuec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8D66E"/>
    <a:srgbClr val="E66A69"/>
    <a:srgbClr val="FFFFFF"/>
    <a:srgbClr val="4AA940"/>
    <a:srgbClr val="56C048"/>
    <a:srgbClr val="27518F"/>
    <a:srgbClr val="29528C"/>
    <a:srgbClr val="FFCC66"/>
    <a:srgbClr val="183E77"/>
    <a:srgbClr val="F9FAE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1322" autoAdjust="0"/>
    <p:restoredTop sz="87406" autoAdjust="0"/>
  </p:normalViewPr>
  <p:slideViewPr>
    <p:cSldViewPr snapToGrid="0" snapToObjects="1">
      <p:cViewPr varScale="1">
        <p:scale>
          <a:sx n="98" d="100"/>
          <a:sy n="98" d="100"/>
        </p:scale>
        <p:origin x="-2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7/15/15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7/15/15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CI Connect; coming up in Rob Gardner’s talk</a:t>
            </a:r>
          </a:p>
          <a:p>
            <a:r>
              <a:rPr lang="en-US" baseline="0" dirty="0" smtClean="0"/>
              <a:t>Highlight XSEDE’s planned adoption of user, group and profile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56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chooses a collection to submit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4341-A8A4-4F4A-B9A0-6C394555FD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some basic metadata</a:t>
            </a:r>
            <a:r>
              <a:rPr lang="en-US" baseline="0" dirty="0" smtClean="0"/>
              <a:t> and chooses the ESGF data node to publish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4341-A8A4-4F4A-B9A0-6C394555FD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Selects</a:t>
            </a:r>
            <a:r>
              <a:rPr lang="en-US" baseline="0" dirty="0" smtClean="0"/>
              <a:t> the files to publish from any of the endpoints in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, ALCF Mira, NERSC machines or ORNL machines all are endpoints. Data is moved to the ESGF data node (CADES for now) using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Transfer.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4341-A8A4-4F4A-B9A0-6C394555FD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is done in three steps: scan data, generate catalog and</a:t>
            </a:r>
            <a:r>
              <a:rPr lang="en-US" baseline="0" dirty="0" smtClean="0"/>
              <a:t> push to index node. Each step status can be seen here. We are working on adding notifications: user will be emailed when status changes or if any error is encountered.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4341-A8A4-4F4A-B9A0-6C394555FD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4" name="Picture 3" descr="Globus_White_2013_squa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396927" y="3170623"/>
            <a:ext cx="2967556" cy="30042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4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 algn="ctr">
              <a:defRPr sz="4800" b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839174"/>
      </p:ext>
    </p:extLst>
  </p:cSld>
  <p:clrMapOvr>
    <a:masterClrMapping/>
  </p:clrMapOvr>
  <p:transition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7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89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4DCC-98C3-D046-B854-1C38EB4E5E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7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 descr="Globus_Online_logo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198976" y="3237846"/>
            <a:ext cx="3782463" cy="31693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64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89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32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75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363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  <p:pic>
        <p:nvPicPr>
          <p:cNvPr id="7" name="Picture 6" descr="globus-online-2013-large-whit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55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4" r:id="rId7"/>
    <p:sldLayoutId id="2147483746" r:id="rId8"/>
    <p:sldLayoutId id="2147483754" r:id="rId9"/>
    <p:sldLayoutId id="2147483762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1">
              <a:lumMod val="9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1" i="0" kern="1200">
          <a:solidFill>
            <a:schemeClr val="bg1">
              <a:lumMod val="9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NULL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emf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2310" y="286048"/>
            <a:ext cx="8475693" cy="351128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Research data management using </a:t>
            </a:r>
            <a:r>
              <a:rPr lang="en-US" sz="5400" b="1" dirty="0" err="1" smtClean="0"/>
              <a:t>Globus</a:t>
            </a:r>
            <a:endParaRPr lang="en-US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2310" y="4312838"/>
            <a:ext cx="5191214" cy="2062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ESIP</a:t>
            </a:r>
            <a:r>
              <a:rPr lang="en-US" dirty="0" smtClean="0"/>
              <a:t> Summer Meeting 2015</a:t>
            </a:r>
            <a:endParaRPr lang="en-US" dirty="0" smtClean="0"/>
          </a:p>
          <a:p>
            <a:r>
              <a:rPr lang="en-US" b="0" dirty="0" smtClean="0"/>
              <a:t>Rachana </a:t>
            </a:r>
            <a:r>
              <a:rPr lang="en-US" b="0" dirty="0" smtClean="0"/>
              <a:t>Ananthakrishnan</a:t>
            </a:r>
          </a:p>
          <a:p>
            <a:r>
              <a:rPr lang="en-US" b="0" dirty="0" smtClean="0"/>
              <a:t>University of Chicago</a:t>
            </a:r>
            <a:endParaRPr lang="en-US" b="0" dirty="0" smtClean="0"/>
          </a:p>
          <a:p>
            <a:r>
              <a:rPr lang="en-US" b="0" dirty="0" err="1" smtClean="0"/>
              <a:t>ranantha@uchicago.edu</a:t>
            </a:r>
            <a:endParaRPr lang="en-US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22552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Curated </a:t>
            </a:r>
            <a:r>
              <a:rPr lang="en-US" b="1" i="1" dirty="0" smtClean="0"/>
              <a:t>publication</a:t>
            </a:r>
            <a:r>
              <a:rPr lang="en-US" i="1" dirty="0" smtClean="0"/>
              <a:t> </a:t>
            </a:r>
            <a:r>
              <a:rPr lang="en-US" dirty="0" smtClean="0"/>
              <a:t>of data, with relevant metadata for </a:t>
            </a:r>
            <a:r>
              <a:rPr lang="en-US" b="1" i="1" dirty="0" smtClean="0"/>
              <a:t>discovery</a:t>
            </a:r>
            <a:endParaRPr lang="en-US" b="1" i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13731" y="1550646"/>
            <a:ext cx="4403499" cy="240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eaLnBrk="1" latinLnBrk="0" hangingPunct="1">
              <a:spcBef>
                <a:spcPts val="1400"/>
              </a:spcBef>
              <a:buFont typeface="Arial"/>
              <a:buChar char="•"/>
              <a:defRPr sz="2800" b="1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eaLnBrk="1" latinLnBrk="0" hangingPunct="1">
              <a:spcBef>
                <a:spcPct val="20000"/>
              </a:spcBef>
              <a:buFont typeface="Arial"/>
              <a:buChar char="–"/>
              <a:defRPr sz="28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eaLnBrk="1" latinLnBrk="0" hangingPunct="1">
              <a:spcBef>
                <a:spcPct val="20000"/>
              </a:spcBef>
              <a:buFont typeface="Arial"/>
              <a:buChar char="–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eaLnBrk="1" latinLnBrk="0" hangingPunct="1">
              <a:spcBef>
                <a:spcPct val="20000"/>
              </a:spcBef>
              <a:buFont typeface="Arial"/>
              <a:buChar char="»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</a:t>
            </a:r>
            <a:endParaRPr lang="en-US" dirty="0"/>
          </a:p>
          <a:p>
            <a:r>
              <a:rPr lang="en-US" dirty="0" smtClean="0"/>
              <a:t>Describe</a:t>
            </a:r>
            <a:endParaRPr lang="en-US" dirty="0"/>
          </a:p>
          <a:p>
            <a:r>
              <a:rPr lang="en-US" dirty="0" smtClean="0"/>
              <a:t>Curate</a:t>
            </a:r>
            <a:endParaRPr lang="en-US" dirty="0"/>
          </a:p>
          <a:p>
            <a:r>
              <a:rPr lang="en-US" dirty="0" smtClean="0"/>
              <a:t>Verify</a:t>
            </a:r>
            <a:endParaRPr lang="en-US" dirty="0"/>
          </a:p>
          <a:p>
            <a:r>
              <a:rPr lang="en-US" dirty="0" smtClean="0"/>
              <a:t>Access</a:t>
            </a:r>
            <a:endParaRPr lang="en-US" dirty="0"/>
          </a:p>
          <a:p>
            <a:r>
              <a:rPr lang="en-US" dirty="0" smtClean="0"/>
              <a:t>Preserve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56501" y="3956298"/>
            <a:ext cx="2538945" cy="2466795"/>
            <a:chOff x="-112949" y="2591363"/>
            <a:chExt cx="3805001" cy="3696873"/>
          </a:xfrm>
        </p:grpSpPr>
        <p:pic>
          <p:nvPicPr>
            <p:cNvPr id="6" name="Picture 5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837852" y="4373620"/>
              <a:ext cx="1854200" cy="1404880"/>
            </a:xfrm>
            <a:prstGeom prst="straightConnector1">
              <a:avLst/>
            </a:pr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0204" y="2602488"/>
              <a:ext cx="2814549" cy="235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Researcher assembles data set; describes it using metadata (Dublin core and domain-specific)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112949" y="2591363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6054139" y="3642375"/>
            <a:ext cx="2604056" cy="2854065"/>
            <a:chOff x="6054139" y="3642375"/>
            <a:chExt cx="2604056" cy="2854065"/>
          </a:xfrm>
        </p:grpSpPr>
        <p:sp>
          <p:nvSpPr>
            <p:cNvPr id="15" name="TextBox 14"/>
            <p:cNvSpPr txBox="1"/>
            <p:nvPr/>
          </p:nvSpPr>
          <p:spPr>
            <a:xfrm>
              <a:off x="6640197" y="4321218"/>
              <a:ext cx="17148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Peers, public search and discover data sets; transfer using Globus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50851" y="3915981"/>
              <a:ext cx="415276" cy="415276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275732" y="3642375"/>
              <a:ext cx="382463" cy="2084670"/>
            </a:xfrm>
            <a:custGeom>
              <a:avLst/>
              <a:gdLst>
                <a:gd name="connsiteX0" fmla="*/ 0 w 458880"/>
                <a:gd name="connsiteY0" fmla="*/ 0 h 3632200"/>
                <a:gd name="connsiteX1" fmla="*/ 457200 w 458880"/>
                <a:gd name="connsiteY1" fmla="*/ 2247900 h 3632200"/>
                <a:gd name="connsiteX2" fmla="*/ 165100 w 458880"/>
                <a:gd name="connsiteY2" fmla="*/ 3632200 h 36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880" h="3632200">
                  <a:moveTo>
                    <a:pt x="0" y="0"/>
                  </a:moveTo>
                  <a:cubicBezTo>
                    <a:pt x="214841" y="821266"/>
                    <a:pt x="429683" y="1642533"/>
                    <a:pt x="457200" y="2247900"/>
                  </a:cubicBezTo>
                  <a:cubicBezTo>
                    <a:pt x="484717" y="2853267"/>
                    <a:pt x="165100" y="3632200"/>
                    <a:pt x="165100" y="3632200"/>
                  </a:cubicBezTo>
                </a:path>
              </a:pathLst>
            </a:cu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6054139" y="5338377"/>
              <a:ext cx="1563462" cy="742520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Content Placeholder 3" descr="three_user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H="1">
              <a:off x="7722147" y="5628376"/>
              <a:ext cx="868064" cy="868064"/>
            </a:xfrm>
            <a:prstGeom prst="rect">
              <a:avLst/>
            </a:prstGeom>
          </p:spPr>
        </p:pic>
      </p:grpSp>
      <p:grpSp>
        <p:nvGrpSpPr>
          <p:cNvPr id="14" name="Group 28"/>
          <p:cNvGrpSpPr/>
          <p:nvPr/>
        </p:nvGrpSpPr>
        <p:grpSpPr>
          <a:xfrm>
            <a:off x="4676086" y="1768555"/>
            <a:ext cx="4183300" cy="2744877"/>
            <a:chOff x="4676086" y="1768555"/>
            <a:chExt cx="4183300" cy="2744877"/>
          </a:xfrm>
        </p:grpSpPr>
        <p:sp>
          <p:nvSpPr>
            <p:cNvPr id="4" name="Regular Pentagon 3"/>
            <p:cNvSpPr/>
            <p:nvPr/>
          </p:nvSpPr>
          <p:spPr>
            <a:xfrm>
              <a:off x="7377460" y="2556094"/>
              <a:ext cx="1073364" cy="1022252"/>
            </a:xfrm>
            <a:prstGeom prst="pentagon">
              <a:avLst/>
            </a:prstGeom>
            <a:solidFill>
              <a:schemeClr val="bg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Published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Store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5446" y="2711983"/>
              <a:ext cx="2152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Curator reviews</a:t>
              </a:r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and approves; data set published on campus or other storage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676086" y="2711983"/>
              <a:ext cx="415276" cy="415276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955739" y="3380067"/>
              <a:ext cx="1493186" cy="1133365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female_user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r="12262"/>
            <a:stretch/>
          </p:blipFill>
          <p:spPr>
            <a:xfrm>
              <a:off x="5377046" y="1768555"/>
              <a:ext cx="827742" cy="943428"/>
            </a:xfrm>
            <a:prstGeom prst="rect">
              <a:avLst/>
            </a:prstGeom>
          </p:spPr>
        </p:pic>
        <p:sp>
          <p:nvSpPr>
            <p:cNvPr id="27" name="Folded Corner 26"/>
            <p:cNvSpPr/>
            <p:nvPr/>
          </p:nvSpPr>
          <p:spPr>
            <a:xfrm>
              <a:off x="8058489" y="2511512"/>
              <a:ext cx="800897" cy="271723"/>
            </a:xfrm>
            <a:prstGeom prst="foldedCorner">
              <a:avLst/>
            </a:prstGeom>
            <a:solidFill>
              <a:schemeClr val="bg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Arial"/>
                  <a:cs typeface="Arial"/>
                </a:rPr>
                <a:t>Metadata</a:t>
              </a:r>
              <a:endParaRPr lang="en-US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4883724" y="4094966"/>
            <a:ext cx="1652754" cy="1243411"/>
            <a:chOff x="4883724" y="4094966"/>
            <a:chExt cx="1652754" cy="1243411"/>
          </a:xfrm>
        </p:grpSpPr>
        <p:sp>
          <p:nvSpPr>
            <p:cNvPr id="20" name="Cloud 19"/>
            <p:cNvSpPr/>
            <p:nvPr/>
          </p:nvSpPr>
          <p:spPr>
            <a:xfrm>
              <a:off x="4883724" y="4094966"/>
              <a:ext cx="1652754" cy="1243411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1" name="Picture 20" descr="globus-online-2013-large-white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5159253" y="4328496"/>
              <a:ext cx="1045535" cy="77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734843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61620"/>
            <a:ext cx="8229600" cy="726239"/>
          </a:xfrm>
        </p:spPr>
        <p:txBody>
          <a:bodyPr/>
          <a:lstStyle/>
          <a:p>
            <a:r>
              <a:rPr lang="en-US" dirty="0" smtClean="0"/>
              <a:t>Choose a collection</a:t>
            </a:r>
            <a:endParaRPr lang="en-US" dirty="0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48" y="3622932"/>
            <a:ext cx="7783941" cy="254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7" descr="Screen Shot 2015-04-29 at , Apr 29 2015,10.20.58 PM.png"/>
          <p:cNvPicPr>
            <a:picLocks noGrp="1" noChangeAspect="1"/>
          </p:cNvPicPr>
          <p:nvPr>
            <p:ph idx="1"/>
          </p:nvPr>
        </p:nvPicPr>
        <p:blipFill>
          <a:blip r:embed="rId4"/>
          <a:srcRect t="-21772" b="-21772"/>
          <a:stretch>
            <a:fillRect/>
          </a:stretch>
        </p:blipFill>
        <p:spPr>
          <a:xfrm>
            <a:off x="174958" y="1000559"/>
            <a:ext cx="6410900" cy="3011288"/>
          </a:xfrm>
        </p:spPr>
      </p:pic>
      <p:sp>
        <p:nvSpPr>
          <p:cNvPr id="6" name="Rectangle 5"/>
          <p:cNvSpPr/>
          <p:nvPr/>
        </p:nvSpPr>
        <p:spPr>
          <a:xfrm>
            <a:off x="174958" y="1422840"/>
            <a:ext cx="6410900" cy="2149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7130143" y="1351643"/>
            <a:ext cx="1537607" cy="94125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collection is created for each Case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16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30" y="274320"/>
            <a:ext cx="8229600" cy="781966"/>
          </a:xfrm>
        </p:spPr>
        <p:txBody>
          <a:bodyPr/>
          <a:lstStyle/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495" r="-7495"/>
          <a:stretch>
            <a:fillRect/>
          </a:stretch>
        </p:blipFill>
        <p:spPr>
          <a:xfrm>
            <a:off x="-330200" y="1505856"/>
            <a:ext cx="7277100" cy="4181930"/>
          </a:xfrm>
        </p:spPr>
      </p:pic>
      <p:sp>
        <p:nvSpPr>
          <p:cNvPr id="5" name="Rectangle 4"/>
          <p:cNvSpPr/>
          <p:nvPr/>
        </p:nvSpPr>
        <p:spPr>
          <a:xfrm>
            <a:off x="165100" y="1505856"/>
            <a:ext cx="6302829" cy="4181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6921500" y="1505856"/>
            <a:ext cx="1569357" cy="94125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Metadata and ESGF node to store 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0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9" y="1176717"/>
            <a:ext cx="5308076" cy="276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8229600" cy="656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Assembles files to publish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478" y="1176717"/>
            <a:ext cx="5308077" cy="2764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511" y="2361759"/>
            <a:ext cx="5474489" cy="4048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lded Corner 6"/>
          <p:cNvSpPr/>
          <p:nvPr/>
        </p:nvSpPr>
        <p:spPr>
          <a:xfrm>
            <a:off x="6667499" y="930538"/>
            <a:ext cx="1778001" cy="119217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Identify files to publish and transfer to ESGF data node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23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02" y="274320"/>
            <a:ext cx="7586698" cy="731667"/>
          </a:xfrm>
        </p:spPr>
        <p:txBody>
          <a:bodyPr/>
          <a:lstStyle/>
          <a:p>
            <a:r>
              <a:rPr lang="en-US" dirty="0" smtClean="0"/>
              <a:t>Status updates </a:t>
            </a:r>
            <a:endParaRPr lang="en-US" dirty="0"/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379" r="-7379"/>
          <a:stretch>
            <a:fillRect/>
          </a:stretch>
        </p:blipFill>
        <p:spPr>
          <a:xfrm>
            <a:off x="-284630" y="1172006"/>
            <a:ext cx="6279030" cy="3157667"/>
          </a:xfrm>
        </p:spPr>
      </p:pic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80" y="4329673"/>
            <a:ext cx="5609848" cy="1918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7238" y="1172006"/>
            <a:ext cx="5457922" cy="3157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205763" y="1172006"/>
            <a:ext cx="2481037" cy="156013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Manage remote metadata extraction, generation of THREDDS catalogs and push to ESGF search index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12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sponsors!</a:t>
            </a:r>
            <a:endParaRPr lang="en-US" dirty="0"/>
          </a:p>
        </p:txBody>
      </p:sp>
      <p:pic>
        <p:nvPicPr>
          <p:cNvPr id="4" name="Picture 3" descr="UChicago_WHIT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937784" y="3783288"/>
            <a:ext cx="3995725" cy="803374"/>
          </a:xfrm>
          <a:prstGeom prst="rect">
            <a:avLst/>
          </a:prstGeom>
        </p:spPr>
      </p:pic>
      <p:pic>
        <p:nvPicPr>
          <p:cNvPr id="5" name="Picture 4" descr="logo_ANL_4C_R_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33252" y="4860499"/>
            <a:ext cx="3992240" cy="1507799"/>
          </a:xfrm>
          <a:prstGeom prst="rect">
            <a:avLst/>
          </a:prstGeom>
        </p:spPr>
      </p:pic>
      <p:pic>
        <p:nvPicPr>
          <p:cNvPr id="8" name="Picture 7" descr="logo_NIH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33252" y="3149582"/>
            <a:ext cx="1974116" cy="19741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3252" y="1250908"/>
            <a:ext cx="5114410" cy="1258311"/>
            <a:chOff x="577194" y="2002984"/>
            <a:chExt cx="5114410" cy="1258311"/>
          </a:xfrm>
        </p:grpSpPr>
        <p:pic>
          <p:nvPicPr>
            <p:cNvPr id="6" name="Picture 5" descr="logo_DOE_long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/>
          </p:blipFill>
          <p:spPr>
            <a:xfrm>
              <a:off x="577194" y="2002984"/>
              <a:ext cx="1250889" cy="12583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9996" y="2154216"/>
              <a:ext cx="3090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sz="1600" spc="300" dirty="0" smtClean="0">
                  <a:solidFill>
                    <a:schemeClr val="bg1"/>
                  </a:solidFill>
                  <a:latin typeface="Verdana"/>
                  <a:cs typeface="Verdana"/>
                </a:rPr>
                <a:t>U.S. DEPARTMENT OF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5115" y="2361886"/>
              <a:ext cx="38164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Verdana"/>
                  <a:cs typeface="Verdana"/>
                </a:rPr>
                <a:t>ENERGY</a:t>
              </a:r>
              <a:endParaRPr lang="en-US" sz="4800" b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1" name="Picture 10" descr="logo_NSF_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6201819" y="1143000"/>
            <a:ext cx="1976426" cy="2006600"/>
          </a:xfrm>
          <a:prstGeom prst="rect">
            <a:avLst/>
          </a:prstGeom>
        </p:spPr>
      </p:pic>
      <p:pic>
        <p:nvPicPr>
          <p:cNvPr id="13" name="Picture 12" descr="AWS_Logo_PoweredBy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226199" y="5123698"/>
            <a:ext cx="3302000" cy="1244600"/>
          </a:xfrm>
          <a:prstGeom prst="rect">
            <a:avLst/>
          </a:prstGeom>
        </p:spPr>
      </p:pic>
      <p:pic>
        <p:nvPicPr>
          <p:cNvPr id="12" name="Picture 11" descr="Sloan_Logo_Primary_Web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2834641" y="2609612"/>
            <a:ext cx="1805120" cy="186529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2472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199" y="1351886"/>
            <a:ext cx="8686801" cy="4634840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4800"/>
              </a:spcBef>
            </a:pPr>
            <a:r>
              <a:rPr lang="en-US" sz="4800" dirty="0" smtClean="0">
                <a:solidFill>
                  <a:srgbClr val="D9D9D9"/>
                </a:solidFill>
              </a:rPr>
              <a:t>Globus delivers …</a:t>
            </a:r>
            <a:r>
              <a:rPr lang="en-US" sz="4800" dirty="0">
                <a:solidFill>
                  <a:srgbClr val="D9D9D9"/>
                </a:solidFill>
              </a:rPr>
              <a:t/>
            </a:r>
            <a:br>
              <a:rPr lang="en-US" sz="4800" dirty="0">
                <a:solidFill>
                  <a:srgbClr val="D9D9D9"/>
                </a:solidFill>
              </a:rPr>
            </a:br>
            <a:r>
              <a:rPr lang="en-US" sz="4800" dirty="0" smtClean="0">
                <a:solidFill>
                  <a:srgbClr val="D9D9D9"/>
                </a:solidFill>
              </a:rPr>
              <a:t/>
            </a:r>
            <a:br>
              <a:rPr lang="en-US" sz="4800" dirty="0" smtClean="0">
                <a:solidFill>
                  <a:srgbClr val="D9D9D9"/>
                </a:solidFill>
              </a:rPr>
            </a:br>
            <a:r>
              <a:rPr lang="en-US" sz="4800" dirty="0" smtClean="0">
                <a:solidFill>
                  <a:srgbClr val="D9D9D9"/>
                </a:solidFill>
              </a:rPr>
              <a:t>… data transfer, sharing</a:t>
            </a:r>
            <a:r>
              <a:rPr lang="en-US" sz="4800" dirty="0">
                <a:solidFill>
                  <a:srgbClr val="D9D9D9"/>
                </a:solidFill>
              </a:rPr>
              <a:t>,</a:t>
            </a:r>
            <a:br>
              <a:rPr lang="en-US" sz="4800" dirty="0">
                <a:solidFill>
                  <a:srgbClr val="D9D9D9"/>
                </a:solidFill>
              </a:rPr>
            </a:br>
            <a:r>
              <a:rPr lang="en-US" sz="4800" dirty="0" smtClean="0">
                <a:solidFill>
                  <a:srgbClr val="D9D9D9"/>
                </a:solidFill>
              </a:rPr>
              <a:t>     publication, and discovery</a:t>
            </a:r>
            <a:br>
              <a:rPr lang="en-US" sz="4800" dirty="0" smtClean="0">
                <a:solidFill>
                  <a:srgbClr val="D9D9D9"/>
                </a:solidFill>
              </a:rPr>
            </a:br>
            <a:r>
              <a:rPr lang="en-US" sz="4800" dirty="0" smtClean="0">
                <a:solidFill>
                  <a:srgbClr val="D9D9D9"/>
                </a:solidFill>
              </a:rPr>
              <a:t/>
            </a:r>
            <a:br>
              <a:rPr lang="en-US" sz="4800" dirty="0" smtClean="0">
                <a:solidFill>
                  <a:srgbClr val="D9D9D9"/>
                </a:solidFill>
              </a:rPr>
            </a:br>
            <a:r>
              <a:rPr lang="en-US" sz="4800" dirty="0" smtClean="0">
                <a:solidFill>
                  <a:srgbClr val="D9D9D9"/>
                </a:solidFill>
              </a:rPr>
              <a:t>… on </a:t>
            </a:r>
            <a:r>
              <a:rPr lang="en-US" sz="4800" dirty="0">
                <a:solidFill>
                  <a:srgbClr val="D9D9D9"/>
                </a:solidFill>
              </a:rPr>
              <a:t>storage chosen by you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86148" y="1351886"/>
            <a:ext cx="7549028" cy="51697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Museo Sans 700"/>
                <a:ea typeface="+mn-ea"/>
                <a:cs typeface="Museo Sans 70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6000" dirty="0" smtClean="0">
              <a:solidFill>
                <a:prstClr val="white">
                  <a:lumMod val="9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34209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R</a:t>
            </a:r>
            <a:r>
              <a:rPr lang="en-US" sz="3800" dirty="0" smtClean="0"/>
              <a:t>eliable, secure, high-performance </a:t>
            </a:r>
            <a:r>
              <a:rPr lang="en-US" sz="3800" b="1" i="1" dirty="0" smtClean="0"/>
              <a:t>file</a:t>
            </a:r>
            <a:r>
              <a:rPr lang="en-US" sz="3800" b="1" dirty="0" smtClean="0"/>
              <a:t> </a:t>
            </a:r>
            <a:r>
              <a:rPr lang="en-US" sz="3800" b="1" i="1" dirty="0" smtClean="0"/>
              <a:t>transfer and replication</a:t>
            </a:r>
            <a:endParaRPr lang="en-US" sz="3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3559" y="1714161"/>
            <a:ext cx="3958041" cy="3093826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“Fire</a:t>
            </a:r>
            <a:r>
              <a:rPr lang="en-US" sz="2800" dirty="0"/>
              <a:t>-and-forget” transfers</a:t>
            </a:r>
          </a:p>
          <a:p>
            <a:r>
              <a:rPr lang="en-US" sz="2800" dirty="0" smtClean="0"/>
              <a:t>Automatic </a:t>
            </a:r>
            <a:r>
              <a:rPr lang="en-US" sz="2800" dirty="0"/>
              <a:t>fault </a:t>
            </a:r>
            <a:r>
              <a:rPr lang="en-US" sz="2800" dirty="0" smtClean="0"/>
              <a:t>recovery</a:t>
            </a:r>
          </a:p>
          <a:p>
            <a:r>
              <a:rPr lang="en-US" sz="2800" dirty="0" smtClean="0"/>
              <a:t>Seamless security integration</a:t>
            </a:r>
          </a:p>
          <a:p>
            <a:r>
              <a:rPr lang="en-US" sz="2800" dirty="0" smtClean="0"/>
              <a:t>Powerful GUI</a:t>
            </a:r>
            <a:br>
              <a:rPr lang="en-US" sz="2800" dirty="0" smtClean="0"/>
            </a:br>
            <a:r>
              <a:rPr lang="en-US" sz="2800" dirty="0" smtClean="0"/>
              <a:t>and APIs</a:t>
            </a:r>
          </a:p>
        </p:txBody>
      </p:sp>
      <p:sp>
        <p:nvSpPr>
          <p:cNvPr id="22" name="Regular Pentagon 21"/>
          <p:cNvSpPr/>
          <p:nvPr/>
        </p:nvSpPr>
        <p:spPr>
          <a:xfrm>
            <a:off x="4558362" y="2514940"/>
            <a:ext cx="1096861" cy="1044629"/>
          </a:xfrm>
          <a:prstGeom prst="pentagon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Source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33162" y="2514940"/>
            <a:ext cx="1292295" cy="1044629"/>
          </a:xfrm>
          <a:prstGeom prst="roundRect">
            <a:avLst>
              <a:gd name="adj" fmla="val 52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Destination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535061" y="4694027"/>
            <a:ext cx="2489282" cy="1677305"/>
            <a:chOff x="556695" y="3828391"/>
            <a:chExt cx="3650657" cy="2459845"/>
          </a:xfrm>
        </p:grpSpPr>
        <p:pic>
          <p:nvPicPr>
            <p:cNvPr id="26" name="Picture 25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flipV="1">
              <a:off x="1795552" y="4787500"/>
              <a:ext cx="2411800" cy="88130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11300" y="3828391"/>
              <a:ext cx="2553930" cy="13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User initiates transfer request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88945" y="3880766"/>
              <a:ext cx="622355" cy="622353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1</a:t>
              </a:r>
              <a:endParaRPr lang="en-US" sz="20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5271386" y="2246656"/>
            <a:ext cx="2410538" cy="2172807"/>
            <a:chOff x="3103103" y="239189"/>
            <a:chExt cx="3535176" cy="3186531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3718391" y="1284923"/>
              <a:ext cx="2631835" cy="158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65228" y="347319"/>
              <a:ext cx="2430926" cy="13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Globus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moves and replicates files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87547" y="239189"/>
              <a:ext cx="622355" cy="622355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2F2F2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3103103" y="2262010"/>
              <a:ext cx="1885426" cy="1163710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40929" y="2164644"/>
              <a:ext cx="1497350" cy="1261076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4633150" y="5260517"/>
            <a:ext cx="4088766" cy="1159995"/>
            <a:chOff x="2057417" y="4865466"/>
            <a:chExt cx="5996382" cy="1701191"/>
          </a:xfrm>
        </p:grpSpPr>
        <p:sp>
          <p:nvSpPr>
            <p:cNvPr id="37" name="Freeform 36"/>
            <p:cNvSpPr/>
            <p:nvPr/>
          </p:nvSpPr>
          <p:spPr>
            <a:xfrm>
              <a:off x="2057417" y="5176644"/>
              <a:ext cx="3323910" cy="1390013"/>
            </a:xfrm>
            <a:custGeom>
              <a:avLst/>
              <a:gdLst>
                <a:gd name="connsiteX0" fmla="*/ 4307680 w 4307680"/>
                <a:gd name="connsiteY0" fmla="*/ 0 h 1669490"/>
                <a:gd name="connsiteX1" fmla="*/ 2919795 w 4307680"/>
                <a:gd name="connsiteY1" fmla="*/ 1440344 h 1669490"/>
                <a:gd name="connsiteX2" fmla="*/ 0 w 4307680"/>
                <a:gd name="connsiteY2" fmla="*/ 1374874 h 1669490"/>
                <a:gd name="connsiteX3" fmla="*/ 0 w 4307680"/>
                <a:gd name="connsiteY3" fmla="*/ 1374874 h 166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7680" h="1669490">
                  <a:moveTo>
                    <a:pt x="4307680" y="0"/>
                  </a:moveTo>
                  <a:cubicBezTo>
                    <a:pt x="3972711" y="605599"/>
                    <a:pt x="3637742" y="1211198"/>
                    <a:pt x="2919795" y="1440344"/>
                  </a:cubicBezTo>
                  <a:cubicBezTo>
                    <a:pt x="2201848" y="1669490"/>
                    <a:pt x="0" y="1374874"/>
                    <a:pt x="0" y="1374874"/>
                  </a:cubicBezTo>
                  <a:lnTo>
                    <a:pt x="0" y="1374874"/>
                  </a:ln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81327" y="5489439"/>
              <a:ext cx="2672472" cy="9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Globus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notifies user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528599" y="4865466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5797571" y="4181850"/>
            <a:ext cx="1787443" cy="1344742"/>
            <a:chOff x="5797571" y="4181850"/>
            <a:chExt cx="1787443" cy="1344742"/>
          </a:xfrm>
        </p:grpSpPr>
        <p:sp>
          <p:nvSpPr>
            <p:cNvPr id="24" name="Cloud 23"/>
            <p:cNvSpPr/>
            <p:nvPr/>
          </p:nvSpPr>
          <p:spPr>
            <a:xfrm>
              <a:off x="5797571" y="4181850"/>
              <a:ext cx="1787443" cy="1344742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42" name="Picture 41" descr="globus-online-2013-large-whit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6095553" y="4434412"/>
              <a:ext cx="1130740" cy="840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9647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Files</a:t>
            </a:r>
            <a:endParaRPr lang="en-US" dirty="0"/>
          </a:p>
        </p:txBody>
      </p:sp>
      <p:pic>
        <p:nvPicPr>
          <p:cNvPr id="3" name="Picture 2" descr="Screen Shot 2014-05-29 at , May 29 2014,10.38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3" y="969065"/>
            <a:ext cx="7851913" cy="588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Options</a:t>
            </a:r>
            <a:endParaRPr lang="en-US" dirty="0"/>
          </a:p>
        </p:txBody>
      </p:sp>
      <p:pic>
        <p:nvPicPr>
          <p:cNvPr id="4" name="Picture 3" descr="Screen Shot 2014-06-13 at , Jun 13 2014,1.19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" y="1959962"/>
            <a:ext cx="10528733" cy="281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Simple, secure </a:t>
            </a:r>
            <a:r>
              <a:rPr lang="en-US" sz="3800" b="1" i="1" dirty="0" smtClean="0"/>
              <a:t>sharing</a:t>
            </a:r>
            <a:r>
              <a:rPr lang="en-US" sz="3800" dirty="0" smtClean="0"/>
              <a:t> off existing storage systems </a:t>
            </a:r>
            <a:endParaRPr lang="en-US" sz="3800" dirty="0"/>
          </a:p>
        </p:txBody>
      </p:sp>
      <p:sp>
        <p:nvSpPr>
          <p:cNvPr id="3" name="Regular Pentagon 2"/>
          <p:cNvSpPr/>
          <p:nvPr/>
        </p:nvSpPr>
        <p:spPr>
          <a:xfrm>
            <a:off x="7377460" y="2556094"/>
            <a:ext cx="1073364" cy="1022252"/>
          </a:xfrm>
          <a:prstGeom prst="pentagon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Source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5400" y="3908158"/>
            <a:ext cx="2327223" cy="2514935"/>
            <a:chOff x="334997" y="2519218"/>
            <a:chExt cx="3487703" cy="3769018"/>
          </a:xfrm>
        </p:grpSpPr>
        <p:pic>
          <p:nvPicPr>
            <p:cNvPr id="5" name="Picture 4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837852" y="4373620"/>
              <a:ext cx="1854200" cy="1404880"/>
            </a:xfrm>
            <a:prstGeom prst="straightConnector1">
              <a:avLst/>
            </a:pr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8151" y="2530343"/>
              <a:ext cx="2814549" cy="198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User A selects file(s) to share, selects user or group, and sets permissions 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34997" y="2519218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7348" y="2614790"/>
            <a:ext cx="2677905" cy="1898247"/>
            <a:chOff x="3213046" y="580907"/>
            <a:chExt cx="4013254" cy="2844815"/>
          </a:xfrm>
        </p:grpSpPr>
        <p:sp>
          <p:nvSpPr>
            <p:cNvPr id="10" name="TextBox 9"/>
            <p:cNvSpPr txBox="1"/>
            <p:nvPr/>
          </p:nvSpPr>
          <p:spPr>
            <a:xfrm>
              <a:off x="3860800" y="580907"/>
              <a:ext cx="3225798" cy="161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Globus tracks shared files; no need to move files to cloud storage!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13046" y="580907"/>
              <a:ext cx="622355" cy="622355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88530" y="1727200"/>
              <a:ext cx="2237770" cy="1698522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"/>
          <p:cNvGrpSpPr/>
          <p:nvPr/>
        </p:nvGrpSpPr>
        <p:grpSpPr>
          <a:xfrm>
            <a:off x="6254660" y="3642375"/>
            <a:ext cx="2403535" cy="2839569"/>
            <a:chOff x="5416612" y="2120900"/>
            <a:chExt cx="3602068" cy="4255532"/>
          </a:xfrm>
        </p:grpSpPr>
        <p:sp>
          <p:nvSpPr>
            <p:cNvPr id="17" name="TextBox 16"/>
            <p:cNvSpPr txBox="1"/>
            <p:nvPr/>
          </p:nvSpPr>
          <p:spPr>
            <a:xfrm>
              <a:off x="5994400" y="3095323"/>
              <a:ext cx="2451100" cy="161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User B logs in to Globus and accesses shared file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97224" y="2465430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18" descr="female_use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r="12262"/>
            <a:stretch/>
          </p:blipFill>
          <p:spPr>
            <a:xfrm>
              <a:off x="7539305" y="4962559"/>
              <a:ext cx="1240499" cy="1413873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8445500" y="2120900"/>
              <a:ext cx="573180" cy="3124200"/>
            </a:xfrm>
            <a:custGeom>
              <a:avLst/>
              <a:gdLst>
                <a:gd name="connsiteX0" fmla="*/ 0 w 458880"/>
                <a:gd name="connsiteY0" fmla="*/ 0 h 3632200"/>
                <a:gd name="connsiteX1" fmla="*/ 457200 w 458880"/>
                <a:gd name="connsiteY1" fmla="*/ 2247900 h 3632200"/>
                <a:gd name="connsiteX2" fmla="*/ 165100 w 458880"/>
                <a:gd name="connsiteY2" fmla="*/ 3632200 h 36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880" h="3632200">
                  <a:moveTo>
                    <a:pt x="0" y="0"/>
                  </a:moveTo>
                  <a:cubicBezTo>
                    <a:pt x="214841" y="821266"/>
                    <a:pt x="429683" y="1642533"/>
                    <a:pt x="457200" y="2247900"/>
                  </a:cubicBezTo>
                  <a:cubicBezTo>
                    <a:pt x="484717" y="2853267"/>
                    <a:pt x="165100" y="3632200"/>
                    <a:pt x="165100" y="3632200"/>
                  </a:cubicBezTo>
                </a:path>
              </a:pathLst>
            </a:cu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5416612" y="4373620"/>
              <a:ext cx="2343089" cy="1112781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83724" y="4094966"/>
            <a:ext cx="1652754" cy="1243411"/>
            <a:chOff x="4883724" y="4094966"/>
            <a:chExt cx="1652754" cy="1243411"/>
          </a:xfrm>
        </p:grpSpPr>
        <p:sp>
          <p:nvSpPr>
            <p:cNvPr id="23" name="Cloud 22"/>
            <p:cNvSpPr/>
            <p:nvPr/>
          </p:nvSpPr>
          <p:spPr>
            <a:xfrm>
              <a:off x="4883724" y="4094966"/>
              <a:ext cx="1652754" cy="1243411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4" name="Picture 23" descr="globus-online-2013-large-whit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5159253" y="4328496"/>
              <a:ext cx="1045535" cy="777593"/>
            </a:xfrm>
            <a:prstGeom prst="rect">
              <a:avLst/>
            </a:prstGeom>
          </p:spPr>
        </p:pic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413731" y="1550646"/>
            <a:ext cx="4403499" cy="240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eaLnBrk="1" latinLnBrk="0" hangingPunct="1">
              <a:spcBef>
                <a:spcPts val="1400"/>
              </a:spcBef>
              <a:buFont typeface="Arial"/>
              <a:buChar char="•"/>
              <a:defRPr sz="2800" b="1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eaLnBrk="1" latinLnBrk="0" hangingPunct="1">
              <a:spcBef>
                <a:spcPct val="20000"/>
              </a:spcBef>
              <a:buFont typeface="Arial"/>
              <a:buChar char="–"/>
              <a:defRPr sz="28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eaLnBrk="1" latinLnBrk="0" hangingPunct="1">
              <a:spcBef>
                <a:spcPct val="20000"/>
              </a:spcBef>
              <a:buFont typeface="Arial"/>
              <a:buChar char="–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eaLnBrk="1" latinLnBrk="0" hangingPunct="1">
              <a:spcBef>
                <a:spcPct val="20000"/>
              </a:spcBef>
              <a:buFont typeface="Arial"/>
              <a:buChar char="»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Easily share large data with any user or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No cloud storage required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98796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files/folders</a:t>
            </a:r>
            <a:endParaRPr lang="en-US" dirty="0"/>
          </a:p>
        </p:txBody>
      </p:sp>
      <p:pic>
        <p:nvPicPr>
          <p:cNvPr id="3" name="Picture 2" descr="Screen Shot 2014-06-13 at , Jun 13 2014,11.13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" y="1070624"/>
            <a:ext cx="8627292" cy="550661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478623">
            <a:off x="2928022" y="4033000"/>
            <a:ext cx="206889" cy="1217049"/>
          </a:xfrm>
          <a:prstGeom prst="up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permissions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1159" y="1143000"/>
            <a:ext cx="5749670" cy="2058614"/>
            <a:chOff x="3199067" y="2149015"/>
            <a:chExt cx="5749670" cy="2058614"/>
          </a:xfrm>
        </p:grpSpPr>
        <p:pic>
          <p:nvPicPr>
            <p:cNvPr id="5" name="Picture 4" descr="Screen Shot 2015-04-13 at 3.04.3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199067" y="2149016"/>
              <a:ext cx="5749670" cy="20586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99067" y="2149015"/>
              <a:ext cx="5749669" cy="2058613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Shot 2014-06-13 at , Jun 13 2014,11.18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89" y="2802356"/>
            <a:ext cx="5454354" cy="3973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Platform-as-a-Service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0095" y="1614167"/>
            <a:ext cx="8799558" cy="4510672"/>
          </a:xfrm>
          <a:prstGeom prst="roundRect">
            <a:avLst>
              <a:gd name="adj" fmla="val 851"/>
            </a:avLst>
          </a:prstGeom>
          <a:solidFill>
            <a:schemeClr val="bg1"/>
          </a:solidFill>
          <a:ln w="38100" cmpd="sng">
            <a:solidFill>
              <a:srgbClr val="2B50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 defTabSz="230188">
              <a:tabLst>
                <a:tab pos="1655763" algn="l"/>
              </a:tabLst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Museo Sans 300"/>
              <a:cs typeface="Museo Sans 30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3195" y="4415204"/>
            <a:ext cx="3995633" cy="827836"/>
          </a:xfrm>
          <a:prstGeom prst="roundRect">
            <a:avLst>
              <a:gd name="adj" fmla="val 9622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Identity, Group, Profile Management Services</a:t>
            </a:r>
            <a:endParaRPr lang="en-US" sz="1600" b="1" dirty="0">
              <a:solidFill>
                <a:schemeClr val="bg1"/>
              </a:solidFill>
              <a:latin typeface="Museo Sans 100"/>
              <a:cs typeface="Museo Sans 10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2573195" y="1789235"/>
            <a:ext cx="3995633" cy="1149719"/>
          </a:xfrm>
          <a:prstGeom prst="roundRect">
            <a:avLst>
              <a:gd name="adj" fmla="val 159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29528C"/>
                </a:solidFill>
                <a:latin typeface="Museo Sans 300"/>
                <a:cs typeface="Museo Sans 300"/>
              </a:rPr>
              <a:t>…</a:t>
            </a: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29528C"/>
              </a:solidFill>
              <a:latin typeface="Museo Sans 300"/>
              <a:cs typeface="Museo Sans 30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3195" y="303413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Sharing Service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3195" y="365540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Transfer Service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9421" y="5376465"/>
            <a:ext cx="5595424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  Globus Toolkit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18" name="Picture 17" descr="globus-gri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79409" y="5514551"/>
            <a:ext cx="435917" cy="351998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3138747" y="3179155"/>
            <a:ext cx="455019" cy="338410"/>
          </a:xfrm>
          <a:prstGeom prst="rect">
            <a:avLst/>
          </a:prstGeom>
        </p:spPr>
      </p:pic>
      <p:pic>
        <p:nvPicPr>
          <p:cNvPr id="20" name="Picture 19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3138747" y="3807845"/>
            <a:ext cx="455019" cy="338410"/>
          </a:xfrm>
          <a:prstGeom prst="rect">
            <a:avLst/>
          </a:prstGeom>
        </p:spPr>
      </p:pic>
      <p:pic>
        <p:nvPicPr>
          <p:cNvPr id="21" name="Picture 20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2946960" y="2183555"/>
            <a:ext cx="455019" cy="338410"/>
          </a:xfrm>
          <a:prstGeom prst="rect">
            <a:avLst/>
          </a:prstGeom>
        </p:spPr>
      </p:pic>
      <p:pic>
        <p:nvPicPr>
          <p:cNvPr id="22" name="Picture 21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2719451" y="4522278"/>
            <a:ext cx="455019" cy="3384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779421" y="1789236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Globus  APIs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24" name="Picture 23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1914488" y="4826668"/>
            <a:ext cx="455019" cy="33841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683127" y="1800497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Globus Connect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26" name="Picture 25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6818194" y="4837929"/>
            <a:ext cx="455019" cy="338410"/>
          </a:xfrm>
          <a:prstGeom prst="rect">
            <a:avLst/>
          </a:prstGeom>
        </p:spPr>
      </p:pic>
      <p:pic>
        <p:nvPicPr>
          <p:cNvPr id="27" name="Picture 26" descr="logo_Exeter_Univers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627" y="4501286"/>
            <a:ext cx="1311957" cy="5393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96" y="5222812"/>
            <a:ext cx="651568" cy="651568"/>
          </a:xfrm>
          <a:prstGeom prst="rect">
            <a:avLst/>
          </a:prstGeom>
        </p:spPr>
      </p:pic>
      <p:pic>
        <p:nvPicPr>
          <p:cNvPr id="29" name="Picture 28" descr="globus_genomics_2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3541" y="3441793"/>
            <a:ext cx="1317928" cy="843474"/>
          </a:xfrm>
          <a:prstGeom prst="rect">
            <a:avLst/>
          </a:prstGeom>
        </p:spPr>
      </p:pic>
      <p:pic>
        <p:nvPicPr>
          <p:cNvPr id="30" name="Picture 29" descr="logo_umich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57122" y="2510388"/>
            <a:ext cx="1212566" cy="762447"/>
          </a:xfrm>
          <a:prstGeom prst="rect">
            <a:avLst/>
          </a:prstGeom>
        </p:spPr>
      </p:pic>
      <p:pic>
        <p:nvPicPr>
          <p:cNvPr id="31" name="Picture 30" descr="logo_NERSC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622" t="23529" b="25882"/>
          <a:stretch/>
        </p:blipFill>
        <p:spPr>
          <a:xfrm>
            <a:off x="7500006" y="1860873"/>
            <a:ext cx="1322232" cy="491887"/>
          </a:xfrm>
          <a:prstGeom prst="rect">
            <a:avLst/>
          </a:prstGeom>
        </p:spPr>
      </p:pic>
      <p:pic>
        <p:nvPicPr>
          <p:cNvPr id="33" name="Picture 32" descr="logo_cornell_roun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63541" y="4139700"/>
            <a:ext cx="831904" cy="831904"/>
          </a:xfrm>
          <a:prstGeom prst="rect">
            <a:avLst/>
          </a:prstGeom>
        </p:spPr>
      </p:pic>
      <p:pic>
        <p:nvPicPr>
          <p:cNvPr id="35" name="Picture 34" descr="xsede-blac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77326" y="3468588"/>
            <a:ext cx="1383082" cy="523691"/>
          </a:xfrm>
          <a:prstGeom prst="rect">
            <a:avLst/>
          </a:prstGeom>
        </p:spPr>
      </p:pic>
      <p:pic>
        <p:nvPicPr>
          <p:cNvPr id="2" name="Picture 1" descr="logo_CI_Connec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3541" y="1860409"/>
            <a:ext cx="1196568" cy="598284"/>
          </a:xfrm>
          <a:prstGeom prst="rect">
            <a:avLst/>
          </a:prstGeom>
        </p:spPr>
      </p:pic>
      <p:pic>
        <p:nvPicPr>
          <p:cNvPr id="32" name="Picture 31" descr="xsede-blac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8387" y="2730308"/>
            <a:ext cx="1383082" cy="5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4880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414_Globus_blu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20410</TotalTime>
  <Words>463</Words>
  <Application>Microsoft Macintosh PowerPoint</Application>
  <PresentationFormat>On-screen Show (4:3)</PresentationFormat>
  <Paragraphs>89</Paragraphs>
  <Slides>15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130414_Globus_blue_v1</vt:lpstr>
      <vt:lpstr>Research data management using Globus</vt:lpstr>
      <vt:lpstr>Globus delivers …  … data transfer, sharing,      publication, and discovery  … on storage chosen by you</vt:lpstr>
      <vt:lpstr>Reliable, secure, high-performance file transfer and replication</vt:lpstr>
      <vt:lpstr>Transfer Files</vt:lpstr>
      <vt:lpstr>Transfer Options</vt:lpstr>
      <vt:lpstr>Simple, secure sharing off existing storage systems </vt:lpstr>
      <vt:lpstr>Share files/folders</vt:lpstr>
      <vt:lpstr>Manage permissions</vt:lpstr>
      <vt:lpstr>Globus Platform-as-a-Service</vt:lpstr>
      <vt:lpstr>Curated publication of data, with relevant metadata for discovery</vt:lpstr>
      <vt:lpstr>Choose a collection</vt:lpstr>
      <vt:lpstr>Add description</vt:lpstr>
      <vt:lpstr>Assembles files to publish</vt:lpstr>
      <vt:lpstr>Status updates </vt:lpstr>
      <vt:lpstr>Thank you to our sponsors!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Rachana Ananthakrishnan</cp:lastModifiedBy>
  <cp:revision>708</cp:revision>
  <dcterms:created xsi:type="dcterms:W3CDTF">2015-07-16T03:22:09Z</dcterms:created>
  <dcterms:modified xsi:type="dcterms:W3CDTF">2015-07-16T03:44:05Z</dcterms:modified>
</cp:coreProperties>
</file>