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 id="2147483751" r:id="rId2"/>
  </p:sldMasterIdLst>
  <p:notesMasterIdLst>
    <p:notesMasterId r:id="rId14"/>
  </p:notesMasterIdLst>
  <p:sldIdLst>
    <p:sldId id="256" r:id="rId3"/>
    <p:sldId id="310" r:id="rId4"/>
    <p:sldId id="311" r:id="rId5"/>
    <p:sldId id="289" r:id="rId6"/>
    <p:sldId id="282" r:id="rId7"/>
    <p:sldId id="313" r:id="rId8"/>
    <p:sldId id="312" r:id="rId9"/>
    <p:sldId id="309" r:id="rId10"/>
    <p:sldId id="306" r:id="rId11"/>
    <p:sldId id="296" r:id="rId12"/>
    <p:sldId id="298"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350" autoAdjust="0"/>
    <p:restoredTop sz="94694" autoAdjust="0"/>
  </p:normalViewPr>
  <p:slideViewPr>
    <p:cSldViewPr>
      <p:cViewPr varScale="1">
        <p:scale>
          <a:sx n="60" d="100"/>
          <a:sy n="60" d="100"/>
        </p:scale>
        <p:origin x="-282"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28" charset="-128"/>
              </a:defRPr>
            </a:lvl1pPr>
          </a:lstStyle>
          <a:p>
            <a:pPr>
              <a:defRPr/>
            </a:pPr>
            <a:fld id="{4F20EFEF-D459-4E93-B480-871498B33260}" type="datetime1">
              <a:rPr lang="en-US"/>
              <a:pPr>
                <a:defRPr/>
              </a:pPr>
              <a:t>7/10/2013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28" charset="-128"/>
              </a:defRPr>
            </a:lvl1pPr>
          </a:lstStyle>
          <a:p>
            <a:pPr>
              <a:defRPr/>
            </a:pPr>
            <a:fld id="{471DFE55-2D57-44C7-86D3-BB801B16C69C}" type="slidenum">
              <a:rPr lang="en-US"/>
              <a:pPr>
                <a:defRPr/>
              </a:pPr>
              <a:t>‹#›</a:t>
            </a:fld>
            <a:endParaRPr lang="en-US"/>
          </a:p>
        </p:txBody>
      </p:sp>
    </p:spTree>
    <p:extLst>
      <p:ext uri="{BB962C8B-B14F-4D97-AF65-F5344CB8AC3E}">
        <p14:creationId xmlns:p14="http://schemas.microsoft.com/office/powerpoint/2010/main" val="42893730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55B7CCB-A488-41B9-9AB9-16214B953508}" type="slidenum">
              <a:rPr lang="en-US" smtClean="0"/>
              <a:pPr eaLnBrk="1" hangingPunct="1"/>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4E467AC-EEDC-49C6-A093-68304A3598EA}"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86E27413-9D3D-4F11-87B6-C2767FB4DC54}" type="slidenum">
              <a:rPr lang="en-US" smtClean="0"/>
              <a:pPr eaLnBrk="1" hangingPunct="1"/>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B24984E-D139-4872-9C45-75E911FE5346}" type="slidenum">
              <a:rPr lang="en-US" smtClean="0"/>
              <a:pPr eaLnBrk="1" hangingPunct="1"/>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F9A1859-7CC7-4BA7-9966-99E39BAAB70D}" type="slidenum">
              <a:rPr lang="en-US" smtClean="0"/>
              <a:pPr eaLnBrk="1" hangingPunct="1"/>
              <a:t>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5F49551-CDBC-4870-957E-7F8E87CFF67C}" type="slidenum">
              <a:rPr lang="en-US" smtClean="0"/>
              <a:pPr eaLnBrk="1" hangingPunct="1"/>
              <a:t>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8E4C69C-11A1-4911-BC5C-658D04C44514}" type="slidenum">
              <a:rPr lang="en-US" smtClean="0"/>
              <a:pPr eaLnBrk="1" hangingPunct="1"/>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73BBD24-D742-4DBB-8332-9B3D4B104062}" type="slidenum">
              <a:rPr lang="en-US" smtClean="0"/>
              <a:pPr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4"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18435" name="Rectangle 3"/>
          <p:cNvSpPr>
            <a:spLocks noGrp="1" noChangeArrowheads="1"/>
          </p:cNvSpPr>
          <p:nvPr>
            <p:ph type="subTitle" idx="1"/>
          </p:nvPr>
        </p:nvSpPr>
        <p:spPr>
          <a:xfrm>
            <a:off x="1981200" y="3962400"/>
            <a:ext cx="6553200" cy="1752600"/>
          </a:xfrm>
        </p:spPr>
        <p:txBody>
          <a:bodyPr/>
          <a:lstStyle>
            <a:lvl1pPr marL="0" indent="0">
              <a:buFont typeface="Wingdings" pitchFamily="-106" charset="2"/>
              <a:buNone/>
              <a:defRPr sz="2800"/>
            </a:lvl1pPr>
          </a:lstStyle>
          <a:p>
            <a:r>
              <a:rPr 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fld id="{8C900F40-CC7E-4CE9-A78A-14868903BEB9}" type="datetime1">
              <a:rPr lang="en-US"/>
              <a:pPr>
                <a:defRPr/>
              </a:pPr>
              <a:t>7/10/2013</a:t>
            </a:fld>
            <a:endParaRPr 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AE15D1FE-B724-4DBD-B8D5-E6A8B96A2E6D}" type="slidenum">
              <a:rPr lang="en-US"/>
              <a:pPr>
                <a:defRPr/>
              </a:pPr>
              <a:t>‹#›</a:t>
            </a:fld>
            <a:endParaRPr lang="en-US"/>
          </a:p>
        </p:txBody>
      </p:sp>
    </p:spTree>
    <p:extLst>
      <p:ext uri="{BB962C8B-B14F-4D97-AF65-F5344CB8AC3E}">
        <p14:creationId xmlns:p14="http://schemas.microsoft.com/office/powerpoint/2010/main" val="3771304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238707D-61C2-4F7E-A18A-AC17B584F026}" type="datetime1">
              <a:rPr lang="en-US"/>
              <a:pPr>
                <a:defRPr/>
              </a:pPr>
              <a:t>7/10/2013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4D6940-1018-4EA5-8573-387AEE17E168}" type="slidenum">
              <a:rPr lang="en-US"/>
              <a:pPr>
                <a:defRPr/>
              </a:pPr>
              <a:t>‹#›</a:t>
            </a:fld>
            <a:endParaRPr lang="en-US"/>
          </a:p>
        </p:txBody>
      </p:sp>
    </p:spTree>
    <p:extLst>
      <p:ext uri="{BB962C8B-B14F-4D97-AF65-F5344CB8AC3E}">
        <p14:creationId xmlns:p14="http://schemas.microsoft.com/office/powerpoint/2010/main" val="240848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ABF573-7262-4E68-A335-D8FD3C61FDB3}" type="datetime1">
              <a:rPr lang="en-US"/>
              <a:pPr>
                <a:defRPr/>
              </a:pPr>
              <a:t>7/10/2013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E54FA7-57E9-457B-85C4-43301759E563}" type="slidenum">
              <a:rPr lang="en-US"/>
              <a:pPr>
                <a:defRPr/>
              </a:pPr>
              <a:t>‹#›</a:t>
            </a:fld>
            <a:endParaRPr lang="en-US"/>
          </a:p>
        </p:txBody>
      </p:sp>
    </p:spTree>
    <p:extLst>
      <p:ext uri="{BB962C8B-B14F-4D97-AF65-F5344CB8AC3E}">
        <p14:creationId xmlns:p14="http://schemas.microsoft.com/office/powerpoint/2010/main" val="28236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CAF9CA4-7A60-4CA6-BBD3-8973A16E6CD0}" type="datetime1">
              <a:rPr lang="en-US"/>
              <a:pPr>
                <a:defRPr/>
              </a:pPr>
              <a:t>7/10/2013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EE7266-56C0-4309-B66F-F131AAEDC41A}" type="slidenum">
              <a:rPr lang="en-US"/>
              <a:pPr>
                <a:defRPr/>
              </a:pPr>
              <a:t>‹#›</a:t>
            </a:fld>
            <a:endParaRPr lang="en-US"/>
          </a:p>
        </p:txBody>
      </p:sp>
    </p:spTree>
    <p:extLst>
      <p:ext uri="{BB962C8B-B14F-4D97-AF65-F5344CB8AC3E}">
        <p14:creationId xmlns:p14="http://schemas.microsoft.com/office/powerpoint/2010/main" val="4179346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59CD2F8-F5E6-4C7B-AB89-F81E0E041B97}" type="datetime1">
              <a:rPr lang="en-US"/>
              <a:pPr>
                <a:defRPr/>
              </a:pPr>
              <a:t>7/10/2013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C38BC-54C2-4D81-AD67-910F2C8AA19E}" type="slidenum">
              <a:rPr lang="en-US"/>
              <a:pPr>
                <a:defRPr/>
              </a:pPr>
              <a:t>‹#›</a:t>
            </a:fld>
            <a:endParaRPr lang="en-US"/>
          </a:p>
        </p:txBody>
      </p:sp>
    </p:spTree>
    <p:extLst>
      <p:ext uri="{BB962C8B-B14F-4D97-AF65-F5344CB8AC3E}">
        <p14:creationId xmlns:p14="http://schemas.microsoft.com/office/powerpoint/2010/main" val="326472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5B06075-CF8A-414D-865A-0F3DBA9BCB4E}" type="datetime1">
              <a:rPr lang="en-US"/>
              <a:pPr>
                <a:defRPr/>
              </a:pPr>
              <a:t>7/10/2013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19550-A30A-471A-8C33-36EF6837F63B}" type="slidenum">
              <a:rPr lang="en-US"/>
              <a:pPr>
                <a:defRPr/>
              </a:pPr>
              <a:t>‹#›</a:t>
            </a:fld>
            <a:endParaRPr lang="en-US"/>
          </a:p>
        </p:txBody>
      </p:sp>
    </p:spTree>
    <p:extLst>
      <p:ext uri="{BB962C8B-B14F-4D97-AF65-F5344CB8AC3E}">
        <p14:creationId xmlns:p14="http://schemas.microsoft.com/office/powerpoint/2010/main" val="245331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E350832-FFF0-4788-AF3A-7BDCBBB9BE21}" type="datetime1">
              <a:rPr lang="en-US"/>
              <a:pPr>
                <a:defRPr/>
              </a:pPr>
              <a:t>7/10/2013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E12CB-3F14-404C-B0AE-B3F2F6216A87}" type="slidenum">
              <a:rPr lang="en-US"/>
              <a:pPr>
                <a:defRPr/>
              </a:pPr>
              <a:t>‹#›</a:t>
            </a:fld>
            <a:endParaRPr lang="en-US"/>
          </a:p>
        </p:txBody>
      </p:sp>
    </p:spTree>
    <p:extLst>
      <p:ext uri="{BB962C8B-B14F-4D97-AF65-F5344CB8AC3E}">
        <p14:creationId xmlns:p14="http://schemas.microsoft.com/office/powerpoint/2010/main" val="2094493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4A98CE5-3647-4702-9528-493A3CB59E5D}" type="datetime1">
              <a:rPr lang="en-US"/>
              <a:pPr>
                <a:defRPr/>
              </a:pPr>
              <a:t>7/10/2013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9292D6-B850-4DAF-9CCD-479612AC45B9}" type="slidenum">
              <a:rPr lang="en-US"/>
              <a:pPr>
                <a:defRPr/>
              </a:pPr>
              <a:t>‹#›</a:t>
            </a:fld>
            <a:endParaRPr lang="en-US"/>
          </a:p>
        </p:txBody>
      </p:sp>
    </p:spTree>
    <p:extLst>
      <p:ext uri="{BB962C8B-B14F-4D97-AF65-F5344CB8AC3E}">
        <p14:creationId xmlns:p14="http://schemas.microsoft.com/office/powerpoint/2010/main" val="2225542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116F2DD-C26C-4DBB-ACD3-A9398073A77E}" type="datetime1">
              <a:rPr lang="en-US"/>
              <a:pPr>
                <a:defRPr/>
              </a:pPr>
              <a:t>7/10/2013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362A6C-BF56-484A-809E-CC13523D2B32}" type="slidenum">
              <a:rPr lang="en-US"/>
              <a:pPr>
                <a:defRPr/>
              </a:pPr>
              <a:t>‹#›</a:t>
            </a:fld>
            <a:endParaRPr lang="en-US"/>
          </a:p>
        </p:txBody>
      </p:sp>
    </p:spTree>
    <p:extLst>
      <p:ext uri="{BB962C8B-B14F-4D97-AF65-F5344CB8AC3E}">
        <p14:creationId xmlns:p14="http://schemas.microsoft.com/office/powerpoint/2010/main" val="3256597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2A2D4FB6-25B4-44DE-9367-4A104FE24DCC}" type="datetime1">
              <a:rPr lang="en-US"/>
              <a:pPr>
                <a:defRPr/>
              </a:pPr>
              <a:t>7/10/2013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DD37F1-654B-44C1-B3C2-D50B34F2CB38}" type="slidenum">
              <a:rPr lang="en-US"/>
              <a:pPr>
                <a:defRPr/>
              </a:pPr>
              <a:t>‹#›</a:t>
            </a:fld>
            <a:endParaRPr lang="en-US"/>
          </a:p>
        </p:txBody>
      </p:sp>
    </p:spTree>
    <p:extLst>
      <p:ext uri="{BB962C8B-B14F-4D97-AF65-F5344CB8AC3E}">
        <p14:creationId xmlns:p14="http://schemas.microsoft.com/office/powerpoint/2010/main" val="885123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7CF76BF-B7D1-4863-9232-54D3E038B564}" type="datetime1">
              <a:rPr lang="en-US"/>
              <a:pPr>
                <a:defRPr/>
              </a:pPr>
              <a:t>7/10/2013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9A6DF7-1067-4C10-B65F-BD13C31F7172}" type="slidenum">
              <a:rPr lang="en-US"/>
              <a:pPr>
                <a:defRPr/>
              </a:pPr>
              <a:t>‹#›</a:t>
            </a:fld>
            <a:endParaRPr lang="en-US"/>
          </a:p>
        </p:txBody>
      </p:sp>
    </p:spTree>
    <p:extLst>
      <p:ext uri="{BB962C8B-B14F-4D97-AF65-F5344CB8AC3E}">
        <p14:creationId xmlns:p14="http://schemas.microsoft.com/office/powerpoint/2010/main" val="2849038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3FF4CF9-D728-4B5C-BAC1-60D7F95E0218}" type="datetime1">
              <a:rPr lang="en-US"/>
              <a:pPr>
                <a:defRPr/>
              </a:pPr>
              <a:t>7/10/2013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7A616C-673F-4B84-B758-7411C657EC02}" type="slidenum">
              <a:rPr lang="en-US"/>
              <a:pPr>
                <a:defRPr/>
              </a:pPr>
              <a:t>‹#›</a:t>
            </a:fld>
            <a:endParaRPr lang="en-US"/>
          </a:p>
        </p:txBody>
      </p:sp>
    </p:spTree>
    <p:extLst>
      <p:ext uri="{BB962C8B-B14F-4D97-AF65-F5344CB8AC3E}">
        <p14:creationId xmlns:p14="http://schemas.microsoft.com/office/powerpoint/2010/main" val="576403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76274C8-C4F0-4C3B-863D-2EA7D23025F5}" type="datetime1">
              <a:rPr lang="en-US"/>
              <a:pPr>
                <a:defRPr/>
              </a:pPr>
              <a:t>7/10/2013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714CDF-0D77-4089-B59A-3574C130D639}" type="slidenum">
              <a:rPr lang="en-US"/>
              <a:pPr>
                <a:defRPr/>
              </a:pPr>
              <a:t>‹#›</a:t>
            </a:fld>
            <a:endParaRPr lang="en-US"/>
          </a:p>
        </p:txBody>
      </p:sp>
    </p:spTree>
    <p:extLst>
      <p:ext uri="{BB962C8B-B14F-4D97-AF65-F5344CB8AC3E}">
        <p14:creationId xmlns:p14="http://schemas.microsoft.com/office/powerpoint/2010/main" val="1411880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A041A36-B13B-4ADF-A1B0-589E6E5F126A}" type="datetime1">
              <a:rPr lang="en-US"/>
              <a:pPr>
                <a:defRPr/>
              </a:pPr>
              <a:t>7/10/2013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A47236-85E4-40B1-A0E7-8D8C1A9EB188}" type="slidenum">
              <a:rPr lang="en-US"/>
              <a:pPr>
                <a:defRPr/>
              </a:pPr>
              <a:t>‹#›</a:t>
            </a:fld>
            <a:endParaRPr lang="en-US"/>
          </a:p>
        </p:txBody>
      </p:sp>
    </p:spTree>
    <p:extLst>
      <p:ext uri="{BB962C8B-B14F-4D97-AF65-F5344CB8AC3E}">
        <p14:creationId xmlns:p14="http://schemas.microsoft.com/office/powerpoint/2010/main" val="1694269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D8BFCC4-FF0E-472D-AAAC-4B765B9D2ABF}" type="datetime1">
              <a:rPr lang="en-US"/>
              <a:pPr>
                <a:defRPr/>
              </a:pPr>
              <a:t>7/10/2013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991A59-AA5B-4F97-9662-0DF8F349BA11}" type="slidenum">
              <a:rPr lang="en-US"/>
              <a:pPr>
                <a:defRPr/>
              </a:pPr>
              <a:t>‹#›</a:t>
            </a:fld>
            <a:endParaRPr lang="en-US"/>
          </a:p>
        </p:txBody>
      </p:sp>
    </p:spTree>
    <p:extLst>
      <p:ext uri="{BB962C8B-B14F-4D97-AF65-F5344CB8AC3E}">
        <p14:creationId xmlns:p14="http://schemas.microsoft.com/office/powerpoint/2010/main" val="388521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1CB5050-7612-4F51-B084-7845D7AC0810}" type="datetime1">
              <a:rPr lang="en-US"/>
              <a:pPr>
                <a:defRPr/>
              </a:pPr>
              <a:t>7/10/2013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10520-623C-4719-84B8-3120CD65E1ED}" type="slidenum">
              <a:rPr lang="en-US"/>
              <a:pPr>
                <a:defRPr/>
              </a:pPr>
              <a:t>‹#›</a:t>
            </a:fld>
            <a:endParaRPr lang="en-US"/>
          </a:p>
        </p:txBody>
      </p:sp>
    </p:spTree>
    <p:extLst>
      <p:ext uri="{BB962C8B-B14F-4D97-AF65-F5344CB8AC3E}">
        <p14:creationId xmlns:p14="http://schemas.microsoft.com/office/powerpoint/2010/main" val="2926740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0CFD86-4AC1-494E-AC6E-ED6B9B7CED77}" type="datetime1">
              <a:rPr lang="en-US"/>
              <a:pPr>
                <a:defRPr/>
              </a:pPr>
              <a:t>7/10/2013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A74E15-C695-495C-B50B-BFC9E632BC02}" type="slidenum">
              <a:rPr lang="en-US"/>
              <a:pPr>
                <a:defRPr/>
              </a:pPr>
              <a:t>‹#›</a:t>
            </a:fld>
            <a:endParaRPr lang="en-US"/>
          </a:p>
        </p:txBody>
      </p:sp>
    </p:spTree>
    <p:extLst>
      <p:ext uri="{BB962C8B-B14F-4D97-AF65-F5344CB8AC3E}">
        <p14:creationId xmlns:p14="http://schemas.microsoft.com/office/powerpoint/2010/main" val="284211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C077B47-DD4E-4C13-8D23-66FA48F0C28D}" type="datetime1">
              <a:rPr lang="en-US"/>
              <a:pPr>
                <a:defRPr/>
              </a:pPr>
              <a:t>7/10/2013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B80BE4-7BF6-4058-B912-34A17D168344}" type="slidenum">
              <a:rPr lang="en-US"/>
              <a:pPr>
                <a:defRPr/>
              </a:pPr>
              <a:t>‹#›</a:t>
            </a:fld>
            <a:endParaRPr lang="en-US"/>
          </a:p>
        </p:txBody>
      </p:sp>
    </p:spTree>
    <p:extLst>
      <p:ext uri="{BB962C8B-B14F-4D97-AF65-F5344CB8AC3E}">
        <p14:creationId xmlns:p14="http://schemas.microsoft.com/office/powerpoint/2010/main" val="224518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6E66AB2-3E2B-444E-98DD-01BC3F987717}" type="datetime1">
              <a:rPr lang="en-US"/>
              <a:pPr>
                <a:defRPr/>
              </a:pPr>
              <a:t>7/10/2013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C7C4C0-42F4-4ED0-B476-A6DC59E6246D}" type="slidenum">
              <a:rPr lang="en-US"/>
              <a:pPr>
                <a:defRPr/>
              </a:pPr>
              <a:t>‹#›</a:t>
            </a:fld>
            <a:endParaRPr lang="en-US"/>
          </a:p>
        </p:txBody>
      </p:sp>
    </p:spTree>
    <p:extLst>
      <p:ext uri="{BB962C8B-B14F-4D97-AF65-F5344CB8AC3E}">
        <p14:creationId xmlns:p14="http://schemas.microsoft.com/office/powerpoint/2010/main" val="351699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2520800-FA0A-442A-B148-31397C00D59C}" type="datetime1">
              <a:rPr lang="en-US"/>
              <a:pPr>
                <a:defRPr/>
              </a:pPr>
              <a:t>7/10/2013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A8503F-0494-46B2-9A8A-17AF414FE0E4}" type="slidenum">
              <a:rPr lang="en-US"/>
              <a:pPr>
                <a:defRPr/>
              </a:pPr>
              <a:t>‹#›</a:t>
            </a:fld>
            <a:endParaRPr lang="en-US"/>
          </a:p>
        </p:txBody>
      </p:sp>
    </p:spTree>
    <p:extLst>
      <p:ext uri="{BB962C8B-B14F-4D97-AF65-F5344CB8AC3E}">
        <p14:creationId xmlns:p14="http://schemas.microsoft.com/office/powerpoint/2010/main" val="64300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10AC97A-6237-4A85-82DE-CAE424167245}" type="datetime1">
              <a:rPr lang="en-US"/>
              <a:pPr>
                <a:defRPr/>
              </a:pPr>
              <a:t>7/10/2013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555B84-0A6F-475D-AB6A-791B58E54656}" type="slidenum">
              <a:rPr lang="en-US"/>
              <a:pPr>
                <a:defRPr/>
              </a:pPr>
              <a:t>‹#›</a:t>
            </a:fld>
            <a:endParaRPr lang="en-US"/>
          </a:p>
        </p:txBody>
      </p:sp>
    </p:spTree>
    <p:extLst>
      <p:ext uri="{BB962C8B-B14F-4D97-AF65-F5344CB8AC3E}">
        <p14:creationId xmlns:p14="http://schemas.microsoft.com/office/powerpoint/2010/main" val="2601232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D590466-C076-4E6E-9636-DD0FA56C8E3A}" type="datetime1">
              <a:rPr lang="en-US"/>
              <a:pPr>
                <a:defRPr/>
              </a:pPr>
              <a:t>7/10/2013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440447-4DF2-4BC0-9DD2-E079D5FB0B1C}" type="slidenum">
              <a:rPr lang="en-US"/>
              <a:pPr>
                <a:defRPr/>
              </a:pPr>
              <a:t>‹#›</a:t>
            </a:fld>
            <a:endParaRPr lang="en-US"/>
          </a:p>
        </p:txBody>
      </p:sp>
    </p:spTree>
    <p:extLst>
      <p:ext uri="{BB962C8B-B14F-4D97-AF65-F5344CB8AC3E}">
        <p14:creationId xmlns:p14="http://schemas.microsoft.com/office/powerpoint/2010/main" val="79797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9730300-72B3-4E34-8260-B71D0BBF50FB}" type="datetime1">
              <a:rPr lang="en-US"/>
              <a:pPr>
                <a:defRPr/>
              </a:pPr>
              <a:t>7/10/2013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4AD6A5-BC87-44D6-84FD-5211FE38D856}" type="slidenum">
              <a:rPr lang="en-US"/>
              <a:pPr>
                <a:defRPr/>
              </a:pPr>
              <a:t>‹#›</a:t>
            </a:fld>
            <a:endParaRPr lang="en-US"/>
          </a:p>
        </p:txBody>
      </p:sp>
    </p:spTree>
    <p:extLst>
      <p:ext uri="{BB962C8B-B14F-4D97-AF65-F5344CB8AC3E}">
        <p14:creationId xmlns:p14="http://schemas.microsoft.com/office/powerpoint/2010/main" val="2080207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1F0B534-511E-4F4C-9B2F-89BD8E3FDC64}" type="datetime1">
              <a:rPr lang="en-US"/>
              <a:pPr>
                <a:defRPr/>
              </a:pPr>
              <a:t>7/10/2013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C23A5F-37BE-4782-A1AE-9BC7D3C365B2}" type="slidenum">
              <a:rPr lang="en-US"/>
              <a:pPr>
                <a:defRPr/>
              </a:pPr>
              <a:t>‹#›</a:t>
            </a:fld>
            <a:endParaRPr lang="en-US"/>
          </a:p>
        </p:txBody>
      </p:sp>
    </p:spTree>
    <p:extLst>
      <p:ext uri="{BB962C8B-B14F-4D97-AF65-F5344CB8AC3E}">
        <p14:creationId xmlns:p14="http://schemas.microsoft.com/office/powerpoint/2010/main" val="214906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fld id="{4AE8C740-9F98-4326-8715-DC9890A5CD36}" type="datetime1">
              <a:rPr lang="en-US"/>
              <a:pPr>
                <a:defRPr/>
              </a:pPr>
              <a:t>7/10/2013</a:t>
            </a:fld>
            <a:endParaRPr lang="en-US"/>
          </a:p>
        </p:txBody>
      </p:sp>
      <p:sp>
        <p:nvSpPr>
          <p:cNvPr id="174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n-US"/>
          </a:p>
        </p:txBody>
      </p:sp>
      <p:sp>
        <p:nvSpPr>
          <p:cNvPr id="1741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06" charset="0"/>
                <a:ea typeface="ＭＳ Ｐゴシック" pitchFamily="28" charset="-128"/>
              </a:defRPr>
            </a:lvl1pPr>
          </a:lstStyle>
          <a:p>
            <a:pPr>
              <a:defRPr/>
            </a:pPr>
            <a:fld id="{0B23704D-14EA-415A-B0B6-0399678803F6}" type="slidenum">
              <a:rPr lang="en-US"/>
              <a:pPr>
                <a:defRPr/>
              </a:pPr>
              <a:t>‹#›</a:t>
            </a:fld>
            <a:endParaRPr lang="en-US"/>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48"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2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2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2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2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200">
          <a:solidFill>
            <a:schemeClr val="tx2"/>
          </a:solidFill>
          <a:latin typeface="Garamond" pitchFamily="-106" charset="0"/>
        </a:defRPr>
      </a:lvl6pPr>
      <a:lvl7pPr marL="914400" algn="l" rtl="0" fontAlgn="base">
        <a:spcBef>
          <a:spcPct val="0"/>
        </a:spcBef>
        <a:spcAft>
          <a:spcPct val="0"/>
        </a:spcAft>
        <a:defRPr sz="4200">
          <a:solidFill>
            <a:schemeClr val="tx2"/>
          </a:solidFill>
          <a:latin typeface="Garamond" pitchFamily="-106" charset="0"/>
        </a:defRPr>
      </a:lvl7pPr>
      <a:lvl8pPr marL="1371600" algn="l" rtl="0" fontAlgn="base">
        <a:spcBef>
          <a:spcPct val="0"/>
        </a:spcBef>
        <a:spcAft>
          <a:spcPct val="0"/>
        </a:spcAft>
        <a:defRPr sz="4200">
          <a:solidFill>
            <a:schemeClr val="tx2"/>
          </a:solidFill>
          <a:latin typeface="Garamond" pitchFamily="-106" charset="0"/>
        </a:defRPr>
      </a:lvl8pPr>
      <a:lvl9pPr marL="1828800" algn="l" rtl="0" fontAlgn="base">
        <a:spcBef>
          <a:spcPct val="0"/>
        </a:spcBef>
        <a:spcAft>
          <a:spcPct val="0"/>
        </a:spcAft>
        <a:defRPr sz="42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20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20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20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106" charset="-128"/>
              </a:defRPr>
            </a:lvl1pPr>
          </a:lstStyle>
          <a:p>
            <a:pPr>
              <a:defRPr/>
            </a:pPr>
            <a:fld id="{0DBAAE3C-30EA-4D76-84C0-7B653CC67DF7}" type="datetime1">
              <a:rPr lang="en-US"/>
              <a:pPr>
                <a:defRPr/>
              </a:pPr>
              <a:t>7/10/2013</a:t>
            </a:fld>
            <a:endParaRPr lang="en-US"/>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106" charset="-128"/>
              </a:defRPr>
            </a:lvl1pPr>
          </a:lstStyle>
          <a:p>
            <a:pPr>
              <a:defRPr/>
            </a:pPr>
            <a:fld id="{37E0A7C6-33BE-46F8-AB6B-45D484F72AD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rtl="0" eaLnBrk="0" fontAlgn="base" hangingPunct="0">
        <a:lnSpc>
          <a:spcPct val="80000"/>
        </a:lnSpc>
        <a:spcBef>
          <a:spcPct val="0"/>
        </a:spcBef>
        <a:spcAft>
          <a:spcPct val="0"/>
        </a:spcAft>
        <a:defRPr sz="3200">
          <a:solidFill>
            <a:schemeClr val="tx2"/>
          </a:solidFill>
          <a:latin typeface="+mj-lt"/>
          <a:ea typeface="+mj-ea"/>
          <a:cs typeface="+mj-cs"/>
        </a:defRPr>
      </a:lvl1pPr>
      <a:lvl2pPr algn="ctr" rtl="0" eaLnBrk="0" fontAlgn="base" hangingPunct="0">
        <a:lnSpc>
          <a:spcPct val="80000"/>
        </a:lnSpc>
        <a:spcBef>
          <a:spcPct val="0"/>
        </a:spcBef>
        <a:spcAft>
          <a:spcPct val="0"/>
        </a:spcAft>
        <a:defRPr sz="3200">
          <a:solidFill>
            <a:schemeClr val="tx2"/>
          </a:solidFill>
          <a:latin typeface="Arial" charset="0"/>
        </a:defRPr>
      </a:lvl2pPr>
      <a:lvl3pPr algn="ctr" rtl="0" eaLnBrk="0" fontAlgn="base" hangingPunct="0">
        <a:lnSpc>
          <a:spcPct val="80000"/>
        </a:lnSpc>
        <a:spcBef>
          <a:spcPct val="0"/>
        </a:spcBef>
        <a:spcAft>
          <a:spcPct val="0"/>
        </a:spcAft>
        <a:defRPr sz="3200">
          <a:solidFill>
            <a:schemeClr val="tx2"/>
          </a:solidFill>
          <a:latin typeface="Arial" charset="0"/>
        </a:defRPr>
      </a:lvl3pPr>
      <a:lvl4pPr algn="ctr" rtl="0" eaLnBrk="0" fontAlgn="base" hangingPunct="0">
        <a:lnSpc>
          <a:spcPct val="80000"/>
        </a:lnSpc>
        <a:spcBef>
          <a:spcPct val="0"/>
        </a:spcBef>
        <a:spcAft>
          <a:spcPct val="0"/>
        </a:spcAft>
        <a:defRPr sz="3200">
          <a:solidFill>
            <a:schemeClr val="tx2"/>
          </a:solidFill>
          <a:latin typeface="Arial" charset="0"/>
        </a:defRPr>
      </a:lvl4pPr>
      <a:lvl5pPr algn="ctr" rtl="0" eaLnBrk="0" fontAlgn="base" hangingPunct="0">
        <a:lnSpc>
          <a:spcPct val="80000"/>
        </a:lnSpc>
        <a:spcBef>
          <a:spcPct val="0"/>
        </a:spcBef>
        <a:spcAft>
          <a:spcPct val="0"/>
        </a:spcAft>
        <a:defRPr sz="3200">
          <a:solidFill>
            <a:schemeClr val="tx2"/>
          </a:solidFill>
          <a:latin typeface="Arial" charset="0"/>
        </a:defRPr>
      </a:lvl5pPr>
      <a:lvl6pPr marL="457200" algn="ctr" rtl="0" fontAlgn="base">
        <a:lnSpc>
          <a:spcPct val="80000"/>
        </a:lnSpc>
        <a:spcBef>
          <a:spcPct val="0"/>
        </a:spcBef>
        <a:spcAft>
          <a:spcPct val="0"/>
        </a:spcAft>
        <a:defRPr sz="3200">
          <a:solidFill>
            <a:schemeClr val="tx2"/>
          </a:solidFill>
          <a:latin typeface="Arial" charset="0"/>
        </a:defRPr>
      </a:lvl6pPr>
      <a:lvl7pPr marL="914400" algn="ctr" rtl="0" fontAlgn="base">
        <a:lnSpc>
          <a:spcPct val="80000"/>
        </a:lnSpc>
        <a:spcBef>
          <a:spcPct val="0"/>
        </a:spcBef>
        <a:spcAft>
          <a:spcPct val="0"/>
        </a:spcAft>
        <a:defRPr sz="3200">
          <a:solidFill>
            <a:schemeClr val="tx2"/>
          </a:solidFill>
          <a:latin typeface="Arial" charset="0"/>
        </a:defRPr>
      </a:lvl7pPr>
      <a:lvl8pPr marL="1371600" algn="ctr" rtl="0" fontAlgn="base">
        <a:lnSpc>
          <a:spcPct val="80000"/>
        </a:lnSpc>
        <a:spcBef>
          <a:spcPct val="0"/>
        </a:spcBef>
        <a:spcAft>
          <a:spcPct val="0"/>
        </a:spcAft>
        <a:defRPr sz="3200">
          <a:solidFill>
            <a:schemeClr val="tx2"/>
          </a:solidFill>
          <a:latin typeface="Arial" charset="0"/>
        </a:defRPr>
      </a:lvl8pPr>
      <a:lvl9pPr marL="1828800" algn="ctr" rtl="0" fontAlgn="base">
        <a:lnSpc>
          <a:spcPct val="80000"/>
        </a:lnSpc>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1143000"/>
            <a:ext cx="7924800" cy="2286000"/>
          </a:xfrm>
        </p:spPr>
        <p:txBody>
          <a:bodyPr/>
          <a:lstStyle/>
          <a:p>
            <a:pPr eaLnBrk="1" hangingPunct="1"/>
            <a:r>
              <a:rPr lang="en-US" sz="4400" b="1" smtClean="0">
                <a:ea typeface="ＭＳ Ｐゴシック" charset="-128"/>
              </a:rPr>
              <a:t>The Utility of National Academy-Sponsored Decadal Surveys </a:t>
            </a:r>
            <a:endParaRPr lang="en-US" sz="4400" b="1" smtClean="0">
              <a:latin typeface="Calibri" pitchFamily="34" charset="0"/>
              <a:ea typeface="ＭＳ Ｐゴシック" charset="-128"/>
            </a:endParaRPr>
          </a:p>
        </p:txBody>
      </p:sp>
      <p:sp>
        <p:nvSpPr>
          <p:cNvPr id="4099" name="Rectangle 3"/>
          <p:cNvSpPr>
            <a:spLocks noGrp="1" noChangeArrowheads="1"/>
          </p:cNvSpPr>
          <p:nvPr>
            <p:ph type="subTitle" idx="1"/>
          </p:nvPr>
        </p:nvSpPr>
        <p:spPr>
          <a:xfrm>
            <a:off x="1219200" y="4191000"/>
            <a:ext cx="7543800" cy="2362200"/>
          </a:xfrm>
        </p:spPr>
        <p:txBody>
          <a:bodyPr/>
          <a:lstStyle/>
          <a:p>
            <a:pPr eaLnBrk="1" hangingPunct="1">
              <a:lnSpc>
                <a:spcPct val="80000"/>
              </a:lnSpc>
              <a:buFont typeface="Wingdings" pitchFamily="2" charset="2"/>
              <a:buNone/>
            </a:pPr>
            <a:endParaRPr lang="en-US" sz="2000" b="1" smtClean="0">
              <a:ea typeface="ＭＳ Ｐゴシック" charset="-128"/>
            </a:endParaRPr>
          </a:p>
          <a:p>
            <a:pPr eaLnBrk="1" hangingPunct="1">
              <a:lnSpc>
                <a:spcPct val="80000"/>
              </a:lnSpc>
              <a:buFont typeface="Wingdings" pitchFamily="2" charset="2"/>
              <a:buNone/>
            </a:pPr>
            <a:r>
              <a:rPr lang="en-US" sz="2400" smtClean="0">
                <a:ea typeface="ＭＳ Ｐゴシック" charset="-128"/>
              </a:rPr>
              <a:t>Daniel N. Baker</a:t>
            </a:r>
          </a:p>
          <a:p>
            <a:pPr eaLnBrk="1" hangingPunct="1">
              <a:lnSpc>
                <a:spcPct val="80000"/>
              </a:lnSpc>
              <a:buFont typeface="Wingdings" pitchFamily="2" charset="2"/>
              <a:buNone/>
            </a:pPr>
            <a:r>
              <a:rPr lang="en-US" sz="2400" smtClean="0">
                <a:ea typeface="ＭＳ Ｐゴシック" charset="-128"/>
              </a:rPr>
              <a:t>Laboratory for Atmospheric and Space Physics</a:t>
            </a:r>
          </a:p>
          <a:p>
            <a:pPr eaLnBrk="1" hangingPunct="1">
              <a:lnSpc>
                <a:spcPct val="80000"/>
              </a:lnSpc>
              <a:buFont typeface="Wingdings" pitchFamily="2" charset="2"/>
              <a:buNone/>
            </a:pPr>
            <a:r>
              <a:rPr lang="en-US" sz="2400" smtClean="0">
                <a:ea typeface="ＭＳ Ｐゴシック" charset="-128"/>
              </a:rPr>
              <a:t>CU-Boulder</a:t>
            </a:r>
          </a:p>
          <a:p>
            <a:pPr eaLnBrk="1" hangingPunct="1">
              <a:lnSpc>
                <a:spcPct val="80000"/>
              </a:lnSpc>
              <a:buFont typeface="Wingdings" pitchFamily="2" charset="2"/>
              <a:buNone/>
            </a:pPr>
            <a:endParaRPr lang="en-US" sz="1800" smtClean="0">
              <a:ea typeface="ＭＳ Ｐゴシック"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2B4D9F6-BF9B-41B8-9A58-B812CC8FE1F8}" type="slidenum">
              <a:rPr lang="en-US" smtClean="0">
                <a:latin typeface="Garamond" pitchFamily="18" charset="0"/>
              </a:rPr>
              <a:pPr eaLnBrk="1" hangingPunct="1"/>
              <a:t>10</a:t>
            </a:fld>
            <a:endParaRPr lang="en-US" smtClean="0">
              <a:latin typeface="Garamond" pitchFamily="18" charset="0"/>
            </a:endParaRPr>
          </a:p>
        </p:txBody>
      </p:sp>
      <p:sp>
        <p:nvSpPr>
          <p:cNvPr id="12291" name="Rectangle 2"/>
          <p:cNvSpPr>
            <a:spLocks noGrp="1" noChangeArrowheads="1"/>
          </p:cNvSpPr>
          <p:nvPr>
            <p:ph type="title"/>
          </p:nvPr>
        </p:nvSpPr>
        <p:spPr/>
        <p:txBody>
          <a:bodyPr/>
          <a:lstStyle/>
          <a:p>
            <a:r>
              <a:rPr lang="en-US" smtClean="0">
                <a:ea typeface="ＭＳ Ｐゴシック" charset="-128"/>
              </a:rPr>
              <a:t>Key Issues and Aspects</a:t>
            </a:r>
          </a:p>
        </p:txBody>
      </p:sp>
      <p:sp>
        <p:nvSpPr>
          <p:cNvPr id="12292" name="Rectangle 3"/>
          <p:cNvSpPr>
            <a:spLocks noGrp="1" noChangeArrowheads="1"/>
          </p:cNvSpPr>
          <p:nvPr>
            <p:ph type="body" idx="1"/>
          </p:nvPr>
        </p:nvSpPr>
        <p:spPr/>
        <p:txBody>
          <a:bodyPr/>
          <a:lstStyle/>
          <a:p>
            <a:r>
              <a:rPr lang="en-US" smtClean="0">
                <a:ea typeface="ＭＳ Ｐゴシック" charset="-128"/>
              </a:rPr>
              <a:t> Assess the current status of the data and informatics realm</a:t>
            </a:r>
          </a:p>
          <a:p>
            <a:pPr lvl="1"/>
            <a:r>
              <a:rPr lang="en-US" smtClean="0">
                <a:ea typeface="ＭＳ Ｐゴシック" charset="-128"/>
              </a:rPr>
              <a:t>Look closely at basic research aspects</a:t>
            </a:r>
          </a:p>
          <a:p>
            <a:pPr lvl="1"/>
            <a:r>
              <a:rPr lang="en-US" smtClean="0">
                <a:ea typeface="ＭＳ Ｐゴシック" charset="-128"/>
              </a:rPr>
              <a:t>Consider the “applied” side of the field</a:t>
            </a:r>
          </a:p>
          <a:p>
            <a:pPr lvl="1"/>
            <a:r>
              <a:rPr lang="en-US" smtClean="0">
                <a:ea typeface="ＭＳ Ｐゴシック" charset="-128"/>
              </a:rPr>
              <a:t>Evaluate where the greatest progress can be made; Where can progress occur soonest?</a:t>
            </a:r>
          </a:p>
          <a:p>
            <a:pPr lvl="1"/>
            <a:r>
              <a:rPr lang="en-US" smtClean="0">
                <a:ea typeface="ＭＳ Ｐゴシック" charset="-128"/>
              </a:rPr>
              <a:t>Begin integrating best ideas from community (white papers, Working Groups, etc.)</a:t>
            </a:r>
          </a:p>
          <a:p>
            <a:pPr lvl="1"/>
            <a:r>
              <a:rPr lang="en-US" smtClean="0">
                <a:ea typeface="ＭＳ Ｐゴシック" charset="-128"/>
              </a:rPr>
              <a:t>Establish disciplinary “game plan”</a:t>
            </a:r>
          </a:p>
          <a:p>
            <a:pPr lvl="1">
              <a:buFont typeface="Wingdings" pitchFamily="2" charset="2"/>
              <a:buNone/>
            </a:pPr>
            <a:endParaRPr lang="en-US" smtClean="0">
              <a:ea typeface="ＭＳ Ｐゴシック"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8EB958D-D6BE-4A59-858E-13CEEEF441E1}" type="slidenum">
              <a:rPr lang="en-US" smtClean="0">
                <a:latin typeface="Garamond" pitchFamily="18" charset="0"/>
              </a:rPr>
              <a:pPr eaLnBrk="1" hangingPunct="1"/>
              <a:t>11</a:t>
            </a:fld>
            <a:endParaRPr lang="en-US" smtClean="0">
              <a:latin typeface="Garamond" pitchFamily="18" charset="0"/>
            </a:endParaRPr>
          </a:p>
        </p:txBody>
      </p:sp>
      <p:sp>
        <p:nvSpPr>
          <p:cNvPr id="13315" name="Rectangle 2"/>
          <p:cNvSpPr>
            <a:spLocks noGrp="1" noChangeArrowheads="1"/>
          </p:cNvSpPr>
          <p:nvPr>
            <p:ph type="title" idx="4294967295"/>
          </p:nvPr>
        </p:nvSpPr>
        <p:spPr>
          <a:xfrm>
            <a:off x="457200" y="152400"/>
            <a:ext cx="8229600" cy="1139825"/>
          </a:xfrm>
        </p:spPr>
        <p:txBody>
          <a:bodyPr/>
          <a:lstStyle/>
          <a:p>
            <a:pPr eaLnBrk="1" hangingPunct="1"/>
            <a:r>
              <a:rPr lang="en-US" sz="4000" smtClean="0">
                <a:ea typeface="ＭＳ Ｐゴシック" charset="-128"/>
              </a:rPr>
              <a:t>Survey Issues</a:t>
            </a:r>
            <a:r>
              <a:rPr lang="en-US" b="1" smtClean="0">
                <a:ea typeface="ＭＳ Ｐゴシック" charset="-128"/>
              </a:rPr>
              <a:t>	</a:t>
            </a:r>
          </a:p>
        </p:txBody>
      </p:sp>
      <p:sp>
        <p:nvSpPr>
          <p:cNvPr id="6148" name="Rectangle 3"/>
          <p:cNvSpPr>
            <a:spLocks noGrp="1" noChangeArrowheads="1"/>
          </p:cNvSpPr>
          <p:nvPr>
            <p:ph type="body" idx="4294967295"/>
          </p:nvPr>
        </p:nvSpPr>
        <p:spPr>
          <a:xfrm>
            <a:off x="457200" y="1066800"/>
            <a:ext cx="8458200" cy="5029200"/>
          </a:xfrm>
        </p:spPr>
        <p:txBody>
          <a:bodyPr/>
          <a:lstStyle/>
          <a:p>
            <a:pPr eaLnBrk="1" hangingPunct="1">
              <a:lnSpc>
                <a:spcPct val="90000"/>
              </a:lnSpc>
              <a:defRPr/>
            </a:pPr>
            <a:r>
              <a:rPr lang="en-US" sz="2000" b="1" dirty="0" smtClean="0">
                <a:ea typeface="ＭＳ Ｐゴシック" charset="-128"/>
              </a:rPr>
              <a:t>Agencies</a:t>
            </a:r>
            <a:r>
              <a:rPr lang="en-US" sz="2000" dirty="0" smtClean="0">
                <a:ea typeface="ＭＳ Ｐゴシック" charset="-128"/>
              </a:rPr>
              <a:t>  –  Get all the agencies you can involved and make them pay ($$): This will make them feel ownership of Survey.</a:t>
            </a:r>
            <a:endParaRPr lang="en-US" sz="1900" dirty="0" smtClean="0">
              <a:ea typeface="ＭＳ Ｐゴシック" charset="-128"/>
            </a:endParaRPr>
          </a:p>
          <a:p>
            <a:pPr marL="344487" lvl="1" indent="0" eaLnBrk="1" hangingPunct="1">
              <a:lnSpc>
                <a:spcPct val="90000"/>
              </a:lnSpc>
              <a:buFont typeface="Wingdings" pitchFamily="2" charset="2"/>
              <a:buNone/>
              <a:defRPr/>
            </a:pPr>
            <a:endParaRPr lang="en-US" sz="2000" dirty="0" smtClean="0">
              <a:solidFill>
                <a:schemeClr val="tx2"/>
              </a:solidFill>
              <a:ea typeface="ＭＳ Ｐゴシック" charset="-128"/>
            </a:endParaRPr>
          </a:p>
          <a:p>
            <a:pPr eaLnBrk="1" hangingPunct="1">
              <a:lnSpc>
                <a:spcPct val="90000"/>
              </a:lnSpc>
              <a:defRPr/>
            </a:pPr>
            <a:r>
              <a:rPr lang="en-US" sz="2000" b="1" dirty="0" smtClean="0">
                <a:ea typeface="ＭＳ Ｐゴシック" charset="-128"/>
              </a:rPr>
              <a:t>Policy Maker Buy-In</a:t>
            </a:r>
            <a:r>
              <a:rPr lang="en-US" sz="2000" dirty="0" smtClean="0">
                <a:ea typeface="ＭＳ Ｐゴシック" charset="-128"/>
              </a:rPr>
              <a:t> – Get Congress to </a:t>
            </a:r>
            <a:r>
              <a:rPr lang="en-US" sz="2000" b="1" dirty="0" smtClean="0">
                <a:ea typeface="ＭＳ Ｐゴシック" charset="-128"/>
              </a:rPr>
              <a:t>ask</a:t>
            </a:r>
            <a:r>
              <a:rPr lang="en-US" sz="2000" dirty="0" smtClean="0">
                <a:ea typeface="ＭＳ Ｐゴシック" charset="-128"/>
              </a:rPr>
              <a:t> for the survey report: This will make them much more interested and invested in the advice.</a:t>
            </a:r>
          </a:p>
          <a:p>
            <a:pPr marL="344487" lvl="1" indent="0" eaLnBrk="1" hangingPunct="1">
              <a:lnSpc>
                <a:spcPct val="90000"/>
              </a:lnSpc>
              <a:buFont typeface="Wingdings" pitchFamily="2" charset="2"/>
              <a:buNone/>
              <a:defRPr/>
            </a:pPr>
            <a:endParaRPr lang="en-US" sz="2000" b="1" dirty="0" smtClean="0">
              <a:solidFill>
                <a:schemeClr val="tx2"/>
              </a:solidFill>
              <a:ea typeface="ＭＳ Ｐゴシック" charset="-128"/>
            </a:endParaRPr>
          </a:p>
          <a:p>
            <a:pPr eaLnBrk="1" hangingPunct="1">
              <a:lnSpc>
                <a:spcPct val="90000"/>
              </a:lnSpc>
              <a:defRPr/>
            </a:pPr>
            <a:r>
              <a:rPr lang="en-US" sz="2000" b="1" dirty="0" smtClean="0">
                <a:ea typeface="ＭＳ Ｐゴシック" charset="-128"/>
              </a:rPr>
              <a:t>Promotion of the Results</a:t>
            </a:r>
            <a:r>
              <a:rPr lang="en-US" sz="2000" dirty="0" smtClean="0">
                <a:ea typeface="ＭＳ Ｐゴシック" charset="-128"/>
              </a:rPr>
              <a:t> – Completing the Survey is just the beginning: The leadership must relentlessly advocate and continue to promote the advice and recommendations.</a:t>
            </a:r>
          </a:p>
          <a:p>
            <a:pPr marL="0" indent="0" eaLnBrk="1" hangingPunct="1">
              <a:lnSpc>
                <a:spcPct val="90000"/>
              </a:lnSpc>
              <a:buFont typeface="Wingdings" pitchFamily="2" charset="2"/>
              <a:buNone/>
              <a:defRPr/>
            </a:pPr>
            <a:endParaRPr lang="en-US" sz="2000" dirty="0" smtClean="0">
              <a:ea typeface="ＭＳ Ｐゴシック" charset="-128"/>
            </a:endParaRPr>
          </a:p>
          <a:p>
            <a:pPr eaLnBrk="1" hangingPunct="1">
              <a:lnSpc>
                <a:spcPct val="90000"/>
              </a:lnSpc>
              <a:defRPr/>
            </a:pPr>
            <a:r>
              <a:rPr lang="en-US" sz="2000" b="1" dirty="0" smtClean="0">
                <a:ea typeface="ＭＳ Ｐゴシック" charset="-128"/>
              </a:rPr>
              <a:t>Get a hearing!</a:t>
            </a:r>
            <a:r>
              <a:rPr lang="en-US" sz="2000" dirty="0" smtClean="0">
                <a:ea typeface="ＭＳ Ｐゴシック" charset="-128"/>
              </a:rPr>
              <a:t> – Get congressional staff to organize a hearing or set of </a:t>
            </a:r>
            <a:r>
              <a:rPr lang="en-US" sz="2000" dirty="0" smtClean="0">
                <a:ea typeface="ＭＳ Ｐゴシック" charset="-128"/>
              </a:rPr>
              <a:t>hearings on </a:t>
            </a:r>
            <a:r>
              <a:rPr lang="en-US" sz="2000" dirty="0" smtClean="0">
                <a:ea typeface="ＭＳ Ｐゴシック" charset="-128"/>
              </a:rPr>
              <a:t>Capital Hill: Make the agencies attend and answer pointed questions.</a:t>
            </a:r>
            <a:endParaRPr lang="en-US" sz="1900" dirty="0" smtClean="0">
              <a:ea typeface="ＭＳ Ｐゴシック" charset="-128"/>
            </a:endParaRPr>
          </a:p>
        </p:txBody>
      </p:sp>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2F22874D-60BD-40D0-AC02-7C9DB474FBF7}" type="slidenum">
              <a:rPr lang="en-US" altLang="en-US" sz="1200">
                <a:latin typeface="+mj-lt"/>
                <a:ea typeface="+mn-ea"/>
              </a:rPr>
              <a:pPr algn="r">
                <a:defRPr/>
              </a:pPr>
              <a:t>11</a:t>
            </a:fld>
            <a:endParaRPr lang="en-US" altLang="en-US" sz="1200">
              <a:latin typeface="+mj-lt"/>
              <a:ea typeface="+mn-ea"/>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nchor="b"/>
          <a:lstStyle/>
          <a:p>
            <a:pPr algn="ctr">
              <a:defRPr/>
            </a:pPr>
            <a:endParaRPr lang="en-US" altLang="en-US" sz="1200">
              <a:latin typeface="+mj-lt"/>
              <a:ea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defRPr/>
            </a:pPr>
            <a:r>
              <a:rPr lang="en-US" i="1" dirty="0" err="1">
                <a:latin typeface="+mn-lt"/>
              </a:rPr>
              <a:t>e</a:t>
            </a:r>
            <a:r>
              <a:rPr lang="en-US" dirty="0" err="1">
                <a:latin typeface="+mn-lt"/>
              </a:rPr>
              <a:t>GY</a:t>
            </a:r>
            <a:r>
              <a:rPr lang="en-US" dirty="0">
                <a:latin typeface="+mn-lt"/>
              </a:rPr>
              <a:t> Declaration</a:t>
            </a:r>
            <a:endParaRPr lang="en-US" dirty="0">
              <a:solidFill>
                <a:srgbClr val="0000FF"/>
              </a:solidFill>
              <a:latin typeface="+mn-lt"/>
            </a:endParaRPr>
          </a:p>
        </p:txBody>
      </p:sp>
      <p:sp>
        <p:nvSpPr>
          <p:cNvPr id="5123" name="Rectangle 3"/>
          <p:cNvSpPr>
            <a:spLocks noGrp="1" noChangeArrowheads="1"/>
          </p:cNvSpPr>
          <p:nvPr>
            <p:ph type="body" sz="half" idx="4294967295"/>
          </p:nvPr>
        </p:nvSpPr>
        <p:spPr>
          <a:xfrm>
            <a:off x="152400" y="1600200"/>
            <a:ext cx="5181600" cy="4114800"/>
          </a:xfrm>
        </p:spPr>
        <p:txBody>
          <a:bodyPr/>
          <a:lstStyle/>
          <a:p>
            <a:pPr marL="0" indent="0">
              <a:lnSpc>
                <a:spcPct val="90000"/>
              </a:lnSpc>
              <a:buFontTx/>
              <a:buNone/>
            </a:pPr>
            <a:r>
              <a:rPr lang="en-AU" sz="1600" smtClean="0">
                <a:ea typeface="ＭＳ Ｐゴシック" charset="-128"/>
              </a:rPr>
              <a:t> </a:t>
            </a:r>
            <a:r>
              <a:rPr lang="en-AU" sz="2000" smtClean="0">
                <a:ea typeface="ＭＳ Ｐゴシック" charset="-128"/>
              </a:rPr>
              <a:t>We have a shared responsibility to create and implement strategies to realize the full potential of digital information for present and future generations. In the 21</a:t>
            </a:r>
            <a:r>
              <a:rPr lang="en-AU" sz="2000" baseline="30000" smtClean="0">
                <a:ea typeface="ＭＳ Ｐゴシック" charset="-128"/>
              </a:rPr>
              <a:t>st</a:t>
            </a:r>
            <a:r>
              <a:rPr lang="en-AU" sz="2000" smtClean="0">
                <a:ea typeface="ＭＳ Ｐゴシック" charset="-128"/>
              </a:rPr>
              <a:t> century and beyond, access to digital information and new technologies for information integration and knowledge discovery will influence the free and productive development of societies around the world. In the geosciences, as elsewhere, providing ready and open access to the vast and growing collections of cross-disciplinary digital information is the key to understanding and responding to complex Earth system phenomena that influence human survival.</a:t>
            </a:r>
            <a:r>
              <a:rPr lang="en-AU" sz="2400" smtClean="0">
                <a:ea typeface="ＭＳ Ｐゴシック" charset="-128"/>
              </a:rPr>
              <a:t> </a:t>
            </a:r>
            <a:endParaRPr lang="en-US" sz="2400" smtClean="0">
              <a:ea typeface="ＭＳ Ｐゴシック" charset="-128"/>
            </a:endParaRPr>
          </a:p>
        </p:txBody>
      </p:sp>
      <p:sp>
        <p:nvSpPr>
          <p:cNvPr id="5124" name="Rectangle 4"/>
          <p:cNvSpPr>
            <a:spLocks noGrp="1" noChangeArrowheads="1"/>
          </p:cNvSpPr>
          <p:nvPr>
            <p:ph type="body" sz="half" idx="4294967295"/>
          </p:nvPr>
        </p:nvSpPr>
        <p:spPr>
          <a:xfrm>
            <a:off x="5562600" y="1600200"/>
            <a:ext cx="3429000" cy="4114800"/>
          </a:xfrm>
        </p:spPr>
        <p:txBody>
          <a:bodyPr/>
          <a:lstStyle/>
          <a:p>
            <a:pPr>
              <a:spcBef>
                <a:spcPts val="300"/>
              </a:spcBef>
              <a:buFontTx/>
              <a:buNone/>
            </a:pPr>
            <a:r>
              <a:rPr lang="en-AU" sz="2000" i="1" smtClean="0">
                <a:ea typeface="ＭＳ Ｐゴシック" charset="-128"/>
              </a:rPr>
              <a:t>Article 1: Data access</a:t>
            </a:r>
          </a:p>
          <a:p>
            <a:pPr>
              <a:spcBef>
                <a:spcPts val="300"/>
              </a:spcBef>
              <a:buFontTx/>
              <a:buNone/>
            </a:pPr>
            <a:r>
              <a:rPr lang="en-AU" sz="2000" i="1" smtClean="0">
                <a:ea typeface="ＭＳ Ｐゴシック" charset="-128"/>
              </a:rPr>
              <a:t>Article 2: Data release</a:t>
            </a:r>
          </a:p>
          <a:p>
            <a:pPr>
              <a:spcBef>
                <a:spcPts val="300"/>
              </a:spcBef>
              <a:buFontTx/>
              <a:buNone/>
            </a:pPr>
            <a:r>
              <a:rPr lang="en-AU" sz="2000" i="1" smtClean="0">
                <a:ea typeface="ＭＳ Ｐゴシック" charset="-128"/>
              </a:rPr>
              <a:t>Article 3: Data description</a:t>
            </a:r>
          </a:p>
          <a:p>
            <a:pPr>
              <a:spcBef>
                <a:spcPts val="300"/>
              </a:spcBef>
              <a:buFontTx/>
              <a:buNone/>
            </a:pPr>
            <a:r>
              <a:rPr lang="en-AU" sz="2000" i="1" smtClean="0">
                <a:ea typeface="ＭＳ Ｐゴシック" charset="-128"/>
              </a:rPr>
              <a:t>Article 4: Data persistence</a:t>
            </a:r>
          </a:p>
          <a:p>
            <a:pPr>
              <a:spcBef>
                <a:spcPts val="300"/>
              </a:spcBef>
              <a:buFontTx/>
              <a:buNone/>
            </a:pPr>
            <a:r>
              <a:rPr lang="en-AU" sz="2000" i="1" smtClean="0">
                <a:ea typeface="ＭＳ Ｐゴシック" charset="-128"/>
              </a:rPr>
              <a:t>Article 5: Data rescue</a:t>
            </a:r>
          </a:p>
          <a:p>
            <a:pPr>
              <a:spcBef>
                <a:spcPts val="300"/>
              </a:spcBef>
              <a:buFontTx/>
              <a:buNone/>
            </a:pPr>
            <a:r>
              <a:rPr lang="en-AU" sz="2000" i="1" smtClean="0">
                <a:ea typeface="ＭＳ Ｐゴシック" charset="-128"/>
              </a:rPr>
              <a:t>Article 6: Common standards and cooperation</a:t>
            </a:r>
          </a:p>
          <a:p>
            <a:pPr>
              <a:spcBef>
                <a:spcPts val="300"/>
              </a:spcBef>
              <a:buFontTx/>
              <a:buNone/>
            </a:pPr>
            <a:r>
              <a:rPr lang="en-AU" sz="2000" i="1" smtClean="0">
                <a:ea typeface="ＭＳ Ｐゴシック" charset="-128"/>
              </a:rPr>
              <a:t>Article 7: Capability building  </a:t>
            </a:r>
          </a:p>
          <a:p>
            <a:pPr>
              <a:spcBef>
                <a:spcPts val="300"/>
              </a:spcBef>
              <a:buFontTx/>
              <a:buNone/>
            </a:pPr>
            <a:r>
              <a:rPr lang="en-AU" sz="2000" i="1" smtClean="0">
                <a:ea typeface="ＭＳ Ｐゴシック" charset="-128"/>
              </a:rPr>
              <a:t>Article 8: Education and public outreach</a:t>
            </a:r>
            <a:endParaRPr lang="en-US" sz="2000" smtClean="0">
              <a:ea typeface="ＭＳ Ｐゴシック" charset="-128"/>
            </a:endParaRPr>
          </a:p>
        </p:txBody>
      </p:sp>
      <p:sp>
        <p:nvSpPr>
          <p:cNvPr id="5125" name="Rectangle 10"/>
          <p:cNvSpPr>
            <a:spLocks noChangeArrowheads="1"/>
          </p:cNvSpPr>
          <p:nvPr/>
        </p:nvSpPr>
        <p:spPr bwMode="auto">
          <a:xfrm>
            <a:off x="152400" y="838200"/>
            <a:ext cx="883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AU"/>
              <a:t>“Knowledge is the common wealth of humanity”</a:t>
            </a:r>
            <a:endParaRPr lang="en-US"/>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smtClean="0">
                <a:ea typeface="ＭＳ Ｐゴシック" charset="-128"/>
              </a:rPr>
              <a:t>GOAL: Transform Information into Wisdom</a:t>
            </a:r>
          </a:p>
        </p:txBody>
      </p:sp>
      <p:grpSp>
        <p:nvGrpSpPr>
          <p:cNvPr id="134147" name="Group 3"/>
          <p:cNvGrpSpPr>
            <a:grpSpLocks/>
          </p:cNvGrpSpPr>
          <p:nvPr/>
        </p:nvGrpSpPr>
        <p:grpSpPr bwMode="auto">
          <a:xfrm>
            <a:off x="533400" y="3048000"/>
            <a:ext cx="8153400" cy="3152775"/>
            <a:chOff x="336" y="1920"/>
            <a:chExt cx="5136" cy="1986"/>
          </a:xfrm>
        </p:grpSpPr>
        <p:sp>
          <p:nvSpPr>
            <p:cNvPr id="134148" name="AutoShape 4"/>
            <p:cNvSpPr>
              <a:spLocks noChangeArrowheads="1"/>
            </p:cNvSpPr>
            <p:nvPr/>
          </p:nvSpPr>
          <p:spPr bwMode="auto">
            <a:xfrm>
              <a:off x="2208" y="1920"/>
              <a:ext cx="1392" cy="768"/>
            </a:xfrm>
            <a:prstGeom prst="roundRect">
              <a:avLst>
                <a:gd name="adj" fmla="val 16667"/>
              </a:avLst>
            </a:prstGeom>
            <a:gradFill rotWithShape="0">
              <a:gsLst>
                <a:gs pos="0">
                  <a:schemeClr val="tx1"/>
                </a:gs>
                <a:gs pos="50000">
                  <a:srgbClr val="FF3300"/>
                </a:gs>
                <a:gs pos="100000">
                  <a:schemeClr val="tx1"/>
                </a:gs>
              </a:gsLst>
              <a:lin ang="5400000" scaled="1"/>
            </a:gra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a:solidFill>
                    <a:schemeClr val="bg1"/>
                  </a:solidFill>
                </a:rPr>
                <a:t>Knowledge</a:t>
              </a:r>
            </a:p>
          </p:txBody>
        </p:sp>
        <p:sp>
          <p:nvSpPr>
            <p:cNvPr id="134149" name="Rectangle 5"/>
            <p:cNvSpPr>
              <a:spLocks noChangeArrowheads="1"/>
            </p:cNvSpPr>
            <p:nvPr/>
          </p:nvSpPr>
          <p:spPr bwMode="auto">
            <a:xfrm>
              <a:off x="336" y="1920"/>
              <a:ext cx="1200" cy="768"/>
            </a:xfrm>
            <a:prstGeom prst="rect">
              <a:avLst/>
            </a:prstGeom>
            <a:gradFill rotWithShape="0">
              <a:gsLst>
                <a:gs pos="0">
                  <a:schemeClr val="tx1"/>
                </a:gs>
                <a:gs pos="50000">
                  <a:srgbClr val="FF3300"/>
                </a:gs>
                <a:gs pos="100000">
                  <a:schemeClr val="tx1"/>
                </a:gs>
              </a:gsLst>
              <a:lin ang="5400000" scaled="1"/>
            </a:gra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a:solidFill>
                    <a:schemeClr val="bg1"/>
                  </a:solidFill>
                </a:rPr>
                <a:t>Information</a:t>
              </a:r>
            </a:p>
          </p:txBody>
        </p:sp>
        <p:sp>
          <p:nvSpPr>
            <p:cNvPr id="134150" name="Oval 6"/>
            <p:cNvSpPr>
              <a:spLocks noChangeArrowheads="1"/>
            </p:cNvSpPr>
            <p:nvPr/>
          </p:nvSpPr>
          <p:spPr bwMode="auto">
            <a:xfrm>
              <a:off x="4272" y="1920"/>
              <a:ext cx="1200" cy="768"/>
            </a:xfrm>
            <a:prstGeom prst="ellipse">
              <a:avLst/>
            </a:prstGeom>
            <a:gradFill rotWithShape="0">
              <a:gsLst>
                <a:gs pos="0">
                  <a:schemeClr val="tx1"/>
                </a:gs>
                <a:gs pos="50000">
                  <a:srgbClr val="FF3300"/>
                </a:gs>
                <a:gs pos="100000">
                  <a:schemeClr val="tx1"/>
                </a:gs>
              </a:gsLst>
              <a:lin ang="5400000" scaled="1"/>
            </a:gradFill>
            <a:ln w="254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a:solidFill>
                    <a:schemeClr val="bg1"/>
                  </a:solidFill>
                </a:rPr>
                <a:t>Wisdom</a:t>
              </a:r>
            </a:p>
          </p:txBody>
        </p:sp>
        <p:sp>
          <p:nvSpPr>
            <p:cNvPr id="6152" name="AutoShape 7"/>
            <p:cNvSpPr>
              <a:spLocks noChangeArrowheads="1"/>
            </p:cNvSpPr>
            <p:nvPr/>
          </p:nvSpPr>
          <p:spPr bwMode="auto">
            <a:xfrm>
              <a:off x="1632" y="2160"/>
              <a:ext cx="480" cy="336"/>
            </a:xfrm>
            <a:custGeom>
              <a:avLst/>
              <a:gdLst>
                <a:gd name="T0" fmla="*/ 360 w 21600"/>
                <a:gd name="T1" fmla="*/ 0 h 21600"/>
                <a:gd name="T2" fmla="*/ 0 w 21600"/>
                <a:gd name="T3" fmla="*/ 168 h 21600"/>
                <a:gd name="T4" fmla="*/ 360 w 21600"/>
                <a:gd name="T5" fmla="*/ 336 h 21600"/>
                <a:gd name="T6" fmla="*/ 480 w 21600"/>
                <a:gd name="T7" fmla="*/ 1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chemeClr val="tx1"/>
                </a:gs>
                <a:gs pos="100000">
                  <a:srgbClr val="00FFFF"/>
                </a:gs>
              </a:gsLst>
              <a:lin ang="0" scaled="1"/>
            </a:gradFill>
            <a:ln w="2540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AutoShape 8"/>
            <p:cNvSpPr>
              <a:spLocks noChangeArrowheads="1"/>
            </p:cNvSpPr>
            <p:nvPr/>
          </p:nvSpPr>
          <p:spPr bwMode="auto">
            <a:xfrm>
              <a:off x="3696" y="2160"/>
              <a:ext cx="480" cy="336"/>
            </a:xfrm>
            <a:custGeom>
              <a:avLst/>
              <a:gdLst>
                <a:gd name="T0" fmla="*/ 360 w 21600"/>
                <a:gd name="T1" fmla="*/ 0 h 21600"/>
                <a:gd name="T2" fmla="*/ 0 w 21600"/>
                <a:gd name="T3" fmla="*/ 168 h 21600"/>
                <a:gd name="T4" fmla="*/ 360 w 21600"/>
                <a:gd name="T5" fmla="*/ 336 h 21600"/>
                <a:gd name="T6" fmla="*/ 480 w 21600"/>
                <a:gd name="T7" fmla="*/ 1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0">
              <a:gsLst>
                <a:gs pos="0">
                  <a:schemeClr val="tx1"/>
                </a:gs>
                <a:gs pos="100000">
                  <a:srgbClr val="00FFFF"/>
                </a:gs>
              </a:gsLst>
              <a:lin ang="0" scaled="1"/>
            </a:gradFill>
            <a:ln w="25400">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9"/>
            <p:cNvSpPr>
              <a:spLocks noChangeArrowheads="1"/>
            </p:cNvSpPr>
            <p:nvPr/>
          </p:nvSpPr>
          <p:spPr bwMode="auto">
            <a:xfrm>
              <a:off x="432" y="3312"/>
              <a:ext cx="4848" cy="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500"/>
                </a:spcBef>
                <a:spcAft>
                  <a:spcPts val="500"/>
                </a:spcAft>
              </a:pPr>
              <a:r>
                <a:rPr lang="en-US" sz="1400" i="1"/>
                <a:t>“Before you become too entranced with gorgeous gadgets and mesmerizing video displays,let me remind you that information is not knowledge, knowledge is not wisdom, and wisdom is not foresight. Each grows out of the other, and we need them all. </a:t>
              </a:r>
              <a:r>
                <a:rPr lang="en-US" sz="1400"/>
                <a:t>"</a:t>
              </a:r>
              <a:br>
                <a:rPr lang="en-US" sz="1400"/>
              </a:br>
              <a:r>
                <a:rPr lang="en-US" sz="1400"/>
                <a:t>					</a:t>
              </a:r>
              <a:r>
                <a:rPr lang="en-US" sz="1400" i="1"/>
                <a:t>Arthur C. Clarke</a:t>
              </a:r>
              <a:endParaRPr lang="en-US" sz="2400" i="1"/>
            </a:p>
          </p:txBody>
        </p:sp>
      </p:grpSp>
      <p:sp>
        <p:nvSpPr>
          <p:cNvPr id="6148" name="Rectangle 10"/>
          <p:cNvSpPr>
            <a:spLocks noChangeArrowheads="1"/>
          </p:cNvSpPr>
          <p:nvPr/>
        </p:nvSpPr>
        <p:spPr bwMode="auto">
          <a:xfrm>
            <a:off x="304800" y="1219200"/>
            <a:ext cx="85344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500"/>
              </a:spcBef>
              <a:spcAft>
                <a:spcPts val="500"/>
              </a:spcAft>
            </a:pPr>
            <a:r>
              <a:rPr lang="en-US" sz="2400"/>
              <a:t>There is an incredible amount of data being collected and information being generated.  </a:t>
            </a:r>
          </a:p>
          <a:p>
            <a:pPr algn="ctr">
              <a:spcBef>
                <a:spcPts val="500"/>
              </a:spcBef>
              <a:spcAft>
                <a:spcPts val="500"/>
              </a:spcAft>
            </a:pPr>
            <a:r>
              <a:rPr lang="en-US" sz="2400"/>
              <a:t>What will be done with it?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4147"/>
                                        </p:tgtEl>
                                        <p:attrNameLst>
                                          <p:attrName>style.visibility</p:attrName>
                                        </p:attrNameLst>
                                      </p:cBhvr>
                                      <p:to>
                                        <p:strVal val="visible"/>
                                      </p:to>
                                    </p:set>
                                    <p:anim calcmode="lin" valueType="num">
                                      <p:cBhvr additive="base">
                                        <p:cTn id="7" dur="500" fill="hold"/>
                                        <p:tgtEl>
                                          <p:spTgt spid="134147"/>
                                        </p:tgtEl>
                                        <p:attrNameLst>
                                          <p:attrName>ppt_x</p:attrName>
                                        </p:attrNameLst>
                                      </p:cBhvr>
                                      <p:tavLst>
                                        <p:tav tm="0">
                                          <p:val>
                                            <p:strVal val="0-#ppt_w/2"/>
                                          </p:val>
                                        </p:tav>
                                        <p:tav tm="100000">
                                          <p:val>
                                            <p:strVal val="#ppt_x"/>
                                          </p:val>
                                        </p:tav>
                                      </p:tavLst>
                                    </p:anim>
                                    <p:anim calcmode="lin" valueType="num">
                                      <p:cBhvr additive="base">
                                        <p:cTn id="8" dur="500" fill="hold"/>
                                        <p:tgtEl>
                                          <p:spTgt spid="1341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FB26339-72EC-4867-95C2-7C25833CEFAD}" type="slidenum">
              <a:rPr lang="en-US" smtClean="0"/>
              <a:pPr eaLnBrk="1" hangingPunct="1"/>
              <a:t>4</a:t>
            </a:fld>
            <a:endParaRPr lang="en-US" smtClean="0"/>
          </a:p>
        </p:txBody>
      </p:sp>
      <p:sp>
        <p:nvSpPr>
          <p:cNvPr id="7171" name="Rectangle 2"/>
          <p:cNvSpPr>
            <a:spLocks noGrp="1" noChangeArrowheads="1"/>
          </p:cNvSpPr>
          <p:nvPr>
            <p:ph type="title"/>
          </p:nvPr>
        </p:nvSpPr>
        <p:spPr/>
        <p:txBody>
          <a:bodyPr/>
          <a:lstStyle/>
          <a:p>
            <a:pPr eaLnBrk="1" hangingPunct="1"/>
            <a:r>
              <a:rPr lang="en-US" smtClean="0">
                <a:solidFill>
                  <a:srgbClr val="006600"/>
                </a:solidFill>
                <a:latin typeface="Garamond" pitchFamily="18" charset="0"/>
              </a:rPr>
              <a:t>Decadal Survey Purpose &amp; OSTP* Recommended Approach</a:t>
            </a:r>
          </a:p>
        </p:txBody>
      </p:sp>
      <p:sp>
        <p:nvSpPr>
          <p:cNvPr id="7172" name="Rectangle 3"/>
          <p:cNvSpPr>
            <a:spLocks noGrp="1" noChangeArrowheads="1"/>
          </p:cNvSpPr>
          <p:nvPr>
            <p:ph type="body" idx="1"/>
          </p:nvPr>
        </p:nvSpPr>
        <p:spPr>
          <a:xfrm>
            <a:off x="457200" y="1371600"/>
            <a:ext cx="6629400" cy="4267200"/>
          </a:xfrm>
        </p:spPr>
        <p:txBody>
          <a:bodyPr/>
          <a:lstStyle/>
          <a:p>
            <a:pPr marL="112713" indent="-112713" eaLnBrk="1" hangingPunct="1">
              <a:lnSpc>
                <a:spcPct val="90000"/>
              </a:lnSpc>
              <a:buFontTx/>
              <a:buNone/>
            </a:pPr>
            <a:r>
              <a:rPr lang="en-US" sz="1800" b="1" i="1" smtClean="0"/>
              <a:t>“Decadal Survey benefits:</a:t>
            </a:r>
          </a:p>
          <a:p>
            <a:pPr marL="112713" indent="-112713" eaLnBrk="1" hangingPunct="1">
              <a:lnSpc>
                <a:spcPct val="90000"/>
              </a:lnSpc>
            </a:pPr>
            <a:r>
              <a:rPr lang="en-US" sz="1800" b="1" smtClean="0"/>
              <a:t>Community-based documents offering consensus of science opportunities to retain US scientific leadership</a:t>
            </a:r>
          </a:p>
          <a:p>
            <a:pPr marL="112713" indent="-112713" eaLnBrk="1" hangingPunct="1">
              <a:lnSpc>
                <a:spcPct val="90000"/>
              </a:lnSpc>
            </a:pPr>
            <a:r>
              <a:rPr lang="en-US" sz="1800" b="1" smtClean="0"/>
              <a:t>Provides well-respected source for priorities &amp; scientific motivations to agencies, OMB, OSTP, &amp; Congress”</a:t>
            </a:r>
          </a:p>
          <a:p>
            <a:pPr marL="112713" indent="-112713" eaLnBrk="1" hangingPunct="1">
              <a:lnSpc>
                <a:spcPct val="90000"/>
              </a:lnSpc>
              <a:buFontTx/>
              <a:buNone/>
            </a:pPr>
            <a:endParaRPr lang="en-US" sz="1800" b="1" i="1" smtClean="0"/>
          </a:p>
          <a:p>
            <a:pPr marL="112713" indent="-112713" eaLnBrk="1" hangingPunct="1">
              <a:lnSpc>
                <a:spcPct val="90000"/>
              </a:lnSpc>
              <a:buFontTx/>
              <a:buNone/>
            </a:pPr>
            <a:r>
              <a:rPr lang="en-US" sz="1800" b="1" i="1" smtClean="0"/>
              <a:t>“Most useful approach:</a:t>
            </a:r>
          </a:p>
          <a:p>
            <a:pPr marL="112713" indent="-112713" eaLnBrk="1" hangingPunct="1">
              <a:lnSpc>
                <a:spcPct val="90000"/>
              </a:lnSpc>
            </a:pPr>
            <a:r>
              <a:rPr lang="en-US" sz="1800" b="1" smtClean="0"/>
              <a:t>Frame discussion identifying key science questions</a:t>
            </a:r>
          </a:p>
          <a:p>
            <a:pPr marL="450850" lvl="1" indent="-161925" eaLnBrk="1" hangingPunct="1">
              <a:lnSpc>
                <a:spcPct val="90000"/>
              </a:lnSpc>
            </a:pPr>
            <a:r>
              <a:rPr lang="en-US" sz="1800" b="1" smtClean="0"/>
              <a:t>Focus on what to do, not what to build</a:t>
            </a:r>
          </a:p>
          <a:p>
            <a:pPr marL="450850" lvl="1" indent="-161925" eaLnBrk="1" hangingPunct="1">
              <a:lnSpc>
                <a:spcPct val="90000"/>
              </a:lnSpc>
            </a:pPr>
            <a:r>
              <a:rPr lang="en-US" sz="1800" b="1" smtClean="0"/>
              <a:t>Discuss science breadth &amp; depth (e.g., impact on understanding fundamentals, related fields &amp; interdisciplinary research)</a:t>
            </a:r>
          </a:p>
          <a:p>
            <a:pPr marL="112713" indent="-112713" eaLnBrk="1" hangingPunct="1">
              <a:lnSpc>
                <a:spcPct val="90000"/>
              </a:lnSpc>
            </a:pPr>
            <a:r>
              <a:rPr lang="en-US" sz="1800" b="1" smtClean="0"/>
              <a:t>Explain measurements &amp; capabilities to answer questions</a:t>
            </a:r>
          </a:p>
          <a:p>
            <a:pPr marL="112713" indent="-112713" eaLnBrk="1" hangingPunct="1">
              <a:lnSpc>
                <a:spcPct val="90000"/>
              </a:lnSpc>
            </a:pPr>
            <a:r>
              <a:rPr lang="en-US" sz="1800" b="1" smtClean="0"/>
              <a:t>Discuss complementarity of initiatives, relative phasing, domestic &amp; international context”</a:t>
            </a:r>
          </a:p>
        </p:txBody>
      </p:sp>
      <p:sp>
        <p:nvSpPr>
          <p:cNvPr id="7173" name="Text Box 4"/>
          <p:cNvSpPr txBox="1">
            <a:spLocks noChangeArrowheads="1"/>
          </p:cNvSpPr>
          <p:nvPr/>
        </p:nvSpPr>
        <p:spPr bwMode="auto">
          <a:xfrm>
            <a:off x="1020763" y="5867400"/>
            <a:ext cx="7102475"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400"/>
              <a:t>*From “The Role of NRC Decadal Surveys in Prioritizing Federal Funding for Science &amp; Technology,” Jon Morse, Office of Science &amp; Technology Policy (OSTP), NRC Workshop on Decadal Surveys, November 14-16, 2006</a:t>
            </a:r>
          </a:p>
        </p:txBody>
      </p:sp>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2362200"/>
            <a:ext cx="22002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F1141AEB-E7EA-4CF7-8A94-5B83D41E7771}" type="slidenum">
              <a:rPr lang="en-US" smtClean="0">
                <a:latin typeface="Garamond" pitchFamily="18" charset="0"/>
              </a:rPr>
              <a:pPr eaLnBrk="1" hangingPunct="1"/>
              <a:t>5</a:t>
            </a:fld>
            <a:endParaRPr lang="en-US" smtClean="0">
              <a:latin typeface="Garamond" pitchFamily="18" charset="0"/>
            </a:endParaRPr>
          </a:p>
        </p:txBody>
      </p:sp>
      <p:sp>
        <p:nvSpPr>
          <p:cNvPr id="8195" name="Slide Number Placeholder 3"/>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eaLnBrk="1" hangingPunct="1"/>
            <a:fld id="{56C53843-6CE1-4DE9-B301-A9F288874A33}" type="slidenum">
              <a:rPr lang="en-US" sz="1200">
                <a:latin typeface="Garamond" pitchFamily="18" charset="0"/>
              </a:rPr>
              <a:pPr algn="r" eaLnBrk="1" hangingPunct="1"/>
              <a:t>5</a:t>
            </a:fld>
            <a:endParaRPr lang="en-US" sz="1200">
              <a:latin typeface="Garamond" pitchFamily="18" charset="0"/>
            </a:endParaRPr>
          </a:p>
        </p:txBody>
      </p:sp>
      <p:sp>
        <p:nvSpPr>
          <p:cNvPr id="8196" name="Rectangle 2"/>
          <p:cNvSpPr>
            <a:spLocks noGrp="1" noChangeArrowheads="1"/>
          </p:cNvSpPr>
          <p:nvPr>
            <p:ph type="title" idx="4294967295"/>
          </p:nvPr>
        </p:nvSpPr>
        <p:spPr>
          <a:xfrm>
            <a:off x="304800" y="277813"/>
            <a:ext cx="8839200" cy="1169987"/>
          </a:xfrm>
        </p:spPr>
        <p:txBody>
          <a:bodyPr/>
          <a:lstStyle/>
          <a:p>
            <a:pPr eaLnBrk="1" hangingPunct="1"/>
            <a:r>
              <a:rPr lang="en-US" sz="3800" smtClean="0">
                <a:ea typeface="ＭＳ Ｐゴシック" charset="-128"/>
              </a:rPr>
              <a:t>2013-2022 Survey’s Task Summary</a:t>
            </a:r>
          </a:p>
        </p:txBody>
      </p:sp>
      <p:sp>
        <p:nvSpPr>
          <p:cNvPr id="8197" name="Rectangle 3"/>
          <p:cNvSpPr>
            <a:spLocks noGrp="1" noChangeArrowheads="1"/>
          </p:cNvSpPr>
          <p:nvPr>
            <p:ph type="body" idx="4294967295"/>
          </p:nvPr>
        </p:nvSpPr>
        <p:spPr/>
        <p:txBody>
          <a:bodyPr/>
          <a:lstStyle/>
          <a:p>
            <a:pPr marL="571500" indent="-571500" eaLnBrk="1" hangingPunct="1">
              <a:lnSpc>
                <a:spcPct val="80000"/>
              </a:lnSpc>
            </a:pPr>
            <a:r>
              <a:rPr lang="en-US" sz="1800" b="1" smtClean="0">
                <a:ea typeface="ＭＳ Ｐゴシック" charset="-128"/>
              </a:rPr>
              <a:t>Provide an overview of the science</a:t>
            </a:r>
            <a:r>
              <a:rPr lang="en-US" sz="1800" smtClean="0">
                <a:ea typeface="ＭＳ Ｐゴシック" charset="-128"/>
              </a:rPr>
              <a:t> </a:t>
            </a:r>
            <a:r>
              <a:rPr lang="en-US" sz="1800" b="1" smtClean="0">
                <a:ea typeface="ＭＳ Ｐゴシック" charset="-128"/>
              </a:rPr>
              <a:t>and a broad survey of the current state of knowledge in the field</a:t>
            </a:r>
            <a:r>
              <a:rPr lang="en-US" sz="1800" smtClean="0">
                <a:ea typeface="ＭＳ Ｐゴシック" charset="-128"/>
              </a:rPr>
              <a:t>, including a discussion of the relationship between space- and ground-based science research and its connection to other scientific areas;</a:t>
            </a:r>
          </a:p>
          <a:p>
            <a:pPr marL="571500" indent="-571500" eaLnBrk="1" hangingPunct="1">
              <a:lnSpc>
                <a:spcPct val="80000"/>
              </a:lnSpc>
            </a:pPr>
            <a:endParaRPr lang="en-US" sz="1800" b="1" smtClean="0">
              <a:ea typeface="ＭＳ Ｐゴシック" charset="-128"/>
            </a:endParaRPr>
          </a:p>
          <a:p>
            <a:pPr marL="571500" indent="-571500" eaLnBrk="1" hangingPunct="1">
              <a:lnSpc>
                <a:spcPct val="80000"/>
              </a:lnSpc>
            </a:pPr>
            <a:r>
              <a:rPr lang="en-US" sz="1800" b="1" smtClean="0">
                <a:ea typeface="ＭＳ Ｐゴシック" charset="-128"/>
              </a:rPr>
              <a:t>Identify the most compelling science challenges</a:t>
            </a:r>
            <a:r>
              <a:rPr lang="en-US" sz="1800" smtClean="0">
                <a:ea typeface="ＭＳ Ｐゴシック" charset="-128"/>
              </a:rPr>
              <a:t> that have arisen from recent advances and accomplishments;</a:t>
            </a:r>
          </a:p>
          <a:p>
            <a:pPr marL="571500" indent="-571500" eaLnBrk="1" hangingPunct="1">
              <a:lnSpc>
                <a:spcPct val="80000"/>
              </a:lnSpc>
            </a:pPr>
            <a:endParaRPr lang="en-US" sz="1800" b="1" smtClean="0">
              <a:ea typeface="ＭＳ Ｐゴシック" charset="-128"/>
            </a:endParaRPr>
          </a:p>
          <a:p>
            <a:pPr marL="571500" indent="-571500" eaLnBrk="1" hangingPunct="1">
              <a:lnSpc>
                <a:spcPct val="80000"/>
              </a:lnSpc>
              <a:buClr>
                <a:srgbClr val="FFC000"/>
              </a:buClr>
            </a:pPr>
            <a:r>
              <a:rPr lang="en-US" sz="1800" b="1" smtClean="0">
                <a:ea typeface="ＭＳ Ｐゴシック" charset="-128"/>
              </a:rPr>
              <a:t>Identify the highest priority scientific targets </a:t>
            </a:r>
            <a:r>
              <a:rPr lang="en-US" sz="1800" smtClean="0">
                <a:ea typeface="ＭＳ Ｐゴシック" charset="-128"/>
              </a:rPr>
              <a:t>for the interval 2013-2022 (having considered scientific value, urgency, cost category and risk, and technical readiness). </a:t>
            </a:r>
          </a:p>
          <a:p>
            <a:pPr marL="571500" indent="-571500" eaLnBrk="1" hangingPunct="1">
              <a:lnSpc>
                <a:spcPct val="80000"/>
              </a:lnSpc>
              <a:buClr>
                <a:srgbClr val="FFC000"/>
              </a:buClr>
            </a:pPr>
            <a:endParaRPr lang="en-US" sz="1800" smtClean="0">
              <a:ea typeface="ＭＳ Ｐゴシック" charset="-128"/>
            </a:endParaRPr>
          </a:p>
          <a:p>
            <a:pPr marL="571500" indent="-571500" eaLnBrk="1" hangingPunct="1">
              <a:lnSpc>
                <a:spcPct val="80000"/>
              </a:lnSpc>
              <a:buClr>
                <a:srgbClr val="FFC000"/>
              </a:buClr>
            </a:pPr>
            <a:r>
              <a:rPr lang="en-US" sz="1800" b="1" smtClean="0">
                <a:ea typeface="ＭＳ Ｐゴシック" charset="-128"/>
              </a:rPr>
              <a:t>Develop an integrated research strategy</a:t>
            </a:r>
            <a:r>
              <a:rPr lang="en-US" sz="1800" smtClean="0">
                <a:ea typeface="ＭＳ Ｐゴシック" charset="-128"/>
              </a:rPr>
              <a:t> that will present means to address these targets</a:t>
            </a:r>
          </a:p>
          <a:p>
            <a:pPr marL="571500" indent="-571500" eaLnBrk="1" hangingPunct="1">
              <a:lnSpc>
                <a:spcPct val="80000"/>
              </a:lnSpc>
            </a:pPr>
            <a:endParaRPr lang="en-US" sz="1800" smtClean="0">
              <a:ea typeface="ＭＳ Ｐゴシック"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D3673AB-C8BA-4228-969B-CE9979E300B4}" type="slidenum">
              <a:rPr lang="en-US" smtClean="0">
                <a:latin typeface="Garamond" pitchFamily="18" charset="0"/>
              </a:rPr>
              <a:pPr eaLnBrk="1" hangingPunct="1"/>
              <a:t>6</a:t>
            </a:fld>
            <a:endParaRPr lang="en-US" smtClean="0">
              <a:latin typeface="Garamond" pitchFamily="18" charset="0"/>
            </a:endParaRPr>
          </a:p>
        </p:txBody>
      </p:sp>
      <p:sp>
        <p:nvSpPr>
          <p:cNvPr id="14339" name="Rectangle 2"/>
          <p:cNvSpPr>
            <a:spLocks noGrp="1" noChangeArrowheads="1"/>
          </p:cNvSpPr>
          <p:nvPr>
            <p:ph type="title" idx="4294967295"/>
          </p:nvPr>
        </p:nvSpPr>
        <p:spPr>
          <a:xfrm>
            <a:off x="457200" y="152400"/>
            <a:ext cx="8229600" cy="1139825"/>
          </a:xfrm>
        </p:spPr>
        <p:txBody>
          <a:bodyPr/>
          <a:lstStyle/>
          <a:p>
            <a:pPr eaLnBrk="1" hangingPunct="1"/>
            <a:r>
              <a:rPr lang="en-US" sz="4000" smtClean="0">
                <a:ea typeface="ＭＳ Ｐゴシック" charset="-128"/>
              </a:rPr>
              <a:t>Survey Organization</a:t>
            </a:r>
            <a:r>
              <a:rPr lang="en-US" b="1" smtClean="0">
                <a:ea typeface="ＭＳ Ｐゴシック" charset="-128"/>
              </a:rPr>
              <a:t>	</a:t>
            </a:r>
          </a:p>
        </p:txBody>
      </p:sp>
      <p:sp>
        <p:nvSpPr>
          <p:cNvPr id="14340" name="Rectangle 3"/>
          <p:cNvSpPr>
            <a:spLocks noGrp="1" noChangeArrowheads="1"/>
          </p:cNvSpPr>
          <p:nvPr>
            <p:ph type="body" idx="4294967295"/>
          </p:nvPr>
        </p:nvSpPr>
        <p:spPr>
          <a:xfrm>
            <a:off x="457200" y="1066800"/>
            <a:ext cx="8458200" cy="5029200"/>
          </a:xfrm>
        </p:spPr>
        <p:txBody>
          <a:bodyPr/>
          <a:lstStyle/>
          <a:p>
            <a:pPr eaLnBrk="1" hangingPunct="1">
              <a:lnSpc>
                <a:spcPct val="90000"/>
              </a:lnSpc>
            </a:pPr>
            <a:r>
              <a:rPr lang="en-US" sz="2000" b="1" smtClean="0">
                <a:ea typeface="ＭＳ Ｐゴシック" charset="-128"/>
              </a:rPr>
              <a:t>Steering Committee</a:t>
            </a:r>
            <a:r>
              <a:rPr lang="en-US" sz="2000" smtClean="0">
                <a:ea typeface="ＭＳ Ｐゴシック" charset="-128"/>
              </a:rPr>
              <a:t>  –  Appointed by the NRC and responsible for the final report and its recommendations</a:t>
            </a:r>
            <a:r>
              <a:rPr lang="en-US" sz="1900" smtClean="0">
                <a:ea typeface="ＭＳ Ｐゴシック" charset="-128"/>
              </a:rPr>
              <a:t> </a:t>
            </a:r>
          </a:p>
          <a:p>
            <a:pPr lvl="1" eaLnBrk="1" hangingPunct="1">
              <a:lnSpc>
                <a:spcPct val="90000"/>
              </a:lnSpc>
            </a:pPr>
            <a:r>
              <a:rPr lang="en-US" sz="2000" smtClean="0">
                <a:solidFill>
                  <a:schemeClr val="tx2"/>
                </a:solidFill>
                <a:ea typeface="ＭＳ Ｐゴシック" charset="-128"/>
              </a:rPr>
              <a:t>Nineteen members representing the broad solar and space physics community; includes representatives from the 3 study panels</a:t>
            </a:r>
          </a:p>
          <a:p>
            <a:pPr lvl="1" eaLnBrk="1" hangingPunct="1">
              <a:lnSpc>
                <a:spcPct val="90000"/>
              </a:lnSpc>
            </a:pPr>
            <a:endParaRPr lang="en-US" sz="2000" smtClean="0">
              <a:solidFill>
                <a:schemeClr val="tx2"/>
              </a:solidFill>
              <a:ea typeface="ＭＳ Ｐゴシック" charset="-128"/>
            </a:endParaRPr>
          </a:p>
          <a:p>
            <a:pPr eaLnBrk="1" hangingPunct="1">
              <a:lnSpc>
                <a:spcPct val="90000"/>
              </a:lnSpc>
            </a:pPr>
            <a:r>
              <a:rPr lang="en-US" sz="2000" b="1" smtClean="0">
                <a:ea typeface="ＭＳ Ｐゴシック" charset="-128"/>
              </a:rPr>
              <a:t>Disciplinary Study Panels</a:t>
            </a:r>
            <a:r>
              <a:rPr lang="en-US" sz="2000" smtClean="0">
                <a:ea typeface="ＭＳ Ｐゴシック" charset="-128"/>
              </a:rPr>
              <a:t> – Appointed by the NRC; provides written input to the steering committee and informs steering committee’s deliberations:</a:t>
            </a:r>
          </a:p>
          <a:p>
            <a:pPr lvl="1" eaLnBrk="1" hangingPunct="1">
              <a:lnSpc>
                <a:spcPct val="90000"/>
              </a:lnSpc>
            </a:pPr>
            <a:r>
              <a:rPr lang="en-US" sz="2000" b="1" smtClean="0">
                <a:solidFill>
                  <a:schemeClr val="tx2"/>
                </a:solidFill>
                <a:ea typeface="ＭＳ Ｐゴシック" charset="-128"/>
              </a:rPr>
              <a:t>Atmosphere-Ionosphere-Magnetosphere Interactions</a:t>
            </a:r>
          </a:p>
          <a:p>
            <a:pPr lvl="1" eaLnBrk="1" hangingPunct="1">
              <a:lnSpc>
                <a:spcPct val="90000"/>
              </a:lnSpc>
            </a:pPr>
            <a:r>
              <a:rPr lang="en-US" sz="2000" b="1" smtClean="0">
                <a:solidFill>
                  <a:schemeClr val="tx2"/>
                </a:solidFill>
                <a:ea typeface="ＭＳ Ｐゴシック" charset="-128"/>
              </a:rPr>
              <a:t>Solar Wind-Magnetosphere Interactions</a:t>
            </a:r>
          </a:p>
          <a:p>
            <a:pPr lvl="1" eaLnBrk="1" hangingPunct="1">
              <a:lnSpc>
                <a:spcPct val="90000"/>
              </a:lnSpc>
            </a:pPr>
            <a:r>
              <a:rPr lang="en-US" sz="2000" b="1" smtClean="0">
                <a:solidFill>
                  <a:schemeClr val="tx2"/>
                </a:solidFill>
                <a:ea typeface="ＭＳ Ｐゴシック" charset="-128"/>
              </a:rPr>
              <a:t>Solar and Heliospheric Physics</a:t>
            </a:r>
          </a:p>
          <a:p>
            <a:pPr lvl="1" eaLnBrk="1" hangingPunct="1">
              <a:lnSpc>
                <a:spcPct val="90000"/>
              </a:lnSpc>
            </a:pPr>
            <a:endParaRPr lang="en-US" sz="2000" b="1" smtClean="0">
              <a:solidFill>
                <a:schemeClr val="tx2"/>
              </a:solidFill>
              <a:ea typeface="ＭＳ Ｐゴシック" charset="-128"/>
            </a:endParaRPr>
          </a:p>
          <a:p>
            <a:pPr eaLnBrk="1" hangingPunct="1">
              <a:lnSpc>
                <a:spcPct val="90000"/>
              </a:lnSpc>
            </a:pPr>
            <a:r>
              <a:rPr lang="en-US" sz="2000" b="1" smtClean="0">
                <a:ea typeface="ＭＳ Ｐゴシック" charset="-128"/>
              </a:rPr>
              <a:t>“National Capabilities” Working Groups</a:t>
            </a:r>
            <a:r>
              <a:rPr lang="en-US" sz="2000" smtClean="0">
                <a:ea typeface="ＭＳ Ｐゴシック" charset="-128"/>
              </a:rPr>
              <a:t> – Informal groups drawn from drawn from survey members and from the community</a:t>
            </a:r>
            <a:r>
              <a:rPr lang="en-US" sz="1900" smtClean="0">
                <a:ea typeface="ＭＳ Ｐゴシック" charset="-128"/>
              </a:rPr>
              <a:t>  </a:t>
            </a:r>
          </a:p>
          <a:p>
            <a:pPr lvl="1" eaLnBrk="1" hangingPunct="1">
              <a:lnSpc>
                <a:spcPct val="90000"/>
              </a:lnSpc>
            </a:pPr>
            <a:r>
              <a:rPr lang="en-US" sz="2000" smtClean="0">
                <a:solidFill>
                  <a:srgbClr val="006600"/>
                </a:solidFill>
                <a:ea typeface="ＭＳ Ｐゴシック" charset="-128"/>
              </a:rPr>
              <a:t>Address important cross-disciplinary issues and opportunities </a:t>
            </a:r>
          </a:p>
        </p:txBody>
      </p:sp>
      <p:sp>
        <p:nvSpPr>
          <p:cNvPr id="4" name="Slide Number Placeholder 3"/>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B8984EBA-2D7A-4105-BAEB-BBD26C347350}" type="slidenum">
              <a:rPr lang="en-US" altLang="en-US" sz="1200">
                <a:latin typeface="+mj-lt"/>
                <a:ea typeface="+mn-ea"/>
              </a:rPr>
              <a:pPr algn="r">
                <a:defRPr/>
              </a:pPr>
              <a:t>6</a:t>
            </a:fld>
            <a:endParaRPr lang="en-US" altLang="en-US" sz="1200">
              <a:latin typeface="+mj-lt"/>
              <a:ea typeface="+mn-ea"/>
            </a:endParaRPr>
          </a:p>
        </p:txBody>
      </p:sp>
      <p:sp>
        <p:nvSpPr>
          <p:cNvPr id="5" name="Footer Placeholder 4"/>
          <p:cNvSpPr txBox="1">
            <a:spLocks noGrp="1"/>
          </p:cNvSpPr>
          <p:nvPr/>
        </p:nvSpPr>
        <p:spPr bwMode="auto">
          <a:xfrm>
            <a:off x="3124200" y="6248400"/>
            <a:ext cx="2895600" cy="457200"/>
          </a:xfrm>
          <a:prstGeom prst="rect">
            <a:avLst/>
          </a:prstGeom>
          <a:noFill/>
          <a:ln>
            <a:miter lim="800000"/>
            <a:headEnd/>
            <a:tailEnd/>
          </a:ln>
        </p:spPr>
        <p:txBody>
          <a:bodyPr anchor="b"/>
          <a:lstStyle/>
          <a:p>
            <a:pPr algn="ctr">
              <a:defRPr/>
            </a:pPr>
            <a:endParaRPr lang="en-US" altLang="en-US" sz="1200">
              <a:latin typeface="+mj-lt"/>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4CB2426D-6675-4F0A-82B4-91FB2F00681E}" type="slidenum">
              <a:rPr lang="en-US" smtClean="0"/>
              <a:pPr eaLnBrk="1" hangingPunct="1"/>
              <a:t>7</a:t>
            </a:fld>
            <a:endParaRPr lang="en-US" smtClean="0"/>
          </a:p>
        </p:txBody>
      </p:sp>
      <p:pic>
        <p:nvPicPr>
          <p:cNvPr id="92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889000"/>
            <a:ext cx="392747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2725" y="1981200"/>
            <a:ext cx="5121275" cy="36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additive="base">
                                        <p:cTn id="7" dur="500" fill="hold"/>
                                        <p:tgtEl>
                                          <p:spTgt spid="74754"/>
                                        </p:tgtEl>
                                        <p:attrNameLst>
                                          <p:attrName>ppt_x</p:attrName>
                                        </p:attrNameLst>
                                      </p:cBhvr>
                                      <p:tavLst>
                                        <p:tav tm="0">
                                          <p:val>
                                            <p:strVal val="#ppt_x"/>
                                          </p:val>
                                        </p:tav>
                                        <p:tav tm="100000">
                                          <p:val>
                                            <p:strVal val="#ppt_x"/>
                                          </p:val>
                                        </p:tav>
                                      </p:tavLst>
                                    </p:anim>
                                    <p:anim calcmode="lin" valueType="num">
                                      <p:cBhvr additive="base">
                                        <p:cTn id="8" dur="500" fill="hold"/>
                                        <p:tgtEl>
                                          <p:spTgt spid="74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08722EC-6BF2-46F5-B396-FB9EC9A54B70}" type="slidenum">
              <a:rPr lang="en-US" smtClean="0">
                <a:latin typeface="Garamond" pitchFamily="18" charset="0"/>
              </a:rPr>
              <a:pPr eaLnBrk="1" hangingPunct="1"/>
              <a:t>8</a:t>
            </a:fld>
            <a:endParaRPr lang="en-US" smtClean="0">
              <a:latin typeface="Garamond" pitchFamily="18" charset="0"/>
            </a:endParaRPr>
          </a:p>
        </p:txBody>
      </p:sp>
      <p:sp>
        <p:nvSpPr>
          <p:cNvPr id="10243" name="Title 1"/>
          <p:cNvSpPr>
            <a:spLocks noGrp="1"/>
          </p:cNvSpPr>
          <p:nvPr>
            <p:ph type="title"/>
          </p:nvPr>
        </p:nvSpPr>
        <p:spPr/>
        <p:txBody>
          <a:bodyPr/>
          <a:lstStyle/>
          <a:p>
            <a:r>
              <a:rPr lang="en-US" smtClean="0">
                <a:ea typeface="ＭＳ Ｐゴシック" charset="-128"/>
              </a:rPr>
              <a:t>Advice: </a:t>
            </a:r>
            <a:r>
              <a:rPr lang="en-US" b="1" smtClean="0">
                <a:ea typeface="ＭＳ Ｐゴシック" charset="-128"/>
              </a:rPr>
              <a:t>Define a tractable charter</a:t>
            </a:r>
            <a:r>
              <a:rPr lang="en-US" smtClean="0">
                <a:ea typeface="ＭＳ Ｐゴシック" charset="-128"/>
              </a:rPr>
              <a:t>	</a:t>
            </a:r>
          </a:p>
        </p:txBody>
      </p:sp>
      <p:sp>
        <p:nvSpPr>
          <p:cNvPr id="10244" name="Content Placeholder 2"/>
          <p:cNvSpPr>
            <a:spLocks noGrp="1"/>
          </p:cNvSpPr>
          <p:nvPr>
            <p:ph idx="1"/>
          </p:nvPr>
        </p:nvSpPr>
        <p:spPr>
          <a:xfrm>
            <a:off x="457200" y="1295400"/>
            <a:ext cx="8229600" cy="4835525"/>
          </a:xfrm>
        </p:spPr>
        <p:txBody>
          <a:bodyPr/>
          <a:lstStyle/>
          <a:p>
            <a:r>
              <a:rPr lang="en-US" sz="2200" smtClean="0">
                <a:ea typeface="ＭＳ Ｐゴシック" charset="-128"/>
              </a:rPr>
              <a:t>Recommend an Earth Science focus (for now)</a:t>
            </a:r>
          </a:p>
          <a:p>
            <a:r>
              <a:rPr lang="en-US" sz="2200" smtClean="0">
                <a:ea typeface="ＭＳ Ｐゴシック" charset="-128"/>
              </a:rPr>
              <a:t>Base thinking on extensive work of NASA open data policies</a:t>
            </a:r>
          </a:p>
          <a:p>
            <a:r>
              <a:rPr lang="en-US" sz="2200" smtClean="0">
                <a:ea typeface="ＭＳ Ｐゴシック" charset="-128"/>
              </a:rPr>
              <a:t>Try to engage other agencies very broadly (NOAA, USGS, NSF, DOE, DoD, ?)</a:t>
            </a:r>
          </a:p>
          <a:p>
            <a:r>
              <a:rPr lang="en-US" sz="2200" smtClean="0">
                <a:ea typeface="ＭＳ Ｐゴシック" charset="-128"/>
              </a:rPr>
              <a:t>Bring together space-based, ground-based, purely science, operational systems, etc.</a:t>
            </a:r>
          </a:p>
          <a:p>
            <a:r>
              <a:rPr lang="en-US" sz="2200" b="1" smtClean="0">
                <a:ea typeface="ＭＳ Ｐゴシック" charset="-128"/>
              </a:rPr>
              <a:t>Include ‘meta-analysis’ of many (many!) prior studies and reports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A26D1BF-CD61-412B-AAE7-D7CF5B530AD4}" type="slidenum">
              <a:rPr lang="en-US" smtClean="0">
                <a:latin typeface="Garamond" pitchFamily="18" charset="0"/>
              </a:rPr>
              <a:pPr eaLnBrk="1" hangingPunct="1"/>
              <a:t>9</a:t>
            </a:fld>
            <a:endParaRPr lang="en-US" smtClean="0">
              <a:latin typeface="Garamond" pitchFamily="18" charset="0"/>
            </a:endParaRPr>
          </a:p>
        </p:txBody>
      </p:sp>
      <p:sp>
        <p:nvSpPr>
          <p:cNvPr id="11267" name="Rectangle 4"/>
          <p:cNvSpPr>
            <a:spLocks noGrp="1" noChangeArrowheads="1"/>
          </p:cNvSpPr>
          <p:nvPr>
            <p:ph type="title" idx="4294967295"/>
          </p:nvPr>
        </p:nvSpPr>
        <p:spPr/>
        <p:txBody>
          <a:bodyPr/>
          <a:lstStyle/>
          <a:p>
            <a:r>
              <a:rPr lang="en-US" sz="4000" smtClean="0">
                <a:ea typeface="ＭＳ Ｐゴシック" charset="-128"/>
              </a:rPr>
              <a:t>Earth Data and Informatics Survey</a:t>
            </a:r>
          </a:p>
        </p:txBody>
      </p:sp>
      <p:sp>
        <p:nvSpPr>
          <p:cNvPr id="14340" name="Rectangle 5"/>
          <p:cNvSpPr>
            <a:spLocks noGrp="1" noChangeArrowheads="1"/>
          </p:cNvSpPr>
          <p:nvPr>
            <p:ph type="body" idx="4294967295"/>
          </p:nvPr>
        </p:nvSpPr>
        <p:spPr>
          <a:xfrm>
            <a:off x="457200" y="1143000"/>
            <a:ext cx="8229600" cy="4876800"/>
          </a:xfrm>
        </p:spPr>
        <p:txBody>
          <a:bodyPr/>
          <a:lstStyle/>
          <a:p>
            <a:pPr>
              <a:lnSpc>
                <a:spcPct val="80000"/>
              </a:lnSpc>
              <a:defRPr/>
            </a:pPr>
            <a:r>
              <a:rPr lang="en-US" sz="2800" dirty="0" smtClean="0">
                <a:latin typeface="Calibri" pitchFamily="34" charset="0"/>
                <a:ea typeface="ＭＳ Ｐゴシック" charset="-128"/>
              </a:rPr>
              <a:t>What is the present state of data management, access, etc.?</a:t>
            </a:r>
          </a:p>
          <a:p>
            <a:pPr>
              <a:lnSpc>
                <a:spcPct val="80000"/>
              </a:lnSpc>
              <a:defRPr/>
            </a:pPr>
            <a:r>
              <a:rPr lang="en-US" sz="2800" dirty="0" smtClean="0">
                <a:latin typeface="Calibri" pitchFamily="34" charset="0"/>
                <a:ea typeface="ＭＳ Ｐゴシック" charset="-128"/>
              </a:rPr>
              <a:t>What is the desired/required state  for these themes?</a:t>
            </a:r>
          </a:p>
          <a:p>
            <a:pPr>
              <a:lnSpc>
                <a:spcPct val="80000"/>
              </a:lnSpc>
              <a:defRPr/>
            </a:pPr>
            <a:r>
              <a:rPr lang="en-US" sz="2800" dirty="0" smtClean="0">
                <a:latin typeface="Calibri" pitchFamily="34" charset="0"/>
                <a:ea typeface="ＭＳ Ｐゴシック" charset="-128"/>
              </a:rPr>
              <a:t>What are the required actions? What order must actions be taken?</a:t>
            </a:r>
          </a:p>
          <a:p>
            <a:pPr>
              <a:lnSpc>
                <a:spcPct val="80000"/>
              </a:lnSpc>
              <a:defRPr/>
            </a:pPr>
            <a:r>
              <a:rPr lang="en-US" sz="2800" dirty="0" smtClean="0">
                <a:latin typeface="Calibri" pitchFamily="34" charset="0"/>
                <a:ea typeface="ＭＳ Ｐゴシック" charset="-128"/>
              </a:rPr>
              <a:t>Provide strategic advice: Leave tactics to agencies (road maps, implementation plans, etc.)</a:t>
            </a:r>
          </a:p>
          <a:p>
            <a:pPr>
              <a:lnSpc>
                <a:spcPct val="80000"/>
              </a:lnSpc>
              <a:defRPr/>
            </a:pPr>
            <a:r>
              <a:rPr lang="en-US" sz="2800" dirty="0" smtClean="0">
                <a:latin typeface="Calibri" pitchFamily="34" charset="0"/>
                <a:ea typeface="ＭＳ Ｐゴシック" charset="-128"/>
              </a:rPr>
              <a:t>Define notional plans  (to give concreteness)</a:t>
            </a:r>
          </a:p>
          <a:p>
            <a:pPr>
              <a:lnSpc>
                <a:spcPct val="80000"/>
              </a:lnSpc>
              <a:defRPr/>
            </a:pPr>
            <a:r>
              <a:rPr lang="en-US" sz="2800" dirty="0" smtClean="0">
                <a:latin typeface="Calibri" pitchFamily="34" charset="0"/>
                <a:ea typeface="ＭＳ Ｐゴシック" charset="-128"/>
              </a:rPr>
              <a:t>Consider reasonableness, feasibility, rough costs</a:t>
            </a:r>
          </a:p>
          <a:p>
            <a:pPr>
              <a:lnSpc>
                <a:spcPct val="80000"/>
              </a:lnSpc>
              <a:defRPr/>
            </a:pPr>
            <a:endParaRPr lang="en-US" sz="2400" dirty="0">
              <a:latin typeface="Calibri" pitchFamily="34" charset="0"/>
              <a:ea typeface="ＭＳ Ｐゴシック" charset="-128"/>
            </a:endParaRPr>
          </a:p>
          <a:p>
            <a:pPr marL="0" indent="0">
              <a:lnSpc>
                <a:spcPct val="80000"/>
              </a:lnSpc>
              <a:buFont typeface="Wingdings" pitchFamily="2" charset="2"/>
              <a:buNone/>
              <a:defRPr/>
            </a:pPr>
            <a:r>
              <a:rPr lang="en-US" sz="2800" b="1" dirty="0" smtClean="0">
                <a:latin typeface="Calibri" pitchFamily="34" charset="0"/>
                <a:ea typeface="ＭＳ Ｐゴシック" charset="-128"/>
              </a:rPr>
              <a:t>Main thing: Define priorities and speak with one voice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Edge</Template>
  <TotalTime>10730</TotalTime>
  <Words>926</Words>
  <Application>Microsoft Office PowerPoint</Application>
  <PresentationFormat>On-screen Show (4:3)</PresentationFormat>
  <Paragraphs>103</Paragraphs>
  <Slides>11</Slides>
  <Notes>8</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Edge</vt:lpstr>
      <vt:lpstr>Default Design</vt:lpstr>
      <vt:lpstr>The Utility of National Academy-Sponsored Decadal Surveys </vt:lpstr>
      <vt:lpstr>eGY Declaration</vt:lpstr>
      <vt:lpstr>GOAL: Transform Information into Wisdom</vt:lpstr>
      <vt:lpstr>Decadal Survey Purpose &amp; OSTP* Recommended Approach</vt:lpstr>
      <vt:lpstr>2013-2022 Survey’s Task Summary</vt:lpstr>
      <vt:lpstr>Survey Organization </vt:lpstr>
      <vt:lpstr>PowerPoint Presentation</vt:lpstr>
      <vt:lpstr>Advice: Define a tractable charter </vt:lpstr>
      <vt:lpstr>Earth Data and Informatics Survey</vt:lpstr>
      <vt:lpstr>Key Issues and Aspects</vt:lpstr>
      <vt:lpstr>Survey Issues </vt:lpstr>
    </vt:vector>
  </TitlesOfParts>
  <Company>National Academy of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Decadal Strategy for Solar and Space Physics (Heliophysics)</dc:title>
  <dc:creator>acharo</dc:creator>
  <cp:lastModifiedBy>Sony Customer</cp:lastModifiedBy>
  <cp:revision>226</cp:revision>
  <dcterms:created xsi:type="dcterms:W3CDTF">2010-07-28T03:26:01Z</dcterms:created>
  <dcterms:modified xsi:type="dcterms:W3CDTF">2013-07-10T11:05:14Z</dcterms:modified>
</cp:coreProperties>
</file>