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19"/>
  </p:notesMasterIdLst>
  <p:sldIdLst>
    <p:sldId id="293" r:id="rId6"/>
    <p:sldId id="298" r:id="rId7"/>
    <p:sldId id="294" r:id="rId8"/>
    <p:sldId id="297" r:id="rId9"/>
    <p:sldId id="304" r:id="rId10"/>
    <p:sldId id="302" r:id="rId11"/>
    <p:sldId id="303" r:id="rId12"/>
    <p:sldId id="306" r:id="rId13"/>
    <p:sldId id="307" r:id="rId14"/>
    <p:sldId id="278" r:id="rId15"/>
    <p:sldId id="292" r:id="rId16"/>
    <p:sldId id="305" r:id="rId17"/>
    <p:sldId id="28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BC20"/>
    <a:srgbClr val="001349"/>
    <a:srgbClr val="002E6C"/>
    <a:srgbClr val="1A2E6C"/>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6" d="100"/>
          <a:sy n="76" d="100"/>
        </p:scale>
        <p:origin x="-1864" y="-416"/>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8968A-D807-2D43-AA67-AF3D0BB504D4}" type="datetimeFigureOut">
              <a:rPr lang="en-US" smtClean="0"/>
              <a:pPr/>
              <a:t>7/14/15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9EDD4-76B0-2144-883C-A0FB16EB0411}" type="slidenum">
              <a:rPr lang="en-US" smtClean="0"/>
              <a:pPr/>
              <a:t>‹#›</a:t>
            </a:fld>
            <a:endParaRPr lang="en-US"/>
          </a:p>
        </p:txBody>
      </p:sp>
    </p:spTree>
    <p:extLst>
      <p:ext uri="{BB962C8B-B14F-4D97-AF65-F5344CB8AC3E}">
        <p14:creationId xmlns:p14="http://schemas.microsoft.com/office/powerpoint/2010/main" val="4175375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5" indent="-171435">
              <a:buFont typeface="Arial"/>
              <a:buChar char="•"/>
            </a:pPr>
            <a:r>
              <a:rPr lang="en-US" dirty="0" smtClean="0">
                <a:solidFill>
                  <a:srgbClr val="FF0000"/>
                </a:solidFill>
              </a:rPr>
              <a:t>A “science facility” is an</a:t>
            </a:r>
            <a:r>
              <a:rPr lang="en-US" baseline="0" dirty="0" smtClean="0">
                <a:solidFill>
                  <a:srgbClr val="FF0000"/>
                </a:solidFill>
              </a:rPr>
              <a:t> observatory/organization that </a:t>
            </a:r>
            <a:r>
              <a:rPr lang="en-US" i="1" baseline="0" dirty="0" smtClean="0">
                <a:solidFill>
                  <a:srgbClr val="FF0000"/>
                </a:solidFill>
              </a:rPr>
              <a:t>enables</a:t>
            </a:r>
            <a:r>
              <a:rPr lang="en-US" baseline="0" dirty="0" smtClean="0">
                <a:solidFill>
                  <a:srgbClr val="FF0000"/>
                </a:solidFill>
              </a:rPr>
              <a:t> science by providing a community-wide resource. For example, the a large telescope that provides opportunities for many scientists to propose, collect and use data is also a facility.</a:t>
            </a:r>
          </a:p>
          <a:p>
            <a:pPr marL="171435" indent="-171435">
              <a:buFont typeface="Arial"/>
              <a:buChar char="•"/>
            </a:pPr>
            <a:r>
              <a:rPr lang="en-US" baseline="0" dirty="0" smtClean="0">
                <a:solidFill>
                  <a:srgbClr val="FF0000"/>
                </a:solidFill>
              </a:rPr>
              <a:t>NEON staff will collect, verify (through QA/QC procedures) and provide data to users through the NEON web portal. All data are available free and to anyone through the web portal.</a:t>
            </a:r>
          </a:p>
          <a:p>
            <a:pPr marL="171435" indent="-171435">
              <a:buFont typeface="Arial"/>
              <a:buChar char="•"/>
            </a:pPr>
            <a:r>
              <a:rPr lang="en-US" baseline="0" dirty="0" smtClean="0">
                <a:solidFill>
                  <a:srgbClr val="FF0000"/>
                </a:solidFill>
              </a:rPr>
              <a:t>Scientists can propose additional sensors, instruments, data collection, experiments, etc. that leverage NEON infrastructure (i.e., towers, sampling plots, airborne platform, etc.) to NSF to further their research goals.</a:t>
            </a:r>
          </a:p>
          <a:p>
            <a:pPr marL="171435" indent="-171435">
              <a:buFont typeface="Arial"/>
              <a:buChar char="•"/>
            </a:pPr>
            <a:r>
              <a:rPr lang="en-US" baseline="0" dirty="0" smtClean="0">
                <a:solidFill>
                  <a:srgbClr val="FF0000"/>
                </a:solidFill>
              </a:rPr>
              <a:t>Educational resources include Citizen Science programs, opportunities for undergraduate students to participate in internship or research experiences, a graduate student course, museum projects, online learning modules for students, and seminars/workshops to provide additional professional development/training related to NEON science, data, and educational programs.</a:t>
            </a:r>
          </a:p>
          <a:p>
            <a:pPr marL="171435" indent="-171435">
              <a:buFont typeface="Arial"/>
              <a:buChar char="•"/>
            </a:pPr>
            <a:r>
              <a:rPr lang="en-US" baseline="0" dirty="0" smtClean="0">
                <a:solidFill>
                  <a:srgbClr val="FF0000"/>
                </a:solidFill>
              </a:rPr>
              <a:t>Timeline </a:t>
            </a:r>
          </a:p>
          <a:p>
            <a:pPr marL="628594" lvl="1" indent="-171435">
              <a:buFont typeface="Arial"/>
              <a:buChar char="•"/>
            </a:pPr>
            <a:r>
              <a:rPr lang="en-US" baseline="0" dirty="0" smtClean="0">
                <a:solidFill>
                  <a:srgbClr val="FF0000"/>
                </a:solidFill>
              </a:rPr>
              <a:t>Design &amp; Development=community workshops, design groups, development of proposal to NSF</a:t>
            </a:r>
          </a:p>
          <a:p>
            <a:pPr marL="628594" lvl="1" indent="-171435">
              <a:buFont typeface="Arial"/>
              <a:buChar char="•"/>
            </a:pPr>
            <a:r>
              <a:rPr lang="en-US" baseline="0" dirty="0" smtClean="0">
                <a:solidFill>
                  <a:srgbClr val="FF0000"/>
                </a:solidFill>
              </a:rPr>
              <a:t>Construction = build observatory infrastructure, data collection protocols, data delivery system, web portal and educational resources</a:t>
            </a:r>
          </a:p>
          <a:p>
            <a:pPr marL="628594" lvl="1" indent="-171435">
              <a:buFont typeface="Arial"/>
              <a:buChar char="•"/>
            </a:pPr>
            <a:r>
              <a:rPr lang="en-US" baseline="0" dirty="0" smtClean="0">
                <a:solidFill>
                  <a:srgbClr val="FF0000"/>
                </a:solidFill>
              </a:rPr>
              <a:t>Operations= collect and provide data, educational resources and infrastructure to users. NEON sites will move into Operations as they are completed during construction. Full Operations will not begin (with data from all sites) until the entire observatory is built, likely in late 2017.</a:t>
            </a:r>
          </a:p>
          <a:p>
            <a:pPr marL="171435" indent="-171435">
              <a:buFont typeface="Arial"/>
              <a:buChar char="•"/>
            </a:pPr>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a:buFont typeface="Arial"/>
              <a:buChar char="•"/>
            </a:pPr>
            <a:r>
              <a:rPr lang="en-US" sz="1200" kern="1200" dirty="0" smtClean="0">
                <a:solidFill>
                  <a:schemeClr val="tx1"/>
                </a:solidFill>
                <a:latin typeface="+mn-lt"/>
                <a:ea typeface="+mn-ea"/>
                <a:cs typeface="+mn-cs"/>
              </a:rPr>
              <a:t>NEON statistically partitioned the continental US, Hawaii and Puerto Rico into 20 </a:t>
            </a:r>
            <a:r>
              <a:rPr lang="en-US" sz="1200" kern="1200" dirty="0" err="1" smtClean="0">
                <a:solidFill>
                  <a:schemeClr val="tx1"/>
                </a:solidFill>
                <a:latin typeface="+mn-lt"/>
                <a:ea typeface="+mn-ea"/>
                <a:cs typeface="+mn-cs"/>
              </a:rPr>
              <a:t>ecoclimatic</a:t>
            </a:r>
            <a:r>
              <a:rPr lang="en-US" sz="1200" kern="1200" dirty="0" smtClean="0">
                <a:solidFill>
                  <a:schemeClr val="tx1"/>
                </a:solidFill>
                <a:latin typeface="+mn-lt"/>
                <a:ea typeface="+mn-ea"/>
                <a:cs typeface="+mn-cs"/>
              </a:rPr>
              <a:t> domains that represent distinct regions of vegetation, landforms and ecosystem dynamics to capture the full range of US ecological and climatic diversity. NEON selected ecologically representative core sites within each domain considering logistical convenience and site accessibility. - See more at: http://</a:t>
            </a:r>
            <a:r>
              <a:rPr lang="en-US" sz="1200" kern="1200" dirty="0" err="1" smtClean="0">
                <a:solidFill>
                  <a:schemeClr val="tx1"/>
                </a:solidFill>
                <a:latin typeface="+mn-lt"/>
                <a:ea typeface="+mn-ea"/>
                <a:cs typeface="+mn-cs"/>
              </a:rPr>
              <a:t>www.neoninc.org</a:t>
            </a:r>
            <a:r>
              <a:rPr lang="en-US" sz="1200" kern="1200" dirty="0" smtClean="0">
                <a:solidFill>
                  <a:schemeClr val="tx1"/>
                </a:solidFill>
                <a:latin typeface="+mn-lt"/>
                <a:ea typeface="+mn-ea"/>
                <a:cs typeface="+mn-cs"/>
              </a:rPr>
              <a:t>/science-design/</a:t>
            </a:r>
            <a:r>
              <a:rPr lang="en-US" sz="1200" kern="1200" dirty="0" err="1" smtClean="0">
                <a:solidFill>
                  <a:schemeClr val="tx1"/>
                </a:solidFill>
                <a:latin typeface="+mn-lt"/>
                <a:ea typeface="+mn-ea"/>
                <a:cs typeface="+mn-cs"/>
              </a:rPr>
              <a:t>spatiotemporal-design#sthash.wsNOfYog.dpuf</a:t>
            </a:r>
            <a:endParaRPr lang="en-US" dirty="0" smtClean="0"/>
          </a:p>
          <a:p>
            <a:pPr marL="171435" indent="-171435">
              <a:buFont typeface="Arial"/>
              <a:buChar char="•"/>
            </a:pPr>
            <a:r>
              <a:rPr lang="en-US" dirty="0" smtClean="0"/>
              <a:t>A</a:t>
            </a:r>
            <a:r>
              <a:rPr lang="en-US" baseline="0" dirty="0" smtClean="0"/>
              <a:t> </a:t>
            </a:r>
            <a:r>
              <a:rPr lang="en-US" baseline="0" dirty="0" smtClean="0"/>
              <a:t>total of 72 sites are being built across 20 domains (approximately 3 terrestrial and 3 aquatic sites per domain)</a:t>
            </a:r>
          </a:p>
          <a:p>
            <a:pPr marL="628594" lvl="1" indent="-171435">
              <a:buFont typeface="Arial"/>
              <a:buChar char="•"/>
            </a:pPr>
            <a:r>
              <a:rPr lang="en-US" baseline="0" dirty="0" smtClean="0"/>
              <a:t>60 terrestrial sites that include towers with atmospheric sensors, soil pits, organismal sampling plots</a:t>
            </a:r>
          </a:p>
          <a:p>
            <a:pPr marL="628594" lvl="1" indent="-171435">
              <a:buFont typeface="Arial"/>
              <a:buChar char="•"/>
            </a:pPr>
            <a:r>
              <a:rPr lang="en-US" baseline="0" dirty="0" smtClean="0"/>
              <a:t>36 aquatic sites with sensors and organismal sampling (XX are co-located with terrestrial sites)</a:t>
            </a:r>
          </a:p>
          <a:p>
            <a:pPr marL="628594" lvl="1" indent="-171435">
              <a:buFont typeface="Arial"/>
              <a:buChar char="•"/>
            </a:pPr>
            <a:r>
              <a:rPr lang="en-US" baseline="0" dirty="0" smtClean="0"/>
              <a:t>10 STREON sites (co-located with 10 aquatic sites)</a:t>
            </a:r>
          </a:p>
        </p:txBody>
      </p:sp>
      <p:sp>
        <p:nvSpPr>
          <p:cNvPr id="4" name="Slide Number Placeholder 3"/>
          <p:cNvSpPr>
            <a:spLocks noGrp="1"/>
          </p:cNvSpPr>
          <p:nvPr>
            <p:ph type="sldNum" sz="quarter" idx="10"/>
          </p:nvPr>
        </p:nvSpPr>
        <p:spPr/>
        <p:txBody>
          <a:bodyPr/>
          <a:lstStyle/>
          <a:p>
            <a:fld id="{3E09EDD4-76B0-2144-883C-A0FB16EB0411}" type="slidenum">
              <a:rPr lang="en-US" smtClean="0"/>
              <a:pPr/>
              <a:t>3</a:t>
            </a:fld>
            <a:endParaRPr lang="en-US"/>
          </a:p>
        </p:txBody>
      </p:sp>
    </p:spTree>
    <p:extLst>
      <p:ext uri="{BB962C8B-B14F-4D97-AF65-F5344CB8AC3E}">
        <p14:creationId xmlns:p14="http://schemas.microsoft.com/office/powerpoint/2010/main" val="33235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5" indent="-169635">
              <a:buFont typeface="Arial"/>
              <a:buChar char="•"/>
            </a:pPr>
            <a:r>
              <a:rPr lang="en-US" dirty="0"/>
              <a:t>Bird,</a:t>
            </a:r>
            <a:r>
              <a:rPr lang="en-US" baseline="0" dirty="0"/>
              <a:t> mammal, and tick sampling are more loosely tied to the biodiversity plot layout, with the goal to achieve spatial co-location among the different types of sampling units where possible.</a:t>
            </a:r>
          </a:p>
          <a:p>
            <a:pPr marL="169635" indent="-169635">
              <a:buFont typeface="Arial"/>
              <a:buChar char="•"/>
            </a:pPr>
            <a:endParaRPr lang="en-US" baseline="0" dirty="0" smtClean="0"/>
          </a:p>
          <a:p>
            <a:pPr marL="169635" indent="-169635">
              <a:buFont typeface="Arial"/>
              <a:buChar char="•"/>
            </a:pPr>
            <a:r>
              <a:rPr lang="en-US" baseline="0" dirty="0" smtClean="0"/>
              <a:t>Note </a:t>
            </a:r>
            <a:r>
              <a:rPr lang="en-US" baseline="0" dirty="0"/>
              <a:t>that bird, mammal, and tick sampling units can be placed in order to capture habitat gradients of interest, or unique habitats on the landscape.</a:t>
            </a:r>
            <a:endParaRPr lang="en-US" dirty="0"/>
          </a:p>
        </p:txBody>
      </p:sp>
      <p:sp>
        <p:nvSpPr>
          <p:cNvPr id="4" name="Slide Number Placeholder 3"/>
          <p:cNvSpPr>
            <a:spLocks noGrp="1"/>
          </p:cNvSpPr>
          <p:nvPr>
            <p:ph type="sldNum" sz="quarter" idx="10"/>
          </p:nvPr>
        </p:nvSpPr>
        <p:spPr/>
        <p:txBody>
          <a:bodyPr/>
          <a:lstStyle/>
          <a:p>
            <a:fld id="{6C568802-1E18-4846-B837-DADBEB34D81A}" type="slidenum">
              <a:rPr lang="en-US" smtClean="0"/>
              <a:pPr/>
              <a:t>4</a:t>
            </a:fld>
            <a:endParaRPr lang="en-US"/>
          </a:p>
        </p:txBody>
      </p:sp>
    </p:spTree>
    <p:extLst>
      <p:ext uri="{BB962C8B-B14F-4D97-AF65-F5344CB8AC3E}">
        <p14:creationId xmlns:p14="http://schemas.microsoft.com/office/powerpoint/2010/main" val="292577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DPMS:</a:t>
            </a:r>
            <a:r>
              <a:rPr lang="en-US" baseline="0" dirty="0" smtClean="0"/>
              <a:t> data processing management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CDS: common data services – a data service layer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PDR: permanent </a:t>
            </a:r>
            <a:r>
              <a:rPr lang="en-US" baseline="0" smtClean="0"/>
              <a:t>data repository</a:t>
            </a:r>
            <a:endParaRPr lang="en-US" dirty="0" smtClean="0"/>
          </a:p>
          <a:p>
            <a:endParaRPr lang="en-US" dirty="0"/>
          </a:p>
        </p:txBody>
      </p:sp>
      <p:sp>
        <p:nvSpPr>
          <p:cNvPr id="4" name="Slide Number Placeholder 3"/>
          <p:cNvSpPr>
            <a:spLocks noGrp="1"/>
          </p:cNvSpPr>
          <p:nvPr>
            <p:ph type="sldNum" sz="quarter" idx="10"/>
          </p:nvPr>
        </p:nvSpPr>
        <p:spPr/>
        <p:txBody>
          <a:bodyPr/>
          <a:lstStyle/>
          <a:p>
            <a:fld id="{3E09EDD4-76B0-2144-883C-A0FB16EB0411}" type="slidenum">
              <a:rPr lang="en-US" smtClean="0"/>
              <a:pPr/>
              <a:t>8</a:t>
            </a:fld>
            <a:endParaRPr lang="en-US"/>
          </a:p>
        </p:txBody>
      </p:sp>
    </p:spTree>
    <p:extLst>
      <p:ext uri="{BB962C8B-B14F-4D97-AF65-F5344CB8AC3E}">
        <p14:creationId xmlns:p14="http://schemas.microsoft.com/office/powerpoint/2010/main" val="356946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Content Placeholder 2"/>
          <p:cNvSpPr>
            <a:spLocks noGrp="1"/>
          </p:cNvSpPr>
          <p:nvPr>
            <p:ph idx="1"/>
          </p:nvPr>
        </p:nvSpPr>
        <p:spPr>
          <a:xfrm>
            <a:off x="1445846" y="1006230"/>
            <a:ext cx="6270655" cy="4525963"/>
          </a:xfrm>
          <a:prstGeom prst="rect">
            <a:avLst/>
          </a:prstGeom>
        </p:spPr>
        <p:txBody>
          <a:bodyPr>
            <a:normAutofit/>
          </a:bodyPr>
          <a:lstStyle>
            <a:lvl1pPr>
              <a:defRPr sz="20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457200" y="0"/>
            <a:ext cx="8229600" cy="781538"/>
          </a:xfrm>
          <a:prstGeom prst="rect">
            <a:avLst/>
          </a:prstGeom>
        </p:spPr>
        <p:txBody>
          <a:bodyPr anchor="b" anchorCtr="0">
            <a:normAutofit/>
          </a:bodyPr>
          <a:lstStyle>
            <a:lvl1pPr>
              <a:defRPr sz="3000">
                <a:solidFill>
                  <a:schemeClr val="accent4"/>
                </a:solidFill>
              </a:defRPr>
            </a:lvl1pPr>
          </a:lstStyle>
          <a:p>
            <a:r>
              <a:rPr lang="en-US" dirty="0" smtClean="0"/>
              <a:t>Click to edit Master title style</a:t>
            </a:r>
            <a:endParaRPr lang="en-US" dirty="0"/>
          </a:p>
        </p:txBody>
      </p:sp>
      <p:cxnSp>
        <p:nvCxnSpPr>
          <p:cNvPr id="15" name="Straight Connector 14"/>
          <p:cNvCxnSpPr/>
          <p:nvPr userDrawn="1"/>
        </p:nvCxnSpPr>
        <p:spPr>
          <a:xfrm>
            <a:off x="0" y="915840"/>
            <a:ext cx="9144000" cy="15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8" name="Date Placeholder 6"/>
          <p:cNvSpPr>
            <a:spLocks noGrp="1"/>
          </p:cNvSpPr>
          <p:nvPr>
            <p:ph type="dt" sz="half" idx="10"/>
          </p:nvPr>
        </p:nvSpPr>
        <p:spPr>
          <a:xfrm>
            <a:off x="1486271" y="6437882"/>
            <a:ext cx="749614" cy="365125"/>
          </a:xfrm>
          <a:prstGeom prst="rect">
            <a:avLst/>
          </a:prstGeom>
        </p:spPr>
        <p:txBody>
          <a:bodyPr/>
          <a:lstStyle>
            <a:lvl1pPr>
              <a:defRPr sz="1000">
                <a:solidFill>
                  <a:schemeClr val="bg1"/>
                </a:solidFill>
              </a:defRPr>
            </a:lvl1pPr>
          </a:lstStyle>
          <a:p>
            <a:fld id="{9FFDDBFD-5FB0-6846-9D7E-B92FEB14341C}" type="datetimeFigureOut">
              <a:rPr lang="en-US" smtClean="0"/>
              <a:pPr/>
              <a:t>7/14/15</a:t>
            </a:fld>
            <a:endParaRPr lang="en-US"/>
          </a:p>
        </p:txBody>
      </p:sp>
      <p:sp>
        <p:nvSpPr>
          <p:cNvPr id="12" name="Footer Placeholder 7"/>
          <p:cNvSpPr>
            <a:spLocks noGrp="1"/>
          </p:cNvSpPr>
          <p:nvPr>
            <p:ph type="ftr" sz="quarter" idx="11"/>
          </p:nvPr>
        </p:nvSpPr>
        <p:spPr>
          <a:xfrm>
            <a:off x="4687272" y="6532922"/>
            <a:ext cx="2895600" cy="365125"/>
          </a:xfrm>
          <a:prstGeom prst="rect">
            <a:avLst/>
          </a:prstGeom>
        </p:spPr>
        <p:txBody>
          <a:bodyPr/>
          <a:lstStyle>
            <a:lvl1pPr>
              <a:defRPr sz="1000">
                <a:solidFill>
                  <a:schemeClr val="bg1"/>
                </a:solidFill>
              </a:defRPr>
            </a:lvl1pPr>
          </a:lstStyle>
          <a:p>
            <a:endParaRPr lang="en-US" dirty="0"/>
          </a:p>
        </p:txBody>
      </p:sp>
      <p:sp>
        <p:nvSpPr>
          <p:cNvPr id="16" name="Slide Number Placeholder 8"/>
          <p:cNvSpPr>
            <a:spLocks noGrp="1"/>
          </p:cNvSpPr>
          <p:nvPr>
            <p:ph type="sldNum" sz="quarter" idx="12"/>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a:prstGeom prst="rect">
            <a:avLst/>
          </a:prstGeom>
        </p:spPr>
        <p:txBody>
          <a:bodyPr anchor="b" anchorCtr="0">
            <a:normAutofit/>
          </a:bodyPr>
          <a:lstStyle>
            <a:lvl1pPr algn="l">
              <a:defRPr sz="3600" b="1" i="0" cap="all">
                <a:solidFill>
                  <a:srgbClr val="003AB9"/>
                </a:solidFill>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84865"/>
            <a:ext cx="7772400" cy="1500187"/>
          </a:xfrm>
          <a:prstGeom prst="rect">
            <a:avLst/>
          </a:prstGeom>
        </p:spPr>
        <p:txBody>
          <a:bodyPr anchor="t" anchorCtr="0"/>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Date Placeholder 6"/>
          <p:cNvSpPr>
            <a:spLocks noGrp="1"/>
          </p:cNvSpPr>
          <p:nvPr>
            <p:ph type="dt" sz="half" idx="10"/>
          </p:nvPr>
        </p:nvSpPr>
        <p:spPr>
          <a:xfrm>
            <a:off x="1486271" y="6437882"/>
            <a:ext cx="749614" cy="365125"/>
          </a:xfrm>
          <a:prstGeom prst="rect">
            <a:avLst/>
          </a:prstGeom>
        </p:spPr>
        <p:txBody>
          <a:bodyPr/>
          <a:lstStyle>
            <a:lvl1pPr>
              <a:defRPr sz="1000">
                <a:solidFill>
                  <a:schemeClr val="bg1"/>
                </a:solidFill>
              </a:defRPr>
            </a:lvl1pPr>
          </a:lstStyle>
          <a:p>
            <a:fld id="{9FFDDBFD-5FB0-6846-9D7E-B92FEB14341C}" type="datetimeFigureOut">
              <a:rPr lang="en-US" smtClean="0"/>
              <a:pPr/>
              <a:t>7/14/15</a:t>
            </a:fld>
            <a:endParaRPr lang="en-US"/>
          </a:p>
        </p:txBody>
      </p:sp>
      <p:sp>
        <p:nvSpPr>
          <p:cNvPr id="9" name="Footer Placeholder 7"/>
          <p:cNvSpPr>
            <a:spLocks noGrp="1"/>
          </p:cNvSpPr>
          <p:nvPr>
            <p:ph type="ftr" sz="quarter" idx="11"/>
          </p:nvPr>
        </p:nvSpPr>
        <p:spPr>
          <a:xfrm>
            <a:off x="4687272" y="6532922"/>
            <a:ext cx="2895600" cy="365125"/>
          </a:xfrm>
          <a:prstGeom prst="rect">
            <a:avLst/>
          </a:prstGeom>
        </p:spPr>
        <p:txBody>
          <a:bodyPr/>
          <a:lstStyle>
            <a:lvl1pPr>
              <a:defRPr sz="1000">
                <a:solidFill>
                  <a:schemeClr val="bg1"/>
                </a:solidFill>
              </a:defRPr>
            </a:lvl1pPr>
          </a:lstStyle>
          <a:p>
            <a:endParaRPr lang="en-US" dirty="0"/>
          </a:p>
        </p:txBody>
      </p:sp>
      <p:sp>
        <p:nvSpPr>
          <p:cNvPr id="10" name="Slide Number Placeholder 8"/>
          <p:cNvSpPr>
            <a:spLocks noGrp="1"/>
          </p:cNvSpPr>
          <p:nvPr>
            <p:ph type="sldNum" sz="quarter" idx="12"/>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976923" y="1074615"/>
            <a:ext cx="7326923" cy="3907692"/>
          </a:xfrm>
          <a:prstGeom prst="rect">
            <a:avLst/>
          </a:prstGeom>
        </p:spPr>
        <p:txBody>
          <a:bodyPr/>
          <a:lstStyle>
            <a:lvl1pPr marL="0" indent="0">
              <a:spcBef>
                <a:spcPts val="2376"/>
              </a:spcBef>
              <a:buFontTx/>
              <a:buNone/>
              <a:defRPr sz="2200"/>
            </a:lvl1pPr>
          </a:lstStyle>
          <a:p>
            <a:pPr lvl="0"/>
            <a:r>
              <a:rPr lang="en-US" dirty="0" smtClean="0"/>
              <a:t>Click to edit Master text styles</a:t>
            </a:r>
          </a:p>
          <a:p>
            <a:pPr lvl="0"/>
            <a:endParaRPr lang="en-US" dirty="0" smtClean="0"/>
          </a:p>
        </p:txBody>
      </p:sp>
      <p:sp>
        <p:nvSpPr>
          <p:cNvPr id="7" name="Title 1"/>
          <p:cNvSpPr>
            <a:spLocks noGrp="1"/>
          </p:cNvSpPr>
          <p:nvPr>
            <p:ph type="title"/>
          </p:nvPr>
        </p:nvSpPr>
        <p:spPr>
          <a:xfrm>
            <a:off x="457200" y="9769"/>
            <a:ext cx="8229600" cy="781538"/>
          </a:xfrm>
          <a:prstGeom prst="rect">
            <a:avLst/>
          </a:prstGeom>
        </p:spPr>
        <p:txBody>
          <a:bodyPr anchor="b" anchorCtr="0">
            <a:normAutofit/>
          </a:bodyPr>
          <a:lstStyle>
            <a:lvl1pPr>
              <a:defRPr sz="3000">
                <a:solidFill>
                  <a:schemeClr val="accent4"/>
                </a:solidFill>
              </a:defRPr>
            </a:lvl1pPr>
          </a:lstStyle>
          <a:p>
            <a:r>
              <a:rPr lang="en-US" dirty="0" smtClean="0"/>
              <a:t>Click to edit Master title style</a:t>
            </a:r>
            <a:endParaRPr lang="en-US" dirty="0"/>
          </a:p>
        </p:txBody>
      </p:sp>
      <p:sp>
        <p:nvSpPr>
          <p:cNvPr id="9" name="Date Placeholder 6"/>
          <p:cNvSpPr>
            <a:spLocks noGrp="1"/>
          </p:cNvSpPr>
          <p:nvPr>
            <p:ph type="dt" sz="half" idx="10"/>
          </p:nvPr>
        </p:nvSpPr>
        <p:spPr>
          <a:xfrm>
            <a:off x="1486271" y="6437882"/>
            <a:ext cx="749614" cy="365125"/>
          </a:xfrm>
          <a:prstGeom prst="rect">
            <a:avLst/>
          </a:prstGeom>
        </p:spPr>
        <p:txBody>
          <a:bodyPr/>
          <a:lstStyle>
            <a:lvl1pPr>
              <a:defRPr sz="1000">
                <a:solidFill>
                  <a:schemeClr val="bg1"/>
                </a:solidFill>
              </a:defRPr>
            </a:lvl1pPr>
          </a:lstStyle>
          <a:p>
            <a:fld id="{9FFDDBFD-5FB0-6846-9D7E-B92FEB14341C}" type="datetimeFigureOut">
              <a:rPr lang="en-US" smtClean="0"/>
              <a:pPr/>
              <a:t>7/14/15</a:t>
            </a:fld>
            <a:endParaRPr lang="en-US"/>
          </a:p>
        </p:txBody>
      </p:sp>
      <p:sp>
        <p:nvSpPr>
          <p:cNvPr id="10" name="Footer Placeholder 7"/>
          <p:cNvSpPr>
            <a:spLocks noGrp="1"/>
          </p:cNvSpPr>
          <p:nvPr>
            <p:ph type="ftr" sz="quarter" idx="11"/>
          </p:nvPr>
        </p:nvSpPr>
        <p:spPr>
          <a:xfrm>
            <a:off x="4687272" y="6532922"/>
            <a:ext cx="2895600" cy="365125"/>
          </a:xfrm>
          <a:prstGeom prst="rect">
            <a:avLst/>
          </a:prstGeom>
        </p:spPr>
        <p:txBody>
          <a:bodyPr/>
          <a:lstStyle>
            <a:lvl1pPr>
              <a:defRPr sz="1000">
                <a:solidFill>
                  <a:schemeClr val="bg1"/>
                </a:solidFill>
              </a:defRPr>
            </a:lvl1pPr>
          </a:lstStyle>
          <a:p>
            <a:endParaRPr lang="en-US" dirty="0"/>
          </a:p>
        </p:txBody>
      </p:sp>
      <p:sp>
        <p:nvSpPr>
          <p:cNvPr id="11" name="Slide Number Placeholder 8"/>
          <p:cNvSpPr>
            <a:spLocks noGrp="1"/>
          </p:cNvSpPr>
          <p:nvPr>
            <p:ph type="sldNum" sz="quarter" idx="12"/>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1486271" y="6437882"/>
            <a:ext cx="749614" cy="365125"/>
          </a:xfrm>
          <a:prstGeom prst="rect">
            <a:avLst/>
          </a:prstGeom>
        </p:spPr>
        <p:txBody>
          <a:bodyPr/>
          <a:lstStyle>
            <a:lvl1pPr>
              <a:defRPr sz="1000">
                <a:solidFill>
                  <a:schemeClr val="bg1"/>
                </a:solidFill>
              </a:defRPr>
            </a:lvl1pPr>
          </a:lstStyle>
          <a:p>
            <a:fld id="{9FFDDBFD-5FB0-6846-9D7E-B92FEB14341C}" type="datetimeFigureOut">
              <a:rPr lang="en-US" smtClean="0"/>
              <a:pPr/>
              <a:t>7/14/15</a:t>
            </a:fld>
            <a:endParaRPr lang="en-US"/>
          </a:p>
        </p:txBody>
      </p:sp>
      <p:sp>
        <p:nvSpPr>
          <p:cNvPr id="9" name="Footer Placeholder 7"/>
          <p:cNvSpPr>
            <a:spLocks noGrp="1"/>
          </p:cNvSpPr>
          <p:nvPr>
            <p:ph type="ftr" sz="quarter" idx="11"/>
          </p:nvPr>
        </p:nvSpPr>
        <p:spPr>
          <a:xfrm>
            <a:off x="4687272" y="6532922"/>
            <a:ext cx="2895600" cy="365125"/>
          </a:xfrm>
          <a:prstGeom prst="rect">
            <a:avLst/>
          </a:prstGeom>
        </p:spPr>
        <p:txBody>
          <a:bodyPr/>
          <a:lstStyle>
            <a:lvl1pPr>
              <a:defRPr sz="1000">
                <a:solidFill>
                  <a:schemeClr val="bg1"/>
                </a:solidFill>
              </a:defRPr>
            </a:lvl1pPr>
          </a:lstStyle>
          <a:p>
            <a:endParaRPr lang="en-US" dirty="0"/>
          </a:p>
        </p:txBody>
      </p:sp>
      <p:sp>
        <p:nvSpPr>
          <p:cNvPr id="10" name="Slide Number Placeholder 8"/>
          <p:cNvSpPr>
            <a:spLocks noGrp="1"/>
          </p:cNvSpPr>
          <p:nvPr>
            <p:ph type="sldNum" sz="quarter" idx="12"/>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Lists">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57200" y="990592"/>
            <a:ext cx="4040188" cy="639762"/>
          </a:xfrm>
          <a:prstGeom prst="rect">
            <a:avLst/>
          </a:prstGeom>
        </p:spPr>
        <p:txBody>
          <a:bodyPr anchor="b"/>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457200" y="1630354"/>
            <a:ext cx="4040188" cy="3951288"/>
          </a:xfrm>
          <a:prstGeom prst="rect">
            <a:avLst/>
          </a:prstGeom>
        </p:spPr>
        <p:txBody>
          <a:bodyPr>
            <a:normAutofit/>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4"/>
          <p:cNvSpPr>
            <a:spLocks noGrp="1"/>
          </p:cNvSpPr>
          <p:nvPr>
            <p:ph type="body" sz="quarter" idx="3"/>
          </p:nvPr>
        </p:nvSpPr>
        <p:spPr>
          <a:xfrm>
            <a:off x="4645025" y="990592"/>
            <a:ext cx="4041775" cy="639762"/>
          </a:xfrm>
          <a:prstGeom prst="rect">
            <a:avLst/>
          </a:prstGeom>
        </p:spPr>
        <p:txBody>
          <a:bodyPr anchor="b"/>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5"/>
          <p:cNvSpPr>
            <a:spLocks noGrp="1"/>
          </p:cNvSpPr>
          <p:nvPr>
            <p:ph sz="quarter" idx="4"/>
          </p:nvPr>
        </p:nvSpPr>
        <p:spPr>
          <a:xfrm>
            <a:off x="4645025" y="1630354"/>
            <a:ext cx="4041775" cy="3951288"/>
          </a:xfrm>
          <a:prstGeom prst="rect">
            <a:avLst/>
          </a:prstGeom>
        </p:spPr>
        <p:txBody>
          <a:bodyPr>
            <a:normAutofit/>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10010"/>
            <a:ext cx="8229600" cy="639360"/>
          </a:xfrm>
          <a:prstGeom prst="rect">
            <a:avLst/>
          </a:prstGeom>
        </p:spPr>
        <p:txBody>
          <a:bodyPr>
            <a:normAutofit/>
          </a:bodyPr>
          <a:lstStyle>
            <a:lvl1pPr>
              <a:defRPr sz="2800" b="1" i="0">
                <a:solidFill>
                  <a:srgbClr val="003DA5"/>
                </a:solidFill>
                <a:latin typeface="Century Gothic"/>
                <a:cs typeface="Century Gothic"/>
              </a:defRPr>
            </a:lvl1pPr>
          </a:lstStyle>
          <a:p>
            <a:r>
              <a:rPr lang="en-US" dirty="0" smtClean="0"/>
              <a:t>Click to edit Master title style</a:t>
            </a:r>
            <a:endParaRPr lang="en-US" dirty="0"/>
          </a:p>
        </p:txBody>
      </p:sp>
      <p:sp>
        <p:nvSpPr>
          <p:cNvPr id="11" name="Date Placeholder 6"/>
          <p:cNvSpPr>
            <a:spLocks noGrp="1"/>
          </p:cNvSpPr>
          <p:nvPr>
            <p:ph type="dt" sz="half" idx="10"/>
          </p:nvPr>
        </p:nvSpPr>
        <p:spPr>
          <a:xfrm>
            <a:off x="1486271" y="6437882"/>
            <a:ext cx="749614" cy="365125"/>
          </a:xfrm>
          <a:prstGeom prst="rect">
            <a:avLst/>
          </a:prstGeom>
        </p:spPr>
        <p:txBody>
          <a:bodyPr/>
          <a:lstStyle>
            <a:lvl1pPr>
              <a:defRPr sz="1000">
                <a:solidFill>
                  <a:schemeClr val="bg1"/>
                </a:solidFill>
              </a:defRPr>
            </a:lvl1pPr>
          </a:lstStyle>
          <a:p>
            <a:fld id="{9FFDDBFD-5FB0-6846-9D7E-B92FEB14341C}" type="datetimeFigureOut">
              <a:rPr lang="en-US" smtClean="0"/>
              <a:pPr/>
              <a:t>7/14/15</a:t>
            </a:fld>
            <a:endParaRPr lang="en-US"/>
          </a:p>
        </p:txBody>
      </p:sp>
      <p:sp>
        <p:nvSpPr>
          <p:cNvPr id="13" name="Footer Placeholder 7"/>
          <p:cNvSpPr>
            <a:spLocks noGrp="1"/>
          </p:cNvSpPr>
          <p:nvPr>
            <p:ph type="ftr" sz="quarter" idx="11"/>
          </p:nvPr>
        </p:nvSpPr>
        <p:spPr>
          <a:xfrm>
            <a:off x="4687272" y="6532922"/>
            <a:ext cx="2895600" cy="365125"/>
          </a:xfrm>
          <a:prstGeom prst="rect">
            <a:avLst/>
          </a:prstGeom>
        </p:spPr>
        <p:txBody>
          <a:bodyPr/>
          <a:lstStyle>
            <a:lvl1pPr>
              <a:defRPr sz="1000">
                <a:solidFill>
                  <a:schemeClr val="bg1"/>
                </a:solidFill>
              </a:defRPr>
            </a:lvl1pPr>
          </a:lstStyle>
          <a:p>
            <a:endParaRPr lang="en-US" dirty="0"/>
          </a:p>
        </p:txBody>
      </p:sp>
      <p:sp>
        <p:nvSpPr>
          <p:cNvPr id="14" name="Slide Number Placeholder 8"/>
          <p:cNvSpPr>
            <a:spLocks noGrp="1"/>
          </p:cNvSpPr>
          <p:nvPr>
            <p:ph type="sldNum" sz="quarter" idx="12"/>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bullets">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57199" y="5269524"/>
            <a:ext cx="4427415" cy="433753"/>
          </a:xfrm>
          <a:prstGeom prst="rect">
            <a:avLst/>
          </a:prstGeom>
        </p:spPr>
        <p:txBody>
          <a:bodyPr anchor="t" anchorCtr="0">
            <a:normAutofit/>
          </a:bodyPr>
          <a:lstStyle>
            <a:lvl1pPr marL="0" indent="0">
              <a:buNone/>
              <a:defRPr sz="1200" b="1" i="0">
                <a:solidFill>
                  <a:srgbClr val="003DA5"/>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ext Placeholder 4"/>
          <p:cNvSpPr>
            <a:spLocks noGrp="1"/>
          </p:cNvSpPr>
          <p:nvPr>
            <p:ph type="body" sz="quarter" idx="3"/>
          </p:nvPr>
        </p:nvSpPr>
        <p:spPr>
          <a:xfrm>
            <a:off x="5314462" y="1215232"/>
            <a:ext cx="3372338" cy="639762"/>
          </a:xfrm>
          <a:prstGeom prst="rect">
            <a:avLst/>
          </a:prstGeom>
        </p:spPr>
        <p:txBody>
          <a:bodyPr anchor="b"/>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4"/>
          </p:nvPr>
        </p:nvSpPr>
        <p:spPr>
          <a:xfrm>
            <a:off x="5314462" y="1995426"/>
            <a:ext cx="3372338" cy="3810855"/>
          </a:xfrm>
          <a:prstGeom prst="rect">
            <a:avLst/>
          </a:prstGeom>
        </p:spPr>
        <p:txBody>
          <a:bodyPr>
            <a:normAutofit/>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13"/>
          </p:nvPr>
        </p:nvSpPr>
        <p:spPr>
          <a:xfrm>
            <a:off x="457200" y="1215232"/>
            <a:ext cx="4720492" cy="3951287"/>
          </a:xfrm>
          <a:prstGeom prst="rect">
            <a:avLst/>
          </a:prstGeom>
        </p:spPr>
        <p:txBody>
          <a:bodyPr/>
          <a:lstStyle/>
          <a:p>
            <a:endParaRPr lang="en-US"/>
          </a:p>
        </p:txBody>
      </p:sp>
      <p:cxnSp>
        <p:nvCxnSpPr>
          <p:cNvPr id="12" name="Straight Connector 11"/>
          <p:cNvCxnSpPr/>
          <p:nvPr userDrawn="1"/>
        </p:nvCxnSpPr>
        <p:spPr>
          <a:xfrm>
            <a:off x="5314462" y="1917274"/>
            <a:ext cx="3372338" cy="15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3" name="Title 1"/>
          <p:cNvSpPr>
            <a:spLocks noGrp="1"/>
          </p:cNvSpPr>
          <p:nvPr>
            <p:ph type="title"/>
          </p:nvPr>
        </p:nvSpPr>
        <p:spPr>
          <a:xfrm>
            <a:off x="457200" y="181440"/>
            <a:ext cx="8229600" cy="751680"/>
          </a:xfrm>
          <a:prstGeom prst="rect">
            <a:avLst/>
          </a:prstGeom>
        </p:spPr>
        <p:txBody>
          <a:bodyPr>
            <a:normAutofit/>
          </a:bodyPr>
          <a:lstStyle>
            <a:lvl1pPr>
              <a:defRPr sz="2800" b="1" i="0">
                <a:solidFill>
                  <a:srgbClr val="003DA5"/>
                </a:solidFill>
                <a:latin typeface="Century Gothic"/>
                <a:cs typeface="Century Gothic"/>
              </a:defRPr>
            </a:lvl1pPr>
          </a:lstStyle>
          <a:p>
            <a:r>
              <a:rPr lang="en-US" dirty="0" smtClean="0"/>
              <a:t>Click to edit Master title style</a:t>
            </a:r>
            <a:endParaRPr lang="en-US" dirty="0"/>
          </a:p>
        </p:txBody>
      </p:sp>
      <p:sp>
        <p:nvSpPr>
          <p:cNvPr id="15" name="Date Placeholder 6"/>
          <p:cNvSpPr>
            <a:spLocks noGrp="1"/>
          </p:cNvSpPr>
          <p:nvPr>
            <p:ph type="dt" sz="half" idx="10"/>
          </p:nvPr>
        </p:nvSpPr>
        <p:spPr>
          <a:xfrm>
            <a:off x="1486271" y="6437882"/>
            <a:ext cx="749614" cy="365125"/>
          </a:xfrm>
          <a:prstGeom prst="rect">
            <a:avLst/>
          </a:prstGeom>
        </p:spPr>
        <p:txBody>
          <a:bodyPr/>
          <a:lstStyle>
            <a:lvl1pPr>
              <a:defRPr sz="1000">
                <a:solidFill>
                  <a:schemeClr val="bg1"/>
                </a:solidFill>
              </a:defRPr>
            </a:lvl1pPr>
          </a:lstStyle>
          <a:p>
            <a:fld id="{9FFDDBFD-5FB0-6846-9D7E-B92FEB14341C}" type="datetimeFigureOut">
              <a:rPr lang="en-US" smtClean="0"/>
              <a:pPr/>
              <a:t>7/14/15</a:t>
            </a:fld>
            <a:endParaRPr lang="en-US"/>
          </a:p>
        </p:txBody>
      </p:sp>
      <p:sp>
        <p:nvSpPr>
          <p:cNvPr id="16" name="Footer Placeholder 7"/>
          <p:cNvSpPr>
            <a:spLocks noGrp="1"/>
          </p:cNvSpPr>
          <p:nvPr>
            <p:ph type="ftr" sz="quarter" idx="11"/>
          </p:nvPr>
        </p:nvSpPr>
        <p:spPr>
          <a:xfrm>
            <a:off x="4687272" y="6532922"/>
            <a:ext cx="2895600" cy="365125"/>
          </a:xfrm>
          <a:prstGeom prst="rect">
            <a:avLst/>
          </a:prstGeom>
        </p:spPr>
        <p:txBody>
          <a:bodyPr/>
          <a:lstStyle>
            <a:lvl1pPr>
              <a:defRPr sz="1000">
                <a:solidFill>
                  <a:schemeClr val="bg1"/>
                </a:solidFill>
              </a:defRPr>
            </a:lvl1pPr>
          </a:lstStyle>
          <a:p>
            <a:endParaRPr lang="en-US" dirty="0"/>
          </a:p>
        </p:txBody>
      </p:sp>
      <p:sp>
        <p:nvSpPr>
          <p:cNvPr id="17" name="Slide Number Placeholder 8"/>
          <p:cNvSpPr>
            <a:spLocks noGrp="1"/>
          </p:cNvSpPr>
          <p:nvPr>
            <p:ph type="sldNum" sz="quarter" idx="12"/>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eneral with green rul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76923" y="1261440"/>
            <a:ext cx="7326923" cy="3907692"/>
          </a:xfrm>
          <a:prstGeom prst="rect">
            <a:avLst/>
          </a:prstGeom>
        </p:spPr>
        <p:txBody>
          <a:bodyPr/>
          <a:lstStyle>
            <a:lvl1pPr marL="0" indent="0">
              <a:spcBef>
                <a:spcPts val="2376"/>
              </a:spcBef>
              <a:buFontTx/>
              <a:buNone/>
              <a:defRPr sz="2200"/>
            </a:lvl1pPr>
          </a:lstStyle>
          <a:p>
            <a:pPr lvl="0"/>
            <a:r>
              <a:rPr lang="en-US" dirty="0" smtClean="0"/>
              <a:t>Click to edit Master text styles</a:t>
            </a:r>
          </a:p>
          <a:p>
            <a:pPr lvl="0"/>
            <a:endParaRPr lang="en-US" dirty="0" smtClean="0"/>
          </a:p>
        </p:txBody>
      </p:sp>
      <p:cxnSp>
        <p:nvCxnSpPr>
          <p:cNvPr id="9" name="Straight Connector 8"/>
          <p:cNvCxnSpPr/>
          <p:nvPr userDrawn="1"/>
        </p:nvCxnSpPr>
        <p:spPr>
          <a:xfrm>
            <a:off x="0" y="915840"/>
            <a:ext cx="9144000" cy="15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8" name="Title 1"/>
          <p:cNvSpPr>
            <a:spLocks noGrp="1"/>
          </p:cNvSpPr>
          <p:nvPr>
            <p:ph type="title"/>
          </p:nvPr>
        </p:nvSpPr>
        <p:spPr>
          <a:xfrm>
            <a:off x="457200" y="9769"/>
            <a:ext cx="8229600" cy="781538"/>
          </a:xfrm>
          <a:prstGeom prst="rect">
            <a:avLst/>
          </a:prstGeom>
        </p:spPr>
        <p:txBody>
          <a:bodyPr anchor="b" anchorCtr="0">
            <a:normAutofit/>
          </a:bodyPr>
          <a:lstStyle>
            <a:lvl1pPr>
              <a:defRPr sz="3000">
                <a:solidFill>
                  <a:schemeClr val="accent4"/>
                </a:solidFill>
              </a:defRPr>
            </a:lvl1pPr>
          </a:lstStyle>
          <a:p>
            <a:r>
              <a:rPr lang="en-US" dirty="0" smtClean="0"/>
              <a:t>Click to edit Master title style</a:t>
            </a:r>
            <a:endParaRPr lang="en-US" dirty="0"/>
          </a:p>
        </p:txBody>
      </p:sp>
      <p:sp>
        <p:nvSpPr>
          <p:cNvPr id="11" name="Date Placeholder 6"/>
          <p:cNvSpPr>
            <a:spLocks noGrp="1"/>
          </p:cNvSpPr>
          <p:nvPr>
            <p:ph type="dt" sz="half" idx="10"/>
          </p:nvPr>
        </p:nvSpPr>
        <p:spPr>
          <a:xfrm>
            <a:off x="1486271" y="6437882"/>
            <a:ext cx="749614" cy="365125"/>
          </a:xfrm>
          <a:prstGeom prst="rect">
            <a:avLst/>
          </a:prstGeom>
        </p:spPr>
        <p:txBody>
          <a:bodyPr/>
          <a:lstStyle>
            <a:lvl1pPr>
              <a:defRPr sz="1000">
                <a:solidFill>
                  <a:schemeClr val="bg1"/>
                </a:solidFill>
              </a:defRPr>
            </a:lvl1pPr>
          </a:lstStyle>
          <a:p>
            <a:fld id="{9FFDDBFD-5FB0-6846-9D7E-B92FEB14341C}" type="datetimeFigureOut">
              <a:rPr lang="en-US" smtClean="0"/>
              <a:pPr/>
              <a:t>7/14/15</a:t>
            </a:fld>
            <a:endParaRPr lang="en-US"/>
          </a:p>
        </p:txBody>
      </p:sp>
      <p:sp>
        <p:nvSpPr>
          <p:cNvPr id="12" name="Footer Placeholder 7"/>
          <p:cNvSpPr>
            <a:spLocks noGrp="1"/>
          </p:cNvSpPr>
          <p:nvPr>
            <p:ph type="ftr" sz="quarter" idx="11"/>
          </p:nvPr>
        </p:nvSpPr>
        <p:spPr>
          <a:xfrm>
            <a:off x="4687272" y="6532922"/>
            <a:ext cx="2895600" cy="365125"/>
          </a:xfrm>
          <a:prstGeom prst="rect">
            <a:avLst/>
          </a:prstGeom>
        </p:spPr>
        <p:txBody>
          <a:bodyPr/>
          <a:lstStyle>
            <a:lvl1pPr>
              <a:defRPr sz="1000">
                <a:solidFill>
                  <a:schemeClr val="bg1"/>
                </a:solidFill>
              </a:defRPr>
            </a:lvl1pPr>
          </a:lstStyle>
          <a:p>
            <a:endParaRPr lang="en-US" dirty="0"/>
          </a:p>
        </p:txBody>
      </p:sp>
      <p:sp>
        <p:nvSpPr>
          <p:cNvPr id="13" name="Slide Number Placeholder 8"/>
          <p:cNvSpPr>
            <a:spLocks noGrp="1"/>
          </p:cNvSpPr>
          <p:nvPr>
            <p:ph type="sldNum" sz="quarter" idx="12"/>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spTree>
    <p:extLst>
      <p:ext uri="{BB962C8B-B14F-4D97-AF65-F5344CB8AC3E}">
        <p14:creationId xmlns:p14="http://schemas.microsoft.com/office/powerpoint/2010/main" val="33696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457200" y="9769"/>
            <a:ext cx="8229600" cy="781538"/>
          </a:xfrm>
          <a:prstGeom prst="rect">
            <a:avLst/>
          </a:prstGeom>
        </p:spPr>
        <p:txBody>
          <a:bodyPr anchor="b" anchorCtr="0">
            <a:normAutofit/>
          </a:bodyPr>
          <a:lstStyle>
            <a:lvl1pPr>
              <a:defRPr sz="3000">
                <a:solidFill>
                  <a:schemeClr val="accent4"/>
                </a:solidFill>
              </a:defRPr>
            </a:lvl1pPr>
          </a:lstStyle>
          <a:p>
            <a:r>
              <a:rPr lang="en-US" dirty="0" smtClean="0"/>
              <a:t>Click to edit Master title style</a:t>
            </a:r>
            <a:endParaRPr lang="en-US" dirty="0"/>
          </a:p>
        </p:txBody>
      </p:sp>
      <p:cxnSp>
        <p:nvCxnSpPr>
          <p:cNvPr id="9" name="Straight Connector 8"/>
          <p:cNvCxnSpPr/>
          <p:nvPr userDrawn="1"/>
        </p:nvCxnSpPr>
        <p:spPr>
          <a:xfrm>
            <a:off x="0" y="915840"/>
            <a:ext cx="9144000" cy="1588"/>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xt Placeholder 6"/>
          <p:cNvSpPr>
            <a:spLocks noGrp="1"/>
          </p:cNvSpPr>
          <p:nvPr>
            <p:ph type="body" sz="quarter" idx="13"/>
          </p:nvPr>
        </p:nvSpPr>
        <p:spPr>
          <a:xfrm>
            <a:off x="685800" y="1207008"/>
            <a:ext cx="7772400" cy="4572000"/>
          </a:xfrm>
          <a:prstGeom prst="rect">
            <a:avLst/>
          </a:prstGeom>
        </p:spPr>
        <p:txBody>
          <a:bodyPr/>
          <a:lstStyle>
            <a:lvl1pPr marL="0" indent="0">
              <a:spcBef>
                <a:spcPts val="2376"/>
              </a:spcBef>
              <a:buFontTx/>
              <a:buNone/>
              <a:defRPr sz="2200"/>
            </a:lvl1pPr>
          </a:lstStyle>
          <a:p>
            <a:pPr lvl="0"/>
            <a:r>
              <a:rPr lang="en-US" dirty="0" smtClean="0"/>
              <a:t>Click to edit Master text styles</a:t>
            </a:r>
          </a:p>
          <a:p>
            <a:pPr lvl="0"/>
            <a:endParaRPr lang="en-US" dirty="0" smtClean="0"/>
          </a:p>
          <a:p>
            <a:pPr lvl="0"/>
            <a:endParaRPr lang="en-US" dirty="0" smtClean="0"/>
          </a:p>
        </p:txBody>
      </p:sp>
      <p:sp>
        <p:nvSpPr>
          <p:cNvPr id="13" name="Footer Placeholder 7"/>
          <p:cNvSpPr>
            <a:spLocks noGrp="1"/>
          </p:cNvSpPr>
          <p:nvPr>
            <p:ph type="ftr" sz="quarter" idx="11"/>
          </p:nvPr>
        </p:nvSpPr>
        <p:spPr>
          <a:xfrm>
            <a:off x="3560146" y="6492875"/>
            <a:ext cx="4163021" cy="365126"/>
          </a:xfrm>
          <a:prstGeom prst="rect">
            <a:avLst/>
          </a:prstGeom>
        </p:spPr>
        <p:txBody>
          <a:bodyPr/>
          <a:lstStyle>
            <a:lvl1pPr>
              <a:defRPr sz="1000">
                <a:solidFill>
                  <a:schemeClr val="bg1"/>
                </a:solidFill>
              </a:defRPr>
            </a:lvl1pPr>
          </a:lstStyle>
          <a:p>
            <a:r>
              <a:rPr lang="nl-NL" smtClean="0"/>
              <a:t>Footer goes here</a:t>
            </a:r>
            <a:endParaRPr lang="en-US" dirty="0"/>
          </a:p>
        </p:txBody>
      </p:sp>
      <p:sp>
        <p:nvSpPr>
          <p:cNvPr id="14" name="Slide Number Placeholder 8"/>
          <p:cNvSpPr>
            <a:spLocks noGrp="1"/>
          </p:cNvSpPr>
          <p:nvPr>
            <p:ph type="sldNum" sz="quarter" idx="12"/>
          </p:nvPr>
        </p:nvSpPr>
        <p:spPr>
          <a:xfrm>
            <a:off x="8168754"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dirty="0"/>
          </a:p>
        </p:txBody>
      </p:sp>
      <p:sp>
        <p:nvSpPr>
          <p:cNvPr id="15" name="Date Placeholder 6"/>
          <p:cNvSpPr>
            <a:spLocks noGrp="1"/>
          </p:cNvSpPr>
          <p:nvPr>
            <p:ph type="dt" sz="half" idx="10"/>
          </p:nvPr>
        </p:nvSpPr>
        <p:spPr>
          <a:xfrm>
            <a:off x="1445846" y="6532923"/>
            <a:ext cx="1633158" cy="325078"/>
          </a:xfrm>
          <a:prstGeom prst="rect">
            <a:avLst/>
          </a:prstGeom>
        </p:spPr>
        <p:txBody>
          <a:bodyPr/>
          <a:lstStyle>
            <a:lvl1pPr>
              <a:defRPr sz="1000">
                <a:solidFill>
                  <a:schemeClr val="bg1"/>
                </a:solidFill>
              </a:defRPr>
            </a:lvl1pPr>
          </a:lstStyle>
          <a:p>
            <a:fld id="{4093B0C4-0921-2D4C-88E3-A3777D20AF8B}" type="datetime5">
              <a:rPr lang="en-US" smtClean="0"/>
              <a:t>14-Jul-15</a:t>
            </a:fld>
            <a:endParaRPr lang="en-US" dirty="0"/>
          </a:p>
        </p:txBody>
      </p:sp>
    </p:spTree>
    <p:extLst>
      <p:ext uri="{BB962C8B-B14F-4D97-AF65-F5344CB8AC3E}">
        <p14:creationId xmlns:p14="http://schemas.microsoft.com/office/powerpoint/2010/main" val="828337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alphaModFix amt="0"/>
          </a:blip>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 y="6425300"/>
            <a:ext cx="9144001" cy="457200"/>
          </a:xfrm>
          <a:prstGeom prst="rect">
            <a:avLst/>
          </a:prstGeom>
          <a:solidFill>
            <a:srgbClr val="001349"/>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lang="en-US" sz="3600" b="1" baseline="0" dirty="0" smtClean="0">
              <a:solidFill>
                <a:schemeClr val="bg1"/>
              </a:solidFill>
              <a:latin typeface="Calibri" pitchFamily="34" charset="0"/>
            </a:endParaRPr>
          </a:p>
        </p:txBody>
      </p:sp>
      <p:cxnSp>
        <p:nvCxnSpPr>
          <p:cNvPr id="14" name="Straight Connector 13"/>
          <p:cNvCxnSpPr/>
          <p:nvPr/>
        </p:nvCxnSpPr>
        <p:spPr>
          <a:xfrm>
            <a:off x="0" y="6425300"/>
            <a:ext cx="9144000" cy="1588"/>
          </a:xfrm>
          <a:prstGeom prst="line">
            <a:avLst/>
          </a:prstGeom>
          <a:ln w="34925" cap="flat" cmpd="sng" algn="ctr">
            <a:solidFill>
              <a:schemeClr val="accent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958861" y="6615430"/>
            <a:ext cx="4449425"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smtClean="0">
                <a:solidFill>
                  <a:schemeClr val="bg1"/>
                </a:solidFill>
              </a:rPr>
              <a:t>© 2013 National Ecological Observatory Network, Inc. ALL RIGHTS RESERVED.</a:t>
            </a:r>
          </a:p>
          <a:p>
            <a:endParaRPr lang="en-US" sz="600" dirty="0">
              <a:solidFill>
                <a:schemeClr val="bg1"/>
              </a:solidFill>
            </a:endParaRPr>
          </a:p>
        </p:txBody>
      </p:sp>
      <p:sp>
        <p:nvSpPr>
          <p:cNvPr id="15" name="Slide Number Placeholder 8"/>
          <p:cNvSpPr>
            <a:spLocks noGrp="1"/>
          </p:cNvSpPr>
          <p:nvPr>
            <p:ph type="sldNum" sz="quarter" idx="4"/>
          </p:nvPr>
        </p:nvSpPr>
        <p:spPr>
          <a:xfrm>
            <a:off x="8492083" y="6532922"/>
            <a:ext cx="651917" cy="365125"/>
          </a:xfrm>
          <a:prstGeom prst="rect">
            <a:avLst/>
          </a:prstGeom>
        </p:spPr>
        <p:txBody>
          <a:bodyPr/>
          <a:lstStyle>
            <a:lvl1pPr>
              <a:defRPr sz="1000">
                <a:solidFill>
                  <a:schemeClr val="bg1"/>
                </a:solidFill>
              </a:defRPr>
            </a:lvl1pPr>
          </a:lstStyle>
          <a:p>
            <a:fld id="{36D6F7B0-F2CD-7E47-8ADC-5FFE04B522BF}" type="slidenum">
              <a:rPr lang="en-US" smtClean="0"/>
              <a:pPr/>
              <a:t>‹#›</a:t>
            </a:fld>
            <a:endParaRPr lang="en-US"/>
          </a:p>
        </p:txBody>
      </p:sp>
      <p:pic>
        <p:nvPicPr>
          <p:cNvPr id="3" name="Picture 2" descr="NEON_only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4446" y="6542696"/>
            <a:ext cx="802876" cy="228974"/>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9" r:id="rId3"/>
    <p:sldLayoutId id="2147483662" r:id="rId4"/>
    <p:sldLayoutId id="2147483667" r:id="rId5"/>
    <p:sldLayoutId id="2147483668" r:id="rId6"/>
    <p:sldLayoutId id="2147483670" r:id="rId7"/>
    <p:sldLayoutId id="2147483671" r:id="rId8"/>
  </p:sldLayoutIdLst>
  <p:txStyles>
    <p:titleStyle>
      <a:lvl1pPr algn="l" defTabSz="914140" rtl="0" eaLnBrk="1" latinLnBrk="0" hangingPunct="1">
        <a:spcBef>
          <a:spcPct val="0"/>
        </a:spcBef>
        <a:buNone/>
        <a:defRPr sz="1200" b="1" i="0" kern="1200">
          <a:solidFill>
            <a:schemeClr val="bg1"/>
          </a:solidFill>
          <a:latin typeface="Century Gothic"/>
          <a:ea typeface="+mj-ea"/>
          <a:cs typeface="Century Gothic"/>
        </a:defRPr>
      </a:lvl1pPr>
    </p:titleStyle>
    <p:bodyStyle>
      <a:lvl1pPr marL="342803" indent="-342803" algn="l" defTabSz="91414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39" indent="-285669" algn="l" defTabSz="91414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75" indent="-228535" algn="l" defTabSz="91414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46"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16"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86"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56"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27"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97"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0" rtl="0" eaLnBrk="1" latinLnBrk="0" hangingPunct="1">
        <a:defRPr sz="1800" kern="1200">
          <a:solidFill>
            <a:schemeClr val="tx1"/>
          </a:solidFill>
          <a:latin typeface="+mn-lt"/>
          <a:ea typeface="+mn-ea"/>
          <a:cs typeface="+mn-cs"/>
        </a:defRPr>
      </a:lvl1pPr>
      <a:lvl2pPr marL="457070" algn="l" defTabSz="914140" rtl="0" eaLnBrk="1" latinLnBrk="0" hangingPunct="1">
        <a:defRPr sz="1800" kern="1200">
          <a:solidFill>
            <a:schemeClr val="tx1"/>
          </a:solidFill>
          <a:latin typeface="+mn-lt"/>
          <a:ea typeface="+mn-ea"/>
          <a:cs typeface="+mn-cs"/>
        </a:defRPr>
      </a:lvl2pPr>
      <a:lvl3pPr marL="914140" algn="l" defTabSz="914140" rtl="0" eaLnBrk="1" latinLnBrk="0" hangingPunct="1">
        <a:defRPr sz="1800" kern="1200">
          <a:solidFill>
            <a:schemeClr val="tx1"/>
          </a:solidFill>
          <a:latin typeface="+mn-lt"/>
          <a:ea typeface="+mn-ea"/>
          <a:cs typeface="+mn-cs"/>
        </a:defRPr>
      </a:lvl3pPr>
      <a:lvl4pPr marL="1371211" algn="l" defTabSz="914140" rtl="0" eaLnBrk="1" latinLnBrk="0" hangingPunct="1">
        <a:defRPr sz="1800" kern="1200">
          <a:solidFill>
            <a:schemeClr val="tx1"/>
          </a:solidFill>
          <a:latin typeface="+mn-lt"/>
          <a:ea typeface="+mn-ea"/>
          <a:cs typeface="+mn-cs"/>
        </a:defRPr>
      </a:lvl4pPr>
      <a:lvl5pPr marL="1828281" algn="l" defTabSz="914140" rtl="0" eaLnBrk="1" latinLnBrk="0" hangingPunct="1">
        <a:defRPr sz="1800" kern="1200">
          <a:solidFill>
            <a:schemeClr val="tx1"/>
          </a:solidFill>
          <a:latin typeface="+mn-lt"/>
          <a:ea typeface="+mn-ea"/>
          <a:cs typeface="+mn-cs"/>
        </a:defRPr>
      </a:lvl5pPr>
      <a:lvl6pPr marL="2285351" algn="l" defTabSz="914140" rtl="0" eaLnBrk="1" latinLnBrk="0" hangingPunct="1">
        <a:defRPr sz="1800" kern="1200">
          <a:solidFill>
            <a:schemeClr val="tx1"/>
          </a:solidFill>
          <a:latin typeface="+mn-lt"/>
          <a:ea typeface="+mn-ea"/>
          <a:cs typeface="+mn-cs"/>
        </a:defRPr>
      </a:lvl6pPr>
      <a:lvl7pPr marL="2742421" algn="l" defTabSz="914140" rtl="0" eaLnBrk="1" latinLnBrk="0" hangingPunct="1">
        <a:defRPr sz="1800" kern="1200">
          <a:solidFill>
            <a:schemeClr val="tx1"/>
          </a:solidFill>
          <a:latin typeface="+mn-lt"/>
          <a:ea typeface="+mn-ea"/>
          <a:cs typeface="+mn-cs"/>
        </a:defRPr>
      </a:lvl7pPr>
      <a:lvl8pPr marL="3199492" algn="l" defTabSz="914140" rtl="0" eaLnBrk="1" latinLnBrk="0" hangingPunct="1">
        <a:defRPr sz="1800" kern="1200">
          <a:solidFill>
            <a:schemeClr val="tx1"/>
          </a:solidFill>
          <a:latin typeface="+mn-lt"/>
          <a:ea typeface="+mn-ea"/>
          <a:cs typeface="+mn-cs"/>
        </a:defRPr>
      </a:lvl8pPr>
      <a:lvl9pPr marL="3656562" algn="l" defTabSz="9141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NEON approach to data ingest, </a:t>
            </a:r>
            <a:r>
              <a:rPr lang="en-US" dirty="0" err="1"/>
              <a:t>curation</a:t>
            </a:r>
            <a:r>
              <a:rPr lang="en-US" dirty="0"/>
              <a:t>, and sharing</a:t>
            </a:r>
          </a:p>
        </p:txBody>
      </p:sp>
      <p:sp>
        <p:nvSpPr>
          <p:cNvPr id="5" name="Text Placeholder 4"/>
          <p:cNvSpPr>
            <a:spLocks noGrp="1"/>
          </p:cNvSpPr>
          <p:nvPr>
            <p:ph type="body" idx="1"/>
          </p:nvPr>
        </p:nvSpPr>
        <p:spPr/>
        <p:txBody>
          <a:bodyPr/>
          <a:lstStyle/>
          <a:p>
            <a:r>
              <a:rPr lang="en-US" dirty="0" smtClean="0"/>
              <a:t>Christine </a:t>
            </a:r>
            <a:r>
              <a:rPr lang="en-US" dirty="0" smtClean="0"/>
              <a:t>Laney (Data Products) </a:t>
            </a:r>
            <a:r>
              <a:rPr lang="en-US" dirty="0"/>
              <a:t>- </a:t>
            </a:r>
            <a:r>
              <a:rPr lang="en-US" dirty="0" err="1"/>
              <a:t>claney@</a:t>
            </a:r>
            <a:r>
              <a:rPr lang="en-US" dirty="0" err="1" smtClean="0"/>
              <a:t>neoninc.org</a:t>
            </a:r>
            <a:endParaRPr lang="en-US" dirty="0" smtClean="0"/>
          </a:p>
          <a:p>
            <a:r>
              <a:rPr lang="en-US" dirty="0" smtClean="0"/>
              <a:t>Mark </a:t>
            </a:r>
            <a:r>
              <a:rPr lang="en-US" dirty="0" err="1" smtClean="0"/>
              <a:t>Brundege</a:t>
            </a:r>
            <a:r>
              <a:rPr lang="en-US" dirty="0" smtClean="0"/>
              <a:t> (</a:t>
            </a:r>
            <a:r>
              <a:rPr lang="en-US" dirty="0" err="1" smtClean="0"/>
              <a:t>Cyberinfrastructure</a:t>
            </a:r>
            <a:r>
              <a:rPr lang="en-US" dirty="0" smtClean="0"/>
              <a:t>)</a:t>
            </a:r>
          </a:p>
          <a:p>
            <a:endParaRPr lang="en-US" b="1" dirty="0" smtClean="0"/>
          </a:p>
          <a:p>
            <a:r>
              <a:rPr lang="en-US" b="1" dirty="0" smtClean="0"/>
              <a:t>National Ecological Observatory Network</a:t>
            </a:r>
          </a:p>
        </p:txBody>
      </p:sp>
      <p:sp>
        <p:nvSpPr>
          <p:cNvPr id="6" name="Slide Number Placeholder 5"/>
          <p:cNvSpPr>
            <a:spLocks noGrp="1"/>
          </p:cNvSpPr>
          <p:nvPr>
            <p:ph type="sldNum" sz="quarter" idx="12"/>
          </p:nvPr>
        </p:nvSpPr>
        <p:spPr>
          <a:xfrm>
            <a:off x="8168754" y="6532922"/>
            <a:ext cx="651917" cy="365125"/>
          </a:xfrm>
        </p:spPr>
        <p:txBody>
          <a:bodyPr/>
          <a:lstStyle/>
          <a:p>
            <a:fld id="{36D6F7B0-F2CD-7E47-8ADC-5FFE04B522BF}" type="slidenum">
              <a:rPr lang="en-US" smtClean="0"/>
              <a:pPr/>
              <a:t>1</a:t>
            </a:fld>
            <a:endParaRPr lang="en-US" dirty="0"/>
          </a:p>
        </p:txBody>
      </p:sp>
    </p:spTree>
    <p:extLst>
      <p:ext uri="{BB962C8B-B14F-4D97-AF65-F5344CB8AC3E}">
        <p14:creationId xmlns:p14="http://schemas.microsoft.com/office/powerpoint/2010/main" val="26113442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Oracle database</a:t>
            </a:r>
            <a:endParaRPr lang="en-US" dirty="0"/>
          </a:p>
        </p:txBody>
      </p:sp>
      <p:sp>
        <p:nvSpPr>
          <p:cNvPr id="7" name="Text Placeholder 6"/>
          <p:cNvSpPr>
            <a:spLocks noGrp="1"/>
          </p:cNvSpPr>
          <p:nvPr>
            <p:ph type="body" sz="quarter" idx="3"/>
          </p:nvPr>
        </p:nvSpPr>
        <p:spPr>
          <a:xfrm>
            <a:off x="5314462" y="961234"/>
            <a:ext cx="3372338" cy="760322"/>
          </a:xfrm>
        </p:spPr>
        <p:txBody>
          <a:bodyPr/>
          <a:lstStyle/>
          <a:p>
            <a:r>
              <a:rPr lang="en-US" sz="2000" dirty="0" smtClean="0"/>
              <a:t>NEON data should be accessible by anyone.</a:t>
            </a:r>
            <a:endParaRPr lang="en-US" sz="2000" dirty="0"/>
          </a:p>
        </p:txBody>
      </p:sp>
      <p:sp>
        <p:nvSpPr>
          <p:cNvPr id="8" name="Content Placeholder 7"/>
          <p:cNvSpPr>
            <a:spLocks noGrp="1"/>
          </p:cNvSpPr>
          <p:nvPr>
            <p:ph sz="quarter" idx="4"/>
          </p:nvPr>
        </p:nvSpPr>
        <p:spPr>
          <a:xfrm>
            <a:off x="5314462" y="2144889"/>
            <a:ext cx="3372338" cy="3661392"/>
          </a:xfrm>
        </p:spPr>
        <p:txBody>
          <a:bodyPr>
            <a:normAutofit fontScale="92500" lnSpcReduction="20000"/>
          </a:bodyPr>
          <a:lstStyle/>
          <a:p>
            <a:pPr marL="0" indent="0">
              <a:buNone/>
            </a:pPr>
            <a:r>
              <a:rPr lang="en-US" dirty="0" smtClean="0"/>
              <a:t>Our audience should be able to learn about NEON’s </a:t>
            </a:r>
            <a:endParaRPr lang="en-US" dirty="0" smtClean="0"/>
          </a:p>
          <a:p>
            <a:r>
              <a:rPr lang="en-US" dirty="0"/>
              <a:t>M</a:t>
            </a:r>
            <a:r>
              <a:rPr lang="en-US" dirty="0" smtClean="0"/>
              <a:t>ission</a:t>
            </a:r>
            <a:endParaRPr lang="en-US" dirty="0"/>
          </a:p>
          <a:p>
            <a:r>
              <a:rPr lang="en-US" dirty="0"/>
              <a:t>S</a:t>
            </a:r>
            <a:r>
              <a:rPr lang="en-US" dirty="0" smtClean="0"/>
              <a:t>cience designs</a:t>
            </a:r>
            <a:endParaRPr lang="en-US" dirty="0"/>
          </a:p>
          <a:p>
            <a:r>
              <a:rPr lang="en-US" dirty="0" smtClean="0"/>
              <a:t>Data </a:t>
            </a:r>
            <a:r>
              <a:rPr lang="en-US" dirty="0" smtClean="0"/>
              <a:t>collection </a:t>
            </a:r>
            <a:r>
              <a:rPr lang="en-US" dirty="0" smtClean="0"/>
              <a:t>protocols</a:t>
            </a:r>
          </a:p>
          <a:p>
            <a:r>
              <a:rPr lang="en-US" dirty="0" smtClean="0"/>
              <a:t>Processing practices</a:t>
            </a:r>
            <a:endParaRPr lang="en-US" dirty="0" smtClean="0"/>
          </a:p>
          <a:p>
            <a:r>
              <a:rPr lang="en-US" dirty="0" smtClean="0"/>
              <a:t>Data!</a:t>
            </a:r>
            <a:endParaRPr lang="en-US" dirty="0" smtClean="0"/>
          </a:p>
          <a:p>
            <a:pPr marL="0" indent="0">
              <a:buNone/>
            </a:pPr>
            <a:endParaRPr lang="en-US" dirty="0"/>
          </a:p>
          <a:p>
            <a:pPr marL="0" indent="0">
              <a:buNone/>
            </a:pPr>
            <a:r>
              <a:rPr lang="en-US" dirty="0" smtClean="0"/>
              <a:t>To do this, we need:</a:t>
            </a:r>
          </a:p>
          <a:p>
            <a:r>
              <a:rPr lang="en-US" dirty="0"/>
              <a:t>A</a:t>
            </a:r>
            <a:r>
              <a:rPr lang="en-US" dirty="0" smtClean="0"/>
              <a:t> user-friendly interface</a:t>
            </a:r>
          </a:p>
          <a:p>
            <a:r>
              <a:rPr lang="en-US" dirty="0" smtClean="0"/>
              <a:t>Credible, traceable data</a:t>
            </a:r>
          </a:p>
          <a:p>
            <a:r>
              <a:rPr lang="en-US" dirty="0" smtClean="0"/>
              <a:t>Robust data processing, storage, and querying systems.</a:t>
            </a:r>
            <a:endParaRPr lang="en-US" dirty="0"/>
          </a:p>
        </p:txBody>
      </p:sp>
      <p:sp>
        <p:nvSpPr>
          <p:cNvPr id="9" name="Picture Placeholder 8"/>
          <p:cNvSpPr>
            <a:spLocks noGrp="1"/>
          </p:cNvSpPr>
          <p:nvPr>
            <p:ph type="pic" sz="quarter" idx="13"/>
          </p:nvPr>
        </p:nvSpPr>
        <p:spPr>
          <a:xfrm>
            <a:off x="457199" y="1215232"/>
            <a:ext cx="4720492" cy="3951287"/>
          </a:xfrm>
        </p:spPr>
      </p:sp>
      <p:sp>
        <p:nvSpPr>
          <p:cNvPr id="6" name="Title 5"/>
          <p:cNvSpPr>
            <a:spLocks noGrp="1"/>
          </p:cNvSpPr>
          <p:nvPr>
            <p:ph type="title"/>
          </p:nvPr>
        </p:nvSpPr>
        <p:spPr/>
        <p:txBody>
          <a:bodyPr>
            <a:normAutofit fontScale="90000"/>
          </a:bodyPr>
          <a:lstStyle/>
          <a:p>
            <a:r>
              <a:rPr lang="en-US" dirty="0" smtClean="0"/>
              <a:t>NEON Data </a:t>
            </a:r>
            <a:r>
              <a:rPr lang="en-US" dirty="0" smtClean="0"/>
              <a:t>Portal – http://</a:t>
            </a:r>
            <a:r>
              <a:rPr lang="en-US" dirty="0" err="1" smtClean="0"/>
              <a:t>data.neoninc.org</a:t>
            </a:r>
            <a:r>
              <a:rPr lang="en-US" dirty="0" smtClean="0"/>
              <a:t/>
            </a:r>
            <a:br>
              <a:rPr lang="en-US" dirty="0" smtClean="0"/>
            </a:br>
            <a:r>
              <a:rPr lang="en-US" dirty="0" smtClean="0"/>
              <a:t>(2.0 Launched May 2015)</a:t>
            </a:r>
            <a:endParaRPr lang="en-US" dirty="0"/>
          </a:p>
        </p:txBody>
      </p:sp>
      <p:pic>
        <p:nvPicPr>
          <p:cNvPr id="11" name="Picture 10" descr="Data Portal - NEON Dat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37" y="1027200"/>
            <a:ext cx="4868254" cy="5066381"/>
          </a:xfrm>
          <a:prstGeom prst="rect">
            <a:avLst/>
          </a:prstGeom>
        </p:spPr>
      </p:pic>
      <p:sp>
        <p:nvSpPr>
          <p:cNvPr id="10" name="Slide Number Placeholder 5"/>
          <p:cNvSpPr>
            <a:spLocks noGrp="1"/>
          </p:cNvSpPr>
          <p:nvPr>
            <p:ph type="sldNum" sz="quarter" idx="12"/>
          </p:nvPr>
        </p:nvSpPr>
        <p:spPr>
          <a:xfrm>
            <a:off x="8492083" y="6532922"/>
            <a:ext cx="651917" cy="365125"/>
          </a:xfrm>
        </p:spPr>
        <p:txBody>
          <a:bodyPr/>
          <a:lstStyle/>
          <a:p>
            <a:fld id="{36D6F7B0-F2CD-7E47-8ADC-5FFE04B522BF}" type="slidenum">
              <a:rPr lang="en-US" smtClean="0"/>
              <a:pPr/>
              <a:t>10</a:t>
            </a:fld>
            <a:endParaRPr lang="en-US" dirty="0"/>
          </a:p>
        </p:txBody>
      </p:sp>
    </p:spTree>
    <p:extLst>
      <p:ext uri="{BB962C8B-B14F-4D97-AF65-F5344CB8AC3E}">
        <p14:creationId xmlns:p14="http://schemas.microsoft.com/office/powerpoint/2010/main" val="1273671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260572" y="1159813"/>
            <a:ext cx="5369762" cy="4859124"/>
          </a:xfrm>
          <a:prstGeom prst="rect">
            <a:avLst/>
          </a:prstGeom>
        </p:spPr>
      </p:pic>
      <p:sp>
        <p:nvSpPr>
          <p:cNvPr id="6" name="Title 5"/>
          <p:cNvSpPr>
            <a:spLocks noGrp="1"/>
          </p:cNvSpPr>
          <p:nvPr>
            <p:ph type="title"/>
          </p:nvPr>
        </p:nvSpPr>
        <p:spPr/>
        <p:txBody>
          <a:bodyPr/>
          <a:lstStyle/>
          <a:p>
            <a:r>
              <a:rPr lang="en-US" dirty="0" smtClean="0"/>
              <a:t>NEON Data </a:t>
            </a:r>
            <a:r>
              <a:rPr lang="en-US" dirty="0"/>
              <a:t>Portal – http://</a:t>
            </a:r>
            <a:r>
              <a:rPr lang="en-US" dirty="0" err="1"/>
              <a:t>data.neoninc.org</a:t>
            </a:r>
            <a:endParaRPr lang="en-US" dirty="0"/>
          </a:p>
        </p:txBody>
      </p:sp>
      <p:sp>
        <p:nvSpPr>
          <p:cNvPr id="7" name="Slide Number Placeholder 5"/>
          <p:cNvSpPr>
            <a:spLocks noGrp="1"/>
          </p:cNvSpPr>
          <p:nvPr>
            <p:ph type="sldNum" sz="quarter" idx="12"/>
          </p:nvPr>
        </p:nvSpPr>
        <p:spPr>
          <a:xfrm>
            <a:off x="8492083" y="6532922"/>
            <a:ext cx="651917" cy="365125"/>
          </a:xfrm>
        </p:spPr>
        <p:txBody>
          <a:bodyPr/>
          <a:lstStyle/>
          <a:p>
            <a:fld id="{36D6F7B0-F2CD-7E47-8ADC-5FFE04B522BF}" type="slidenum">
              <a:rPr lang="en-US" smtClean="0"/>
              <a:pPr/>
              <a:t>11</a:t>
            </a:fld>
            <a:endParaRPr lang="en-US" dirty="0"/>
          </a:p>
        </p:txBody>
      </p:sp>
      <p:grpSp>
        <p:nvGrpSpPr>
          <p:cNvPr id="12" name="Group 11"/>
          <p:cNvGrpSpPr/>
          <p:nvPr/>
        </p:nvGrpSpPr>
        <p:grpSpPr>
          <a:xfrm>
            <a:off x="1735667" y="1200731"/>
            <a:ext cx="7144122" cy="4998291"/>
            <a:chOff x="1735667" y="1200731"/>
            <a:chExt cx="7144122" cy="4998291"/>
          </a:xfrm>
        </p:grpSpPr>
        <p:grpSp>
          <p:nvGrpSpPr>
            <p:cNvPr id="4" name="Group 3"/>
            <p:cNvGrpSpPr/>
            <p:nvPr/>
          </p:nvGrpSpPr>
          <p:grpSpPr>
            <a:xfrm>
              <a:off x="1735667" y="1200731"/>
              <a:ext cx="7144122" cy="4998291"/>
              <a:chOff x="1735667" y="1200731"/>
              <a:chExt cx="7144122" cy="4998291"/>
            </a:xfrm>
          </p:grpSpPr>
          <p:cxnSp>
            <p:nvCxnSpPr>
              <p:cNvPr id="15" name="Straight Arrow Connector 14"/>
              <p:cNvCxnSpPr/>
              <p:nvPr/>
            </p:nvCxnSpPr>
            <p:spPr>
              <a:xfrm flipH="1">
                <a:off x="1735667" y="1411111"/>
                <a:ext cx="4065234" cy="10724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800901" y="1200731"/>
                <a:ext cx="3078888" cy="4998291"/>
              </a:xfrm>
              <a:prstGeom prst="rect">
                <a:avLst/>
              </a:prstGeom>
            </p:spPr>
            <p:txBody>
              <a:bodyPr wrap="square">
                <a:spAutoFit/>
              </a:bodyPr>
              <a:lstStyle/>
              <a:p>
                <a:pPr lvl="0" defTabSz="914140">
                  <a:spcBef>
                    <a:spcPct val="20000"/>
                  </a:spcBef>
                </a:pPr>
                <a:r>
                  <a:rPr lang="en-US" sz="2400" dirty="0">
                    <a:solidFill>
                      <a:prstClr val="black"/>
                    </a:solidFill>
                    <a:cs typeface="Arial"/>
                  </a:rPr>
                  <a:t>Find a dataset by</a:t>
                </a:r>
              </a:p>
              <a:p>
                <a:pPr marL="342803" lvl="0" indent="-342803" defTabSz="914140">
                  <a:spcBef>
                    <a:spcPct val="20000"/>
                  </a:spcBef>
                  <a:buFont typeface="Arial" pitchFamily="34" charset="0"/>
                  <a:buChar char="•"/>
                </a:pPr>
                <a:r>
                  <a:rPr lang="en-US" sz="2200" dirty="0">
                    <a:solidFill>
                      <a:prstClr val="black"/>
                    </a:solidFill>
                    <a:cs typeface="Arial"/>
                  </a:rPr>
                  <a:t>Date range</a:t>
                </a:r>
              </a:p>
              <a:p>
                <a:pPr marL="342803" lvl="0" indent="-342803" defTabSz="914140">
                  <a:spcBef>
                    <a:spcPct val="20000"/>
                  </a:spcBef>
                  <a:buFont typeface="Arial" pitchFamily="34" charset="0"/>
                  <a:buChar char="•"/>
                </a:pPr>
                <a:r>
                  <a:rPr lang="en-US" sz="2200" dirty="0">
                    <a:solidFill>
                      <a:prstClr val="black"/>
                    </a:solidFill>
                    <a:cs typeface="Arial"/>
                  </a:rPr>
                  <a:t>Location (site by state or domain)</a:t>
                </a:r>
              </a:p>
              <a:p>
                <a:pPr marL="342803" lvl="0" indent="-342803" defTabSz="914140">
                  <a:spcBef>
                    <a:spcPct val="20000"/>
                  </a:spcBef>
                  <a:buFont typeface="Arial" pitchFamily="34" charset="0"/>
                  <a:buChar char="•"/>
                </a:pPr>
                <a:r>
                  <a:rPr lang="en-US" sz="2200" dirty="0">
                    <a:solidFill>
                      <a:prstClr val="black"/>
                    </a:solidFill>
                    <a:cs typeface="Arial"/>
                  </a:rPr>
                  <a:t>Data product by theme</a:t>
                </a:r>
              </a:p>
              <a:p>
                <a:pPr lvl="0" defTabSz="914140">
                  <a:spcBef>
                    <a:spcPct val="20000"/>
                  </a:spcBef>
                </a:pPr>
                <a:endParaRPr lang="en-US" sz="2200" dirty="0">
                  <a:solidFill>
                    <a:prstClr val="black"/>
                  </a:solidFill>
                  <a:cs typeface="Arial"/>
                </a:endParaRPr>
              </a:p>
              <a:p>
                <a:pPr lvl="0" defTabSz="914140">
                  <a:spcBef>
                    <a:spcPct val="20000"/>
                  </a:spcBef>
                </a:pPr>
                <a:r>
                  <a:rPr lang="en-US" sz="2200" dirty="0">
                    <a:solidFill>
                      <a:prstClr val="black"/>
                    </a:solidFill>
                    <a:cs typeface="Arial"/>
                  </a:rPr>
                  <a:t>Icons and graphics aid with identification of pertinent </a:t>
                </a:r>
                <a:r>
                  <a:rPr lang="en-US" sz="2200" dirty="0" smtClean="0">
                    <a:solidFill>
                      <a:prstClr val="black"/>
                    </a:solidFill>
                    <a:cs typeface="Arial"/>
                  </a:rPr>
                  <a:t>data</a:t>
                </a:r>
              </a:p>
              <a:p>
                <a:pPr lvl="0" defTabSz="914140">
                  <a:spcBef>
                    <a:spcPct val="20000"/>
                  </a:spcBef>
                </a:pPr>
                <a:endParaRPr lang="en-US" sz="2200" dirty="0">
                  <a:solidFill>
                    <a:prstClr val="black"/>
                  </a:solidFill>
                  <a:cs typeface="Arial"/>
                </a:endParaRPr>
              </a:p>
              <a:p>
                <a:pPr lvl="0" defTabSz="914140">
                  <a:spcBef>
                    <a:spcPct val="20000"/>
                  </a:spcBef>
                </a:pPr>
                <a:r>
                  <a:rPr lang="en-US" sz="2200" dirty="0" smtClean="0">
                    <a:solidFill>
                      <a:prstClr val="black"/>
                    </a:solidFill>
                    <a:cs typeface="Arial"/>
                  </a:rPr>
                  <a:t>Custom configure the download</a:t>
                </a:r>
                <a:endParaRPr lang="en-US" sz="2200" dirty="0">
                  <a:solidFill>
                    <a:prstClr val="black"/>
                  </a:solidFill>
                  <a:cs typeface="Arial"/>
                </a:endParaRPr>
              </a:p>
            </p:txBody>
          </p:sp>
        </p:grpSp>
        <p:cxnSp>
          <p:nvCxnSpPr>
            <p:cNvPr id="10" name="Straight Arrow Connector 9"/>
            <p:cNvCxnSpPr/>
            <p:nvPr/>
          </p:nvCxnSpPr>
          <p:spPr>
            <a:xfrm flipH="1" flipV="1">
              <a:off x="5497261" y="5030175"/>
              <a:ext cx="303640" cy="6851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511847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srcRect t="-32844" b="-32844"/>
          <a:stretch>
            <a:fillRect/>
          </a:stretch>
        </p:blipFill>
        <p:spPr>
          <a:xfrm>
            <a:off x="297433" y="181788"/>
            <a:ext cx="4567374" cy="4466873"/>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US" dirty="0"/>
              <a:t>NEON Data </a:t>
            </a:r>
            <a:r>
              <a:rPr lang="en-US" dirty="0"/>
              <a:t>Portal – http://</a:t>
            </a:r>
            <a:r>
              <a:rPr lang="en-US" dirty="0" err="1"/>
              <a:t>data.neoninc.org</a:t>
            </a:r>
            <a:endParaRPr lang="en-US" dirty="0"/>
          </a:p>
        </p:txBody>
      </p:sp>
      <p:sp>
        <p:nvSpPr>
          <p:cNvPr id="12" name="Slide Number Placeholder 5"/>
          <p:cNvSpPr>
            <a:spLocks noGrp="1"/>
          </p:cNvSpPr>
          <p:nvPr>
            <p:ph type="sldNum" sz="quarter" idx="12"/>
          </p:nvPr>
        </p:nvSpPr>
        <p:spPr>
          <a:xfrm>
            <a:off x="8492083" y="6532922"/>
            <a:ext cx="651917" cy="365125"/>
          </a:xfrm>
        </p:spPr>
        <p:txBody>
          <a:bodyPr/>
          <a:lstStyle/>
          <a:p>
            <a:fld id="{36D6F7B0-F2CD-7E47-8ADC-5FFE04B522BF}" type="slidenum">
              <a:rPr lang="en-US" smtClean="0"/>
              <a:pPr/>
              <a:t>12</a:t>
            </a:fld>
            <a:endParaRPr lang="en-US" dirty="0"/>
          </a:p>
        </p:txBody>
      </p:sp>
      <p:sp>
        <p:nvSpPr>
          <p:cNvPr id="3" name="TextBox 2"/>
          <p:cNvSpPr txBox="1"/>
          <p:nvPr/>
        </p:nvSpPr>
        <p:spPr>
          <a:xfrm>
            <a:off x="297433" y="4029408"/>
            <a:ext cx="4097034"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DATA PACKAGE:</a:t>
            </a:r>
          </a:p>
          <a:p>
            <a:pPr marL="285750" indent="-285750">
              <a:buFont typeface="Arial"/>
              <a:buChar char="•"/>
            </a:pPr>
            <a:r>
              <a:rPr lang="en-US" dirty="0" smtClean="0"/>
              <a:t>Unique citation code for query</a:t>
            </a:r>
          </a:p>
          <a:p>
            <a:pPr marL="285750" indent="-285750">
              <a:buFont typeface="Arial"/>
              <a:buChar char="•"/>
            </a:pPr>
            <a:r>
              <a:rPr lang="en-US" dirty="0" smtClean="0"/>
              <a:t>Data files for chosen sites and time range</a:t>
            </a:r>
          </a:p>
          <a:p>
            <a:pPr marL="285750" indent="-285750">
              <a:buFont typeface="Arial"/>
              <a:buChar char="•"/>
            </a:pPr>
            <a:r>
              <a:rPr lang="en-US" dirty="0"/>
              <a:t>V</a:t>
            </a:r>
            <a:r>
              <a:rPr lang="en-US" dirty="0" smtClean="0"/>
              <a:t>ariable definition file</a:t>
            </a:r>
          </a:p>
          <a:p>
            <a:pPr marL="285750" indent="-285750">
              <a:buFont typeface="Arial"/>
              <a:buChar char="•"/>
            </a:pPr>
            <a:r>
              <a:rPr lang="en-US" dirty="0" smtClean="0"/>
              <a:t>Readme/manifest</a:t>
            </a:r>
          </a:p>
          <a:p>
            <a:pPr marL="285750" indent="-285750">
              <a:buFont typeface="Arial"/>
              <a:buChar char="•"/>
            </a:pPr>
            <a:r>
              <a:rPr lang="en-US" dirty="0" smtClean="0"/>
              <a:t>Requested documentation</a:t>
            </a:r>
          </a:p>
          <a:p>
            <a:pPr marL="285750" indent="-285750">
              <a:buFont typeface="Arial"/>
              <a:buChar char="•"/>
            </a:pPr>
            <a:r>
              <a:rPr lang="en-US" dirty="0" smtClean="0"/>
              <a:t>Data policy &amp; citation info</a:t>
            </a:r>
          </a:p>
        </p:txBody>
      </p:sp>
      <p:grpSp>
        <p:nvGrpSpPr>
          <p:cNvPr id="15" name="Group 14"/>
          <p:cNvGrpSpPr/>
          <p:nvPr/>
        </p:nvGrpSpPr>
        <p:grpSpPr>
          <a:xfrm>
            <a:off x="2709333" y="1122528"/>
            <a:ext cx="6094430" cy="4524316"/>
            <a:chOff x="2709333" y="1122528"/>
            <a:chExt cx="6094430" cy="4524316"/>
          </a:xfrm>
        </p:grpSpPr>
        <p:grpSp>
          <p:nvGrpSpPr>
            <p:cNvPr id="10" name="Group 9"/>
            <p:cNvGrpSpPr/>
            <p:nvPr/>
          </p:nvGrpSpPr>
          <p:grpSpPr>
            <a:xfrm>
              <a:off x="2709333" y="1255889"/>
              <a:ext cx="2864556" cy="3767667"/>
              <a:chOff x="2709333" y="1255889"/>
              <a:chExt cx="2864556" cy="3767667"/>
            </a:xfrm>
          </p:grpSpPr>
          <p:cxnSp>
            <p:nvCxnSpPr>
              <p:cNvPr id="11" name="Straight Arrow Connector 10"/>
              <p:cNvCxnSpPr/>
              <p:nvPr/>
            </p:nvCxnSpPr>
            <p:spPr>
              <a:xfrm flipH="1">
                <a:off x="4628446" y="1255889"/>
                <a:ext cx="945442" cy="374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836333" y="2130778"/>
                <a:ext cx="27375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628446" y="3556000"/>
                <a:ext cx="945442" cy="1467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ight Bracket 26"/>
              <p:cNvSpPr/>
              <p:nvPr/>
            </p:nvSpPr>
            <p:spPr>
              <a:xfrm>
                <a:off x="2709333" y="1834444"/>
                <a:ext cx="127000" cy="148166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TextBox 12"/>
            <p:cNvSpPr txBox="1"/>
            <p:nvPr/>
          </p:nvSpPr>
          <p:spPr>
            <a:xfrm>
              <a:off x="5618454" y="1122528"/>
              <a:ext cx="3185309" cy="4524316"/>
            </a:xfrm>
            <a:prstGeom prst="rect">
              <a:avLst/>
            </a:prstGeom>
            <a:noFill/>
          </p:spPr>
          <p:txBody>
            <a:bodyPr wrap="square" rtlCol="0">
              <a:spAutoFit/>
            </a:bodyPr>
            <a:lstStyle/>
            <a:p>
              <a:r>
                <a:rPr lang="en-US" dirty="0"/>
                <a:t>Learn more about the data product</a:t>
              </a:r>
            </a:p>
            <a:p>
              <a:endParaRPr lang="en-US" dirty="0"/>
            </a:p>
            <a:p>
              <a:r>
                <a:rPr lang="en-US" dirty="0"/>
                <a:t>Assess a data product by availability of data for:</a:t>
              </a:r>
            </a:p>
            <a:p>
              <a:pPr marL="285750" indent="-285750">
                <a:buFont typeface="Arial"/>
                <a:buChar char="•"/>
              </a:pPr>
              <a:r>
                <a:rPr lang="en-US" dirty="0"/>
                <a:t>Months</a:t>
              </a:r>
            </a:p>
            <a:p>
              <a:pPr marL="285750" indent="-285750">
                <a:buFont typeface="Arial"/>
                <a:buChar char="•"/>
              </a:pPr>
              <a:r>
                <a:rPr lang="en-US" dirty="0"/>
                <a:t>Sites</a:t>
              </a:r>
            </a:p>
            <a:p>
              <a:pPr marL="285750" indent="-285750">
                <a:buFont typeface="Arial"/>
                <a:buChar char="•"/>
              </a:pPr>
              <a:r>
                <a:rPr lang="en-US" dirty="0"/>
                <a:t>Parameters</a:t>
              </a:r>
            </a:p>
            <a:p>
              <a:pPr marL="285750" indent="-285750">
                <a:buFont typeface="Arial"/>
                <a:buChar char="•"/>
              </a:pPr>
              <a:r>
                <a:rPr lang="en-US" dirty="0"/>
                <a:t>Available documentation (protocols, algorithms)</a:t>
              </a:r>
            </a:p>
            <a:p>
              <a:pPr marL="285750" indent="-285750">
                <a:buFont typeface="Arial"/>
                <a:buChar char="•"/>
              </a:pPr>
              <a:r>
                <a:rPr lang="en-US" dirty="0"/>
                <a:t>Format</a:t>
              </a:r>
            </a:p>
            <a:p>
              <a:pPr marL="285750" indent="-285750">
                <a:buFont typeface="Arial"/>
                <a:buChar char="•"/>
              </a:pPr>
              <a:r>
                <a:rPr lang="en-US" dirty="0"/>
                <a:t>Estimated download size</a:t>
              </a:r>
            </a:p>
            <a:p>
              <a:endParaRPr lang="en-US" dirty="0"/>
            </a:p>
            <a:p>
              <a:r>
                <a:rPr lang="en-US" dirty="0"/>
                <a:t>Store a citation code to retrieve the query at a later date</a:t>
              </a:r>
              <a:endParaRPr lang="en-US" dirty="0"/>
            </a:p>
          </p:txBody>
        </p:sp>
      </p:grpSp>
    </p:spTree>
    <p:extLst>
      <p:ext uri="{BB962C8B-B14F-4D97-AF65-F5344CB8AC3E}">
        <p14:creationId xmlns:p14="http://schemas.microsoft.com/office/powerpoint/2010/main" val="3651241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a:t>
            </a:r>
            <a:r>
              <a:rPr lang="en-US" dirty="0" smtClean="0"/>
              <a:t>Few </a:t>
            </a:r>
            <a:r>
              <a:rPr lang="en-US" dirty="0" smtClean="0"/>
              <a:t>Future </a:t>
            </a:r>
            <a:r>
              <a:rPr lang="en-US" dirty="0" smtClean="0"/>
              <a:t>Plans</a:t>
            </a:r>
            <a:endParaRPr lang="en-US" dirty="0"/>
          </a:p>
        </p:txBody>
      </p:sp>
      <p:sp>
        <p:nvSpPr>
          <p:cNvPr id="2" name="Text Placeholder 1"/>
          <p:cNvSpPr>
            <a:spLocks noGrp="1"/>
          </p:cNvSpPr>
          <p:nvPr>
            <p:ph type="body" sz="quarter" idx="13"/>
          </p:nvPr>
        </p:nvSpPr>
        <p:spPr/>
        <p:txBody>
          <a:bodyPr/>
          <a:lstStyle/>
          <a:p>
            <a:pPr marL="342900" indent="-342900">
              <a:spcBef>
                <a:spcPts val="1400"/>
              </a:spcBef>
              <a:buFont typeface="Arial"/>
              <a:buChar char="•"/>
            </a:pPr>
            <a:r>
              <a:rPr lang="en-US" sz="2400" dirty="0" smtClean="0"/>
              <a:t>Adding more data products as sites continue to be built and commissioned.</a:t>
            </a:r>
          </a:p>
          <a:p>
            <a:pPr marL="342900" indent="-342900">
              <a:spcBef>
                <a:spcPts val="1400"/>
              </a:spcBef>
              <a:buFont typeface="Arial"/>
              <a:buChar char="•"/>
            </a:pPr>
            <a:r>
              <a:rPr lang="en-US" sz="2400" dirty="0" smtClean="0"/>
              <a:t>Scoping for next iteration of data portal: </a:t>
            </a:r>
            <a:r>
              <a:rPr lang="en-US" sz="2400" dirty="0" smtClean="0"/>
              <a:t>Will be seeking community feedback via meetings and form at </a:t>
            </a:r>
            <a:r>
              <a:rPr lang="en-US" sz="2400" dirty="0" err="1" smtClean="0"/>
              <a:t>data.neoninc.org</a:t>
            </a:r>
            <a:endParaRPr lang="en-US" sz="2400" dirty="0" smtClean="0"/>
          </a:p>
          <a:p>
            <a:pPr marL="342900" indent="-342900">
              <a:spcBef>
                <a:spcPts val="1400"/>
              </a:spcBef>
              <a:buFont typeface="Arial"/>
              <a:buChar char="•"/>
            </a:pPr>
            <a:r>
              <a:rPr lang="en-US" sz="2400" dirty="0" smtClean="0"/>
              <a:t>Preparing for development of external API </a:t>
            </a:r>
          </a:p>
          <a:p>
            <a:pPr marL="342900" indent="-342900">
              <a:spcBef>
                <a:spcPts val="1400"/>
              </a:spcBef>
              <a:buFont typeface="Arial"/>
              <a:buChar char="•"/>
            </a:pPr>
            <a:r>
              <a:rPr lang="en-US" sz="2400" dirty="0" smtClean="0"/>
              <a:t>Assess usability of data packages</a:t>
            </a:r>
          </a:p>
          <a:p>
            <a:pPr marL="342900" indent="-342900">
              <a:spcBef>
                <a:spcPts val="1400"/>
              </a:spcBef>
              <a:buFont typeface="Arial"/>
              <a:buChar char="•"/>
            </a:pPr>
            <a:r>
              <a:rPr lang="en-US" sz="2400" dirty="0" smtClean="0"/>
              <a:t>Assess options for structured metadata</a:t>
            </a:r>
          </a:p>
          <a:p>
            <a:pPr marL="342900" indent="-342900">
              <a:spcBef>
                <a:spcPts val="1400"/>
              </a:spcBef>
              <a:buFont typeface="Arial"/>
              <a:buChar char="•"/>
            </a:pPr>
            <a:r>
              <a:rPr lang="en-US" sz="2400" dirty="0" smtClean="0"/>
              <a:t>Report and track metrics</a:t>
            </a:r>
          </a:p>
          <a:p>
            <a:pPr marL="1199939" lvl="1" indent="-457200">
              <a:spcBef>
                <a:spcPts val="1400"/>
              </a:spcBef>
            </a:pPr>
            <a:endParaRPr lang="en-US" sz="2000" dirty="0"/>
          </a:p>
        </p:txBody>
      </p:sp>
      <p:sp>
        <p:nvSpPr>
          <p:cNvPr id="7" name="Slide Number Placeholder 5"/>
          <p:cNvSpPr>
            <a:spLocks noGrp="1"/>
          </p:cNvSpPr>
          <p:nvPr>
            <p:ph type="sldNum" sz="quarter" idx="12"/>
          </p:nvPr>
        </p:nvSpPr>
        <p:spPr>
          <a:xfrm>
            <a:off x="8492083" y="6532922"/>
            <a:ext cx="651917" cy="365125"/>
          </a:xfrm>
        </p:spPr>
        <p:txBody>
          <a:bodyPr/>
          <a:lstStyle/>
          <a:p>
            <a:fld id="{36D6F7B0-F2CD-7E47-8ADC-5FFE04B522BF}" type="slidenum">
              <a:rPr lang="en-US" smtClean="0"/>
              <a:pPr/>
              <a:t>13</a:t>
            </a:fld>
            <a:endParaRPr lang="en-US" dirty="0"/>
          </a:p>
        </p:txBody>
      </p:sp>
      <p:sp>
        <p:nvSpPr>
          <p:cNvPr id="8" name="TextBox 7"/>
          <p:cNvSpPr txBox="1"/>
          <p:nvPr/>
        </p:nvSpPr>
        <p:spPr>
          <a:xfrm>
            <a:off x="868868" y="5520811"/>
            <a:ext cx="5580806" cy="707886"/>
          </a:xfrm>
          <a:prstGeom prst="rect">
            <a:avLst/>
          </a:prstGeom>
          <a:noFill/>
        </p:spPr>
        <p:txBody>
          <a:bodyPr wrap="square" rtlCol="0">
            <a:spAutoFit/>
          </a:bodyPr>
          <a:lstStyle/>
          <a:p>
            <a:r>
              <a:rPr lang="en-US" sz="4000" dirty="0" smtClean="0">
                <a:solidFill>
                  <a:schemeClr val="accent4"/>
                </a:solidFill>
              </a:rPr>
              <a:t>THANKS!</a:t>
            </a:r>
            <a:endParaRPr lang="en-US" sz="4000" dirty="0">
              <a:solidFill>
                <a:schemeClr val="accent4"/>
              </a:solidFill>
            </a:endParaRPr>
          </a:p>
        </p:txBody>
      </p:sp>
    </p:spTree>
    <p:extLst>
      <p:ext uri="{BB962C8B-B14F-4D97-AF65-F5344CB8AC3E}">
        <p14:creationId xmlns:p14="http://schemas.microsoft.com/office/powerpoint/2010/main" val="36650534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9111" y="1114778"/>
            <a:ext cx="8037689" cy="3330493"/>
          </a:xfrm>
        </p:spPr>
        <p:txBody>
          <a:bodyPr/>
          <a:lstStyle/>
          <a:p>
            <a:pPr>
              <a:lnSpc>
                <a:spcPct val="120000"/>
              </a:lnSpc>
              <a:spcBef>
                <a:spcPts val="600"/>
              </a:spcBef>
            </a:pPr>
            <a:r>
              <a:rPr lang="en-US" sz="2000" b="1" dirty="0" smtClean="0">
                <a:solidFill>
                  <a:schemeClr val="tx2">
                    <a:lumMod val="75000"/>
                  </a:schemeClr>
                </a:solidFill>
              </a:rPr>
              <a:t>A continental-scale ecological </a:t>
            </a:r>
            <a:r>
              <a:rPr lang="en-US" sz="2000" b="1" dirty="0">
                <a:solidFill>
                  <a:schemeClr val="tx2">
                    <a:lumMod val="75000"/>
                  </a:schemeClr>
                </a:solidFill>
              </a:rPr>
              <a:t>observatory solely funded by the </a:t>
            </a:r>
            <a:r>
              <a:rPr lang="en-US" sz="2000" b="1" dirty="0" smtClean="0">
                <a:solidFill>
                  <a:schemeClr val="tx2">
                    <a:lumMod val="75000"/>
                  </a:schemeClr>
                </a:solidFill>
              </a:rPr>
              <a:t>NSF </a:t>
            </a:r>
            <a:r>
              <a:rPr lang="en-US" sz="2000" b="1" dirty="0" smtClean="0">
                <a:solidFill>
                  <a:schemeClr val="tx2">
                    <a:lumMod val="75000"/>
                  </a:schemeClr>
                </a:solidFill>
              </a:rPr>
              <a:t>that: </a:t>
            </a:r>
          </a:p>
          <a:p>
            <a:pPr lvl="1">
              <a:buSzPts val="2400"/>
              <a:buFont typeface="Arial"/>
              <a:buChar char="•"/>
            </a:pPr>
            <a:r>
              <a:rPr lang="en-US" sz="2000" dirty="0" smtClean="0">
                <a:solidFill>
                  <a:schemeClr val="tx2">
                    <a:lumMod val="75000"/>
                  </a:schemeClr>
                </a:solidFill>
              </a:rPr>
              <a:t>Collects </a:t>
            </a:r>
            <a:r>
              <a:rPr lang="en-US" sz="2000" dirty="0" smtClean="0">
                <a:solidFill>
                  <a:srgbClr val="000000"/>
                </a:solidFill>
              </a:rPr>
              <a:t>and provides </a:t>
            </a:r>
            <a:r>
              <a:rPr lang="en-US" sz="2000" dirty="0" smtClean="0">
                <a:solidFill>
                  <a:schemeClr val="tx2">
                    <a:lumMod val="75000"/>
                  </a:schemeClr>
                </a:solidFill>
              </a:rPr>
              <a:t>data </a:t>
            </a:r>
            <a:r>
              <a:rPr lang="en-US" sz="2000" dirty="0">
                <a:solidFill>
                  <a:schemeClr val="tx2">
                    <a:lumMod val="75000"/>
                  </a:schemeClr>
                </a:solidFill>
              </a:rPr>
              <a:t>on the drivers/responses of ecological </a:t>
            </a:r>
            <a:r>
              <a:rPr lang="en-US" sz="2000" dirty="0" smtClean="0">
                <a:solidFill>
                  <a:schemeClr val="tx2">
                    <a:lumMod val="75000"/>
                  </a:schemeClr>
                </a:solidFill>
              </a:rPr>
              <a:t>change across the continent over 30 years</a:t>
            </a:r>
          </a:p>
          <a:p>
            <a:pPr lvl="1">
              <a:buSzPts val="2400"/>
              <a:buFont typeface="Arial"/>
              <a:buChar char="•"/>
            </a:pPr>
            <a:r>
              <a:rPr lang="en-US" sz="2000" dirty="0" smtClean="0">
                <a:cs typeface="Calibri"/>
              </a:rPr>
              <a:t>Supports standardized </a:t>
            </a:r>
            <a:r>
              <a:rPr lang="en-US" sz="2000" dirty="0">
                <a:cs typeface="Calibri"/>
              </a:rPr>
              <a:t>methods of data </a:t>
            </a:r>
            <a:r>
              <a:rPr lang="en-US" sz="2000" dirty="0" smtClean="0">
                <a:cs typeface="Calibri"/>
              </a:rPr>
              <a:t>collection and </a:t>
            </a:r>
            <a:r>
              <a:rPr lang="en-US" sz="2000" dirty="0">
                <a:cs typeface="Calibri"/>
              </a:rPr>
              <a:t>high investment in QA/</a:t>
            </a:r>
            <a:r>
              <a:rPr lang="en-US" sz="2000" dirty="0" smtClean="0">
                <a:cs typeface="Calibri"/>
              </a:rPr>
              <a:t>QC</a:t>
            </a:r>
            <a:endParaRPr lang="en-US" sz="2000" dirty="0" smtClean="0"/>
          </a:p>
          <a:p>
            <a:pPr lvl="1">
              <a:buSzPts val="2400"/>
              <a:buFont typeface="Arial"/>
              <a:buChar char="•"/>
            </a:pPr>
            <a:r>
              <a:rPr lang="en-US" sz="2000" dirty="0" smtClean="0">
                <a:solidFill>
                  <a:schemeClr val="tx2">
                    <a:lumMod val="75000"/>
                  </a:schemeClr>
                </a:solidFill>
              </a:rPr>
              <a:t>Serves </a:t>
            </a:r>
            <a:r>
              <a:rPr lang="en-US" sz="2000" dirty="0">
                <a:solidFill>
                  <a:schemeClr val="tx2">
                    <a:lumMod val="75000"/>
                  </a:schemeClr>
                </a:solidFill>
              </a:rPr>
              <a:t>as an </a:t>
            </a:r>
            <a:r>
              <a:rPr lang="en-US" sz="2000" dirty="0" smtClean="0">
                <a:solidFill>
                  <a:schemeClr val="tx2">
                    <a:lumMod val="75000"/>
                  </a:schemeClr>
                </a:solidFill>
              </a:rPr>
              <a:t>infrastructure</a:t>
            </a:r>
            <a:r>
              <a:rPr lang="en-US" sz="2000" dirty="0">
                <a:solidFill>
                  <a:schemeClr val="tx2">
                    <a:lumMod val="75000"/>
                  </a:schemeClr>
                </a:solidFill>
              </a:rPr>
              <a:t>/backbone for other experiments</a:t>
            </a:r>
            <a:r>
              <a:rPr lang="en-US" sz="2000" b="1" dirty="0">
                <a:solidFill>
                  <a:schemeClr val="tx2">
                    <a:lumMod val="75000"/>
                  </a:schemeClr>
                </a:solidFill>
              </a:rPr>
              <a:t> </a:t>
            </a:r>
          </a:p>
          <a:p>
            <a:pPr lvl="1">
              <a:buSzPts val="2400"/>
              <a:buFont typeface="Arial"/>
              <a:buChar char="•"/>
            </a:pPr>
            <a:r>
              <a:rPr lang="en-US" sz="2000" dirty="0">
                <a:solidFill>
                  <a:schemeClr val="tx2">
                    <a:lumMod val="75000"/>
                  </a:schemeClr>
                </a:solidFill>
              </a:rPr>
              <a:t>Develops and provides educational resources to engage communities in working with scientific </a:t>
            </a:r>
            <a:r>
              <a:rPr lang="en-US" sz="2000" dirty="0" smtClean="0">
                <a:solidFill>
                  <a:schemeClr val="tx2">
                    <a:lumMod val="75000"/>
                  </a:schemeClr>
                </a:solidFill>
              </a:rPr>
              <a:t>open data</a:t>
            </a:r>
            <a:endParaRPr lang="en-US" sz="2000" b="1" dirty="0" smtClean="0">
              <a:solidFill>
                <a:schemeClr val="tx2">
                  <a:lumMod val="75000"/>
                </a:schemeClr>
              </a:solidFill>
            </a:endParaRPr>
          </a:p>
        </p:txBody>
      </p:sp>
      <p:sp>
        <p:nvSpPr>
          <p:cNvPr id="6" name="Title 5"/>
          <p:cNvSpPr>
            <a:spLocks noGrp="1"/>
          </p:cNvSpPr>
          <p:nvPr>
            <p:ph type="title"/>
          </p:nvPr>
        </p:nvSpPr>
        <p:spPr/>
        <p:txBody>
          <a:bodyPr/>
          <a:lstStyle/>
          <a:p>
            <a:r>
              <a:rPr lang="en-US" sz="3200" dirty="0" smtClean="0"/>
              <a:t>Intro to NEON</a:t>
            </a:r>
            <a:endParaRPr lang="en-US" dirty="0"/>
          </a:p>
        </p:txBody>
      </p:sp>
      <p:grpSp>
        <p:nvGrpSpPr>
          <p:cNvPr id="4" name="Group 3"/>
          <p:cNvGrpSpPr/>
          <p:nvPr/>
        </p:nvGrpSpPr>
        <p:grpSpPr>
          <a:xfrm>
            <a:off x="698250" y="4443123"/>
            <a:ext cx="7695359" cy="1197987"/>
            <a:chOff x="848631" y="4677091"/>
            <a:chExt cx="7695359" cy="1197987"/>
          </a:xfrm>
        </p:grpSpPr>
        <p:pic>
          <p:nvPicPr>
            <p:cNvPr id="2" name="Picture 1" descr="timeline-simple.pdf"/>
            <p:cNvPicPr>
              <a:picLocks noChangeAspect="1"/>
            </p:cNvPicPr>
            <p:nvPr/>
          </p:nvPicPr>
          <p:blipFill rotWithShape="1">
            <a:blip r:embed="rId3">
              <a:extLst>
                <a:ext uri="{28A0092B-C50C-407E-A947-70E740481C1C}">
                  <a14:useLocalDpi xmlns:a14="http://schemas.microsoft.com/office/drawing/2010/main" val="0"/>
                </a:ext>
              </a:extLst>
            </a:blip>
            <a:srcRect l="8546" t="34653" r="8677" b="31678"/>
            <a:stretch/>
          </p:blipFill>
          <p:spPr>
            <a:xfrm>
              <a:off x="848631" y="5092589"/>
              <a:ext cx="7695359" cy="782489"/>
            </a:xfrm>
            <a:prstGeom prst="rect">
              <a:avLst/>
            </a:prstGeom>
          </p:spPr>
        </p:pic>
        <p:sp>
          <p:nvSpPr>
            <p:cNvPr id="3" name="Rectangle 2"/>
            <p:cNvSpPr/>
            <p:nvPr/>
          </p:nvSpPr>
          <p:spPr>
            <a:xfrm>
              <a:off x="848631" y="4677091"/>
              <a:ext cx="1967205" cy="415498"/>
            </a:xfrm>
            <a:prstGeom prst="rect">
              <a:avLst/>
            </a:prstGeom>
          </p:spPr>
          <p:txBody>
            <a:bodyPr wrap="none">
              <a:spAutoFit/>
            </a:bodyPr>
            <a:lstStyle/>
            <a:p>
              <a:pPr>
                <a:lnSpc>
                  <a:spcPct val="120000"/>
                </a:lnSpc>
                <a:spcBef>
                  <a:spcPts val="600"/>
                </a:spcBef>
              </a:pPr>
              <a:r>
                <a:rPr lang="en-US" b="1" dirty="0" smtClean="0"/>
                <a:t>Project </a:t>
              </a:r>
              <a:r>
                <a:rPr lang="en-US" b="1" dirty="0"/>
                <a:t>Timeline</a:t>
              </a:r>
              <a:endParaRPr lang="en-US" dirty="0"/>
            </a:p>
          </p:txBody>
        </p:sp>
      </p:grpSp>
      <p:sp>
        <p:nvSpPr>
          <p:cNvPr id="7" name="Slide Number Placeholder 5"/>
          <p:cNvSpPr>
            <a:spLocks noGrp="1"/>
          </p:cNvSpPr>
          <p:nvPr>
            <p:ph type="sldNum" sz="quarter" idx="12"/>
          </p:nvPr>
        </p:nvSpPr>
        <p:spPr>
          <a:xfrm>
            <a:off x="8168754" y="6532922"/>
            <a:ext cx="651917" cy="365125"/>
          </a:xfrm>
        </p:spPr>
        <p:txBody>
          <a:bodyPr/>
          <a:lstStyle/>
          <a:p>
            <a:fld id="{36D6F7B0-F2CD-7E47-8ADC-5FFE04B522BF}" type="slidenum">
              <a:rPr lang="en-US" smtClean="0"/>
              <a:pPr/>
              <a:t>2</a:t>
            </a:fld>
            <a:endParaRPr lang="en-US" dirty="0"/>
          </a:p>
        </p:txBody>
      </p:sp>
    </p:spTree>
    <p:extLst>
      <p:ext uri="{BB962C8B-B14F-4D97-AF65-F5344CB8AC3E}">
        <p14:creationId xmlns:p14="http://schemas.microsoft.com/office/powerpoint/2010/main" val="284785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32965" y="1239730"/>
            <a:ext cx="2583292" cy="4910118"/>
          </a:xfrm>
        </p:spPr>
        <p:txBody>
          <a:bodyPr/>
          <a:lstStyle/>
          <a:p>
            <a:pPr>
              <a:spcBef>
                <a:spcPts val="1400"/>
              </a:spcBef>
            </a:pPr>
            <a:r>
              <a:rPr lang="en-US" sz="1600" b="1" dirty="0" smtClean="0"/>
              <a:t>20 </a:t>
            </a:r>
            <a:r>
              <a:rPr lang="en-US" sz="1600" b="1" dirty="0" err="1" smtClean="0"/>
              <a:t>Ecoclimatic</a:t>
            </a:r>
            <a:r>
              <a:rPr lang="en-US" sz="1600" b="1" dirty="0" smtClean="0"/>
              <a:t> domains</a:t>
            </a:r>
          </a:p>
          <a:p>
            <a:pPr>
              <a:spcBef>
                <a:spcPts val="1400"/>
              </a:spcBef>
            </a:pPr>
            <a:r>
              <a:rPr lang="en-US" sz="1600" b="1" dirty="0" smtClean="0"/>
              <a:t>20 Core sites: </a:t>
            </a:r>
            <a:r>
              <a:rPr lang="en-US" sz="1600" dirty="0" smtClean="0"/>
              <a:t>Located </a:t>
            </a:r>
            <a:r>
              <a:rPr lang="en-US" sz="1600" dirty="0" smtClean="0"/>
              <a:t>in unmanaged wildland conditions</a:t>
            </a:r>
          </a:p>
          <a:p>
            <a:pPr>
              <a:spcBef>
                <a:spcPts val="1400"/>
              </a:spcBef>
            </a:pPr>
            <a:r>
              <a:rPr lang="en-US" sz="1600" b="1" dirty="0" smtClean="0"/>
              <a:t>40 Relocatable </a:t>
            </a:r>
            <a:r>
              <a:rPr lang="en-US" sz="1600" b="1" dirty="0" smtClean="0"/>
              <a:t>sites: </a:t>
            </a:r>
            <a:r>
              <a:rPr lang="en-US" sz="1600" dirty="0"/>
              <a:t>R</a:t>
            </a:r>
            <a:r>
              <a:rPr lang="en-US" sz="1600" dirty="0" smtClean="0"/>
              <a:t>epresentative of human land management effects on ecosystems</a:t>
            </a:r>
          </a:p>
          <a:p>
            <a:pPr>
              <a:spcBef>
                <a:spcPts val="1400"/>
              </a:spcBef>
            </a:pPr>
            <a:r>
              <a:rPr lang="en-US" sz="1600" b="1" dirty="0" smtClean="0"/>
              <a:t>36 Aquatic sites &amp;10 </a:t>
            </a:r>
            <a:r>
              <a:rPr lang="en-US" sz="1600" b="1" dirty="0" err="1" smtClean="0"/>
              <a:t>colocated</a:t>
            </a:r>
            <a:r>
              <a:rPr lang="en-US" sz="1600" b="1" dirty="0" smtClean="0"/>
              <a:t> </a:t>
            </a:r>
            <a:r>
              <a:rPr lang="en-US" sz="1600" b="1" dirty="0" smtClean="0"/>
              <a:t>STREON sites:  </a:t>
            </a:r>
            <a:r>
              <a:rPr lang="en-US" sz="1600" dirty="0" smtClean="0"/>
              <a:t>Measure changes in aquatic systems over </a:t>
            </a:r>
            <a:r>
              <a:rPr lang="en-US" sz="1600" dirty="0" smtClean="0"/>
              <a:t>time</a:t>
            </a:r>
          </a:p>
          <a:p>
            <a:pPr>
              <a:spcBef>
                <a:spcPts val="1400"/>
              </a:spcBef>
            </a:pPr>
            <a:r>
              <a:rPr lang="en-US" sz="1600" b="1" dirty="0" smtClean="0"/>
              <a:t>3 Airborne Platforms: </a:t>
            </a:r>
            <a:r>
              <a:rPr lang="en-US" sz="1600" dirty="0" err="1" smtClean="0"/>
              <a:t>LiDAR</a:t>
            </a:r>
            <a:r>
              <a:rPr lang="en-US" sz="1600" dirty="0" smtClean="0"/>
              <a:t>, </a:t>
            </a:r>
            <a:r>
              <a:rPr lang="en-US" sz="1600" dirty="0" err="1" smtClean="0"/>
              <a:t>hyperspectral</a:t>
            </a:r>
            <a:r>
              <a:rPr lang="en-US" sz="1600" dirty="0" smtClean="0"/>
              <a:t> observations, imagery</a:t>
            </a:r>
            <a:endParaRPr lang="en-US" sz="1600" dirty="0"/>
          </a:p>
        </p:txBody>
      </p:sp>
      <p:sp>
        <p:nvSpPr>
          <p:cNvPr id="3" name="Title 2"/>
          <p:cNvSpPr>
            <a:spLocks noGrp="1"/>
          </p:cNvSpPr>
          <p:nvPr>
            <p:ph type="title"/>
          </p:nvPr>
        </p:nvSpPr>
        <p:spPr/>
        <p:txBody>
          <a:bodyPr/>
          <a:lstStyle/>
          <a:p>
            <a:r>
              <a:rPr lang="en-US" dirty="0" smtClean="0"/>
              <a:t>Intro to NEON: A Continental-</a:t>
            </a:r>
            <a:r>
              <a:rPr lang="en-US" dirty="0"/>
              <a:t>S</a:t>
            </a:r>
            <a:r>
              <a:rPr lang="en-US" dirty="0" smtClean="0"/>
              <a:t>cale </a:t>
            </a:r>
            <a:r>
              <a:rPr lang="en-US" dirty="0"/>
              <a:t>D</a:t>
            </a:r>
            <a:r>
              <a:rPr lang="en-US" dirty="0" smtClean="0"/>
              <a:t>esign</a:t>
            </a:r>
            <a:endParaRPr lang="en-US" dirty="0"/>
          </a:p>
        </p:txBody>
      </p:sp>
      <p:pic>
        <p:nvPicPr>
          <p:cNvPr id="7" name="Picture 6" descr="20121101  Domain Map v2.pdf"/>
          <p:cNvPicPr>
            <a:picLocks noChangeAspect="1"/>
          </p:cNvPicPr>
          <p:nvPr/>
        </p:nvPicPr>
        <p:blipFill rotWithShape="1">
          <a:blip r:embed="rId3">
            <a:extLst>
              <a:ext uri="{28A0092B-C50C-407E-A947-70E740481C1C}">
                <a14:useLocalDpi xmlns:a14="http://schemas.microsoft.com/office/drawing/2010/main" val="0"/>
              </a:ext>
            </a:extLst>
          </a:blip>
          <a:srcRect l="22511" t="11827" r="5320" b="8663"/>
          <a:stretch/>
        </p:blipFill>
        <p:spPr>
          <a:xfrm>
            <a:off x="245155" y="1239730"/>
            <a:ext cx="6001756" cy="3673464"/>
          </a:xfrm>
          <a:prstGeom prst="rect">
            <a:avLst/>
          </a:prstGeom>
        </p:spPr>
      </p:pic>
      <p:sp>
        <p:nvSpPr>
          <p:cNvPr id="5" name="Slide Number Placeholder 5"/>
          <p:cNvSpPr>
            <a:spLocks noGrp="1"/>
          </p:cNvSpPr>
          <p:nvPr>
            <p:ph type="sldNum" sz="quarter" idx="12"/>
          </p:nvPr>
        </p:nvSpPr>
        <p:spPr>
          <a:xfrm>
            <a:off x="8168754" y="6532922"/>
            <a:ext cx="651917" cy="365125"/>
          </a:xfrm>
        </p:spPr>
        <p:txBody>
          <a:bodyPr/>
          <a:lstStyle/>
          <a:p>
            <a:fld id="{36D6F7B0-F2CD-7E47-8ADC-5FFE04B522BF}" type="slidenum">
              <a:rPr lang="en-US" smtClean="0"/>
              <a:pPr/>
              <a:t>3</a:t>
            </a:fld>
            <a:endParaRPr lang="en-US" dirty="0"/>
          </a:p>
        </p:txBody>
      </p:sp>
    </p:spTree>
    <p:extLst>
      <p:ext uri="{BB962C8B-B14F-4D97-AF65-F5344CB8AC3E}">
        <p14:creationId xmlns:p14="http://schemas.microsoft.com/office/powerpoint/2010/main" val="209875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38991A-270D-3A41-B2FE-CA3E84D6D77D}" type="slidenum">
              <a:rPr lang="en-US" smtClean="0"/>
              <a:pPr/>
              <a:t>4</a:t>
            </a:fld>
            <a:endParaRPr lang="en-US"/>
          </a:p>
        </p:txBody>
      </p:sp>
      <p:pic>
        <p:nvPicPr>
          <p:cNvPr id="1032" name="Picture 8" descr="C:\Users\kthibault\Dropbox\NEON\Presentations\FSU_sampling_summary_schematic_v4_smaller.jpg"/>
          <p:cNvPicPr>
            <a:picLocks noChangeAspect="1" noChangeArrowheads="1"/>
          </p:cNvPicPr>
          <p:nvPr/>
        </p:nvPicPr>
        <p:blipFill>
          <a:blip r:embed="rId3"/>
          <a:srcRect/>
          <a:stretch>
            <a:fillRect/>
          </a:stretch>
        </p:blipFill>
        <p:spPr bwMode="auto">
          <a:xfrm>
            <a:off x="71983" y="57150"/>
            <a:ext cx="9022080" cy="6766560"/>
          </a:xfrm>
          <a:prstGeom prst="rect">
            <a:avLst/>
          </a:prstGeom>
          <a:noFill/>
        </p:spPr>
      </p:pic>
      <p:sp>
        <p:nvSpPr>
          <p:cNvPr id="6" name="TextBox 5"/>
          <p:cNvSpPr txBox="1"/>
          <p:nvPr/>
        </p:nvSpPr>
        <p:spPr>
          <a:xfrm>
            <a:off x="457200" y="179311"/>
            <a:ext cx="5827866" cy="461665"/>
          </a:xfrm>
          <a:prstGeom prst="rect">
            <a:avLst/>
          </a:prstGeom>
          <a:solidFill>
            <a:schemeClr val="bg1">
              <a:lumMod val="95000"/>
              <a:alpha val="70000"/>
            </a:schemeClr>
          </a:solidFill>
          <a:ln>
            <a:solidFill>
              <a:schemeClr val="tx1">
                <a:lumMod val="50000"/>
                <a:lumOff val="50000"/>
              </a:schemeClr>
            </a:solidFill>
          </a:ln>
        </p:spPr>
        <p:txBody>
          <a:bodyPr wrap="square" rtlCol="0">
            <a:spAutoFit/>
          </a:bodyPr>
          <a:lstStyle/>
          <a:p>
            <a:r>
              <a:rPr lang="en-US" sz="2400" dirty="0"/>
              <a:t>Generalized Terrestrial Sampling Scheme</a:t>
            </a:r>
          </a:p>
        </p:txBody>
      </p:sp>
      <p:sp>
        <p:nvSpPr>
          <p:cNvPr id="5" name="Slide Number Placeholder 5"/>
          <p:cNvSpPr txBox="1">
            <a:spLocks/>
          </p:cNvSpPr>
          <p:nvPr/>
        </p:nvSpPr>
        <p:spPr>
          <a:xfrm>
            <a:off x="8168754" y="6532922"/>
            <a:ext cx="651917" cy="365125"/>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D6F7B0-F2CD-7E47-8ADC-5FFE04B522BF}" type="slidenum">
              <a:rPr lang="en-US" smtClean="0"/>
              <a:pPr/>
              <a:t>4</a:t>
            </a:fld>
            <a:endParaRPr lang="en-US" dirty="0"/>
          </a:p>
        </p:txBody>
      </p:sp>
      <p:pic>
        <p:nvPicPr>
          <p:cNvPr id="2" name="Picture 1"/>
          <p:cNvPicPr>
            <a:picLocks noChangeAspect="1"/>
          </p:cNvPicPr>
          <p:nvPr/>
        </p:nvPicPr>
        <p:blipFill>
          <a:blip r:embed="rId4"/>
          <a:stretch>
            <a:fillRect/>
          </a:stretch>
        </p:blipFill>
        <p:spPr>
          <a:xfrm>
            <a:off x="0" y="2195104"/>
            <a:ext cx="9144000" cy="2759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3269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Heterogeneity</a:t>
            </a:r>
            <a:endParaRPr lang="en-US" dirty="0"/>
          </a:p>
        </p:txBody>
      </p:sp>
      <p:pic>
        <p:nvPicPr>
          <p:cNvPr id="4" name="Picture 3" descr="DP_Breakdown.png"/>
          <p:cNvPicPr>
            <a:picLocks noChangeAspect="1"/>
          </p:cNvPicPr>
          <p:nvPr/>
        </p:nvPicPr>
        <p:blipFill rotWithShape="1">
          <a:blip r:embed="rId2" cstate="screen">
            <a:extLst>
              <a:ext uri="{28A0092B-C50C-407E-A947-70E740481C1C}">
                <a14:useLocalDpi xmlns:a14="http://schemas.microsoft.com/office/drawing/2010/main"/>
              </a:ext>
            </a:extLst>
          </a:blip>
          <a:srcRect l="3473" r="4444"/>
          <a:stretch/>
        </p:blipFill>
        <p:spPr>
          <a:xfrm>
            <a:off x="457200" y="1067870"/>
            <a:ext cx="7885740" cy="3108305"/>
          </a:xfrm>
          <a:prstGeom prst="rect">
            <a:avLst/>
          </a:prstGeom>
        </p:spPr>
      </p:pic>
      <p:sp>
        <p:nvSpPr>
          <p:cNvPr id="6" name="Slide Number Placeholder 5"/>
          <p:cNvSpPr>
            <a:spLocks noGrp="1"/>
          </p:cNvSpPr>
          <p:nvPr>
            <p:ph type="sldNum" sz="quarter" idx="12"/>
          </p:nvPr>
        </p:nvSpPr>
        <p:spPr/>
        <p:txBody>
          <a:bodyPr/>
          <a:lstStyle/>
          <a:p>
            <a:fld id="{36D6F7B0-F2CD-7E47-8ADC-5FFE04B522BF}" type="slidenum">
              <a:rPr lang="en-US" smtClean="0"/>
              <a:pPr/>
              <a:t>5</a:t>
            </a:fld>
            <a:endParaRPr lang="en-US" dirty="0"/>
          </a:p>
        </p:txBody>
      </p:sp>
      <p:sp>
        <p:nvSpPr>
          <p:cNvPr id="5" name="TextBox 4"/>
          <p:cNvSpPr txBox="1"/>
          <p:nvPr/>
        </p:nvSpPr>
        <p:spPr>
          <a:xfrm>
            <a:off x="457200" y="4494331"/>
            <a:ext cx="8496115" cy="1938992"/>
          </a:xfrm>
          <a:prstGeom prst="rect">
            <a:avLst/>
          </a:prstGeom>
          <a:noFill/>
        </p:spPr>
        <p:txBody>
          <a:bodyPr wrap="square" rtlCol="0">
            <a:spAutoFit/>
          </a:bodyPr>
          <a:lstStyle/>
          <a:p>
            <a:r>
              <a:rPr lang="en-US" sz="2400" b="1" dirty="0" smtClean="0"/>
              <a:t>Current deployment</a:t>
            </a:r>
            <a:r>
              <a:rPr lang="en-US" sz="2400" dirty="0" smtClean="0"/>
              <a:t>: 17 </a:t>
            </a:r>
            <a:r>
              <a:rPr lang="en-US" sz="2400" dirty="0" smtClean="0"/>
              <a:t>core,  17 </a:t>
            </a:r>
            <a:r>
              <a:rPr lang="en-US" sz="2400" dirty="0" smtClean="0"/>
              <a:t>relocatable </a:t>
            </a:r>
            <a:r>
              <a:rPr lang="en-US" sz="2400" dirty="0" smtClean="0"/>
              <a:t>terrestrial, and 6 aquatic sites</a:t>
            </a:r>
          </a:p>
          <a:p>
            <a:endParaRPr lang="en-US" sz="2400" dirty="0" smtClean="0"/>
          </a:p>
          <a:p>
            <a:r>
              <a:rPr lang="en-US" sz="2400" b="1" dirty="0" smtClean="0"/>
              <a:t>Recent rapid addition of data products: 41 </a:t>
            </a:r>
            <a:r>
              <a:rPr lang="en-US" sz="2400" dirty="0" smtClean="0"/>
              <a:t>publicly available</a:t>
            </a:r>
            <a:r>
              <a:rPr lang="en-US" sz="2400" dirty="0"/>
              <a:t> </a:t>
            </a:r>
            <a:r>
              <a:rPr lang="en-US" sz="2400" dirty="0" smtClean="0"/>
              <a:t>to date</a:t>
            </a:r>
            <a:endParaRPr lang="en-US" sz="2400" dirty="0"/>
          </a:p>
        </p:txBody>
      </p:sp>
    </p:spTree>
    <p:extLst>
      <p:ext uri="{BB962C8B-B14F-4D97-AF65-F5344CB8AC3E}">
        <p14:creationId xmlns:p14="http://schemas.microsoft.com/office/powerpoint/2010/main" val="23385459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Data product workflow</a:t>
            </a:r>
            <a:endParaRPr lang="en-US" dirty="0"/>
          </a:p>
        </p:txBody>
      </p:sp>
      <p:sp>
        <p:nvSpPr>
          <p:cNvPr id="6" name="Slide Number Placeholder 5"/>
          <p:cNvSpPr>
            <a:spLocks noGrp="1"/>
          </p:cNvSpPr>
          <p:nvPr>
            <p:ph type="sldNum" sz="quarter" idx="12"/>
          </p:nvPr>
        </p:nvSpPr>
        <p:spPr/>
        <p:txBody>
          <a:bodyPr/>
          <a:lstStyle/>
          <a:p>
            <a:fld id="{36D6F7B0-F2CD-7E47-8ADC-5FFE04B522BF}" type="slidenum">
              <a:rPr lang="en-US" smtClean="0"/>
              <a:pPr/>
              <a:t>6</a:t>
            </a:fld>
            <a:endParaRPr lang="en-US" dirty="0"/>
          </a:p>
        </p:txBody>
      </p:sp>
      <p:pic>
        <p:nvPicPr>
          <p:cNvPr id="8" name="Picture 7" descr="24_DP_Process.pdf"/>
          <p:cNvPicPr>
            <a:picLocks noChangeAspect="1"/>
          </p:cNvPicPr>
          <p:nvPr/>
        </p:nvPicPr>
        <p:blipFill>
          <a:blip r:embed="rId3"/>
          <a:srcRect l="7052" t="23009" r="5894"/>
          <a:stretch>
            <a:fillRect/>
          </a:stretch>
        </p:blipFill>
        <p:spPr>
          <a:xfrm>
            <a:off x="102127" y="999737"/>
            <a:ext cx="8991208" cy="2572642"/>
          </a:xfrm>
          <a:prstGeom prst="rect">
            <a:avLst/>
          </a:prstGeom>
        </p:spPr>
      </p:pic>
      <p:sp>
        <p:nvSpPr>
          <p:cNvPr id="10" name="Rectangle 9"/>
          <p:cNvSpPr/>
          <p:nvPr/>
        </p:nvSpPr>
        <p:spPr>
          <a:xfrm>
            <a:off x="851233" y="3031391"/>
            <a:ext cx="7835567" cy="3139321"/>
          </a:xfrm>
          <a:prstGeom prst="rect">
            <a:avLst/>
          </a:prstGeom>
        </p:spPr>
        <p:txBody>
          <a:bodyPr wrap="square">
            <a:spAutoFit/>
          </a:bodyPr>
          <a:lstStyle/>
          <a:p>
            <a:pPr marL="285750" indent="-285750">
              <a:spcBef>
                <a:spcPts val="0"/>
              </a:spcBef>
            </a:pPr>
            <a:endParaRPr lang="en-US" dirty="0" smtClean="0"/>
          </a:p>
          <a:p>
            <a:pPr marL="285750" indent="-285750">
              <a:spcBef>
                <a:spcPts val="0"/>
              </a:spcBef>
              <a:buFont typeface="Arial"/>
              <a:buChar char="•"/>
            </a:pPr>
            <a:r>
              <a:rPr lang="en-US" sz="2000" b="1" dirty="0" smtClean="0">
                <a:latin typeface="Calibri"/>
                <a:cs typeface="Calibri"/>
              </a:rPr>
              <a:t>Processing</a:t>
            </a:r>
            <a:r>
              <a:rPr lang="en-US" sz="2000" dirty="0" smtClean="0">
                <a:latin typeface="Calibri"/>
                <a:cs typeface="Calibri"/>
              </a:rPr>
              <a:t>: basic calibrated data will be processed using algorithms and models to produce synthetic data </a:t>
            </a:r>
            <a:r>
              <a:rPr lang="en-US" sz="2000" dirty="0" smtClean="0">
                <a:latin typeface="Calibri"/>
                <a:cs typeface="Calibri"/>
              </a:rPr>
              <a:t>products </a:t>
            </a:r>
            <a:r>
              <a:rPr lang="en-US" sz="2000" dirty="0" smtClean="0">
                <a:latin typeface="Calibri"/>
                <a:cs typeface="Calibri"/>
              </a:rPr>
              <a:t>that both specialist and non-specialist scientists can use to rapidly and effectively address ecological problems</a:t>
            </a:r>
          </a:p>
          <a:p>
            <a:pPr marL="285750" indent="-285750">
              <a:spcBef>
                <a:spcPts val="0"/>
              </a:spcBef>
              <a:buFont typeface="Arial"/>
              <a:buChar char="•"/>
            </a:pPr>
            <a:endParaRPr lang="en-US" sz="2000" b="1" dirty="0">
              <a:latin typeface="Calibri"/>
              <a:cs typeface="Calibri"/>
            </a:endParaRPr>
          </a:p>
          <a:p>
            <a:pPr marL="285750" indent="-285750">
              <a:spcBef>
                <a:spcPts val="0"/>
              </a:spcBef>
              <a:buFont typeface="Arial"/>
              <a:buChar char="•"/>
            </a:pPr>
            <a:r>
              <a:rPr lang="en-US" sz="2000" b="1" dirty="0" smtClean="0">
                <a:latin typeface="Calibri"/>
                <a:cs typeface="Calibri"/>
              </a:rPr>
              <a:t>Supporting trust</a:t>
            </a:r>
            <a:r>
              <a:rPr lang="en-US" sz="2000" dirty="0" smtClean="0">
                <a:latin typeface="Calibri"/>
                <a:cs typeface="Calibri"/>
              </a:rPr>
              <a:t>: assignment of meaningful metadata &amp; uncertainty measures</a:t>
            </a:r>
          </a:p>
          <a:p>
            <a:pPr marL="285750" indent="-285750">
              <a:spcBef>
                <a:spcPts val="0"/>
              </a:spcBef>
              <a:buFont typeface="Arial"/>
              <a:buChar char="•"/>
            </a:pPr>
            <a:endParaRPr lang="en-US" sz="2000" dirty="0" smtClean="0">
              <a:latin typeface="Calibri"/>
              <a:cs typeface="Calibri"/>
            </a:endParaRPr>
          </a:p>
          <a:p>
            <a:pPr marL="285750" indent="-285750">
              <a:spcBef>
                <a:spcPts val="0"/>
              </a:spcBef>
              <a:buFont typeface="Arial"/>
              <a:buChar char="•"/>
            </a:pPr>
            <a:r>
              <a:rPr lang="en-US" sz="2000" b="1" dirty="0" smtClean="0">
                <a:latin typeface="Calibri"/>
                <a:cs typeface="Calibri"/>
              </a:rPr>
              <a:t>Enabling discovery</a:t>
            </a:r>
            <a:r>
              <a:rPr lang="en-US" sz="2000" dirty="0" smtClean="0">
                <a:latin typeface="Calibri"/>
                <a:cs typeface="Calibri"/>
              </a:rPr>
              <a:t>: data portal, </a:t>
            </a:r>
            <a:r>
              <a:rPr lang="en-US" sz="2000" dirty="0" smtClean="0">
                <a:latin typeface="Calibri"/>
                <a:cs typeface="Calibri"/>
              </a:rPr>
              <a:t>semantics</a:t>
            </a:r>
            <a:endParaRPr lang="en-US" sz="2000" dirty="0" smtClean="0">
              <a:latin typeface="Calibri"/>
              <a:cs typeface="Calibri"/>
            </a:endParaRPr>
          </a:p>
        </p:txBody>
      </p:sp>
    </p:spTree>
    <p:extLst>
      <p:ext uri="{BB962C8B-B14F-4D97-AF65-F5344CB8AC3E}">
        <p14:creationId xmlns:p14="http://schemas.microsoft.com/office/powerpoint/2010/main" val="564076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4572" y="1006230"/>
            <a:ext cx="7447642" cy="5262397"/>
          </a:xfrm>
        </p:spPr>
        <p:txBody>
          <a:bodyPr>
            <a:noAutofit/>
          </a:bodyPr>
          <a:lstStyle/>
          <a:p>
            <a:pPr marL="0" lvl="1" indent="0">
              <a:lnSpc>
                <a:spcPct val="130000"/>
              </a:lnSpc>
              <a:buNone/>
            </a:pPr>
            <a:r>
              <a:rPr lang="en-US" b="1" dirty="0">
                <a:latin typeface="Calibri"/>
                <a:cs typeface="Calibri"/>
              </a:rPr>
              <a:t>Standardized Uncertainty </a:t>
            </a:r>
            <a:r>
              <a:rPr lang="en-US" b="1" dirty="0" smtClean="0">
                <a:latin typeface="Calibri"/>
                <a:cs typeface="Calibri"/>
              </a:rPr>
              <a:t>Quantification</a:t>
            </a:r>
            <a:r>
              <a:rPr lang="en-US" b="1" dirty="0">
                <a:latin typeface="Calibri"/>
                <a:cs typeface="Calibri"/>
              </a:rPr>
              <a:t> </a:t>
            </a:r>
            <a:r>
              <a:rPr lang="en-US" dirty="0" smtClean="0">
                <a:latin typeface="Calibri"/>
                <a:cs typeface="Calibri"/>
              </a:rPr>
              <a:t>for each </a:t>
            </a:r>
            <a:r>
              <a:rPr lang="en-US" dirty="0" err="1" smtClean="0">
                <a:latin typeface="Calibri"/>
                <a:cs typeface="Calibri"/>
              </a:rPr>
              <a:t>subproduct</a:t>
            </a:r>
            <a:r>
              <a:rPr lang="en-US" dirty="0" smtClean="0">
                <a:latin typeface="Calibri"/>
                <a:cs typeface="Calibri"/>
              </a:rPr>
              <a:t>: working with internal scientists and external collaborators.</a:t>
            </a:r>
            <a:endParaRPr lang="en-US" dirty="0">
              <a:latin typeface="Calibri"/>
              <a:cs typeface="Calibri"/>
            </a:endParaRPr>
          </a:p>
          <a:p>
            <a:pPr marL="0" lvl="1" indent="0">
              <a:lnSpc>
                <a:spcPct val="130000"/>
              </a:lnSpc>
              <a:buNone/>
            </a:pPr>
            <a:r>
              <a:rPr lang="en-US" b="1" dirty="0" smtClean="0">
                <a:latin typeface="Calibri"/>
                <a:cs typeface="Calibri"/>
              </a:rPr>
              <a:t>Documentation</a:t>
            </a:r>
            <a:r>
              <a:rPr lang="en-US" dirty="0" smtClean="0">
                <a:latin typeface="Calibri"/>
                <a:cs typeface="Calibri"/>
              </a:rPr>
              <a:t>: Configuration</a:t>
            </a:r>
            <a:r>
              <a:rPr lang="en-US" dirty="0">
                <a:latin typeface="Calibri"/>
                <a:cs typeface="Calibri"/>
              </a:rPr>
              <a:t>-</a:t>
            </a:r>
            <a:r>
              <a:rPr lang="en-US" dirty="0" smtClean="0">
                <a:latin typeface="Calibri"/>
                <a:cs typeface="Calibri"/>
              </a:rPr>
              <a:t>controlled</a:t>
            </a:r>
            <a:r>
              <a:rPr lang="en-US" dirty="0">
                <a:latin typeface="Calibri"/>
                <a:cs typeface="Calibri"/>
              </a:rPr>
              <a:t> </a:t>
            </a:r>
            <a:r>
              <a:rPr lang="en-US" dirty="0" smtClean="0">
                <a:latin typeface="Calibri"/>
                <a:cs typeface="Calibri"/>
              </a:rPr>
              <a:t>and linked </a:t>
            </a:r>
            <a:r>
              <a:rPr lang="en-US" dirty="0">
                <a:latin typeface="Calibri"/>
                <a:cs typeface="Calibri"/>
              </a:rPr>
              <a:t>s</a:t>
            </a:r>
            <a:r>
              <a:rPr lang="en-US" dirty="0" smtClean="0">
                <a:latin typeface="Calibri"/>
                <a:cs typeface="Calibri"/>
              </a:rPr>
              <a:t>cience designs, engineering documents, as-built documents, protocols, algorithms, etc. that are openly available via the data </a:t>
            </a:r>
            <a:r>
              <a:rPr lang="en-US" dirty="0" smtClean="0">
                <a:latin typeface="Calibri"/>
                <a:cs typeface="Calibri"/>
              </a:rPr>
              <a:t>portal or by request</a:t>
            </a:r>
            <a:endParaRPr lang="en-US" dirty="0" smtClean="0">
              <a:latin typeface="Calibri"/>
              <a:cs typeface="Calibri"/>
            </a:endParaRPr>
          </a:p>
          <a:p>
            <a:pPr marL="0" lvl="1" indent="0">
              <a:lnSpc>
                <a:spcPct val="130000"/>
              </a:lnSpc>
              <a:buNone/>
            </a:pPr>
            <a:r>
              <a:rPr lang="en-US" b="1" dirty="0" smtClean="0">
                <a:latin typeface="Calibri"/>
                <a:cs typeface="Calibri"/>
              </a:rPr>
              <a:t>Traceability: </a:t>
            </a:r>
          </a:p>
          <a:p>
            <a:pPr marL="285750" lvl="1" indent="-285750">
              <a:lnSpc>
                <a:spcPct val="130000"/>
              </a:lnSpc>
            </a:pPr>
            <a:r>
              <a:rPr lang="en-US" dirty="0" smtClean="0">
                <a:latin typeface="Calibri"/>
                <a:cs typeface="Calibri"/>
              </a:rPr>
              <a:t>Science challenges </a:t>
            </a:r>
            <a:r>
              <a:rPr lang="en-US" dirty="0" smtClean="0">
                <a:latin typeface="Calibri"/>
                <a:cs typeface="Calibri"/>
                <a:sym typeface="Wingdings"/>
              </a:rPr>
              <a:t> </a:t>
            </a:r>
            <a:r>
              <a:rPr lang="en-US" dirty="0" smtClean="0">
                <a:latin typeface="Calibri"/>
                <a:cs typeface="Calibri"/>
              </a:rPr>
              <a:t>designs </a:t>
            </a:r>
            <a:r>
              <a:rPr lang="en-US" dirty="0" smtClean="0">
                <a:latin typeface="Calibri"/>
                <a:cs typeface="Calibri"/>
                <a:sym typeface="Wingdings"/>
              </a:rPr>
              <a:t> </a:t>
            </a:r>
            <a:r>
              <a:rPr lang="en-US" dirty="0" smtClean="0">
                <a:latin typeface="Calibri"/>
                <a:cs typeface="Calibri"/>
              </a:rPr>
              <a:t>implementation </a:t>
            </a:r>
            <a:r>
              <a:rPr lang="en-US" dirty="0" smtClean="0">
                <a:latin typeface="Calibri"/>
                <a:cs typeface="Calibri"/>
                <a:sym typeface="Wingdings"/>
              </a:rPr>
              <a:t> </a:t>
            </a:r>
            <a:r>
              <a:rPr lang="en-US" dirty="0" smtClean="0">
                <a:latin typeface="Calibri"/>
                <a:cs typeface="Calibri"/>
              </a:rPr>
              <a:t>data </a:t>
            </a:r>
            <a:r>
              <a:rPr lang="en-US" dirty="0" smtClean="0">
                <a:latin typeface="Calibri"/>
                <a:cs typeface="Calibri"/>
                <a:sym typeface="Wingdings"/>
              </a:rPr>
              <a:t> </a:t>
            </a:r>
            <a:r>
              <a:rPr lang="en-US" dirty="0" smtClean="0">
                <a:latin typeface="Calibri"/>
                <a:cs typeface="Calibri"/>
              </a:rPr>
              <a:t>data products </a:t>
            </a:r>
          </a:p>
          <a:p>
            <a:pPr marL="285750" lvl="1" indent="-285750">
              <a:lnSpc>
                <a:spcPct val="130000"/>
              </a:lnSpc>
            </a:pPr>
            <a:r>
              <a:rPr lang="en-US" dirty="0">
                <a:latin typeface="Calibri"/>
                <a:cs typeface="Calibri"/>
              </a:rPr>
              <a:t>S</a:t>
            </a:r>
            <a:r>
              <a:rPr lang="en-US" dirty="0" smtClean="0">
                <a:latin typeface="Calibri"/>
                <a:cs typeface="Calibri"/>
              </a:rPr>
              <a:t>ample </a:t>
            </a:r>
            <a:r>
              <a:rPr lang="en-US" dirty="0" smtClean="0">
                <a:latin typeface="Calibri"/>
                <a:cs typeface="Calibri"/>
              </a:rPr>
              <a:t>management and sharing </a:t>
            </a:r>
            <a:r>
              <a:rPr lang="en-US" dirty="0" smtClean="0">
                <a:latin typeface="Calibri"/>
                <a:cs typeface="Calibri"/>
              </a:rPr>
              <a:t>via an asset tracking system</a:t>
            </a:r>
          </a:p>
          <a:p>
            <a:pPr marL="285750" lvl="1" indent="-285750">
              <a:lnSpc>
                <a:spcPct val="130000"/>
              </a:lnSpc>
            </a:pPr>
            <a:r>
              <a:rPr lang="en-US" dirty="0" smtClean="0">
                <a:latin typeface="Calibri"/>
                <a:cs typeface="Calibri"/>
              </a:rPr>
              <a:t>Linkages between data products via a data product catalog</a:t>
            </a:r>
            <a:endParaRPr lang="en-US" b="1" dirty="0" smtClean="0">
              <a:latin typeface="Calibri"/>
              <a:cs typeface="Calibri"/>
            </a:endParaRPr>
          </a:p>
          <a:p>
            <a:pPr marL="0" lvl="1" indent="0">
              <a:lnSpc>
                <a:spcPct val="130000"/>
              </a:lnSpc>
              <a:buNone/>
            </a:pPr>
            <a:r>
              <a:rPr lang="en-US" b="1" dirty="0" smtClean="0">
                <a:latin typeface="Calibri"/>
                <a:cs typeface="Calibri"/>
              </a:rPr>
              <a:t>Standardized Nomenclature &amp; Metadata: </a:t>
            </a:r>
          </a:p>
          <a:p>
            <a:pPr marL="285750" lvl="1" indent="-285750">
              <a:lnSpc>
                <a:spcPct val="130000"/>
              </a:lnSpc>
            </a:pPr>
            <a:r>
              <a:rPr lang="en-US" dirty="0" smtClean="0">
                <a:latin typeface="Calibri"/>
                <a:cs typeface="Calibri"/>
              </a:rPr>
              <a:t>Internal: unique ID, measurement</a:t>
            </a:r>
            <a:r>
              <a:rPr lang="en-US" dirty="0" smtClean="0">
                <a:latin typeface="Calibri"/>
                <a:cs typeface="Calibri"/>
              </a:rPr>
              <a:t>, </a:t>
            </a:r>
            <a:r>
              <a:rPr lang="en-US" dirty="0" smtClean="0">
                <a:latin typeface="Calibri"/>
                <a:cs typeface="Calibri"/>
              </a:rPr>
              <a:t>time</a:t>
            </a:r>
            <a:r>
              <a:rPr lang="en-US" dirty="0" smtClean="0">
                <a:latin typeface="Calibri"/>
                <a:cs typeface="Calibri"/>
              </a:rPr>
              <a:t>, </a:t>
            </a:r>
            <a:r>
              <a:rPr lang="en-US" dirty="0" smtClean="0">
                <a:latin typeface="Calibri"/>
                <a:cs typeface="Calibri"/>
              </a:rPr>
              <a:t>location, etc.</a:t>
            </a:r>
            <a:endParaRPr lang="en-US" dirty="0" smtClean="0">
              <a:latin typeface="Calibri"/>
              <a:cs typeface="Calibri"/>
            </a:endParaRPr>
          </a:p>
          <a:p>
            <a:pPr marL="285750" lvl="1" indent="-285750">
              <a:lnSpc>
                <a:spcPct val="130000"/>
              </a:lnSpc>
            </a:pPr>
            <a:r>
              <a:rPr lang="en-US" dirty="0">
                <a:latin typeface="Calibri"/>
                <a:cs typeface="Calibri"/>
              </a:rPr>
              <a:t>External: </a:t>
            </a:r>
            <a:r>
              <a:rPr lang="en-US" dirty="0" smtClean="0">
                <a:latin typeface="Calibri"/>
                <a:cs typeface="Calibri"/>
              </a:rPr>
              <a:t>Interoperability (LTER, </a:t>
            </a:r>
            <a:r>
              <a:rPr lang="en-US" dirty="0" err="1" smtClean="0">
                <a:latin typeface="Calibri"/>
                <a:cs typeface="Calibri"/>
              </a:rPr>
              <a:t>DataONE</a:t>
            </a:r>
            <a:r>
              <a:rPr lang="en-US" dirty="0" smtClean="0">
                <a:latin typeface="Calibri"/>
                <a:cs typeface="Calibri"/>
              </a:rPr>
              <a:t>, CZO, etc.)</a:t>
            </a:r>
          </a:p>
          <a:p>
            <a:pPr marL="0" lvl="1" indent="0">
              <a:lnSpc>
                <a:spcPct val="130000"/>
              </a:lnSpc>
              <a:buNone/>
            </a:pPr>
            <a:endParaRPr lang="en-US" b="1" dirty="0" smtClean="0">
              <a:latin typeface="Calibri"/>
              <a:cs typeface="Calibri"/>
            </a:endParaRPr>
          </a:p>
        </p:txBody>
      </p:sp>
      <p:sp>
        <p:nvSpPr>
          <p:cNvPr id="2" name="Title 1"/>
          <p:cNvSpPr>
            <a:spLocks noGrp="1"/>
          </p:cNvSpPr>
          <p:nvPr>
            <p:ph type="title"/>
          </p:nvPr>
        </p:nvSpPr>
        <p:spPr/>
        <p:txBody>
          <a:bodyPr/>
          <a:lstStyle/>
          <a:p>
            <a:r>
              <a:rPr lang="en-US" dirty="0" smtClean="0"/>
              <a:t>Supporting trust in the data</a:t>
            </a:r>
            <a:endParaRPr lang="en-US" dirty="0"/>
          </a:p>
        </p:txBody>
      </p:sp>
      <p:sp>
        <p:nvSpPr>
          <p:cNvPr id="6" name="Slide Number Placeholder 5"/>
          <p:cNvSpPr>
            <a:spLocks noGrp="1"/>
          </p:cNvSpPr>
          <p:nvPr>
            <p:ph type="sldNum" sz="quarter" idx="12"/>
          </p:nvPr>
        </p:nvSpPr>
        <p:spPr/>
        <p:txBody>
          <a:bodyPr/>
          <a:lstStyle/>
          <a:p>
            <a:fld id="{36D6F7B0-F2CD-7E47-8ADC-5FFE04B522BF}" type="slidenum">
              <a:rPr lang="en-US" smtClean="0"/>
              <a:pPr/>
              <a:t>7</a:t>
            </a:fld>
            <a:endParaRPr lang="en-US"/>
          </a:p>
        </p:txBody>
      </p:sp>
    </p:spTree>
    <p:extLst>
      <p:ext uri="{BB962C8B-B14F-4D97-AF65-F5344CB8AC3E}">
        <p14:creationId xmlns:p14="http://schemas.microsoft.com/office/powerpoint/2010/main" val="4055490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Ingest and Processing – Data Flow</a:t>
            </a:r>
            <a:endParaRPr lang="en-US" dirty="0"/>
          </a:p>
        </p:txBody>
      </p:sp>
      <p:sp>
        <p:nvSpPr>
          <p:cNvPr id="8" name="TextBox 7"/>
          <p:cNvSpPr txBox="1"/>
          <p:nvPr/>
        </p:nvSpPr>
        <p:spPr>
          <a:xfrm>
            <a:off x="5128300" y="5954772"/>
            <a:ext cx="1123471" cy="215444"/>
          </a:xfrm>
          <a:prstGeom prst="rect">
            <a:avLst/>
          </a:prstGeom>
          <a:noFill/>
        </p:spPr>
        <p:txBody>
          <a:bodyPr wrap="square" rtlCol="0">
            <a:spAutoFit/>
          </a:bodyPr>
          <a:lstStyle/>
          <a:p>
            <a:r>
              <a:rPr lang="en-US" sz="800" dirty="0" smtClean="0">
                <a:solidFill>
                  <a:schemeClr val="bg1"/>
                </a:solidFill>
              </a:rPr>
              <a:t>© </a:t>
            </a:r>
            <a:r>
              <a:rPr lang="en-US" sz="800" dirty="0">
                <a:solidFill>
                  <a:schemeClr val="bg1"/>
                </a:solidFill>
              </a:rPr>
              <a:t>Rich </a:t>
            </a:r>
            <a:r>
              <a:rPr lang="en-US" sz="800" dirty="0" err="1">
                <a:solidFill>
                  <a:schemeClr val="bg1"/>
                </a:solidFill>
              </a:rPr>
              <a:t>Niewiroski</a:t>
            </a:r>
            <a:r>
              <a:rPr lang="en-US" sz="800" dirty="0">
                <a:solidFill>
                  <a:schemeClr val="bg1"/>
                </a:solidFill>
              </a:rPr>
              <a:t> Jr.</a:t>
            </a:r>
            <a:endParaRPr lang="en-US" sz="800" dirty="0">
              <a:solidFill>
                <a:schemeClr val="bg1"/>
              </a:solidFill>
            </a:endParaRPr>
          </a:p>
        </p:txBody>
      </p:sp>
      <p:grpSp>
        <p:nvGrpSpPr>
          <p:cNvPr id="75" name="Group 74"/>
          <p:cNvGrpSpPr/>
          <p:nvPr/>
        </p:nvGrpSpPr>
        <p:grpSpPr>
          <a:xfrm>
            <a:off x="3095782" y="3321857"/>
            <a:ext cx="3223428" cy="1107996"/>
            <a:chOff x="3095782" y="3321857"/>
            <a:chExt cx="3223428" cy="1107996"/>
          </a:xfrm>
        </p:grpSpPr>
        <p:sp>
          <p:nvSpPr>
            <p:cNvPr id="16" name="Rectangle 15"/>
            <p:cNvSpPr/>
            <p:nvPr/>
          </p:nvSpPr>
          <p:spPr>
            <a:xfrm>
              <a:off x="4649126" y="3321857"/>
              <a:ext cx="1670084"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400" baseline="0" dirty="0" smtClean="0">
                  <a:solidFill>
                    <a:srgbClr val="000000"/>
                  </a:solidFill>
                  <a:latin typeface="Calibri" pitchFamily="34" charset="0"/>
                </a:rPr>
                <a:t>DPMS (data transitions)</a:t>
              </a:r>
              <a:endParaRPr lang="en-US" sz="2400" baseline="0" dirty="0" smtClean="0">
                <a:solidFill>
                  <a:srgbClr val="000000"/>
                </a:solidFill>
                <a:latin typeface="Calibri" pitchFamily="34" charset="0"/>
              </a:endParaRPr>
            </a:p>
          </p:txBody>
        </p:sp>
        <p:cxnSp>
          <p:nvCxnSpPr>
            <p:cNvPr id="20" name="Straight Arrow Connector 19"/>
            <p:cNvCxnSpPr>
              <a:stCxn id="11" idx="3"/>
            </p:cNvCxnSpPr>
            <p:nvPr/>
          </p:nvCxnSpPr>
          <p:spPr>
            <a:xfrm flipV="1">
              <a:off x="3095782" y="3606171"/>
              <a:ext cx="1553344" cy="664434"/>
            </a:xfrm>
            <a:prstGeom prst="straightConnector1">
              <a:avLst/>
            </a:prstGeom>
            <a:ln>
              <a:solidFill>
                <a:srgbClr val="FFBC2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20118725">
              <a:off x="3183383" y="3636364"/>
              <a:ext cx="1410608" cy="307777"/>
            </a:xfrm>
            <a:prstGeom prst="rect">
              <a:avLst/>
            </a:prstGeom>
            <a:noFill/>
          </p:spPr>
          <p:txBody>
            <a:bodyPr wrap="square" rtlCol="0">
              <a:spAutoFit/>
            </a:bodyPr>
            <a:lstStyle/>
            <a:p>
              <a:r>
                <a:rPr lang="en-US" sz="1400" dirty="0" smtClean="0"/>
                <a:t>Raw (L0) data</a:t>
              </a:r>
              <a:endParaRPr lang="en-US" sz="1400" dirty="0"/>
            </a:p>
          </p:txBody>
        </p:sp>
        <p:cxnSp>
          <p:nvCxnSpPr>
            <p:cNvPr id="23" name="Straight Arrow Connector 22"/>
            <p:cNvCxnSpPr/>
            <p:nvPr/>
          </p:nvCxnSpPr>
          <p:spPr>
            <a:xfrm flipH="1">
              <a:off x="3095782" y="3785591"/>
              <a:ext cx="1553344" cy="644262"/>
            </a:xfrm>
            <a:prstGeom prst="straightConnector1">
              <a:avLst/>
            </a:prstGeom>
            <a:ln>
              <a:solidFill>
                <a:srgbClr val="FFBC2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20264312">
              <a:off x="3194284" y="4049971"/>
              <a:ext cx="1531714" cy="307777"/>
            </a:xfrm>
            <a:prstGeom prst="rect">
              <a:avLst/>
            </a:prstGeom>
            <a:noFill/>
          </p:spPr>
          <p:txBody>
            <a:bodyPr wrap="none" rtlCol="0">
              <a:spAutoFit/>
            </a:bodyPr>
            <a:lstStyle/>
            <a:p>
              <a:r>
                <a:rPr lang="en-US" sz="1400" dirty="0" smtClean="0"/>
                <a:t>QA/QC (L1) data</a:t>
              </a:r>
              <a:endParaRPr lang="en-US" sz="1400" dirty="0"/>
            </a:p>
          </p:txBody>
        </p:sp>
      </p:grpSp>
      <p:grpSp>
        <p:nvGrpSpPr>
          <p:cNvPr id="74" name="Group 73"/>
          <p:cNvGrpSpPr/>
          <p:nvPr/>
        </p:nvGrpSpPr>
        <p:grpSpPr>
          <a:xfrm>
            <a:off x="2461826" y="1010592"/>
            <a:ext cx="2749703" cy="3825164"/>
            <a:chOff x="2461826" y="1010592"/>
            <a:chExt cx="2749703" cy="3825164"/>
          </a:xfrm>
        </p:grpSpPr>
        <p:sp>
          <p:nvSpPr>
            <p:cNvPr id="26" name="Rectangle 25"/>
            <p:cNvSpPr/>
            <p:nvPr/>
          </p:nvSpPr>
          <p:spPr>
            <a:xfrm>
              <a:off x="3285047" y="2011010"/>
              <a:ext cx="1055792" cy="58477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600" dirty="0" smtClean="0">
                  <a:solidFill>
                    <a:srgbClr val="000000"/>
                  </a:solidFill>
                  <a:latin typeface="Calibri" pitchFamily="34" charset="0"/>
                </a:rPr>
                <a:t>Location controller</a:t>
              </a:r>
              <a:endParaRPr lang="en-US" sz="1600" baseline="0" dirty="0" smtClean="0">
                <a:solidFill>
                  <a:srgbClr val="000000"/>
                </a:solidFill>
                <a:latin typeface="Calibri" pitchFamily="34" charset="0"/>
              </a:endParaRPr>
            </a:p>
          </p:txBody>
        </p:sp>
        <p:sp>
          <p:nvSpPr>
            <p:cNvPr id="27" name="Rectangle 26"/>
            <p:cNvSpPr/>
            <p:nvPr/>
          </p:nvSpPr>
          <p:spPr>
            <a:xfrm>
              <a:off x="2585197" y="3067224"/>
              <a:ext cx="1339164" cy="58477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600" dirty="0" smtClean="0">
                  <a:solidFill>
                    <a:srgbClr val="000000"/>
                  </a:solidFill>
                  <a:latin typeface="Calibri" pitchFamily="34" charset="0"/>
                </a:rPr>
                <a:t>DRR (unpack messages)</a:t>
              </a:r>
              <a:endParaRPr lang="en-US" sz="1600" baseline="0" dirty="0" smtClean="0">
                <a:solidFill>
                  <a:srgbClr val="000000"/>
                </a:solidFill>
                <a:latin typeface="Calibri" pitchFamily="34" charset="0"/>
              </a:endParaRPr>
            </a:p>
          </p:txBody>
        </p:sp>
        <p:sp>
          <p:nvSpPr>
            <p:cNvPr id="28" name="Rectangle 27"/>
            <p:cNvSpPr/>
            <p:nvPr/>
          </p:nvSpPr>
          <p:spPr>
            <a:xfrm>
              <a:off x="2868569" y="2709937"/>
              <a:ext cx="105579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600" dirty="0" smtClean="0">
                  <a:solidFill>
                    <a:srgbClr val="000000"/>
                  </a:solidFill>
                  <a:latin typeface="Calibri" pitchFamily="34" charset="0"/>
                </a:rPr>
                <a:t>Queue</a:t>
              </a:r>
              <a:endParaRPr lang="en-US" sz="1600" baseline="0" dirty="0" smtClean="0">
                <a:solidFill>
                  <a:srgbClr val="000000"/>
                </a:solidFill>
                <a:latin typeface="Calibri" pitchFamily="34" charset="0"/>
              </a:endParaRPr>
            </a:p>
          </p:txBody>
        </p:sp>
        <p:pic>
          <p:nvPicPr>
            <p:cNvPr id="30" name="Picture 29"/>
            <p:cNvPicPr>
              <a:picLocks noChangeAspect="1"/>
            </p:cNvPicPr>
            <p:nvPr/>
          </p:nvPicPr>
          <p:blipFill rotWithShape="1">
            <a:blip r:embed="rId3"/>
            <a:srcRect r="72570"/>
            <a:stretch/>
          </p:blipFill>
          <p:spPr>
            <a:xfrm>
              <a:off x="4570453" y="1185521"/>
              <a:ext cx="641076" cy="1828800"/>
            </a:xfrm>
            <a:prstGeom prst="rect">
              <a:avLst/>
            </a:prstGeom>
          </p:spPr>
        </p:pic>
        <p:pic>
          <p:nvPicPr>
            <p:cNvPr id="33" name="Picture 32"/>
            <p:cNvPicPr>
              <a:picLocks noChangeAspect="1"/>
            </p:cNvPicPr>
            <p:nvPr/>
          </p:nvPicPr>
          <p:blipFill rotWithShape="1">
            <a:blip r:embed="rId4"/>
            <a:srcRect l="7920" t="26089" r="53400" b="18895"/>
            <a:stretch/>
          </p:blipFill>
          <p:spPr>
            <a:xfrm>
              <a:off x="2803841" y="1010592"/>
              <a:ext cx="1678197" cy="720239"/>
            </a:xfrm>
            <a:prstGeom prst="rect">
              <a:avLst/>
            </a:prstGeom>
          </p:spPr>
        </p:pic>
        <p:cxnSp>
          <p:nvCxnSpPr>
            <p:cNvPr id="47" name="Straight Arrow Connector 46"/>
            <p:cNvCxnSpPr>
              <a:endCxn id="26" idx="0"/>
            </p:cNvCxnSpPr>
            <p:nvPr/>
          </p:nvCxnSpPr>
          <p:spPr>
            <a:xfrm>
              <a:off x="3724113" y="1730831"/>
              <a:ext cx="88830" cy="280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26" idx="3"/>
            </p:cNvCxnSpPr>
            <p:nvPr/>
          </p:nvCxnSpPr>
          <p:spPr>
            <a:xfrm flipH="1">
              <a:off x="4340839" y="2153388"/>
              <a:ext cx="185199" cy="150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8" idx="3"/>
            </p:cNvCxnSpPr>
            <p:nvPr/>
          </p:nvCxnSpPr>
          <p:spPr>
            <a:xfrm flipH="1">
              <a:off x="3924361" y="2569847"/>
              <a:ext cx="193543" cy="309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2461826" y="3674093"/>
              <a:ext cx="717161" cy="349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461826" y="4485757"/>
              <a:ext cx="0" cy="349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2868569" y="1178902"/>
            <a:ext cx="5926462" cy="4991314"/>
            <a:chOff x="2868569" y="1178902"/>
            <a:chExt cx="5926462" cy="4991314"/>
          </a:xfrm>
        </p:grpSpPr>
        <p:grpSp>
          <p:nvGrpSpPr>
            <p:cNvPr id="76" name="Group 75"/>
            <p:cNvGrpSpPr/>
            <p:nvPr/>
          </p:nvGrpSpPr>
          <p:grpSpPr>
            <a:xfrm>
              <a:off x="2868569" y="1178902"/>
              <a:ext cx="5926462" cy="4991314"/>
              <a:chOff x="2868569" y="1178902"/>
              <a:chExt cx="5926462" cy="4991314"/>
            </a:xfrm>
          </p:grpSpPr>
          <p:pic>
            <p:nvPicPr>
              <p:cNvPr id="6" name="Picture 5"/>
              <p:cNvPicPr>
                <a:picLocks noChangeAspect="1"/>
              </p:cNvPicPr>
              <p:nvPr/>
            </p:nvPicPr>
            <p:blipFill>
              <a:blip r:embed="rId5"/>
              <a:stretch>
                <a:fillRect/>
              </a:stretch>
            </p:blipFill>
            <p:spPr>
              <a:xfrm>
                <a:off x="4394671" y="4726812"/>
                <a:ext cx="1924539" cy="1443404"/>
              </a:xfrm>
              <a:prstGeom prst="rect">
                <a:avLst/>
              </a:prstGeom>
            </p:spPr>
          </p:pic>
          <p:sp>
            <p:nvSpPr>
              <p:cNvPr id="7" name="Can 6"/>
              <p:cNvSpPr/>
              <p:nvPr/>
            </p:nvSpPr>
            <p:spPr>
              <a:xfrm>
                <a:off x="7038002" y="4689754"/>
                <a:ext cx="1388403" cy="1456787"/>
              </a:xfrm>
              <a:prstGeom prst="can">
                <a:avLst/>
              </a:prstGeom>
              <a:ln/>
            </p:spPr>
            <p:style>
              <a:lnRef idx="2">
                <a:schemeClr val="accent2"/>
              </a:lnRef>
              <a:fillRef idx="1">
                <a:schemeClr val="lt1"/>
              </a:fillRef>
              <a:effectRef idx="0">
                <a:schemeClr val="accent2"/>
              </a:effectRef>
              <a:fontRef idx="minor">
                <a:schemeClr val="dk1"/>
              </a:fontRef>
            </p:style>
            <p:txBody>
              <a:bodyPr/>
              <a:lstStyle/>
              <a:p>
                <a:pPr algn="ctr"/>
                <a:r>
                  <a:rPr lang="en-US" dirty="0" smtClean="0">
                    <a:solidFill>
                      <a:srgbClr val="000000"/>
                    </a:solidFill>
                  </a:rPr>
                  <a:t>Data Portal Database</a:t>
                </a:r>
                <a:endParaRPr lang="en-US" dirty="0">
                  <a:solidFill>
                    <a:srgbClr val="000000"/>
                  </a:solidFill>
                </a:endParaRPr>
              </a:p>
            </p:txBody>
          </p:sp>
          <p:sp>
            <p:nvSpPr>
              <p:cNvPr id="9" name="TextBox 8"/>
              <p:cNvSpPr txBox="1"/>
              <p:nvPr/>
            </p:nvSpPr>
            <p:spPr>
              <a:xfrm>
                <a:off x="4418788" y="4695652"/>
                <a:ext cx="1924539" cy="369332"/>
              </a:xfrm>
              <a:prstGeom prst="rect">
                <a:avLst/>
              </a:prstGeom>
              <a:noFill/>
            </p:spPr>
            <p:txBody>
              <a:bodyPr wrap="square" rtlCol="0">
                <a:spAutoFit/>
              </a:bodyPr>
              <a:lstStyle/>
              <a:p>
                <a:pPr algn="r"/>
                <a:r>
                  <a:rPr lang="en-US" dirty="0" smtClean="0"/>
                  <a:t>Golden Gate</a:t>
                </a:r>
                <a:endParaRPr lang="en-US" dirty="0"/>
              </a:p>
            </p:txBody>
          </p:sp>
          <p:pic>
            <p:nvPicPr>
              <p:cNvPr id="14" name="Picture 13"/>
              <p:cNvPicPr>
                <a:picLocks noChangeAspect="1"/>
              </p:cNvPicPr>
              <p:nvPr/>
            </p:nvPicPr>
            <p:blipFill>
              <a:blip r:embed="rId6"/>
              <a:stretch>
                <a:fillRect/>
              </a:stretch>
            </p:blipFill>
            <p:spPr>
              <a:xfrm>
                <a:off x="6643507" y="1178902"/>
                <a:ext cx="2137754" cy="1934464"/>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6654206" y="3764348"/>
                <a:ext cx="2140825"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400" baseline="0" dirty="0" err="1" smtClean="0">
                    <a:solidFill>
                      <a:srgbClr val="000000"/>
                    </a:solidFill>
                    <a:latin typeface="Calibri" pitchFamily="34" charset="0"/>
                  </a:rPr>
                  <a:t>cdsExternalAPI</a:t>
                </a:r>
                <a:endParaRPr lang="en-US" sz="2400" baseline="0" dirty="0" smtClean="0">
                  <a:solidFill>
                    <a:srgbClr val="000000"/>
                  </a:solidFill>
                  <a:latin typeface="Calibri" pitchFamily="34" charset="0"/>
                </a:endParaRPr>
              </a:p>
            </p:txBody>
          </p:sp>
          <p:cxnSp>
            <p:nvCxnSpPr>
              <p:cNvPr id="40" name="Straight Arrow Connector 39"/>
              <p:cNvCxnSpPr/>
              <p:nvPr/>
            </p:nvCxnSpPr>
            <p:spPr>
              <a:xfrm>
                <a:off x="6322337" y="5498505"/>
                <a:ext cx="694675"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2868569" y="5491920"/>
                <a:ext cx="1539719" cy="6585"/>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8148178" y="3112760"/>
                <a:ext cx="7110" cy="65158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cxnSp>
          <p:nvCxnSpPr>
            <p:cNvPr id="77" name="Straight Arrow Connector 76"/>
            <p:cNvCxnSpPr/>
            <p:nvPr/>
          </p:nvCxnSpPr>
          <p:spPr>
            <a:xfrm flipH="1">
              <a:off x="7288641" y="3151161"/>
              <a:ext cx="1" cy="61318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7288642" y="4260190"/>
              <a:ext cx="1" cy="61318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8139592" y="4220370"/>
              <a:ext cx="7110" cy="65158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pic>
        <p:nvPicPr>
          <p:cNvPr id="34" name="Picture 33"/>
          <p:cNvPicPr>
            <a:picLocks noChangeAspect="1"/>
          </p:cNvPicPr>
          <p:nvPr/>
        </p:nvPicPr>
        <p:blipFill rotWithShape="1">
          <a:blip r:embed="rId7"/>
          <a:srcRect l="15381" r="41186" b="75577"/>
          <a:stretch/>
        </p:blipFill>
        <p:spPr>
          <a:xfrm>
            <a:off x="110917" y="942304"/>
            <a:ext cx="2372063" cy="625613"/>
          </a:xfrm>
          <a:prstGeom prst="rect">
            <a:avLst/>
          </a:prstGeom>
        </p:spPr>
      </p:pic>
      <p:pic>
        <p:nvPicPr>
          <p:cNvPr id="35" name="Picture 34"/>
          <p:cNvPicPr>
            <a:picLocks noChangeAspect="1"/>
          </p:cNvPicPr>
          <p:nvPr/>
        </p:nvPicPr>
        <p:blipFill rotWithShape="1">
          <a:blip r:embed="rId7"/>
          <a:srcRect l="59196" r="832" b="75577"/>
          <a:stretch/>
        </p:blipFill>
        <p:spPr>
          <a:xfrm>
            <a:off x="100422" y="1543455"/>
            <a:ext cx="2183015" cy="625613"/>
          </a:xfrm>
          <a:prstGeom prst="rect">
            <a:avLst/>
          </a:prstGeom>
        </p:spPr>
      </p:pic>
      <p:grpSp>
        <p:nvGrpSpPr>
          <p:cNvPr id="114" name="Group 113"/>
          <p:cNvGrpSpPr/>
          <p:nvPr/>
        </p:nvGrpSpPr>
        <p:grpSpPr>
          <a:xfrm>
            <a:off x="1383463" y="2183090"/>
            <a:ext cx="1712319" cy="3963451"/>
            <a:chOff x="1383463" y="2183090"/>
            <a:chExt cx="1712319" cy="3963451"/>
          </a:xfrm>
        </p:grpSpPr>
        <p:sp>
          <p:nvSpPr>
            <p:cNvPr id="4" name="Can 3"/>
            <p:cNvSpPr/>
            <p:nvPr/>
          </p:nvSpPr>
          <p:spPr>
            <a:xfrm>
              <a:off x="1480166" y="4689754"/>
              <a:ext cx="1388403" cy="1456787"/>
            </a:xfrm>
            <a:prstGeom prst="can">
              <a:avLst/>
            </a:prstGeom>
            <a:ln/>
          </p:spPr>
          <p:style>
            <a:lnRef idx="2">
              <a:schemeClr val="accent2"/>
            </a:lnRef>
            <a:fillRef idx="1">
              <a:schemeClr val="lt1"/>
            </a:fillRef>
            <a:effectRef idx="0">
              <a:schemeClr val="accent2"/>
            </a:effectRef>
            <a:fontRef idx="minor">
              <a:schemeClr val="dk1"/>
            </a:fontRef>
          </p:style>
          <p:txBody>
            <a:bodyPr/>
            <a:lstStyle/>
            <a:p>
              <a:pPr algn="ctr"/>
              <a:r>
                <a:rPr lang="en-US" smtClean="0">
                  <a:solidFill>
                    <a:srgbClr val="000000"/>
                  </a:solidFill>
                </a:rPr>
                <a:t>PDR (</a:t>
              </a:r>
              <a:r>
                <a:rPr lang="en-US" dirty="0" smtClean="0">
                  <a:solidFill>
                    <a:srgbClr val="000000"/>
                  </a:solidFill>
                </a:rPr>
                <a:t>Oracle)</a:t>
              </a:r>
              <a:endParaRPr lang="en-US" dirty="0">
                <a:solidFill>
                  <a:srgbClr val="000000"/>
                </a:solidFill>
              </a:endParaRPr>
            </a:p>
          </p:txBody>
        </p:sp>
        <p:sp>
          <p:nvSpPr>
            <p:cNvPr id="11" name="Rectangle 10"/>
            <p:cNvSpPr/>
            <p:nvPr/>
          </p:nvSpPr>
          <p:spPr>
            <a:xfrm>
              <a:off x="1471092" y="4039772"/>
              <a:ext cx="1624690"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400" baseline="0" dirty="0" smtClean="0">
                  <a:solidFill>
                    <a:srgbClr val="000000"/>
                  </a:solidFill>
                  <a:latin typeface="Calibri" pitchFamily="34" charset="0"/>
                </a:rPr>
                <a:t>CDS server</a:t>
              </a:r>
              <a:endParaRPr lang="en-US" sz="2400" baseline="0" dirty="0" smtClean="0">
                <a:solidFill>
                  <a:srgbClr val="000000"/>
                </a:solidFill>
                <a:latin typeface="Calibri" pitchFamily="34" charset="0"/>
              </a:endParaRPr>
            </a:p>
          </p:txBody>
        </p:sp>
        <p:sp>
          <p:nvSpPr>
            <p:cNvPr id="17" name="Rectangle 16"/>
            <p:cNvSpPr/>
            <p:nvPr/>
          </p:nvSpPr>
          <p:spPr>
            <a:xfrm>
              <a:off x="1383463" y="2726758"/>
              <a:ext cx="862450"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dirty="0" err="1" smtClean="0">
                  <a:solidFill>
                    <a:srgbClr val="000000"/>
                  </a:solidFill>
                  <a:latin typeface="Calibri" pitchFamily="34" charset="0"/>
                </a:rPr>
                <a:t>WebUI</a:t>
              </a:r>
              <a:r>
                <a:rPr lang="en-US" dirty="0" smtClean="0">
                  <a:solidFill>
                    <a:srgbClr val="000000"/>
                  </a:solidFill>
                  <a:latin typeface="Calibri" pitchFamily="34" charset="0"/>
                </a:rPr>
                <a:t> or PDA</a:t>
              </a:r>
              <a:endParaRPr lang="en-US" baseline="0" dirty="0" smtClean="0">
                <a:solidFill>
                  <a:srgbClr val="000000"/>
                </a:solidFill>
                <a:latin typeface="Calibri" pitchFamily="34" charset="0"/>
              </a:endParaRPr>
            </a:p>
          </p:txBody>
        </p:sp>
        <p:cxnSp>
          <p:nvCxnSpPr>
            <p:cNvPr id="56" name="Straight Arrow Connector 55"/>
            <p:cNvCxnSpPr>
              <a:stCxn id="17" idx="2"/>
            </p:cNvCxnSpPr>
            <p:nvPr/>
          </p:nvCxnSpPr>
          <p:spPr>
            <a:xfrm>
              <a:off x="1814688" y="3373089"/>
              <a:ext cx="0" cy="683693"/>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1820207" y="4507698"/>
              <a:ext cx="0" cy="349999"/>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1827707" y="2183090"/>
              <a:ext cx="1" cy="52633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110917" y="2198520"/>
            <a:ext cx="1443111" cy="3524896"/>
            <a:chOff x="110917" y="2198520"/>
            <a:chExt cx="1443111" cy="3524896"/>
          </a:xfrm>
        </p:grpSpPr>
        <p:sp>
          <p:nvSpPr>
            <p:cNvPr id="29" name="Rectangle 28"/>
            <p:cNvSpPr/>
            <p:nvPr/>
          </p:nvSpPr>
          <p:spPr>
            <a:xfrm>
              <a:off x="110917" y="3687450"/>
              <a:ext cx="993423"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dirty="0" err="1" smtClean="0">
                  <a:solidFill>
                    <a:srgbClr val="000000"/>
                  </a:solidFill>
                  <a:latin typeface="Calibri" pitchFamily="34" charset="0"/>
                </a:rPr>
                <a:t>WebUI</a:t>
              </a:r>
              <a:endParaRPr lang="en-US" baseline="0" dirty="0" smtClean="0">
                <a:solidFill>
                  <a:srgbClr val="000000"/>
                </a:solidFill>
                <a:latin typeface="Calibri" pitchFamily="34" charset="0"/>
              </a:endParaRPr>
            </a:p>
          </p:txBody>
        </p:sp>
        <p:sp>
          <p:nvSpPr>
            <p:cNvPr id="36" name="Rectangle 35"/>
            <p:cNvSpPr/>
            <p:nvPr/>
          </p:nvSpPr>
          <p:spPr>
            <a:xfrm>
              <a:off x="110917" y="2726758"/>
              <a:ext cx="993422"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dirty="0" smtClean="0">
                  <a:solidFill>
                    <a:srgbClr val="000000"/>
                  </a:solidFill>
                  <a:latin typeface="Calibri" pitchFamily="34" charset="0"/>
                </a:rPr>
                <a:t>External Labs</a:t>
              </a:r>
              <a:endParaRPr lang="en-US" baseline="0" dirty="0" smtClean="0">
                <a:solidFill>
                  <a:srgbClr val="000000"/>
                </a:solidFill>
                <a:latin typeface="Calibri" pitchFamily="34" charset="0"/>
              </a:endParaRPr>
            </a:p>
          </p:txBody>
        </p:sp>
        <p:cxnSp>
          <p:nvCxnSpPr>
            <p:cNvPr id="58" name="Straight Arrow Connector 57"/>
            <p:cNvCxnSpPr/>
            <p:nvPr/>
          </p:nvCxnSpPr>
          <p:spPr>
            <a:xfrm>
              <a:off x="599017" y="3333361"/>
              <a:ext cx="0" cy="349999"/>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29" idx="2"/>
              <a:endCxn id="96" idx="0"/>
            </p:cNvCxnSpPr>
            <p:nvPr/>
          </p:nvCxnSpPr>
          <p:spPr>
            <a:xfrm>
              <a:off x="607629" y="4056782"/>
              <a:ext cx="673" cy="281639"/>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609600" y="2198520"/>
              <a:ext cx="1" cy="52633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112264" y="4596669"/>
              <a:ext cx="992075"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600" dirty="0" smtClean="0">
                  <a:solidFill>
                    <a:srgbClr val="000000"/>
                  </a:solidFill>
                  <a:latin typeface="Calibri" pitchFamily="34" charset="0"/>
                </a:rPr>
                <a:t>Lab ingest router</a:t>
              </a:r>
              <a:endParaRPr lang="en-US" sz="1600" baseline="0" dirty="0" smtClean="0">
                <a:solidFill>
                  <a:srgbClr val="000000"/>
                </a:solidFill>
                <a:latin typeface="Calibri" pitchFamily="34" charset="0"/>
              </a:endParaRPr>
            </a:p>
          </p:txBody>
        </p:sp>
        <p:sp>
          <p:nvSpPr>
            <p:cNvPr id="96" name="Rectangle 95"/>
            <p:cNvSpPr/>
            <p:nvPr/>
          </p:nvSpPr>
          <p:spPr>
            <a:xfrm>
              <a:off x="112264" y="4338421"/>
              <a:ext cx="992075"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600" dirty="0" smtClean="0">
                  <a:solidFill>
                    <a:srgbClr val="000000"/>
                  </a:solidFill>
                  <a:latin typeface="Calibri" pitchFamily="34" charset="0"/>
                </a:rPr>
                <a:t>Queue</a:t>
              </a:r>
              <a:endParaRPr lang="en-US" sz="1600" baseline="0" dirty="0" smtClean="0">
                <a:solidFill>
                  <a:srgbClr val="000000"/>
                </a:solidFill>
                <a:latin typeface="Calibri" pitchFamily="34" charset="0"/>
              </a:endParaRPr>
            </a:p>
          </p:txBody>
        </p:sp>
        <p:sp>
          <p:nvSpPr>
            <p:cNvPr id="97" name="Rectangle 96"/>
            <p:cNvSpPr/>
            <p:nvPr/>
          </p:nvSpPr>
          <p:spPr>
            <a:xfrm>
              <a:off x="112264" y="5384862"/>
              <a:ext cx="992075"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600" dirty="0">
                  <a:solidFill>
                    <a:srgbClr val="000000"/>
                  </a:solidFill>
                  <a:latin typeface="Calibri" pitchFamily="34" charset="0"/>
                </a:rPr>
                <a:t>V</a:t>
              </a:r>
              <a:r>
                <a:rPr lang="en-US" sz="1600" dirty="0" smtClean="0">
                  <a:solidFill>
                    <a:srgbClr val="000000"/>
                  </a:solidFill>
                  <a:latin typeface="Calibri" pitchFamily="34" charset="0"/>
                </a:rPr>
                <a:t>alidator</a:t>
              </a:r>
              <a:endParaRPr lang="en-US" sz="1600" baseline="0" dirty="0" smtClean="0">
                <a:solidFill>
                  <a:srgbClr val="000000"/>
                </a:solidFill>
                <a:latin typeface="Calibri" pitchFamily="34" charset="0"/>
              </a:endParaRPr>
            </a:p>
          </p:txBody>
        </p:sp>
        <p:cxnSp>
          <p:nvCxnSpPr>
            <p:cNvPr id="100" name="Straight Arrow Connector 99"/>
            <p:cNvCxnSpPr/>
            <p:nvPr/>
          </p:nvCxnSpPr>
          <p:spPr>
            <a:xfrm flipV="1">
              <a:off x="1123735" y="4485757"/>
              <a:ext cx="430293" cy="112448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flipH="1">
              <a:off x="1123735" y="4507698"/>
              <a:ext cx="347357" cy="877164"/>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grpSp>
      <p:sp>
        <p:nvSpPr>
          <p:cNvPr id="115" name="Slide Number Placeholder 5"/>
          <p:cNvSpPr>
            <a:spLocks noGrp="1"/>
          </p:cNvSpPr>
          <p:nvPr>
            <p:ph type="sldNum" sz="quarter" idx="12"/>
          </p:nvPr>
        </p:nvSpPr>
        <p:spPr>
          <a:xfrm>
            <a:off x="8492083" y="6532922"/>
            <a:ext cx="651917" cy="365125"/>
          </a:xfrm>
        </p:spPr>
        <p:txBody>
          <a:bodyPr/>
          <a:lstStyle/>
          <a:p>
            <a:fld id="{36D6F7B0-F2CD-7E47-8ADC-5FFE04B522BF}" type="slidenum">
              <a:rPr lang="en-US" smtClean="0"/>
              <a:pPr/>
              <a:t>8</a:t>
            </a:fld>
            <a:endParaRPr lang="en-US" dirty="0"/>
          </a:p>
        </p:txBody>
      </p:sp>
    </p:spTree>
    <p:extLst>
      <p:ext uri="{BB962C8B-B14F-4D97-AF65-F5344CB8AC3E}">
        <p14:creationId xmlns:p14="http://schemas.microsoft.com/office/powerpoint/2010/main" val="3841045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Product Availability Information</a:t>
            </a:r>
            <a:endParaRPr lang="en-US" dirty="0"/>
          </a:p>
        </p:txBody>
      </p:sp>
      <p:pic>
        <p:nvPicPr>
          <p:cNvPr id="4" name="Picture 3"/>
          <p:cNvPicPr>
            <a:picLocks noChangeAspect="1"/>
          </p:cNvPicPr>
          <p:nvPr/>
        </p:nvPicPr>
        <p:blipFill>
          <a:blip r:embed="rId2"/>
          <a:stretch>
            <a:fillRect/>
          </a:stretch>
        </p:blipFill>
        <p:spPr>
          <a:xfrm>
            <a:off x="1638185" y="1513346"/>
            <a:ext cx="5814030" cy="474264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34180" y="1111423"/>
            <a:ext cx="8352620" cy="369332"/>
          </a:xfrm>
          <a:prstGeom prst="rect">
            <a:avLst/>
          </a:prstGeom>
        </p:spPr>
        <p:txBody>
          <a:bodyPr wrap="square">
            <a:spAutoFit/>
          </a:bodyPr>
          <a:lstStyle/>
          <a:p>
            <a:pPr algn="ctr"/>
            <a:r>
              <a:rPr lang="en-US" dirty="0"/>
              <a:t>http://</a:t>
            </a:r>
            <a:r>
              <a:rPr lang="en-US" dirty="0" err="1"/>
              <a:t>www.neoninc.org</a:t>
            </a:r>
            <a:r>
              <a:rPr lang="en-US" dirty="0"/>
              <a:t>/data-resources/get-data/data-product-availability</a:t>
            </a:r>
          </a:p>
        </p:txBody>
      </p:sp>
    </p:spTree>
    <p:extLst>
      <p:ext uri="{BB962C8B-B14F-4D97-AF65-F5344CB8AC3E}">
        <p14:creationId xmlns:p14="http://schemas.microsoft.com/office/powerpoint/2010/main" val="26595548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2-NEON-Template">
  <a:themeElements>
    <a:clrScheme name="Custom 8">
      <a:dk1>
        <a:sysClr val="windowText" lastClr="000000"/>
      </a:dk1>
      <a:lt1>
        <a:sysClr val="window" lastClr="FFFFFF"/>
      </a:lt1>
      <a:dk2>
        <a:srgbClr val="000000"/>
      </a:dk2>
      <a:lt2>
        <a:srgbClr val="EEECE1"/>
      </a:lt2>
      <a:accent1>
        <a:srgbClr val="003865"/>
      </a:accent1>
      <a:accent2>
        <a:srgbClr val="007396"/>
      </a:accent2>
      <a:accent3>
        <a:srgbClr val="00463C"/>
      </a:accent3>
      <a:accent4>
        <a:srgbClr val="003AB9"/>
      </a:accent4>
      <a:accent5>
        <a:srgbClr val="7A9A01"/>
      </a:accent5>
      <a:accent6>
        <a:srgbClr val="C3000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75000"/>
          </a:schemeClr>
        </a:solidFill>
        <a:ln w="12700" cmpd="sng">
          <a:solidFill>
            <a:schemeClr val="tx1"/>
          </a:solidFill>
          <a:miter lim="800000"/>
        </a:ln>
      </a:spPr>
      <a:bodyPr wrap="square">
        <a:spAutoFit/>
      </a:bodyPr>
      <a:lstStyle>
        <a:defPPr algn="ctr">
          <a:defRPr sz="3600" b="1" baseline="0" dirty="0" smtClean="0">
            <a:solidFill>
              <a:schemeClr val="bg1"/>
            </a:solidFill>
            <a:latin typeface="Calibri"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fafd4275-d340-4b20-886b-40b8f4b26a99">J2HUMMNRUZ3V-21-17</_dlc_DocId>
    <_dlc_DocIdUrl xmlns="fafd4275-d340-4b20-886b-40b8f4b26a99">
      <Url>https://neoninc.sharepoint.com/sites/comm/_layouts/15/DocIdRedir.aspx?ID=J2HUMMNRUZ3V-21-17</Url>
      <Description>J2HUMMNRUZ3V-21-17</Description>
    </_dlc_DocIdUrl>
    <Order0 xmlns="dd093ac8-0249-4370-a7a2-6c3d53de1393">9</Order0>
    <Order2 xmlns="dd093ac8-0249-4370-a7a2-6c3d53de1393">4</Order2>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73EF3F2DCE04E46B225F6A7FB29825F" ma:contentTypeVersion="6" ma:contentTypeDescription="Create a new document." ma:contentTypeScope="" ma:versionID="f3e1a233d07c7ea3d17af08348e0efe1">
  <xsd:schema xmlns:xsd="http://www.w3.org/2001/XMLSchema" xmlns:xs="http://www.w3.org/2001/XMLSchema" xmlns:p="http://schemas.microsoft.com/office/2006/metadata/properties" xmlns:ns1="http://schemas.microsoft.com/sharepoint/v3" xmlns:ns2="fafd4275-d340-4b20-886b-40b8f4b26a99" xmlns:ns3="ffd10aaa-783b-4f64-9081-a81e86c3ab62" xmlns:ns4="dd093ac8-0249-4370-a7a2-6c3d53de1393" targetNamespace="http://schemas.microsoft.com/office/2006/metadata/properties" ma:root="true" ma:fieldsID="26f39b5fdba036bb1c7838a6c426bf57" ns1:_="" ns2:_="" ns3:_="" ns4:_="">
    <xsd:import namespace="http://schemas.microsoft.com/sharepoint/v3"/>
    <xsd:import namespace="fafd4275-d340-4b20-886b-40b8f4b26a99"/>
    <xsd:import namespace="ffd10aaa-783b-4f64-9081-a81e86c3ab62"/>
    <xsd:import namespace="dd093ac8-0249-4370-a7a2-6c3d53de139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element ref="ns4:Order0" minOccurs="0"/>
                <xsd:element ref="ns4:Order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fd4275-d340-4b20-886b-40b8f4b26a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fd10aaa-783b-4f64-9081-a81e86c3ab6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93ac8-0249-4370-a7a2-6c3d53de1393" elementFormDefault="qualified">
    <xsd:import namespace="http://schemas.microsoft.com/office/2006/documentManagement/types"/>
    <xsd:import namespace="http://schemas.microsoft.com/office/infopath/2007/PartnerControls"/>
    <xsd:element name="Order0" ma:index="14" nillable="true" ma:displayName="Order" ma:internalName="Order0">
      <xsd:simpleType>
        <xsd:restriction base="dms:Number"/>
      </xsd:simpleType>
    </xsd:element>
    <xsd:element name="Order2" ma:index="15" nillable="true" ma:displayName="Order2" ma:internalName="Order2">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24DDE-42F8-4F8C-8937-69C99CB38292}">
  <ds:schemaRefs>
    <ds:schemaRef ds:uri="http://schemas.microsoft.com/sharepoint/v3/contenttype/forms"/>
  </ds:schemaRefs>
</ds:datastoreItem>
</file>

<file path=customXml/itemProps2.xml><?xml version="1.0" encoding="utf-8"?>
<ds:datastoreItem xmlns:ds="http://schemas.openxmlformats.org/officeDocument/2006/customXml" ds:itemID="{E98FC821-5B53-4DD2-8E3D-CC1D06C4BACC}">
  <ds:schemaRefs>
    <ds:schemaRef ds:uri="http://schemas.microsoft.com/sharepoint/events"/>
  </ds:schemaRefs>
</ds:datastoreItem>
</file>

<file path=customXml/itemProps3.xml><?xml version="1.0" encoding="utf-8"?>
<ds:datastoreItem xmlns:ds="http://schemas.openxmlformats.org/officeDocument/2006/customXml" ds:itemID="{A0F8B248-667D-4D13-979F-AF46E0CD4A17}">
  <ds:schemaRefs>
    <ds:schemaRef ds:uri="http://schemas.microsoft.com/office/2006/metadata/properties"/>
    <ds:schemaRef ds:uri="http://schemas.microsoft.com/office/infopath/2007/PartnerControls"/>
    <ds:schemaRef ds:uri="http://schemas.microsoft.com/sharepoint/v3"/>
    <ds:schemaRef ds:uri="fafd4275-d340-4b20-886b-40b8f4b26a99"/>
    <ds:schemaRef ds:uri="dd093ac8-0249-4370-a7a2-6c3d53de1393"/>
  </ds:schemaRefs>
</ds:datastoreItem>
</file>

<file path=customXml/itemProps4.xml><?xml version="1.0" encoding="utf-8"?>
<ds:datastoreItem xmlns:ds="http://schemas.openxmlformats.org/officeDocument/2006/customXml" ds:itemID="{56DE7C25-3820-40EE-848A-3BDDBD3C9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afd4275-d340-4b20-886b-40b8f4b26a99"/>
    <ds:schemaRef ds:uri="ffd10aaa-783b-4f64-9081-a81e86c3ab62"/>
    <ds:schemaRef ds:uri="dd093ac8-0249-4370-a7a2-6c3d53de1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2012-NEON-Template.potx</Template>
  <TotalTime>11347</TotalTime>
  <Words>1202</Words>
  <Application>Microsoft Macintosh PowerPoint</Application>
  <PresentationFormat>On-screen Show (4:3)</PresentationFormat>
  <Paragraphs>149</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2012-NEON-Template</vt:lpstr>
      <vt:lpstr>The NEON approach to data ingest, curation, and sharing</vt:lpstr>
      <vt:lpstr>Intro to NEON</vt:lpstr>
      <vt:lpstr>Intro to NEON: A Continental-Scale Design</vt:lpstr>
      <vt:lpstr>PowerPoint Presentation</vt:lpstr>
      <vt:lpstr>Data Heterogeneity</vt:lpstr>
      <vt:lpstr>Data product workflow</vt:lpstr>
      <vt:lpstr>Supporting trust in the data</vt:lpstr>
      <vt:lpstr>Data Ingest and Processing – Data Flow</vt:lpstr>
      <vt:lpstr>Data Product Availability Information</vt:lpstr>
      <vt:lpstr>NEON Data Portal – http://data.neoninc.org (2.0 Launched May 2015)</vt:lpstr>
      <vt:lpstr>NEON Data Portal – http://data.neoninc.org</vt:lpstr>
      <vt:lpstr>NEON Data Portal – http://data.neoninc.org</vt:lpstr>
      <vt:lpstr>A Few Future Plans</vt:lpstr>
    </vt:vector>
  </TitlesOfParts>
  <Company>NEON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branded template for NEON employees to use for presentations</dc:title>
  <dc:creator>NEON Admin</dc:creator>
  <cp:lastModifiedBy>Christine Laney</cp:lastModifiedBy>
  <cp:revision>77</cp:revision>
  <dcterms:created xsi:type="dcterms:W3CDTF">2012-09-26T15:38:27Z</dcterms:created>
  <dcterms:modified xsi:type="dcterms:W3CDTF">2015-07-15T22:06:52Z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0x010100173EF3F2DCE04E46B225F6A7FB29825F</vt:lpwstr>
  </property>
  <property fmtid="{D5CDD505-2E9C-101B-9397-08002B2CF9AE}" pid="3" name="_dlc_DocIdItemGuid">
    <vt:lpwstr>fed04f11-0b3c-49b1-a5fa-64a3a568962a</vt:lpwstr>
  </property>
</Properties>
</file>