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5"/>
  </p:notesMasterIdLst>
  <p:sldIdLst>
    <p:sldId id="276" r:id="rId2"/>
    <p:sldId id="313" r:id="rId3"/>
    <p:sldId id="318" r:id="rId4"/>
    <p:sldId id="314" r:id="rId5"/>
    <p:sldId id="322" r:id="rId6"/>
    <p:sldId id="315" r:id="rId7"/>
    <p:sldId id="316" r:id="rId8"/>
    <p:sldId id="317" r:id="rId9"/>
    <p:sldId id="319" r:id="rId10"/>
    <p:sldId id="323" r:id="rId11"/>
    <p:sldId id="321" r:id="rId12"/>
    <p:sldId id="324" r:id="rId13"/>
    <p:sldId id="312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Quinn" initials="" lastIdx="33" clrIdx="0"/>
  <p:cmAuthor id="1" name="Brett McLaughlin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95E"/>
    <a:srgbClr val="26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107D22-3351-4DDC-9757-8A348CC96E5D}">
  <a:tblStyle styleId="{54107D22-3351-4DDC-9757-8A348CC96E5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 autoAdjust="0"/>
    <p:restoredTop sz="88360" autoAdjust="0"/>
  </p:normalViewPr>
  <p:slideViewPr>
    <p:cSldViewPr snapToGrid="0" snapToObjects="1">
      <p:cViewPr varScale="1">
        <p:scale>
          <a:sx n="97" d="100"/>
          <a:sy n="97" d="100"/>
        </p:scale>
        <p:origin x="6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31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144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6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566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and maybe more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eosdis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80830"/>
            <a:ext cx="4546863" cy="12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798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eosdis-logo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eosdis-logo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4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5" name="Picture 4" descr="eosdis-logo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5820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11844" y="6666716"/>
            <a:ext cx="814525" cy="18450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 baseline="0">
                <a:solidFill>
                  <a:schemeClr val="bg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600" baseline="0" dirty="0" smtClean="0"/>
              <a:t>SESIP_0716_AJ</a:t>
            </a:r>
            <a:endParaRPr lang="en" sz="600" baseline="0" dirty="0"/>
          </a:p>
        </p:txBody>
      </p:sp>
    </p:spTree>
    <p:extLst>
      <p:ext uri="{BB962C8B-B14F-4D97-AF65-F5344CB8AC3E}">
        <p14:creationId xmlns:p14="http://schemas.microsoft.com/office/powerpoint/2010/main" val="39078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1" r:id="rId4"/>
    <p:sldLayoutId id="2147483662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4495E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iki.earthdata.nasa.gov/display/NASAISO/Keywords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s://wiki.earthdata.nasa.gov/x/qor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earthdata.nasa.gov/display/NASAISO/NASA+Base+Metadata+Requirement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Incorporating ISO Metadata Using HDF Product Designer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714750"/>
            <a:ext cx="7658100" cy="1800225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Aleksandar Jelenak, John </a:t>
            </a:r>
            <a:r>
              <a:rPr lang="en-US" dirty="0" err="1"/>
              <a:t>Kozimor</a:t>
            </a:r>
            <a:r>
              <a:rPr lang="en-US" dirty="0"/>
              <a:t>, Ted </a:t>
            </a:r>
            <a:r>
              <a:rPr lang="en-US" dirty="0" err="1"/>
              <a:t>Habermann</a:t>
            </a:r>
            <a:endParaRPr lang="en-US" dirty="0"/>
          </a:p>
          <a:p>
            <a:pPr algn="ctr"/>
            <a:r>
              <a:rPr lang="en-US" dirty="0"/>
              <a:t>The HDF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5213" y="6229350"/>
            <a:ext cx="428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Helvetica Neue"/>
              </a:rPr>
              <a:t>This work was supported by NASA/GSFC under Raytheon Co. contract number NNG15HZ39C</a:t>
            </a:r>
          </a:p>
        </p:txBody>
      </p:sp>
    </p:spTree>
    <p:extLst>
      <p:ext uri="{BB962C8B-B14F-4D97-AF65-F5344CB8AC3E}">
        <p14:creationId xmlns:p14="http://schemas.microsoft.com/office/powerpoint/2010/main" val="35037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As…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7672133" y="1601060"/>
            <a:ext cx="914084" cy="1296418"/>
          </a:xfrm>
          <a:prstGeom prst="foldedCorner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JSON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596525" y="2298456"/>
            <a:ext cx="1024469" cy="10524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Export</a:t>
            </a:r>
            <a:endParaRPr lang="en-US" sz="1200" dirty="0"/>
          </a:p>
        </p:txBody>
      </p:sp>
      <p:sp>
        <p:nvSpPr>
          <p:cNvPr id="7" name="Folded Corner 6"/>
          <p:cNvSpPr/>
          <p:nvPr/>
        </p:nvSpPr>
        <p:spPr>
          <a:xfrm>
            <a:off x="7672133" y="3049878"/>
            <a:ext cx="914084" cy="1296418"/>
          </a:xfrm>
          <a:prstGeom prst="foldedCorner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Python,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MATLAB,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IDL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code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7672133" y="4498696"/>
            <a:ext cx="914084" cy="1296418"/>
          </a:xfrm>
          <a:prstGeom prst="foldedCorner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HDF5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Template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File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94" y="1308100"/>
            <a:ext cx="6236717" cy="48724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6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Python 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200" y="1196688"/>
            <a:ext cx="8712200" cy="483209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75715E"/>
                </a:solidFill>
                <a:latin typeface="Menlo" charset="0"/>
              </a:rPr>
              <a:t># Group: /</a:t>
            </a:r>
            <a:r>
              <a:rPr lang="en-US" sz="1100" dirty="0" err="1">
                <a:solidFill>
                  <a:srgbClr val="75715E"/>
                </a:solidFill>
                <a:latin typeface="Menlo" charset="0"/>
              </a:rPr>
              <a:t>gmi:acquisitionInformation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F8F8F2"/>
                </a:solidFill>
                <a:latin typeface="Menlo" charset="0"/>
              </a:rPr>
              <a:t>grp_1 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 </a:t>
            </a:r>
            <a:r>
              <a:rPr lang="en-US" sz="1100" dirty="0" err="1">
                <a:solidFill>
                  <a:srgbClr val="F8F8F2"/>
                </a:solidFill>
                <a:latin typeface="Menlo" charset="0"/>
              </a:rPr>
              <a:t>f</a:t>
            </a:r>
            <a:r>
              <a:rPr lang="en-US" sz="1100" dirty="0" err="1">
                <a:solidFill>
                  <a:srgbClr val="F92672"/>
                </a:solidFill>
                <a:latin typeface="Menlo" charset="0"/>
              </a:rPr>
              <a:t>.</a:t>
            </a:r>
            <a:r>
              <a:rPr lang="en-US" sz="1100" dirty="0" err="1">
                <a:solidFill>
                  <a:srgbClr val="F8F8F2"/>
                </a:solidFill>
                <a:latin typeface="Menlo" charset="0"/>
              </a:rPr>
              <a:t>create_group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(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</a:t>
            </a:r>
            <a:r>
              <a:rPr lang="en-US" sz="1100" dirty="0" err="1">
                <a:solidFill>
                  <a:srgbClr val="E6DB74"/>
                </a:solidFill>
                <a:latin typeface="Menlo" charset="0"/>
              </a:rPr>
              <a:t>gmi:acquisitionInformation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)</a:t>
            </a: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75715E"/>
                </a:solidFill>
                <a:latin typeface="Menlo" charset="0"/>
              </a:rPr>
              <a:t># Creating attributes for /</a:t>
            </a:r>
            <a:r>
              <a:rPr lang="en-US" sz="1100" dirty="0" err="1">
                <a:solidFill>
                  <a:srgbClr val="75715E"/>
                </a:solidFill>
                <a:latin typeface="Menlo" charset="0"/>
              </a:rPr>
              <a:t>gmi:acquisitionInformation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F8F8F2"/>
                </a:solidFill>
                <a:latin typeface="Menlo" charset="0"/>
              </a:rPr>
              <a:t>grp_1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attrs[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'role'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] 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 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</a:t>
            </a:r>
            <a:r>
              <a:rPr lang="en-US" sz="1100" dirty="0" err="1">
                <a:solidFill>
                  <a:srgbClr val="E6DB74"/>
                </a:solidFill>
                <a:latin typeface="Menlo" charset="0"/>
              </a:rPr>
              <a:t>gmi:acquisitionInformation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F8F8F2"/>
                </a:solidFill>
                <a:latin typeface="Menlo" charset="0"/>
              </a:rPr>
              <a:t>grp_1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attrs[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'type'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] 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 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</a:t>
            </a:r>
            <a:r>
              <a:rPr lang="en-US" sz="1100" dirty="0" err="1">
                <a:solidFill>
                  <a:srgbClr val="E6DB74"/>
                </a:solidFill>
                <a:latin typeface="Menlo" charset="0"/>
              </a:rPr>
              <a:t>gmi:MI_AcquisitionInformation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75715E"/>
                </a:solidFill>
                <a:latin typeface="Menlo" charset="0"/>
              </a:rPr>
              <a:t># Group: /</a:t>
            </a:r>
            <a:r>
              <a:rPr lang="en-US" sz="1100" dirty="0" err="1">
                <a:solidFill>
                  <a:srgbClr val="75715E"/>
                </a:solidFill>
                <a:latin typeface="Menlo" charset="0"/>
              </a:rPr>
              <a:t>gmi:acquisitionInformation</a:t>
            </a:r>
            <a:r>
              <a:rPr lang="en-US" sz="1100" dirty="0">
                <a:solidFill>
                  <a:srgbClr val="75715E"/>
                </a:solidFill>
                <a:latin typeface="Menlo" charset="0"/>
              </a:rPr>
              <a:t>/</a:t>
            </a:r>
            <a:r>
              <a:rPr lang="en-US" sz="1100" dirty="0" err="1">
                <a:solidFill>
                  <a:srgbClr val="75715E"/>
                </a:solidFill>
                <a:latin typeface="Menlo" charset="0"/>
              </a:rPr>
              <a:t>gmi:instrument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F8F8F2"/>
                </a:solidFill>
                <a:latin typeface="Menlo" charset="0"/>
              </a:rPr>
              <a:t>grp_2 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 grp_1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create_group(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</a:t>
            </a:r>
            <a:r>
              <a:rPr lang="en-US" sz="1100" dirty="0" err="1">
                <a:solidFill>
                  <a:srgbClr val="E6DB74"/>
                </a:solidFill>
                <a:latin typeface="Menlo" charset="0"/>
              </a:rPr>
              <a:t>gmi:instrument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)</a:t>
            </a: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75715E"/>
                </a:solidFill>
                <a:latin typeface="Menlo" charset="0"/>
              </a:rPr>
              <a:t># Creating attributes for /</a:t>
            </a:r>
            <a:r>
              <a:rPr lang="en-US" sz="1100" dirty="0" err="1">
                <a:solidFill>
                  <a:srgbClr val="75715E"/>
                </a:solidFill>
                <a:latin typeface="Menlo" charset="0"/>
              </a:rPr>
              <a:t>gmi:acquisitionInformation</a:t>
            </a:r>
            <a:r>
              <a:rPr lang="en-US" sz="1100" dirty="0">
                <a:solidFill>
                  <a:srgbClr val="75715E"/>
                </a:solidFill>
                <a:latin typeface="Menlo" charset="0"/>
              </a:rPr>
              <a:t>/</a:t>
            </a:r>
            <a:r>
              <a:rPr lang="en-US" sz="1100" dirty="0" err="1">
                <a:solidFill>
                  <a:srgbClr val="75715E"/>
                </a:solidFill>
                <a:latin typeface="Menlo" charset="0"/>
              </a:rPr>
              <a:t>gmi:instrument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F8F8F2"/>
                </a:solidFill>
                <a:latin typeface="Menlo" charset="0"/>
              </a:rPr>
              <a:t>grp_2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attrs[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'role'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] 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 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</a:t>
            </a:r>
            <a:r>
              <a:rPr lang="en-US" sz="1100" dirty="0" err="1">
                <a:solidFill>
                  <a:srgbClr val="E6DB74"/>
                </a:solidFill>
                <a:latin typeface="Menlo" charset="0"/>
              </a:rPr>
              <a:t>gmi:instrument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F8F8F2"/>
                </a:solidFill>
                <a:latin typeface="Menlo" charset="0"/>
              </a:rPr>
              <a:t>grp_2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attrs[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'type'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] 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 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</a:t>
            </a:r>
            <a:r>
              <a:rPr lang="en-US" sz="1100" dirty="0" err="1">
                <a:solidFill>
                  <a:srgbClr val="E6DB74"/>
                </a:solidFill>
                <a:latin typeface="Menlo" charset="0"/>
              </a:rPr>
              <a:t>gmi:MI_Instrument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F8F8F2"/>
                </a:solidFill>
                <a:latin typeface="Menlo" charset="0"/>
              </a:rPr>
              <a:t>grp_2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attrs[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'id'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] 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 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"instrument_1"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75715E"/>
                </a:solidFill>
                <a:latin typeface="Menlo" charset="0"/>
              </a:rPr>
              <a:t># Group: /</a:t>
            </a:r>
            <a:r>
              <a:rPr lang="en-US" sz="1100" dirty="0" err="1">
                <a:solidFill>
                  <a:srgbClr val="75715E"/>
                </a:solidFill>
                <a:latin typeface="Menlo" charset="0"/>
              </a:rPr>
              <a:t>gmi:acquisitionInformation</a:t>
            </a:r>
            <a:r>
              <a:rPr lang="en-US" sz="1100" dirty="0">
                <a:solidFill>
                  <a:srgbClr val="75715E"/>
                </a:solidFill>
                <a:latin typeface="Menlo" charset="0"/>
              </a:rPr>
              <a:t>/</a:t>
            </a:r>
            <a:r>
              <a:rPr lang="en-US" sz="1100" dirty="0" err="1">
                <a:solidFill>
                  <a:srgbClr val="75715E"/>
                </a:solidFill>
                <a:latin typeface="Menlo" charset="0"/>
              </a:rPr>
              <a:t>gmi:instrument</a:t>
            </a:r>
            <a:r>
              <a:rPr lang="en-US" sz="1100" dirty="0">
                <a:solidFill>
                  <a:srgbClr val="75715E"/>
                </a:solidFill>
                <a:latin typeface="Menlo" charset="0"/>
              </a:rPr>
              <a:t>/</a:t>
            </a:r>
            <a:r>
              <a:rPr lang="en-US" sz="1100" dirty="0" err="1">
                <a:solidFill>
                  <a:srgbClr val="75715E"/>
                </a:solidFill>
                <a:latin typeface="Menlo" charset="0"/>
              </a:rPr>
              <a:t>gmi:citation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F8F8F2"/>
                </a:solidFill>
                <a:latin typeface="Menlo" charset="0"/>
              </a:rPr>
              <a:t>grp_3 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 grp_2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create_group(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</a:t>
            </a:r>
            <a:r>
              <a:rPr lang="en-US" sz="1100" dirty="0" err="1">
                <a:solidFill>
                  <a:srgbClr val="E6DB74"/>
                </a:solidFill>
                <a:latin typeface="Menlo" charset="0"/>
              </a:rPr>
              <a:t>gmi:citation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)</a:t>
            </a: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75715E"/>
                </a:solidFill>
                <a:latin typeface="Menlo" charset="0"/>
              </a:rPr>
              <a:t># Creating attributes for /</a:t>
            </a:r>
            <a:r>
              <a:rPr lang="en-US" sz="1100" dirty="0" err="1">
                <a:solidFill>
                  <a:srgbClr val="75715E"/>
                </a:solidFill>
                <a:latin typeface="Menlo" charset="0"/>
              </a:rPr>
              <a:t>gmi:acquisitionInformation</a:t>
            </a:r>
            <a:r>
              <a:rPr lang="en-US" sz="1100" dirty="0">
                <a:solidFill>
                  <a:srgbClr val="75715E"/>
                </a:solidFill>
                <a:latin typeface="Menlo" charset="0"/>
              </a:rPr>
              <a:t>/</a:t>
            </a:r>
            <a:r>
              <a:rPr lang="en-US" sz="1100" dirty="0" err="1">
                <a:solidFill>
                  <a:srgbClr val="75715E"/>
                </a:solidFill>
                <a:latin typeface="Menlo" charset="0"/>
              </a:rPr>
              <a:t>gmi:instrument</a:t>
            </a:r>
            <a:r>
              <a:rPr lang="en-US" sz="1100" dirty="0">
                <a:solidFill>
                  <a:srgbClr val="75715E"/>
                </a:solidFill>
                <a:latin typeface="Menlo" charset="0"/>
              </a:rPr>
              <a:t>/</a:t>
            </a:r>
            <a:r>
              <a:rPr lang="en-US" sz="1100" dirty="0" err="1">
                <a:solidFill>
                  <a:srgbClr val="75715E"/>
                </a:solidFill>
                <a:latin typeface="Menlo" charset="0"/>
              </a:rPr>
              <a:t>gmi:citation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F8F8F2"/>
                </a:solidFill>
                <a:latin typeface="Menlo" charset="0"/>
              </a:rPr>
              <a:t>grp_3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attrs[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'role'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] 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 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</a:t>
            </a:r>
            <a:r>
              <a:rPr lang="en-US" sz="1100" dirty="0" err="1">
                <a:solidFill>
                  <a:srgbClr val="E6DB74"/>
                </a:solidFill>
                <a:latin typeface="Menlo" charset="0"/>
              </a:rPr>
              <a:t>gmi:citation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en-US" sz="1100" dirty="0">
                <a:solidFill>
                  <a:srgbClr val="F8F8F2"/>
                </a:solidFill>
                <a:latin typeface="Menlo" charset="0"/>
              </a:rPr>
              <a:t>grp_3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attrs[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'type'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] </a:t>
            </a:r>
            <a:r>
              <a:rPr lang="en-US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en-US" sz="1100" dirty="0">
                <a:solidFill>
                  <a:srgbClr val="F8F8F2"/>
                </a:solidFill>
                <a:latin typeface="Menlo" charset="0"/>
              </a:rPr>
              <a:t> 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</a:t>
            </a:r>
            <a:r>
              <a:rPr lang="en-US" sz="1100" dirty="0" err="1">
                <a:solidFill>
                  <a:srgbClr val="E6DB74"/>
                </a:solidFill>
                <a:latin typeface="Menlo" charset="0"/>
              </a:rPr>
              <a:t>gmd:CI_Citation</a:t>
            </a:r>
            <a:r>
              <a:rPr lang="en-US" sz="1100" dirty="0">
                <a:solidFill>
                  <a:srgbClr val="E6DB74"/>
                </a:solidFill>
                <a:latin typeface="Menlo" charset="0"/>
              </a:rPr>
              <a:t>"</a:t>
            </a:r>
            <a:endParaRPr lang="en-US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fr-FR" sz="1100" dirty="0">
                <a:solidFill>
                  <a:srgbClr val="F8F8F2"/>
                </a:solidFill>
                <a:latin typeface="Menlo" charset="0"/>
              </a:rPr>
              <a:t>grp_3</a:t>
            </a:r>
            <a:r>
              <a:rPr lang="fr-FR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fr-FR" sz="1100" dirty="0">
                <a:solidFill>
                  <a:srgbClr val="F8F8F2"/>
                </a:solidFill>
                <a:latin typeface="Menlo" charset="0"/>
              </a:rPr>
              <a:t>attrs[</a:t>
            </a:r>
            <a:r>
              <a:rPr lang="fr-FR" sz="1100" dirty="0">
                <a:solidFill>
                  <a:srgbClr val="E6DB74"/>
                </a:solidFill>
                <a:latin typeface="Menlo" charset="0"/>
              </a:rPr>
              <a:t>'id'</a:t>
            </a:r>
            <a:r>
              <a:rPr lang="fr-FR" sz="1100" dirty="0">
                <a:solidFill>
                  <a:srgbClr val="F8F8F2"/>
                </a:solidFill>
                <a:latin typeface="Menlo" charset="0"/>
              </a:rPr>
              <a:t>] </a:t>
            </a:r>
            <a:r>
              <a:rPr lang="fr-FR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fr-FR" sz="1100" dirty="0">
                <a:solidFill>
                  <a:srgbClr val="F8F8F2"/>
                </a:solidFill>
                <a:latin typeface="Menlo" charset="0"/>
              </a:rPr>
              <a:t> </a:t>
            </a:r>
            <a:r>
              <a:rPr lang="fr-FR" sz="1100" dirty="0">
                <a:solidFill>
                  <a:srgbClr val="E6DB74"/>
                </a:solidFill>
                <a:latin typeface="Menlo" charset="0"/>
              </a:rPr>
              <a:t>"fgdccitation_26722.114902.35002"</a:t>
            </a:r>
            <a:endParaRPr lang="fr-FR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endParaRPr lang="fr-FR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endParaRPr lang="fr-FR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fr-FR" sz="1100" dirty="0">
                <a:solidFill>
                  <a:srgbClr val="75715E"/>
                </a:solidFill>
                <a:latin typeface="Menlo" charset="0"/>
              </a:rPr>
              <a:t># Group: /</a:t>
            </a:r>
            <a:r>
              <a:rPr lang="fr-FR" sz="1100" dirty="0" err="1">
                <a:solidFill>
                  <a:srgbClr val="75715E"/>
                </a:solidFill>
                <a:latin typeface="Menlo" charset="0"/>
              </a:rPr>
              <a:t>gmi:acquisitionInformation</a:t>
            </a:r>
            <a:r>
              <a:rPr lang="fr-FR" sz="1100" dirty="0">
                <a:solidFill>
                  <a:srgbClr val="75715E"/>
                </a:solidFill>
                <a:latin typeface="Menlo" charset="0"/>
              </a:rPr>
              <a:t>/</a:t>
            </a:r>
            <a:r>
              <a:rPr lang="fr-FR" sz="1100" dirty="0" err="1">
                <a:solidFill>
                  <a:srgbClr val="75715E"/>
                </a:solidFill>
                <a:latin typeface="Menlo" charset="0"/>
              </a:rPr>
              <a:t>gmi:instrument</a:t>
            </a:r>
            <a:r>
              <a:rPr lang="fr-FR" sz="1100" dirty="0">
                <a:solidFill>
                  <a:srgbClr val="75715E"/>
                </a:solidFill>
                <a:latin typeface="Menlo" charset="0"/>
              </a:rPr>
              <a:t>/</a:t>
            </a:r>
            <a:r>
              <a:rPr lang="fr-FR" sz="1100" dirty="0" err="1">
                <a:solidFill>
                  <a:srgbClr val="75715E"/>
                </a:solidFill>
                <a:latin typeface="Menlo" charset="0"/>
              </a:rPr>
              <a:t>gmi:citation</a:t>
            </a:r>
            <a:r>
              <a:rPr lang="fr-FR" sz="1100" dirty="0">
                <a:solidFill>
                  <a:srgbClr val="75715E"/>
                </a:solidFill>
                <a:latin typeface="Menlo" charset="0"/>
              </a:rPr>
              <a:t>/</a:t>
            </a:r>
            <a:r>
              <a:rPr lang="fr-FR" sz="1100" dirty="0" err="1">
                <a:solidFill>
                  <a:srgbClr val="75715E"/>
                </a:solidFill>
                <a:latin typeface="Menlo" charset="0"/>
              </a:rPr>
              <a:t>gmd:date</a:t>
            </a:r>
            <a:endParaRPr lang="fr-FR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fr-FR" sz="1100" dirty="0">
                <a:solidFill>
                  <a:srgbClr val="F8F8F2"/>
                </a:solidFill>
                <a:latin typeface="Menlo" charset="0"/>
              </a:rPr>
              <a:t>grp_4 </a:t>
            </a:r>
            <a:r>
              <a:rPr lang="fr-FR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fr-FR" sz="1100" dirty="0">
                <a:solidFill>
                  <a:srgbClr val="F8F8F2"/>
                </a:solidFill>
                <a:latin typeface="Menlo" charset="0"/>
              </a:rPr>
              <a:t> grp_3</a:t>
            </a:r>
            <a:r>
              <a:rPr lang="fr-FR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fr-FR" sz="1100" dirty="0">
                <a:solidFill>
                  <a:srgbClr val="F8F8F2"/>
                </a:solidFill>
                <a:latin typeface="Menlo" charset="0"/>
              </a:rPr>
              <a:t>create_group(</a:t>
            </a:r>
            <a:r>
              <a:rPr lang="fr-FR" sz="1100" dirty="0">
                <a:solidFill>
                  <a:srgbClr val="E6DB74"/>
                </a:solidFill>
                <a:latin typeface="Menlo" charset="0"/>
              </a:rPr>
              <a:t>'</a:t>
            </a:r>
            <a:r>
              <a:rPr lang="fr-FR" sz="1100" dirty="0" err="1">
                <a:solidFill>
                  <a:srgbClr val="E6DB74"/>
                </a:solidFill>
                <a:latin typeface="Menlo" charset="0"/>
              </a:rPr>
              <a:t>gmd:date</a:t>
            </a:r>
            <a:r>
              <a:rPr lang="fr-FR" sz="1100" dirty="0">
                <a:solidFill>
                  <a:srgbClr val="E6DB74"/>
                </a:solidFill>
                <a:latin typeface="Menlo" charset="0"/>
              </a:rPr>
              <a:t>'</a:t>
            </a:r>
            <a:r>
              <a:rPr lang="fr-FR" sz="1100" dirty="0">
                <a:solidFill>
                  <a:srgbClr val="F8F8F2"/>
                </a:solidFill>
                <a:latin typeface="Menlo" charset="0"/>
              </a:rPr>
              <a:t>)</a:t>
            </a: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fr-FR" sz="1100" dirty="0">
                <a:solidFill>
                  <a:srgbClr val="75715E"/>
                </a:solidFill>
                <a:latin typeface="Menlo" charset="0"/>
              </a:rPr>
              <a:t># </a:t>
            </a:r>
            <a:r>
              <a:rPr lang="fr-FR" sz="1100" dirty="0" err="1">
                <a:solidFill>
                  <a:srgbClr val="75715E"/>
                </a:solidFill>
                <a:latin typeface="Menlo" charset="0"/>
              </a:rPr>
              <a:t>Creating</a:t>
            </a:r>
            <a:r>
              <a:rPr lang="fr-FR" sz="1100" dirty="0">
                <a:solidFill>
                  <a:srgbClr val="75715E"/>
                </a:solidFill>
                <a:latin typeface="Menlo" charset="0"/>
              </a:rPr>
              <a:t> </a:t>
            </a:r>
            <a:r>
              <a:rPr lang="fr-FR" sz="1100" dirty="0" err="1">
                <a:solidFill>
                  <a:srgbClr val="75715E"/>
                </a:solidFill>
                <a:latin typeface="Menlo" charset="0"/>
              </a:rPr>
              <a:t>attributes</a:t>
            </a:r>
            <a:r>
              <a:rPr lang="fr-FR" sz="1100" dirty="0">
                <a:solidFill>
                  <a:srgbClr val="75715E"/>
                </a:solidFill>
                <a:latin typeface="Menlo" charset="0"/>
              </a:rPr>
              <a:t> for /</a:t>
            </a:r>
            <a:r>
              <a:rPr lang="fr-FR" sz="1100" dirty="0" err="1">
                <a:solidFill>
                  <a:srgbClr val="75715E"/>
                </a:solidFill>
                <a:latin typeface="Menlo" charset="0"/>
              </a:rPr>
              <a:t>gmi:acquisitionInformation</a:t>
            </a:r>
            <a:r>
              <a:rPr lang="fr-FR" sz="1100" dirty="0">
                <a:solidFill>
                  <a:srgbClr val="75715E"/>
                </a:solidFill>
                <a:latin typeface="Menlo" charset="0"/>
              </a:rPr>
              <a:t>/</a:t>
            </a:r>
            <a:r>
              <a:rPr lang="fr-FR" sz="1100" dirty="0" err="1">
                <a:solidFill>
                  <a:srgbClr val="75715E"/>
                </a:solidFill>
                <a:latin typeface="Menlo" charset="0"/>
              </a:rPr>
              <a:t>gmi:instrument</a:t>
            </a:r>
            <a:r>
              <a:rPr lang="fr-FR" sz="1100" dirty="0">
                <a:solidFill>
                  <a:srgbClr val="75715E"/>
                </a:solidFill>
                <a:latin typeface="Menlo" charset="0"/>
              </a:rPr>
              <a:t>/</a:t>
            </a:r>
            <a:r>
              <a:rPr lang="fr-FR" sz="1100" dirty="0" err="1">
                <a:solidFill>
                  <a:srgbClr val="75715E"/>
                </a:solidFill>
                <a:latin typeface="Menlo" charset="0"/>
              </a:rPr>
              <a:t>gmi:citation</a:t>
            </a:r>
            <a:r>
              <a:rPr lang="fr-FR" sz="1100" dirty="0">
                <a:solidFill>
                  <a:srgbClr val="75715E"/>
                </a:solidFill>
                <a:latin typeface="Menlo" charset="0"/>
              </a:rPr>
              <a:t>/</a:t>
            </a:r>
            <a:r>
              <a:rPr lang="fr-FR" sz="1100" dirty="0" err="1">
                <a:solidFill>
                  <a:srgbClr val="75715E"/>
                </a:solidFill>
                <a:latin typeface="Menlo" charset="0"/>
              </a:rPr>
              <a:t>gmd:date</a:t>
            </a:r>
            <a:endParaRPr lang="fr-FR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fr-FR" sz="1100" dirty="0">
                <a:solidFill>
                  <a:srgbClr val="F8F8F2"/>
                </a:solidFill>
                <a:latin typeface="Menlo" charset="0"/>
              </a:rPr>
              <a:t>grp_4</a:t>
            </a:r>
            <a:r>
              <a:rPr lang="fr-FR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fr-FR" sz="1100" dirty="0">
                <a:solidFill>
                  <a:srgbClr val="F8F8F2"/>
                </a:solidFill>
                <a:latin typeface="Menlo" charset="0"/>
              </a:rPr>
              <a:t>attrs[</a:t>
            </a:r>
            <a:r>
              <a:rPr lang="fr-FR" sz="1100" dirty="0">
                <a:solidFill>
                  <a:srgbClr val="E6DB74"/>
                </a:solidFill>
                <a:latin typeface="Menlo" charset="0"/>
              </a:rPr>
              <a:t>'</a:t>
            </a:r>
            <a:r>
              <a:rPr lang="fr-FR" sz="1100" dirty="0" err="1">
                <a:solidFill>
                  <a:srgbClr val="E6DB74"/>
                </a:solidFill>
                <a:latin typeface="Menlo" charset="0"/>
              </a:rPr>
              <a:t>role</a:t>
            </a:r>
            <a:r>
              <a:rPr lang="fr-FR" sz="1100" dirty="0">
                <a:solidFill>
                  <a:srgbClr val="E6DB74"/>
                </a:solidFill>
                <a:latin typeface="Menlo" charset="0"/>
              </a:rPr>
              <a:t>'</a:t>
            </a:r>
            <a:r>
              <a:rPr lang="fr-FR" sz="1100" dirty="0">
                <a:solidFill>
                  <a:srgbClr val="F8F8F2"/>
                </a:solidFill>
                <a:latin typeface="Menlo" charset="0"/>
              </a:rPr>
              <a:t>] </a:t>
            </a:r>
            <a:r>
              <a:rPr lang="fr-FR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fr-FR" sz="1100" dirty="0">
                <a:solidFill>
                  <a:srgbClr val="F8F8F2"/>
                </a:solidFill>
                <a:latin typeface="Menlo" charset="0"/>
              </a:rPr>
              <a:t> </a:t>
            </a:r>
            <a:r>
              <a:rPr lang="fr-FR" sz="1100" dirty="0">
                <a:solidFill>
                  <a:srgbClr val="E6DB74"/>
                </a:solidFill>
                <a:latin typeface="Menlo" charset="0"/>
              </a:rPr>
              <a:t>"</a:t>
            </a:r>
            <a:r>
              <a:rPr lang="fr-FR" sz="1100" dirty="0" err="1">
                <a:solidFill>
                  <a:srgbClr val="E6DB74"/>
                </a:solidFill>
                <a:latin typeface="Menlo" charset="0"/>
              </a:rPr>
              <a:t>gmd:date</a:t>
            </a:r>
            <a:r>
              <a:rPr lang="fr-FR" sz="1100" dirty="0">
                <a:solidFill>
                  <a:srgbClr val="E6DB74"/>
                </a:solidFill>
                <a:latin typeface="Menlo" charset="0"/>
              </a:rPr>
              <a:t>"</a:t>
            </a:r>
            <a:endParaRPr lang="fr-FR" sz="1100" dirty="0">
              <a:solidFill>
                <a:srgbClr val="F8F8F2"/>
              </a:solidFill>
              <a:latin typeface="Menlo" charset="0"/>
            </a:endParaRPr>
          </a:p>
          <a:p>
            <a:pPr>
              <a:spcBef>
                <a:spcPts val="25"/>
              </a:spcBef>
              <a:spcAft>
                <a:spcPts val="25"/>
              </a:spcAft>
            </a:pPr>
            <a:r>
              <a:rPr lang="fr-FR" sz="1100" dirty="0">
                <a:solidFill>
                  <a:srgbClr val="F8F8F2"/>
                </a:solidFill>
                <a:latin typeface="Menlo" charset="0"/>
              </a:rPr>
              <a:t>grp_4</a:t>
            </a:r>
            <a:r>
              <a:rPr lang="fr-FR" sz="1100" dirty="0">
                <a:solidFill>
                  <a:srgbClr val="F92672"/>
                </a:solidFill>
                <a:latin typeface="Menlo" charset="0"/>
              </a:rPr>
              <a:t>.</a:t>
            </a:r>
            <a:r>
              <a:rPr lang="fr-FR" sz="1100" dirty="0">
                <a:solidFill>
                  <a:srgbClr val="F8F8F2"/>
                </a:solidFill>
                <a:latin typeface="Menlo" charset="0"/>
              </a:rPr>
              <a:t>attrs[</a:t>
            </a:r>
            <a:r>
              <a:rPr lang="fr-FR" sz="1100" dirty="0">
                <a:solidFill>
                  <a:srgbClr val="E6DB74"/>
                </a:solidFill>
                <a:latin typeface="Menlo" charset="0"/>
              </a:rPr>
              <a:t>'type'</a:t>
            </a:r>
            <a:r>
              <a:rPr lang="fr-FR" sz="1100" dirty="0">
                <a:solidFill>
                  <a:srgbClr val="F8F8F2"/>
                </a:solidFill>
                <a:latin typeface="Menlo" charset="0"/>
              </a:rPr>
              <a:t>] </a:t>
            </a:r>
            <a:r>
              <a:rPr lang="fr-FR" sz="1100" dirty="0">
                <a:solidFill>
                  <a:srgbClr val="F92672"/>
                </a:solidFill>
                <a:latin typeface="Menlo" charset="0"/>
              </a:rPr>
              <a:t>=</a:t>
            </a:r>
            <a:r>
              <a:rPr lang="fr-FR" sz="1100" dirty="0">
                <a:solidFill>
                  <a:srgbClr val="F8F8F2"/>
                </a:solidFill>
                <a:latin typeface="Menlo" charset="0"/>
              </a:rPr>
              <a:t> </a:t>
            </a:r>
            <a:r>
              <a:rPr lang="fr-FR" sz="1100" dirty="0">
                <a:solidFill>
                  <a:srgbClr val="E6DB74"/>
                </a:solidFill>
                <a:latin typeface="Menlo" charset="0"/>
              </a:rPr>
              <a:t>"</a:t>
            </a:r>
            <a:r>
              <a:rPr lang="fr-FR" sz="1100" dirty="0" err="1">
                <a:solidFill>
                  <a:srgbClr val="E6DB74"/>
                </a:solidFill>
                <a:latin typeface="Menlo" charset="0"/>
              </a:rPr>
              <a:t>gmd:CI_Date</a:t>
            </a:r>
            <a:r>
              <a:rPr lang="fr-FR" sz="1100" dirty="0">
                <a:solidFill>
                  <a:srgbClr val="E6DB74"/>
                </a:solidFill>
                <a:latin typeface="Menlo" charset="0"/>
              </a:rPr>
              <a:t>"</a:t>
            </a:r>
            <a:endParaRPr lang="fr-FR" sz="1100" dirty="0">
              <a:solidFill>
                <a:srgbClr val="F8F8F2"/>
              </a:solidFill>
              <a:latin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HDF5 Template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1184919"/>
            <a:ext cx="4863191" cy="271122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76" y="1884946"/>
            <a:ext cx="4876800" cy="271881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439" y="3079981"/>
            <a:ext cx="4876800" cy="271881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888" y="3899450"/>
            <a:ext cx="4876800" cy="24384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ular Callout 8"/>
          <p:cNvSpPr/>
          <p:nvPr/>
        </p:nvSpPr>
        <p:spPr>
          <a:xfrm>
            <a:off x="4981428" y="5071070"/>
            <a:ext cx="1424048" cy="594458"/>
          </a:xfrm>
          <a:prstGeom prst="wedgeRectCallout">
            <a:avLst>
              <a:gd name="adj1" fmla="val 45747"/>
              <a:gd name="adj2" fmla="val -14172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rgbClr val="000000"/>
                </a:solidFill>
              </a:rPr>
              <a:t>Keyword values in HDF5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0174" y="904875"/>
            <a:ext cx="5991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34495E"/>
                </a:solidFill>
                <a:latin typeface="Helvetica Neue"/>
              </a:rPr>
              <a:t>This work was supported by NASA/GSFC under Raytheon Co. contract number NNG15HZ39C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8032" y="3167667"/>
            <a:ext cx="2005418" cy="3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118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The Problem</a:t>
            </a:r>
            <a:endParaRPr lang="e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509000" cy="4525963"/>
          </a:xfrm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/>
              <a:t>need for more contextual data (metadata) in HDF5 files is growing.</a:t>
            </a:r>
          </a:p>
        </p:txBody>
      </p:sp>
    </p:spTree>
    <p:extLst>
      <p:ext uri="{BB962C8B-B14F-4D97-AF65-F5344CB8AC3E}">
        <p14:creationId xmlns:p14="http://schemas.microsoft.com/office/powerpoint/2010/main" val="37232486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Use the current conventions to the their fullest </a:t>
            </a:r>
            <a:r>
              <a:rPr lang="en-US" dirty="0" smtClean="0"/>
              <a:t>extent.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 smtClean="0"/>
              <a:t>Store </a:t>
            </a:r>
            <a:r>
              <a:rPr lang="en-US" dirty="0"/>
              <a:t>the rest of metadata using the ISO 19115 standards.</a:t>
            </a:r>
          </a:p>
        </p:txBody>
      </p:sp>
    </p:spTree>
    <p:extLst>
      <p:ext uri="{BB962C8B-B14F-4D97-AF65-F5344CB8AC3E}">
        <p14:creationId xmlns:p14="http://schemas.microsoft.com/office/powerpoint/2010/main" val="21416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HDF Product Designer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the most widely used Earth science metadata conventions.</a:t>
            </a:r>
          </a:p>
          <a:p>
            <a:r>
              <a:rPr lang="en-US" dirty="0"/>
              <a:t>The latest release (v1.4) allows import of ISO metadata </a:t>
            </a:r>
            <a:r>
              <a:rPr lang="en-US" dirty="0" smtClean="0"/>
              <a:t>objects into user designs.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15" y="405324"/>
            <a:ext cx="4228821" cy="55326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045" y="883974"/>
            <a:ext cx="4219897" cy="552096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lded Corner 5"/>
          <p:cNvSpPr/>
          <p:nvPr/>
        </p:nvSpPr>
        <p:spPr>
          <a:xfrm>
            <a:off x="4209836" y="3578027"/>
            <a:ext cx="2366356" cy="2437522"/>
          </a:xfrm>
          <a:prstGeom prst="foldedCorner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Use Case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Recommendations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Conceptual Model (UML)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Implementation (XML)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Implementation (</a:t>
            </a:r>
            <a:r>
              <a:rPr lang="en-US" sz="1400" dirty="0" err="1">
                <a:solidFill>
                  <a:srgbClr val="000000"/>
                </a:solidFill>
              </a:rPr>
              <a:t>NcML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HPD Design 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Usage (UMM)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</a:rPr>
              <a:t>Crosswalks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12453" y="2815586"/>
            <a:ext cx="1166354" cy="1710720"/>
            <a:chOff x="6298313" y="2652480"/>
            <a:chExt cx="1166354" cy="1710720"/>
          </a:xfrm>
        </p:grpSpPr>
        <p:sp>
          <p:nvSpPr>
            <p:cNvPr id="8" name="Folded Corner 7"/>
            <p:cNvSpPr/>
            <p:nvPr/>
          </p:nvSpPr>
          <p:spPr>
            <a:xfrm>
              <a:off x="6298313" y="2652480"/>
              <a:ext cx="1166354" cy="1710720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2240" y="3158590"/>
              <a:ext cx="698500" cy="698500"/>
            </a:xfrm>
            <a:prstGeom prst="rect">
              <a:avLst/>
            </a:prstGeom>
          </p:spPr>
        </p:pic>
      </p:grpSp>
      <p:sp>
        <p:nvSpPr>
          <p:cNvPr id="10" name="Right Arrow 9"/>
          <p:cNvSpPr/>
          <p:nvPr/>
        </p:nvSpPr>
        <p:spPr>
          <a:xfrm>
            <a:off x="6756095" y="3191426"/>
            <a:ext cx="803488" cy="959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47036" y="377864"/>
            <a:ext cx="31582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wiki.earthdata.nasa.gov/x/qorT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7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Support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105" y="1600200"/>
            <a:ext cx="4953790" cy="452596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4305300" y="3771900"/>
            <a:ext cx="1676400" cy="1930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 Support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8309" y="1202125"/>
            <a:ext cx="6744716" cy="526931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1917700" y="1574800"/>
            <a:ext cx="762000" cy="22479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lg" len="lg"/>
            <a:tailEnd type="stealth"/>
          </a:ln>
        </p:spPr>
      </p:cxnSp>
      <p:cxnSp>
        <p:nvCxnSpPr>
          <p:cNvPr id="9" name="Straight Arrow Connector 8"/>
          <p:cNvCxnSpPr/>
          <p:nvPr/>
        </p:nvCxnSpPr>
        <p:spPr>
          <a:xfrm flipV="1">
            <a:off x="2679700" y="2057400"/>
            <a:ext cx="2209800" cy="17653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lg" len="lg"/>
            <a:tailEnd type="stealth"/>
          </a:ln>
        </p:spPr>
      </p:cxnSp>
      <p:cxnSp>
        <p:nvCxnSpPr>
          <p:cNvPr id="12" name="Straight Arrow Connector 11"/>
          <p:cNvCxnSpPr/>
          <p:nvPr/>
        </p:nvCxnSpPr>
        <p:spPr>
          <a:xfrm flipH="1" flipV="1">
            <a:off x="2514600" y="1663700"/>
            <a:ext cx="2260600" cy="17907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lg" len="lg"/>
            <a:tailEnd type="stealth"/>
          </a:ln>
        </p:spPr>
      </p:cxnSp>
      <p:cxnSp>
        <p:nvCxnSpPr>
          <p:cNvPr id="16" name="Straight Arrow Connector 15"/>
          <p:cNvCxnSpPr/>
          <p:nvPr/>
        </p:nvCxnSpPr>
        <p:spPr>
          <a:xfrm flipV="1">
            <a:off x="4775200" y="2057400"/>
            <a:ext cx="596900" cy="13970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lg" len="lg"/>
            <a:tailEnd type="stealth"/>
          </a:ln>
        </p:spPr>
      </p:cxnSp>
    </p:spTree>
    <p:extLst>
      <p:ext uri="{BB962C8B-B14F-4D97-AF65-F5344CB8AC3E}">
        <p14:creationId xmlns:p14="http://schemas.microsoft.com/office/powerpoint/2010/main" val="17589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ISO Objects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615" y="1168400"/>
            <a:ext cx="6502985" cy="508121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2286000" y="2146300"/>
            <a:ext cx="3149600" cy="762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lg" len="lg"/>
            <a:tailEnd type="stealth"/>
          </a:ln>
        </p:spPr>
      </p:cxnSp>
      <p:sp>
        <p:nvSpPr>
          <p:cNvPr id="8" name="TextBox 7"/>
          <p:cNvSpPr txBox="1"/>
          <p:nvPr/>
        </p:nvSpPr>
        <p:spPr>
          <a:xfrm>
            <a:off x="5372100" y="1892300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Separate project with pre-built </a:t>
            </a:r>
          </a:p>
          <a:p>
            <a:r>
              <a:rPr lang="en-US" dirty="0">
                <a:solidFill>
                  <a:schemeClr val="accent1"/>
                </a:solidFill>
              </a:rPr>
              <a:t>ISO metadata components.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76800" y="2415520"/>
            <a:ext cx="1422400" cy="79758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lg" len="lg"/>
            <a:tailEnd type="stealth"/>
          </a:ln>
        </p:spPr>
      </p:cxnSp>
    </p:spTree>
    <p:extLst>
      <p:ext uri="{BB962C8B-B14F-4D97-AF65-F5344CB8AC3E}">
        <p14:creationId xmlns:p14="http://schemas.microsoft.com/office/powerpoint/2010/main" val="14752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Importing ISO Objects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083" y="1308100"/>
            <a:ext cx="6236717" cy="48724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3951702" y="2975197"/>
            <a:ext cx="2290072" cy="907605"/>
          </a:xfrm>
          <a:prstGeom prst="wedgeRectCallout">
            <a:avLst>
              <a:gd name="adj1" fmla="val -36715"/>
              <a:gd name="adj2" fmla="val -7703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All groups in the ISO design have default role and type attributes. </a:t>
            </a:r>
            <a:r>
              <a:rPr lang="en-US" sz="1200" b="1" dirty="0">
                <a:solidFill>
                  <a:srgbClr val="000000"/>
                </a:solidFill>
              </a:rPr>
              <a:t>Do not change these!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3851728" y="5135931"/>
            <a:ext cx="2390046" cy="688397"/>
          </a:xfrm>
          <a:prstGeom prst="wedgeRectCallout">
            <a:avLst>
              <a:gd name="adj1" fmla="val -63207"/>
              <a:gd name="adj2" fmla="val -9254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0000"/>
                </a:solidFill>
              </a:rPr>
              <a:t>Repeating roles have </a:t>
            </a:r>
            <a:r>
              <a:rPr lang="en-US" sz="1200" dirty="0" smtClean="0">
                <a:solidFill>
                  <a:srgbClr val="000000"/>
                </a:solidFill>
              </a:rPr>
              <a:t>"_&lt;</a:t>
            </a:r>
            <a:r>
              <a:rPr lang="en-US" sz="1100" dirty="0" err="1" smtClean="0">
                <a:solidFill>
                  <a:srgbClr val="000000"/>
                </a:solidFill>
                <a:latin typeface="Consolas" charset="0"/>
                <a:ea typeface="Consolas" charset="0"/>
                <a:cs typeface="Consolas" charset="0"/>
              </a:rPr>
              <a:t>uniqueID</a:t>
            </a:r>
            <a:r>
              <a:rPr lang="en-US" sz="1200" dirty="0" smtClean="0">
                <a:solidFill>
                  <a:srgbClr val="000000"/>
                </a:solidFill>
              </a:rPr>
              <a:t>&gt;" </a:t>
            </a:r>
            <a:r>
              <a:rPr lang="en-US" sz="1200" dirty="0">
                <a:solidFill>
                  <a:srgbClr val="000000"/>
                </a:solidFill>
              </a:rPr>
              <a:t>added to their names</a:t>
            </a:r>
          </a:p>
        </p:txBody>
      </p:sp>
    </p:spTree>
    <p:extLst>
      <p:ext uri="{BB962C8B-B14F-4D97-AF65-F5344CB8AC3E}">
        <p14:creationId xmlns:p14="http://schemas.microsoft.com/office/powerpoint/2010/main" val="12540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EOSDIS-EED">
  <a:themeElements>
    <a:clrScheme name="EOSDIS">
      <a:dk1>
        <a:srgbClr val="171717"/>
      </a:dk1>
      <a:lt1>
        <a:sysClr val="window" lastClr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9050" cap="flat">
          <a:solidFill>
            <a:srgbClr val="000000"/>
          </a:solidFill>
          <a:prstDash val="solid"/>
          <a:round/>
          <a:headEnd type="none" w="lg" len="lg"/>
          <a:tailEnd type="triangle" w="lg" len="lg"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EOSDIS-EED.thmx</Template>
  <TotalTime>8987</TotalTime>
  <Words>363</Words>
  <Application>Microsoft Macintosh PowerPoint</Application>
  <PresentationFormat>On-screen Show (4:3)</PresentationFormat>
  <Paragraphs>74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Avenir Heavy</vt:lpstr>
      <vt:lpstr>Consolas</vt:lpstr>
      <vt:lpstr>Franklin Gothic Book</vt:lpstr>
      <vt:lpstr>Helvetica Neue</vt:lpstr>
      <vt:lpstr>Menlo</vt:lpstr>
      <vt:lpstr>Verdana</vt:lpstr>
      <vt:lpstr>Arial</vt:lpstr>
      <vt:lpstr>EOSDIS-EED</vt:lpstr>
      <vt:lpstr>Incorporating ISO Metadata Using HDF Product Designer</vt:lpstr>
      <vt:lpstr>The Problem</vt:lpstr>
      <vt:lpstr>The Solution</vt:lpstr>
      <vt:lpstr>HDF Product Designer Can Help</vt:lpstr>
      <vt:lpstr>PowerPoint Presentation</vt:lpstr>
      <vt:lpstr>Convention Support</vt:lpstr>
      <vt:lpstr>Convention Support</vt:lpstr>
      <vt:lpstr>Importing ISO Objects</vt:lpstr>
      <vt:lpstr>Importing ISO Objects</vt:lpstr>
      <vt:lpstr>Export As…</vt:lpstr>
      <vt:lpstr>Sample of Python Code</vt:lpstr>
      <vt:lpstr>HDF5 Template File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 PLOFCHAN</dc:creator>
  <cp:lastModifiedBy>Aleksandar Jelenak</cp:lastModifiedBy>
  <cp:revision>249</cp:revision>
  <dcterms:modified xsi:type="dcterms:W3CDTF">2016-07-19T12:07:30Z</dcterms:modified>
</cp:coreProperties>
</file>