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8" r:id="rId2"/>
    <p:sldId id="369" r:id="rId3"/>
    <p:sldId id="370" r:id="rId4"/>
    <p:sldId id="371" r:id="rId5"/>
    <p:sldId id="373" r:id="rId6"/>
    <p:sldId id="374" r:id="rId7"/>
    <p:sldId id="375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Knowles" initials="D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97186"/>
    <a:srgbClr val="112432"/>
    <a:srgbClr val="FFCA4A"/>
    <a:srgbClr val="008DA4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17" autoAdjust="0"/>
  </p:normalViewPr>
  <p:slideViewPr>
    <p:cSldViewPr snapToGrid="0" snapToObjects="1">
      <p:cViewPr>
        <p:scale>
          <a:sx n="150" d="100"/>
          <a:sy n="150" d="100"/>
        </p:scale>
        <p:origin x="-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9E0076-B506-0745-BBBF-0C23B6BD7062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33D564-6681-4849-B3CF-93DDB58C4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9A67BE-377B-B343-9347-F44498AC3B29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BC8058-B177-DF43-AAEC-8C9750298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840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5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r>
              <a:rPr lang="en-US" baseline="0" dirty="0" smtClean="0"/>
              <a:t> science is used to dealing with big data, think satellite systems collecting petabytes of data</a:t>
            </a:r>
          </a:p>
          <a:p>
            <a:r>
              <a:rPr lang="en-US" baseline="0" dirty="0" smtClean="0"/>
              <a:t>However, these will be dwarfed by new sources of data that are on the horizon</a:t>
            </a:r>
          </a:p>
          <a:p>
            <a:r>
              <a:rPr lang="en-US" baseline="0" dirty="0" smtClean="0"/>
              <a:t>Think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UAVs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Kickstarter campaigns creating Earth observing satellites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Relevance of molecular scale processes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Sensors everywhere on everything – sensors moving through space/time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1034-3042-6D4E-99C7-08EF3D6AC5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Keeps going up, generate more data,</a:t>
            </a:r>
            <a:r>
              <a:rPr lang="en-US" baseline="0" dirty="0" smtClean="0"/>
              <a:t> from cell phones to supercomputers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fact that storage is so cheap, it actually creates problems</a:t>
            </a:r>
          </a:p>
          <a:p>
            <a:r>
              <a:rPr lang="en-US" baseline="0" dirty="0" smtClean="0"/>
              <a:t>Unstructured data v. structured data</a:t>
            </a:r>
          </a:p>
          <a:p>
            <a:r>
              <a:rPr lang="en-US" dirty="0" smtClean="0"/>
              <a:t>Middleware as a way to ease</a:t>
            </a:r>
            <a:r>
              <a:rPr lang="en-US" baseline="0" dirty="0" smtClean="0"/>
              <a:t> some of the data management, data integration, data use problems….middleware moving into storage controllers</a:t>
            </a:r>
          </a:p>
          <a:p>
            <a:r>
              <a:rPr lang="en-US" baseline="0" dirty="0" smtClean="0"/>
              <a:t>Just because we can collect data with 64 bit precision, does that mean we should</a:t>
            </a:r>
          </a:p>
          <a:p>
            <a:r>
              <a:rPr lang="en-US" baseline="0" dirty="0" smtClean="0"/>
              <a:t>Is it cheaper to store genetic material as opposed to the bits and bytes of a decoded genome (perhaps a bit of a stretch for this crowd, but gives an example of some of the trade offs)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1034-3042-6D4E-99C7-08EF3D6AC5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4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US" dirty="0"/>
              <a:t>The way of science is changing, the very nature of the science enterprise is changing</a:t>
            </a:r>
          </a:p>
          <a:p>
            <a:pPr rtl="0" eaLnBrk="1" latinLnBrk="0" hangingPunct="1"/>
            <a:r>
              <a:rPr lang="en-US" dirty="0"/>
              <a:t>As I indicated in the earlier slide, moving from inductive to deductive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Science shifting to a more open framework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Open science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Open publishing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Nature of peer review changing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Science continues to be even more collaborative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Transdisciplinary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dirty="0"/>
              <a:t>Requires data from an array of sources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1034-3042-6D4E-99C7-08EF3D6AC5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0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kinds of issues that need to be thought</a:t>
            </a:r>
            <a:r>
              <a:rPr lang="en-US" baseline="0" dirty="0" smtClean="0"/>
              <a:t> about emphatically, as soon as possible in a data decadal survey</a:t>
            </a:r>
          </a:p>
          <a:p>
            <a:r>
              <a:rPr lang="en-US" baseline="0" dirty="0" smtClean="0"/>
              <a:t>Program management at the highest levels of the agencies need to think about and talk about these things</a:t>
            </a:r>
          </a:p>
          <a:p>
            <a:r>
              <a:rPr lang="en-US" baseline="0" dirty="0" smtClean="0"/>
              <a:t>We are faced with unprecedented environment-related challenges that will require incredible new science that will need new data, data tools, and data science</a:t>
            </a:r>
          </a:p>
          <a:p>
            <a:pPr defTabSz="465887">
              <a:defRPr/>
            </a:pPr>
            <a:r>
              <a:rPr lang="en-US" baseline="0" dirty="0" smtClean="0"/>
              <a:t>Start with Earth science, but branch out to other disciplines in order to facilitate the required transdiciplinary science</a:t>
            </a:r>
          </a:p>
          <a:p>
            <a:r>
              <a:rPr lang="en-US" baseline="0" dirty="0" smtClean="0"/>
              <a:t>We need to get out ahead of this as much as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1034-3042-6D4E-99C7-08EF3D6AC5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8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73" y="5498098"/>
            <a:ext cx="6554501" cy="902112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214" y="6375143"/>
            <a:ext cx="3050660" cy="258718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E68-74E9-C549-80A7-116B90BFC0A3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7252-E1E1-BE49-97A2-DC368F24E403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165391"/>
            <a:ext cx="8675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3450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5376" y="6220627"/>
            <a:ext cx="886947" cy="365125"/>
          </a:xfrm>
        </p:spPr>
        <p:txBody>
          <a:bodyPr/>
          <a:lstStyle/>
          <a:p>
            <a:fld id="{70B0FBE5-28C9-6F40-A8B1-5E5A79EE54AD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2121" y="6220627"/>
            <a:ext cx="2895600" cy="365125"/>
          </a:xfrm>
        </p:spPr>
        <p:txBody>
          <a:bodyPr/>
          <a:lstStyle/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9A3-2738-5849-AEE9-E86AF901715A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A53-937F-604B-9490-7E71688D841D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80" y="1535115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8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721F-4CBA-D84C-A692-510F5F40907E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AEF3-EC80-344C-BF6F-F5050E293DEF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DEB-0FC6-084E-A561-F294DAB523B2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202E-B3AF-6D40-8E91-57EC3CEFEA2D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20-9FB7-5546-AD21-E136D7E160AE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076" y="165391"/>
            <a:ext cx="842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076" y="1319993"/>
            <a:ext cx="8420520" cy="434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B50B32E-937E-F440-95E8-CF6EF637A9C2}" type="datetime1">
              <a:rPr lang="en-US" smtClean="0"/>
              <a:pPr/>
              <a:t>7/9/13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658" y="6447355"/>
            <a:ext cx="425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08DA4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317939"/>
            <a:ext cx="6554501" cy="767236"/>
          </a:xfrm>
        </p:spPr>
        <p:txBody>
          <a:bodyPr/>
          <a:lstStyle/>
          <a:p>
            <a:r>
              <a:rPr lang="en-US" dirty="0" smtClean="0"/>
              <a:t>On the Need for a Data Decadal Survey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2067" y="5841032"/>
            <a:ext cx="4319300" cy="258718"/>
          </a:xfrm>
        </p:spPr>
        <p:txBody>
          <a:bodyPr>
            <a:noAutofit/>
          </a:bodyPr>
          <a:lstStyle/>
          <a:p>
            <a:r>
              <a:rPr lang="en-US" sz="1200" dirty="0" smtClean="0"/>
              <a:t>Stanley C. Ahalt, Ph.D.</a:t>
            </a:r>
          </a:p>
          <a:p>
            <a:r>
              <a:rPr lang="en-US" sz="1200" dirty="0" smtClean="0"/>
              <a:t>Director, RENCI</a:t>
            </a:r>
            <a:br>
              <a:rPr lang="en-US" sz="1200" dirty="0" smtClean="0"/>
            </a:br>
            <a:r>
              <a:rPr lang="en-US" sz="1200" dirty="0" smtClean="0"/>
              <a:t>Professor, UNC-Chapel Hill Dept. of Computer Science</a:t>
            </a:r>
            <a:br>
              <a:rPr lang="en-US" sz="1200" dirty="0" smtClean="0"/>
            </a:br>
            <a:r>
              <a:rPr lang="en-US" sz="1200" dirty="0" smtClean="0"/>
              <a:t>Director, Biomedical Informatics Core, UNC TraCS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06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Decadal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we need a Data Decadal Survey?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Emphatic answer is </a:t>
            </a:r>
            <a:r>
              <a:rPr lang="en-US" sz="3600" b="1" dirty="0" smtClean="0">
                <a:solidFill>
                  <a:srgbClr val="197186"/>
                </a:solidFill>
              </a:rPr>
              <a:t>“Yes!”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are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hree sets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reasons why:</a:t>
            </a:r>
          </a:p>
          <a:p>
            <a:pPr lvl="1"/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Technological Trends</a:t>
            </a:r>
          </a:p>
          <a:p>
            <a:pPr lvl="1"/>
            <a:r>
              <a:rPr lang="en-US" dirty="0" smtClean="0"/>
              <a:t>Sociological Trends</a:t>
            </a:r>
          </a:p>
          <a:p>
            <a:endParaRPr lang="en-US" dirty="0" smtClean="0"/>
          </a:p>
        </p:txBody>
      </p:sp>
      <p:pic>
        <p:nvPicPr>
          <p:cNvPr id="4" name="Picture 3" descr="NASA Decadal Data Surv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68" y="4711700"/>
            <a:ext cx="4119033" cy="1506963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scend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68" y="3145780"/>
            <a:ext cx="4119033" cy="1506963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72121" y="6220627"/>
            <a:ext cx="2895600" cy="365125"/>
          </a:xfrm>
        </p:spPr>
        <p:txBody>
          <a:bodyPr/>
          <a:lstStyle/>
          <a:p>
            <a:r>
              <a:rPr lang="en-US" i="1" dirty="0" smtClean="0"/>
              <a:t>ESIP Summer Meeting</a:t>
            </a:r>
            <a:endParaRPr lang="en-US" i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0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0"/>
            <a:ext cx="8675512" cy="829734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smtClean="0"/>
              <a:t>Here’s Why: Big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9" y="913006"/>
            <a:ext cx="2780080" cy="226141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200" kern="1200" dirty="0" smtClean="0">
                <a:solidFill>
                  <a:srgbClr val="112432"/>
                </a:solidFill>
                <a:effectLst/>
                <a:latin typeface="+mn-lt"/>
                <a:cs typeface="+mn-cs"/>
              </a:rPr>
              <a:t>Shift from deductive to more inductive</a:t>
            </a:r>
            <a:endParaRPr lang="en-US" sz="2200" dirty="0" smtClean="0">
              <a:solidFill>
                <a:srgbClr val="112432"/>
              </a:solidFill>
              <a:effectLst/>
            </a:endParaRPr>
          </a:p>
          <a:p>
            <a:r>
              <a:rPr lang="en-US" sz="2200" kern="1200" dirty="0" smtClean="0">
                <a:solidFill>
                  <a:srgbClr val="112432"/>
                </a:solidFill>
                <a:effectLst/>
                <a:latin typeface="+mn-lt"/>
                <a:cs typeface="+mn-cs"/>
              </a:rPr>
              <a:t>Find patterns, then figure out why they’re there</a:t>
            </a:r>
            <a:r>
              <a:rPr lang="en-US" sz="2200" dirty="0" smtClean="0">
                <a:solidFill>
                  <a:srgbClr val="112432"/>
                </a:solidFill>
              </a:rPr>
              <a:t> </a:t>
            </a:r>
          </a:p>
        </p:txBody>
      </p:sp>
      <p:pic>
        <p:nvPicPr>
          <p:cNvPr id="6" name="Picture 5" descr="Screen Shot 2013-04-01 at 4.53.29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" t="429" r="3065" b="6907"/>
          <a:stretch/>
        </p:blipFill>
        <p:spPr>
          <a:xfrm>
            <a:off x="3059637" y="896886"/>
            <a:ext cx="5431536" cy="3465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0581" y="4565510"/>
            <a:ext cx="552811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112432"/>
                </a:solidFill>
              </a:rPr>
              <a:t>Data, data </a:t>
            </a:r>
            <a:r>
              <a:rPr lang="en-US" sz="2400" b="1" dirty="0" smtClean="0">
                <a:solidFill>
                  <a:srgbClr val="112432"/>
                </a:solidFill>
              </a:rPr>
              <a:t>everywhere, from </a:t>
            </a:r>
            <a:r>
              <a:rPr lang="en-US" sz="2400" b="1" dirty="0">
                <a:solidFill>
                  <a:srgbClr val="112432"/>
                </a:solidFill>
              </a:rPr>
              <a:t>all types of sources, levels</a:t>
            </a:r>
          </a:p>
          <a:p>
            <a:pPr lvl="2"/>
            <a:r>
              <a:rPr lang="en-US" sz="2000" i="1" dirty="0">
                <a:solidFill>
                  <a:srgbClr val="31859C"/>
                </a:solidFill>
              </a:rPr>
              <a:t>p</a:t>
            </a:r>
            <a:r>
              <a:rPr lang="en-US" sz="2000" i="1" dirty="0" smtClean="0">
                <a:solidFill>
                  <a:srgbClr val="31859C"/>
                </a:solidFill>
              </a:rPr>
              <a:t>ersonal devices, sensors, genomic, molecular, citizen </a:t>
            </a:r>
            <a:r>
              <a:rPr lang="en-US" sz="2000" i="1" dirty="0">
                <a:solidFill>
                  <a:srgbClr val="31859C"/>
                </a:solidFill>
              </a:rPr>
              <a:t>s</a:t>
            </a:r>
            <a:r>
              <a:rPr lang="en-US" sz="2000" i="1" dirty="0" smtClean="0">
                <a:solidFill>
                  <a:srgbClr val="31859C"/>
                </a:solidFill>
              </a:rPr>
              <a:t>cience, cheap </a:t>
            </a:r>
            <a:r>
              <a:rPr lang="en-US" sz="2000" i="1" dirty="0">
                <a:solidFill>
                  <a:srgbClr val="31859C"/>
                </a:solidFill>
              </a:rPr>
              <a:t>s</a:t>
            </a:r>
            <a:r>
              <a:rPr lang="en-US" sz="2000" i="1" dirty="0" smtClean="0">
                <a:solidFill>
                  <a:srgbClr val="31859C"/>
                </a:solidFill>
              </a:rPr>
              <a:t>atellites, Earth </a:t>
            </a:r>
            <a:r>
              <a:rPr lang="en-US" sz="2000" i="1" dirty="0">
                <a:solidFill>
                  <a:srgbClr val="31859C"/>
                </a:solidFill>
              </a:rPr>
              <a:t>s</a:t>
            </a:r>
            <a:r>
              <a:rPr lang="en-US" sz="2000" i="1" dirty="0" smtClean="0">
                <a:solidFill>
                  <a:srgbClr val="31859C"/>
                </a:solidFill>
              </a:rPr>
              <a:t>ystem</a:t>
            </a:r>
            <a:endParaRPr lang="en-US" sz="2000" i="1" dirty="0">
              <a:solidFill>
                <a:srgbClr val="31859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6" y="2741884"/>
            <a:ext cx="2713653" cy="3504097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72121" y="6220627"/>
            <a:ext cx="2895600" cy="365125"/>
          </a:xfrm>
        </p:spPr>
        <p:txBody>
          <a:bodyPr/>
          <a:lstStyle/>
          <a:p>
            <a:r>
              <a:rPr lang="en-US" i="1" dirty="0" smtClean="0"/>
              <a:t>ESIP Summer Meeting</a:t>
            </a:r>
            <a:endParaRPr lang="en-US" i="1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21458"/>
            <a:ext cx="8675512" cy="9860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Here’s Why:  Technological Trends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165754"/>
            <a:ext cx="8675513" cy="4345061"/>
          </a:xfrm>
        </p:spPr>
        <p:txBody>
          <a:bodyPr/>
          <a:lstStyle/>
          <a:p>
            <a:r>
              <a:rPr lang="en-US" dirty="0" smtClean="0">
                <a:solidFill>
                  <a:srgbClr val="112432"/>
                </a:solidFill>
              </a:rPr>
              <a:t>Compute power</a:t>
            </a:r>
          </a:p>
          <a:p>
            <a:r>
              <a:rPr lang="en-US" dirty="0" smtClean="0">
                <a:solidFill>
                  <a:srgbClr val="112432"/>
                </a:solidFill>
              </a:rPr>
              <a:t>64-bit architecture v. scientific precision, e.g.</a:t>
            </a:r>
          </a:p>
          <a:p>
            <a:r>
              <a:rPr lang="en-US" dirty="0" smtClean="0">
                <a:solidFill>
                  <a:srgbClr val="112432"/>
                </a:solidFill>
              </a:rPr>
              <a:t>Increasing importance of middleware</a:t>
            </a:r>
          </a:p>
          <a:p>
            <a:r>
              <a:rPr lang="en-US" dirty="0" smtClean="0">
                <a:solidFill>
                  <a:srgbClr val="112432"/>
                </a:solidFill>
              </a:rPr>
              <a:t>Software Defined Networks</a:t>
            </a:r>
          </a:p>
          <a:p>
            <a:endParaRPr lang="en-US" dirty="0" smtClean="0">
              <a:solidFill>
                <a:srgbClr val="31859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8" y="3635227"/>
            <a:ext cx="1690124" cy="1515830"/>
          </a:xfrm>
          <a:prstGeom prst="rect">
            <a:avLst/>
          </a:prstGeom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138" y="4484443"/>
            <a:ext cx="1706813" cy="1280110"/>
          </a:xfrm>
          <a:prstGeom prst="rect">
            <a:avLst/>
          </a:prstGeom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062" y="3739716"/>
            <a:ext cx="2111761" cy="2825596"/>
          </a:xfrm>
          <a:prstGeom prst="rect">
            <a:avLst/>
          </a:prstGeom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622" y="3461163"/>
            <a:ext cx="4478279" cy="1591749"/>
          </a:xfrm>
          <a:prstGeom prst="rect">
            <a:avLst/>
          </a:prstGeom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72121" y="6220627"/>
            <a:ext cx="2895600" cy="365125"/>
          </a:xfrm>
        </p:spPr>
        <p:txBody>
          <a:bodyPr/>
          <a:lstStyle/>
          <a:p>
            <a:r>
              <a:rPr lang="en-US" i="1" dirty="0" smtClean="0"/>
              <a:t>ESIP Summer Meeting</a:t>
            </a:r>
            <a:endParaRPr lang="en-US" i="1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7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3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Here’s Why:  Sociological Trends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515" y="1490955"/>
            <a:ext cx="4368147" cy="2127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2432"/>
                </a:solidFill>
              </a:rPr>
              <a:t>Open Data</a:t>
            </a:r>
          </a:p>
          <a:p>
            <a:r>
              <a:rPr lang="en-US" dirty="0">
                <a:solidFill>
                  <a:srgbClr val="112432"/>
                </a:solidFill>
              </a:rPr>
              <a:t>Open Publishing / Peer Review</a:t>
            </a:r>
          </a:p>
          <a:p>
            <a:r>
              <a:rPr lang="en-US" dirty="0">
                <a:solidFill>
                  <a:srgbClr val="112432"/>
                </a:solidFill>
              </a:rPr>
              <a:t>Open </a:t>
            </a:r>
            <a:r>
              <a:rPr lang="en-US" dirty="0" smtClean="0">
                <a:solidFill>
                  <a:srgbClr val="112432"/>
                </a:solidFill>
              </a:rPr>
              <a:t>Science</a:t>
            </a:r>
            <a:endParaRPr lang="en-US" dirty="0">
              <a:solidFill>
                <a:srgbClr val="11243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8" y="1200047"/>
            <a:ext cx="3882874" cy="270102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65" y="2749692"/>
            <a:ext cx="3095339" cy="295692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694" y="3901071"/>
            <a:ext cx="3997712" cy="252466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672669" y="3730949"/>
            <a:ext cx="3261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112432"/>
                </a:solidFill>
              </a:rPr>
              <a:t>Crowdsourcing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112432"/>
                </a:solidFill>
              </a:rPr>
              <a:t>Withering away of the tenure system?</a:t>
            </a:r>
          </a:p>
          <a:p>
            <a:endParaRPr lang="en-US" sz="32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72121" y="6220627"/>
            <a:ext cx="2895600" cy="365125"/>
          </a:xfrm>
        </p:spPr>
        <p:txBody>
          <a:bodyPr/>
          <a:lstStyle/>
          <a:p>
            <a:r>
              <a:rPr lang="en-US" i="1" dirty="0" smtClean="0"/>
              <a:t>ESIP Summer Meeting</a:t>
            </a:r>
            <a:endParaRPr lang="en-US" i="1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These issues raise a host of questions for US data-related agencies: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9" y="1537812"/>
            <a:ext cx="8675513" cy="4345061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112432"/>
                </a:solidFill>
              </a:rPr>
              <a:t>Are current methods for generating, maintaining, and using science data </a:t>
            </a:r>
            <a:r>
              <a:rPr lang="en-US" sz="2100" b="1" dirty="0" smtClean="0">
                <a:solidFill>
                  <a:srgbClr val="112432"/>
                </a:solidFill>
              </a:rPr>
              <a:t>sustainable</a:t>
            </a:r>
            <a:r>
              <a:rPr lang="en-US" sz="2100" dirty="0" smtClean="0">
                <a:solidFill>
                  <a:srgbClr val="112432"/>
                </a:solidFill>
              </a:rPr>
              <a:t> given the trends at play?</a:t>
            </a:r>
          </a:p>
          <a:p>
            <a:r>
              <a:rPr lang="en-US" sz="2100" dirty="0">
                <a:solidFill>
                  <a:srgbClr val="112432"/>
                </a:solidFill>
              </a:rPr>
              <a:t>Do we have </a:t>
            </a:r>
            <a:r>
              <a:rPr lang="en-US" sz="2100" b="1" dirty="0">
                <a:solidFill>
                  <a:srgbClr val="112432"/>
                </a:solidFill>
              </a:rPr>
              <a:t>processes</a:t>
            </a:r>
            <a:r>
              <a:rPr lang="en-US" sz="2100" dirty="0">
                <a:solidFill>
                  <a:srgbClr val="112432"/>
                </a:solidFill>
              </a:rPr>
              <a:t> in place to deal effectively with the </a:t>
            </a:r>
            <a:r>
              <a:rPr lang="en-US" sz="2100" b="1" dirty="0">
                <a:solidFill>
                  <a:srgbClr val="112432"/>
                </a:solidFill>
              </a:rPr>
              <a:t>pace of change</a:t>
            </a:r>
            <a:r>
              <a:rPr lang="en-US" sz="2100" dirty="0">
                <a:solidFill>
                  <a:srgbClr val="112432"/>
                </a:solidFill>
              </a:rPr>
              <a:t>?</a:t>
            </a:r>
          </a:p>
          <a:p>
            <a:r>
              <a:rPr lang="en-US" sz="2100" dirty="0" smtClean="0">
                <a:solidFill>
                  <a:srgbClr val="112432"/>
                </a:solidFill>
              </a:rPr>
              <a:t>Will we have enough </a:t>
            </a:r>
            <a:r>
              <a:rPr lang="en-US" sz="2100" b="1" dirty="0" smtClean="0">
                <a:solidFill>
                  <a:srgbClr val="112432"/>
                </a:solidFill>
              </a:rPr>
              <a:t>human capital </a:t>
            </a:r>
            <a:r>
              <a:rPr lang="en-US" sz="2100" dirty="0" smtClean="0">
                <a:solidFill>
                  <a:srgbClr val="112432"/>
                </a:solidFill>
              </a:rPr>
              <a:t>to deal with these challenges?</a:t>
            </a:r>
          </a:p>
          <a:p>
            <a:r>
              <a:rPr lang="en-US" sz="2100" dirty="0">
                <a:solidFill>
                  <a:srgbClr val="112432"/>
                </a:solidFill>
              </a:rPr>
              <a:t>How </a:t>
            </a:r>
            <a:r>
              <a:rPr lang="en-US" sz="2100" dirty="0" smtClean="0">
                <a:solidFill>
                  <a:srgbClr val="112432"/>
                </a:solidFill>
              </a:rPr>
              <a:t>will we </a:t>
            </a:r>
            <a:r>
              <a:rPr lang="en-US" sz="2100" dirty="0">
                <a:solidFill>
                  <a:srgbClr val="112432"/>
                </a:solidFill>
              </a:rPr>
              <a:t>develop the </a:t>
            </a:r>
            <a:r>
              <a:rPr lang="en-US" sz="2100" b="1" dirty="0">
                <a:solidFill>
                  <a:srgbClr val="112432"/>
                </a:solidFill>
              </a:rPr>
              <a:t>next generation of data science experts</a:t>
            </a:r>
            <a:r>
              <a:rPr lang="en-US" sz="2100" dirty="0">
                <a:solidFill>
                  <a:srgbClr val="112432"/>
                </a:solidFill>
              </a:rPr>
              <a:t> and leaders?</a:t>
            </a:r>
          </a:p>
          <a:p>
            <a:r>
              <a:rPr lang="en-US" sz="2100" dirty="0" smtClean="0">
                <a:solidFill>
                  <a:srgbClr val="112432"/>
                </a:solidFill>
              </a:rPr>
              <a:t>How </a:t>
            </a:r>
            <a:r>
              <a:rPr lang="en-US" sz="2100" dirty="0">
                <a:solidFill>
                  <a:srgbClr val="112432"/>
                </a:solidFill>
              </a:rPr>
              <a:t>can issues of </a:t>
            </a:r>
            <a:r>
              <a:rPr lang="en-US" sz="2100" b="1" dirty="0">
                <a:solidFill>
                  <a:srgbClr val="112432"/>
                </a:solidFill>
              </a:rPr>
              <a:t>confidentiality and security</a:t>
            </a:r>
            <a:r>
              <a:rPr lang="en-US" sz="2100" dirty="0">
                <a:solidFill>
                  <a:srgbClr val="112432"/>
                </a:solidFill>
              </a:rPr>
              <a:t> be </a:t>
            </a:r>
            <a:r>
              <a:rPr lang="en-US" sz="2100" dirty="0" smtClean="0">
                <a:solidFill>
                  <a:srgbClr val="112432"/>
                </a:solidFill>
              </a:rPr>
              <a:t>addressed?</a:t>
            </a:r>
            <a:endParaRPr lang="en-US" sz="2100" dirty="0">
              <a:solidFill>
                <a:srgbClr val="112432"/>
              </a:solidFill>
            </a:endParaRPr>
          </a:p>
          <a:p>
            <a:r>
              <a:rPr lang="en-US" sz="2100" dirty="0" smtClean="0">
                <a:solidFill>
                  <a:srgbClr val="112432"/>
                </a:solidFill>
              </a:rPr>
              <a:t>What will be the impact of the </a:t>
            </a:r>
            <a:r>
              <a:rPr lang="en-US" sz="2100" b="1" dirty="0" smtClean="0">
                <a:solidFill>
                  <a:srgbClr val="112432"/>
                </a:solidFill>
              </a:rPr>
              <a:t>White House open data push</a:t>
            </a:r>
            <a:r>
              <a:rPr lang="en-US" sz="2100" dirty="0" smtClean="0">
                <a:solidFill>
                  <a:srgbClr val="112432"/>
                </a:solidFill>
              </a:rPr>
              <a:t>?</a:t>
            </a:r>
          </a:p>
          <a:p>
            <a:r>
              <a:rPr lang="en-US" sz="2100" dirty="0">
                <a:solidFill>
                  <a:srgbClr val="112432"/>
                </a:solidFill>
              </a:rPr>
              <a:t>How can these challenges be addressed in an era of </a:t>
            </a:r>
            <a:r>
              <a:rPr lang="en-US" sz="2100" b="1" dirty="0">
                <a:solidFill>
                  <a:srgbClr val="112432"/>
                </a:solidFill>
              </a:rPr>
              <a:t>level funding?</a:t>
            </a:r>
          </a:p>
          <a:p>
            <a:r>
              <a:rPr lang="en-US" sz="2100" dirty="0" smtClean="0">
                <a:solidFill>
                  <a:srgbClr val="112432"/>
                </a:solidFill>
              </a:rPr>
              <a:t>What will </a:t>
            </a:r>
            <a:r>
              <a:rPr lang="en-US" sz="2100" b="1" dirty="0" smtClean="0">
                <a:solidFill>
                  <a:srgbClr val="112432"/>
                </a:solidFill>
              </a:rPr>
              <a:t>Data [big D] Centers</a:t>
            </a:r>
            <a:r>
              <a:rPr lang="en-US" sz="2100" dirty="0" smtClean="0">
                <a:solidFill>
                  <a:srgbClr val="112432"/>
                </a:solidFill>
              </a:rPr>
              <a:t> look like in 3 – 5 years? 10 years?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72121" y="6220627"/>
            <a:ext cx="2895600" cy="365125"/>
          </a:xfrm>
        </p:spPr>
        <p:txBody>
          <a:bodyPr/>
          <a:lstStyle/>
          <a:p>
            <a:r>
              <a:rPr lang="en-US" i="1" dirty="0" smtClean="0"/>
              <a:t>ESIP Summer Meeting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3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21" y="72258"/>
            <a:ext cx="8675512" cy="1143000"/>
          </a:xfrm>
        </p:spPr>
        <p:txBody>
          <a:bodyPr/>
          <a:lstStyle/>
          <a:p>
            <a:pPr algn="ctr"/>
            <a:r>
              <a:rPr lang="en-US" dirty="0" smtClean="0"/>
              <a:t>More Questions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20" y="991421"/>
            <a:ext cx="8675513" cy="43450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solidFill>
                  <a:srgbClr val="112432"/>
                </a:solidFill>
              </a:rPr>
              <a:t>How do we:</a:t>
            </a:r>
          </a:p>
          <a:p>
            <a:pPr lvl="1"/>
            <a:r>
              <a:rPr lang="en-US" dirty="0" smtClean="0">
                <a:solidFill>
                  <a:srgbClr val="112432"/>
                </a:solidFill>
              </a:rPr>
              <a:t> </a:t>
            </a:r>
            <a:r>
              <a:rPr lang="en-US" b="1" dirty="0" smtClean="0">
                <a:solidFill>
                  <a:srgbClr val="112432"/>
                </a:solidFill>
              </a:rPr>
              <a:t>Create </a:t>
            </a:r>
            <a:r>
              <a:rPr lang="en-US" b="1" dirty="0">
                <a:solidFill>
                  <a:srgbClr val="112432"/>
                </a:solidFill>
              </a:rPr>
              <a:t>strategies, practices, and scientific methods for understanding </a:t>
            </a:r>
            <a:r>
              <a:rPr lang="en-US" b="1" dirty="0" smtClean="0">
                <a:solidFill>
                  <a:srgbClr val="112432"/>
                </a:solidFill>
              </a:rPr>
              <a:t>data</a:t>
            </a:r>
            <a:r>
              <a:rPr lang="en-US" dirty="0" smtClean="0">
                <a:solidFill>
                  <a:srgbClr val="112432"/>
                </a:solidFill>
              </a:rPr>
              <a:t>?</a:t>
            </a:r>
            <a:endParaRPr lang="en-US" dirty="0">
              <a:solidFill>
                <a:srgbClr val="112432"/>
              </a:solidFill>
            </a:endParaRPr>
          </a:p>
          <a:p>
            <a:pPr lvl="1"/>
            <a:r>
              <a:rPr lang="en-US" dirty="0">
                <a:solidFill>
                  <a:srgbClr val="112432"/>
                </a:solidFill>
              </a:rPr>
              <a:t>Advance data science through </a:t>
            </a:r>
            <a:r>
              <a:rPr lang="en-US" b="1" dirty="0">
                <a:solidFill>
                  <a:srgbClr val="112432"/>
                </a:solidFill>
              </a:rPr>
              <a:t>collaborations among data scientists, software engineers, and </a:t>
            </a:r>
            <a:r>
              <a:rPr lang="en-US" b="1" dirty="0" smtClean="0">
                <a:solidFill>
                  <a:srgbClr val="112432"/>
                </a:solidFill>
              </a:rPr>
              <a:t>scientists? </a:t>
            </a:r>
            <a:endParaRPr lang="en-US" dirty="0">
              <a:solidFill>
                <a:srgbClr val="112432"/>
              </a:solidFill>
            </a:endParaRPr>
          </a:p>
          <a:p>
            <a:r>
              <a:rPr lang="en-US" b="1" dirty="0">
                <a:solidFill>
                  <a:srgbClr val="112432"/>
                </a:solidFill>
              </a:rPr>
              <a:t>Holistic approach</a:t>
            </a:r>
            <a:r>
              <a:rPr lang="en-US" dirty="0">
                <a:solidFill>
                  <a:srgbClr val="112432"/>
                </a:solidFill>
              </a:rPr>
              <a:t>: Smaller projects </a:t>
            </a:r>
            <a:r>
              <a:rPr lang="en-US" dirty="0" smtClean="0">
                <a:solidFill>
                  <a:srgbClr val="112432"/>
                </a:solidFill>
              </a:rPr>
              <a:t>can be highly </a:t>
            </a:r>
            <a:r>
              <a:rPr lang="en-US" dirty="0">
                <a:solidFill>
                  <a:srgbClr val="112432"/>
                </a:solidFill>
              </a:rPr>
              <a:t>innovative, but often result in </a:t>
            </a:r>
            <a:r>
              <a:rPr lang="en-US" dirty="0" smtClean="0">
                <a:solidFill>
                  <a:srgbClr val="112432"/>
                </a:solidFill>
              </a:rPr>
              <a:t>targeted </a:t>
            </a:r>
            <a:r>
              <a:rPr lang="en-US" dirty="0">
                <a:solidFill>
                  <a:srgbClr val="112432"/>
                </a:solidFill>
              </a:rPr>
              <a:t>solutions </a:t>
            </a:r>
            <a:r>
              <a:rPr lang="en-US" dirty="0" smtClean="0">
                <a:solidFill>
                  <a:srgbClr val="112432"/>
                </a:solidFill>
              </a:rPr>
              <a:t>applicable only to </a:t>
            </a:r>
            <a:r>
              <a:rPr lang="en-US" dirty="0">
                <a:solidFill>
                  <a:srgbClr val="112432"/>
                </a:solidFill>
              </a:rPr>
              <a:t>limited domains. </a:t>
            </a:r>
          </a:p>
          <a:p>
            <a:r>
              <a:rPr lang="en-US" dirty="0">
                <a:solidFill>
                  <a:srgbClr val="112432"/>
                </a:solidFill>
              </a:rPr>
              <a:t>We need </a:t>
            </a:r>
            <a:r>
              <a:rPr lang="en-US" b="1" dirty="0">
                <a:solidFill>
                  <a:srgbClr val="112432"/>
                </a:solidFill>
              </a:rPr>
              <a:t>centers to study Data Science</a:t>
            </a:r>
            <a:r>
              <a:rPr lang="en-US" dirty="0">
                <a:solidFill>
                  <a:srgbClr val="112432"/>
                </a:solidFill>
              </a:rPr>
              <a:t>, as we </a:t>
            </a:r>
            <a:r>
              <a:rPr lang="en-US" dirty="0" smtClean="0">
                <a:solidFill>
                  <a:srgbClr val="112432"/>
                </a:solidFill>
              </a:rPr>
              <a:t>created HPC </a:t>
            </a:r>
            <a:r>
              <a:rPr lang="en-US" dirty="0">
                <a:solidFill>
                  <a:srgbClr val="112432"/>
                </a:solidFill>
              </a:rPr>
              <a:t>centers.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ESIP Summer Meeting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4506" y="5066789"/>
            <a:ext cx="7289254" cy="1151466"/>
          </a:xfrm>
          <a:prstGeom prst="rect">
            <a:avLst/>
          </a:prstGeom>
          <a:solidFill>
            <a:srgbClr val="1971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These questions affect the science and technology that the US can do, which in turn affects US competitiveness, national security, etc.	</a:t>
            </a:r>
          </a:p>
        </p:txBody>
      </p:sp>
    </p:spTree>
    <p:extLst>
      <p:ext uri="{BB962C8B-B14F-4D97-AF65-F5344CB8AC3E}">
        <p14:creationId xmlns:p14="http://schemas.microsoft.com/office/powerpoint/2010/main" val="188885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720</Words>
  <Application>Microsoft Macintosh PowerPoint</Application>
  <PresentationFormat>On-screen Show (4:3)</PresentationFormat>
  <Paragraphs>86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On the Need for a Data Decadal Survey</vt:lpstr>
      <vt:lpstr>Data Decadal Survey</vt:lpstr>
      <vt:lpstr>Here’s Why: Big Data</vt:lpstr>
      <vt:lpstr>Here’s Why:  Technological Trends</vt:lpstr>
      <vt:lpstr>Here’s Why:  Sociological Trends</vt:lpstr>
      <vt:lpstr>These issues raise a host of questions for US data-related agencies:</vt:lpstr>
      <vt:lpstr>More Questions and Issues</vt:lpstr>
    </vt:vector>
  </TitlesOfParts>
  <Company>RENCI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Coyle</dc:creator>
  <cp:lastModifiedBy>W. Christopher Lenhardt</cp:lastModifiedBy>
  <cp:revision>145</cp:revision>
  <cp:lastPrinted>2013-07-09T20:56:25Z</cp:lastPrinted>
  <dcterms:created xsi:type="dcterms:W3CDTF">2009-12-07T22:59:50Z</dcterms:created>
  <dcterms:modified xsi:type="dcterms:W3CDTF">2013-07-10T02:01:14Z</dcterms:modified>
</cp:coreProperties>
</file>