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9"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02" d="100"/>
          <a:sy n="102" d="100"/>
        </p:scale>
        <p:origin x="-120" y="-40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45E2A03-687A-4A7E-BDFB-C9C176F0152D}" type="datetimeFigureOut">
              <a:rPr lang="en-US" smtClean="0"/>
              <a:t>1/4/16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53B8F7-F3F9-4087-A862-6181E146496C}" type="slidenum">
              <a:rPr lang="en-US" smtClean="0"/>
              <a:t>‹#›</a:t>
            </a:fld>
            <a:endParaRPr lang="en-US"/>
          </a:p>
        </p:txBody>
      </p:sp>
    </p:spTree>
    <p:extLst>
      <p:ext uri="{BB962C8B-B14F-4D97-AF65-F5344CB8AC3E}">
        <p14:creationId xmlns:p14="http://schemas.microsoft.com/office/powerpoint/2010/main" val="34726348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5E2A03-687A-4A7E-BDFB-C9C176F0152D}" type="datetimeFigureOut">
              <a:rPr lang="en-US" smtClean="0"/>
              <a:t>1/4/16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53B8F7-F3F9-4087-A862-6181E146496C}" type="slidenum">
              <a:rPr lang="en-US" smtClean="0"/>
              <a:t>‹#›</a:t>
            </a:fld>
            <a:endParaRPr lang="en-US"/>
          </a:p>
        </p:txBody>
      </p:sp>
    </p:spTree>
    <p:extLst>
      <p:ext uri="{BB962C8B-B14F-4D97-AF65-F5344CB8AC3E}">
        <p14:creationId xmlns:p14="http://schemas.microsoft.com/office/powerpoint/2010/main" val="5856606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5E2A03-687A-4A7E-BDFB-C9C176F0152D}" type="datetimeFigureOut">
              <a:rPr lang="en-US" smtClean="0"/>
              <a:t>1/4/16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53B8F7-F3F9-4087-A862-6181E146496C}" type="slidenum">
              <a:rPr lang="en-US" smtClean="0"/>
              <a:t>‹#›</a:t>
            </a:fld>
            <a:endParaRPr lang="en-US"/>
          </a:p>
        </p:txBody>
      </p:sp>
    </p:spTree>
    <p:extLst>
      <p:ext uri="{BB962C8B-B14F-4D97-AF65-F5344CB8AC3E}">
        <p14:creationId xmlns:p14="http://schemas.microsoft.com/office/powerpoint/2010/main" val="2177279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5E2A03-687A-4A7E-BDFB-C9C176F0152D}" type="datetimeFigureOut">
              <a:rPr lang="en-US" smtClean="0"/>
              <a:t>1/4/16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53B8F7-F3F9-4087-A862-6181E146496C}" type="slidenum">
              <a:rPr lang="en-US" smtClean="0"/>
              <a:t>‹#›</a:t>
            </a:fld>
            <a:endParaRPr lang="en-US"/>
          </a:p>
        </p:txBody>
      </p:sp>
    </p:spTree>
    <p:extLst>
      <p:ext uri="{BB962C8B-B14F-4D97-AF65-F5344CB8AC3E}">
        <p14:creationId xmlns:p14="http://schemas.microsoft.com/office/powerpoint/2010/main" val="23138679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5E2A03-687A-4A7E-BDFB-C9C176F0152D}" type="datetimeFigureOut">
              <a:rPr lang="en-US" smtClean="0"/>
              <a:t>1/4/16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53B8F7-F3F9-4087-A862-6181E146496C}" type="slidenum">
              <a:rPr lang="en-US" smtClean="0"/>
              <a:t>‹#›</a:t>
            </a:fld>
            <a:endParaRPr lang="en-US"/>
          </a:p>
        </p:txBody>
      </p:sp>
    </p:spTree>
    <p:extLst>
      <p:ext uri="{BB962C8B-B14F-4D97-AF65-F5344CB8AC3E}">
        <p14:creationId xmlns:p14="http://schemas.microsoft.com/office/powerpoint/2010/main" val="30718437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45E2A03-687A-4A7E-BDFB-C9C176F0152D}" type="datetimeFigureOut">
              <a:rPr lang="en-US" smtClean="0"/>
              <a:t>1/4/16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53B8F7-F3F9-4087-A862-6181E146496C}" type="slidenum">
              <a:rPr lang="en-US" smtClean="0"/>
              <a:t>‹#›</a:t>
            </a:fld>
            <a:endParaRPr lang="en-US"/>
          </a:p>
        </p:txBody>
      </p:sp>
    </p:spTree>
    <p:extLst>
      <p:ext uri="{BB962C8B-B14F-4D97-AF65-F5344CB8AC3E}">
        <p14:creationId xmlns:p14="http://schemas.microsoft.com/office/powerpoint/2010/main" val="2762221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45E2A03-687A-4A7E-BDFB-C9C176F0152D}" type="datetimeFigureOut">
              <a:rPr lang="en-US" smtClean="0"/>
              <a:t>1/4/16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53B8F7-F3F9-4087-A862-6181E146496C}" type="slidenum">
              <a:rPr lang="en-US" smtClean="0"/>
              <a:t>‹#›</a:t>
            </a:fld>
            <a:endParaRPr lang="en-US"/>
          </a:p>
        </p:txBody>
      </p:sp>
    </p:spTree>
    <p:extLst>
      <p:ext uri="{BB962C8B-B14F-4D97-AF65-F5344CB8AC3E}">
        <p14:creationId xmlns:p14="http://schemas.microsoft.com/office/powerpoint/2010/main" val="29190968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45E2A03-687A-4A7E-BDFB-C9C176F0152D}" type="datetimeFigureOut">
              <a:rPr lang="en-US" smtClean="0"/>
              <a:t>1/4/16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53B8F7-F3F9-4087-A862-6181E146496C}" type="slidenum">
              <a:rPr lang="en-US" smtClean="0"/>
              <a:t>‹#›</a:t>
            </a:fld>
            <a:endParaRPr lang="en-US"/>
          </a:p>
        </p:txBody>
      </p:sp>
    </p:spTree>
    <p:extLst>
      <p:ext uri="{BB962C8B-B14F-4D97-AF65-F5344CB8AC3E}">
        <p14:creationId xmlns:p14="http://schemas.microsoft.com/office/powerpoint/2010/main" val="23675781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5E2A03-687A-4A7E-BDFB-C9C176F0152D}" type="datetimeFigureOut">
              <a:rPr lang="en-US" smtClean="0"/>
              <a:t>1/4/16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53B8F7-F3F9-4087-A862-6181E146496C}" type="slidenum">
              <a:rPr lang="en-US" smtClean="0"/>
              <a:t>‹#›</a:t>
            </a:fld>
            <a:endParaRPr lang="en-US"/>
          </a:p>
        </p:txBody>
      </p:sp>
    </p:spTree>
    <p:extLst>
      <p:ext uri="{BB962C8B-B14F-4D97-AF65-F5344CB8AC3E}">
        <p14:creationId xmlns:p14="http://schemas.microsoft.com/office/powerpoint/2010/main" val="24520809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5E2A03-687A-4A7E-BDFB-C9C176F0152D}" type="datetimeFigureOut">
              <a:rPr lang="en-US" smtClean="0"/>
              <a:t>1/4/16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53B8F7-F3F9-4087-A862-6181E146496C}" type="slidenum">
              <a:rPr lang="en-US" smtClean="0"/>
              <a:t>‹#›</a:t>
            </a:fld>
            <a:endParaRPr lang="en-US"/>
          </a:p>
        </p:txBody>
      </p:sp>
    </p:spTree>
    <p:extLst>
      <p:ext uri="{BB962C8B-B14F-4D97-AF65-F5344CB8AC3E}">
        <p14:creationId xmlns:p14="http://schemas.microsoft.com/office/powerpoint/2010/main" val="11095561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5E2A03-687A-4A7E-BDFB-C9C176F0152D}" type="datetimeFigureOut">
              <a:rPr lang="en-US" smtClean="0"/>
              <a:t>1/4/16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53B8F7-F3F9-4087-A862-6181E146496C}" type="slidenum">
              <a:rPr lang="en-US" smtClean="0"/>
              <a:t>‹#›</a:t>
            </a:fld>
            <a:endParaRPr lang="en-US"/>
          </a:p>
        </p:txBody>
      </p:sp>
    </p:spTree>
    <p:extLst>
      <p:ext uri="{BB962C8B-B14F-4D97-AF65-F5344CB8AC3E}">
        <p14:creationId xmlns:p14="http://schemas.microsoft.com/office/powerpoint/2010/main" val="205826275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5E2A03-687A-4A7E-BDFB-C9C176F0152D}" type="datetimeFigureOut">
              <a:rPr lang="en-US" smtClean="0"/>
              <a:t>1/4/16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53B8F7-F3F9-4087-A862-6181E146496C}" type="slidenum">
              <a:rPr lang="en-US" smtClean="0"/>
              <a:t>‹#›</a:t>
            </a:fld>
            <a:endParaRPr lang="en-US"/>
          </a:p>
        </p:txBody>
      </p:sp>
    </p:spTree>
    <p:extLst>
      <p:ext uri="{BB962C8B-B14F-4D97-AF65-F5344CB8AC3E}">
        <p14:creationId xmlns:p14="http://schemas.microsoft.com/office/powerpoint/2010/main" val="13721855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gi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5013" y="1204673"/>
            <a:ext cx="9144000" cy="2353516"/>
          </a:xfrm>
        </p:spPr>
        <p:txBody>
          <a:bodyPr>
            <a:normAutofit/>
          </a:bodyPr>
          <a:lstStyle/>
          <a:p>
            <a:r>
              <a:rPr lang="en-US" sz="4000" dirty="0" smtClean="0"/>
              <a:t>Investigating the natural world with drone photography in ways that support the scientific practices in the Next Generation Science Standards</a:t>
            </a:r>
            <a:endParaRPr lang="en-US" sz="4000" dirty="0"/>
          </a:p>
        </p:txBody>
      </p:sp>
      <p:sp>
        <p:nvSpPr>
          <p:cNvPr id="3" name="Subtitle 2"/>
          <p:cNvSpPr>
            <a:spLocks noGrp="1"/>
          </p:cNvSpPr>
          <p:nvPr>
            <p:ph type="subTitle" idx="1"/>
          </p:nvPr>
        </p:nvSpPr>
        <p:spPr>
          <a:xfrm>
            <a:off x="927847" y="4438200"/>
            <a:ext cx="9740153" cy="1655762"/>
          </a:xfrm>
        </p:spPr>
        <p:txBody>
          <a:bodyPr>
            <a:normAutofit fontScale="25000" lnSpcReduction="20000"/>
          </a:bodyPr>
          <a:lstStyle/>
          <a:p>
            <a:endParaRPr lang="en-US" dirty="0" smtClean="0"/>
          </a:p>
          <a:p>
            <a:r>
              <a:rPr lang="en-US" sz="8600" dirty="0" smtClean="0"/>
              <a:t>Dr. Daniel R. Zalles</a:t>
            </a:r>
          </a:p>
          <a:p>
            <a:r>
              <a:rPr lang="en-US" sz="8600" dirty="0" smtClean="0"/>
              <a:t>SRI International</a:t>
            </a:r>
          </a:p>
          <a:p>
            <a:r>
              <a:rPr lang="en-US" sz="8600" dirty="0" smtClean="0"/>
              <a:t>ESIP Winter Meeting</a:t>
            </a:r>
          </a:p>
          <a:p>
            <a:r>
              <a:rPr lang="en-US" sz="8600" dirty="0" smtClean="0"/>
              <a:t>January 2016</a:t>
            </a:r>
          </a:p>
          <a:p>
            <a:r>
              <a:rPr lang="en-US" sz="8600" dirty="0" smtClean="0"/>
              <a:t>danroyzal@gmail.com</a:t>
            </a:r>
            <a:endParaRPr lang="en-US" sz="8600" dirty="0"/>
          </a:p>
        </p:txBody>
      </p:sp>
    </p:spTree>
    <p:extLst>
      <p:ext uri="{BB962C8B-B14F-4D97-AF65-F5344CB8AC3E}">
        <p14:creationId xmlns:p14="http://schemas.microsoft.com/office/powerpoint/2010/main" val="417597946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Using mathematics and computational thinking</a:t>
            </a:r>
          </a:p>
        </p:txBody>
      </p:sp>
      <p:sp>
        <p:nvSpPr>
          <p:cNvPr id="3" name="Content Placeholder 2"/>
          <p:cNvSpPr>
            <a:spLocks noGrp="1"/>
          </p:cNvSpPr>
          <p:nvPr>
            <p:ph idx="1"/>
          </p:nvPr>
        </p:nvSpPr>
        <p:spPr/>
        <p:txBody>
          <a:bodyPr>
            <a:normAutofit/>
          </a:bodyPr>
          <a:lstStyle/>
          <a:p>
            <a:pPr marL="0" indent="0">
              <a:buNone/>
            </a:pPr>
            <a:r>
              <a:rPr lang="en-US" dirty="0" smtClean="0"/>
              <a:t>Generate </a:t>
            </a:r>
            <a:r>
              <a:rPr lang="en-US" dirty="0"/>
              <a:t>some statistics about the data. </a:t>
            </a:r>
            <a:r>
              <a:rPr lang="en-US" dirty="0" smtClean="0"/>
              <a:t>For example, </a:t>
            </a:r>
          </a:p>
          <a:p>
            <a:r>
              <a:rPr lang="en-US" dirty="0" smtClean="0"/>
              <a:t>When and where are </a:t>
            </a:r>
            <a:r>
              <a:rPr lang="en-US" dirty="0"/>
              <a:t>the algae blooms the worst? </a:t>
            </a:r>
            <a:endParaRPr lang="en-US" dirty="0" smtClean="0"/>
          </a:p>
          <a:p>
            <a:r>
              <a:rPr lang="en-US" dirty="0" smtClean="0"/>
              <a:t>Are </a:t>
            </a:r>
            <a:r>
              <a:rPr lang="en-US" dirty="0"/>
              <a:t>there exceptions to </a:t>
            </a:r>
            <a:r>
              <a:rPr lang="en-US" dirty="0" smtClean="0"/>
              <a:t>the patterns what </a:t>
            </a:r>
            <a:r>
              <a:rPr lang="en-US" dirty="0"/>
              <a:t>you’ve observed from </a:t>
            </a:r>
            <a:r>
              <a:rPr lang="en-US" dirty="0" smtClean="0"/>
              <a:t>your </a:t>
            </a:r>
            <a:r>
              <a:rPr lang="en-US" dirty="0"/>
              <a:t>photographs? </a:t>
            </a:r>
            <a:endParaRPr lang="en-US" dirty="0" smtClean="0"/>
          </a:p>
          <a:p>
            <a:r>
              <a:rPr lang="en-US" dirty="0" smtClean="0"/>
              <a:t>Does your rating scale have consistent intervals between the scale values?</a:t>
            </a:r>
          </a:p>
          <a:p>
            <a:r>
              <a:rPr lang="en-US" dirty="0" smtClean="0"/>
              <a:t>How </a:t>
            </a:r>
            <a:r>
              <a:rPr lang="en-US" dirty="0"/>
              <a:t>confident are you that the photographs are showing a trend that answers your </a:t>
            </a:r>
            <a:r>
              <a:rPr lang="en-US" dirty="0" smtClean="0"/>
              <a:t>questions?</a:t>
            </a:r>
          </a:p>
        </p:txBody>
      </p:sp>
    </p:spTree>
    <p:extLst>
      <p:ext uri="{BB962C8B-B14F-4D97-AF65-F5344CB8AC3E}">
        <p14:creationId xmlns:p14="http://schemas.microsoft.com/office/powerpoint/2010/main" val="227720364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Constructing explanations and designing solutions</a:t>
            </a:r>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Describe what </a:t>
            </a:r>
            <a:r>
              <a:rPr lang="en-US" dirty="0"/>
              <a:t>you’ve learned from the photographs to help you answer your </a:t>
            </a:r>
            <a:r>
              <a:rPr lang="en-US" dirty="0" smtClean="0"/>
              <a:t>research questions</a:t>
            </a:r>
            <a:r>
              <a:rPr lang="en-US" dirty="0"/>
              <a:t>. </a:t>
            </a:r>
            <a:endParaRPr lang="en-US" dirty="0" smtClean="0"/>
          </a:p>
          <a:p>
            <a:pPr marL="0" indent="0">
              <a:buNone/>
            </a:pPr>
            <a:r>
              <a:rPr lang="en-US" dirty="0" smtClean="0"/>
              <a:t>If </a:t>
            </a:r>
            <a:r>
              <a:rPr lang="en-US" dirty="0"/>
              <a:t>you haven’t learned </a:t>
            </a:r>
            <a:r>
              <a:rPr lang="en-US" dirty="0" smtClean="0"/>
              <a:t>as much as you wanted, </a:t>
            </a:r>
            <a:r>
              <a:rPr lang="en-US" dirty="0"/>
              <a:t>write how you might do your investigation differently in the future. For example, you </a:t>
            </a:r>
            <a:r>
              <a:rPr lang="en-US" dirty="0" smtClean="0"/>
              <a:t>could: </a:t>
            </a:r>
          </a:p>
          <a:p>
            <a:r>
              <a:rPr lang="en-US" dirty="0"/>
              <a:t>F</a:t>
            </a:r>
            <a:r>
              <a:rPr lang="en-US" dirty="0" smtClean="0"/>
              <a:t>ly </a:t>
            </a:r>
            <a:r>
              <a:rPr lang="en-US" dirty="0"/>
              <a:t>your drone closer to the surface to </a:t>
            </a:r>
            <a:r>
              <a:rPr lang="en-US" dirty="0" smtClean="0"/>
              <a:t>observe your </a:t>
            </a:r>
            <a:r>
              <a:rPr lang="en-US" dirty="0"/>
              <a:t>algae blooms better or to fly </a:t>
            </a:r>
            <a:r>
              <a:rPr lang="en-US" dirty="0" smtClean="0"/>
              <a:t>it during the brightest </a:t>
            </a:r>
            <a:r>
              <a:rPr lang="en-US" dirty="0"/>
              <a:t>times of </a:t>
            </a:r>
            <a:r>
              <a:rPr lang="en-US" dirty="0" smtClean="0"/>
              <a:t>day to better observe the euphotic depth, surface color, turbidity, etc.</a:t>
            </a:r>
          </a:p>
          <a:p>
            <a:r>
              <a:rPr lang="en-US" dirty="0"/>
              <a:t>B</a:t>
            </a:r>
            <a:r>
              <a:rPr lang="en-US" dirty="0" smtClean="0"/>
              <a:t>e consistent in your scheduling of the photography taking, so that it becomes easier to notice patterns and generalize</a:t>
            </a:r>
            <a:r>
              <a:rPr lang="en-US" dirty="0"/>
              <a:t>.</a:t>
            </a:r>
            <a:endParaRPr lang="en-US" dirty="0" smtClean="0"/>
          </a:p>
          <a:p>
            <a:r>
              <a:rPr lang="en-US" dirty="0"/>
              <a:t>B</a:t>
            </a:r>
            <a:r>
              <a:rPr lang="en-US" dirty="0" smtClean="0"/>
              <a:t>e more sensitive in location selection to what you know about topography around the lake and inflowing streams that could be </a:t>
            </a:r>
            <a:r>
              <a:rPr lang="en-US" dirty="0"/>
              <a:t>a</a:t>
            </a:r>
            <a:r>
              <a:rPr lang="en-US" dirty="0" smtClean="0"/>
              <a:t>ffecting turbidity.</a:t>
            </a:r>
            <a:endParaRPr lang="en-US" dirty="0"/>
          </a:p>
        </p:txBody>
      </p:sp>
    </p:spTree>
    <p:extLst>
      <p:ext uri="{BB962C8B-B14F-4D97-AF65-F5344CB8AC3E}">
        <p14:creationId xmlns:p14="http://schemas.microsoft.com/office/powerpoint/2010/main" val="310723066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Engaging in argument from evidence</a:t>
            </a:r>
          </a:p>
        </p:txBody>
      </p:sp>
      <p:sp>
        <p:nvSpPr>
          <p:cNvPr id="3" name="Content Placeholder 2"/>
          <p:cNvSpPr>
            <a:spLocks noGrp="1"/>
          </p:cNvSpPr>
          <p:nvPr>
            <p:ph idx="1"/>
          </p:nvPr>
        </p:nvSpPr>
        <p:spPr/>
        <p:txBody>
          <a:bodyPr/>
          <a:lstStyle/>
          <a:p>
            <a:pPr marL="0" indent="0">
              <a:buNone/>
            </a:pPr>
            <a:r>
              <a:rPr lang="en-US" dirty="0"/>
              <a:t>Imagine </a:t>
            </a:r>
            <a:r>
              <a:rPr lang="en-US" dirty="0" smtClean="0"/>
              <a:t>somebody</a:t>
            </a:r>
            <a:r>
              <a:rPr lang="en-US" dirty="0"/>
              <a:t> </a:t>
            </a:r>
            <a:r>
              <a:rPr lang="en-US" dirty="0" smtClean="0"/>
              <a:t>has </a:t>
            </a:r>
            <a:r>
              <a:rPr lang="en-US" dirty="0"/>
              <a:t>come to you and said </a:t>
            </a:r>
            <a:r>
              <a:rPr lang="en-US" dirty="0" smtClean="0"/>
              <a:t>“I </a:t>
            </a:r>
            <a:r>
              <a:rPr lang="en-US" dirty="0"/>
              <a:t>don’t believe that there is anything wrong with this </a:t>
            </a:r>
            <a:r>
              <a:rPr lang="en-US" dirty="0" smtClean="0"/>
              <a:t>lake,”  or “I </a:t>
            </a:r>
            <a:r>
              <a:rPr lang="en-US" dirty="0"/>
              <a:t>don’t believe that people are </a:t>
            </a:r>
            <a:r>
              <a:rPr lang="en-US" dirty="0" smtClean="0"/>
              <a:t>at fault for any problems that the lake might be having.” How </a:t>
            </a:r>
            <a:r>
              <a:rPr lang="en-US" dirty="0"/>
              <a:t>would you respond and how w</a:t>
            </a:r>
            <a:r>
              <a:rPr lang="en-US" dirty="0" smtClean="0"/>
              <a:t>ould you use your photographs and analyses as supporting evidence for your arguments.</a:t>
            </a:r>
            <a:endParaRPr lang="en-US" dirty="0"/>
          </a:p>
        </p:txBody>
      </p:sp>
    </p:spTree>
    <p:extLst>
      <p:ext uri="{BB962C8B-B14F-4D97-AF65-F5344CB8AC3E}">
        <p14:creationId xmlns:p14="http://schemas.microsoft.com/office/powerpoint/2010/main" val="53195213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Obtaining, evaluating and communicating information</a:t>
            </a:r>
          </a:p>
        </p:txBody>
      </p:sp>
      <p:sp>
        <p:nvSpPr>
          <p:cNvPr id="3" name="Content Placeholder 2"/>
          <p:cNvSpPr>
            <a:spLocks noGrp="1"/>
          </p:cNvSpPr>
          <p:nvPr>
            <p:ph idx="1"/>
          </p:nvPr>
        </p:nvSpPr>
        <p:spPr/>
        <p:txBody>
          <a:bodyPr>
            <a:normAutofit lnSpcReduction="10000"/>
          </a:bodyPr>
          <a:lstStyle/>
          <a:p>
            <a:r>
              <a:rPr lang="en-US" i="1" dirty="0"/>
              <a:t>Evaluation</a:t>
            </a:r>
            <a:r>
              <a:rPr lang="en-US" dirty="0"/>
              <a:t>: If you were to convince your community leaders to clean up the lake, what might you propose that they do with drones to evaluate if they are successful? For example, what drone data collection schedule and strategy would you advise them to pursue</a:t>
            </a:r>
            <a:r>
              <a:rPr lang="en-US" dirty="0" smtClean="0"/>
              <a:t>?</a:t>
            </a:r>
          </a:p>
          <a:p>
            <a:pPr lvl="1"/>
            <a:r>
              <a:rPr lang="en-US" dirty="0" smtClean="0"/>
              <a:t>Hint: In addition to photo-taking, some drones can also support sensors for remote data collection</a:t>
            </a:r>
            <a:endParaRPr lang="en-US" dirty="0"/>
          </a:p>
          <a:p>
            <a:r>
              <a:rPr lang="en-US" i="1" dirty="0" smtClean="0"/>
              <a:t>Obtaining information: </a:t>
            </a:r>
            <a:r>
              <a:rPr lang="en-US" dirty="0" smtClean="0"/>
              <a:t>Go </a:t>
            </a:r>
            <a:r>
              <a:rPr lang="en-US" dirty="0"/>
              <a:t>on the web to research the history of the lake and human development along it or </a:t>
            </a:r>
            <a:r>
              <a:rPr lang="en-US" dirty="0" smtClean="0"/>
              <a:t>nearby. </a:t>
            </a:r>
            <a:r>
              <a:rPr lang="en-US" dirty="0"/>
              <a:t>Also, study some maps of your </a:t>
            </a:r>
            <a:r>
              <a:rPr lang="en-US" dirty="0" smtClean="0"/>
              <a:t>community. </a:t>
            </a:r>
            <a:r>
              <a:rPr lang="en-US" dirty="0"/>
              <a:t>What forms of development surround the lake</a:t>
            </a:r>
            <a:r>
              <a:rPr lang="en-US" dirty="0" smtClean="0"/>
              <a:t>? (You can do this before, after, or in the middle of your drone data gathering.)</a:t>
            </a:r>
            <a:endParaRPr lang="en-US" dirty="0"/>
          </a:p>
          <a:p>
            <a:endParaRPr lang="en-US" dirty="0"/>
          </a:p>
        </p:txBody>
      </p:sp>
    </p:spTree>
    <p:extLst>
      <p:ext uri="{BB962C8B-B14F-4D97-AF65-F5344CB8AC3E}">
        <p14:creationId xmlns:p14="http://schemas.microsoft.com/office/powerpoint/2010/main" val="241861865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1666620"/>
            <a:ext cx="8229600" cy="5897563"/>
          </a:xfrm>
        </p:spPr>
        <p:txBody>
          <a:bodyPr>
            <a:normAutofit/>
          </a:bodyPr>
          <a:lstStyle/>
          <a:p>
            <a:pPr marL="400050" indent="-400050">
              <a:buNone/>
            </a:pPr>
            <a:r>
              <a:rPr lang="en-US" dirty="0"/>
              <a:t>1. Asking questions and defining </a:t>
            </a:r>
            <a:r>
              <a:rPr lang="en-US" dirty="0" smtClean="0"/>
              <a:t>problems</a:t>
            </a:r>
          </a:p>
          <a:p>
            <a:pPr marL="400050" indent="-400050">
              <a:buNone/>
            </a:pPr>
            <a:r>
              <a:rPr lang="en-US" dirty="0"/>
              <a:t>2. Developing and using </a:t>
            </a:r>
            <a:r>
              <a:rPr lang="en-US" dirty="0" smtClean="0"/>
              <a:t>models</a:t>
            </a:r>
          </a:p>
          <a:p>
            <a:pPr marL="400050" indent="-400050">
              <a:buNone/>
            </a:pPr>
            <a:r>
              <a:rPr lang="en-US" dirty="0"/>
              <a:t>3. Planning and carrying out </a:t>
            </a:r>
            <a:r>
              <a:rPr lang="en-US" dirty="0" smtClean="0"/>
              <a:t>investigations</a:t>
            </a:r>
          </a:p>
          <a:p>
            <a:pPr marL="400050" indent="-400050">
              <a:buNone/>
            </a:pPr>
            <a:r>
              <a:rPr lang="en-US" dirty="0"/>
              <a:t>4. Analyzing and interpreting </a:t>
            </a:r>
            <a:r>
              <a:rPr lang="en-US" dirty="0" smtClean="0"/>
              <a:t>data</a:t>
            </a:r>
          </a:p>
          <a:p>
            <a:pPr marL="400050" indent="-400050">
              <a:buNone/>
            </a:pPr>
            <a:r>
              <a:rPr lang="en-US" dirty="0"/>
              <a:t>5. Using mathematics and computational </a:t>
            </a:r>
            <a:r>
              <a:rPr lang="en-US" dirty="0" smtClean="0"/>
              <a:t>thinking</a:t>
            </a:r>
          </a:p>
          <a:p>
            <a:pPr marL="400050" indent="-400050">
              <a:buNone/>
            </a:pPr>
            <a:r>
              <a:rPr lang="en-US" dirty="0"/>
              <a:t>6. Constructing explanations and designing </a:t>
            </a:r>
            <a:r>
              <a:rPr lang="en-US" dirty="0" smtClean="0"/>
              <a:t>solutions</a:t>
            </a:r>
          </a:p>
          <a:p>
            <a:pPr marL="400050" indent="-400050">
              <a:buNone/>
            </a:pPr>
            <a:r>
              <a:rPr lang="en-US" dirty="0"/>
              <a:t>7. Engaging in argument from </a:t>
            </a:r>
            <a:r>
              <a:rPr lang="en-US" dirty="0" smtClean="0"/>
              <a:t>evidence</a:t>
            </a:r>
          </a:p>
          <a:p>
            <a:pPr marL="400050" indent="-400050">
              <a:buNone/>
            </a:pPr>
            <a:r>
              <a:rPr lang="en-US" dirty="0"/>
              <a:t>8. Obtaining, evaluating and communicating information</a:t>
            </a:r>
          </a:p>
        </p:txBody>
      </p:sp>
      <p:sp>
        <p:nvSpPr>
          <p:cNvPr id="4" name="TextBox 3"/>
          <p:cNvSpPr txBox="1"/>
          <p:nvPr/>
        </p:nvSpPr>
        <p:spPr>
          <a:xfrm>
            <a:off x="748553" y="475130"/>
            <a:ext cx="8077200" cy="769441"/>
          </a:xfrm>
          <a:prstGeom prst="rect">
            <a:avLst/>
          </a:prstGeom>
          <a:noFill/>
        </p:spPr>
        <p:txBody>
          <a:bodyPr wrap="square" rtlCol="0">
            <a:spAutoFit/>
          </a:bodyPr>
          <a:lstStyle/>
          <a:p>
            <a:pPr algn="ctr"/>
            <a:r>
              <a:rPr lang="en-US" sz="4400" dirty="0"/>
              <a:t>NGSS Scientific Practices</a:t>
            </a:r>
          </a:p>
        </p:txBody>
      </p:sp>
    </p:spTree>
    <p:extLst>
      <p:ext uri="{BB962C8B-B14F-4D97-AF65-F5344CB8AC3E}">
        <p14:creationId xmlns:p14="http://schemas.microsoft.com/office/powerpoint/2010/main" val="276816055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55133" y="394692"/>
            <a:ext cx="10972800" cy="6463308"/>
          </a:xfrm>
          <a:prstGeom prst="rect">
            <a:avLst/>
          </a:prstGeom>
          <a:noFill/>
        </p:spPr>
        <p:txBody>
          <a:bodyPr wrap="square" rtlCol="0">
            <a:spAutoFit/>
          </a:bodyPr>
          <a:lstStyle/>
          <a:p>
            <a:r>
              <a:rPr lang="en-US" dirty="0" smtClean="0"/>
              <a:t>What </a:t>
            </a:r>
            <a:r>
              <a:rPr lang="en-US" dirty="0"/>
              <a:t>kind of bodies of water exist near you? Lakes, streams, reservoirs, rivers, ocean, estuaries? Wouldn’t it be interesting to fly a drone over them to see what they look like from above? If you did this, you could provide invaluable information to people in your community </a:t>
            </a:r>
            <a:r>
              <a:rPr lang="en-US" dirty="0" smtClean="0"/>
              <a:t>who depend </a:t>
            </a:r>
            <a:r>
              <a:rPr lang="en-US" dirty="0"/>
              <a:t>on those bodies of water. Specifically, we all need clean bodies of water that support healthy fish, plants, and human needs. Yet many bodies of water around communities are threatened by pollution. </a:t>
            </a:r>
            <a:r>
              <a:rPr lang="en-US" dirty="0" smtClean="0"/>
              <a:t>One result </a:t>
            </a:r>
            <a:r>
              <a:rPr lang="en-US" dirty="0"/>
              <a:t>of pollution is </a:t>
            </a:r>
            <a:r>
              <a:rPr lang="en-US" dirty="0" smtClean="0"/>
              <a:t>eutrophication. Eutrophication </a:t>
            </a:r>
            <a:r>
              <a:rPr lang="en-US" dirty="0"/>
              <a:t>occurs when a body of water becomes too full of nutrients to maintain </a:t>
            </a:r>
            <a:r>
              <a:rPr lang="en-US" dirty="0" smtClean="0"/>
              <a:t>its organisms. </a:t>
            </a:r>
            <a:r>
              <a:rPr lang="en-US" dirty="0"/>
              <a:t>Although nutrients are good and necessary for all living things, when there are too many of them, they </a:t>
            </a:r>
            <a:r>
              <a:rPr lang="en-US" dirty="0" smtClean="0"/>
              <a:t>create an overabundance of algae, which use up </a:t>
            </a:r>
            <a:r>
              <a:rPr lang="en-US" dirty="0"/>
              <a:t>all the oxygen that the fish and other animals in the water </a:t>
            </a:r>
            <a:r>
              <a:rPr lang="en-US" dirty="0" smtClean="0"/>
              <a:t>need </a:t>
            </a:r>
            <a:r>
              <a:rPr lang="en-US" dirty="0"/>
              <a:t>to </a:t>
            </a:r>
            <a:r>
              <a:rPr lang="en-US" dirty="0" smtClean="0"/>
              <a:t>survive, plus they block sunlight from reaching the good plants below the surface that need photosynthesis to survive. </a:t>
            </a:r>
          </a:p>
          <a:p>
            <a:endParaRPr lang="en-US" dirty="0"/>
          </a:p>
          <a:p>
            <a:r>
              <a:rPr lang="en-US" dirty="0"/>
              <a:t>Nutrients </a:t>
            </a:r>
            <a:r>
              <a:rPr lang="en-US" dirty="0" smtClean="0"/>
              <a:t>come </a:t>
            </a:r>
            <a:r>
              <a:rPr lang="en-US" dirty="0"/>
              <a:t>from natural and anthropogenic (human-induced) sources. The most common nutrients contributing to eutrophication are nitrogen and phosphorus. </a:t>
            </a:r>
            <a:r>
              <a:rPr lang="en-US" dirty="0" smtClean="0"/>
              <a:t>Natural </a:t>
            </a:r>
            <a:r>
              <a:rPr lang="en-US" dirty="0"/>
              <a:t>causes of nutrient buildup in a lake include runoff from naturally </a:t>
            </a:r>
            <a:r>
              <a:rPr lang="en-US" dirty="0" smtClean="0"/>
              <a:t>nitrogen and phosphorus-emitting plants </a:t>
            </a:r>
            <a:r>
              <a:rPr lang="en-US" dirty="0"/>
              <a:t>in natural ecosystems such as grasslands and from natural giving off of </a:t>
            </a:r>
            <a:r>
              <a:rPr lang="en-US" dirty="0" smtClean="0"/>
              <a:t>these elements from </a:t>
            </a:r>
            <a:r>
              <a:rPr lang="en-US" dirty="0"/>
              <a:t>plants living in the water </a:t>
            </a:r>
            <a:r>
              <a:rPr lang="en-US" dirty="0" smtClean="0"/>
              <a:t>and undergoing </a:t>
            </a:r>
            <a:r>
              <a:rPr lang="en-US" dirty="0"/>
              <a:t>photosynthesis. Natural eutrophication is gradual and manifest through increased plant life in the water below the surface. In such natural circumstances, the eutrophication is not so severe and dense to cause blockage of sunlight. </a:t>
            </a:r>
            <a:endParaRPr lang="en-US" dirty="0" smtClean="0"/>
          </a:p>
          <a:p>
            <a:endParaRPr lang="en-US" dirty="0"/>
          </a:p>
          <a:p>
            <a:r>
              <a:rPr lang="en-US" dirty="0" smtClean="0"/>
              <a:t>Anthropogenic </a:t>
            </a:r>
            <a:r>
              <a:rPr lang="en-US" dirty="0"/>
              <a:t>eutrophication </a:t>
            </a:r>
            <a:r>
              <a:rPr lang="en-US" dirty="0" smtClean="0"/>
              <a:t>however induces </a:t>
            </a:r>
            <a:r>
              <a:rPr lang="en-US" dirty="0"/>
              <a:t>the quick propagation of dense formations of bright green algae “blooms” that block the sunlight from getting down into the depths and present the natural dissolving of oxygen that is needed for fish and other animals to breathe. Human sources transport nutrients into the water from the land through runoff and via the transport of the nutrients through rainwater precipitated directly onto the lakes. </a:t>
            </a:r>
            <a:r>
              <a:rPr lang="en-US" dirty="0" smtClean="0"/>
              <a:t>Runoff can be transported in pipes and other “point” sources or via nonpoint sources such as ground runoff during rainstorms, as a result of snow melting, and directly from precipitation. </a:t>
            </a:r>
            <a:endParaRPr lang="en-US" dirty="0"/>
          </a:p>
        </p:txBody>
      </p:sp>
      <p:sp>
        <p:nvSpPr>
          <p:cNvPr id="2" name="TextBox 1"/>
          <p:cNvSpPr txBox="1"/>
          <p:nvPr/>
        </p:nvSpPr>
        <p:spPr>
          <a:xfrm>
            <a:off x="754639" y="0"/>
            <a:ext cx="10573789" cy="369332"/>
          </a:xfrm>
          <a:prstGeom prst="rect">
            <a:avLst/>
          </a:prstGeom>
          <a:noFill/>
        </p:spPr>
        <p:txBody>
          <a:bodyPr wrap="square" rtlCol="0">
            <a:spAutoFit/>
          </a:bodyPr>
          <a:lstStyle/>
          <a:p>
            <a:pPr algn="ctr"/>
            <a:r>
              <a:rPr lang="en-US" dirty="0" smtClean="0"/>
              <a:t>BACKGROUND ABOUT THE TOPIC OF EUTROPHICATION</a:t>
            </a:r>
            <a:endParaRPr lang="en-US" dirty="0"/>
          </a:p>
        </p:txBody>
      </p:sp>
    </p:spTree>
    <p:extLst>
      <p:ext uri="{BB962C8B-B14F-4D97-AF65-F5344CB8AC3E}">
        <p14:creationId xmlns:p14="http://schemas.microsoft.com/office/powerpoint/2010/main" val="198071120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www.unep.or.jp/ietc/publications/short_series/lakereservoirs-3/IMG/fig_05.jpg"/>
          <p:cNvPicPr/>
          <p:nvPr/>
        </p:nvPicPr>
        <p:blipFill>
          <a:blip r:embed="rId2">
            <a:extLst>
              <a:ext uri="{28A0092B-C50C-407E-A947-70E740481C1C}">
                <a14:useLocalDpi xmlns:a14="http://schemas.microsoft.com/office/drawing/2010/main" val="0"/>
              </a:ext>
            </a:extLst>
          </a:blip>
          <a:srcRect/>
          <a:stretch>
            <a:fillRect/>
          </a:stretch>
        </p:blipFill>
        <p:spPr bwMode="auto">
          <a:xfrm>
            <a:off x="2094808" y="1080655"/>
            <a:ext cx="7747462" cy="4588626"/>
          </a:xfrm>
          <a:prstGeom prst="rect">
            <a:avLst/>
          </a:prstGeom>
          <a:noFill/>
          <a:ln>
            <a:noFill/>
          </a:ln>
        </p:spPr>
      </p:pic>
      <p:sp>
        <p:nvSpPr>
          <p:cNvPr id="3" name="Rectangle 2"/>
          <p:cNvSpPr/>
          <p:nvPr/>
        </p:nvSpPr>
        <p:spPr>
          <a:xfrm>
            <a:off x="1729047" y="6013997"/>
            <a:ext cx="8977745" cy="388696"/>
          </a:xfrm>
          <a:prstGeom prst="rect">
            <a:avLst/>
          </a:prstGeom>
        </p:spPr>
        <p:txBody>
          <a:bodyPr wrap="square">
            <a:spAutoFit/>
          </a:bodyPr>
          <a:lstStyle/>
          <a:p>
            <a:pPr>
              <a:lnSpc>
                <a:spcPct val="107000"/>
              </a:lnSpc>
              <a:spcAft>
                <a:spcPts val="800"/>
              </a:spcAft>
            </a:pPr>
            <a:r>
              <a:rPr lang="en-US" dirty="0" smtClean="0">
                <a:effectLst/>
                <a:latin typeface="Calibri" panose="020F0502020204030204" pitchFamily="34" charset="0"/>
                <a:ea typeface="Calibri" panose="020F0502020204030204" pitchFamily="34" charset="0"/>
                <a:cs typeface="Times New Roman" panose="02020603050405020304" pitchFamily="18" charset="0"/>
              </a:rPr>
              <a:t>http://www.unep.or.jp/ietc/publications/short_series/lakereservoirs-3/IMG/fig_05.jpg</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p:cNvSpPr txBox="1"/>
          <p:nvPr/>
        </p:nvSpPr>
        <p:spPr>
          <a:xfrm>
            <a:off x="881149" y="315883"/>
            <a:ext cx="10906298" cy="523220"/>
          </a:xfrm>
          <a:prstGeom prst="rect">
            <a:avLst/>
          </a:prstGeom>
          <a:noFill/>
        </p:spPr>
        <p:txBody>
          <a:bodyPr wrap="square" rtlCol="0">
            <a:spAutoFit/>
          </a:bodyPr>
          <a:lstStyle/>
          <a:p>
            <a:pPr algn="ctr"/>
            <a:r>
              <a:rPr lang="en-US" sz="2800" dirty="0" smtClean="0"/>
              <a:t>Sources of eutrophication</a:t>
            </a:r>
            <a:endParaRPr lang="en-US" sz="2800" dirty="0"/>
          </a:p>
        </p:txBody>
      </p:sp>
    </p:spTree>
    <p:extLst>
      <p:ext uri="{BB962C8B-B14F-4D97-AF65-F5344CB8AC3E}">
        <p14:creationId xmlns:p14="http://schemas.microsoft.com/office/powerpoint/2010/main" val="228531017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48393" y="1014153"/>
            <a:ext cx="10573789" cy="3170099"/>
          </a:xfrm>
          <a:prstGeom prst="rect">
            <a:avLst/>
          </a:prstGeom>
          <a:noFill/>
        </p:spPr>
        <p:txBody>
          <a:bodyPr wrap="square" rtlCol="0">
            <a:spAutoFit/>
          </a:bodyPr>
          <a:lstStyle/>
          <a:p>
            <a:r>
              <a:rPr lang="en-US" sz="4000" dirty="0" smtClean="0"/>
              <a:t>The remainder of the slides provide an example of how photographic images of a local lake taken by a student from </a:t>
            </a:r>
            <a:r>
              <a:rPr lang="en-US" sz="4000" dirty="0" smtClean="0"/>
              <a:t>their drone </a:t>
            </a:r>
            <a:r>
              <a:rPr lang="en-US" sz="4000" dirty="0" smtClean="0"/>
              <a:t>could support the student’s building of skills and understandings about scientific practices, as articulated in NGSS.</a:t>
            </a:r>
            <a:endParaRPr lang="en-US" sz="4000" dirty="0"/>
          </a:p>
        </p:txBody>
      </p:sp>
    </p:spTree>
    <p:extLst>
      <p:ext uri="{BB962C8B-B14F-4D97-AF65-F5344CB8AC3E}">
        <p14:creationId xmlns:p14="http://schemas.microsoft.com/office/powerpoint/2010/main" val="356948663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Asking questions and defining problems</a:t>
            </a:r>
          </a:p>
        </p:txBody>
      </p:sp>
      <p:sp>
        <p:nvSpPr>
          <p:cNvPr id="3" name="Content Placeholder 2"/>
          <p:cNvSpPr>
            <a:spLocks noGrp="1"/>
          </p:cNvSpPr>
          <p:nvPr>
            <p:ph idx="1"/>
          </p:nvPr>
        </p:nvSpPr>
        <p:spPr>
          <a:xfrm>
            <a:off x="838200" y="1825625"/>
            <a:ext cx="10515600" cy="2829502"/>
          </a:xfrm>
        </p:spPr>
        <p:txBody>
          <a:bodyPr/>
          <a:lstStyle/>
          <a:p>
            <a:pPr marL="0" indent="0">
              <a:buNone/>
            </a:pPr>
            <a:r>
              <a:rPr lang="en-US" dirty="0"/>
              <a:t>Pick a question that you want to try answering with your </a:t>
            </a:r>
            <a:r>
              <a:rPr lang="en-US" dirty="0" smtClean="0"/>
              <a:t>drone. For </a:t>
            </a:r>
            <a:r>
              <a:rPr lang="en-US" dirty="0"/>
              <a:t>example, how much eutrophication is occurring in my lake, and </a:t>
            </a:r>
            <a:r>
              <a:rPr lang="en-US" dirty="0" smtClean="0"/>
              <a:t>why is it happening?</a:t>
            </a:r>
            <a:endParaRPr lang="en-US" dirty="0"/>
          </a:p>
        </p:txBody>
      </p:sp>
    </p:spTree>
    <p:extLst>
      <p:ext uri="{BB962C8B-B14F-4D97-AF65-F5344CB8AC3E}">
        <p14:creationId xmlns:p14="http://schemas.microsoft.com/office/powerpoint/2010/main" val="251517719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Developing and using models</a:t>
            </a:r>
          </a:p>
        </p:txBody>
      </p:sp>
      <p:sp>
        <p:nvSpPr>
          <p:cNvPr id="3" name="Content Placeholder 2"/>
          <p:cNvSpPr>
            <a:spLocks noGrp="1"/>
          </p:cNvSpPr>
          <p:nvPr>
            <p:ph idx="1"/>
          </p:nvPr>
        </p:nvSpPr>
        <p:spPr/>
        <p:txBody>
          <a:bodyPr/>
          <a:lstStyle/>
          <a:p>
            <a:pPr marL="0" indent="0">
              <a:buNone/>
            </a:pPr>
            <a:r>
              <a:rPr lang="en-US" dirty="0"/>
              <a:t>Draw a diagram showing what might be causing the </a:t>
            </a:r>
            <a:r>
              <a:rPr lang="en-US" dirty="0" smtClean="0"/>
              <a:t>eutrophication.</a:t>
            </a:r>
            <a:endParaRPr lang="en-US" dirty="0"/>
          </a:p>
        </p:txBody>
      </p:sp>
    </p:spTree>
    <p:extLst>
      <p:ext uri="{BB962C8B-B14F-4D97-AF65-F5344CB8AC3E}">
        <p14:creationId xmlns:p14="http://schemas.microsoft.com/office/powerpoint/2010/main" val="21279707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Planning and carrying out investigations</a:t>
            </a:r>
          </a:p>
        </p:txBody>
      </p:sp>
      <p:sp>
        <p:nvSpPr>
          <p:cNvPr id="3" name="Content Placeholder 2"/>
          <p:cNvSpPr>
            <a:spLocks noGrp="1"/>
          </p:cNvSpPr>
          <p:nvPr>
            <p:ph idx="1"/>
          </p:nvPr>
        </p:nvSpPr>
        <p:spPr>
          <a:xfrm>
            <a:off x="838200" y="1585827"/>
            <a:ext cx="10515600" cy="4351338"/>
          </a:xfrm>
        </p:spPr>
        <p:txBody>
          <a:bodyPr>
            <a:normAutofit fontScale="92500" lnSpcReduction="20000"/>
          </a:bodyPr>
          <a:lstStyle/>
          <a:p>
            <a:r>
              <a:rPr lang="en-US" dirty="0"/>
              <a:t>You can use your drone to take photographs of locations along the lake. </a:t>
            </a:r>
            <a:r>
              <a:rPr lang="en-US" dirty="0" smtClean="0"/>
              <a:t>For example, photographs </a:t>
            </a:r>
            <a:r>
              <a:rPr lang="en-US" dirty="0"/>
              <a:t>could show </a:t>
            </a:r>
            <a:r>
              <a:rPr lang="en-US" dirty="0" smtClean="0"/>
              <a:t>you:</a:t>
            </a:r>
          </a:p>
          <a:p>
            <a:pPr lvl="1"/>
            <a:r>
              <a:rPr lang="en-US" dirty="0" smtClean="0"/>
              <a:t>Where algae </a:t>
            </a:r>
            <a:r>
              <a:rPr lang="en-US" dirty="0"/>
              <a:t>blooms </a:t>
            </a:r>
            <a:r>
              <a:rPr lang="en-US" dirty="0" smtClean="0"/>
              <a:t>are located on </a:t>
            </a:r>
            <a:r>
              <a:rPr lang="en-US" dirty="0"/>
              <a:t>the lake surface and when </a:t>
            </a:r>
            <a:r>
              <a:rPr lang="en-US" dirty="0" smtClean="0"/>
              <a:t>they </a:t>
            </a:r>
            <a:r>
              <a:rPr lang="en-US" dirty="0"/>
              <a:t>most severe</a:t>
            </a:r>
          </a:p>
          <a:p>
            <a:pPr lvl="1"/>
            <a:r>
              <a:rPr lang="en-US" dirty="0"/>
              <a:t>W</a:t>
            </a:r>
            <a:r>
              <a:rPr lang="en-US" dirty="0" smtClean="0"/>
              <a:t>hether pollutants </a:t>
            </a:r>
            <a:r>
              <a:rPr lang="en-US" dirty="0"/>
              <a:t>are coming into the lake as runoff from snowmelt or rainfall, or </a:t>
            </a:r>
            <a:r>
              <a:rPr lang="en-US" dirty="0" smtClean="0"/>
              <a:t>being </a:t>
            </a:r>
            <a:r>
              <a:rPr lang="en-US" dirty="0"/>
              <a:t>discharged </a:t>
            </a:r>
            <a:r>
              <a:rPr lang="en-US" dirty="0" smtClean="0"/>
              <a:t>in pipes from industrial plants </a:t>
            </a:r>
            <a:r>
              <a:rPr lang="en-US" dirty="0"/>
              <a:t>or other human </a:t>
            </a:r>
            <a:r>
              <a:rPr lang="en-US" dirty="0" smtClean="0"/>
              <a:t>sources  </a:t>
            </a:r>
          </a:p>
          <a:p>
            <a:r>
              <a:rPr lang="en-US" dirty="0" smtClean="0"/>
              <a:t>You will also want to schedule when to take these photographs and where, so that you can get answers to your “how bad” and “why” questions.</a:t>
            </a:r>
          </a:p>
          <a:p>
            <a:pPr lvl="1"/>
            <a:r>
              <a:rPr lang="en-US" dirty="0" smtClean="0"/>
              <a:t>For example, if the pollution causing the eutrophication is coming from runoff, you would expect that the algae blooms would be worst during or after rainfall events or periods of rapid snowmelt such as in the spring. If however the pollution were coming  in pipes from industrial plants, you would expect the algae blooms to have less predictable occurrences</a:t>
            </a:r>
          </a:p>
          <a:p>
            <a:r>
              <a:rPr lang="en-US" dirty="0" smtClean="0"/>
              <a:t>You may also want to study the images for water current. </a:t>
            </a:r>
          </a:p>
          <a:p>
            <a:pPr lvl="1"/>
            <a:r>
              <a:rPr lang="en-US" dirty="0" smtClean="0"/>
              <a:t>For example, do you notice a relationship between algae locations and water currents or windiness</a:t>
            </a:r>
            <a:r>
              <a:rPr lang="en-US" dirty="0"/>
              <a:t>?</a:t>
            </a:r>
          </a:p>
        </p:txBody>
      </p:sp>
    </p:spTree>
    <p:extLst>
      <p:ext uri="{BB962C8B-B14F-4D97-AF65-F5344CB8AC3E}">
        <p14:creationId xmlns:p14="http://schemas.microsoft.com/office/powerpoint/2010/main" val="190605777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Analyzing and interpreting data</a:t>
            </a:r>
          </a:p>
        </p:txBody>
      </p:sp>
      <p:sp>
        <p:nvSpPr>
          <p:cNvPr id="3" name="Content Placeholder 2"/>
          <p:cNvSpPr>
            <a:spLocks noGrp="1"/>
          </p:cNvSpPr>
          <p:nvPr>
            <p:ph idx="1"/>
          </p:nvPr>
        </p:nvSpPr>
        <p:spPr/>
        <p:txBody>
          <a:bodyPr/>
          <a:lstStyle/>
          <a:p>
            <a:r>
              <a:rPr lang="en-US" dirty="0"/>
              <a:t>Take your </a:t>
            </a:r>
            <a:r>
              <a:rPr lang="en-US" dirty="0" smtClean="0"/>
              <a:t>photographs, then </a:t>
            </a:r>
            <a:r>
              <a:rPr lang="en-US" dirty="0"/>
              <a:t>organize them according to when you took them, </a:t>
            </a:r>
            <a:r>
              <a:rPr lang="en-US" dirty="0" smtClean="0"/>
              <a:t>where above the lake you took them, </a:t>
            </a:r>
            <a:r>
              <a:rPr lang="en-US" dirty="0"/>
              <a:t>and how each contributes to answering your questions. </a:t>
            </a:r>
            <a:endParaRPr lang="en-US" dirty="0" smtClean="0"/>
          </a:p>
          <a:p>
            <a:r>
              <a:rPr lang="en-US" dirty="0" smtClean="0"/>
              <a:t>Then</a:t>
            </a:r>
            <a:r>
              <a:rPr lang="en-US" dirty="0"/>
              <a:t>, make a </a:t>
            </a:r>
            <a:r>
              <a:rPr lang="en-US" dirty="0" smtClean="0"/>
              <a:t>table, one row per photograph. Information </a:t>
            </a:r>
            <a:r>
              <a:rPr lang="en-US" dirty="0"/>
              <a:t>about each photograph should be </a:t>
            </a:r>
            <a:r>
              <a:rPr lang="en-US" dirty="0" smtClean="0"/>
              <a:t>in the row cells, such as date and time the photo was taken, </a:t>
            </a:r>
            <a:r>
              <a:rPr lang="en-US" dirty="0"/>
              <a:t>location on the lake, and your rating of the amount of eutrophication </a:t>
            </a:r>
            <a:r>
              <a:rPr lang="en-US" dirty="0" smtClean="0"/>
              <a:t>evident. </a:t>
            </a:r>
          </a:p>
          <a:p>
            <a:r>
              <a:rPr lang="en-US" dirty="0" smtClean="0"/>
              <a:t>Or, load your images and locations into a geographic information system. </a:t>
            </a:r>
            <a:endParaRPr lang="en-US" dirty="0"/>
          </a:p>
        </p:txBody>
      </p:sp>
    </p:spTree>
    <p:extLst>
      <p:ext uri="{BB962C8B-B14F-4D97-AF65-F5344CB8AC3E}">
        <p14:creationId xmlns:p14="http://schemas.microsoft.com/office/powerpoint/2010/main" val="110383572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4767</TotalTime>
  <Words>1292</Words>
  <Application>Microsoft Macintosh PowerPoint</Application>
  <PresentationFormat>Custom</PresentationFormat>
  <Paragraphs>59</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Investigating the natural world with drone photography in ways that support the scientific practices in the Next Generation Science Standards</vt:lpstr>
      <vt:lpstr>PowerPoint Presentation</vt:lpstr>
      <vt:lpstr>PowerPoint Presentation</vt:lpstr>
      <vt:lpstr>PowerPoint Presentation</vt:lpstr>
      <vt:lpstr>PowerPoint Presentation</vt:lpstr>
      <vt:lpstr>Asking questions and defining problems</vt:lpstr>
      <vt:lpstr>Developing and using models</vt:lpstr>
      <vt:lpstr>Planning and carrying out investigations</vt:lpstr>
      <vt:lpstr>Analyzing and interpreting data</vt:lpstr>
      <vt:lpstr>Using mathematics and computational thinking</vt:lpstr>
      <vt:lpstr>Constructing explanations and designing solutions</vt:lpstr>
      <vt:lpstr>Engaging in argument from evidence</vt:lpstr>
      <vt:lpstr>Obtaining, evaluating and communicating information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dc:creator>
  <cp:lastModifiedBy>LuAnn Dahlman</cp:lastModifiedBy>
  <cp:revision>21</cp:revision>
  <dcterms:created xsi:type="dcterms:W3CDTF">2015-12-21T19:33:01Z</dcterms:created>
  <dcterms:modified xsi:type="dcterms:W3CDTF">2016-01-07T19:39:51Z</dcterms:modified>
</cp:coreProperties>
</file>