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ffany Mathews" initials="" lastIdx="1" clrIdx="0"/>
  <p:cmAuthor id="1" name="Emily Northup"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Is "Limited Depth of Knowledge" supposed to mean that information that is not received from Science Teams has to be guessed by people who are not experts? If so, maybe we can go with the added bullet "No dynamic review by Science Team"</p:text>
  </p:cm>
  <p:cm authorId="1" idx="1">
    <p:pos x="6000" y="100"/>
    <p:text>It means that only a couple of people in the data center know whats going on. The Integrated Product Team (basically the CAMP team) will expand our depth of knowledge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8227369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Image courtesy of Office Space (1999) Mike Judge</a:t>
            </a: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199" cy="4114800"/>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Currently there is a lot of communication between a lot of people to collect metadata needed to complete multiple documents and forward metadata to multiple databases, CAMP will create a single user interface for users to collaboratively provide metadata into one database which can then be queried for specific metadata depending on what each document/database needs. </a:t>
            </a: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rPr>
              <a:t>Created a </a:t>
            </a:r>
            <a:r>
              <a:rPr lang="en" sz="1200" b="1">
                <a:solidFill>
                  <a:schemeClr val="dk1"/>
                </a:solidFill>
              </a:rPr>
              <a:t>draft</a:t>
            </a:r>
            <a:r>
              <a:rPr lang="en" sz="1200">
                <a:solidFill>
                  <a:schemeClr val="dk1"/>
                </a:solidFill>
              </a:rPr>
              <a:t> Data Acceptance Plan (DAP) that, once finalized:</a:t>
            </a:r>
          </a:p>
          <a:p>
            <a:pPr marL="914400" lvl="1" indent="-304800" rtl="0">
              <a:lnSpc>
                <a:spcPct val="115000"/>
              </a:lnSpc>
              <a:spcBef>
                <a:spcPts val="0"/>
              </a:spcBef>
              <a:buClr>
                <a:schemeClr val="dk1"/>
              </a:buClr>
              <a:buSzPct val="100000"/>
              <a:buFont typeface="Arial"/>
              <a:buChar char="○"/>
            </a:pPr>
            <a:r>
              <a:rPr lang="en" sz="1200">
                <a:solidFill>
                  <a:schemeClr val="dk1"/>
                </a:solidFill>
              </a:rPr>
              <a:t>Can be distributed to data providers</a:t>
            </a:r>
          </a:p>
          <a:p>
            <a:pPr marL="914400" lvl="1" indent="-304800" rtl="0">
              <a:lnSpc>
                <a:spcPct val="115000"/>
              </a:lnSpc>
              <a:spcBef>
                <a:spcPts val="0"/>
              </a:spcBef>
              <a:buClr>
                <a:schemeClr val="dk1"/>
              </a:buClr>
              <a:buSzPct val="100000"/>
              <a:buFont typeface="Arial"/>
              <a:buChar char="○"/>
            </a:pPr>
            <a:r>
              <a:rPr lang="en" sz="1200">
                <a:solidFill>
                  <a:schemeClr val="dk1"/>
                </a:solidFill>
              </a:rPr>
              <a:t>Informs of ASDC Ingest requirements </a:t>
            </a:r>
          </a:p>
          <a:p>
            <a:pPr marL="914400" lvl="1" indent="-304800" rtl="0">
              <a:lnSpc>
                <a:spcPct val="115000"/>
              </a:lnSpc>
              <a:spcBef>
                <a:spcPts val="0"/>
              </a:spcBef>
              <a:buClr>
                <a:schemeClr val="dk1"/>
              </a:buClr>
              <a:buSzPct val="100000"/>
              <a:buFont typeface="Arial"/>
              <a:buChar char="○"/>
            </a:pPr>
            <a:r>
              <a:rPr lang="en" sz="1200">
                <a:solidFill>
                  <a:schemeClr val="dk1"/>
                </a:solidFill>
              </a:rPr>
              <a:t>Involves CMB and UWG reviews for increased </a:t>
            </a:r>
            <a:br>
              <a:rPr lang="en" sz="1200">
                <a:solidFill>
                  <a:schemeClr val="dk1"/>
                </a:solidFill>
              </a:rPr>
            </a:br>
            <a:r>
              <a:rPr lang="en" sz="1200">
                <a:solidFill>
                  <a:schemeClr val="dk1"/>
                </a:solidFill>
              </a:rPr>
              <a:t>stakeholder participation</a:t>
            </a:r>
          </a:p>
          <a:p>
            <a:pPr marL="914400" lvl="1" indent="-304800" rtl="0">
              <a:lnSpc>
                <a:spcPct val="115000"/>
              </a:lnSpc>
              <a:spcBef>
                <a:spcPts val="0"/>
              </a:spcBef>
              <a:buClr>
                <a:schemeClr val="dk1"/>
              </a:buClr>
              <a:buSzPct val="100000"/>
              <a:buFont typeface="Arial"/>
              <a:buChar char="○"/>
            </a:pPr>
            <a:r>
              <a:rPr lang="en" sz="1200">
                <a:solidFill>
                  <a:schemeClr val="dk1"/>
                </a:solidFill>
              </a:rPr>
              <a:t>Includes a Data Submission Request (DSR) as the</a:t>
            </a:r>
            <a:br>
              <a:rPr lang="en" sz="1200">
                <a:solidFill>
                  <a:schemeClr val="dk1"/>
                </a:solidFill>
              </a:rPr>
            </a:br>
            <a:r>
              <a:rPr lang="en" sz="1200">
                <a:solidFill>
                  <a:schemeClr val="dk1"/>
                </a:solidFill>
              </a:rPr>
              <a:t>first step to the DAP</a:t>
            </a:r>
          </a:p>
          <a:p>
            <a:pPr marL="0" marR="0" lvl="0" indent="0" algn="l" rtl="0">
              <a:spcBef>
                <a:spcPts val="0"/>
              </a:spcBef>
              <a:buClr>
                <a:schemeClr val="dk1"/>
              </a:buClr>
              <a:buFont typeface="Arial"/>
              <a:buNone/>
            </a:pP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rPr>
              <a:t>Created a </a:t>
            </a:r>
            <a:r>
              <a:rPr lang="en" sz="1200" b="1">
                <a:solidFill>
                  <a:schemeClr val="dk1"/>
                </a:solidFill>
              </a:rPr>
              <a:t>draft</a:t>
            </a:r>
            <a:r>
              <a:rPr lang="en" sz="1200">
                <a:solidFill>
                  <a:schemeClr val="dk1"/>
                </a:solidFill>
              </a:rPr>
              <a:t> Data Acceptance Plan (DAP) that, once finalized:</a:t>
            </a:r>
          </a:p>
          <a:p>
            <a:pPr marL="914400" lvl="1" indent="-304800" rtl="0">
              <a:lnSpc>
                <a:spcPct val="115000"/>
              </a:lnSpc>
              <a:spcBef>
                <a:spcPts val="0"/>
              </a:spcBef>
              <a:buClr>
                <a:schemeClr val="dk1"/>
              </a:buClr>
              <a:buSzPct val="100000"/>
              <a:buFont typeface="Arial"/>
              <a:buChar char="○"/>
            </a:pPr>
            <a:r>
              <a:rPr lang="en" sz="1200">
                <a:solidFill>
                  <a:schemeClr val="dk1"/>
                </a:solidFill>
              </a:rPr>
              <a:t>Can be distributed to data providers</a:t>
            </a:r>
          </a:p>
          <a:p>
            <a:pPr marL="914400" lvl="1" indent="-304800" rtl="0">
              <a:lnSpc>
                <a:spcPct val="115000"/>
              </a:lnSpc>
              <a:spcBef>
                <a:spcPts val="0"/>
              </a:spcBef>
              <a:buClr>
                <a:schemeClr val="dk1"/>
              </a:buClr>
              <a:buSzPct val="100000"/>
              <a:buFont typeface="Arial"/>
              <a:buChar char="○"/>
            </a:pPr>
            <a:r>
              <a:rPr lang="en" sz="1200">
                <a:solidFill>
                  <a:schemeClr val="dk1"/>
                </a:solidFill>
              </a:rPr>
              <a:t>Informs of ASDC Ingest requirements </a:t>
            </a:r>
          </a:p>
          <a:p>
            <a:pPr marL="914400" lvl="1" indent="-304800" rtl="0">
              <a:lnSpc>
                <a:spcPct val="115000"/>
              </a:lnSpc>
              <a:spcBef>
                <a:spcPts val="0"/>
              </a:spcBef>
              <a:buClr>
                <a:schemeClr val="dk1"/>
              </a:buClr>
              <a:buSzPct val="100000"/>
              <a:buFont typeface="Arial"/>
              <a:buChar char="○"/>
            </a:pPr>
            <a:r>
              <a:rPr lang="en" sz="1200">
                <a:solidFill>
                  <a:schemeClr val="dk1"/>
                </a:solidFill>
              </a:rPr>
              <a:t>Involves CMB and UWG reviews for increased </a:t>
            </a:r>
            <a:br>
              <a:rPr lang="en" sz="1200">
                <a:solidFill>
                  <a:schemeClr val="dk1"/>
                </a:solidFill>
              </a:rPr>
            </a:br>
            <a:r>
              <a:rPr lang="en" sz="1200">
                <a:solidFill>
                  <a:schemeClr val="dk1"/>
                </a:solidFill>
              </a:rPr>
              <a:t>stakeholder participation</a:t>
            </a:r>
          </a:p>
          <a:p>
            <a:pPr marL="914400" lvl="1" indent="-304800" rtl="0">
              <a:lnSpc>
                <a:spcPct val="115000"/>
              </a:lnSpc>
              <a:spcBef>
                <a:spcPts val="0"/>
              </a:spcBef>
              <a:buClr>
                <a:schemeClr val="dk1"/>
              </a:buClr>
              <a:buSzPct val="100000"/>
              <a:buFont typeface="Arial"/>
              <a:buChar char="○"/>
            </a:pPr>
            <a:r>
              <a:rPr lang="en" sz="1200">
                <a:solidFill>
                  <a:schemeClr val="dk1"/>
                </a:solidFill>
              </a:rPr>
              <a:t>Includes a Data Submission Request (DSR) as the</a:t>
            </a:r>
            <a:br>
              <a:rPr lang="en" sz="1200">
                <a:solidFill>
                  <a:schemeClr val="dk1"/>
                </a:solidFill>
              </a:rPr>
            </a:br>
            <a:r>
              <a:rPr lang="en" sz="1200">
                <a:solidFill>
                  <a:schemeClr val="dk1"/>
                </a:solidFill>
              </a:rPr>
              <a:t>first step to the DAP</a:t>
            </a:r>
          </a:p>
          <a:p>
            <a:pPr marL="0" marR="0" lvl="0" indent="0" algn="l" rtl="0">
              <a:spcBef>
                <a:spcPts val="0"/>
              </a:spcBef>
              <a:buClr>
                <a:schemeClr val="dk1"/>
              </a:buClr>
              <a:buFont typeface="Arial"/>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rPr>
              <a:t>Created a </a:t>
            </a:r>
            <a:r>
              <a:rPr lang="en" sz="1200" b="1">
                <a:solidFill>
                  <a:schemeClr val="dk1"/>
                </a:solidFill>
              </a:rPr>
              <a:t>draft</a:t>
            </a:r>
            <a:r>
              <a:rPr lang="en" sz="1200">
                <a:solidFill>
                  <a:schemeClr val="dk1"/>
                </a:solidFill>
              </a:rPr>
              <a:t> Data Acceptance Plan (DAP) that, once finalized:</a:t>
            </a:r>
          </a:p>
          <a:p>
            <a:pPr marL="914400" lvl="1" indent="-304800" rtl="0">
              <a:lnSpc>
                <a:spcPct val="115000"/>
              </a:lnSpc>
              <a:spcBef>
                <a:spcPts val="0"/>
              </a:spcBef>
              <a:buClr>
                <a:schemeClr val="dk1"/>
              </a:buClr>
              <a:buSzPct val="100000"/>
              <a:buFont typeface="Arial"/>
              <a:buChar char="○"/>
            </a:pPr>
            <a:r>
              <a:rPr lang="en" sz="1200">
                <a:solidFill>
                  <a:schemeClr val="dk1"/>
                </a:solidFill>
              </a:rPr>
              <a:t>Can be distributed to data providers</a:t>
            </a:r>
          </a:p>
          <a:p>
            <a:pPr marL="914400" lvl="1" indent="-304800" rtl="0">
              <a:lnSpc>
                <a:spcPct val="115000"/>
              </a:lnSpc>
              <a:spcBef>
                <a:spcPts val="0"/>
              </a:spcBef>
              <a:buClr>
                <a:schemeClr val="dk1"/>
              </a:buClr>
              <a:buSzPct val="100000"/>
              <a:buFont typeface="Arial"/>
              <a:buChar char="○"/>
            </a:pPr>
            <a:r>
              <a:rPr lang="en" sz="1200">
                <a:solidFill>
                  <a:schemeClr val="dk1"/>
                </a:solidFill>
              </a:rPr>
              <a:t>Informs of ASDC Ingest requirements </a:t>
            </a:r>
          </a:p>
          <a:p>
            <a:pPr marL="914400" lvl="1" indent="-304800" rtl="0">
              <a:lnSpc>
                <a:spcPct val="115000"/>
              </a:lnSpc>
              <a:spcBef>
                <a:spcPts val="0"/>
              </a:spcBef>
              <a:buClr>
                <a:schemeClr val="dk1"/>
              </a:buClr>
              <a:buSzPct val="100000"/>
              <a:buFont typeface="Arial"/>
              <a:buChar char="○"/>
            </a:pPr>
            <a:r>
              <a:rPr lang="en" sz="1200">
                <a:solidFill>
                  <a:schemeClr val="dk1"/>
                </a:solidFill>
              </a:rPr>
              <a:t>Involves CMB and UWG reviews for increased </a:t>
            </a:r>
            <a:br>
              <a:rPr lang="en" sz="1200">
                <a:solidFill>
                  <a:schemeClr val="dk1"/>
                </a:solidFill>
              </a:rPr>
            </a:br>
            <a:r>
              <a:rPr lang="en" sz="1200">
                <a:solidFill>
                  <a:schemeClr val="dk1"/>
                </a:solidFill>
              </a:rPr>
              <a:t>stakeholder participation</a:t>
            </a:r>
          </a:p>
          <a:p>
            <a:pPr marL="914400" lvl="1" indent="-304800" rtl="0">
              <a:lnSpc>
                <a:spcPct val="115000"/>
              </a:lnSpc>
              <a:spcBef>
                <a:spcPts val="0"/>
              </a:spcBef>
              <a:buClr>
                <a:schemeClr val="dk1"/>
              </a:buClr>
              <a:buSzPct val="100000"/>
              <a:buFont typeface="Arial"/>
              <a:buChar char="○"/>
            </a:pPr>
            <a:r>
              <a:rPr lang="en" sz="1200">
                <a:solidFill>
                  <a:schemeClr val="dk1"/>
                </a:solidFill>
              </a:rPr>
              <a:t>Includes a Data Submission Request (DSR) as the</a:t>
            </a:r>
            <a:br>
              <a:rPr lang="en" sz="1200">
                <a:solidFill>
                  <a:schemeClr val="dk1"/>
                </a:solidFill>
              </a:rPr>
            </a:br>
            <a:r>
              <a:rPr lang="en" sz="1200">
                <a:solidFill>
                  <a:schemeClr val="dk1"/>
                </a:solidFill>
              </a:rPr>
              <a:t>first step to the DAP</a:t>
            </a:r>
          </a:p>
          <a:p>
            <a:pPr marL="0" marR="0" lvl="0" indent="0" algn="l" rtl="0">
              <a:spcBef>
                <a:spcPts val="0"/>
              </a:spcBef>
              <a:buClr>
                <a:schemeClr val="dk1"/>
              </a:buClr>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buClr>
                <a:schemeClr val="dk1"/>
              </a:buClr>
              <a:buSzPct val="25000"/>
              <a:buFont typeface="Arial"/>
              <a:buNone/>
            </a:pPr>
            <a:r>
              <a:rPr lang="en" sz="1100" b="0" i="0" u="none" strike="noStrike" cap="none" baseline="0">
                <a:solidFill>
                  <a:srgbClr val="333333"/>
                </a:solidFill>
                <a:latin typeface="Arial"/>
                <a:ea typeface="Arial"/>
                <a:cs typeface="Arial"/>
                <a:sym typeface="Arial"/>
              </a:rPr>
              <a:t>Effective communication between the UWG and ASDC management is the key to facilitating mutual understanding between the data users and the data providers. The current 18-24-month scheduled face-to-face meeting is not optimal for achieving this goal since it leaves a large time gap with no interaction between meetings. The UWG is pleased that the ASDC management had adopted our 2010 recommendation for a formal progress update by email or through web-meeting every 9-12 months to facilitate better information/idea exchanges between the two groups. This had provided an effective way to communicate between face-to-face meetings. The UWG recommends that this activity be continued in the future.</a:t>
            </a: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This document shows the mapping that was started early on and the steps that have been taken (up to the star) with the next two steps (the mapping has continued to grow as more documents have been identified and developed- and will be finalized only after the CMR is defined, expected to happen soon)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899"/>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3" name="Shape 13"/>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4" name="Shape 14"/>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556790" y="6333133"/>
            <a:ext cx="548699" cy="5246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1" name="Shape 61"/>
          <p:cNvSpPr txBox="1">
            <a:spLocks noGrp="1"/>
          </p:cNvSpPr>
          <p:nvPr>
            <p:ph type="subTitle" idx="1"/>
          </p:nvPr>
        </p:nvSpPr>
        <p:spPr>
          <a:xfrm>
            <a:off x="1371600" y="4343400"/>
            <a:ext cx="6400799" cy="1752899"/>
          </a:xfrm>
          <a:prstGeom prst="rect">
            <a:avLst/>
          </a:prstGeom>
          <a:noFill/>
          <a:ln>
            <a:noFill/>
          </a:ln>
        </p:spPr>
        <p:txBody>
          <a:bodyPr lIns="91425" tIns="91425" rIns="91425" bIns="91425" anchor="t" anchorCtr="0"/>
          <a:lstStyle>
            <a:lvl1pPr marL="227011" marR="0" indent="-227011" algn="ctr" rtl="0">
              <a:lnSpc>
                <a:spcPct val="100000"/>
              </a:lnSpc>
              <a:spcBef>
                <a:spcPts val="480"/>
              </a:spcBef>
              <a:spcAft>
                <a:spcPts val="0"/>
              </a:spcAft>
              <a:buClr>
                <a:schemeClr val="dk1"/>
              </a:buClr>
              <a:buFont typeface="Arial"/>
              <a:buNone/>
              <a:defRPr/>
            </a:lvl1pPr>
            <a:lvl2pPr marL="398462" marR="0" indent="160338" algn="l" rtl="0">
              <a:lnSpc>
                <a:spcPct val="100000"/>
              </a:lnSpc>
              <a:spcBef>
                <a:spcPts val="400"/>
              </a:spcBef>
              <a:spcAft>
                <a:spcPts val="0"/>
              </a:spcAft>
              <a:buClr>
                <a:schemeClr val="dk1"/>
              </a:buClr>
              <a:buFont typeface="Arial"/>
              <a:buChar char="•"/>
              <a:defRPr/>
            </a:lvl2pPr>
            <a:lvl3pPr marL="858837" marR="0" indent="144462" algn="l" rtl="0">
              <a:lnSpc>
                <a:spcPct val="100000"/>
              </a:lnSpc>
              <a:spcBef>
                <a:spcPts val="400"/>
              </a:spcBef>
              <a:spcAft>
                <a:spcPts val="0"/>
              </a:spcAft>
              <a:buClr>
                <a:schemeClr val="dk1"/>
              </a:buClr>
              <a:buFont typeface="Arial"/>
              <a:buChar char="•"/>
              <a:defRPr/>
            </a:lvl3pPr>
            <a:lvl4pPr marL="1430337" marR="0" indent="93662" algn="l" rtl="0">
              <a:lnSpc>
                <a:spcPct val="100000"/>
              </a:lnSpc>
              <a:spcBef>
                <a:spcPts val="400"/>
              </a:spcBef>
              <a:spcAft>
                <a:spcPts val="0"/>
              </a:spcAft>
              <a:buClr>
                <a:schemeClr val="dk1"/>
              </a:buClr>
              <a:buFont typeface="Arial"/>
              <a:buChar char="–"/>
              <a:defRPr/>
            </a:lvl4pPr>
            <a:lvl5pPr marL="2003425" marR="0" indent="104775" algn="l" rtl="0">
              <a:lnSpc>
                <a:spcPct val="100000"/>
              </a:lnSpc>
              <a:spcBef>
                <a:spcPts val="400"/>
              </a:spcBef>
              <a:spcAft>
                <a:spcPts val="0"/>
              </a:spcAft>
              <a:buClr>
                <a:schemeClr val="dk1"/>
              </a:buClr>
              <a:buFont typeface="Arial"/>
              <a:buChar char="»"/>
              <a:defRPr/>
            </a:lvl5pPr>
            <a:lvl6pPr marL="2460625" marR="0" indent="104775" algn="l" rtl="0">
              <a:lnSpc>
                <a:spcPct val="100000"/>
              </a:lnSpc>
              <a:spcBef>
                <a:spcPts val="400"/>
              </a:spcBef>
              <a:spcAft>
                <a:spcPts val="0"/>
              </a:spcAft>
              <a:buClr>
                <a:schemeClr val="dk1"/>
              </a:buClr>
              <a:buFont typeface="Arial"/>
              <a:buChar char="»"/>
              <a:defRPr/>
            </a:lvl6pPr>
            <a:lvl7pPr marL="2917825" marR="0" indent="104775" algn="l" rtl="0">
              <a:lnSpc>
                <a:spcPct val="100000"/>
              </a:lnSpc>
              <a:spcBef>
                <a:spcPts val="400"/>
              </a:spcBef>
              <a:spcAft>
                <a:spcPts val="0"/>
              </a:spcAft>
              <a:buClr>
                <a:schemeClr val="dk1"/>
              </a:buClr>
              <a:buFont typeface="Arial"/>
              <a:buChar char="»"/>
              <a:defRPr/>
            </a:lvl7pPr>
            <a:lvl8pPr marL="3375025" marR="0" indent="104775" algn="l" rtl="0">
              <a:lnSpc>
                <a:spcPct val="100000"/>
              </a:lnSpc>
              <a:spcBef>
                <a:spcPts val="400"/>
              </a:spcBef>
              <a:spcAft>
                <a:spcPts val="0"/>
              </a:spcAft>
              <a:buClr>
                <a:schemeClr val="dk1"/>
              </a:buClr>
              <a:buFont typeface="Arial"/>
              <a:buChar char="»"/>
              <a:defRPr/>
            </a:lvl8pPr>
            <a:lvl9pPr marL="3832225" marR="0" indent="104775" algn="l" rtl="0">
              <a:lnSpc>
                <a:spcPct val="100000"/>
              </a:lnSpc>
              <a:spcBef>
                <a:spcPts val="400"/>
              </a:spcBef>
              <a:spcAft>
                <a:spcPts val="0"/>
              </a:spcAft>
              <a:buClr>
                <a:schemeClr val="dk1"/>
              </a:buClr>
              <a:buFont typeface="Arial"/>
              <a:buChar char="»"/>
              <a:defRPr/>
            </a:lvl9pPr>
          </a:lstStyle>
          <a:p>
            <a:endParaRPr/>
          </a:p>
        </p:txBody>
      </p:sp>
      <p:sp>
        <p:nvSpPr>
          <p:cNvPr id="62" name="Shape 62"/>
          <p:cNvSpPr txBox="1">
            <a:spLocks noGrp="1"/>
          </p:cNvSpPr>
          <p:nvPr>
            <p:ph type="title"/>
          </p:nvPr>
        </p:nvSpPr>
        <p:spPr>
          <a:xfrm>
            <a:off x="722312" y="2514600"/>
            <a:ext cx="7772400" cy="1361999"/>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2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457200"/>
            <a:ext cx="7772400" cy="685498"/>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 name="Shape 17"/>
          <p:cNvSpPr txBox="1">
            <a:spLocks noGrp="1"/>
          </p:cNvSpPr>
          <p:nvPr>
            <p:ph type="body" idx="1"/>
          </p:nvPr>
        </p:nvSpPr>
        <p:spPr>
          <a:xfrm>
            <a:off x="685800" y="1219200"/>
            <a:ext cx="7772400" cy="4570498"/>
          </a:xfrm>
          <a:prstGeom prst="rect">
            <a:avLst/>
          </a:prstGeom>
          <a:noFill/>
          <a:ln>
            <a:noFill/>
          </a:ln>
        </p:spPr>
        <p:txBody>
          <a:bodyPr lIns="91425" tIns="91425" rIns="91425" bIns="91425" anchor="t" anchorCtr="0"/>
          <a:lstStyle>
            <a:lvl1pPr marL="227011" indent="166689" algn="l" rtl="0">
              <a:spcBef>
                <a:spcPts val="480"/>
              </a:spcBef>
              <a:spcAft>
                <a:spcPts val="0"/>
              </a:spcAft>
              <a:buClr>
                <a:schemeClr val="dk1"/>
              </a:buClr>
              <a:buFont typeface="Arial"/>
              <a:buChar char="•"/>
              <a:defRPr/>
            </a:lvl1pPr>
            <a:lvl2pPr marL="398462" indent="160338" algn="l" rtl="0">
              <a:spcBef>
                <a:spcPts val="400"/>
              </a:spcBef>
              <a:spcAft>
                <a:spcPts val="0"/>
              </a:spcAft>
              <a:buClr>
                <a:schemeClr val="dk1"/>
              </a:buClr>
              <a:buFont typeface="Arial"/>
              <a:buChar char="•"/>
              <a:defRPr/>
            </a:lvl2pPr>
            <a:lvl3pPr marL="858837" indent="144462" algn="l" rtl="0">
              <a:spcBef>
                <a:spcPts val="400"/>
              </a:spcBef>
              <a:spcAft>
                <a:spcPts val="0"/>
              </a:spcAft>
              <a:buClr>
                <a:schemeClr val="dk1"/>
              </a:buClr>
              <a:buFont typeface="Arial"/>
              <a:buChar char="•"/>
              <a:defRPr/>
            </a:lvl3pPr>
            <a:lvl4pPr marL="1430337" indent="93662" algn="l" rtl="0">
              <a:spcBef>
                <a:spcPts val="400"/>
              </a:spcBef>
              <a:spcAft>
                <a:spcPts val="0"/>
              </a:spcAft>
              <a:buClr>
                <a:schemeClr val="dk1"/>
              </a:buClr>
              <a:buFont typeface="Arial"/>
              <a:buChar char="–"/>
              <a:defRPr/>
            </a:lvl4pPr>
            <a:lvl5pPr marL="2003425" indent="104775" algn="l" rtl="0">
              <a:spcBef>
                <a:spcPts val="400"/>
              </a:spcBef>
              <a:spcAft>
                <a:spcPts val="0"/>
              </a:spcAft>
              <a:buClr>
                <a:schemeClr val="dk1"/>
              </a:buClr>
              <a:buFont typeface="Arial"/>
              <a:buChar char="»"/>
              <a:defRPr/>
            </a:lvl5pPr>
            <a:lvl6pPr marL="2460625" indent="104775" algn="l" rtl="0">
              <a:spcBef>
                <a:spcPts val="400"/>
              </a:spcBef>
              <a:spcAft>
                <a:spcPts val="0"/>
              </a:spcAft>
              <a:buClr>
                <a:schemeClr val="dk1"/>
              </a:buClr>
              <a:buFont typeface="Arial"/>
              <a:buChar char="»"/>
              <a:defRPr/>
            </a:lvl6pPr>
            <a:lvl7pPr marL="2917825" indent="104775" algn="l" rtl="0">
              <a:spcBef>
                <a:spcPts val="400"/>
              </a:spcBef>
              <a:spcAft>
                <a:spcPts val="0"/>
              </a:spcAft>
              <a:buClr>
                <a:schemeClr val="dk1"/>
              </a:buClr>
              <a:buFont typeface="Arial"/>
              <a:buChar char="»"/>
              <a:defRPr/>
            </a:lvl7pPr>
            <a:lvl8pPr marL="3375025" indent="104775" algn="l" rtl="0">
              <a:spcBef>
                <a:spcPts val="400"/>
              </a:spcBef>
              <a:spcAft>
                <a:spcPts val="0"/>
              </a:spcAft>
              <a:buClr>
                <a:schemeClr val="dk1"/>
              </a:buClr>
              <a:buFont typeface="Arial"/>
              <a:buChar char="»"/>
              <a:defRPr/>
            </a:lvl8pPr>
            <a:lvl9pPr marL="3832225" indent="104775"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722312" y="2514600"/>
            <a:ext cx="7772400" cy="1361999"/>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subTitle" idx="1"/>
          </p:nvPr>
        </p:nvSpPr>
        <p:spPr>
          <a:xfrm>
            <a:off x="1371600" y="4343400"/>
            <a:ext cx="6400799" cy="1752899"/>
          </a:xfrm>
          <a:prstGeom prst="rect">
            <a:avLst/>
          </a:prstGeom>
          <a:noFill/>
          <a:ln>
            <a:noFill/>
          </a:ln>
        </p:spPr>
        <p:txBody>
          <a:bodyPr lIns="91425" tIns="91425" rIns="91425" bIns="91425" anchor="t" anchorCtr="0"/>
          <a:lstStyle>
            <a:lvl1pPr marL="227011" marR="0" indent="-227011" algn="ctr" rtl="0">
              <a:lnSpc>
                <a:spcPct val="100000"/>
              </a:lnSpc>
              <a:spcBef>
                <a:spcPts val="480"/>
              </a:spcBef>
              <a:spcAft>
                <a:spcPts val="0"/>
              </a:spcAft>
              <a:buClr>
                <a:schemeClr val="dk1"/>
              </a:buClr>
              <a:buFont typeface="Arial"/>
              <a:buNone/>
              <a:defRPr/>
            </a:lvl1pPr>
            <a:lvl2pPr marL="398462" marR="0" indent="160338" algn="l" rtl="0">
              <a:lnSpc>
                <a:spcPct val="100000"/>
              </a:lnSpc>
              <a:spcBef>
                <a:spcPts val="400"/>
              </a:spcBef>
              <a:spcAft>
                <a:spcPts val="0"/>
              </a:spcAft>
              <a:buClr>
                <a:schemeClr val="dk1"/>
              </a:buClr>
              <a:buFont typeface="Arial"/>
              <a:buChar char="•"/>
              <a:defRPr/>
            </a:lvl2pPr>
            <a:lvl3pPr marL="858837" marR="0" indent="144462" algn="l" rtl="0">
              <a:lnSpc>
                <a:spcPct val="100000"/>
              </a:lnSpc>
              <a:spcBef>
                <a:spcPts val="400"/>
              </a:spcBef>
              <a:spcAft>
                <a:spcPts val="0"/>
              </a:spcAft>
              <a:buClr>
                <a:schemeClr val="dk1"/>
              </a:buClr>
              <a:buFont typeface="Arial"/>
              <a:buChar char="•"/>
              <a:defRPr/>
            </a:lvl3pPr>
            <a:lvl4pPr marL="1430337" marR="0" indent="93662" algn="l" rtl="0">
              <a:lnSpc>
                <a:spcPct val="100000"/>
              </a:lnSpc>
              <a:spcBef>
                <a:spcPts val="400"/>
              </a:spcBef>
              <a:spcAft>
                <a:spcPts val="0"/>
              </a:spcAft>
              <a:buClr>
                <a:schemeClr val="dk1"/>
              </a:buClr>
              <a:buFont typeface="Arial"/>
              <a:buChar char="–"/>
              <a:defRPr/>
            </a:lvl4pPr>
            <a:lvl5pPr marL="2003425" marR="0" indent="104775" algn="l" rtl="0">
              <a:lnSpc>
                <a:spcPct val="100000"/>
              </a:lnSpc>
              <a:spcBef>
                <a:spcPts val="400"/>
              </a:spcBef>
              <a:spcAft>
                <a:spcPts val="0"/>
              </a:spcAft>
              <a:buClr>
                <a:schemeClr val="dk1"/>
              </a:buClr>
              <a:buFont typeface="Arial"/>
              <a:buChar char="»"/>
              <a:defRPr/>
            </a:lvl5pPr>
            <a:lvl6pPr marL="2460625" marR="0" indent="104775" algn="l" rtl="0">
              <a:lnSpc>
                <a:spcPct val="100000"/>
              </a:lnSpc>
              <a:spcBef>
                <a:spcPts val="400"/>
              </a:spcBef>
              <a:spcAft>
                <a:spcPts val="0"/>
              </a:spcAft>
              <a:buClr>
                <a:schemeClr val="dk1"/>
              </a:buClr>
              <a:buFont typeface="Arial"/>
              <a:buChar char="»"/>
              <a:defRPr/>
            </a:lvl6pPr>
            <a:lvl7pPr marL="2917825" marR="0" indent="104775" algn="l" rtl="0">
              <a:lnSpc>
                <a:spcPct val="100000"/>
              </a:lnSpc>
              <a:spcBef>
                <a:spcPts val="400"/>
              </a:spcBef>
              <a:spcAft>
                <a:spcPts val="0"/>
              </a:spcAft>
              <a:buClr>
                <a:schemeClr val="dk1"/>
              </a:buClr>
              <a:buFont typeface="Arial"/>
              <a:buChar char="»"/>
              <a:defRPr/>
            </a:lvl7pPr>
            <a:lvl8pPr marL="3375025" marR="0" indent="104775" algn="l" rtl="0">
              <a:lnSpc>
                <a:spcPct val="100000"/>
              </a:lnSpc>
              <a:spcBef>
                <a:spcPts val="400"/>
              </a:spcBef>
              <a:spcAft>
                <a:spcPts val="0"/>
              </a:spcAft>
              <a:buClr>
                <a:schemeClr val="dk1"/>
              </a:buClr>
              <a:buFont typeface="Arial"/>
              <a:buChar char="»"/>
              <a:defRPr/>
            </a:lvl8pPr>
            <a:lvl9pPr marL="3832225" marR="0" indent="104775" algn="l" rtl="0">
              <a:lnSpc>
                <a:spcPct val="100000"/>
              </a:lnSpc>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533400"/>
            <a:ext cx="7772400" cy="8379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1073708"/>
            <a:ext cx="8229600" cy="772498"/>
          </a:xfrm>
          <a:prstGeom prst="rect">
            <a:avLst/>
          </a:prstGeom>
          <a:noFill/>
          <a:ln>
            <a:noFill/>
          </a:ln>
        </p:spPr>
        <p:txBody>
          <a:bodyPr lIns="91425" tIns="91425" rIns="91425" bIns="91425" anchor="t"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457200" y="2068856"/>
            <a:ext cx="4038598" cy="4287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2"/>
          </p:nvPr>
        </p:nvSpPr>
        <p:spPr>
          <a:xfrm>
            <a:off x="4648200" y="2068856"/>
            <a:ext cx="4038598" cy="4287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8" name="Shape 28"/>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pic>
        <p:nvPicPr>
          <p:cNvPr id="32" name="Shape 32"/>
          <p:cNvPicPr preferRelativeResize="0"/>
          <p:nvPr/>
        </p:nvPicPr>
        <p:blipFill rotWithShape="1">
          <a:blip r:embed="rId2">
            <a:alphaModFix/>
          </a:blip>
          <a:srcRect/>
          <a:stretch/>
        </p:blipFill>
        <p:spPr>
          <a:xfrm>
            <a:off x="1740480" y="1126086"/>
            <a:ext cx="4041600" cy="4041600"/>
          </a:xfrm>
          <a:prstGeom prst="rect">
            <a:avLst/>
          </a:prstGeom>
          <a:noFill/>
          <a:ln>
            <a:noFill/>
          </a:ln>
        </p:spPr>
      </p:pic>
      <p:sp>
        <p:nvSpPr>
          <p:cNvPr id="33" name="Shape 33"/>
          <p:cNvSpPr txBox="1"/>
          <p:nvPr/>
        </p:nvSpPr>
        <p:spPr>
          <a:xfrm>
            <a:off x="3005065" y="2411543"/>
            <a:ext cx="3014698" cy="3416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57CFF"/>
              </a:buClr>
              <a:buSzPct val="25000"/>
              <a:buFont typeface="Questrial"/>
              <a:buNone/>
            </a:pPr>
            <a:r>
              <a:rPr lang="en" sz="2400" b="1" i="0" u="none" strike="noStrike" cap="none" baseline="0">
                <a:solidFill>
                  <a:srgbClr val="057CFF"/>
                </a:solidFill>
                <a:latin typeface="Questrial"/>
                <a:ea typeface="Questrial"/>
                <a:cs typeface="Questrial"/>
                <a:sym typeface="Questrial"/>
                <a:rtl val="0"/>
              </a:rPr>
              <a:t>Agenda</a:t>
            </a:r>
          </a:p>
          <a:p>
            <a:pPr marL="342900" marR="0" lvl="0" indent="-342900" algn="l" rtl="0">
              <a:lnSpc>
                <a:spcPct val="100000"/>
              </a:lnSpc>
              <a:spcBef>
                <a:spcPts val="0"/>
              </a:spcBef>
              <a:spcAft>
                <a:spcPts val="0"/>
              </a:spcAft>
              <a:buClr>
                <a:srgbClr val="057CFF"/>
              </a:buClr>
              <a:buSzPct val="100000"/>
              <a:buFont typeface="Noto Symbol"/>
              <a:buChar char="❑"/>
            </a:pPr>
            <a:r>
              <a:rPr lang="en" sz="2400" b="1" i="0" u="none" strike="noStrike" cap="none" baseline="0">
                <a:solidFill>
                  <a:srgbClr val="057CFF"/>
                </a:solidFill>
                <a:latin typeface="Questrial"/>
                <a:ea typeface="Questrial"/>
                <a:cs typeface="Questrial"/>
                <a:sym typeface="Questrial"/>
                <a:rtl val="0"/>
              </a:rPr>
              <a:t> </a:t>
            </a:r>
          </a:p>
          <a:p>
            <a:pPr marL="0" marR="0" lvl="0" indent="0" algn="l" rtl="0">
              <a:lnSpc>
                <a:spcPct val="100000"/>
              </a:lnSpc>
              <a:spcBef>
                <a:spcPts val="0"/>
              </a:spcBef>
              <a:spcAft>
                <a:spcPts val="0"/>
              </a:spcAft>
              <a:buClr>
                <a:schemeClr val="dk1"/>
              </a:buClr>
              <a:buFont typeface="Noto Symbol"/>
              <a:buNone/>
            </a:pPr>
            <a:endParaRPr sz="2400" b="1" i="0" u="none" strike="noStrike" cap="none" baseline="0">
              <a:solidFill>
                <a:srgbClr val="057CFF"/>
              </a:solidFill>
              <a:latin typeface="Questrial"/>
              <a:ea typeface="Questrial"/>
              <a:cs typeface="Questrial"/>
              <a:sym typeface="Questrial"/>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chemeClr val="dk1"/>
              </a:buClr>
              <a:buSzPct val="25000"/>
              <a:buFont typeface="Questrial"/>
              <a:buNone/>
            </a:pPr>
            <a:r>
              <a:rPr lang="en" sz="1800" b="0" i="0" u="none" strike="noStrike" cap="none" baseline="0">
                <a:solidFill>
                  <a:schemeClr val="dk1"/>
                </a:solidFill>
                <a:latin typeface="Questrial"/>
                <a:ea typeface="Questrial"/>
                <a:cs typeface="Questrial"/>
                <a:sym typeface="Questrial"/>
                <a:rtl val="0"/>
              </a:rPr>
              <a:t>	</a:t>
            </a:r>
          </a:p>
          <a:p>
            <a:pPr marL="0" marR="0" lvl="0" indent="0" algn="l" rtl="0">
              <a:lnSpc>
                <a:spcPct val="100000"/>
              </a:lnSpc>
              <a:spcBef>
                <a:spcPts val="0"/>
              </a:spcBef>
              <a:spcAft>
                <a:spcPts val="0"/>
              </a:spcAft>
              <a:buClr>
                <a:schemeClr val="dk1"/>
              </a:buClr>
              <a:buSzPct val="25000"/>
              <a:buFont typeface="Questrial"/>
              <a:buNone/>
            </a:pPr>
            <a:r>
              <a:rPr lang="en" sz="1800" b="0" i="0" u="none" strike="noStrike" cap="none" baseline="0">
                <a:solidFill>
                  <a:schemeClr val="dk1"/>
                </a:solidFill>
                <a:latin typeface="Questrial"/>
                <a:ea typeface="Questrial"/>
                <a:cs typeface="Questrial"/>
                <a:sym typeface="Questrial"/>
                <a:rtl val="0"/>
              </a:rPr>
              <a:t>	</a:t>
            </a:r>
          </a:p>
          <a:p>
            <a:pPr marL="0" marR="0" lvl="0" indent="0" algn="l" rtl="0">
              <a:lnSpc>
                <a:spcPct val="100000"/>
              </a:lnSpc>
              <a:spcBef>
                <a:spcPts val="0"/>
              </a:spcBef>
              <a:spcAft>
                <a:spcPts val="0"/>
              </a:spcAft>
              <a:buClr>
                <a:schemeClr val="dk1"/>
              </a:buClr>
              <a:buSzPct val="25000"/>
              <a:buFont typeface="Questrial"/>
              <a:buNone/>
            </a:pPr>
            <a:r>
              <a:rPr lang="en" sz="1800" b="0" i="0" u="none" strike="noStrike" cap="none" baseline="0">
                <a:solidFill>
                  <a:schemeClr val="dk1"/>
                </a:solidFill>
                <a:latin typeface="Questrial"/>
                <a:ea typeface="Questrial"/>
                <a:cs typeface="Questrial"/>
                <a:sym typeface="Questrial"/>
                <a:rtl val="0"/>
              </a:rPr>
              <a:t>	</a:t>
            </a:r>
          </a:p>
          <a:p>
            <a:pPr marL="0" marR="0" lvl="0" indent="0" algn="l" rtl="0">
              <a:lnSpc>
                <a:spcPct val="100000"/>
              </a:lnSpc>
              <a:spcBef>
                <a:spcPts val="0"/>
              </a:spcBef>
              <a:spcAft>
                <a:spcPts val="0"/>
              </a:spcAft>
              <a:buClr>
                <a:schemeClr val="dk1"/>
              </a:buClr>
              <a:buSzPct val="25000"/>
              <a:buFont typeface="Questrial"/>
              <a:buNone/>
            </a:pPr>
            <a:r>
              <a:rPr lang="en" sz="1800" b="0" i="0" u="none" strike="noStrike" cap="none" baseline="0">
                <a:solidFill>
                  <a:schemeClr val="dk1"/>
                </a:solidFill>
                <a:latin typeface="Questrial"/>
                <a:ea typeface="Questrial"/>
                <a:cs typeface="Questrial"/>
                <a:sym typeface="Questrial"/>
                <a:rtl val="0"/>
              </a:rPr>
              <a:t>	</a:t>
            </a:r>
          </a:p>
          <a:p>
            <a:pPr marL="0" marR="0" lvl="0" indent="0" algn="l" rtl="0">
              <a:lnSpc>
                <a:spcPct val="100000"/>
              </a:lnSpc>
              <a:spcBef>
                <a:spcPts val="0"/>
              </a:spcBef>
              <a:spcAft>
                <a:spcPts val="0"/>
              </a:spcAft>
              <a:buClr>
                <a:schemeClr val="dk1"/>
              </a:buClr>
              <a:buSzPct val="25000"/>
              <a:buFont typeface="Questrial"/>
              <a:buNone/>
            </a:pPr>
            <a:r>
              <a:rPr lang="en" sz="1800" b="0" i="0" u="none" strike="noStrike" cap="none" baseline="0">
                <a:solidFill>
                  <a:schemeClr val="dk1"/>
                </a:solidFill>
                <a:latin typeface="Questrial"/>
                <a:ea typeface="Questrial"/>
                <a:cs typeface="Questrial"/>
                <a:sym typeface="Questrial"/>
                <a:rtl val="0"/>
              </a:rPr>
              <a:t>	</a:t>
            </a:r>
          </a:p>
          <a:p>
            <a:pPr marL="0" marR="0" lvl="0" indent="0" algn="l" rtl="0">
              <a:lnSpc>
                <a:spcPct val="100000"/>
              </a:lnSpc>
              <a:spcBef>
                <a:spcPts val="0"/>
              </a:spcBef>
              <a:spcAft>
                <a:spcPts val="0"/>
              </a:spcAft>
              <a:buClr>
                <a:schemeClr val="dk1"/>
              </a:buClr>
              <a:buSzPct val="25000"/>
              <a:buFont typeface="Questrial"/>
              <a:buNone/>
            </a:pPr>
            <a:r>
              <a:rPr lang="en" sz="1800" b="0" i="0" u="none" strike="noStrike" cap="none" baseline="0">
                <a:solidFill>
                  <a:schemeClr val="dk1"/>
                </a:solidFill>
                <a:latin typeface="Questrial"/>
                <a:ea typeface="Questrial"/>
                <a:cs typeface="Questrial"/>
                <a:sym typeface="Questrial"/>
                <a:rtl val="0"/>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Questrial"/>
              <a:ea typeface="Questrial"/>
              <a:cs typeface="Questrial"/>
              <a:sym typeface="Questrial"/>
              <a:rtl val="0"/>
            </a:endParaRPr>
          </a:p>
        </p:txBody>
      </p:sp>
      <p:pic>
        <p:nvPicPr>
          <p:cNvPr id="34" name="Shape 34"/>
          <p:cNvPicPr preferRelativeResize="0"/>
          <p:nvPr/>
        </p:nvPicPr>
        <p:blipFill rotWithShape="1">
          <a:blip r:embed="rId3">
            <a:alphaModFix/>
          </a:blip>
          <a:srcRect/>
          <a:stretch/>
        </p:blipFill>
        <p:spPr>
          <a:xfrm>
            <a:off x="1595483" y="2171391"/>
            <a:ext cx="1197598" cy="11975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2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2" name="Shape 42"/>
          <p:cNvSpPr txBox="1">
            <a:spLocks noGrp="1"/>
          </p:cNvSpPr>
          <p:nvPr>
            <p:ph type="ftr" idx="11"/>
          </p:nvPr>
        </p:nvSpPr>
        <p:spPr>
          <a:xfrm>
            <a:off x="3124200" y="6356350"/>
            <a:ext cx="2895600" cy="3650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3" name="Shape 43"/>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1084879"/>
            <a:ext cx="3008398" cy="11085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568012" y="1069862"/>
            <a:ext cx="5576100" cy="5651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2"/>
          </p:nvPr>
        </p:nvSpPr>
        <p:spPr>
          <a:xfrm>
            <a:off x="457200" y="2246930"/>
            <a:ext cx="3008398" cy="4474500"/>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8" name="Shape 48"/>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9" name="Shape 49"/>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2"/>
          </p:nvPr>
        </p:nvSpPr>
        <p:spPr>
          <a:xfrm>
            <a:off x="2252038" y="1296308"/>
            <a:ext cx="5026500" cy="3431700"/>
          </a:xfrm>
          <a:prstGeom prst="rect">
            <a:avLst/>
          </a:prstGeom>
          <a:noFill/>
          <a:ln>
            <a:noFill/>
          </a:ln>
        </p:spPr>
      </p:sp>
      <p:sp>
        <p:nvSpPr>
          <p:cNvPr id="53" name="Shape 53"/>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4" name="Shape 54"/>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3124200" y="6356350"/>
            <a:ext cx="2895600" cy="3650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
        <p:cNvGrpSpPr/>
        <p:nvPr/>
      </p:nvGrpSpPr>
      <p:grpSpPr>
        <a:xfrm>
          <a:off x="0" y="0"/>
          <a:ext cx="0" cy="0"/>
          <a:chOff x="0" y="0"/>
          <a:chExt cx="0" cy="0"/>
        </a:xfrm>
      </p:grpSpPr>
      <p:sp>
        <p:nvSpPr>
          <p:cNvPr id="5" name="Shape 5"/>
          <p:cNvSpPr txBox="1">
            <a:spLocks noGrp="1"/>
          </p:cNvSpPr>
          <p:nvPr>
            <p:ph type="dt" idx="10"/>
          </p:nvPr>
        </p:nvSpPr>
        <p:spPr>
          <a:xfrm>
            <a:off x="0" y="6492875"/>
            <a:ext cx="734400"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 name="Shape 6"/>
          <p:cNvSpPr txBox="1">
            <a:spLocks noGrp="1"/>
          </p:cNvSpPr>
          <p:nvPr>
            <p:ph type="sldNum" idx="12"/>
          </p:nvPr>
        </p:nvSpPr>
        <p:spPr>
          <a:xfrm>
            <a:off x="8679760" y="6492875"/>
            <a:ext cx="464099" cy="365099"/>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stStyle>
          <a:p>
            <a:pPr marL="0" lvl="0" indent="0">
              <a:spcBef>
                <a:spcPts val="0"/>
              </a:spcBef>
              <a:buClr>
                <a:srgbClr val="888888"/>
              </a:buClr>
              <a:buSzPct val="25000"/>
              <a:buFont typeface="Calibri"/>
              <a:buNone/>
            </a:pPr>
            <a:fld id="{00000000-1234-1234-1234-123412341234}" type="slidenum">
              <a:rPr lang="en"/>
              <a:t>‹#›</a:t>
            </a:fld>
            <a:endParaRPr lang="en"/>
          </a:p>
        </p:txBody>
      </p:sp>
      <p:pic>
        <p:nvPicPr>
          <p:cNvPr id="7" name="Shape 7"/>
          <p:cNvPicPr preferRelativeResize="0"/>
          <p:nvPr/>
        </p:nvPicPr>
        <p:blipFill rotWithShape="1">
          <a:blip r:embed="rId14">
            <a:alphaModFix/>
          </a:blip>
          <a:srcRect/>
          <a:stretch/>
        </p:blipFill>
        <p:spPr>
          <a:xfrm>
            <a:off x="0" y="0"/>
            <a:ext cx="9144000" cy="1066799"/>
          </a:xfrm>
          <a:prstGeom prst="rect">
            <a:avLst/>
          </a:prstGeom>
          <a:noFill/>
          <a:ln>
            <a:noFill/>
          </a:ln>
        </p:spPr>
      </p:pic>
      <p:pic>
        <p:nvPicPr>
          <p:cNvPr id="8" name="Shape 8"/>
          <p:cNvPicPr preferRelativeResize="0"/>
          <p:nvPr/>
        </p:nvPicPr>
        <p:blipFill rotWithShape="1">
          <a:blip r:embed="rId15">
            <a:alphaModFix/>
          </a:blip>
          <a:srcRect/>
          <a:stretch/>
        </p:blipFill>
        <p:spPr>
          <a:xfrm>
            <a:off x="7133027" y="28185"/>
            <a:ext cx="1920300" cy="1014298"/>
          </a:xfrm>
          <a:prstGeom prst="rect">
            <a:avLst/>
          </a:prstGeom>
          <a:noFill/>
          <a:ln>
            <a:noFill/>
          </a:ln>
        </p:spPr>
      </p:pic>
      <p:sp>
        <p:nvSpPr>
          <p:cNvPr id="9" name="Shape 9"/>
          <p:cNvSpPr/>
          <p:nvPr/>
        </p:nvSpPr>
        <p:spPr>
          <a:xfrm>
            <a:off x="-1047529" y="151543"/>
            <a:ext cx="7836405" cy="6706455"/>
          </a:xfrm>
          <a:custGeom>
            <a:avLst/>
            <a:gdLst/>
            <a:ahLst/>
            <a:cxnLst/>
            <a:rect l="0" t="0" r="0" b="0"/>
            <a:pathLst>
              <a:path w="7836406" h="6706456" extrusionOk="0">
                <a:moveTo>
                  <a:pt x="72" y="3353228"/>
                </a:moveTo>
                <a:cubicBezTo>
                  <a:pt x="-13021" y="1200129"/>
                  <a:pt x="1754295" y="0"/>
                  <a:pt x="3918239" y="0"/>
                </a:cubicBezTo>
                <a:cubicBezTo>
                  <a:pt x="6082183" y="0"/>
                  <a:pt x="7836406" y="1501291"/>
                  <a:pt x="7836406" y="3353228"/>
                </a:cubicBezTo>
                <a:cubicBezTo>
                  <a:pt x="7836406" y="5205165"/>
                  <a:pt x="6082183" y="6706456"/>
                  <a:pt x="3918239" y="6706456"/>
                </a:cubicBezTo>
                <a:cubicBezTo>
                  <a:pt x="1754295" y="6706456"/>
                  <a:pt x="13165" y="5506327"/>
                  <a:pt x="72" y="3353228"/>
                </a:cubicBezTo>
                <a:close/>
              </a:path>
            </a:pathLst>
          </a:custGeom>
          <a:solidFill>
            <a:schemeClr val="lt1">
              <a:alpha val="18431"/>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99125" y="2130425"/>
            <a:ext cx="8623199" cy="1851899"/>
          </a:xfrm>
          <a:prstGeom prst="rect">
            <a:avLst/>
          </a:prstGeom>
        </p:spPr>
        <p:txBody>
          <a:bodyPr lIns="91425" tIns="91425" rIns="91425" bIns="91425" anchor="t" anchorCtr="0">
            <a:noAutofit/>
          </a:bodyPr>
          <a:lstStyle/>
          <a:p>
            <a:pPr rtl="0">
              <a:spcBef>
                <a:spcPts val="0"/>
              </a:spcBef>
              <a:buNone/>
            </a:pPr>
            <a:r>
              <a:rPr lang="en" sz="3000" b="1"/>
              <a:t>ASDC Ingest Automation Efforts </a:t>
            </a:r>
          </a:p>
          <a:p>
            <a:pPr rtl="0">
              <a:spcBef>
                <a:spcPts val="0"/>
              </a:spcBef>
              <a:buNone/>
            </a:pPr>
            <a:r>
              <a:rPr lang="en" sz="3000" b="1"/>
              <a:t>through </a:t>
            </a:r>
          </a:p>
          <a:p>
            <a:pPr rtl="0">
              <a:spcBef>
                <a:spcPts val="0"/>
              </a:spcBef>
              <a:buNone/>
            </a:pPr>
            <a:r>
              <a:rPr lang="en" sz="3000" b="1"/>
              <a:t>Collaboratory for quAlity Metadata Preservation </a:t>
            </a:r>
          </a:p>
          <a:p>
            <a:pPr rtl="0">
              <a:spcBef>
                <a:spcPts val="0"/>
              </a:spcBef>
              <a:buNone/>
            </a:pPr>
            <a:r>
              <a:rPr lang="en" sz="3000" b="1"/>
              <a:t>(CAMP) </a:t>
            </a:r>
          </a:p>
          <a:p>
            <a:pPr algn="l">
              <a:spcBef>
                <a:spcPts val="0"/>
              </a:spcBef>
              <a:buNone/>
            </a:pPr>
            <a:r>
              <a:rPr lang="en"/>
              <a:t> </a:t>
            </a:r>
          </a:p>
        </p:txBody>
      </p:sp>
      <p:sp>
        <p:nvSpPr>
          <p:cNvPr id="68" name="Shape 68"/>
          <p:cNvSpPr txBox="1">
            <a:spLocks noGrp="1"/>
          </p:cNvSpPr>
          <p:nvPr>
            <p:ph type="subTitle" idx="1"/>
          </p:nvPr>
        </p:nvSpPr>
        <p:spPr>
          <a:xfrm>
            <a:off x="1371600" y="5029200"/>
            <a:ext cx="6400799" cy="1752899"/>
          </a:xfrm>
          <a:prstGeom prst="rect">
            <a:avLst/>
          </a:prstGeom>
        </p:spPr>
        <p:txBody>
          <a:bodyPr lIns="91425" tIns="91425" rIns="91425" bIns="91425" anchor="t" anchorCtr="0">
            <a:noAutofit/>
          </a:bodyPr>
          <a:lstStyle/>
          <a:p>
            <a:pPr rtl="0">
              <a:spcBef>
                <a:spcPts val="0"/>
              </a:spcBef>
              <a:buNone/>
            </a:pPr>
            <a:r>
              <a:rPr lang="en" sz="2000"/>
              <a:t>Presented by:</a:t>
            </a:r>
            <a:br>
              <a:rPr lang="en" sz="2000"/>
            </a:br>
            <a:r>
              <a:rPr lang="en" sz="1600"/>
              <a:t>Aubrey Beach (Booz Allen Hamilton, NASA ASDC)</a:t>
            </a:r>
          </a:p>
          <a:p>
            <a:pPr rtl="0">
              <a:spcBef>
                <a:spcPts val="0"/>
              </a:spcBef>
              <a:buNone/>
            </a:pPr>
            <a:r>
              <a:rPr lang="en" sz="1600"/>
              <a:t>Tiffany Mathews (SSAI, NASA ASDC)</a:t>
            </a:r>
          </a:p>
          <a:p>
            <a:pPr>
              <a:spcBef>
                <a:spcPts val="0"/>
              </a:spcBef>
              <a:buNone/>
            </a:pPr>
            <a:r>
              <a:rPr lang="en" sz="1600"/>
              <a:t>Emily Northup (SSAI, NASA ASDC)</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28600" y="271100"/>
            <a:ext cx="7772400" cy="6854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a:solidFill>
                  <a:schemeClr val="lt1"/>
                </a:solidFill>
                <a:latin typeface="Arial"/>
                <a:ea typeface="Arial"/>
                <a:cs typeface="Arial"/>
                <a:sym typeface="Arial"/>
                <a:rtl val="0"/>
              </a:rPr>
              <a:t>Ingest Process Redesign</a:t>
            </a:r>
          </a:p>
        </p:txBody>
      </p:sp>
      <p:sp>
        <p:nvSpPr>
          <p:cNvPr id="74" name="Shape 74"/>
          <p:cNvSpPr txBox="1"/>
          <p:nvPr/>
        </p:nvSpPr>
        <p:spPr>
          <a:xfrm>
            <a:off x="79750" y="1431800"/>
            <a:ext cx="5526000" cy="4662000"/>
          </a:xfrm>
          <a:prstGeom prst="rect">
            <a:avLst/>
          </a:prstGeom>
          <a:noFill/>
          <a:ln>
            <a:noFill/>
          </a:ln>
        </p:spPr>
        <p:txBody>
          <a:bodyPr lIns="91425" tIns="91425" rIns="91425" bIns="91425" anchor="t" anchorCtr="0">
            <a:noAutofit/>
          </a:bodyPr>
          <a:lstStyle/>
          <a:p>
            <a:pPr marL="457200" marR="0" lvl="0" indent="-355600" algn="l" rtl="0">
              <a:lnSpc>
                <a:spcPct val="115000"/>
              </a:lnSpc>
              <a:spcBef>
                <a:spcPts val="0"/>
              </a:spcBef>
              <a:spcAft>
                <a:spcPts val="0"/>
              </a:spcAft>
              <a:buClr>
                <a:schemeClr val="dk1"/>
              </a:buClr>
              <a:buSzPct val="100000"/>
              <a:buFont typeface="Arial"/>
              <a:buChar char="●"/>
            </a:pPr>
            <a:r>
              <a:rPr lang="en" sz="2000"/>
              <a:t>Metadata Consistency </a:t>
            </a:r>
          </a:p>
          <a:p>
            <a:pPr marL="457200" marR="0" lvl="0" indent="-355600" algn="l" rtl="0">
              <a:lnSpc>
                <a:spcPct val="115000"/>
              </a:lnSpc>
              <a:spcBef>
                <a:spcPts val="0"/>
              </a:spcBef>
              <a:spcAft>
                <a:spcPts val="0"/>
              </a:spcAft>
              <a:buClr>
                <a:schemeClr val="dk1"/>
              </a:buClr>
              <a:buSzPct val="100000"/>
              <a:buFont typeface="Arial"/>
              <a:buChar char="●"/>
            </a:pPr>
            <a:r>
              <a:rPr lang="en" sz="2000">
                <a:solidFill>
                  <a:schemeClr val="dk1"/>
                </a:solidFill>
              </a:rPr>
              <a:t>R</a:t>
            </a:r>
            <a:r>
              <a:rPr lang="en" sz="2000" b="0" i="0" u="none" strike="noStrike" cap="none" baseline="0">
                <a:solidFill>
                  <a:schemeClr val="dk1"/>
                </a:solidFill>
                <a:latin typeface="Arial"/>
                <a:ea typeface="Arial"/>
                <a:cs typeface="Arial"/>
                <a:sym typeface="Arial"/>
                <a:rtl val="0"/>
              </a:rPr>
              <a:t>edundant metadata</a:t>
            </a:r>
            <a:r>
              <a:rPr lang="en" sz="2000">
                <a:solidFill>
                  <a:schemeClr val="dk1"/>
                </a:solidFill>
                <a:rtl val="0"/>
              </a:rPr>
              <a:t> </a:t>
            </a:r>
            <a:r>
              <a:rPr lang="en" sz="2000" b="0" i="0" u="none" strike="noStrike" cap="none" baseline="0">
                <a:solidFill>
                  <a:schemeClr val="dk1"/>
                </a:solidFill>
                <a:latin typeface="Arial"/>
                <a:ea typeface="Arial"/>
                <a:cs typeface="Arial"/>
                <a:sym typeface="Arial"/>
                <a:rtl val="0"/>
              </a:rPr>
              <a:t>capture/d</a:t>
            </a:r>
            <a:r>
              <a:rPr lang="en" sz="2000">
                <a:solidFill>
                  <a:schemeClr val="dk1"/>
                </a:solidFill>
                <a:rtl val="0"/>
              </a:rPr>
              <a:t>issemination </a:t>
            </a:r>
          </a:p>
          <a:p>
            <a:pPr marL="914400" marR="0" lvl="1" indent="-355600" algn="l" rtl="0">
              <a:lnSpc>
                <a:spcPct val="115000"/>
              </a:lnSpc>
              <a:spcBef>
                <a:spcPts val="0"/>
              </a:spcBef>
              <a:spcAft>
                <a:spcPts val="0"/>
              </a:spcAft>
              <a:buClr>
                <a:schemeClr val="dk1"/>
              </a:buClr>
              <a:buSzPct val="100000"/>
              <a:buFont typeface="Courier New"/>
              <a:buChar char="o"/>
            </a:pPr>
            <a:r>
              <a:rPr lang="en" sz="2000">
                <a:solidFill>
                  <a:schemeClr val="dk1"/>
                </a:solidFill>
                <a:rtl val="0"/>
              </a:rPr>
              <a:t>DSR, Operations Agreement, Interface Control Document, Digital Object Identifiers</a:t>
            </a:r>
          </a:p>
          <a:p>
            <a:pPr marL="457200" marR="0" lvl="0" indent="-355600" algn="l" rtl="0">
              <a:lnSpc>
                <a:spcPct val="115000"/>
              </a:lnSpc>
              <a:spcBef>
                <a:spcPts val="0"/>
              </a:spcBef>
              <a:spcAft>
                <a:spcPts val="0"/>
              </a:spcAft>
              <a:buClr>
                <a:schemeClr val="dk1"/>
              </a:buClr>
              <a:buSzPct val="100000"/>
              <a:buFont typeface="Arial"/>
              <a:buChar char="●"/>
            </a:pPr>
            <a:r>
              <a:rPr lang="en" sz="2000">
                <a:solidFill>
                  <a:schemeClr val="dk1"/>
                </a:solidFill>
              </a:rPr>
              <a:t>Limited knowledge amongst DAAC staff of ingest processes</a:t>
            </a:r>
          </a:p>
          <a:p>
            <a:pPr marL="457200" marR="0" lvl="0" indent="-355600" algn="l" rtl="0">
              <a:lnSpc>
                <a:spcPct val="115000"/>
              </a:lnSpc>
              <a:spcBef>
                <a:spcPts val="0"/>
              </a:spcBef>
              <a:spcAft>
                <a:spcPts val="0"/>
              </a:spcAft>
              <a:buClr>
                <a:schemeClr val="dk1"/>
              </a:buClr>
              <a:buSzPct val="100000"/>
              <a:buFont typeface="Arial"/>
              <a:buChar char="●"/>
            </a:pPr>
            <a:r>
              <a:rPr lang="en" sz="2000" b="0" i="0" u="none" strike="noStrike" cap="none" baseline="0">
                <a:solidFill>
                  <a:schemeClr val="dk1"/>
                </a:solidFill>
                <a:latin typeface="Arial"/>
                <a:ea typeface="Arial"/>
                <a:cs typeface="Arial"/>
                <a:sym typeface="Arial"/>
                <a:rtl val="0"/>
              </a:rPr>
              <a:t>No</a:t>
            </a:r>
            <a:r>
              <a:rPr lang="en" sz="2000">
                <a:solidFill>
                  <a:schemeClr val="dk1"/>
                </a:solidFill>
                <a:rtl val="0"/>
              </a:rPr>
              <a:t> </a:t>
            </a:r>
            <a:r>
              <a:rPr lang="en" sz="2000" b="0" i="0" u="none" strike="noStrike" cap="none" baseline="0">
                <a:solidFill>
                  <a:schemeClr val="dk1"/>
                </a:solidFill>
                <a:latin typeface="Arial"/>
                <a:ea typeface="Arial"/>
                <a:cs typeface="Arial"/>
                <a:sym typeface="Arial"/>
                <a:rtl val="0"/>
              </a:rPr>
              <a:t>U</a:t>
            </a:r>
            <a:r>
              <a:rPr lang="en" sz="2000">
                <a:solidFill>
                  <a:schemeClr val="dk1"/>
                </a:solidFill>
                <a:rtl val="0"/>
              </a:rPr>
              <a:t>ser Working Group feedback</a:t>
            </a:r>
          </a:p>
          <a:p>
            <a:pPr marL="457200" marR="0" lvl="0" indent="-355600" algn="l" rtl="0">
              <a:lnSpc>
                <a:spcPct val="115000"/>
              </a:lnSpc>
              <a:spcBef>
                <a:spcPts val="0"/>
              </a:spcBef>
              <a:spcAft>
                <a:spcPts val="0"/>
              </a:spcAft>
              <a:buClr>
                <a:schemeClr val="dk1"/>
              </a:buClr>
              <a:buSzPct val="100000"/>
              <a:buFont typeface="Arial"/>
              <a:buChar char="●"/>
            </a:pPr>
            <a:r>
              <a:rPr lang="en" sz="2000">
                <a:solidFill>
                  <a:schemeClr val="dk1"/>
                </a:solidFill>
                <a:rtl val="0"/>
              </a:rPr>
              <a:t>No Change Management Board review</a:t>
            </a:r>
          </a:p>
          <a:p>
            <a:pPr marL="457200" marR="0" lvl="0" indent="-355600" algn="l" rtl="0">
              <a:lnSpc>
                <a:spcPct val="115000"/>
              </a:lnSpc>
              <a:spcBef>
                <a:spcPts val="0"/>
              </a:spcBef>
              <a:spcAft>
                <a:spcPts val="0"/>
              </a:spcAft>
              <a:buClr>
                <a:schemeClr val="dk1"/>
              </a:buClr>
              <a:buSzPct val="100000"/>
              <a:buFont typeface="Arial"/>
              <a:buChar char="●"/>
            </a:pPr>
            <a:r>
              <a:rPr lang="en" sz="2000">
                <a:solidFill>
                  <a:schemeClr val="dk1"/>
                </a:solidFill>
                <a:rtl val="0"/>
              </a:rPr>
              <a:t>No centralized portal for science team and data providers to review metadata</a:t>
            </a:r>
          </a:p>
          <a:p>
            <a:pPr marL="457200" marR="0" lvl="0" indent="-355600" algn="l" rtl="0">
              <a:lnSpc>
                <a:spcPct val="115000"/>
              </a:lnSpc>
              <a:spcBef>
                <a:spcPts val="0"/>
              </a:spcBef>
              <a:spcAft>
                <a:spcPts val="0"/>
              </a:spcAft>
              <a:buClr>
                <a:schemeClr val="dk1"/>
              </a:buClr>
              <a:buSzPct val="100000"/>
              <a:buFont typeface="Arial"/>
              <a:buChar char="●"/>
            </a:pPr>
            <a:r>
              <a:rPr lang="en" sz="2000">
                <a:solidFill>
                  <a:schemeClr val="dk1"/>
                </a:solidFill>
                <a:rtl val="0"/>
              </a:rPr>
              <a:t>No transparent process for data providers</a:t>
            </a:r>
          </a:p>
        </p:txBody>
      </p:sp>
      <p:pic>
        <p:nvPicPr>
          <p:cNvPr id="75" name="Shape 75"/>
          <p:cNvPicPr preferRelativeResize="0"/>
          <p:nvPr/>
        </p:nvPicPr>
        <p:blipFill rotWithShape="1">
          <a:blip r:embed="rId3">
            <a:alphaModFix/>
          </a:blip>
          <a:srcRect/>
          <a:stretch/>
        </p:blipFill>
        <p:spPr>
          <a:xfrm>
            <a:off x="5710125" y="1330275"/>
            <a:ext cx="3362700" cy="2823899"/>
          </a:xfrm>
          <a:prstGeom prst="rect">
            <a:avLst/>
          </a:prstGeom>
          <a:noFill/>
          <a:ln>
            <a:noFill/>
          </a:ln>
        </p:spPr>
      </p:pic>
      <p:sp>
        <p:nvSpPr>
          <p:cNvPr id="76" name="Shape 76"/>
          <p:cNvSpPr txBox="1"/>
          <p:nvPr/>
        </p:nvSpPr>
        <p:spPr>
          <a:xfrm>
            <a:off x="79750" y="977300"/>
            <a:ext cx="7655400" cy="433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2000" b="1">
                <a:solidFill>
                  <a:schemeClr val="dk1"/>
                </a:solidFill>
              </a:rPr>
              <a:t>Original Driving Factors</a:t>
            </a:r>
            <a:r>
              <a:rPr lang="en" sz="2000" b="0" i="0" u="none" strike="noStrike" cap="none" baseline="0">
                <a:solidFill>
                  <a:schemeClr val="dk1"/>
                </a:solidFill>
                <a:latin typeface="Arial"/>
                <a:ea typeface="Arial"/>
                <a:cs typeface="Arial"/>
                <a:sym typeface="Arial"/>
              </a:rPr>
              <a: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80525" y="1219200"/>
            <a:ext cx="8320800" cy="1295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000" b="0" i="0" u="none" strike="noStrike" cap="none" baseline="0">
                <a:solidFill>
                  <a:schemeClr val="dk1"/>
                </a:solidFill>
                <a:latin typeface="Arial"/>
                <a:ea typeface="Arial"/>
                <a:cs typeface="Arial"/>
                <a:sym typeface="Arial"/>
              </a:rPr>
              <a:t>Collaboratory for quAlity Metadata Preservation (CAMP) will address the need to effectively collect and maintain collection level metadata for data products archived at the ASDC. </a:t>
            </a:r>
          </a:p>
        </p:txBody>
      </p:sp>
      <p:sp>
        <p:nvSpPr>
          <p:cNvPr id="82" name="Shape 82"/>
          <p:cNvSpPr txBox="1"/>
          <p:nvPr/>
        </p:nvSpPr>
        <p:spPr>
          <a:xfrm>
            <a:off x="80525" y="2377300"/>
            <a:ext cx="6897000" cy="4165799"/>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None/>
            </a:pPr>
            <a:r>
              <a:rPr lang="en" sz="2000" b="1">
                <a:solidFill>
                  <a:schemeClr val="dk1"/>
                </a:solidFill>
              </a:rPr>
              <a:t>CAMP will provide: </a:t>
            </a:r>
          </a:p>
          <a:p>
            <a:pPr marL="227012" marR="0" lvl="0" indent="-201612" algn="l" rtl="0">
              <a:lnSpc>
                <a:spcPct val="100000"/>
              </a:lnSpc>
              <a:spcBef>
                <a:spcPts val="0"/>
              </a:spcBef>
              <a:spcAft>
                <a:spcPts val="0"/>
              </a:spcAft>
              <a:buClr>
                <a:schemeClr val="dk1"/>
              </a:buClr>
              <a:buSzPct val="100000"/>
              <a:buFont typeface="Arial"/>
              <a:buChar char="•"/>
            </a:pPr>
            <a:r>
              <a:rPr lang="en" sz="2000" b="0" i="0" u="none" strike="noStrike" cap="none" baseline="0">
                <a:solidFill>
                  <a:schemeClr val="dk1"/>
                </a:solidFill>
                <a:latin typeface="Arial"/>
                <a:ea typeface="Arial"/>
                <a:cs typeface="Arial"/>
                <a:sym typeface="Arial"/>
              </a:rPr>
              <a:t>Metadata consistency </a:t>
            </a:r>
            <a:r>
              <a:rPr lang="en" sz="2000">
                <a:solidFill>
                  <a:schemeClr val="dk1"/>
                </a:solidFill>
              </a:rPr>
              <a:t>across alike</a:t>
            </a:r>
            <a:r>
              <a:rPr lang="en" sz="2000" b="0" i="0" u="none" strike="noStrike" cap="none" baseline="0">
                <a:solidFill>
                  <a:schemeClr val="dk1"/>
                </a:solidFill>
                <a:latin typeface="Arial"/>
                <a:ea typeface="Arial"/>
                <a:cs typeface="Arial"/>
                <a:sym typeface="Arial"/>
              </a:rPr>
              <a:t> data collections</a:t>
            </a:r>
          </a:p>
          <a:p>
            <a:pPr marL="227012" marR="0" lvl="0" indent="-201612" algn="l" rtl="0">
              <a:lnSpc>
                <a:spcPct val="100000"/>
              </a:lnSpc>
              <a:spcBef>
                <a:spcPts val="480"/>
              </a:spcBef>
              <a:spcAft>
                <a:spcPts val="0"/>
              </a:spcAft>
              <a:buClr>
                <a:schemeClr val="dk1"/>
              </a:buClr>
              <a:buSzPct val="100000"/>
              <a:buFont typeface="Arial"/>
              <a:buChar char="•"/>
            </a:pPr>
            <a:r>
              <a:rPr lang="en" sz="2000" b="0" i="0" u="none" strike="noStrike" cap="none" baseline="0">
                <a:solidFill>
                  <a:schemeClr val="dk1"/>
                </a:solidFill>
                <a:latin typeface="Arial"/>
                <a:ea typeface="Arial"/>
                <a:cs typeface="Arial"/>
                <a:sym typeface="Arial"/>
              </a:rPr>
              <a:t>A</a:t>
            </a:r>
            <a:r>
              <a:rPr lang="en" sz="2000">
                <a:solidFill>
                  <a:schemeClr val="dk1"/>
                </a:solidFill>
              </a:rPr>
              <a:t>n interactive user</a:t>
            </a:r>
            <a:r>
              <a:rPr lang="en" sz="2000" b="0" i="0" u="none" strike="noStrike" cap="none" baseline="0">
                <a:solidFill>
                  <a:schemeClr val="dk1"/>
                </a:solidFill>
                <a:latin typeface="Arial"/>
                <a:ea typeface="Arial"/>
                <a:cs typeface="Arial"/>
                <a:sym typeface="Arial"/>
              </a:rPr>
              <a:t> interface to </a:t>
            </a:r>
          </a:p>
          <a:p>
            <a:pPr marL="914400" marR="0" lvl="1" indent="-355600" algn="l" rtl="0">
              <a:lnSpc>
                <a:spcPct val="100000"/>
              </a:lnSpc>
              <a:spcBef>
                <a:spcPts val="480"/>
              </a:spcBef>
              <a:spcAft>
                <a:spcPts val="0"/>
              </a:spcAft>
              <a:buClr>
                <a:schemeClr val="dk1"/>
              </a:buClr>
              <a:buSzPct val="100000"/>
              <a:buFont typeface="Courier New"/>
              <a:buChar char="o"/>
            </a:pPr>
            <a:r>
              <a:rPr lang="en" sz="2000">
                <a:solidFill>
                  <a:schemeClr val="dk1"/>
                </a:solidFill>
              </a:rPr>
              <a:t>Allow</a:t>
            </a:r>
            <a:r>
              <a:rPr lang="en" sz="2000" b="0" i="0" u="none" strike="noStrike" cap="none" baseline="0">
                <a:solidFill>
                  <a:schemeClr val="dk1"/>
                </a:solidFill>
                <a:latin typeface="Arial"/>
                <a:ea typeface="Arial"/>
                <a:cs typeface="Arial"/>
                <a:sym typeface="Arial"/>
              </a:rPr>
              <a:t> ASDC data product managers to maintain and validate metadata</a:t>
            </a:r>
          </a:p>
          <a:p>
            <a:pPr marL="914400" marR="0" lvl="1" indent="-355600" algn="l" rtl="0">
              <a:lnSpc>
                <a:spcPct val="100000"/>
              </a:lnSpc>
              <a:spcBef>
                <a:spcPts val="480"/>
              </a:spcBef>
              <a:spcAft>
                <a:spcPts val="0"/>
              </a:spcAft>
              <a:buClr>
                <a:schemeClr val="dk1"/>
              </a:buClr>
              <a:buSzPct val="100000"/>
              <a:buFont typeface="Courier New"/>
              <a:buChar char="o"/>
            </a:pPr>
            <a:r>
              <a:rPr lang="en" sz="2000">
                <a:solidFill>
                  <a:schemeClr val="dk1"/>
                </a:solidFill>
              </a:rPr>
              <a:t>Allow </a:t>
            </a:r>
            <a:r>
              <a:rPr lang="en" sz="2000" b="0" i="0" u="none" strike="noStrike" cap="none" baseline="0">
                <a:solidFill>
                  <a:schemeClr val="dk1"/>
                </a:solidFill>
                <a:latin typeface="Arial"/>
                <a:ea typeface="Arial"/>
                <a:cs typeface="Arial"/>
                <a:sym typeface="Arial"/>
              </a:rPr>
              <a:t>outside science teams to create, update, and/or modify metadata</a:t>
            </a:r>
          </a:p>
          <a:p>
            <a:pPr marL="227012" marR="0" lvl="0" indent="-201612" algn="l" rtl="0">
              <a:lnSpc>
                <a:spcPct val="100000"/>
              </a:lnSpc>
              <a:spcBef>
                <a:spcPts val="480"/>
              </a:spcBef>
              <a:spcAft>
                <a:spcPts val="0"/>
              </a:spcAft>
              <a:buClr>
                <a:schemeClr val="dk1"/>
              </a:buClr>
              <a:buSzPct val="100000"/>
              <a:buFont typeface="Arial"/>
              <a:buChar char="•"/>
            </a:pPr>
            <a:r>
              <a:rPr lang="en" sz="2000" b="0" i="0" u="none" strike="noStrike" cap="none" baseline="0">
                <a:solidFill>
                  <a:schemeClr val="dk1"/>
                </a:solidFill>
                <a:latin typeface="Arial"/>
                <a:ea typeface="Arial"/>
                <a:cs typeface="Arial"/>
                <a:sym typeface="Arial"/>
              </a:rPr>
              <a:t>An expedited process for data discovery, delivery, metrics, and reporting for new products</a:t>
            </a:r>
          </a:p>
          <a:p>
            <a:pPr marL="227012" marR="0" lvl="0" indent="-201612" algn="l" rtl="0">
              <a:lnSpc>
                <a:spcPct val="100000"/>
              </a:lnSpc>
              <a:spcBef>
                <a:spcPts val="480"/>
              </a:spcBef>
              <a:spcAft>
                <a:spcPts val="0"/>
              </a:spcAft>
              <a:buClr>
                <a:schemeClr val="dk1"/>
              </a:buClr>
              <a:buSzPct val="100000"/>
              <a:buFont typeface="Arial"/>
              <a:buChar char="•"/>
            </a:pPr>
            <a:r>
              <a:rPr lang="en" sz="2000" b="0" i="0" u="none" strike="noStrike" cap="none" baseline="0">
                <a:solidFill>
                  <a:schemeClr val="dk1"/>
                </a:solidFill>
                <a:latin typeface="Arial"/>
                <a:ea typeface="Arial"/>
                <a:cs typeface="Arial"/>
                <a:sym typeface="Arial"/>
              </a:rPr>
              <a:t>Diminished data input redundancy (ICD, OA, GCMD DIF, ECHO, CMR, etc.)</a:t>
            </a:r>
          </a:p>
        </p:txBody>
      </p:sp>
      <p:pic>
        <p:nvPicPr>
          <p:cNvPr id="83" name="Shape 83"/>
          <p:cNvPicPr preferRelativeResize="0"/>
          <p:nvPr/>
        </p:nvPicPr>
        <p:blipFill rotWithShape="1">
          <a:blip r:embed="rId3">
            <a:alphaModFix/>
          </a:blip>
          <a:srcRect/>
          <a:stretch/>
        </p:blipFill>
        <p:spPr>
          <a:xfrm>
            <a:off x="7594175" y="3991300"/>
            <a:ext cx="1485899" cy="2305200"/>
          </a:xfrm>
          <a:prstGeom prst="rect">
            <a:avLst/>
          </a:prstGeom>
          <a:noFill/>
          <a:ln>
            <a:noFill/>
          </a:ln>
        </p:spPr>
      </p:pic>
      <p:pic>
        <p:nvPicPr>
          <p:cNvPr id="84" name="Shape 84"/>
          <p:cNvPicPr preferRelativeResize="0"/>
          <p:nvPr/>
        </p:nvPicPr>
        <p:blipFill rotWithShape="1">
          <a:blip r:embed="rId4">
            <a:alphaModFix/>
          </a:blip>
          <a:srcRect/>
          <a:stretch/>
        </p:blipFill>
        <p:spPr>
          <a:xfrm>
            <a:off x="7253609" y="2051750"/>
            <a:ext cx="1875599" cy="1183200"/>
          </a:xfrm>
          <a:prstGeom prst="rect">
            <a:avLst/>
          </a:prstGeom>
          <a:noFill/>
          <a:ln>
            <a:noFill/>
          </a:ln>
        </p:spPr>
      </p:pic>
      <p:sp>
        <p:nvSpPr>
          <p:cNvPr id="85" name="Shape 85"/>
          <p:cNvSpPr/>
          <p:nvPr/>
        </p:nvSpPr>
        <p:spPr>
          <a:xfrm>
            <a:off x="8200138" y="3309000"/>
            <a:ext cx="295199" cy="544800"/>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86" name="Shape 86"/>
          <p:cNvSpPr/>
          <p:nvPr/>
        </p:nvSpPr>
        <p:spPr>
          <a:xfrm>
            <a:off x="7493692" y="3941375"/>
            <a:ext cx="1588800" cy="2431200"/>
          </a:xfrm>
          <a:prstGeom prst="rect">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87" name="Shape 87"/>
          <p:cNvSpPr txBox="1">
            <a:spLocks noGrp="1"/>
          </p:cNvSpPr>
          <p:nvPr>
            <p:ph type="title"/>
          </p:nvPr>
        </p:nvSpPr>
        <p:spPr>
          <a:xfrm>
            <a:off x="228600" y="271100"/>
            <a:ext cx="7772400" cy="685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a:solidFill>
                  <a:schemeClr val="lt1"/>
                </a:solidFill>
                <a:latin typeface="Arial"/>
                <a:ea typeface="Arial"/>
                <a:cs typeface="Arial"/>
                <a:sym typeface="Arial"/>
              </a:rPr>
              <a:t>Ingest Process Redesign</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228600" y="2532375"/>
            <a:ext cx="5405700" cy="2883599"/>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buClr>
                <a:schemeClr val="dk1"/>
              </a:buClr>
              <a:buSzPct val="100000"/>
              <a:buFont typeface="Arial"/>
              <a:buChar char="●"/>
            </a:pPr>
            <a:r>
              <a:rPr lang="en" sz="2000">
                <a:solidFill>
                  <a:schemeClr val="dk1"/>
                </a:solidFill>
              </a:rPr>
              <a:t>Met with ASDC Product Managers to document the current process</a:t>
            </a:r>
          </a:p>
          <a:p>
            <a:pPr marL="457200" lvl="0" indent="-355600" rtl="0">
              <a:lnSpc>
                <a:spcPct val="115000"/>
              </a:lnSpc>
              <a:spcBef>
                <a:spcPts val="0"/>
              </a:spcBef>
              <a:buClr>
                <a:schemeClr val="dk1"/>
              </a:buClr>
              <a:buSzPct val="100000"/>
              <a:buFont typeface="Arial"/>
              <a:buChar char="●"/>
            </a:pPr>
            <a:r>
              <a:rPr lang="en" sz="2000">
                <a:solidFill>
                  <a:schemeClr val="dk1"/>
                </a:solidFill>
              </a:rPr>
              <a:t>Researched the ingest process of other DAAC’s; most notably NSIDC</a:t>
            </a:r>
          </a:p>
          <a:p>
            <a:pPr marL="457200" lvl="0" indent="-355600" rtl="0">
              <a:lnSpc>
                <a:spcPct val="115000"/>
              </a:lnSpc>
              <a:spcBef>
                <a:spcPts val="0"/>
              </a:spcBef>
              <a:buClr>
                <a:schemeClr val="dk1"/>
              </a:buClr>
              <a:buSzPct val="100000"/>
              <a:buFont typeface="Arial"/>
              <a:buChar char="●"/>
            </a:pPr>
            <a:r>
              <a:rPr lang="en" sz="2000">
                <a:solidFill>
                  <a:schemeClr val="dk1"/>
                </a:solidFill>
              </a:rPr>
              <a:t>Evaluated ASDC requirements and recommendations </a:t>
            </a:r>
          </a:p>
          <a:p>
            <a:pPr marL="457200" lvl="0" indent="-355600" rtl="0">
              <a:spcBef>
                <a:spcPts val="0"/>
              </a:spcBef>
              <a:buClr>
                <a:schemeClr val="dk1"/>
              </a:buClr>
              <a:buSzPct val="100000"/>
              <a:buFont typeface="Arial"/>
              <a:buChar char="●"/>
            </a:pPr>
            <a:r>
              <a:rPr lang="en" sz="2000">
                <a:solidFill>
                  <a:schemeClr val="dk1"/>
                </a:solidFill>
              </a:rPr>
              <a:t>Created an ingest process workflow</a:t>
            </a:r>
          </a:p>
        </p:txBody>
      </p:sp>
      <p:sp>
        <p:nvSpPr>
          <p:cNvPr id="93" name="Shape 93"/>
          <p:cNvSpPr txBox="1">
            <a:spLocks noGrp="1"/>
          </p:cNvSpPr>
          <p:nvPr>
            <p:ph type="title"/>
          </p:nvPr>
        </p:nvSpPr>
        <p:spPr>
          <a:xfrm>
            <a:off x="228600" y="271100"/>
            <a:ext cx="7772400" cy="685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a:solidFill>
                  <a:schemeClr val="lt1"/>
                </a:solidFill>
                <a:latin typeface="Arial"/>
                <a:ea typeface="Arial"/>
                <a:cs typeface="Arial"/>
                <a:sym typeface="Arial"/>
              </a:rPr>
              <a:t>Ingest Process Redesign</a:t>
            </a:r>
          </a:p>
        </p:txBody>
      </p:sp>
      <p:pic>
        <p:nvPicPr>
          <p:cNvPr id="94" name="Shape 94"/>
          <p:cNvPicPr preferRelativeResize="0"/>
          <p:nvPr/>
        </p:nvPicPr>
        <p:blipFill>
          <a:blip r:embed="rId3">
            <a:alphaModFix/>
          </a:blip>
          <a:stretch>
            <a:fillRect/>
          </a:stretch>
        </p:blipFill>
        <p:spPr>
          <a:xfrm>
            <a:off x="5987500" y="2533650"/>
            <a:ext cx="2552700" cy="1790700"/>
          </a:xfrm>
          <a:prstGeom prst="rect">
            <a:avLst/>
          </a:prstGeom>
          <a:noFill/>
          <a:ln>
            <a:noFill/>
          </a:ln>
        </p:spPr>
      </p:pic>
      <p:sp>
        <p:nvSpPr>
          <p:cNvPr id="95" name="Shape 95"/>
          <p:cNvSpPr txBox="1"/>
          <p:nvPr/>
        </p:nvSpPr>
        <p:spPr>
          <a:xfrm>
            <a:off x="66450" y="1196175"/>
            <a:ext cx="9077699" cy="13361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2000" b="1" i="0" u="none" strike="noStrike" cap="none" baseline="0">
                <a:solidFill>
                  <a:schemeClr val="dk1"/>
                </a:solidFill>
                <a:latin typeface="Arial"/>
                <a:ea typeface="Arial"/>
                <a:cs typeface="Arial"/>
                <a:sym typeface="Arial"/>
              </a:rPr>
              <a:t>Goal:</a:t>
            </a:r>
            <a:r>
              <a:rPr lang="en" sz="2000" b="0" i="0" u="none" strike="noStrike" cap="none" baseline="0">
                <a:solidFill>
                  <a:schemeClr val="dk1"/>
                </a:solidFill>
                <a:latin typeface="Arial"/>
                <a:ea typeface="Arial"/>
                <a:cs typeface="Arial"/>
                <a:sym typeface="Arial"/>
              </a:rPr>
              <a:t> To create a formalized and transparent procedure that new/existing data providers can follow to ingest </a:t>
            </a:r>
            <a:r>
              <a:rPr lang="en" sz="2000" b="0" i="0" u="sng" strike="noStrike" cap="none" baseline="0">
                <a:solidFill>
                  <a:schemeClr val="dk1"/>
                </a:solidFill>
                <a:latin typeface="Arial"/>
                <a:ea typeface="Arial"/>
                <a:cs typeface="Arial"/>
                <a:sym typeface="Arial"/>
              </a:rPr>
              <a:t>new</a:t>
            </a:r>
            <a:r>
              <a:rPr lang="en" sz="2000" b="0" i="0" u="none" strike="noStrike" cap="none" baseline="0">
                <a:solidFill>
                  <a:schemeClr val="dk1"/>
                </a:solidFill>
                <a:latin typeface="Arial"/>
                <a:ea typeface="Arial"/>
                <a:cs typeface="Arial"/>
                <a:sym typeface="Arial"/>
              </a:rPr>
              <a:t> data products.</a:t>
            </a:r>
          </a:p>
          <a:p>
            <a:pPr marL="0" marR="0" lvl="0" indent="0" algn="l" rtl="0">
              <a:lnSpc>
                <a:spcPct val="100000"/>
              </a:lnSpc>
              <a:spcBef>
                <a:spcPts val="0"/>
              </a:spcBef>
              <a:spcAft>
                <a:spcPts val="0"/>
              </a:spcAft>
              <a:buClr>
                <a:srgbClr val="000000"/>
              </a:buClr>
              <a:buFont typeface="Arial"/>
              <a:buNone/>
            </a:pPr>
            <a:endParaRPr sz="1800" b="1" i="0" u="none" strike="noStrike" cap="none" baseline="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 sz="2000" b="1">
                <a:solidFill>
                  <a:schemeClr val="dk1"/>
                </a:solidFill>
              </a:rPr>
              <a:t>Completed</a:t>
            </a:r>
            <a:r>
              <a:rPr lang="en" sz="2000" b="1" i="0" u="none" strike="noStrike" cap="none" baseline="0">
                <a:solidFill>
                  <a:schemeClr val="dk1"/>
                </a:solidFill>
                <a:latin typeface="Arial"/>
                <a:ea typeface="Arial"/>
                <a:cs typeface="Arial"/>
                <a:sym typeface="Arial"/>
              </a:rPr>
              <a:t>:</a:t>
            </a:r>
          </a:p>
        </p:txBody>
      </p:sp>
      <p:pic>
        <p:nvPicPr>
          <p:cNvPr id="96" name="Shape 96"/>
          <p:cNvPicPr preferRelativeResize="0"/>
          <p:nvPr/>
        </p:nvPicPr>
        <p:blipFill>
          <a:blip r:embed="rId4">
            <a:alphaModFix/>
          </a:blip>
          <a:stretch>
            <a:fillRect/>
          </a:stretch>
        </p:blipFill>
        <p:spPr>
          <a:xfrm>
            <a:off x="4932787" y="4774375"/>
            <a:ext cx="2466975" cy="18478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2538525" y="3673350"/>
            <a:ext cx="6488400" cy="2030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02" name="Shape 102"/>
          <p:cNvSpPr txBox="1">
            <a:spLocks noGrp="1"/>
          </p:cNvSpPr>
          <p:nvPr>
            <p:ph type="title"/>
          </p:nvPr>
        </p:nvSpPr>
        <p:spPr>
          <a:xfrm>
            <a:off x="228600" y="271100"/>
            <a:ext cx="7772400" cy="685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a:solidFill>
                  <a:schemeClr val="lt1"/>
                </a:solidFill>
                <a:latin typeface="Arial"/>
                <a:ea typeface="Arial"/>
                <a:cs typeface="Arial"/>
                <a:sym typeface="Arial"/>
              </a:rPr>
              <a:t>Ingest Process Redesign</a:t>
            </a:r>
          </a:p>
        </p:txBody>
      </p:sp>
      <p:sp>
        <p:nvSpPr>
          <p:cNvPr id="103" name="Shape 103"/>
          <p:cNvSpPr txBox="1"/>
          <p:nvPr/>
        </p:nvSpPr>
        <p:spPr>
          <a:xfrm>
            <a:off x="66450" y="1196175"/>
            <a:ext cx="7821300" cy="4656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2000" b="1">
                <a:solidFill>
                  <a:schemeClr val="dk1"/>
                </a:solidFill>
              </a:rPr>
              <a:t>Goal:</a:t>
            </a:r>
            <a:r>
              <a:rPr lang="en" sz="2000">
                <a:solidFill>
                  <a:schemeClr val="dk1"/>
                </a:solidFill>
              </a:rPr>
              <a:t> To create a formalized and transparent procedure that new/existing data providers can follow to ingest </a:t>
            </a:r>
            <a:r>
              <a:rPr lang="en" sz="2000" u="sng">
                <a:solidFill>
                  <a:schemeClr val="dk1"/>
                </a:solidFill>
              </a:rPr>
              <a:t>new</a:t>
            </a:r>
            <a:r>
              <a:rPr lang="en" sz="2000">
                <a:solidFill>
                  <a:schemeClr val="dk1"/>
                </a:solidFill>
              </a:rPr>
              <a:t> data products.</a:t>
            </a:r>
          </a:p>
          <a:p>
            <a:pPr marL="0" marR="0" lvl="0" indent="0" algn="l" rtl="0">
              <a:lnSpc>
                <a:spcPct val="115000"/>
              </a:lnSpc>
              <a:spcBef>
                <a:spcPts val="0"/>
              </a:spcBef>
              <a:spcAft>
                <a:spcPts val="0"/>
              </a:spcAft>
              <a:buClr>
                <a:schemeClr val="dk1"/>
              </a:buClr>
              <a:buFont typeface="Arial"/>
              <a:buNone/>
            </a:pPr>
            <a:endParaRPr sz="2000">
              <a:solidFill>
                <a:schemeClr val="dk1"/>
              </a:solidFill>
            </a:endParaRPr>
          </a:p>
          <a:p>
            <a:pPr marL="0" marR="0" lvl="0" indent="0" algn="l" rtl="0">
              <a:lnSpc>
                <a:spcPct val="115000"/>
              </a:lnSpc>
              <a:spcBef>
                <a:spcPts val="0"/>
              </a:spcBef>
              <a:spcAft>
                <a:spcPts val="0"/>
              </a:spcAft>
              <a:buClr>
                <a:schemeClr val="dk1"/>
              </a:buClr>
              <a:buSzPct val="25000"/>
              <a:buFont typeface="Arial"/>
              <a:buNone/>
            </a:pPr>
            <a:r>
              <a:rPr lang="en" sz="2000" b="1">
                <a:solidFill>
                  <a:schemeClr val="dk1"/>
                </a:solidFill>
              </a:rPr>
              <a:t>In </a:t>
            </a:r>
            <a:r>
              <a:rPr lang="en" sz="2000" b="1" i="0" u="none" strike="noStrike" cap="none" baseline="0">
                <a:solidFill>
                  <a:schemeClr val="dk1"/>
                </a:solidFill>
                <a:latin typeface="Arial"/>
                <a:ea typeface="Arial"/>
                <a:cs typeface="Arial"/>
                <a:sym typeface="Arial"/>
              </a:rPr>
              <a:t>Progress:</a:t>
            </a:r>
          </a:p>
          <a:p>
            <a:pPr marL="457200" lvl="0" indent="-355600" rtl="0">
              <a:lnSpc>
                <a:spcPct val="115000"/>
              </a:lnSpc>
              <a:spcBef>
                <a:spcPts val="0"/>
              </a:spcBef>
              <a:buClr>
                <a:schemeClr val="dk1"/>
              </a:buClr>
              <a:buSzPct val="100000"/>
              <a:buFont typeface="Arial"/>
              <a:buChar char="●"/>
            </a:pPr>
            <a:r>
              <a:rPr lang="en" sz="2000">
                <a:solidFill>
                  <a:schemeClr val="dk1"/>
                </a:solidFill>
              </a:rPr>
              <a:t>Database schema set up</a:t>
            </a:r>
          </a:p>
          <a:p>
            <a:pPr marL="914400" lvl="1" indent="-355600" rtl="0">
              <a:lnSpc>
                <a:spcPct val="115000"/>
              </a:lnSpc>
              <a:spcBef>
                <a:spcPts val="0"/>
              </a:spcBef>
              <a:buClr>
                <a:schemeClr val="dk1"/>
              </a:buClr>
              <a:buSzPct val="100000"/>
              <a:buFont typeface="Arial"/>
              <a:buChar char="○"/>
            </a:pPr>
            <a:r>
              <a:rPr lang="en" sz="2000">
                <a:solidFill>
                  <a:schemeClr val="dk1"/>
                </a:solidFill>
              </a:rPr>
              <a:t>Participated in review cycles for UMM to maintain consistency across NASA DAACs</a:t>
            </a:r>
          </a:p>
          <a:p>
            <a:pPr marL="457200" lvl="0" indent="-355600" rtl="0">
              <a:lnSpc>
                <a:spcPct val="115000"/>
              </a:lnSpc>
              <a:spcBef>
                <a:spcPts val="0"/>
              </a:spcBef>
              <a:buClr>
                <a:schemeClr val="dk1"/>
              </a:buClr>
              <a:buSzPct val="100000"/>
              <a:buFont typeface="Arial"/>
              <a:buChar char="●"/>
            </a:pPr>
            <a:r>
              <a:rPr lang="en" sz="2000">
                <a:solidFill>
                  <a:schemeClr val="dk1"/>
                </a:solidFill>
              </a:rPr>
              <a:t>Ingest Global Master Change Directory (GCMD) products into the CAMP database</a:t>
            </a:r>
          </a:p>
          <a:p>
            <a:pPr marL="914400" lvl="1" indent="-355600" rtl="0">
              <a:lnSpc>
                <a:spcPct val="115000"/>
              </a:lnSpc>
              <a:spcBef>
                <a:spcPts val="0"/>
              </a:spcBef>
              <a:buClr>
                <a:schemeClr val="dk1"/>
              </a:buClr>
              <a:buSzPct val="100000"/>
              <a:buFont typeface="Arial"/>
              <a:buChar char="○"/>
            </a:pPr>
            <a:r>
              <a:rPr lang="en" sz="2000">
                <a:solidFill>
                  <a:schemeClr val="dk1"/>
                </a:solidFill>
              </a:rPr>
              <a:t>Using the DIF-10 schema</a:t>
            </a:r>
          </a:p>
          <a:p>
            <a:pPr marL="457200" lvl="0" indent="-355600" rtl="0">
              <a:lnSpc>
                <a:spcPct val="115000"/>
              </a:lnSpc>
              <a:spcBef>
                <a:spcPts val="0"/>
              </a:spcBef>
              <a:buClr>
                <a:schemeClr val="dk1"/>
              </a:buClr>
              <a:buSzPct val="100000"/>
              <a:buFont typeface="Arial"/>
              <a:buChar char="●"/>
            </a:pPr>
            <a:r>
              <a:rPr lang="en" sz="2000">
                <a:solidFill>
                  <a:schemeClr val="dk1"/>
                </a:solidFill>
              </a:rPr>
              <a:t>2015 Big Earth Data Initiative (BEDI)</a:t>
            </a:r>
          </a:p>
          <a:p>
            <a:pPr marL="914400" lvl="1" indent="-355600" rtl="0">
              <a:lnSpc>
                <a:spcPct val="115000"/>
              </a:lnSpc>
              <a:spcBef>
                <a:spcPts val="0"/>
              </a:spcBef>
              <a:buClr>
                <a:schemeClr val="dk1"/>
              </a:buClr>
              <a:buSzPct val="100000"/>
              <a:buFont typeface="Arial"/>
              <a:buChar char="○"/>
            </a:pPr>
            <a:r>
              <a:rPr lang="en" sz="2000">
                <a:solidFill>
                  <a:schemeClr val="dk1"/>
                </a:solidFill>
              </a:rPr>
              <a:t>Using CAMP database for BEDI Reconciliation </a:t>
            </a:r>
          </a:p>
          <a:p>
            <a:pPr marL="457200" lvl="0" indent="457200" rtl="0">
              <a:lnSpc>
                <a:spcPct val="115000"/>
              </a:lnSpc>
              <a:spcBef>
                <a:spcPts val="0"/>
              </a:spcBef>
              <a:buNone/>
            </a:pPr>
            <a:r>
              <a:rPr lang="en" sz="2000">
                <a:solidFill>
                  <a:schemeClr val="dk1"/>
                </a:solidFill>
              </a:rPr>
              <a:t>effort</a:t>
            </a:r>
          </a:p>
        </p:txBody>
      </p:sp>
      <p:pic>
        <p:nvPicPr>
          <p:cNvPr id="104" name="Shape 104"/>
          <p:cNvPicPr preferRelativeResize="0"/>
          <p:nvPr/>
        </p:nvPicPr>
        <p:blipFill rotWithShape="1">
          <a:blip r:embed="rId3">
            <a:alphaModFix/>
          </a:blip>
          <a:srcRect/>
          <a:stretch/>
        </p:blipFill>
        <p:spPr>
          <a:xfrm>
            <a:off x="6298200" y="4651149"/>
            <a:ext cx="2845799" cy="22653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28600" y="271100"/>
            <a:ext cx="7772400" cy="685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a:solidFill>
                  <a:schemeClr val="lt1"/>
                </a:solidFill>
                <a:latin typeface="Arial"/>
                <a:ea typeface="Arial"/>
                <a:cs typeface="Arial"/>
                <a:sym typeface="Arial"/>
              </a:rPr>
              <a:t>Ingest Process Redesign</a:t>
            </a:r>
          </a:p>
        </p:txBody>
      </p:sp>
      <p:sp>
        <p:nvSpPr>
          <p:cNvPr id="110" name="Shape 110"/>
          <p:cNvSpPr txBox="1"/>
          <p:nvPr/>
        </p:nvSpPr>
        <p:spPr>
          <a:xfrm>
            <a:off x="66450" y="1196175"/>
            <a:ext cx="7821300" cy="53594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2000" b="1">
                <a:solidFill>
                  <a:schemeClr val="dk1"/>
                </a:solidFill>
              </a:rPr>
              <a:t>Goal:</a:t>
            </a:r>
            <a:r>
              <a:rPr lang="en" sz="2000">
                <a:solidFill>
                  <a:schemeClr val="dk1"/>
                </a:solidFill>
              </a:rPr>
              <a:t> To create a formalized and transparent procedure that new/existing data providers can follow to ingest </a:t>
            </a:r>
            <a:r>
              <a:rPr lang="en" sz="2000" u="sng">
                <a:solidFill>
                  <a:schemeClr val="dk1"/>
                </a:solidFill>
              </a:rPr>
              <a:t>new</a:t>
            </a:r>
            <a:r>
              <a:rPr lang="en" sz="2000">
                <a:solidFill>
                  <a:schemeClr val="dk1"/>
                </a:solidFill>
              </a:rPr>
              <a:t> data products.</a:t>
            </a:r>
          </a:p>
          <a:p>
            <a:pPr marL="0" marR="0" lvl="0" indent="0" algn="l" rtl="0">
              <a:lnSpc>
                <a:spcPct val="115000"/>
              </a:lnSpc>
              <a:spcBef>
                <a:spcPts val="0"/>
              </a:spcBef>
              <a:spcAft>
                <a:spcPts val="0"/>
              </a:spcAft>
              <a:buClr>
                <a:schemeClr val="dk1"/>
              </a:buClr>
              <a:buFont typeface="Arial"/>
              <a:buNone/>
            </a:pPr>
            <a:endParaRPr sz="2000">
              <a:solidFill>
                <a:schemeClr val="dk1"/>
              </a:solidFill>
            </a:endParaRPr>
          </a:p>
          <a:p>
            <a:pPr marL="0" marR="0" lvl="0" indent="0" algn="l" rtl="0">
              <a:lnSpc>
                <a:spcPct val="115000"/>
              </a:lnSpc>
              <a:spcBef>
                <a:spcPts val="0"/>
              </a:spcBef>
              <a:spcAft>
                <a:spcPts val="0"/>
              </a:spcAft>
              <a:buClr>
                <a:schemeClr val="dk1"/>
              </a:buClr>
              <a:buSzPct val="25000"/>
              <a:buFont typeface="Arial"/>
              <a:buNone/>
            </a:pPr>
            <a:r>
              <a:rPr lang="en" sz="2000" b="1">
                <a:solidFill>
                  <a:schemeClr val="dk1"/>
                </a:solidFill>
              </a:rPr>
              <a:t>Next Steps</a:t>
            </a:r>
            <a:r>
              <a:rPr lang="en" sz="2000" b="1" i="0" u="none" strike="noStrike" cap="none" baseline="0">
                <a:solidFill>
                  <a:schemeClr val="dk1"/>
                </a:solidFill>
                <a:latin typeface="Arial"/>
                <a:ea typeface="Arial"/>
                <a:cs typeface="Arial"/>
                <a:sym typeface="Arial"/>
              </a:rPr>
              <a:t>:</a:t>
            </a:r>
          </a:p>
          <a:p>
            <a:pPr marL="457200" lvl="0" indent="-355600" rtl="0">
              <a:lnSpc>
                <a:spcPct val="115000"/>
              </a:lnSpc>
              <a:spcBef>
                <a:spcPts val="0"/>
              </a:spcBef>
              <a:buClr>
                <a:schemeClr val="dk1"/>
              </a:buClr>
              <a:buSzPct val="100000"/>
              <a:buFont typeface="Arial"/>
              <a:buChar char="●"/>
            </a:pPr>
            <a:r>
              <a:rPr lang="en" sz="2000">
                <a:solidFill>
                  <a:schemeClr val="dk1"/>
                </a:solidFill>
              </a:rPr>
              <a:t>Design and development of an intuitive user interface to streamline the addition and review of new products</a:t>
            </a:r>
          </a:p>
          <a:p>
            <a:pPr marL="457200" lvl="0" indent="-355600" rtl="0">
              <a:lnSpc>
                <a:spcPct val="115000"/>
              </a:lnSpc>
              <a:spcBef>
                <a:spcPts val="0"/>
              </a:spcBef>
              <a:buClr>
                <a:schemeClr val="dk1"/>
              </a:buClr>
              <a:buSzPct val="100000"/>
              <a:buFont typeface="Arial"/>
              <a:buChar char="●"/>
            </a:pPr>
            <a:r>
              <a:rPr lang="en" sz="2000">
                <a:solidFill>
                  <a:schemeClr val="dk1"/>
                </a:solidFill>
              </a:rPr>
              <a:t>Ability to export metadata to required DAAC documentation</a:t>
            </a:r>
          </a:p>
          <a:p>
            <a:pPr marL="457200" lvl="0" indent="-355600" rtl="0">
              <a:lnSpc>
                <a:spcPct val="115000"/>
              </a:lnSpc>
              <a:spcBef>
                <a:spcPts val="0"/>
              </a:spcBef>
              <a:buClr>
                <a:schemeClr val="dk1"/>
              </a:buClr>
              <a:buSzPct val="100000"/>
              <a:buFont typeface="Arial"/>
              <a:buChar char="●"/>
            </a:pPr>
            <a:r>
              <a:rPr lang="en" sz="2000">
                <a:solidFill>
                  <a:schemeClr val="dk1"/>
                </a:solidFill>
              </a:rPr>
              <a:t>Integration with additional internal DAAC systems</a:t>
            </a:r>
          </a:p>
          <a:p>
            <a:pPr marL="457200" lvl="0" indent="-355600" rtl="0">
              <a:lnSpc>
                <a:spcPct val="115000"/>
              </a:lnSpc>
              <a:spcBef>
                <a:spcPts val="0"/>
              </a:spcBef>
              <a:buClr>
                <a:schemeClr val="dk1"/>
              </a:buClr>
              <a:buSzPct val="100000"/>
              <a:buFont typeface="Arial"/>
              <a:buChar char="●"/>
            </a:pPr>
            <a:r>
              <a:rPr lang="en" sz="2000">
                <a:solidFill>
                  <a:schemeClr val="dk1"/>
                </a:solidFill>
              </a:rPr>
              <a:t>Implement user roles for reviewing and updating metadata</a:t>
            </a:r>
          </a:p>
          <a:p>
            <a:pPr marL="914400" lvl="1" indent="-355600" rtl="0">
              <a:lnSpc>
                <a:spcPct val="115000"/>
              </a:lnSpc>
              <a:spcBef>
                <a:spcPts val="0"/>
              </a:spcBef>
              <a:buClr>
                <a:schemeClr val="dk1"/>
              </a:buClr>
              <a:buSzPct val="100000"/>
              <a:buFont typeface="Arial"/>
              <a:buChar char="○"/>
            </a:pPr>
            <a:r>
              <a:rPr lang="en" sz="2000">
                <a:solidFill>
                  <a:schemeClr val="dk1"/>
                </a:solidFill>
              </a:rPr>
              <a:t>General User</a:t>
            </a:r>
          </a:p>
          <a:p>
            <a:pPr marL="914400" lvl="1" indent="-355600" rtl="0">
              <a:lnSpc>
                <a:spcPct val="115000"/>
              </a:lnSpc>
              <a:spcBef>
                <a:spcPts val="0"/>
              </a:spcBef>
              <a:buClr>
                <a:schemeClr val="dk1"/>
              </a:buClr>
              <a:buSzPct val="100000"/>
              <a:buFont typeface="Arial"/>
              <a:buChar char="○"/>
            </a:pPr>
            <a:r>
              <a:rPr lang="en" sz="2000">
                <a:solidFill>
                  <a:schemeClr val="dk1"/>
                </a:solidFill>
              </a:rPr>
              <a:t>Affiliated User</a:t>
            </a:r>
          </a:p>
          <a:p>
            <a:pPr marL="914400" lvl="1" indent="-355600" rtl="0">
              <a:lnSpc>
                <a:spcPct val="115000"/>
              </a:lnSpc>
              <a:spcBef>
                <a:spcPts val="0"/>
              </a:spcBef>
              <a:buClr>
                <a:schemeClr val="dk1"/>
              </a:buClr>
              <a:buSzPct val="100000"/>
              <a:buFont typeface="Arial"/>
              <a:buChar char="○"/>
            </a:pPr>
            <a:r>
              <a:rPr lang="en" sz="2000">
                <a:solidFill>
                  <a:schemeClr val="dk1"/>
                </a:solidFill>
              </a:rPr>
              <a:t>Account Manager</a:t>
            </a:r>
          </a:p>
          <a:p>
            <a:pPr marL="914400" lvl="1" indent="-355600" rtl="0">
              <a:lnSpc>
                <a:spcPct val="115000"/>
              </a:lnSpc>
              <a:spcBef>
                <a:spcPts val="0"/>
              </a:spcBef>
              <a:buClr>
                <a:schemeClr val="dk1"/>
              </a:buClr>
              <a:buSzPct val="100000"/>
              <a:buFont typeface="Arial"/>
              <a:buChar char="○"/>
            </a:pPr>
            <a:r>
              <a:rPr lang="en" sz="2000">
                <a:solidFill>
                  <a:schemeClr val="dk1"/>
                </a:solidFill>
              </a:rPr>
              <a:t>Product Reviewer</a:t>
            </a:r>
          </a:p>
          <a:p>
            <a:pPr marL="914400" lvl="1" indent="-355600" rtl="0">
              <a:lnSpc>
                <a:spcPct val="115000"/>
              </a:lnSpc>
              <a:spcBef>
                <a:spcPts val="0"/>
              </a:spcBef>
              <a:buClr>
                <a:schemeClr val="dk1"/>
              </a:buClr>
              <a:buSzPct val="100000"/>
              <a:buFont typeface="Arial"/>
              <a:buChar char="○"/>
            </a:pPr>
            <a:r>
              <a:rPr lang="en" sz="2000">
                <a:solidFill>
                  <a:schemeClr val="dk1"/>
                </a:solidFill>
              </a:rPr>
              <a:t>Product Administrator</a:t>
            </a:r>
          </a:p>
        </p:txBody>
      </p:sp>
      <p:pic>
        <p:nvPicPr>
          <p:cNvPr id="111" name="Shape 111"/>
          <p:cNvPicPr preferRelativeResize="0"/>
          <p:nvPr/>
        </p:nvPicPr>
        <p:blipFill>
          <a:blip r:embed="rId3">
            <a:alphaModFix/>
          </a:blip>
          <a:stretch>
            <a:fillRect/>
          </a:stretch>
        </p:blipFill>
        <p:spPr>
          <a:xfrm>
            <a:off x="5702423" y="4622248"/>
            <a:ext cx="3051409" cy="203070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457200"/>
            <a:ext cx="7772400" cy="685499"/>
          </a:xfrm>
          <a:prstGeom prst="rect">
            <a:avLst/>
          </a:prstGeom>
        </p:spPr>
        <p:txBody>
          <a:bodyPr lIns="91425" tIns="91425" rIns="91425" bIns="91425" anchor="ctr" anchorCtr="0">
            <a:noAutofit/>
          </a:bodyPr>
          <a:lstStyle/>
          <a:p>
            <a:pPr>
              <a:spcBef>
                <a:spcPts val="0"/>
              </a:spcBef>
              <a:buNone/>
            </a:pPr>
            <a:r>
              <a:rPr lang="en" sz="3000" b="1">
                <a:solidFill>
                  <a:srgbClr val="FDFFFF"/>
                </a:solidFill>
              </a:rPr>
              <a:t>BACK UP</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28600" y="271100"/>
            <a:ext cx="7772400" cy="685499"/>
          </a:xfrm>
          <a:prstGeom prst="rect">
            <a:avLst/>
          </a:prstGeom>
          <a:noFill/>
          <a:ln>
            <a:noFill/>
          </a:ln>
        </p:spPr>
        <p:txBody>
          <a:bodyPr lIns="91425" tIns="45700" rIns="91425" bIns="45700" anchor="ctr" anchorCtr="0">
            <a:noAutofit/>
          </a:bodyPr>
          <a:lstStyle/>
          <a:p>
            <a:pPr lvl="0" algn="l" rtl="0">
              <a:spcBef>
                <a:spcPts val="0"/>
              </a:spcBef>
              <a:buClr>
                <a:srgbClr val="000000"/>
              </a:buClr>
              <a:buSzPct val="25000"/>
              <a:buFont typeface="Arial"/>
              <a:buNone/>
            </a:pPr>
            <a:r>
              <a:rPr lang="en" sz="2400" b="1">
                <a:solidFill>
                  <a:schemeClr val="lt1"/>
                </a:solidFill>
              </a:rPr>
              <a:t>Ingest Process Redesign</a:t>
            </a:r>
          </a:p>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a:solidFill>
                  <a:srgbClr val="FFFFFF"/>
                </a:solidFill>
                <a:latin typeface="Arial"/>
                <a:ea typeface="Arial"/>
                <a:cs typeface="Arial"/>
                <a:sym typeface="Arial"/>
              </a:rPr>
              <a:t>Data Submission Request (DSR)</a:t>
            </a:r>
          </a:p>
        </p:txBody>
      </p:sp>
      <p:sp>
        <p:nvSpPr>
          <p:cNvPr id="122" name="Shape 122"/>
          <p:cNvSpPr txBox="1"/>
          <p:nvPr/>
        </p:nvSpPr>
        <p:spPr>
          <a:xfrm>
            <a:off x="69275" y="1256900"/>
            <a:ext cx="9005400" cy="5149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1" i="0" u="sng" strike="noStrike" cap="none" baseline="0">
                <a:solidFill>
                  <a:srgbClr val="000000"/>
                </a:solidFill>
                <a:latin typeface="Arial"/>
                <a:ea typeface="Arial"/>
                <a:cs typeface="Arial"/>
                <a:sym typeface="Arial"/>
              </a:rPr>
              <a:t>Goal:</a:t>
            </a:r>
            <a:r>
              <a:rPr lang="en" sz="2000" b="1" i="0" u="none" strike="noStrike" cap="none" baseline="0">
                <a:solidFill>
                  <a:srgbClr val="000000"/>
                </a:solidFill>
                <a:latin typeface="Arial"/>
                <a:ea typeface="Arial"/>
                <a:cs typeface="Arial"/>
                <a:sym typeface="Arial"/>
              </a:rPr>
              <a:t> </a:t>
            </a:r>
            <a:r>
              <a:rPr lang="en" sz="2000" b="0" i="0" u="none" strike="noStrike" cap="none" baseline="0">
                <a:solidFill>
                  <a:srgbClr val="000000"/>
                </a:solidFill>
                <a:latin typeface="Arial"/>
                <a:ea typeface="Arial"/>
                <a:cs typeface="Arial"/>
                <a:sym typeface="Arial"/>
              </a:rPr>
              <a:t>Collect basic requirements needed for an initial determination if ASDC will ingest new data product</a:t>
            </a:r>
          </a:p>
          <a:p>
            <a:pPr marL="0" marR="0" lvl="0" indent="0" algn="l" rtl="0">
              <a:lnSpc>
                <a:spcPct val="100000"/>
              </a:lnSpc>
              <a:spcBef>
                <a:spcPts val="0"/>
              </a:spcBef>
              <a:spcAft>
                <a:spcPts val="0"/>
              </a:spcAft>
              <a:buClr>
                <a:schemeClr val="dk1"/>
              </a:buClr>
              <a:buFont typeface="Arial"/>
              <a:buNone/>
            </a:pPr>
            <a:endParaRPr sz="2000" b="0" i="0" u="none" strike="noStrike" cap="none" baseline="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Require data providers to complete DSR for cursory Integrated Product Team (IPT) review</a:t>
            </a:r>
          </a:p>
          <a:p>
            <a:pPr marL="914400" marR="0" lvl="1"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IPT – cross-cutting teams involved in the Ingest process</a:t>
            </a:r>
          </a:p>
          <a:p>
            <a:pPr marL="914400" marR="0" lvl="1"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IPT adds DSR to upcoming CMB agenda for review</a:t>
            </a:r>
          </a:p>
          <a:p>
            <a:pPr marL="914400" marR="0" lvl="1"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If denied, a rejection justification is sent to the data provider</a:t>
            </a:r>
          </a:p>
          <a:p>
            <a:pPr marL="1371600" marR="0" lvl="2"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The provider may correct issues with DSR and re-submit to IPT for consideration</a:t>
            </a:r>
          </a:p>
          <a:p>
            <a:pPr marL="0" marR="0" lvl="0" indent="0" algn="l" rtl="0">
              <a:lnSpc>
                <a:spcPct val="100000"/>
              </a:lnSpc>
              <a:spcBef>
                <a:spcPts val="0"/>
              </a:spcBef>
              <a:spcAft>
                <a:spcPts val="0"/>
              </a:spcAft>
              <a:buClr>
                <a:srgbClr val="000000"/>
              </a:buClr>
              <a:buFont typeface="Arial"/>
              <a:buNone/>
            </a:pPr>
            <a:endParaRPr sz="20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000" b="1" i="0" u="sng" strike="noStrike" cap="none" baseline="0">
                <a:solidFill>
                  <a:srgbClr val="000000"/>
                </a:solidFill>
                <a:latin typeface="Arial"/>
                <a:ea typeface="Arial"/>
                <a:cs typeface="Arial"/>
                <a:sym typeface="Arial"/>
              </a:rPr>
              <a:t>Example Questions</a:t>
            </a:r>
            <a:r>
              <a:rPr lang="en" sz="2000" b="0" i="0" u="none" strike="noStrike" cap="none" baseline="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Font typeface="Arial"/>
              <a:buNone/>
            </a:pPr>
            <a:endParaRPr sz="1200" b="0" i="0" u="none" strike="noStrike" cap="none" baseline="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Have the data products undergone user product evaluations and/or independent quality review processes?</a:t>
            </a:r>
          </a:p>
          <a:p>
            <a:pPr marL="457200" marR="0" lvl="0"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Storage volume/frequency, etc.</a:t>
            </a:r>
          </a:p>
          <a:p>
            <a:pPr marL="457200" marR="0" lvl="0"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How is this expected to be funded?</a:t>
            </a:r>
          </a:p>
          <a:p>
            <a:pPr marL="457200" marR="0" lvl="0" indent="-355600" algn="l" rtl="0">
              <a:lnSpc>
                <a:spcPct val="100000"/>
              </a:lnSpc>
              <a:spcBef>
                <a:spcPts val="0"/>
              </a:spcBef>
              <a:spcAft>
                <a:spcPts val="0"/>
              </a:spcAft>
              <a:buClr>
                <a:srgbClr val="000000"/>
              </a:buClr>
              <a:buSzPct val="100000"/>
              <a:buFont typeface="Arial"/>
              <a:buChar char="●"/>
            </a:pPr>
            <a:r>
              <a:rPr lang="en" sz="2000" b="0" i="0" u="none" strike="noStrike" cap="none" baseline="0">
                <a:solidFill>
                  <a:srgbClr val="000000"/>
                </a:solidFill>
                <a:latin typeface="Arial"/>
                <a:ea typeface="Arial"/>
                <a:cs typeface="Arial"/>
                <a:sym typeface="Arial"/>
              </a:rPr>
              <a:t>Identify what services the data center can provide to distribute the data</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Shape 127"/>
          <p:cNvCxnSpPr/>
          <p:nvPr/>
        </p:nvCxnSpPr>
        <p:spPr>
          <a:xfrm>
            <a:off x="1897899" y="1577562"/>
            <a:ext cx="316499" cy="0"/>
          </a:xfrm>
          <a:prstGeom prst="straightConnector1">
            <a:avLst/>
          </a:prstGeom>
          <a:noFill/>
          <a:ln w="19050" cap="flat" cmpd="sng">
            <a:solidFill>
              <a:srgbClr val="1F497D"/>
            </a:solidFill>
            <a:prstDash val="solid"/>
            <a:round/>
            <a:headEnd type="none" w="med" len="med"/>
            <a:tailEnd type="triangle" w="lg" len="lg"/>
          </a:ln>
        </p:spPr>
      </p:cxnSp>
      <p:cxnSp>
        <p:nvCxnSpPr>
          <p:cNvPr id="128" name="Shape 128"/>
          <p:cNvCxnSpPr/>
          <p:nvPr/>
        </p:nvCxnSpPr>
        <p:spPr>
          <a:xfrm>
            <a:off x="6204025" y="1577575"/>
            <a:ext cx="289500" cy="12599"/>
          </a:xfrm>
          <a:prstGeom prst="bentConnector3">
            <a:avLst>
              <a:gd name="adj1" fmla="val 49996"/>
            </a:avLst>
          </a:prstGeom>
          <a:noFill/>
          <a:ln w="19050" cap="flat" cmpd="sng">
            <a:solidFill>
              <a:srgbClr val="1F497D"/>
            </a:solidFill>
            <a:prstDash val="solid"/>
            <a:round/>
            <a:headEnd type="none" w="med" len="med"/>
            <a:tailEnd type="triangle" w="lg" len="lg"/>
          </a:ln>
        </p:spPr>
      </p:cxnSp>
      <p:cxnSp>
        <p:nvCxnSpPr>
          <p:cNvPr id="129" name="Shape 129"/>
          <p:cNvCxnSpPr/>
          <p:nvPr/>
        </p:nvCxnSpPr>
        <p:spPr>
          <a:xfrm>
            <a:off x="3667025" y="1577575"/>
            <a:ext cx="395099" cy="0"/>
          </a:xfrm>
          <a:prstGeom prst="straightConnector1">
            <a:avLst/>
          </a:prstGeom>
          <a:noFill/>
          <a:ln w="19050" cap="flat" cmpd="sng">
            <a:solidFill>
              <a:srgbClr val="1F497D"/>
            </a:solidFill>
            <a:prstDash val="solid"/>
            <a:round/>
            <a:headEnd type="none" w="med" len="med"/>
            <a:tailEnd type="triangle" w="lg" len="lg"/>
          </a:ln>
        </p:spPr>
      </p:cxnSp>
      <p:cxnSp>
        <p:nvCxnSpPr>
          <p:cNvPr id="130" name="Shape 130"/>
          <p:cNvCxnSpPr/>
          <p:nvPr/>
        </p:nvCxnSpPr>
        <p:spPr>
          <a:xfrm rot="10800000" flipH="1">
            <a:off x="8494700" y="2829099"/>
            <a:ext cx="30299" cy="383700"/>
          </a:xfrm>
          <a:prstGeom prst="straightConnector1">
            <a:avLst/>
          </a:prstGeom>
          <a:noFill/>
          <a:ln w="19050" cap="flat" cmpd="sng">
            <a:solidFill>
              <a:srgbClr val="1F497D"/>
            </a:solidFill>
            <a:prstDash val="solid"/>
            <a:round/>
            <a:headEnd type="none" w="med" len="med"/>
            <a:tailEnd type="triangle" w="lg" len="lg"/>
          </a:ln>
        </p:spPr>
      </p:cxnSp>
      <p:sp>
        <p:nvSpPr>
          <p:cNvPr id="131" name="Shape 131"/>
          <p:cNvSpPr/>
          <p:nvPr/>
        </p:nvSpPr>
        <p:spPr>
          <a:xfrm>
            <a:off x="901975" y="5823294"/>
            <a:ext cx="971100" cy="7926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900" b="0" i="0" u="none" strike="noStrike" cap="none" baseline="0">
                <a:solidFill>
                  <a:schemeClr val="dk1"/>
                </a:solidFill>
                <a:latin typeface="Arial"/>
                <a:ea typeface="Arial"/>
                <a:cs typeface="Arial"/>
                <a:sym typeface="Arial"/>
              </a:rPr>
              <a:t>Assembled development team</a:t>
            </a:r>
          </a:p>
        </p:txBody>
      </p:sp>
      <p:cxnSp>
        <p:nvCxnSpPr>
          <p:cNvPr id="132" name="Shape 132"/>
          <p:cNvCxnSpPr>
            <a:endCxn id="131" idx="1"/>
          </p:cNvCxnSpPr>
          <p:nvPr/>
        </p:nvCxnSpPr>
        <p:spPr>
          <a:xfrm flipH="1">
            <a:off x="901975" y="1577694"/>
            <a:ext cx="7367700" cy="4641900"/>
          </a:xfrm>
          <a:prstGeom prst="bentConnector5">
            <a:avLst>
              <a:gd name="adj1" fmla="val -3105"/>
              <a:gd name="adj2" fmla="val 11143"/>
              <a:gd name="adj3" fmla="val 109099"/>
            </a:avLst>
          </a:prstGeom>
          <a:noFill/>
          <a:ln w="19050" cap="flat" cmpd="sng">
            <a:solidFill>
              <a:srgbClr val="1F497D"/>
            </a:solidFill>
            <a:prstDash val="solid"/>
            <a:round/>
            <a:headEnd type="none" w="med" len="med"/>
            <a:tailEnd type="triangle" w="lg" len="lg"/>
          </a:ln>
        </p:spPr>
      </p:cxnSp>
      <p:grpSp>
        <p:nvGrpSpPr>
          <p:cNvPr id="133" name="Shape 133"/>
          <p:cNvGrpSpPr/>
          <p:nvPr/>
        </p:nvGrpSpPr>
        <p:grpSpPr>
          <a:xfrm>
            <a:off x="650200" y="1181262"/>
            <a:ext cx="7619600" cy="792612"/>
            <a:chOff x="650200" y="4197612"/>
            <a:chExt cx="7619600" cy="792612"/>
          </a:xfrm>
        </p:grpSpPr>
        <p:sp>
          <p:nvSpPr>
            <p:cNvPr id="134" name="Shape 134"/>
            <p:cNvSpPr/>
            <p:nvPr/>
          </p:nvSpPr>
          <p:spPr>
            <a:xfrm>
              <a:off x="650200" y="4197612"/>
              <a:ext cx="1247699" cy="7926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Reviewed existing data ingest process</a:t>
              </a:r>
            </a:p>
          </p:txBody>
        </p:sp>
        <p:sp>
          <p:nvSpPr>
            <p:cNvPr id="135" name="Shape 135"/>
            <p:cNvSpPr/>
            <p:nvPr/>
          </p:nvSpPr>
          <p:spPr>
            <a:xfrm>
              <a:off x="4062026" y="4197625"/>
              <a:ext cx="2141999" cy="7926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Identification of  fields in the </a:t>
              </a:r>
              <a:r>
                <a:rPr lang="en" sz="1200" b="1" i="0" u="none" strike="noStrike" cap="none" baseline="0">
                  <a:solidFill>
                    <a:srgbClr val="00B050"/>
                  </a:solidFill>
                  <a:latin typeface="Arial"/>
                  <a:ea typeface="Arial"/>
                  <a:cs typeface="Arial"/>
                  <a:sym typeface="Arial"/>
                </a:rPr>
                <a:t>GCMD DIF, EMS, DSR, ICD, OA, DOI, &amp; CMR</a:t>
              </a:r>
              <a:r>
                <a:rPr lang="en" sz="1200" b="0" i="0" u="none" strike="noStrike" cap="none" baseline="0">
                  <a:solidFill>
                    <a:schemeClr val="dk1"/>
                  </a:solidFill>
                  <a:latin typeface="Arial"/>
                  <a:ea typeface="Arial"/>
                  <a:cs typeface="Arial"/>
                  <a:sym typeface="Arial"/>
                </a:rPr>
                <a:t> </a:t>
              </a:r>
              <a:br>
                <a:rPr lang="en" sz="1200" b="0" i="0" u="none" strike="noStrike" cap="none" baseline="0">
                  <a:solidFill>
                    <a:schemeClr val="dk1"/>
                  </a:solidFill>
                  <a:latin typeface="Arial"/>
                  <a:ea typeface="Arial"/>
                  <a:cs typeface="Arial"/>
                  <a:sym typeface="Arial"/>
                </a:rPr>
              </a:br>
              <a:r>
                <a:rPr lang="en" sz="1200" b="0" i="0" u="none" strike="noStrike" cap="none" baseline="0">
                  <a:solidFill>
                    <a:schemeClr val="dk1"/>
                  </a:solidFill>
                  <a:latin typeface="Arial"/>
                  <a:ea typeface="Arial"/>
                  <a:cs typeface="Arial"/>
                  <a:sym typeface="Arial"/>
                </a:rPr>
                <a:t>(in progress)</a:t>
              </a:r>
            </a:p>
          </p:txBody>
        </p:sp>
        <p:sp>
          <p:nvSpPr>
            <p:cNvPr id="136" name="Shape 136"/>
            <p:cNvSpPr/>
            <p:nvPr/>
          </p:nvSpPr>
          <p:spPr>
            <a:xfrm>
              <a:off x="6493500" y="4197625"/>
              <a:ext cx="1776300" cy="7926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Mapped fields in  documents (identified redundancies)</a:t>
              </a:r>
            </a:p>
          </p:txBody>
        </p:sp>
        <p:sp>
          <p:nvSpPr>
            <p:cNvPr id="137" name="Shape 137"/>
            <p:cNvSpPr/>
            <p:nvPr/>
          </p:nvSpPr>
          <p:spPr>
            <a:xfrm>
              <a:off x="2214425" y="4197625"/>
              <a:ext cx="1452600" cy="7926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 sz="1200" b="0" i="0" u="none" strike="noStrike" cap="none" baseline="0">
                  <a:solidFill>
                    <a:schemeClr val="dk1"/>
                  </a:solidFill>
                  <a:latin typeface="Arial"/>
                  <a:ea typeface="Arial"/>
                  <a:cs typeface="Arial"/>
                  <a:sym typeface="Arial"/>
                </a:rPr>
                <a:t>Identified a need for a new data ingest form</a:t>
              </a:r>
            </a:p>
            <a:p>
              <a:pPr marL="0" marR="0" lvl="0" indent="0" algn="ctr"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Arial"/>
                <a:ea typeface="Arial"/>
                <a:cs typeface="Arial"/>
                <a:sym typeface="Arial"/>
              </a:endParaRPr>
            </a:p>
          </p:txBody>
        </p:sp>
      </p:grpSp>
      <p:cxnSp>
        <p:nvCxnSpPr>
          <p:cNvPr id="138" name="Shape 138"/>
          <p:cNvCxnSpPr>
            <a:stCxn id="131" idx="3"/>
          </p:cNvCxnSpPr>
          <p:nvPr/>
        </p:nvCxnSpPr>
        <p:spPr>
          <a:xfrm>
            <a:off x="1873076" y="6219594"/>
            <a:ext cx="354300" cy="12600"/>
          </a:xfrm>
          <a:prstGeom prst="bentConnector3">
            <a:avLst>
              <a:gd name="adj1" fmla="val 50014"/>
            </a:avLst>
          </a:prstGeom>
          <a:noFill/>
          <a:ln w="19050" cap="flat" cmpd="sng">
            <a:solidFill>
              <a:srgbClr val="1F497D"/>
            </a:solidFill>
            <a:prstDash val="solid"/>
            <a:round/>
            <a:headEnd type="none" w="med" len="med"/>
            <a:tailEnd type="triangle" w="lg" len="lg"/>
          </a:ln>
        </p:spPr>
      </p:cxnSp>
      <p:sp>
        <p:nvSpPr>
          <p:cNvPr id="139" name="Shape 139"/>
          <p:cNvSpPr/>
          <p:nvPr/>
        </p:nvSpPr>
        <p:spPr>
          <a:xfrm>
            <a:off x="2227540" y="5676144"/>
            <a:ext cx="1305899" cy="10869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Completed Operations Concept for the User Interface</a:t>
            </a:r>
          </a:p>
        </p:txBody>
      </p:sp>
      <p:sp>
        <p:nvSpPr>
          <p:cNvPr id="140" name="Shape 140"/>
          <p:cNvSpPr/>
          <p:nvPr/>
        </p:nvSpPr>
        <p:spPr>
          <a:xfrm>
            <a:off x="3862114" y="5676144"/>
            <a:ext cx="1151399" cy="10869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Set up production environment</a:t>
            </a:r>
          </a:p>
        </p:txBody>
      </p:sp>
      <p:cxnSp>
        <p:nvCxnSpPr>
          <p:cNvPr id="141" name="Shape 141"/>
          <p:cNvCxnSpPr>
            <a:stCxn id="139" idx="3"/>
            <a:endCxn id="140" idx="1"/>
          </p:cNvCxnSpPr>
          <p:nvPr/>
        </p:nvCxnSpPr>
        <p:spPr>
          <a:xfrm>
            <a:off x="3533440" y="6219594"/>
            <a:ext cx="328800" cy="0"/>
          </a:xfrm>
          <a:prstGeom prst="straightConnector1">
            <a:avLst/>
          </a:prstGeom>
          <a:noFill/>
          <a:ln w="19050" cap="flat" cmpd="sng">
            <a:solidFill>
              <a:srgbClr val="1F497D"/>
            </a:solidFill>
            <a:prstDash val="solid"/>
            <a:round/>
            <a:headEnd type="none" w="med" len="med"/>
            <a:tailEnd type="triangle" w="lg" len="lg"/>
          </a:ln>
        </p:spPr>
      </p:cxnSp>
      <p:sp>
        <p:nvSpPr>
          <p:cNvPr id="142" name="Shape 142"/>
          <p:cNvSpPr/>
          <p:nvPr/>
        </p:nvSpPr>
        <p:spPr>
          <a:xfrm>
            <a:off x="5457789" y="5673894"/>
            <a:ext cx="999000" cy="10869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Creating Project Schedule</a:t>
            </a:r>
          </a:p>
        </p:txBody>
      </p:sp>
      <p:cxnSp>
        <p:nvCxnSpPr>
          <p:cNvPr id="143" name="Shape 143"/>
          <p:cNvCxnSpPr>
            <a:stCxn id="140" idx="3"/>
            <a:endCxn id="142" idx="1"/>
          </p:cNvCxnSpPr>
          <p:nvPr/>
        </p:nvCxnSpPr>
        <p:spPr>
          <a:xfrm rot="10800000" flipH="1">
            <a:off x="5013514" y="6217494"/>
            <a:ext cx="444300" cy="2100"/>
          </a:xfrm>
          <a:prstGeom prst="straightConnector1">
            <a:avLst/>
          </a:prstGeom>
          <a:noFill/>
          <a:ln w="19050" cap="flat" cmpd="sng">
            <a:solidFill>
              <a:srgbClr val="1F497D"/>
            </a:solidFill>
            <a:prstDash val="solid"/>
            <a:round/>
            <a:headEnd type="none" w="med" len="med"/>
            <a:tailEnd type="triangle" w="lg" len="lg"/>
          </a:ln>
        </p:spPr>
      </p:cxnSp>
      <p:cxnSp>
        <p:nvCxnSpPr>
          <p:cNvPr id="144" name="Shape 144"/>
          <p:cNvCxnSpPr>
            <a:stCxn id="142" idx="3"/>
          </p:cNvCxnSpPr>
          <p:nvPr/>
        </p:nvCxnSpPr>
        <p:spPr>
          <a:xfrm>
            <a:off x="6456789" y="6217344"/>
            <a:ext cx="278699" cy="0"/>
          </a:xfrm>
          <a:prstGeom prst="straightConnector1">
            <a:avLst/>
          </a:prstGeom>
          <a:noFill/>
          <a:ln w="19050" cap="flat" cmpd="sng">
            <a:solidFill>
              <a:srgbClr val="1F497D"/>
            </a:solidFill>
            <a:prstDash val="solid"/>
            <a:round/>
            <a:headEnd type="none" w="med" len="med"/>
            <a:tailEnd type="triangle" w="lg" len="lg"/>
          </a:ln>
        </p:spPr>
      </p:cxnSp>
      <p:sp>
        <p:nvSpPr>
          <p:cNvPr id="145" name="Shape 145"/>
          <p:cNvSpPr/>
          <p:nvPr/>
        </p:nvSpPr>
        <p:spPr>
          <a:xfrm>
            <a:off x="6735414" y="5673894"/>
            <a:ext cx="999000" cy="10869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Complete tasks identified in project schedule</a:t>
            </a:r>
          </a:p>
        </p:txBody>
      </p:sp>
      <p:sp>
        <p:nvSpPr>
          <p:cNvPr id="146" name="Shape 146"/>
          <p:cNvSpPr/>
          <p:nvPr/>
        </p:nvSpPr>
        <p:spPr>
          <a:xfrm>
            <a:off x="8052339" y="5676144"/>
            <a:ext cx="999000" cy="1086900"/>
          </a:xfrm>
          <a:prstGeom prst="roundRect">
            <a:avLst>
              <a:gd name="adj" fmla="val 16667"/>
            </a:avLst>
          </a:prstGeom>
          <a:solidFill>
            <a:srgbClr val="FDFFF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200" b="0" i="0" u="none" strike="noStrike" cap="none" baseline="0">
                <a:solidFill>
                  <a:schemeClr val="dk1"/>
                </a:solidFill>
                <a:latin typeface="Arial"/>
                <a:ea typeface="Arial"/>
                <a:cs typeface="Arial"/>
                <a:sym typeface="Arial"/>
              </a:rPr>
              <a:t>Present a working metadata interface</a:t>
            </a:r>
          </a:p>
        </p:txBody>
      </p:sp>
      <p:cxnSp>
        <p:nvCxnSpPr>
          <p:cNvPr id="147" name="Shape 147"/>
          <p:cNvCxnSpPr>
            <a:stCxn id="145" idx="3"/>
            <a:endCxn id="146" idx="1"/>
          </p:cNvCxnSpPr>
          <p:nvPr/>
        </p:nvCxnSpPr>
        <p:spPr>
          <a:xfrm>
            <a:off x="7734414" y="6217344"/>
            <a:ext cx="318000" cy="2400"/>
          </a:xfrm>
          <a:prstGeom prst="straightConnector1">
            <a:avLst/>
          </a:prstGeom>
          <a:noFill/>
          <a:ln w="19050" cap="flat" cmpd="sng">
            <a:solidFill>
              <a:srgbClr val="1F497D"/>
            </a:solidFill>
            <a:prstDash val="solid"/>
            <a:round/>
            <a:headEnd type="none" w="med" len="med"/>
            <a:tailEnd type="triangle" w="lg" len="lg"/>
          </a:ln>
        </p:spPr>
      </p:cxnSp>
      <p:sp>
        <p:nvSpPr>
          <p:cNvPr id="148" name="Shape 148"/>
          <p:cNvSpPr/>
          <p:nvPr/>
        </p:nvSpPr>
        <p:spPr>
          <a:xfrm>
            <a:off x="402625" y="2298618"/>
            <a:ext cx="2861999" cy="468300"/>
          </a:xfrm>
          <a:prstGeom prst="roundRect">
            <a:avLst>
              <a:gd name="adj" fmla="val 16667"/>
            </a:avLst>
          </a:prstGeom>
          <a:solidFill>
            <a:srgbClr val="EFEFEF"/>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4A7DBB"/>
              </a:buClr>
              <a:buSzPct val="25000"/>
              <a:buFont typeface="Calibri"/>
              <a:buNone/>
            </a:pPr>
            <a:r>
              <a:rPr lang="en" sz="1200" b="1" i="0" u="none" strike="noStrike" cap="none" baseline="0">
                <a:solidFill>
                  <a:srgbClr val="4A7DBB"/>
                </a:solidFill>
                <a:latin typeface="Arial"/>
                <a:ea typeface="Arial"/>
                <a:cs typeface="Arial"/>
                <a:sym typeface="Arial"/>
              </a:rPr>
              <a:t>Suggested fields for CAMP with examples</a:t>
            </a:r>
          </a:p>
        </p:txBody>
      </p:sp>
      <p:sp>
        <p:nvSpPr>
          <p:cNvPr id="149" name="Shape 149"/>
          <p:cNvSpPr/>
          <p:nvPr/>
        </p:nvSpPr>
        <p:spPr>
          <a:xfrm>
            <a:off x="3264639" y="2298618"/>
            <a:ext cx="5786700" cy="491400"/>
          </a:xfrm>
          <a:prstGeom prst="roundRect">
            <a:avLst>
              <a:gd name="adj" fmla="val 16667"/>
            </a:avLst>
          </a:prstGeom>
          <a:solidFill>
            <a:srgbClr val="EAD1DC"/>
          </a:solidFill>
          <a:ln w="19050"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4A7DBB"/>
              </a:buClr>
              <a:buSzPct val="25000"/>
              <a:buFont typeface="Calibri"/>
              <a:buNone/>
            </a:pPr>
            <a:r>
              <a:rPr lang="en" sz="1200" b="1" i="0" u="none" strike="noStrike" cap="none" baseline="0">
                <a:solidFill>
                  <a:srgbClr val="4A7DBB"/>
                </a:solidFill>
                <a:latin typeface="Arial"/>
                <a:ea typeface="Arial"/>
                <a:cs typeface="Arial"/>
                <a:sym typeface="Arial"/>
              </a:rPr>
              <a:t>Each row is a different metadata field and each column is a different form, cells containing content are across all columns reflects metadata redundancy.</a:t>
            </a:r>
          </a:p>
        </p:txBody>
      </p:sp>
      <p:pic>
        <p:nvPicPr>
          <p:cNvPr id="150" name="Shape 150"/>
          <p:cNvPicPr preferRelativeResize="0"/>
          <p:nvPr/>
        </p:nvPicPr>
        <p:blipFill rotWithShape="1">
          <a:blip r:embed="rId3">
            <a:alphaModFix/>
          </a:blip>
          <a:srcRect/>
          <a:stretch/>
        </p:blipFill>
        <p:spPr>
          <a:xfrm>
            <a:off x="402625" y="2817300"/>
            <a:ext cx="8648699" cy="2777699"/>
          </a:xfrm>
          <a:prstGeom prst="rect">
            <a:avLst/>
          </a:prstGeom>
          <a:noFill/>
          <a:ln>
            <a:noFill/>
          </a:ln>
        </p:spPr>
      </p:pic>
      <p:sp>
        <p:nvSpPr>
          <p:cNvPr id="151" name="Shape 151"/>
          <p:cNvSpPr/>
          <p:nvPr/>
        </p:nvSpPr>
        <p:spPr>
          <a:xfrm>
            <a:off x="6403151" y="5747594"/>
            <a:ext cx="470400" cy="383700"/>
          </a:xfrm>
          <a:prstGeom prst="star5">
            <a:avLst>
              <a:gd name="adj" fmla="val 19098"/>
              <a:gd name="hf" fmla="val 105146"/>
              <a:gd name="vf" fmla="val 110557"/>
            </a:avLst>
          </a:prstGeom>
          <a:solidFill>
            <a:srgbClr val="FF99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152" name="Shape 152"/>
          <p:cNvSpPr txBox="1">
            <a:spLocks noGrp="1"/>
          </p:cNvSpPr>
          <p:nvPr>
            <p:ph type="title"/>
          </p:nvPr>
        </p:nvSpPr>
        <p:spPr>
          <a:xfrm>
            <a:off x="228600" y="271100"/>
            <a:ext cx="7772400" cy="685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a:solidFill>
                  <a:schemeClr val="lt1"/>
                </a:solidFill>
                <a:latin typeface="Arial"/>
                <a:ea typeface="Arial"/>
                <a:cs typeface="Arial"/>
                <a:sym typeface="Arial"/>
              </a:rPr>
              <a:t>Ingest Process Redesign</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Application>Microsoft Macintosh PowerPoint</Application>
  <PresentationFormat>On-screen Show (4:3)</PresentationFormat>
  <Paragraphs>109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ASDC Ingest Automation Efforts  through  Collaboratory for quAlity Metadata Preservation  (CAMP)   </vt:lpstr>
      <vt:lpstr>Ingest Process Redesign</vt:lpstr>
      <vt:lpstr>Ingest Process Redesign</vt:lpstr>
      <vt:lpstr>Ingest Process Redesign</vt:lpstr>
      <vt:lpstr>Ingest Process Redesign</vt:lpstr>
      <vt:lpstr>Ingest Process Redesign</vt:lpstr>
      <vt:lpstr>BACK UP</vt:lpstr>
      <vt:lpstr>Ingest Process Redesign Data Submission Request (DSR)</vt:lpstr>
      <vt:lpstr>Ingest Process Redesign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ASDC Ingest Automation Efforts  through  Collaboratory for quAlity Metadata Preservation  (CAMP)   </dc:title>
  <cp:lastModifiedBy>Emily Northup</cp:lastModifiedBy>
  <cp:revision>1</cp:revision>
  <dcterms:modified xsi:type="dcterms:W3CDTF">2015-06-29T19:31:18Z</dcterms:modified>
</cp:coreProperties>
</file>