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5" r:id="rId1"/>
    <p:sldMasterId id="2147484165" r:id="rId2"/>
    <p:sldMasterId id="2147484177" r:id="rId3"/>
    <p:sldMasterId id="2147484117" r:id="rId4"/>
    <p:sldMasterId id="2147484129" r:id="rId5"/>
    <p:sldMasterId id="2147484141" r:id="rId6"/>
    <p:sldMasterId id="2147484153" r:id="rId7"/>
    <p:sldMasterId id="2147484190" r:id="rId8"/>
    <p:sldMasterId id="2147484202" r:id="rId9"/>
    <p:sldMasterId id="2147484214" r:id="rId10"/>
    <p:sldMasterId id="2147484227" r:id="rId11"/>
    <p:sldMasterId id="2147484240" r:id="rId12"/>
  </p:sldMasterIdLst>
  <p:notesMasterIdLst>
    <p:notesMasterId r:id="rId36"/>
  </p:notesMasterIdLst>
  <p:handoutMasterIdLst>
    <p:handoutMasterId r:id="rId37"/>
  </p:handoutMasterIdLst>
  <p:sldIdLst>
    <p:sldId id="277" r:id="rId13"/>
    <p:sldId id="393" r:id="rId14"/>
    <p:sldId id="429" r:id="rId15"/>
    <p:sldId id="353" r:id="rId16"/>
    <p:sldId id="355" r:id="rId17"/>
    <p:sldId id="394" r:id="rId18"/>
    <p:sldId id="363" r:id="rId19"/>
    <p:sldId id="397" r:id="rId20"/>
    <p:sldId id="401" r:id="rId21"/>
    <p:sldId id="403" r:id="rId22"/>
    <p:sldId id="373" r:id="rId23"/>
    <p:sldId id="425" r:id="rId24"/>
    <p:sldId id="402" r:id="rId25"/>
    <p:sldId id="366" r:id="rId26"/>
    <p:sldId id="422" r:id="rId27"/>
    <p:sldId id="423" r:id="rId28"/>
    <p:sldId id="356" r:id="rId29"/>
    <p:sldId id="367" r:id="rId30"/>
    <p:sldId id="400" r:id="rId31"/>
    <p:sldId id="426" r:id="rId32"/>
    <p:sldId id="421" r:id="rId33"/>
    <p:sldId id="427" r:id="rId34"/>
    <p:sldId id="374" r:id="rId3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521415D9-36F7-43E2-AB2F-B90AF26B5E84}">
      <p14:sectionLst xmlns:p14="http://schemas.microsoft.com/office/powerpoint/2010/main">
        <p14:section name="CCEO" id="{2E656FB9-9818-4270-8381-F095A6023DC6}">
          <p14:sldIdLst>
            <p14:sldId id="277"/>
            <p14:sldId id="393"/>
            <p14:sldId id="429"/>
            <p14:sldId id="353"/>
            <p14:sldId id="355"/>
            <p14:sldId id="394"/>
            <p14:sldId id="363"/>
            <p14:sldId id="397"/>
            <p14:sldId id="401"/>
            <p14:sldId id="403"/>
            <p14:sldId id="373"/>
            <p14:sldId id="425"/>
            <p14:sldId id="402"/>
            <p14:sldId id="366"/>
            <p14:sldId id="422"/>
            <p14:sldId id="423"/>
            <p14:sldId id="356"/>
            <p14:sldId id="367"/>
            <p14:sldId id="400"/>
            <p14:sldId id="426"/>
            <p14:sldId id="421"/>
            <p14:sldId id="427"/>
            <p14:sldId id="3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7DF5CD"/>
    <a:srgbClr val="73FFD4"/>
    <a:srgbClr val="000000"/>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9" autoAdjust="0"/>
    <p:restoredTop sz="71221" autoAdjust="0"/>
  </p:normalViewPr>
  <p:slideViewPr>
    <p:cSldViewPr snapToGrid="0" snapToObjects="1">
      <p:cViewPr varScale="1">
        <p:scale>
          <a:sx n="61" d="100"/>
          <a:sy n="61" d="100"/>
        </p:scale>
        <p:origin x="1680" y="72"/>
      </p:cViewPr>
      <p:guideLst>
        <p:guide orient="horz" pos="2160"/>
        <p:guide pos="2880"/>
      </p:guideLst>
    </p:cSldViewPr>
  </p:slideViewPr>
  <p:outlineViewPr>
    <p:cViewPr>
      <p:scale>
        <a:sx n="33" d="100"/>
        <a:sy n="33" d="100"/>
      </p:scale>
      <p:origin x="0" y="-6370"/>
    </p:cViewPr>
  </p:outlineViewPr>
  <p:notesTextViewPr>
    <p:cViewPr>
      <p:scale>
        <a:sx n="3" d="2"/>
        <a:sy n="3" d="2"/>
      </p:scale>
      <p:origin x="0" y="0"/>
    </p:cViewPr>
  </p:notesTextViewPr>
  <p:sorterViewPr>
    <p:cViewPr>
      <p:scale>
        <a:sx n="200" d="100"/>
        <a:sy n="200" d="100"/>
      </p:scale>
      <p:origin x="0" y="11430"/>
    </p:cViewPr>
  </p:sorterViewPr>
  <p:notesViewPr>
    <p:cSldViewPr snapToGrid="0" showGuides="1">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DA7CD45-01C3-4902-93E1-99B344340B32}" type="datetimeFigureOut">
              <a:rPr lang="en-US" smtClean="0"/>
              <a:t>1/6/2016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CD1F7A7-C4FA-471C-8A29-4A704E9FF04B}" type="slidenum">
              <a:rPr lang="en-US" smtClean="0"/>
              <a:t>‹#›</a:t>
            </a:fld>
            <a:endParaRPr lang="en-US"/>
          </a:p>
        </p:txBody>
      </p:sp>
    </p:spTree>
    <p:extLst>
      <p:ext uri="{BB962C8B-B14F-4D97-AF65-F5344CB8AC3E}">
        <p14:creationId xmlns:p14="http://schemas.microsoft.com/office/powerpoint/2010/main" val="3626983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0B39055-1505-494F-9F74-36B928343121}" type="datetimeFigureOut">
              <a:rPr lang="en-US" smtClean="0"/>
              <a:t>1/6/2016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8159303-E23A-4A73-B814-F18F79AD9BEA}" type="slidenum">
              <a:rPr lang="en-US" smtClean="0"/>
              <a:t>‹#›</a:t>
            </a:fld>
            <a:endParaRPr lang="en-US" dirty="0"/>
          </a:p>
        </p:txBody>
      </p:sp>
    </p:spTree>
    <p:extLst>
      <p:ext uri="{BB962C8B-B14F-4D97-AF65-F5344CB8AC3E}">
        <p14:creationId xmlns:p14="http://schemas.microsoft.com/office/powerpoint/2010/main" val="1746884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above.nasa.gov/"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a:t>
            </a:r>
            <a:r>
              <a:rPr lang="en-US" baseline="0" dirty="0" smtClean="0"/>
              <a:t> we want to keep pictures?</a:t>
            </a:r>
          </a:p>
          <a:p>
            <a:endParaRPr lang="en-US" dirty="0"/>
          </a:p>
        </p:txBody>
      </p:sp>
      <p:sp>
        <p:nvSpPr>
          <p:cNvPr id="4" name="Slide Number Placeholder 3"/>
          <p:cNvSpPr>
            <a:spLocks noGrp="1"/>
          </p:cNvSpPr>
          <p:nvPr>
            <p:ph type="sldNum" sz="quarter" idx="10"/>
          </p:nvPr>
        </p:nvSpPr>
        <p:spPr/>
        <p:txBody>
          <a:bodyPr/>
          <a:lstStyle/>
          <a:p>
            <a:fld id="{08159303-E23A-4A73-B814-F18F79AD9BEA}" type="slidenum">
              <a:rPr lang="en-US" smtClean="0"/>
              <a:t>1</a:t>
            </a:fld>
            <a:endParaRPr lang="en-US" dirty="0"/>
          </a:p>
        </p:txBody>
      </p:sp>
    </p:spTree>
    <p:extLst>
      <p:ext uri="{BB962C8B-B14F-4D97-AF65-F5344CB8AC3E}">
        <p14:creationId xmlns:p14="http://schemas.microsoft.com/office/powerpoint/2010/main" val="78483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FDR</a:t>
            </a:r>
            <a:r>
              <a:rPr lang="en-US" baseline="0" dirty="0" smtClean="0"/>
              <a:t> 14 data rate.. 14 Gb/s per lane</a:t>
            </a:r>
          </a:p>
          <a:p>
            <a:r>
              <a:rPr lang="en-US" baseline="0" dirty="0" smtClean="0"/>
              <a:t>IB </a:t>
            </a:r>
            <a:r>
              <a:rPr lang="en-US" baseline="0" dirty="0" err="1" smtClean="0"/>
              <a:t>Infiniband</a:t>
            </a:r>
            <a:endParaRPr lang="en-US" dirty="0"/>
          </a:p>
        </p:txBody>
      </p:sp>
      <p:sp>
        <p:nvSpPr>
          <p:cNvPr id="4" name="Slide Number Placeholder 3"/>
          <p:cNvSpPr>
            <a:spLocks noGrp="1"/>
          </p:cNvSpPr>
          <p:nvPr>
            <p:ph type="sldNum" sz="quarter" idx="10"/>
          </p:nvPr>
        </p:nvSpPr>
        <p:spPr/>
        <p:txBody>
          <a:bodyPr/>
          <a:lstStyle/>
          <a:p>
            <a:fld id="{15B5DEA6-B977-4440-A894-131B1AF0118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330929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159303-E23A-4A73-B814-F18F79AD9BEA}" type="slidenum">
              <a:rPr lang="en-US" smtClean="0"/>
              <a:t>11</a:t>
            </a:fld>
            <a:endParaRPr lang="en-US" dirty="0"/>
          </a:p>
        </p:txBody>
      </p:sp>
    </p:spTree>
    <p:extLst>
      <p:ext uri="{BB962C8B-B14F-4D97-AF65-F5344CB8AC3E}">
        <p14:creationId xmlns:p14="http://schemas.microsoft.com/office/powerpoint/2010/main" val="738288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159303-E23A-4A73-B814-F18F79AD9BEA}" type="slidenum">
              <a:rPr lang="en-US" smtClean="0"/>
              <a:t>12</a:t>
            </a:fld>
            <a:endParaRPr lang="en-US" dirty="0"/>
          </a:p>
        </p:txBody>
      </p:sp>
    </p:spTree>
    <p:extLst>
      <p:ext uri="{BB962C8B-B14F-4D97-AF65-F5344CB8AC3E}">
        <p14:creationId xmlns:p14="http://schemas.microsoft.com/office/powerpoint/2010/main" val="2484574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59303-E23A-4A73-B814-F18F79AD9BEA}" type="slidenum">
              <a:rPr lang="en-US" smtClean="0"/>
              <a:t>13</a:t>
            </a:fld>
            <a:endParaRPr lang="en-US" dirty="0"/>
          </a:p>
        </p:txBody>
      </p:sp>
    </p:spTree>
    <p:extLst>
      <p:ext uri="{BB962C8B-B14F-4D97-AF65-F5344CB8AC3E}">
        <p14:creationId xmlns:p14="http://schemas.microsoft.com/office/powerpoint/2010/main" val="3416667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a:t>
            </a:r>
            <a:r>
              <a:rPr lang="en-US" baseline="0" dirty="0" smtClean="0"/>
              <a:t> about how </a:t>
            </a:r>
            <a:r>
              <a:rPr lang="en-US" baseline="0" dirty="0" err="1" smtClean="0"/>
              <a:t>ABoVE</a:t>
            </a:r>
            <a:r>
              <a:rPr lang="en-US" baseline="0" dirty="0" smtClean="0"/>
              <a:t> investigators are just beginning to access the system, account setups underway… projects are funded and many will be starting to collect data.	</a:t>
            </a:r>
            <a:endParaRPr lang="en-US" dirty="0"/>
          </a:p>
        </p:txBody>
      </p:sp>
      <p:sp>
        <p:nvSpPr>
          <p:cNvPr id="4" name="Slide Number Placeholder 3"/>
          <p:cNvSpPr>
            <a:spLocks noGrp="1"/>
          </p:cNvSpPr>
          <p:nvPr>
            <p:ph type="sldNum" sz="quarter" idx="10"/>
          </p:nvPr>
        </p:nvSpPr>
        <p:spPr/>
        <p:txBody>
          <a:bodyPr/>
          <a:lstStyle/>
          <a:p>
            <a:fld id="{B29C3B2A-DA84-4D7B-B975-E3D0F4124984}"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162310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WV3 – Accuracy for </a:t>
            </a:r>
            <a:r>
              <a:rPr lang="en-US" dirty="0" err="1" smtClean="0"/>
              <a:t>SWIR</a:t>
            </a:r>
            <a:r>
              <a:rPr lang="en-US" dirty="0" smtClean="0"/>
              <a:t> Nadir is 3.7m; Accuracy for </a:t>
            </a:r>
            <a:r>
              <a:rPr lang="en-US" dirty="0" err="1" smtClean="0"/>
              <a:t>CAVIS</a:t>
            </a:r>
            <a:r>
              <a:rPr lang="en-US" dirty="0" smtClean="0"/>
              <a:t> nadir is 30m</a:t>
            </a:r>
            <a:endParaRPr lang="en-US" dirty="0"/>
          </a:p>
        </p:txBody>
      </p:sp>
      <p:sp>
        <p:nvSpPr>
          <p:cNvPr id="4" name="Slide Number Placeholder 3"/>
          <p:cNvSpPr>
            <a:spLocks noGrp="1"/>
          </p:cNvSpPr>
          <p:nvPr>
            <p:ph type="sldNum" sz="quarter" idx="10"/>
          </p:nvPr>
        </p:nvSpPr>
        <p:spPr/>
        <p:txBody>
          <a:bodyPr/>
          <a:lstStyle/>
          <a:p>
            <a:fld id="{B29C3B2A-DA84-4D7B-B975-E3D0F4124984}"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412243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footprints of the data that is available</a:t>
            </a:r>
            <a:r>
              <a:rPr lang="en-US" baseline="0" dirty="0" smtClean="0"/>
              <a:t> online on the ASC.</a:t>
            </a:r>
            <a:endParaRPr lang="en-US" dirty="0"/>
          </a:p>
        </p:txBody>
      </p:sp>
      <p:sp>
        <p:nvSpPr>
          <p:cNvPr id="4" name="Slide Number Placeholder 3"/>
          <p:cNvSpPr>
            <a:spLocks noGrp="1"/>
          </p:cNvSpPr>
          <p:nvPr>
            <p:ph type="sldNum" sz="quarter" idx="10"/>
          </p:nvPr>
        </p:nvSpPr>
        <p:spPr/>
        <p:txBody>
          <a:bodyPr/>
          <a:lstStyle/>
          <a:p>
            <a:fld id="{B29C3B2A-DA84-4D7B-B975-E3D0F4124984}"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667600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Core Variables Listed in the ABoVE</a:t>
            </a:r>
            <a:r>
              <a:rPr lang="en-US" b="1" baseline="0" dirty="0" smtClean="0"/>
              <a:t> Concise Experiment Plan</a:t>
            </a:r>
            <a:endParaRPr lang="en-US" b="1" dirty="0" smtClean="0"/>
          </a:p>
          <a:p>
            <a:pPr marL="524123" indent="-524123">
              <a:buFont typeface="+mj-lt"/>
              <a:buAutoNum type="arabicPeriod"/>
            </a:pPr>
            <a:r>
              <a:rPr lang="en-US" b="1" dirty="0" smtClean="0"/>
              <a:t>Weather Station Records</a:t>
            </a:r>
          </a:p>
          <a:p>
            <a:pPr marL="524123" indent="-524123">
              <a:buFont typeface="+mj-lt"/>
              <a:buAutoNum type="arabicPeriod"/>
            </a:pPr>
            <a:r>
              <a:rPr lang="en-US" b="1" dirty="0" smtClean="0"/>
              <a:t>Hydrometric Data </a:t>
            </a:r>
            <a:r>
              <a:rPr lang="en-US" dirty="0" smtClean="0"/>
              <a:t>(stream flow and water level) from streams and rivers from the U.S. Geological Survey and Environment Canada</a:t>
            </a:r>
          </a:p>
          <a:p>
            <a:pPr marL="524123" indent="-524123">
              <a:buFont typeface="+mj-lt"/>
              <a:buAutoNum type="arabicPeriod"/>
            </a:pPr>
            <a:r>
              <a:rPr lang="en-US" b="1" dirty="0" smtClean="0"/>
              <a:t>Water Quality Data </a:t>
            </a:r>
            <a:r>
              <a:rPr lang="en-US" dirty="0" smtClean="0"/>
              <a:t>from the U.S. Geological Survey and Environment Canada</a:t>
            </a:r>
          </a:p>
          <a:p>
            <a:pPr marL="524123" indent="-524123">
              <a:buFont typeface="+mj-lt"/>
              <a:buAutoNum type="arabicPeriod"/>
            </a:pPr>
            <a:r>
              <a:rPr lang="en-US" b="1" dirty="0" smtClean="0"/>
              <a:t>Borehole Temperature Data </a:t>
            </a:r>
            <a:r>
              <a:rPr lang="en-US" dirty="0" smtClean="0"/>
              <a:t>from the Thermal State of Permafrost monitoring network within the Global Terrestrial Network for Permafrost (GTN-P)</a:t>
            </a:r>
          </a:p>
          <a:p>
            <a:pPr marL="524123" indent="-524123">
              <a:buFont typeface="+mj-lt"/>
              <a:buAutoNum type="arabicPeriod"/>
            </a:pPr>
            <a:r>
              <a:rPr lang="en-US" b="1" dirty="0" smtClean="0"/>
              <a:t>Active-Layer Thickness Data </a:t>
            </a:r>
            <a:r>
              <a:rPr lang="en-US" dirty="0" smtClean="0"/>
              <a:t>from the Circumpolar Active Layer Monitoring Network (CALM) within the Global Terrestrial Network for Permafrost (GTN-P)</a:t>
            </a:r>
          </a:p>
          <a:p>
            <a:pPr marL="524123" indent="-524123">
              <a:buFont typeface="+mj-lt"/>
              <a:buAutoNum type="arabicPeriod"/>
            </a:pPr>
            <a:r>
              <a:rPr lang="en-US" b="1" dirty="0" smtClean="0"/>
              <a:t>CO2 and CH4 Eddy Covariance Flux Data </a:t>
            </a:r>
            <a:r>
              <a:rPr lang="en-US" dirty="0" smtClean="0"/>
              <a:t>from the AMERIFLUX Networks</a:t>
            </a:r>
          </a:p>
          <a:p>
            <a:pPr marL="524123" indent="-524123">
              <a:buFont typeface="+mj-lt"/>
              <a:buAutoNum type="arabicPeriod"/>
            </a:pPr>
            <a:r>
              <a:rPr lang="en-US" b="1" dirty="0" err="1" smtClean="0"/>
              <a:t>Imiq</a:t>
            </a:r>
            <a:r>
              <a:rPr lang="en-US" b="1" dirty="0" smtClean="0"/>
              <a:t> -  </a:t>
            </a:r>
            <a:r>
              <a:rPr lang="en-US" dirty="0" smtClean="0"/>
              <a:t>data portal and </a:t>
            </a:r>
            <a:r>
              <a:rPr lang="en-US" dirty="0" err="1" smtClean="0"/>
              <a:t>hydroclimate</a:t>
            </a:r>
            <a:r>
              <a:rPr lang="en-US" dirty="0" smtClean="0"/>
              <a:t> database at </a:t>
            </a:r>
            <a:r>
              <a:rPr lang="en-US" dirty="0" err="1" smtClean="0"/>
              <a:t>Univ</a:t>
            </a:r>
            <a:r>
              <a:rPr lang="en-US" baseline="0" dirty="0" smtClean="0"/>
              <a:t> of Alaska, Fairbanks.</a:t>
            </a:r>
            <a:endParaRPr lang="en-US" dirty="0" smtClean="0"/>
          </a:p>
          <a:p>
            <a:endParaRPr lang="en-US" dirty="0" smtClean="0"/>
          </a:p>
          <a:p>
            <a:r>
              <a:rPr lang="en-US" b="1" i="1" dirty="0"/>
              <a:t>Core Variables </a:t>
            </a:r>
            <a:r>
              <a:rPr lang="en-US" dirty="0"/>
              <a:t>are measures of fundamentally important environmental characteristics that are</a:t>
            </a:r>
          </a:p>
          <a:p>
            <a:r>
              <a:rPr lang="en-US" dirty="0"/>
              <a:t>presently under sampled by monitoring networks in Arctic/boreal regions. The data from </a:t>
            </a:r>
            <a:r>
              <a:rPr lang="en-US" b="1" i="1" dirty="0"/>
              <a:t>Core</a:t>
            </a:r>
          </a:p>
          <a:p>
            <a:r>
              <a:rPr lang="en-US" b="1" i="1" dirty="0"/>
              <a:t>Variable Sites </a:t>
            </a:r>
            <a:r>
              <a:rPr lang="en-US" dirty="0"/>
              <a:t>located in the Research Areas along with those available from monitoring</a:t>
            </a:r>
          </a:p>
          <a:p>
            <a:r>
              <a:rPr lang="en-US" dirty="0"/>
              <a:t>networks are needed to address the Tier 2 science questions and objectives on how the drivers</a:t>
            </a:r>
          </a:p>
          <a:p>
            <a:r>
              <a:rPr lang="en-US" dirty="0"/>
              <a:t>of environmental change (e.g., weather station data) are controlling important ecosystem</a:t>
            </a:r>
          </a:p>
          <a:p>
            <a:r>
              <a:rPr lang="en-US" dirty="0"/>
              <a:t>processes and their interactions (fluxes of land/atmosphere fluxes, stream flow, and permafrost</a:t>
            </a:r>
          </a:p>
          <a:p>
            <a:r>
              <a:rPr lang="en-US" dirty="0"/>
              <a:t>dynamics) across the Study Domain (for a further discussion of Core Variables, see Section 4.2.1</a:t>
            </a:r>
          </a:p>
          <a:p>
            <a:r>
              <a:rPr lang="en-US" dirty="0"/>
              <a:t>below). The measurement of Core Variables would continue for the duration of the Intensive</a:t>
            </a:r>
          </a:p>
          <a:p>
            <a:r>
              <a:rPr lang="en-US" dirty="0"/>
              <a:t>Study Period. Finally, field data will be collected at some Investigator Sites for the refinement</a:t>
            </a:r>
          </a:p>
          <a:p>
            <a:r>
              <a:rPr lang="en-US" dirty="0"/>
              <a:t>and validation of products derived from remote sensing data (</a:t>
            </a:r>
            <a:r>
              <a:rPr lang="en-US" b="1" i="1" dirty="0"/>
              <a:t>Remote Sensing Site</a:t>
            </a:r>
            <a:r>
              <a:rPr lang="en-US" dirty="0"/>
              <a:t>) (Section</a:t>
            </a:r>
          </a:p>
          <a:p>
            <a:r>
              <a:rPr lang="en-US" dirty="0"/>
              <a:t>4.2.3).</a:t>
            </a:r>
          </a:p>
        </p:txBody>
      </p:sp>
      <p:sp>
        <p:nvSpPr>
          <p:cNvPr id="4" name="Slide Number Placeholder 3"/>
          <p:cNvSpPr>
            <a:spLocks noGrp="1"/>
          </p:cNvSpPr>
          <p:nvPr>
            <p:ph type="sldNum" sz="quarter" idx="10"/>
          </p:nvPr>
        </p:nvSpPr>
        <p:spPr/>
        <p:txBody>
          <a:bodyPr/>
          <a:lstStyle/>
          <a:p>
            <a:fld id="{6FBC792F-2AD0-4D8B-B7AC-0290D2F6F1D8}" type="slidenum">
              <a:rPr lang="en-US" smtClean="0"/>
              <a:t>17</a:t>
            </a:fld>
            <a:endParaRPr lang="en-US"/>
          </a:p>
        </p:txBody>
      </p:sp>
    </p:spTree>
    <p:extLst>
      <p:ext uri="{BB962C8B-B14F-4D97-AF65-F5344CB8AC3E}">
        <p14:creationId xmlns:p14="http://schemas.microsoft.com/office/powerpoint/2010/main" val="2866319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MERRA – Modern Era Retrospective</a:t>
            </a:r>
            <a:r>
              <a:rPr lang="en-US" baseline="0" dirty="0" smtClean="0"/>
              <a:t> Analysis for Research and Applications</a:t>
            </a:r>
            <a:endParaRPr lang="en-US" dirty="0"/>
          </a:p>
        </p:txBody>
      </p:sp>
      <p:sp>
        <p:nvSpPr>
          <p:cNvPr id="4" name="Slide Number Placeholder 3"/>
          <p:cNvSpPr>
            <a:spLocks noGrp="1"/>
          </p:cNvSpPr>
          <p:nvPr>
            <p:ph type="sldNum" sz="quarter" idx="10"/>
          </p:nvPr>
        </p:nvSpPr>
        <p:spPr/>
        <p:txBody>
          <a:bodyPr/>
          <a:lstStyle/>
          <a:p>
            <a:fld id="{08159303-E23A-4A73-B814-F18F79AD9BEA}" type="slidenum">
              <a:rPr lang="en-US" smtClean="0"/>
              <a:t>18</a:t>
            </a:fld>
            <a:endParaRPr lang="en-US" dirty="0"/>
          </a:p>
        </p:txBody>
      </p:sp>
    </p:spTree>
    <p:extLst>
      <p:ext uri="{BB962C8B-B14F-4D97-AF65-F5344CB8AC3E}">
        <p14:creationId xmlns:p14="http://schemas.microsoft.com/office/powerpoint/2010/main" val="311347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159303-E23A-4A73-B814-F18F79AD9BEA}" type="slidenum">
              <a:rPr lang="en-US" smtClean="0"/>
              <a:t>19</a:t>
            </a:fld>
            <a:endParaRPr lang="en-US" dirty="0"/>
          </a:p>
        </p:txBody>
      </p:sp>
    </p:spTree>
    <p:extLst>
      <p:ext uri="{BB962C8B-B14F-4D97-AF65-F5344CB8AC3E}">
        <p14:creationId xmlns:p14="http://schemas.microsoft.com/office/powerpoint/2010/main" val="449695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159303-E23A-4A73-B814-F18F79AD9BEA}" type="slidenum">
              <a:rPr lang="en-US" smtClean="0"/>
              <a:t>2</a:t>
            </a:fld>
            <a:endParaRPr lang="en-US" dirty="0"/>
          </a:p>
        </p:txBody>
      </p:sp>
    </p:spTree>
    <p:extLst>
      <p:ext uri="{BB962C8B-B14F-4D97-AF65-F5344CB8AC3E}">
        <p14:creationId xmlns:p14="http://schemas.microsoft.com/office/powerpoint/2010/main" val="184700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a:t>
            </a:r>
            <a:r>
              <a:rPr lang="en-US" dirty="0" err="1" smtClean="0"/>
              <a:t>ABo</a:t>
            </a:r>
            <a:r>
              <a:rPr lang="en-US" baseline="0" dirty="0" err="1" smtClean="0"/>
              <a:t>VE</a:t>
            </a:r>
            <a:r>
              <a:rPr lang="en-US" baseline="0" dirty="0" smtClean="0"/>
              <a:t> related but shows how the NGA data can be used in analytics</a:t>
            </a:r>
            <a:endParaRPr lang="en-US" dirty="0"/>
          </a:p>
        </p:txBody>
      </p:sp>
      <p:sp>
        <p:nvSpPr>
          <p:cNvPr id="4" name="Slide Number Placeholder 3"/>
          <p:cNvSpPr>
            <a:spLocks noGrp="1"/>
          </p:cNvSpPr>
          <p:nvPr>
            <p:ph type="sldNum" sz="quarter" idx="10"/>
          </p:nvPr>
        </p:nvSpPr>
        <p:spPr/>
        <p:txBody>
          <a:bodyPr/>
          <a:lstStyle/>
          <a:p>
            <a:fld id="{B29C3B2A-DA84-4D7B-B975-E3D0F4124984}" type="slidenum">
              <a:rPr lang="en-US" smtClean="0"/>
              <a:pPr/>
              <a:t>20</a:t>
            </a:fld>
            <a:endParaRPr lang="en-US" dirty="0"/>
          </a:p>
        </p:txBody>
      </p:sp>
    </p:spTree>
    <p:extLst>
      <p:ext uri="{BB962C8B-B14F-4D97-AF65-F5344CB8AC3E}">
        <p14:creationId xmlns:p14="http://schemas.microsoft.com/office/powerpoint/2010/main" val="186572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a summary.. This talks about the users, storage, curation, </a:t>
            </a:r>
            <a:r>
              <a:rPr lang="en-US" baseline="0" dirty="0" err="1" smtClean="0"/>
              <a:t>arcgis</a:t>
            </a:r>
            <a:r>
              <a:rPr lang="en-US" baseline="0" dirty="0" smtClean="0"/>
              <a:t> tool, </a:t>
            </a:r>
            <a:r>
              <a:rPr lang="en-US" baseline="0" dirty="0" err="1" smtClean="0"/>
              <a:t>odisea</a:t>
            </a:r>
            <a:r>
              <a:rPr lang="en-US" baseline="0" dirty="0" smtClean="0"/>
              <a:t>, backup, DAAC’s and the total data management process for </a:t>
            </a:r>
            <a:r>
              <a:rPr lang="en-US" baseline="0" dirty="0" err="1" smtClean="0"/>
              <a:t>ABoVE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8159303-E23A-4A73-B814-F18F79AD9BEA}" type="slidenum">
              <a:rPr lang="en-US" smtClean="0"/>
              <a:t>21</a:t>
            </a:fld>
            <a:endParaRPr lang="en-US" dirty="0"/>
          </a:p>
        </p:txBody>
      </p:sp>
    </p:spTree>
    <p:extLst>
      <p:ext uri="{BB962C8B-B14F-4D97-AF65-F5344CB8AC3E}">
        <p14:creationId xmlns:p14="http://schemas.microsoft.com/office/powerpoint/2010/main" val="2711987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End with saying</a:t>
            </a:r>
            <a:r>
              <a:rPr lang="en-US" baseline="0" dirty="0" smtClean="0"/>
              <a:t> that other solicitations could use this model for their projects.  Contact Mark </a:t>
            </a:r>
            <a:r>
              <a:rPr lang="en-US" baseline="0" dirty="0" err="1" smtClean="0"/>
              <a:t>McInerney</a:t>
            </a:r>
            <a:r>
              <a:rPr lang="en-US" baseline="0" dirty="0" smtClean="0"/>
              <a:t> for details </a:t>
            </a:r>
            <a:r>
              <a:rPr lang="en-US" baseline="0" smtClean="0"/>
              <a:t>and discussion.</a:t>
            </a:r>
            <a:endParaRPr lang="en-US" dirty="0"/>
          </a:p>
        </p:txBody>
      </p:sp>
      <p:sp>
        <p:nvSpPr>
          <p:cNvPr id="4" name="Slide Number Placeholder 3"/>
          <p:cNvSpPr>
            <a:spLocks noGrp="1"/>
          </p:cNvSpPr>
          <p:nvPr>
            <p:ph type="sldNum" sz="quarter" idx="10"/>
          </p:nvPr>
        </p:nvSpPr>
        <p:spPr/>
        <p:txBody>
          <a:bodyPr/>
          <a:lstStyle/>
          <a:p>
            <a:fld id="{B29C3B2A-DA84-4D7B-B975-E3D0F4124984}" type="slidenum">
              <a:rPr lang="en-US" smtClean="0"/>
              <a:pPr/>
              <a:t>22</a:t>
            </a:fld>
            <a:endParaRPr lang="en-US" dirty="0"/>
          </a:p>
        </p:txBody>
      </p:sp>
    </p:spTree>
    <p:extLst>
      <p:ext uri="{BB962C8B-B14F-4D97-AF65-F5344CB8AC3E}">
        <p14:creationId xmlns:p14="http://schemas.microsoft.com/office/powerpoint/2010/main" val="2910149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9C3B2A-DA84-4D7B-B975-E3D0F4124984}"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4063014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Photo</a:t>
            </a:r>
            <a:r>
              <a:rPr lang="en-US" baseline="0" dirty="0" smtClean="0"/>
              <a:t> credits</a:t>
            </a:r>
            <a:r>
              <a:rPr lang="en-US" dirty="0" smtClean="0"/>
              <a:t>: </a:t>
            </a:r>
          </a:p>
          <a:p>
            <a:r>
              <a:rPr lang="en-US" dirty="0" err="1" smtClean="0"/>
              <a:t>Anatuvik</a:t>
            </a:r>
            <a:r>
              <a:rPr lang="en-US" dirty="0" smtClean="0"/>
              <a:t> tundra fire flux tower site, North Slope of Alaska</a:t>
            </a:r>
            <a:r>
              <a:rPr lang="en-US" baseline="0" dirty="0" smtClean="0"/>
              <a:t> (</a:t>
            </a:r>
            <a:r>
              <a:rPr lang="en-US" dirty="0" smtClean="0"/>
              <a:t>Scott Goetz) </a:t>
            </a:r>
          </a:p>
          <a:p>
            <a:r>
              <a:rPr lang="en-US" sz="1200" kern="1200" baseline="0" dirty="0" smtClean="0">
                <a:solidFill>
                  <a:schemeClr val="tx1"/>
                </a:solidFill>
                <a:latin typeface="+mn-lt"/>
                <a:ea typeface="+mn-ea"/>
                <a:cs typeface="+mn-cs"/>
              </a:rPr>
              <a:t>Boreal forest fire, </a:t>
            </a:r>
            <a:r>
              <a:rPr lang="en-US" sz="1200" kern="1200" dirty="0" smtClean="0">
                <a:solidFill>
                  <a:schemeClr val="tx1"/>
                </a:solidFill>
                <a:latin typeface="+mn-lt"/>
                <a:ea typeface="+mn-ea"/>
                <a:cs typeface="+mn-cs"/>
              </a:rPr>
              <a:t>Northwest Territories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Dennis </a:t>
            </a:r>
            <a:r>
              <a:rPr lang="en-US" sz="1200" kern="1200" dirty="0" err="1" smtClean="0">
                <a:solidFill>
                  <a:schemeClr val="tx1"/>
                </a:solidFill>
                <a:latin typeface="+mn-lt"/>
                <a:ea typeface="+mn-ea"/>
                <a:cs typeface="+mn-cs"/>
              </a:rPr>
              <a:t>Quintilio</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Climate change in the Arctic and Boreal region </a:t>
            </a:r>
            <a:r>
              <a:rPr lang="en-US" sz="1200" dirty="0" smtClean="0"/>
              <a:t>is unfolding faster than anywhere else on Earth, resulting in reduced Arctic sea ice, thawing of permafrost soils, decomposition of long- frozen organic matter, widespread changes to lakes, rivers, coastlines, and alterations of ecosystem structure and function. NASA's Terrestrial Ecology Program is in the process of planning a major field campaign, the Arctic-Boreal Vulnerability Experiment (ABoVE), which will take place in Alaska and western Canada during the next 5 to 8 years. ABoVE will seek a better understanding of the vulnerability and resilience of ecosystems and society to this changing environment. </a:t>
            </a:r>
            <a:r>
              <a:rPr lang="en-US" sz="1200" smtClean="0">
                <a:hlinkClick r:id="rId3"/>
              </a:rPr>
              <a:t>http://above.nasa.gov</a:t>
            </a:r>
            <a:endParaRPr lang="en-US" sz="1200" smtClean="0"/>
          </a:p>
          <a:p>
            <a:endParaRPr lang="en-US" dirty="0"/>
          </a:p>
        </p:txBody>
      </p:sp>
      <p:sp>
        <p:nvSpPr>
          <p:cNvPr id="4" name="Slide Number Placeholder 3"/>
          <p:cNvSpPr>
            <a:spLocks noGrp="1"/>
          </p:cNvSpPr>
          <p:nvPr>
            <p:ph type="sldNum" sz="quarter" idx="10"/>
          </p:nvPr>
        </p:nvSpPr>
        <p:spPr/>
        <p:txBody>
          <a:bodyPr/>
          <a:lstStyle/>
          <a:p>
            <a:fld id="{01CC4302-DB95-C44E-BEB4-C0A42286AE47}"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364155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NASA has established an ABoVE implementation and management group within the Carbon Cycle and Ecosystems Office (CCEO) at the NASA Goddard Space Flight Center (GSFC). Field activities and operations to be conducted within the ABoVE Study Domain will be organized, coordinated, and supported through the efforts of the CCEO. Important aspects include coordination and support for field operations and logistics, safety and risk management, and interactions with local and regional stakeholders. The CCEO will provide cyberinfrastructure for data analysis and management (e.g., the ABoVE Science Cloud, see Section 2.2). The CCEO will assist ST members with permit applications to appropriate authorities. Depending on the needs of the selected ABoVE ST, the CCEO may also arrange for the collection of core variable data and installation of infrastructure at ABoVE field sites. The CCEO will be responsible for managing the airborne science campaigns. </a:t>
            </a:r>
            <a:endParaRPr lang="en-US" dirty="0" smtClean="0"/>
          </a:p>
          <a:p>
            <a:r>
              <a:rPr lang="en-US" sz="1200" kern="1200" dirty="0" smtClean="0">
                <a:solidFill>
                  <a:schemeClr val="tx1"/>
                </a:solidFill>
                <a:effectLst/>
                <a:latin typeface="+mn-lt"/>
                <a:ea typeface="+mn-ea"/>
                <a:cs typeface="+mn-cs"/>
              </a:rPr>
              <a:t>Investigators should plan to work closely with the CCEO and rely upon guidance from its staff for field activities, communications with local and regional stakeholders and authorities, and utilization of ABoVE cyberinfrastructure. </a:t>
            </a:r>
            <a:endParaRPr lang="en-US" dirty="0" smtClean="0"/>
          </a:p>
          <a:p>
            <a:endParaRPr lang="en-US" dirty="0"/>
          </a:p>
        </p:txBody>
      </p:sp>
      <p:sp>
        <p:nvSpPr>
          <p:cNvPr id="4" name="Slide Number Placeholder 3"/>
          <p:cNvSpPr>
            <a:spLocks noGrp="1"/>
          </p:cNvSpPr>
          <p:nvPr>
            <p:ph type="sldNum" sz="quarter" idx="10"/>
          </p:nvPr>
        </p:nvSpPr>
        <p:spPr/>
        <p:txBody>
          <a:bodyPr/>
          <a:lstStyle/>
          <a:p>
            <a:fld id="{6FBC792F-2AD0-4D8B-B7AC-0290D2F6F1D8}" type="slidenum">
              <a:rPr lang="en-US" smtClean="0"/>
              <a:t>4</a:t>
            </a:fld>
            <a:endParaRPr lang="en-US"/>
          </a:p>
        </p:txBody>
      </p:sp>
    </p:spTree>
    <p:extLst>
      <p:ext uri="{BB962C8B-B14F-4D97-AF65-F5344CB8AC3E}">
        <p14:creationId xmlns:p14="http://schemas.microsoft.com/office/powerpoint/2010/main" val="3215047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Front </a:t>
            </a:r>
            <a:r>
              <a:rPr lang="en-US" b="1" i="1" dirty="0" err="1"/>
              <a:t>Ecol</a:t>
            </a:r>
            <a:r>
              <a:rPr lang="en-US" b="1" i="1" dirty="0"/>
              <a:t> Environ = Frontiers in Ecology and the Environment.</a:t>
            </a:r>
          </a:p>
          <a:p>
            <a:endParaRPr lang="en-US" b="1" i="1" dirty="0"/>
          </a:p>
          <a:p>
            <a:r>
              <a:rPr lang="en-US" b="0" i="0" dirty="0" smtClean="0"/>
              <a:t>The practice</a:t>
            </a:r>
            <a:r>
              <a:rPr lang="en-US" b="0" i="0" baseline="0" dirty="0" smtClean="0"/>
              <a:t> of documenting and submitting datasets to data repositories is not new.</a:t>
            </a:r>
          </a:p>
        </p:txBody>
      </p:sp>
      <p:sp>
        <p:nvSpPr>
          <p:cNvPr id="4" name="Slide Number Placeholder 3"/>
          <p:cNvSpPr>
            <a:spLocks noGrp="1"/>
          </p:cNvSpPr>
          <p:nvPr>
            <p:ph type="sldNum" sz="quarter" idx="10"/>
          </p:nvPr>
        </p:nvSpPr>
        <p:spPr/>
        <p:txBody>
          <a:bodyPr/>
          <a:lstStyle/>
          <a:p>
            <a:fld id="{6FBC792F-2AD0-4D8B-B7AC-0290D2F6F1D8}" type="slidenum">
              <a:rPr lang="en-US" smtClean="0"/>
              <a:t>5</a:t>
            </a:fld>
            <a:endParaRPr lang="en-US"/>
          </a:p>
        </p:txBody>
      </p:sp>
    </p:spTree>
    <p:extLst>
      <p:ext uri="{BB962C8B-B14F-4D97-AF65-F5344CB8AC3E}">
        <p14:creationId xmlns:p14="http://schemas.microsoft.com/office/powerpoint/2010/main" val="1765484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Front </a:t>
            </a:r>
            <a:r>
              <a:rPr lang="en-US" b="1" i="1" dirty="0" err="1"/>
              <a:t>Ecol</a:t>
            </a:r>
            <a:r>
              <a:rPr lang="en-US" b="1" i="1" dirty="0"/>
              <a:t> Environ = Frontiers in Ecology and the Environment.</a:t>
            </a:r>
          </a:p>
          <a:p>
            <a:endParaRPr lang="en-US" b="1" i="1" dirty="0"/>
          </a:p>
          <a:p>
            <a:r>
              <a:rPr lang="en-US" b="0" i="0" dirty="0" smtClean="0"/>
              <a:t>The practice</a:t>
            </a:r>
            <a:r>
              <a:rPr lang="en-US" b="0" i="0" baseline="0" dirty="0" smtClean="0"/>
              <a:t> of documenting and submitting datasets to data repositories is not new.</a:t>
            </a:r>
          </a:p>
          <a:p>
            <a:endParaRPr lang="en-US" b="0" i="0" baseline="0" dirty="0" smtClean="0"/>
          </a:p>
        </p:txBody>
      </p:sp>
      <p:sp>
        <p:nvSpPr>
          <p:cNvPr id="4" name="Slide Number Placeholder 3"/>
          <p:cNvSpPr>
            <a:spLocks noGrp="1"/>
          </p:cNvSpPr>
          <p:nvPr>
            <p:ph type="sldNum" sz="quarter" idx="10"/>
          </p:nvPr>
        </p:nvSpPr>
        <p:spPr/>
        <p:txBody>
          <a:bodyPr/>
          <a:lstStyle/>
          <a:p>
            <a:fld id="{6FBC792F-2AD0-4D8B-B7AC-0290D2F6F1D8}"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92951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9C3B2A-DA84-4D7B-B975-E3D0F4124984}"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357566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8898">
              <a:defRPr sz="800">
                <a:solidFill>
                  <a:srgbClr val="666666"/>
                </a:solidFill>
                <a:latin typeface="55 Helvetica Roman" charset="0"/>
                <a:ea typeface="ＭＳ Ｐゴシック" charset="0"/>
                <a:cs typeface="ＭＳ Ｐゴシック" charset="0"/>
              </a:defRPr>
            </a:lvl1pPr>
            <a:lvl2pPr marL="734332" indent="-282435" defTabSz="928898">
              <a:defRPr sz="800">
                <a:solidFill>
                  <a:srgbClr val="666666"/>
                </a:solidFill>
                <a:latin typeface="55 Helvetica Roman" charset="0"/>
                <a:ea typeface="ＭＳ Ｐゴシック" charset="0"/>
              </a:defRPr>
            </a:lvl2pPr>
            <a:lvl3pPr marL="1129741" indent="-225948" defTabSz="928898">
              <a:defRPr sz="800">
                <a:solidFill>
                  <a:srgbClr val="666666"/>
                </a:solidFill>
                <a:latin typeface="55 Helvetica Roman" charset="0"/>
                <a:ea typeface="ＭＳ Ｐゴシック" charset="0"/>
              </a:defRPr>
            </a:lvl3pPr>
            <a:lvl4pPr marL="1581638" indent="-225948" defTabSz="928898">
              <a:defRPr sz="800">
                <a:solidFill>
                  <a:srgbClr val="666666"/>
                </a:solidFill>
                <a:latin typeface="55 Helvetica Roman" charset="0"/>
                <a:ea typeface="ＭＳ Ｐゴシック" charset="0"/>
              </a:defRPr>
            </a:lvl4pPr>
            <a:lvl5pPr marL="2033534" indent="-225948" defTabSz="928898">
              <a:defRPr sz="800">
                <a:solidFill>
                  <a:srgbClr val="666666"/>
                </a:solidFill>
                <a:latin typeface="55 Helvetica Roman" charset="0"/>
                <a:ea typeface="ＭＳ Ｐゴシック" charset="0"/>
              </a:defRPr>
            </a:lvl5pPr>
            <a:lvl6pPr marL="2485431" indent="-225948" defTabSz="928898" eaLnBrk="0" fontAlgn="base" hangingPunct="0">
              <a:spcBef>
                <a:spcPct val="0"/>
              </a:spcBef>
              <a:spcAft>
                <a:spcPct val="0"/>
              </a:spcAft>
              <a:defRPr sz="800">
                <a:solidFill>
                  <a:srgbClr val="666666"/>
                </a:solidFill>
                <a:latin typeface="55 Helvetica Roman" charset="0"/>
                <a:ea typeface="ＭＳ Ｐゴシック" charset="0"/>
              </a:defRPr>
            </a:lvl6pPr>
            <a:lvl7pPr marL="2937327" indent="-225948" defTabSz="928898" eaLnBrk="0" fontAlgn="base" hangingPunct="0">
              <a:spcBef>
                <a:spcPct val="0"/>
              </a:spcBef>
              <a:spcAft>
                <a:spcPct val="0"/>
              </a:spcAft>
              <a:defRPr sz="800">
                <a:solidFill>
                  <a:srgbClr val="666666"/>
                </a:solidFill>
                <a:latin typeface="55 Helvetica Roman" charset="0"/>
                <a:ea typeface="ＭＳ Ｐゴシック" charset="0"/>
              </a:defRPr>
            </a:lvl7pPr>
            <a:lvl8pPr marL="3389224" indent="-225948" defTabSz="928898" eaLnBrk="0" fontAlgn="base" hangingPunct="0">
              <a:spcBef>
                <a:spcPct val="0"/>
              </a:spcBef>
              <a:spcAft>
                <a:spcPct val="0"/>
              </a:spcAft>
              <a:defRPr sz="800">
                <a:solidFill>
                  <a:srgbClr val="666666"/>
                </a:solidFill>
                <a:latin typeface="55 Helvetica Roman" charset="0"/>
                <a:ea typeface="ＭＳ Ｐゴシック" charset="0"/>
              </a:defRPr>
            </a:lvl8pPr>
            <a:lvl9pPr marL="3841120" indent="-225948" defTabSz="928898" eaLnBrk="0" fontAlgn="base" hangingPunct="0">
              <a:spcBef>
                <a:spcPct val="0"/>
              </a:spcBef>
              <a:spcAft>
                <a:spcPct val="0"/>
              </a:spcAft>
              <a:defRPr sz="800">
                <a:solidFill>
                  <a:srgbClr val="666666"/>
                </a:solidFill>
                <a:latin typeface="55 Helvetica Roman" charset="0"/>
                <a:ea typeface="ＭＳ Ｐゴシック" charset="0"/>
              </a:defRPr>
            </a:lvl9pPr>
          </a:lstStyle>
          <a:p>
            <a:fld id="{1925FD86-2F99-FB4E-8A1B-8311F80835DE}" type="slidenum">
              <a:rPr lang="en-US" sz="1200">
                <a:solidFill>
                  <a:prstClr val="black"/>
                </a:solidFill>
              </a:rPr>
              <a:pPr/>
              <a:t>8</a:t>
            </a:fld>
            <a:endParaRPr lang="en-US" sz="1200">
              <a:solidFill>
                <a:prstClr val="black"/>
              </a:solidFill>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55 Helvetica Roman" charset="0"/>
              <a:ea typeface="ＭＳ Ｐゴシック" charset="0"/>
              <a:cs typeface="ＭＳ Ｐゴシック" charset="0"/>
            </a:endParaRPr>
          </a:p>
        </p:txBody>
      </p:sp>
    </p:spTree>
    <p:extLst>
      <p:ext uri="{BB962C8B-B14F-4D97-AF65-F5344CB8AC3E}">
        <p14:creationId xmlns:p14="http://schemas.microsoft.com/office/powerpoint/2010/main" val="650260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159303-E23A-4A73-B814-F18F79AD9BEA}" type="slidenum">
              <a:rPr lang="en-US" smtClean="0"/>
              <a:t>9</a:t>
            </a:fld>
            <a:endParaRPr lang="en-US" dirty="0"/>
          </a:p>
        </p:txBody>
      </p:sp>
    </p:spTree>
    <p:extLst>
      <p:ext uri="{BB962C8B-B14F-4D97-AF65-F5344CB8AC3E}">
        <p14:creationId xmlns:p14="http://schemas.microsoft.com/office/powerpoint/2010/main" val="4059789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1.xml"/><Relationship Id="rId4" Type="http://schemas.openxmlformats.org/officeDocument/2006/relationships/image" Target="../media/image5.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7010400" y="6096000"/>
            <a:ext cx="2133600" cy="365125"/>
          </a:xfrm>
        </p:spPr>
        <p:txBody>
          <a:bodyPr/>
          <a:lstStyle>
            <a:lvl1pPr>
              <a:defRPr/>
            </a:lvl1pPr>
          </a:lstStyle>
          <a:p>
            <a:pPr>
              <a:defRPr/>
            </a:pPr>
            <a:fld id="{F6017407-9418-4D24-A918-97EA89911A08}" type="slidenum">
              <a:rPr lang="en-US"/>
              <a:pPr>
                <a:defRPr/>
              </a:pPr>
              <a:t>‹#›</a:t>
            </a:fld>
            <a:endParaRPr lang="en-US" dirty="0"/>
          </a:p>
        </p:txBody>
      </p:sp>
    </p:spTree>
    <p:extLst>
      <p:ext uri="{BB962C8B-B14F-4D97-AF65-F5344CB8AC3E}">
        <p14:creationId xmlns:p14="http://schemas.microsoft.com/office/powerpoint/2010/main" val="671797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7010400" y="6096000"/>
            <a:ext cx="2133600" cy="365125"/>
          </a:xfrm>
        </p:spPr>
        <p:txBody>
          <a:bodyPr/>
          <a:lstStyle>
            <a:lvl1pPr>
              <a:defRPr/>
            </a:lvl1pPr>
          </a:lstStyle>
          <a:p>
            <a:pPr>
              <a:defRPr/>
            </a:pPr>
            <a:fld id="{E51D0862-F64D-45A4-80EE-6C3CE6AFC977}" type="slidenum">
              <a:rPr lang="en-US"/>
              <a:pPr>
                <a:defRPr/>
              </a:pPr>
              <a:t>‹#›</a:t>
            </a:fld>
            <a:endParaRPr lang="en-US" dirty="0"/>
          </a:p>
        </p:txBody>
      </p:sp>
    </p:spTree>
    <p:extLst>
      <p:ext uri="{BB962C8B-B14F-4D97-AF65-F5344CB8AC3E}">
        <p14:creationId xmlns:p14="http://schemas.microsoft.com/office/powerpoint/2010/main" val="1811240508"/>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2E480F-263C-314A-A4B9-9A1925B6D30F}" type="datetimeFigureOut">
              <a:rPr lang="en-US" smtClean="0"/>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BEB924-0868-5A4E-9708-E34A55896417}" type="slidenum">
              <a:rPr lang="en-US" smtClean="0"/>
              <a:t>‹#›</a:t>
            </a:fld>
            <a:endParaRPr lang="en-US" dirty="0"/>
          </a:p>
        </p:txBody>
      </p:sp>
    </p:spTree>
    <p:extLst>
      <p:ext uri="{BB962C8B-B14F-4D97-AF65-F5344CB8AC3E}">
        <p14:creationId xmlns:p14="http://schemas.microsoft.com/office/powerpoint/2010/main" val="13612794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2E480F-263C-314A-A4B9-9A1925B6D30F}" type="datetimeFigureOut">
              <a:rPr lang="en-US" smtClean="0"/>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BEB924-0868-5A4E-9708-E34A55896417}" type="slidenum">
              <a:rPr lang="en-US" smtClean="0"/>
              <a:t>‹#›</a:t>
            </a:fld>
            <a:endParaRPr lang="en-US" dirty="0"/>
          </a:p>
        </p:txBody>
      </p:sp>
    </p:spTree>
    <p:extLst>
      <p:ext uri="{BB962C8B-B14F-4D97-AF65-F5344CB8AC3E}">
        <p14:creationId xmlns:p14="http://schemas.microsoft.com/office/powerpoint/2010/main" val="20753430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rtlCol="0"/>
          <a:lstStyle>
            <a:lvl1pPr>
              <a:defRPr>
                <a:solidFill>
                  <a:prstClr val="black">
                    <a:tint val="75000"/>
                  </a:prstClr>
                </a:solidFill>
                <a:latin typeface="Arial" charset="0"/>
                <a:ea typeface="ＭＳ Ｐゴシック" charset="-128"/>
              </a:defRPr>
            </a:lvl1pPr>
          </a:lstStyle>
          <a:p>
            <a:pPr>
              <a:defRPr/>
            </a:pPr>
            <a:fld id="{10A30E25-8D7D-4444-AB74-79D239BBB90B}" type="datetimeFigureOut">
              <a:rPr lang="en-US"/>
              <a:pPr>
                <a:defRPr/>
              </a:pPr>
              <a:t>1/6/2016</a:t>
            </a:fld>
            <a:endParaRPr lang="en-US" dirty="0"/>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Arial" charset="0"/>
                <a:ea typeface="ＭＳ Ｐゴシック" charset="-128"/>
              </a:defRPr>
            </a:lvl1pPr>
          </a:lstStyle>
          <a:p>
            <a:pPr>
              <a:defRPr/>
            </a:pPr>
            <a:endParaRPr lang="en-US" dirty="0"/>
          </a:p>
        </p:txBody>
      </p:sp>
      <p:sp>
        <p:nvSpPr>
          <p:cNvPr id="6" name="Slide Number Placeholder 5"/>
          <p:cNvSpPr>
            <a:spLocks noGrp="1"/>
          </p:cNvSpPr>
          <p:nvPr>
            <p:ph type="sldNum" sz="quarter" idx="12"/>
          </p:nvPr>
        </p:nvSpPr>
        <p:spPr/>
        <p:txBody>
          <a:bodyPr rtlCol="0"/>
          <a:lstStyle>
            <a:lvl1pPr>
              <a:defRPr>
                <a:solidFill>
                  <a:prstClr val="black">
                    <a:tint val="75000"/>
                  </a:prstClr>
                </a:solidFill>
                <a:latin typeface="Arial" charset="0"/>
                <a:ea typeface="ＭＳ Ｐゴシック" charset="-128"/>
              </a:defRPr>
            </a:lvl1pPr>
          </a:lstStyle>
          <a:p>
            <a:pPr>
              <a:defRPr/>
            </a:pPr>
            <a:fld id="{31134E58-1A8A-4BE6-A764-C862B425906C}" type="slidenum">
              <a:rPr lang="en-US"/>
              <a:pPr>
                <a:defRPr/>
              </a:pPr>
              <a:t>‹#›</a:t>
            </a:fld>
            <a:endParaRPr lang="en-US" dirty="0"/>
          </a:p>
        </p:txBody>
      </p:sp>
    </p:spTree>
    <p:extLst>
      <p:ext uri="{BB962C8B-B14F-4D97-AF65-F5344CB8AC3E}">
        <p14:creationId xmlns:p14="http://schemas.microsoft.com/office/powerpoint/2010/main" val="47985948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Rectangle 17"/>
          <p:cNvSpPr/>
          <p:nvPr userDrawn="1"/>
        </p:nvSpPr>
        <p:spPr>
          <a:xfrm>
            <a:off x="0" y="0"/>
            <a:ext cx="9144000" cy="9144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5" name="Line 7"/>
          <p:cNvSpPr>
            <a:spLocks noChangeShapeType="1"/>
          </p:cNvSpPr>
          <p:nvPr userDrawn="1"/>
        </p:nvSpPr>
        <p:spPr bwMode="auto">
          <a:xfrm>
            <a:off x="0" y="914400"/>
            <a:ext cx="9144000" cy="0"/>
          </a:xfrm>
          <a:prstGeom prst="line">
            <a:avLst/>
          </a:prstGeom>
          <a:noFill/>
          <a:ln w="57150" cmpd="thickThin">
            <a:solidFill>
              <a:srgbClr val="00279F"/>
            </a:solidFill>
            <a:round/>
            <a:headEnd/>
            <a:tailEnd/>
          </a:ln>
          <a:effectLst/>
        </p:spPr>
        <p:txBody>
          <a:bodyPr wrap="none" anchor="ctr"/>
          <a:lstStyle/>
          <a:p>
            <a:pPr fontAlgn="auto">
              <a:spcBef>
                <a:spcPts val="0"/>
              </a:spcBef>
              <a:spcAft>
                <a:spcPts val="0"/>
              </a:spcAft>
              <a:defRPr/>
            </a:pPr>
            <a:endParaRPr lang="en-US" dirty="0">
              <a:solidFill>
                <a:prstClr val="black"/>
              </a:solidFill>
              <a:latin typeface="Calibri"/>
            </a:endParaRPr>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26" name="Picture 2" descr="C:\Users\mamciner\Documents\Data\Data Services Manager\606.5\Web Services\images\CMDS Logos\CDS png logo files NEW 11-7-13\CDS logo 4colorBevel_wTransparent.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61925" y="98649"/>
            <a:ext cx="1362075" cy="72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415809"/>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Line 7"/>
          <p:cNvSpPr>
            <a:spLocks noChangeShapeType="1"/>
          </p:cNvSpPr>
          <p:nvPr userDrawn="1"/>
        </p:nvSpPr>
        <p:spPr bwMode="auto">
          <a:xfrm>
            <a:off x="0" y="1162050"/>
            <a:ext cx="9144000" cy="0"/>
          </a:xfrm>
          <a:prstGeom prst="line">
            <a:avLst/>
          </a:prstGeom>
          <a:noFill/>
          <a:ln w="57150" cmpd="thickThin">
            <a:solidFill>
              <a:srgbClr val="00279F"/>
            </a:solidFill>
            <a:round/>
            <a:headEnd/>
            <a:tailEnd/>
          </a:ln>
          <a:effectLst/>
        </p:spPr>
        <p:txBody>
          <a:bodyPr wrap="none" anchor="ctr"/>
          <a:lstStyle/>
          <a:p>
            <a:pPr fontAlgn="auto">
              <a:spcBef>
                <a:spcPts val="0"/>
              </a:spcBef>
              <a:spcAft>
                <a:spcPts val="0"/>
              </a:spcAft>
              <a:defRPr/>
            </a:pPr>
            <a:endParaRPr lang="en-US" dirty="0">
              <a:solidFill>
                <a:prstClr val="black"/>
              </a:solidFill>
              <a:latin typeface="Calibri"/>
            </a:endParaRPr>
          </a:p>
        </p:txBody>
      </p:sp>
      <p:grpSp>
        <p:nvGrpSpPr>
          <p:cNvPr id="10" name="Group 9"/>
          <p:cNvGrpSpPr/>
          <p:nvPr userDrawn="1"/>
        </p:nvGrpSpPr>
        <p:grpSpPr>
          <a:xfrm>
            <a:off x="0" y="88900"/>
            <a:ext cx="1468438" cy="1022350"/>
            <a:chOff x="0" y="88900"/>
            <a:chExt cx="1468438" cy="1022350"/>
          </a:xfrm>
        </p:grpSpPr>
        <p:pic>
          <p:nvPicPr>
            <p:cNvPr id="4" name="Picture 2" descr="C:\Documents and Settings\mamciner\My Documents\Data\Images\nasalogo.jpeg"/>
            <p:cNvPicPr>
              <a:picLocks noChangeAspect="1" noChangeArrowheads="1"/>
            </p:cNvPicPr>
            <p:nvPr userDrawn="1"/>
          </p:nvPicPr>
          <p:blipFill>
            <a:blip r:embed="rId2" cstate="print"/>
            <a:srcRect/>
            <a:stretch>
              <a:fillRect/>
            </a:stretch>
          </p:blipFill>
          <p:spPr bwMode="auto">
            <a:xfrm>
              <a:off x="257175" y="88900"/>
              <a:ext cx="966788" cy="828675"/>
            </a:xfrm>
            <a:prstGeom prst="rect">
              <a:avLst/>
            </a:prstGeom>
            <a:noFill/>
            <a:ln w="9525">
              <a:noFill/>
              <a:miter lim="800000"/>
              <a:headEnd/>
              <a:tailEnd/>
            </a:ln>
          </p:spPr>
        </p:pic>
        <p:sp>
          <p:nvSpPr>
            <p:cNvPr id="6" name="Text Box 10"/>
            <p:cNvSpPr txBox="1">
              <a:spLocks noChangeArrowheads="1"/>
            </p:cNvSpPr>
            <p:nvPr userDrawn="1"/>
          </p:nvSpPr>
          <p:spPr bwMode="auto">
            <a:xfrm>
              <a:off x="0" y="896938"/>
              <a:ext cx="1468438" cy="214312"/>
            </a:xfrm>
            <a:prstGeom prst="rect">
              <a:avLst/>
            </a:prstGeom>
            <a:noFill/>
            <a:ln w="19050">
              <a:noFill/>
              <a:miter lim="800000"/>
              <a:headEnd/>
              <a:tailEnd/>
            </a:ln>
            <a:effectLst>
              <a:prstShdw prst="shdw17" dist="17961" dir="2700000">
                <a:srgbClr val="8C8E38"/>
              </a:prstShdw>
            </a:effectLst>
          </p:spPr>
          <p:txBody>
            <a:bodyPr wrap="none">
              <a:spAutoFit/>
            </a:bodyPr>
            <a:lstStyle/>
            <a:p>
              <a:pPr eaLnBrk="0" fontAlgn="auto" hangingPunct="0">
                <a:spcBef>
                  <a:spcPts val="0"/>
                </a:spcBef>
                <a:spcAft>
                  <a:spcPts val="0"/>
                </a:spcAft>
                <a:defRPr/>
              </a:pPr>
              <a:r>
                <a:rPr lang="en-US" sz="800" b="1" dirty="0">
                  <a:solidFill>
                    <a:prstClr val="black"/>
                  </a:solidFill>
                  <a:latin typeface="Times New Roman" charset="0"/>
                  <a:ea typeface="ＭＳ Ｐゴシック" charset="-128"/>
                </a:rPr>
                <a:t>Goddard Space Flight Center</a:t>
              </a:r>
            </a:p>
          </p:txBody>
        </p:sp>
      </p:gr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rtlCol="0"/>
          <a:lstStyle>
            <a:lvl1pPr>
              <a:defRPr>
                <a:solidFill>
                  <a:prstClr val="black">
                    <a:tint val="75000"/>
                  </a:prstClr>
                </a:solidFill>
                <a:latin typeface="Arial" charset="0"/>
                <a:ea typeface="ＭＳ Ｐゴシック" charset="-128"/>
              </a:defRPr>
            </a:lvl1pPr>
          </a:lstStyle>
          <a:p>
            <a:pPr>
              <a:defRPr/>
            </a:pPr>
            <a:fld id="{10A30E25-8D7D-4444-AB74-79D239BBB90B}" type="datetimeFigureOut">
              <a:rPr lang="en-US"/>
              <a:pPr>
                <a:defRPr/>
              </a:pPr>
              <a:t>1/6/2016</a:t>
            </a:fld>
            <a:endParaRPr lang="en-US" dirty="0"/>
          </a:p>
        </p:txBody>
      </p:sp>
      <p:sp>
        <p:nvSpPr>
          <p:cNvPr id="8" name="Footer Placeholder 4"/>
          <p:cNvSpPr>
            <a:spLocks noGrp="1"/>
          </p:cNvSpPr>
          <p:nvPr>
            <p:ph type="ftr" sz="quarter" idx="11"/>
          </p:nvPr>
        </p:nvSpPr>
        <p:spPr/>
        <p:txBody>
          <a:bodyPr rtlCol="0"/>
          <a:lstStyle>
            <a:lvl1pPr>
              <a:defRPr>
                <a:solidFill>
                  <a:prstClr val="black">
                    <a:tint val="75000"/>
                  </a:prstClr>
                </a:solidFill>
                <a:latin typeface="Arial" charset="0"/>
                <a:ea typeface="ＭＳ Ｐゴシック" charset="-128"/>
              </a:defRPr>
            </a:lvl1pPr>
          </a:lstStyle>
          <a:p>
            <a:pPr>
              <a:defRPr/>
            </a:pPr>
            <a:endParaRPr lang="en-US" dirty="0"/>
          </a:p>
        </p:txBody>
      </p:sp>
      <p:sp>
        <p:nvSpPr>
          <p:cNvPr id="9" name="Slide Number Placeholder 5"/>
          <p:cNvSpPr>
            <a:spLocks noGrp="1"/>
          </p:cNvSpPr>
          <p:nvPr>
            <p:ph type="sldNum" sz="quarter" idx="12"/>
          </p:nvPr>
        </p:nvSpPr>
        <p:spPr/>
        <p:txBody>
          <a:bodyPr rtlCol="0"/>
          <a:lstStyle>
            <a:lvl1pPr>
              <a:defRPr>
                <a:solidFill>
                  <a:prstClr val="black">
                    <a:tint val="75000"/>
                  </a:prstClr>
                </a:solidFill>
                <a:latin typeface="Arial" charset="0"/>
                <a:ea typeface="ＭＳ Ｐゴシック" charset="-128"/>
              </a:defRPr>
            </a:lvl1pPr>
          </a:lstStyle>
          <a:p>
            <a:pPr>
              <a:defRPr/>
            </a:pPr>
            <a:fld id="{7F37B3B1-6F25-466A-AEFF-4A3A68AD3600}" type="slidenum">
              <a:rPr lang="en-US"/>
              <a:pPr>
                <a:defRPr/>
              </a:pPr>
              <a:t>‹#›</a:t>
            </a:fld>
            <a:endParaRPr lang="en-US" dirty="0"/>
          </a:p>
        </p:txBody>
      </p:sp>
    </p:spTree>
    <p:extLst>
      <p:ext uri="{BB962C8B-B14F-4D97-AF65-F5344CB8AC3E}">
        <p14:creationId xmlns:p14="http://schemas.microsoft.com/office/powerpoint/2010/main" val="11328893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Documents and Settings\mamciner\My Documents\Data\Images\nasalogo.jpeg"/>
          <p:cNvPicPr>
            <a:picLocks noChangeAspect="1" noChangeArrowheads="1"/>
          </p:cNvPicPr>
          <p:nvPr userDrawn="1"/>
        </p:nvPicPr>
        <p:blipFill>
          <a:blip r:embed="rId2" cstate="print"/>
          <a:srcRect/>
          <a:stretch>
            <a:fillRect/>
          </a:stretch>
        </p:blipFill>
        <p:spPr bwMode="auto">
          <a:xfrm>
            <a:off x="257175" y="88900"/>
            <a:ext cx="966788" cy="828675"/>
          </a:xfrm>
          <a:prstGeom prst="rect">
            <a:avLst/>
          </a:prstGeom>
          <a:noFill/>
          <a:ln w="9525">
            <a:noFill/>
            <a:miter lim="800000"/>
            <a:headEnd/>
            <a:tailEnd/>
          </a:ln>
        </p:spPr>
      </p:pic>
      <p:sp>
        <p:nvSpPr>
          <p:cNvPr id="6" name="Line 7"/>
          <p:cNvSpPr>
            <a:spLocks noChangeShapeType="1"/>
          </p:cNvSpPr>
          <p:nvPr userDrawn="1"/>
        </p:nvSpPr>
        <p:spPr bwMode="auto">
          <a:xfrm>
            <a:off x="0" y="1162050"/>
            <a:ext cx="9144000" cy="0"/>
          </a:xfrm>
          <a:prstGeom prst="line">
            <a:avLst/>
          </a:prstGeom>
          <a:noFill/>
          <a:ln w="57150" cmpd="thickThin">
            <a:solidFill>
              <a:srgbClr val="00279F"/>
            </a:solidFill>
            <a:round/>
            <a:headEnd/>
            <a:tailEnd/>
          </a:ln>
          <a:effectLst/>
        </p:spPr>
        <p:txBody>
          <a:bodyPr wrap="none" anchor="ctr"/>
          <a:lstStyle/>
          <a:p>
            <a:pPr fontAlgn="auto">
              <a:spcBef>
                <a:spcPts val="0"/>
              </a:spcBef>
              <a:spcAft>
                <a:spcPts val="0"/>
              </a:spcAft>
              <a:defRPr/>
            </a:pPr>
            <a:endParaRPr lang="en-US" dirty="0">
              <a:solidFill>
                <a:prstClr val="black"/>
              </a:solidFill>
              <a:latin typeface="Calibri"/>
            </a:endParaRPr>
          </a:p>
        </p:txBody>
      </p:sp>
      <p:sp>
        <p:nvSpPr>
          <p:cNvPr id="7" name="Text Box 10"/>
          <p:cNvSpPr txBox="1">
            <a:spLocks noChangeArrowheads="1"/>
          </p:cNvSpPr>
          <p:nvPr userDrawn="1"/>
        </p:nvSpPr>
        <p:spPr bwMode="auto">
          <a:xfrm>
            <a:off x="0" y="896938"/>
            <a:ext cx="1468438" cy="214312"/>
          </a:xfrm>
          <a:prstGeom prst="rect">
            <a:avLst/>
          </a:prstGeom>
          <a:noFill/>
          <a:ln w="19050">
            <a:noFill/>
            <a:miter lim="800000"/>
            <a:headEnd/>
            <a:tailEnd/>
          </a:ln>
          <a:effectLst>
            <a:prstShdw prst="shdw17" dist="17961" dir="2700000">
              <a:srgbClr val="8C8E38"/>
            </a:prstShdw>
          </a:effectLst>
        </p:spPr>
        <p:txBody>
          <a:bodyPr wrap="none">
            <a:spAutoFit/>
          </a:bodyPr>
          <a:lstStyle/>
          <a:p>
            <a:pPr eaLnBrk="0" fontAlgn="auto" hangingPunct="0">
              <a:spcBef>
                <a:spcPts val="0"/>
              </a:spcBef>
              <a:spcAft>
                <a:spcPts val="0"/>
              </a:spcAft>
              <a:defRPr/>
            </a:pPr>
            <a:r>
              <a:rPr lang="en-US" sz="800" b="1" dirty="0">
                <a:solidFill>
                  <a:prstClr val="black"/>
                </a:solidFill>
                <a:latin typeface="Times New Roman" charset="0"/>
                <a:ea typeface="ＭＳ Ｐゴシック" charset="-128"/>
              </a:rPr>
              <a:t>Goddard Space Flight Center</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rtlCol="0"/>
          <a:lstStyle>
            <a:lvl1pPr>
              <a:defRPr>
                <a:solidFill>
                  <a:prstClr val="black">
                    <a:tint val="75000"/>
                  </a:prstClr>
                </a:solidFill>
                <a:latin typeface="Arial" charset="0"/>
                <a:ea typeface="ＭＳ Ｐゴシック" charset="-128"/>
              </a:defRPr>
            </a:lvl1pPr>
          </a:lstStyle>
          <a:p>
            <a:pPr>
              <a:defRPr/>
            </a:pPr>
            <a:fld id="{10A30E25-8D7D-4444-AB74-79D239BBB90B}" type="datetimeFigureOut">
              <a:rPr lang="en-US"/>
              <a:pPr>
                <a:defRPr/>
              </a:pPr>
              <a:t>1/6/2016</a:t>
            </a:fld>
            <a:endParaRPr lang="en-US" dirty="0"/>
          </a:p>
        </p:txBody>
      </p:sp>
      <p:sp>
        <p:nvSpPr>
          <p:cNvPr id="9" name="Footer Placeholder 5"/>
          <p:cNvSpPr>
            <a:spLocks noGrp="1"/>
          </p:cNvSpPr>
          <p:nvPr>
            <p:ph type="ftr" sz="quarter" idx="11"/>
          </p:nvPr>
        </p:nvSpPr>
        <p:spPr/>
        <p:txBody>
          <a:bodyPr rtlCol="0"/>
          <a:lstStyle>
            <a:lvl1pPr>
              <a:defRPr>
                <a:solidFill>
                  <a:prstClr val="black">
                    <a:tint val="75000"/>
                  </a:prstClr>
                </a:solidFill>
                <a:latin typeface="Arial" charset="0"/>
                <a:ea typeface="ＭＳ Ｐゴシック" charset="-128"/>
              </a:defRPr>
            </a:lvl1pPr>
          </a:lstStyle>
          <a:p>
            <a:pPr>
              <a:defRPr/>
            </a:pPr>
            <a:endParaRPr lang="en-US" dirty="0"/>
          </a:p>
        </p:txBody>
      </p:sp>
      <p:sp>
        <p:nvSpPr>
          <p:cNvPr id="10" name="Slide Number Placeholder 6"/>
          <p:cNvSpPr>
            <a:spLocks noGrp="1"/>
          </p:cNvSpPr>
          <p:nvPr>
            <p:ph type="sldNum" sz="quarter" idx="12"/>
          </p:nvPr>
        </p:nvSpPr>
        <p:spPr/>
        <p:txBody>
          <a:bodyPr rtlCol="0"/>
          <a:lstStyle>
            <a:lvl1pPr>
              <a:defRPr>
                <a:solidFill>
                  <a:prstClr val="black">
                    <a:tint val="75000"/>
                  </a:prstClr>
                </a:solidFill>
                <a:latin typeface="Arial" charset="0"/>
                <a:ea typeface="ＭＳ Ｐゴシック" charset="-128"/>
              </a:defRPr>
            </a:lvl1pPr>
          </a:lstStyle>
          <a:p>
            <a:pPr>
              <a:defRPr/>
            </a:pPr>
            <a:fld id="{EB0992C4-5002-4DBC-A162-A948DDD72366}" type="slidenum">
              <a:rPr lang="en-US"/>
              <a:pPr>
                <a:defRPr/>
              </a:pPr>
              <a:t>‹#›</a:t>
            </a:fld>
            <a:endParaRPr lang="en-US" dirty="0"/>
          </a:p>
        </p:txBody>
      </p:sp>
    </p:spTree>
    <p:extLst>
      <p:ext uri="{BB962C8B-B14F-4D97-AF65-F5344CB8AC3E}">
        <p14:creationId xmlns:p14="http://schemas.microsoft.com/office/powerpoint/2010/main" val="57275870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C:\Documents and Settings\mamciner\My Documents\Data\Images\nasalogo.jpeg"/>
          <p:cNvPicPr>
            <a:picLocks noChangeAspect="1" noChangeArrowheads="1"/>
          </p:cNvPicPr>
          <p:nvPr userDrawn="1"/>
        </p:nvPicPr>
        <p:blipFill>
          <a:blip r:embed="rId2" cstate="print"/>
          <a:srcRect/>
          <a:stretch>
            <a:fillRect/>
          </a:stretch>
        </p:blipFill>
        <p:spPr bwMode="auto">
          <a:xfrm>
            <a:off x="257175" y="88900"/>
            <a:ext cx="966788" cy="828675"/>
          </a:xfrm>
          <a:prstGeom prst="rect">
            <a:avLst/>
          </a:prstGeom>
          <a:noFill/>
          <a:ln w="9525">
            <a:noFill/>
            <a:miter lim="800000"/>
            <a:headEnd/>
            <a:tailEnd/>
          </a:ln>
        </p:spPr>
      </p:pic>
      <p:sp>
        <p:nvSpPr>
          <p:cNvPr id="8" name="Line 7"/>
          <p:cNvSpPr>
            <a:spLocks noChangeShapeType="1"/>
          </p:cNvSpPr>
          <p:nvPr userDrawn="1"/>
        </p:nvSpPr>
        <p:spPr bwMode="auto">
          <a:xfrm>
            <a:off x="0" y="1162050"/>
            <a:ext cx="9144000" cy="0"/>
          </a:xfrm>
          <a:prstGeom prst="line">
            <a:avLst/>
          </a:prstGeom>
          <a:noFill/>
          <a:ln w="57150" cmpd="thickThin">
            <a:solidFill>
              <a:srgbClr val="00279F"/>
            </a:solidFill>
            <a:round/>
            <a:headEnd/>
            <a:tailEnd/>
          </a:ln>
          <a:effectLst/>
        </p:spPr>
        <p:txBody>
          <a:bodyPr wrap="none" anchor="ctr"/>
          <a:lstStyle/>
          <a:p>
            <a:pPr fontAlgn="auto">
              <a:spcBef>
                <a:spcPts val="0"/>
              </a:spcBef>
              <a:spcAft>
                <a:spcPts val="0"/>
              </a:spcAft>
              <a:defRPr/>
            </a:pPr>
            <a:endParaRPr lang="en-US" dirty="0">
              <a:solidFill>
                <a:prstClr val="black"/>
              </a:solidFill>
              <a:latin typeface="Calibri"/>
            </a:endParaRPr>
          </a:p>
        </p:txBody>
      </p:sp>
      <p:sp>
        <p:nvSpPr>
          <p:cNvPr id="9" name="Text Box 10"/>
          <p:cNvSpPr txBox="1">
            <a:spLocks noChangeArrowheads="1"/>
          </p:cNvSpPr>
          <p:nvPr userDrawn="1"/>
        </p:nvSpPr>
        <p:spPr bwMode="auto">
          <a:xfrm>
            <a:off x="0" y="896938"/>
            <a:ext cx="1468438" cy="214312"/>
          </a:xfrm>
          <a:prstGeom prst="rect">
            <a:avLst/>
          </a:prstGeom>
          <a:noFill/>
          <a:ln w="19050">
            <a:noFill/>
            <a:miter lim="800000"/>
            <a:headEnd/>
            <a:tailEnd/>
          </a:ln>
          <a:effectLst>
            <a:prstShdw prst="shdw17" dist="17961" dir="2700000">
              <a:srgbClr val="8C8E38"/>
            </a:prstShdw>
          </a:effectLst>
        </p:spPr>
        <p:txBody>
          <a:bodyPr wrap="none">
            <a:spAutoFit/>
          </a:bodyPr>
          <a:lstStyle/>
          <a:p>
            <a:pPr eaLnBrk="0" fontAlgn="auto" hangingPunct="0">
              <a:spcBef>
                <a:spcPts val="0"/>
              </a:spcBef>
              <a:spcAft>
                <a:spcPts val="0"/>
              </a:spcAft>
              <a:defRPr/>
            </a:pPr>
            <a:r>
              <a:rPr lang="en-US" sz="800" b="1" dirty="0">
                <a:solidFill>
                  <a:prstClr val="black"/>
                </a:solidFill>
                <a:latin typeface="Times New Roman" charset="0"/>
                <a:ea typeface="ＭＳ Ｐゴシック" charset="-128"/>
              </a:rPr>
              <a:t>Goddard Space Flight Center</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6"/>
          <p:cNvSpPr>
            <a:spLocks noGrp="1"/>
          </p:cNvSpPr>
          <p:nvPr>
            <p:ph type="dt" sz="half" idx="10"/>
          </p:nvPr>
        </p:nvSpPr>
        <p:spPr/>
        <p:txBody>
          <a:bodyPr rtlCol="0"/>
          <a:lstStyle>
            <a:lvl1pPr>
              <a:defRPr>
                <a:solidFill>
                  <a:prstClr val="black">
                    <a:tint val="75000"/>
                  </a:prstClr>
                </a:solidFill>
                <a:latin typeface="Arial" charset="0"/>
                <a:ea typeface="ＭＳ Ｐゴシック" charset="-128"/>
              </a:defRPr>
            </a:lvl1pPr>
          </a:lstStyle>
          <a:p>
            <a:pPr>
              <a:defRPr/>
            </a:pPr>
            <a:fld id="{10A30E25-8D7D-4444-AB74-79D239BBB90B}" type="datetimeFigureOut">
              <a:rPr lang="en-US"/>
              <a:pPr>
                <a:defRPr/>
              </a:pPr>
              <a:t>1/6/2016</a:t>
            </a:fld>
            <a:endParaRPr lang="en-US" dirty="0"/>
          </a:p>
        </p:txBody>
      </p:sp>
      <p:sp>
        <p:nvSpPr>
          <p:cNvPr id="11" name="Footer Placeholder 7"/>
          <p:cNvSpPr>
            <a:spLocks noGrp="1"/>
          </p:cNvSpPr>
          <p:nvPr>
            <p:ph type="ftr" sz="quarter" idx="11"/>
          </p:nvPr>
        </p:nvSpPr>
        <p:spPr/>
        <p:txBody>
          <a:bodyPr rtlCol="0"/>
          <a:lstStyle>
            <a:lvl1pPr>
              <a:defRPr>
                <a:solidFill>
                  <a:prstClr val="black">
                    <a:tint val="75000"/>
                  </a:prstClr>
                </a:solidFill>
                <a:latin typeface="Arial" charset="0"/>
                <a:ea typeface="ＭＳ Ｐゴシック" charset="-128"/>
              </a:defRPr>
            </a:lvl1pPr>
          </a:lstStyle>
          <a:p>
            <a:pPr>
              <a:defRPr/>
            </a:pPr>
            <a:endParaRPr lang="en-US" dirty="0"/>
          </a:p>
        </p:txBody>
      </p:sp>
      <p:sp>
        <p:nvSpPr>
          <p:cNvPr id="12" name="Slide Number Placeholder 8"/>
          <p:cNvSpPr>
            <a:spLocks noGrp="1"/>
          </p:cNvSpPr>
          <p:nvPr>
            <p:ph type="sldNum" sz="quarter" idx="12"/>
          </p:nvPr>
        </p:nvSpPr>
        <p:spPr/>
        <p:txBody>
          <a:bodyPr rtlCol="0"/>
          <a:lstStyle>
            <a:lvl1pPr>
              <a:defRPr>
                <a:solidFill>
                  <a:prstClr val="black">
                    <a:tint val="75000"/>
                  </a:prstClr>
                </a:solidFill>
                <a:latin typeface="Arial" charset="0"/>
                <a:ea typeface="ＭＳ Ｐゴシック" charset="-128"/>
              </a:defRPr>
            </a:lvl1pPr>
          </a:lstStyle>
          <a:p>
            <a:pPr>
              <a:defRPr/>
            </a:pPr>
            <a:fld id="{07244758-78D6-43FC-9461-1CCA96E06D4F}" type="slidenum">
              <a:rPr lang="en-US"/>
              <a:pPr>
                <a:defRPr/>
              </a:pPr>
              <a:t>‹#›</a:t>
            </a:fld>
            <a:endParaRPr lang="en-US" dirty="0"/>
          </a:p>
        </p:txBody>
      </p:sp>
    </p:spTree>
    <p:extLst>
      <p:ext uri="{BB962C8B-B14F-4D97-AF65-F5344CB8AC3E}">
        <p14:creationId xmlns:p14="http://schemas.microsoft.com/office/powerpoint/2010/main" val="43070242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Documents and Settings\mamciner\My Documents\Data\Images\nasalogo.jpeg"/>
          <p:cNvPicPr>
            <a:picLocks noChangeAspect="1" noChangeArrowheads="1"/>
          </p:cNvPicPr>
          <p:nvPr userDrawn="1"/>
        </p:nvPicPr>
        <p:blipFill>
          <a:blip r:embed="rId2" cstate="print"/>
          <a:srcRect/>
          <a:stretch>
            <a:fillRect/>
          </a:stretch>
        </p:blipFill>
        <p:spPr bwMode="auto">
          <a:xfrm>
            <a:off x="257175" y="88900"/>
            <a:ext cx="966788" cy="828675"/>
          </a:xfrm>
          <a:prstGeom prst="rect">
            <a:avLst/>
          </a:prstGeom>
          <a:noFill/>
          <a:ln w="9525">
            <a:noFill/>
            <a:miter lim="800000"/>
            <a:headEnd/>
            <a:tailEnd/>
          </a:ln>
        </p:spPr>
      </p:pic>
      <p:sp>
        <p:nvSpPr>
          <p:cNvPr id="4" name="Line 7"/>
          <p:cNvSpPr>
            <a:spLocks noChangeShapeType="1"/>
          </p:cNvSpPr>
          <p:nvPr userDrawn="1"/>
        </p:nvSpPr>
        <p:spPr bwMode="auto">
          <a:xfrm>
            <a:off x="0" y="1162050"/>
            <a:ext cx="9144000" cy="0"/>
          </a:xfrm>
          <a:prstGeom prst="line">
            <a:avLst/>
          </a:prstGeom>
          <a:noFill/>
          <a:ln w="57150" cmpd="thickThin">
            <a:solidFill>
              <a:srgbClr val="00279F"/>
            </a:solidFill>
            <a:round/>
            <a:headEnd/>
            <a:tailEnd/>
          </a:ln>
          <a:effectLst/>
        </p:spPr>
        <p:txBody>
          <a:bodyPr wrap="none" anchor="ctr"/>
          <a:lstStyle/>
          <a:p>
            <a:pPr fontAlgn="auto">
              <a:spcBef>
                <a:spcPts val="0"/>
              </a:spcBef>
              <a:spcAft>
                <a:spcPts val="0"/>
              </a:spcAft>
              <a:defRPr/>
            </a:pPr>
            <a:endParaRPr lang="en-US" dirty="0">
              <a:solidFill>
                <a:prstClr val="black"/>
              </a:solidFill>
              <a:latin typeface="Calibri"/>
            </a:endParaRPr>
          </a:p>
        </p:txBody>
      </p:sp>
      <p:sp>
        <p:nvSpPr>
          <p:cNvPr id="5" name="Text Box 10"/>
          <p:cNvSpPr txBox="1">
            <a:spLocks noChangeArrowheads="1"/>
          </p:cNvSpPr>
          <p:nvPr userDrawn="1"/>
        </p:nvSpPr>
        <p:spPr bwMode="auto">
          <a:xfrm>
            <a:off x="0" y="896938"/>
            <a:ext cx="1468438" cy="214312"/>
          </a:xfrm>
          <a:prstGeom prst="rect">
            <a:avLst/>
          </a:prstGeom>
          <a:noFill/>
          <a:ln w="19050">
            <a:noFill/>
            <a:miter lim="800000"/>
            <a:headEnd/>
            <a:tailEnd/>
          </a:ln>
          <a:effectLst>
            <a:prstShdw prst="shdw17" dist="17961" dir="2700000">
              <a:srgbClr val="8C8E38"/>
            </a:prstShdw>
          </a:effectLst>
        </p:spPr>
        <p:txBody>
          <a:bodyPr wrap="none">
            <a:spAutoFit/>
          </a:bodyPr>
          <a:lstStyle/>
          <a:p>
            <a:pPr eaLnBrk="0" fontAlgn="auto" hangingPunct="0">
              <a:spcBef>
                <a:spcPts val="0"/>
              </a:spcBef>
              <a:spcAft>
                <a:spcPts val="0"/>
              </a:spcAft>
              <a:defRPr/>
            </a:pPr>
            <a:r>
              <a:rPr lang="en-US" sz="800" b="1" dirty="0">
                <a:solidFill>
                  <a:prstClr val="black"/>
                </a:solidFill>
                <a:latin typeface="Times New Roman" charset="0"/>
                <a:ea typeface="ＭＳ Ｐゴシック" charset="-128"/>
              </a:rPr>
              <a:t>Goddard Space Flight Center</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2"/>
          <p:cNvSpPr>
            <a:spLocks noGrp="1"/>
          </p:cNvSpPr>
          <p:nvPr>
            <p:ph type="dt" sz="half" idx="10"/>
          </p:nvPr>
        </p:nvSpPr>
        <p:spPr/>
        <p:txBody>
          <a:bodyPr rtlCol="0"/>
          <a:lstStyle>
            <a:lvl1pPr>
              <a:defRPr>
                <a:solidFill>
                  <a:prstClr val="black">
                    <a:tint val="75000"/>
                  </a:prstClr>
                </a:solidFill>
                <a:latin typeface="Arial" charset="0"/>
                <a:ea typeface="ＭＳ Ｐゴシック" charset="-128"/>
              </a:defRPr>
            </a:lvl1pPr>
          </a:lstStyle>
          <a:p>
            <a:pPr>
              <a:defRPr/>
            </a:pPr>
            <a:fld id="{10A30E25-8D7D-4444-AB74-79D239BBB90B}" type="datetimeFigureOut">
              <a:rPr lang="en-US"/>
              <a:pPr>
                <a:defRPr/>
              </a:pPr>
              <a:t>1/6/2016</a:t>
            </a:fld>
            <a:endParaRPr lang="en-US" dirty="0"/>
          </a:p>
        </p:txBody>
      </p:sp>
      <p:sp>
        <p:nvSpPr>
          <p:cNvPr id="7" name="Footer Placeholder 3"/>
          <p:cNvSpPr>
            <a:spLocks noGrp="1"/>
          </p:cNvSpPr>
          <p:nvPr>
            <p:ph type="ftr" sz="quarter" idx="11"/>
          </p:nvPr>
        </p:nvSpPr>
        <p:spPr/>
        <p:txBody>
          <a:bodyPr rtlCol="0"/>
          <a:lstStyle>
            <a:lvl1pPr>
              <a:defRPr>
                <a:solidFill>
                  <a:prstClr val="black">
                    <a:tint val="75000"/>
                  </a:prstClr>
                </a:solidFill>
                <a:latin typeface="Arial" charset="0"/>
                <a:ea typeface="ＭＳ Ｐゴシック" charset="-128"/>
              </a:defRPr>
            </a:lvl1pPr>
          </a:lstStyle>
          <a:p>
            <a:pPr>
              <a:defRPr/>
            </a:pPr>
            <a:endParaRPr lang="en-US" dirty="0"/>
          </a:p>
        </p:txBody>
      </p:sp>
      <p:sp>
        <p:nvSpPr>
          <p:cNvPr id="8" name="Slide Number Placeholder 4"/>
          <p:cNvSpPr>
            <a:spLocks noGrp="1"/>
          </p:cNvSpPr>
          <p:nvPr>
            <p:ph type="sldNum" sz="quarter" idx="12"/>
          </p:nvPr>
        </p:nvSpPr>
        <p:spPr/>
        <p:txBody>
          <a:bodyPr rtlCol="0"/>
          <a:lstStyle>
            <a:lvl1pPr>
              <a:defRPr>
                <a:solidFill>
                  <a:prstClr val="black">
                    <a:tint val="75000"/>
                  </a:prstClr>
                </a:solidFill>
                <a:latin typeface="Arial" charset="0"/>
                <a:ea typeface="ＭＳ Ｐゴシック" charset="-128"/>
              </a:defRPr>
            </a:lvl1pPr>
          </a:lstStyle>
          <a:p>
            <a:pPr>
              <a:defRPr/>
            </a:pPr>
            <a:fld id="{52E50AD3-9AEF-474F-A7EB-32FEA417EB44}" type="slidenum">
              <a:rPr lang="en-US"/>
              <a:pPr>
                <a:defRPr/>
              </a:pPr>
              <a:t>‹#›</a:t>
            </a:fld>
            <a:endParaRPr lang="en-US" dirty="0"/>
          </a:p>
        </p:txBody>
      </p:sp>
    </p:spTree>
    <p:extLst>
      <p:ext uri="{BB962C8B-B14F-4D97-AF65-F5344CB8AC3E}">
        <p14:creationId xmlns:p14="http://schemas.microsoft.com/office/powerpoint/2010/main" val="354226170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C:\Documents and Settings\mamciner\My Documents\Data\Images\nasalogo.jpeg"/>
          <p:cNvPicPr>
            <a:picLocks noChangeAspect="1" noChangeArrowheads="1"/>
          </p:cNvPicPr>
          <p:nvPr userDrawn="1"/>
        </p:nvPicPr>
        <p:blipFill>
          <a:blip r:embed="rId2" cstate="print"/>
          <a:srcRect/>
          <a:stretch>
            <a:fillRect/>
          </a:stretch>
        </p:blipFill>
        <p:spPr bwMode="auto">
          <a:xfrm>
            <a:off x="257175" y="88900"/>
            <a:ext cx="966788" cy="828675"/>
          </a:xfrm>
          <a:prstGeom prst="rect">
            <a:avLst/>
          </a:prstGeom>
          <a:noFill/>
          <a:ln w="9525">
            <a:noFill/>
            <a:miter lim="800000"/>
            <a:headEnd/>
            <a:tailEnd/>
          </a:ln>
        </p:spPr>
      </p:pic>
      <p:sp>
        <p:nvSpPr>
          <p:cNvPr id="3" name="Line 7"/>
          <p:cNvSpPr>
            <a:spLocks noChangeShapeType="1"/>
          </p:cNvSpPr>
          <p:nvPr userDrawn="1"/>
        </p:nvSpPr>
        <p:spPr bwMode="auto">
          <a:xfrm>
            <a:off x="0" y="1162050"/>
            <a:ext cx="9144000" cy="0"/>
          </a:xfrm>
          <a:prstGeom prst="line">
            <a:avLst/>
          </a:prstGeom>
          <a:noFill/>
          <a:ln w="57150" cmpd="thickThin">
            <a:solidFill>
              <a:srgbClr val="00279F"/>
            </a:solidFill>
            <a:round/>
            <a:headEnd/>
            <a:tailEnd/>
          </a:ln>
          <a:effectLst/>
        </p:spPr>
        <p:txBody>
          <a:bodyPr wrap="none" anchor="ctr"/>
          <a:lstStyle/>
          <a:p>
            <a:pPr fontAlgn="auto">
              <a:spcBef>
                <a:spcPts val="0"/>
              </a:spcBef>
              <a:spcAft>
                <a:spcPts val="0"/>
              </a:spcAft>
              <a:defRPr/>
            </a:pPr>
            <a:endParaRPr lang="en-US" dirty="0">
              <a:solidFill>
                <a:prstClr val="black"/>
              </a:solidFill>
              <a:latin typeface="Calibri"/>
            </a:endParaRPr>
          </a:p>
        </p:txBody>
      </p:sp>
      <p:sp>
        <p:nvSpPr>
          <p:cNvPr id="4" name="Text Box 10"/>
          <p:cNvSpPr txBox="1">
            <a:spLocks noChangeArrowheads="1"/>
          </p:cNvSpPr>
          <p:nvPr userDrawn="1"/>
        </p:nvSpPr>
        <p:spPr bwMode="auto">
          <a:xfrm>
            <a:off x="0" y="896938"/>
            <a:ext cx="1468438" cy="214312"/>
          </a:xfrm>
          <a:prstGeom prst="rect">
            <a:avLst/>
          </a:prstGeom>
          <a:noFill/>
          <a:ln w="19050">
            <a:noFill/>
            <a:miter lim="800000"/>
            <a:headEnd/>
            <a:tailEnd/>
          </a:ln>
          <a:effectLst>
            <a:prstShdw prst="shdw17" dist="17961" dir="2700000">
              <a:srgbClr val="8C8E38"/>
            </a:prstShdw>
          </a:effectLst>
        </p:spPr>
        <p:txBody>
          <a:bodyPr wrap="none">
            <a:spAutoFit/>
          </a:bodyPr>
          <a:lstStyle/>
          <a:p>
            <a:pPr eaLnBrk="0" fontAlgn="auto" hangingPunct="0">
              <a:spcBef>
                <a:spcPts val="0"/>
              </a:spcBef>
              <a:spcAft>
                <a:spcPts val="0"/>
              </a:spcAft>
              <a:defRPr/>
            </a:pPr>
            <a:r>
              <a:rPr lang="en-US" sz="800" b="1" dirty="0">
                <a:solidFill>
                  <a:prstClr val="black"/>
                </a:solidFill>
                <a:latin typeface="Times New Roman" charset="0"/>
                <a:ea typeface="ＭＳ Ｐゴシック" charset="-128"/>
              </a:rPr>
              <a:t>Goddard Space Flight Center</a:t>
            </a:r>
          </a:p>
        </p:txBody>
      </p:sp>
      <p:sp>
        <p:nvSpPr>
          <p:cNvPr id="5" name="Date Placeholder 1"/>
          <p:cNvSpPr>
            <a:spLocks noGrp="1"/>
          </p:cNvSpPr>
          <p:nvPr>
            <p:ph type="dt" sz="half" idx="10"/>
          </p:nvPr>
        </p:nvSpPr>
        <p:spPr/>
        <p:txBody>
          <a:bodyPr rtlCol="0"/>
          <a:lstStyle>
            <a:lvl1pPr>
              <a:defRPr>
                <a:solidFill>
                  <a:prstClr val="black">
                    <a:tint val="75000"/>
                  </a:prstClr>
                </a:solidFill>
                <a:latin typeface="Arial" charset="0"/>
                <a:ea typeface="ＭＳ Ｐゴシック" charset="-128"/>
              </a:defRPr>
            </a:lvl1pPr>
          </a:lstStyle>
          <a:p>
            <a:pPr>
              <a:defRPr/>
            </a:pPr>
            <a:fld id="{10A30E25-8D7D-4444-AB74-79D239BBB90B}" type="datetimeFigureOut">
              <a:rPr lang="en-US"/>
              <a:pPr>
                <a:defRPr/>
              </a:pPr>
              <a:t>1/6/2016</a:t>
            </a:fld>
            <a:endParaRPr lang="en-US" dirty="0"/>
          </a:p>
        </p:txBody>
      </p:sp>
      <p:sp>
        <p:nvSpPr>
          <p:cNvPr id="6" name="Footer Placeholder 2"/>
          <p:cNvSpPr>
            <a:spLocks noGrp="1"/>
          </p:cNvSpPr>
          <p:nvPr>
            <p:ph type="ftr" sz="quarter" idx="11"/>
          </p:nvPr>
        </p:nvSpPr>
        <p:spPr/>
        <p:txBody>
          <a:bodyPr rtlCol="0"/>
          <a:lstStyle>
            <a:lvl1pPr>
              <a:defRPr>
                <a:solidFill>
                  <a:prstClr val="black">
                    <a:tint val="75000"/>
                  </a:prstClr>
                </a:solidFill>
                <a:latin typeface="Arial" charset="0"/>
                <a:ea typeface="ＭＳ Ｐゴシック" charset="-128"/>
              </a:defRPr>
            </a:lvl1pPr>
          </a:lstStyle>
          <a:p>
            <a:pPr>
              <a:defRPr/>
            </a:pPr>
            <a:endParaRPr lang="en-US" dirty="0"/>
          </a:p>
        </p:txBody>
      </p:sp>
      <p:sp>
        <p:nvSpPr>
          <p:cNvPr id="7" name="Slide Number Placeholder 3"/>
          <p:cNvSpPr>
            <a:spLocks noGrp="1"/>
          </p:cNvSpPr>
          <p:nvPr>
            <p:ph type="sldNum" sz="quarter" idx="12"/>
          </p:nvPr>
        </p:nvSpPr>
        <p:spPr/>
        <p:txBody>
          <a:bodyPr rtlCol="0"/>
          <a:lstStyle>
            <a:lvl1pPr>
              <a:defRPr>
                <a:solidFill>
                  <a:prstClr val="black">
                    <a:tint val="75000"/>
                  </a:prstClr>
                </a:solidFill>
                <a:latin typeface="Arial" charset="0"/>
                <a:ea typeface="ＭＳ Ｐゴシック" charset="-128"/>
              </a:defRPr>
            </a:lvl1pPr>
          </a:lstStyle>
          <a:p>
            <a:pPr>
              <a:defRPr/>
            </a:pPr>
            <a:fld id="{35AE197B-1E25-400F-A12A-00F6EECE33DD}" type="slidenum">
              <a:rPr lang="en-US"/>
              <a:pPr>
                <a:defRPr/>
              </a:pPr>
              <a:t>‹#›</a:t>
            </a:fld>
            <a:endParaRPr lang="en-US" dirty="0"/>
          </a:p>
        </p:txBody>
      </p:sp>
    </p:spTree>
    <p:extLst>
      <p:ext uri="{BB962C8B-B14F-4D97-AF65-F5344CB8AC3E}">
        <p14:creationId xmlns:p14="http://schemas.microsoft.com/office/powerpoint/2010/main" val="133296311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C:\Documents and Settings\mamciner\My Documents\Data\Images\nasalogo.jpeg"/>
          <p:cNvPicPr>
            <a:picLocks noChangeAspect="1" noChangeArrowheads="1"/>
          </p:cNvPicPr>
          <p:nvPr userDrawn="1"/>
        </p:nvPicPr>
        <p:blipFill>
          <a:blip r:embed="rId2" cstate="print"/>
          <a:srcRect/>
          <a:stretch>
            <a:fillRect/>
          </a:stretch>
        </p:blipFill>
        <p:spPr bwMode="auto">
          <a:xfrm>
            <a:off x="257175" y="88900"/>
            <a:ext cx="966788" cy="828675"/>
          </a:xfrm>
          <a:prstGeom prst="rect">
            <a:avLst/>
          </a:prstGeom>
          <a:noFill/>
          <a:ln w="9525">
            <a:noFill/>
            <a:miter lim="800000"/>
            <a:headEnd/>
            <a:tailEnd/>
          </a:ln>
        </p:spPr>
      </p:pic>
      <p:sp>
        <p:nvSpPr>
          <p:cNvPr id="6" name="Line 7"/>
          <p:cNvSpPr>
            <a:spLocks noChangeShapeType="1"/>
          </p:cNvSpPr>
          <p:nvPr userDrawn="1"/>
        </p:nvSpPr>
        <p:spPr bwMode="auto">
          <a:xfrm>
            <a:off x="0" y="1162050"/>
            <a:ext cx="9144000" cy="0"/>
          </a:xfrm>
          <a:prstGeom prst="line">
            <a:avLst/>
          </a:prstGeom>
          <a:noFill/>
          <a:ln w="57150" cmpd="thickThin">
            <a:solidFill>
              <a:srgbClr val="00279F"/>
            </a:solidFill>
            <a:round/>
            <a:headEnd/>
            <a:tailEnd/>
          </a:ln>
          <a:effectLst/>
        </p:spPr>
        <p:txBody>
          <a:bodyPr wrap="none" anchor="ctr"/>
          <a:lstStyle/>
          <a:p>
            <a:pPr fontAlgn="auto">
              <a:spcBef>
                <a:spcPts val="0"/>
              </a:spcBef>
              <a:spcAft>
                <a:spcPts val="0"/>
              </a:spcAft>
              <a:defRPr/>
            </a:pPr>
            <a:endParaRPr lang="en-US" dirty="0">
              <a:solidFill>
                <a:prstClr val="black"/>
              </a:solidFill>
              <a:latin typeface="Calibri"/>
            </a:endParaRPr>
          </a:p>
        </p:txBody>
      </p:sp>
      <p:sp>
        <p:nvSpPr>
          <p:cNvPr id="7" name="Text Box 10"/>
          <p:cNvSpPr txBox="1">
            <a:spLocks noChangeArrowheads="1"/>
          </p:cNvSpPr>
          <p:nvPr userDrawn="1"/>
        </p:nvSpPr>
        <p:spPr bwMode="auto">
          <a:xfrm>
            <a:off x="0" y="896938"/>
            <a:ext cx="1468438" cy="214312"/>
          </a:xfrm>
          <a:prstGeom prst="rect">
            <a:avLst/>
          </a:prstGeom>
          <a:noFill/>
          <a:ln w="19050">
            <a:noFill/>
            <a:miter lim="800000"/>
            <a:headEnd/>
            <a:tailEnd/>
          </a:ln>
          <a:effectLst>
            <a:prstShdw prst="shdw17" dist="17961" dir="2700000">
              <a:srgbClr val="8C8E38"/>
            </a:prstShdw>
          </a:effectLst>
        </p:spPr>
        <p:txBody>
          <a:bodyPr wrap="none">
            <a:spAutoFit/>
          </a:bodyPr>
          <a:lstStyle/>
          <a:p>
            <a:pPr eaLnBrk="0" fontAlgn="auto" hangingPunct="0">
              <a:spcBef>
                <a:spcPts val="0"/>
              </a:spcBef>
              <a:spcAft>
                <a:spcPts val="0"/>
              </a:spcAft>
              <a:defRPr/>
            </a:pPr>
            <a:r>
              <a:rPr lang="en-US" sz="800" b="1" dirty="0">
                <a:solidFill>
                  <a:prstClr val="black"/>
                </a:solidFill>
                <a:latin typeface="Times New Roman" charset="0"/>
                <a:ea typeface="ＭＳ Ｐゴシック" charset="-128"/>
              </a:rPr>
              <a:t>Goddard Space Flight Center</a:t>
            </a: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rtlCol="0"/>
          <a:lstStyle>
            <a:lvl1pPr>
              <a:defRPr>
                <a:solidFill>
                  <a:prstClr val="black">
                    <a:tint val="75000"/>
                  </a:prstClr>
                </a:solidFill>
                <a:latin typeface="Arial" charset="0"/>
                <a:ea typeface="ＭＳ Ｐゴシック" charset="-128"/>
              </a:defRPr>
            </a:lvl1pPr>
          </a:lstStyle>
          <a:p>
            <a:pPr>
              <a:defRPr/>
            </a:pPr>
            <a:fld id="{10A30E25-8D7D-4444-AB74-79D239BBB90B}" type="datetimeFigureOut">
              <a:rPr lang="en-US"/>
              <a:pPr>
                <a:defRPr/>
              </a:pPr>
              <a:t>1/6/2016</a:t>
            </a:fld>
            <a:endParaRPr lang="en-US" dirty="0"/>
          </a:p>
        </p:txBody>
      </p:sp>
      <p:sp>
        <p:nvSpPr>
          <p:cNvPr id="9" name="Footer Placeholder 5"/>
          <p:cNvSpPr>
            <a:spLocks noGrp="1"/>
          </p:cNvSpPr>
          <p:nvPr>
            <p:ph type="ftr" sz="quarter" idx="11"/>
          </p:nvPr>
        </p:nvSpPr>
        <p:spPr/>
        <p:txBody>
          <a:bodyPr rtlCol="0"/>
          <a:lstStyle>
            <a:lvl1pPr>
              <a:defRPr>
                <a:solidFill>
                  <a:prstClr val="black">
                    <a:tint val="75000"/>
                  </a:prstClr>
                </a:solidFill>
                <a:latin typeface="Arial" charset="0"/>
                <a:ea typeface="ＭＳ Ｐゴシック" charset="-128"/>
              </a:defRPr>
            </a:lvl1pPr>
          </a:lstStyle>
          <a:p>
            <a:pPr>
              <a:defRPr/>
            </a:pPr>
            <a:endParaRPr lang="en-US" dirty="0"/>
          </a:p>
        </p:txBody>
      </p:sp>
      <p:sp>
        <p:nvSpPr>
          <p:cNvPr id="10" name="Slide Number Placeholder 6"/>
          <p:cNvSpPr>
            <a:spLocks noGrp="1"/>
          </p:cNvSpPr>
          <p:nvPr>
            <p:ph type="sldNum" sz="quarter" idx="12"/>
          </p:nvPr>
        </p:nvSpPr>
        <p:spPr/>
        <p:txBody>
          <a:bodyPr rtlCol="0"/>
          <a:lstStyle>
            <a:lvl1pPr>
              <a:defRPr>
                <a:solidFill>
                  <a:prstClr val="black">
                    <a:tint val="75000"/>
                  </a:prstClr>
                </a:solidFill>
                <a:latin typeface="Arial" charset="0"/>
                <a:ea typeface="ＭＳ Ｐゴシック" charset="-128"/>
              </a:defRPr>
            </a:lvl1pPr>
          </a:lstStyle>
          <a:p>
            <a:pPr>
              <a:defRPr/>
            </a:pPr>
            <a:fld id="{4270088A-A910-4577-BD03-59A4AA896898}" type="slidenum">
              <a:rPr lang="en-US"/>
              <a:pPr>
                <a:defRPr/>
              </a:pPr>
              <a:t>‹#›</a:t>
            </a:fld>
            <a:endParaRPr lang="en-US" dirty="0"/>
          </a:p>
        </p:txBody>
      </p:sp>
    </p:spTree>
    <p:extLst>
      <p:ext uri="{BB962C8B-B14F-4D97-AF65-F5344CB8AC3E}">
        <p14:creationId xmlns:p14="http://schemas.microsoft.com/office/powerpoint/2010/main" val="938411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7010400" y="6096000"/>
            <a:ext cx="2133600" cy="365125"/>
          </a:xfrm>
        </p:spPr>
        <p:txBody>
          <a:bodyPr/>
          <a:lstStyle>
            <a:lvl1pPr>
              <a:defRPr/>
            </a:lvl1pPr>
          </a:lstStyle>
          <a:p>
            <a:pPr>
              <a:defRPr/>
            </a:pPr>
            <a:fld id="{28DB6AD2-9489-484D-A47A-C4E9678C2B21}" type="slidenum">
              <a:rPr lang="en-US"/>
              <a:pPr>
                <a:defRPr/>
              </a:pPr>
              <a:t>‹#›</a:t>
            </a:fld>
            <a:endParaRPr lang="en-US" dirty="0"/>
          </a:p>
        </p:txBody>
      </p:sp>
    </p:spTree>
    <p:extLst>
      <p:ext uri="{BB962C8B-B14F-4D97-AF65-F5344CB8AC3E}">
        <p14:creationId xmlns:p14="http://schemas.microsoft.com/office/powerpoint/2010/main" val="301268119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descr="C:\Documents and Settings\mamciner\My Documents\Data\Images\nasalogo.jpeg"/>
          <p:cNvPicPr>
            <a:picLocks noChangeAspect="1" noChangeArrowheads="1"/>
          </p:cNvPicPr>
          <p:nvPr userDrawn="1"/>
        </p:nvPicPr>
        <p:blipFill>
          <a:blip r:embed="rId2" cstate="print"/>
          <a:srcRect/>
          <a:stretch>
            <a:fillRect/>
          </a:stretch>
        </p:blipFill>
        <p:spPr bwMode="auto">
          <a:xfrm>
            <a:off x="257175" y="88900"/>
            <a:ext cx="966788" cy="828675"/>
          </a:xfrm>
          <a:prstGeom prst="rect">
            <a:avLst/>
          </a:prstGeom>
          <a:noFill/>
          <a:ln w="9525">
            <a:noFill/>
            <a:miter lim="800000"/>
            <a:headEnd/>
            <a:tailEnd/>
          </a:ln>
        </p:spPr>
      </p:pic>
      <p:sp>
        <p:nvSpPr>
          <p:cNvPr id="6" name="Line 7"/>
          <p:cNvSpPr>
            <a:spLocks noChangeShapeType="1"/>
          </p:cNvSpPr>
          <p:nvPr userDrawn="1"/>
        </p:nvSpPr>
        <p:spPr bwMode="auto">
          <a:xfrm>
            <a:off x="0" y="1162050"/>
            <a:ext cx="9144000" cy="0"/>
          </a:xfrm>
          <a:prstGeom prst="line">
            <a:avLst/>
          </a:prstGeom>
          <a:noFill/>
          <a:ln w="57150" cmpd="thickThin">
            <a:solidFill>
              <a:srgbClr val="00279F"/>
            </a:solidFill>
            <a:round/>
            <a:headEnd/>
            <a:tailEnd/>
          </a:ln>
          <a:effectLst/>
        </p:spPr>
        <p:txBody>
          <a:bodyPr wrap="none" anchor="ctr"/>
          <a:lstStyle/>
          <a:p>
            <a:pPr fontAlgn="auto">
              <a:spcBef>
                <a:spcPts val="0"/>
              </a:spcBef>
              <a:spcAft>
                <a:spcPts val="0"/>
              </a:spcAft>
              <a:defRPr/>
            </a:pPr>
            <a:endParaRPr lang="en-US" dirty="0">
              <a:solidFill>
                <a:prstClr val="black"/>
              </a:solidFill>
              <a:latin typeface="Calibri"/>
            </a:endParaRPr>
          </a:p>
        </p:txBody>
      </p:sp>
      <p:sp>
        <p:nvSpPr>
          <p:cNvPr id="7" name="Text Box 10"/>
          <p:cNvSpPr txBox="1">
            <a:spLocks noChangeArrowheads="1"/>
          </p:cNvSpPr>
          <p:nvPr userDrawn="1"/>
        </p:nvSpPr>
        <p:spPr bwMode="auto">
          <a:xfrm>
            <a:off x="0" y="896938"/>
            <a:ext cx="1468438" cy="214312"/>
          </a:xfrm>
          <a:prstGeom prst="rect">
            <a:avLst/>
          </a:prstGeom>
          <a:noFill/>
          <a:ln w="19050">
            <a:noFill/>
            <a:miter lim="800000"/>
            <a:headEnd/>
            <a:tailEnd/>
          </a:ln>
          <a:effectLst>
            <a:prstShdw prst="shdw17" dist="17961" dir="2700000">
              <a:srgbClr val="8C8E38"/>
            </a:prstShdw>
          </a:effectLst>
        </p:spPr>
        <p:txBody>
          <a:bodyPr wrap="none">
            <a:spAutoFit/>
          </a:bodyPr>
          <a:lstStyle/>
          <a:p>
            <a:pPr eaLnBrk="0" fontAlgn="auto" hangingPunct="0">
              <a:spcBef>
                <a:spcPts val="0"/>
              </a:spcBef>
              <a:spcAft>
                <a:spcPts val="0"/>
              </a:spcAft>
              <a:defRPr/>
            </a:pPr>
            <a:r>
              <a:rPr lang="en-US" sz="800" b="1" dirty="0">
                <a:solidFill>
                  <a:prstClr val="black"/>
                </a:solidFill>
                <a:latin typeface="Times New Roman" charset="0"/>
                <a:ea typeface="ＭＳ Ｐゴシック" charset="-128"/>
              </a:rPr>
              <a:t>Goddard Space Flight Center</a:t>
            </a: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rtlCol="0"/>
          <a:lstStyle>
            <a:lvl1pPr>
              <a:defRPr>
                <a:solidFill>
                  <a:prstClr val="black">
                    <a:tint val="75000"/>
                  </a:prstClr>
                </a:solidFill>
                <a:latin typeface="Arial" charset="0"/>
                <a:ea typeface="ＭＳ Ｐゴシック" charset="-128"/>
              </a:defRPr>
            </a:lvl1pPr>
          </a:lstStyle>
          <a:p>
            <a:pPr>
              <a:defRPr/>
            </a:pPr>
            <a:fld id="{10A30E25-8D7D-4444-AB74-79D239BBB90B}" type="datetimeFigureOut">
              <a:rPr lang="en-US"/>
              <a:pPr>
                <a:defRPr/>
              </a:pPr>
              <a:t>1/6/2016</a:t>
            </a:fld>
            <a:endParaRPr lang="en-US" dirty="0"/>
          </a:p>
        </p:txBody>
      </p:sp>
      <p:sp>
        <p:nvSpPr>
          <p:cNvPr id="9" name="Footer Placeholder 5"/>
          <p:cNvSpPr>
            <a:spLocks noGrp="1"/>
          </p:cNvSpPr>
          <p:nvPr>
            <p:ph type="ftr" sz="quarter" idx="11"/>
          </p:nvPr>
        </p:nvSpPr>
        <p:spPr/>
        <p:txBody>
          <a:bodyPr rtlCol="0"/>
          <a:lstStyle>
            <a:lvl1pPr>
              <a:defRPr>
                <a:solidFill>
                  <a:prstClr val="black">
                    <a:tint val="75000"/>
                  </a:prstClr>
                </a:solidFill>
                <a:latin typeface="Arial" charset="0"/>
                <a:ea typeface="ＭＳ Ｐゴシック" charset="-128"/>
              </a:defRPr>
            </a:lvl1pPr>
          </a:lstStyle>
          <a:p>
            <a:pPr>
              <a:defRPr/>
            </a:pPr>
            <a:endParaRPr lang="en-US" dirty="0"/>
          </a:p>
        </p:txBody>
      </p:sp>
      <p:sp>
        <p:nvSpPr>
          <p:cNvPr id="10" name="Slide Number Placeholder 6"/>
          <p:cNvSpPr>
            <a:spLocks noGrp="1"/>
          </p:cNvSpPr>
          <p:nvPr>
            <p:ph type="sldNum" sz="quarter" idx="12"/>
          </p:nvPr>
        </p:nvSpPr>
        <p:spPr/>
        <p:txBody>
          <a:bodyPr rtlCol="0"/>
          <a:lstStyle>
            <a:lvl1pPr>
              <a:defRPr>
                <a:solidFill>
                  <a:prstClr val="black">
                    <a:tint val="75000"/>
                  </a:prstClr>
                </a:solidFill>
                <a:latin typeface="Arial" charset="0"/>
                <a:ea typeface="ＭＳ Ｐゴシック" charset="-128"/>
              </a:defRPr>
            </a:lvl1pPr>
          </a:lstStyle>
          <a:p>
            <a:pPr>
              <a:defRPr/>
            </a:pPr>
            <a:fld id="{B67B6F9C-E3A8-4998-A718-E308358958B6}" type="slidenum">
              <a:rPr lang="en-US"/>
              <a:pPr>
                <a:defRPr/>
              </a:pPr>
              <a:t>‹#›</a:t>
            </a:fld>
            <a:endParaRPr lang="en-US" dirty="0"/>
          </a:p>
        </p:txBody>
      </p:sp>
    </p:spTree>
    <p:extLst>
      <p:ext uri="{BB962C8B-B14F-4D97-AF65-F5344CB8AC3E}">
        <p14:creationId xmlns:p14="http://schemas.microsoft.com/office/powerpoint/2010/main" val="26118437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C:\Documents and Settings\mamciner\My Documents\Data\Images\nasalogo.jpeg"/>
          <p:cNvPicPr>
            <a:picLocks noChangeAspect="1" noChangeArrowheads="1"/>
          </p:cNvPicPr>
          <p:nvPr userDrawn="1"/>
        </p:nvPicPr>
        <p:blipFill>
          <a:blip r:embed="rId2" cstate="print"/>
          <a:srcRect/>
          <a:stretch>
            <a:fillRect/>
          </a:stretch>
        </p:blipFill>
        <p:spPr bwMode="auto">
          <a:xfrm>
            <a:off x="257175" y="88900"/>
            <a:ext cx="966788" cy="828675"/>
          </a:xfrm>
          <a:prstGeom prst="rect">
            <a:avLst/>
          </a:prstGeom>
          <a:noFill/>
          <a:ln w="9525">
            <a:noFill/>
            <a:miter lim="800000"/>
            <a:headEnd/>
            <a:tailEnd/>
          </a:ln>
        </p:spPr>
      </p:pic>
      <p:sp>
        <p:nvSpPr>
          <p:cNvPr id="5" name="Line 7"/>
          <p:cNvSpPr>
            <a:spLocks noChangeShapeType="1"/>
          </p:cNvSpPr>
          <p:nvPr userDrawn="1"/>
        </p:nvSpPr>
        <p:spPr bwMode="auto">
          <a:xfrm>
            <a:off x="0" y="1162050"/>
            <a:ext cx="9144000" cy="0"/>
          </a:xfrm>
          <a:prstGeom prst="line">
            <a:avLst/>
          </a:prstGeom>
          <a:noFill/>
          <a:ln w="57150" cmpd="thickThin">
            <a:solidFill>
              <a:srgbClr val="00279F"/>
            </a:solidFill>
            <a:round/>
            <a:headEnd/>
            <a:tailEnd/>
          </a:ln>
          <a:effectLst/>
        </p:spPr>
        <p:txBody>
          <a:bodyPr wrap="none" anchor="ctr"/>
          <a:lstStyle/>
          <a:p>
            <a:pPr fontAlgn="auto">
              <a:spcBef>
                <a:spcPts val="0"/>
              </a:spcBef>
              <a:spcAft>
                <a:spcPts val="0"/>
              </a:spcAft>
              <a:defRPr/>
            </a:pPr>
            <a:endParaRPr lang="en-US" dirty="0">
              <a:solidFill>
                <a:prstClr val="black"/>
              </a:solidFill>
              <a:latin typeface="Calibri"/>
            </a:endParaRPr>
          </a:p>
        </p:txBody>
      </p:sp>
      <p:sp>
        <p:nvSpPr>
          <p:cNvPr id="6" name="Text Box 10"/>
          <p:cNvSpPr txBox="1">
            <a:spLocks noChangeArrowheads="1"/>
          </p:cNvSpPr>
          <p:nvPr userDrawn="1"/>
        </p:nvSpPr>
        <p:spPr bwMode="auto">
          <a:xfrm>
            <a:off x="0" y="896938"/>
            <a:ext cx="1468438" cy="214312"/>
          </a:xfrm>
          <a:prstGeom prst="rect">
            <a:avLst/>
          </a:prstGeom>
          <a:noFill/>
          <a:ln w="19050">
            <a:noFill/>
            <a:miter lim="800000"/>
            <a:headEnd/>
            <a:tailEnd/>
          </a:ln>
          <a:effectLst>
            <a:prstShdw prst="shdw17" dist="17961" dir="2700000">
              <a:srgbClr val="8C8E38"/>
            </a:prstShdw>
          </a:effectLst>
        </p:spPr>
        <p:txBody>
          <a:bodyPr wrap="none">
            <a:spAutoFit/>
          </a:bodyPr>
          <a:lstStyle/>
          <a:p>
            <a:pPr eaLnBrk="0" fontAlgn="auto" hangingPunct="0">
              <a:spcBef>
                <a:spcPts val="0"/>
              </a:spcBef>
              <a:spcAft>
                <a:spcPts val="0"/>
              </a:spcAft>
              <a:defRPr/>
            </a:pPr>
            <a:r>
              <a:rPr lang="en-US" sz="800" b="1" dirty="0">
                <a:solidFill>
                  <a:prstClr val="black"/>
                </a:solidFill>
                <a:latin typeface="Times New Roman" charset="0"/>
                <a:ea typeface="ＭＳ Ｐゴシック" charset="-128"/>
              </a:rPr>
              <a:t>Goddard Space Flight Center</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rtlCol="0"/>
          <a:lstStyle>
            <a:lvl1pPr>
              <a:defRPr>
                <a:solidFill>
                  <a:prstClr val="black">
                    <a:tint val="75000"/>
                  </a:prstClr>
                </a:solidFill>
                <a:latin typeface="Arial" charset="0"/>
                <a:ea typeface="ＭＳ Ｐゴシック" charset="-128"/>
              </a:defRPr>
            </a:lvl1pPr>
          </a:lstStyle>
          <a:p>
            <a:pPr>
              <a:defRPr/>
            </a:pPr>
            <a:fld id="{10A30E25-8D7D-4444-AB74-79D239BBB90B}" type="datetimeFigureOut">
              <a:rPr lang="en-US"/>
              <a:pPr>
                <a:defRPr/>
              </a:pPr>
              <a:t>1/6/2016</a:t>
            </a:fld>
            <a:endParaRPr lang="en-US" dirty="0"/>
          </a:p>
        </p:txBody>
      </p:sp>
      <p:sp>
        <p:nvSpPr>
          <p:cNvPr id="8" name="Footer Placeholder 4"/>
          <p:cNvSpPr>
            <a:spLocks noGrp="1"/>
          </p:cNvSpPr>
          <p:nvPr>
            <p:ph type="ftr" sz="quarter" idx="11"/>
          </p:nvPr>
        </p:nvSpPr>
        <p:spPr/>
        <p:txBody>
          <a:bodyPr rtlCol="0"/>
          <a:lstStyle>
            <a:lvl1pPr>
              <a:defRPr>
                <a:solidFill>
                  <a:prstClr val="black">
                    <a:tint val="75000"/>
                  </a:prstClr>
                </a:solidFill>
                <a:latin typeface="Arial" charset="0"/>
                <a:ea typeface="ＭＳ Ｐゴシック" charset="-128"/>
              </a:defRPr>
            </a:lvl1pPr>
          </a:lstStyle>
          <a:p>
            <a:pPr>
              <a:defRPr/>
            </a:pPr>
            <a:endParaRPr lang="en-US" dirty="0"/>
          </a:p>
        </p:txBody>
      </p:sp>
      <p:sp>
        <p:nvSpPr>
          <p:cNvPr id="9" name="Slide Number Placeholder 5"/>
          <p:cNvSpPr>
            <a:spLocks noGrp="1"/>
          </p:cNvSpPr>
          <p:nvPr>
            <p:ph type="sldNum" sz="quarter" idx="12"/>
          </p:nvPr>
        </p:nvSpPr>
        <p:spPr/>
        <p:txBody>
          <a:bodyPr rtlCol="0"/>
          <a:lstStyle>
            <a:lvl1pPr>
              <a:defRPr>
                <a:solidFill>
                  <a:prstClr val="black">
                    <a:tint val="75000"/>
                  </a:prstClr>
                </a:solidFill>
                <a:latin typeface="Arial" charset="0"/>
                <a:ea typeface="ＭＳ Ｐゴシック" charset="-128"/>
              </a:defRPr>
            </a:lvl1pPr>
          </a:lstStyle>
          <a:p>
            <a:pPr>
              <a:defRPr/>
            </a:pPr>
            <a:fld id="{7B796E9D-09E8-421C-AD87-175AF84582A9}" type="slidenum">
              <a:rPr lang="en-US"/>
              <a:pPr>
                <a:defRPr/>
              </a:pPr>
              <a:t>‹#›</a:t>
            </a:fld>
            <a:endParaRPr lang="en-US" dirty="0"/>
          </a:p>
        </p:txBody>
      </p:sp>
    </p:spTree>
    <p:extLst>
      <p:ext uri="{BB962C8B-B14F-4D97-AF65-F5344CB8AC3E}">
        <p14:creationId xmlns:p14="http://schemas.microsoft.com/office/powerpoint/2010/main" val="426996914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C:\Documents and Settings\mamciner\My Documents\Data\Images\nasalogo.jpeg"/>
          <p:cNvPicPr>
            <a:picLocks noChangeAspect="1" noChangeArrowheads="1"/>
          </p:cNvPicPr>
          <p:nvPr userDrawn="1"/>
        </p:nvPicPr>
        <p:blipFill>
          <a:blip r:embed="rId2" cstate="print"/>
          <a:srcRect/>
          <a:stretch>
            <a:fillRect/>
          </a:stretch>
        </p:blipFill>
        <p:spPr bwMode="auto">
          <a:xfrm>
            <a:off x="257175" y="88900"/>
            <a:ext cx="966788" cy="828675"/>
          </a:xfrm>
          <a:prstGeom prst="rect">
            <a:avLst/>
          </a:prstGeom>
          <a:noFill/>
          <a:ln w="9525">
            <a:noFill/>
            <a:miter lim="800000"/>
            <a:headEnd/>
            <a:tailEnd/>
          </a:ln>
        </p:spPr>
      </p:pic>
      <p:sp>
        <p:nvSpPr>
          <p:cNvPr id="5" name="Line 7"/>
          <p:cNvSpPr>
            <a:spLocks noChangeShapeType="1"/>
          </p:cNvSpPr>
          <p:nvPr userDrawn="1"/>
        </p:nvSpPr>
        <p:spPr bwMode="auto">
          <a:xfrm>
            <a:off x="0" y="1162050"/>
            <a:ext cx="9144000" cy="0"/>
          </a:xfrm>
          <a:prstGeom prst="line">
            <a:avLst/>
          </a:prstGeom>
          <a:noFill/>
          <a:ln w="57150" cmpd="thickThin">
            <a:solidFill>
              <a:srgbClr val="00279F"/>
            </a:solidFill>
            <a:round/>
            <a:headEnd/>
            <a:tailEnd/>
          </a:ln>
          <a:effectLst/>
        </p:spPr>
        <p:txBody>
          <a:bodyPr wrap="none" anchor="ctr"/>
          <a:lstStyle/>
          <a:p>
            <a:pPr fontAlgn="auto">
              <a:spcBef>
                <a:spcPts val="0"/>
              </a:spcBef>
              <a:spcAft>
                <a:spcPts val="0"/>
              </a:spcAft>
              <a:defRPr/>
            </a:pPr>
            <a:endParaRPr lang="en-US" dirty="0">
              <a:solidFill>
                <a:prstClr val="black"/>
              </a:solidFill>
              <a:latin typeface="Calibri"/>
            </a:endParaRPr>
          </a:p>
        </p:txBody>
      </p:sp>
      <p:sp>
        <p:nvSpPr>
          <p:cNvPr id="6" name="Text Box 10"/>
          <p:cNvSpPr txBox="1">
            <a:spLocks noChangeArrowheads="1"/>
          </p:cNvSpPr>
          <p:nvPr userDrawn="1"/>
        </p:nvSpPr>
        <p:spPr bwMode="auto">
          <a:xfrm>
            <a:off x="0" y="896938"/>
            <a:ext cx="1468438" cy="214312"/>
          </a:xfrm>
          <a:prstGeom prst="rect">
            <a:avLst/>
          </a:prstGeom>
          <a:noFill/>
          <a:ln w="19050">
            <a:noFill/>
            <a:miter lim="800000"/>
            <a:headEnd/>
            <a:tailEnd/>
          </a:ln>
          <a:effectLst>
            <a:prstShdw prst="shdw17" dist="17961" dir="2700000">
              <a:srgbClr val="8C8E38"/>
            </a:prstShdw>
          </a:effectLst>
        </p:spPr>
        <p:txBody>
          <a:bodyPr wrap="none">
            <a:spAutoFit/>
          </a:bodyPr>
          <a:lstStyle/>
          <a:p>
            <a:pPr eaLnBrk="0" fontAlgn="auto" hangingPunct="0">
              <a:spcBef>
                <a:spcPts val="0"/>
              </a:spcBef>
              <a:spcAft>
                <a:spcPts val="0"/>
              </a:spcAft>
              <a:defRPr/>
            </a:pPr>
            <a:r>
              <a:rPr lang="en-US" sz="800" b="1" dirty="0">
                <a:solidFill>
                  <a:prstClr val="black"/>
                </a:solidFill>
                <a:latin typeface="Times New Roman" charset="0"/>
                <a:ea typeface="ＭＳ Ｐゴシック" charset="-128"/>
              </a:rPr>
              <a:t>Goddard Space Flight Center</a:t>
            </a: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rtlCol="0"/>
          <a:lstStyle>
            <a:lvl1pPr>
              <a:defRPr>
                <a:solidFill>
                  <a:prstClr val="black">
                    <a:tint val="75000"/>
                  </a:prstClr>
                </a:solidFill>
                <a:latin typeface="Arial" charset="0"/>
                <a:ea typeface="ＭＳ Ｐゴシック" charset="-128"/>
              </a:defRPr>
            </a:lvl1pPr>
          </a:lstStyle>
          <a:p>
            <a:pPr>
              <a:defRPr/>
            </a:pPr>
            <a:fld id="{10A30E25-8D7D-4444-AB74-79D239BBB90B}" type="datetimeFigureOut">
              <a:rPr lang="en-US"/>
              <a:pPr>
                <a:defRPr/>
              </a:pPr>
              <a:t>1/6/2016</a:t>
            </a:fld>
            <a:endParaRPr lang="en-US" dirty="0"/>
          </a:p>
        </p:txBody>
      </p:sp>
      <p:sp>
        <p:nvSpPr>
          <p:cNvPr id="8" name="Footer Placeholder 4"/>
          <p:cNvSpPr>
            <a:spLocks noGrp="1"/>
          </p:cNvSpPr>
          <p:nvPr>
            <p:ph type="ftr" sz="quarter" idx="11"/>
          </p:nvPr>
        </p:nvSpPr>
        <p:spPr/>
        <p:txBody>
          <a:bodyPr rtlCol="0"/>
          <a:lstStyle>
            <a:lvl1pPr>
              <a:defRPr>
                <a:solidFill>
                  <a:prstClr val="black">
                    <a:tint val="75000"/>
                  </a:prstClr>
                </a:solidFill>
                <a:latin typeface="Arial" charset="0"/>
                <a:ea typeface="ＭＳ Ｐゴシック" charset="-128"/>
              </a:defRPr>
            </a:lvl1pPr>
          </a:lstStyle>
          <a:p>
            <a:pPr>
              <a:defRPr/>
            </a:pPr>
            <a:endParaRPr lang="en-US" dirty="0"/>
          </a:p>
        </p:txBody>
      </p:sp>
      <p:sp>
        <p:nvSpPr>
          <p:cNvPr id="9" name="Slide Number Placeholder 5"/>
          <p:cNvSpPr>
            <a:spLocks noGrp="1"/>
          </p:cNvSpPr>
          <p:nvPr>
            <p:ph type="sldNum" sz="quarter" idx="12"/>
          </p:nvPr>
        </p:nvSpPr>
        <p:spPr/>
        <p:txBody>
          <a:bodyPr rtlCol="0"/>
          <a:lstStyle>
            <a:lvl1pPr>
              <a:defRPr>
                <a:solidFill>
                  <a:prstClr val="black">
                    <a:tint val="75000"/>
                  </a:prstClr>
                </a:solidFill>
                <a:latin typeface="Arial" charset="0"/>
                <a:ea typeface="ＭＳ Ｐゴシック" charset="-128"/>
              </a:defRPr>
            </a:lvl1pPr>
          </a:lstStyle>
          <a:p>
            <a:pPr>
              <a:defRPr/>
            </a:pPr>
            <a:fld id="{5484631C-CD2D-4FC5-9081-FCC6B94D57AA}" type="slidenum">
              <a:rPr lang="en-US"/>
              <a:pPr>
                <a:defRPr/>
              </a:pPr>
              <a:t>‹#›</a:t>
            </a:fld>
            <a:endParaRPr lang="en-US" dirty="0"/>
          </a:p>
        </p:txBody>
      </p:sp>
    </p:spTree>
    <p:extLst>
      <p:ext uri="{BB962C8B-B14F-4D97-AF65-F5344CB8AC3E}">
        <p14:creationId xmlns:p14="http://schemas.microsoft.com/office/powerpoint/2010/main" val="175392314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8" name="Rectangle 17"/>
          <p:cNvSpPr/>
          <p:nvPr userDrawn="1"/>
        </p:nvSpPr>
        <p:spPr>
          <a:xfrm>
            <a:off x="0" y="0"/>
            <a:ext cx="9144000" cy="9144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5" name="Line 7"/>
          <p:cNvSpPr>
            <a:spLocks noChangeShapeType="1"/>
          </p:cNvSpPr>
          <p:nvPr userDrawn="1"/>
        </p:nvSpPr>
        <p:spPr bwMode="auto">
          <a:xfrm>
            <a:off x="0" y="914400"/>
            <a:ext cx="9144000" cy="0"/>
          </a:xfrm>
          <a:prstGeom prst="line">
            <a:avLst/>
          </a:prstGeom>
          <a:noFill/>
          <a:ln w="57150" cmpd="thickThin">
            <a:solidFill>
              <a:srgbClr val="00279F"/>
            </a:solidFill>
            <a:round/>
            <a:headEnd/>
            <a:tailEnd/>
          </a:ln>
          <a:effectLst/>
        </p:spPr>
        <p:txBody>
          <a:bodyPr wrap="none" anchor="ctr"/>
          <a:lstStyle/>
          <a:p>
            <a:pPr fontAlgn="auto">
              <a:spcBef>
                <a:spcPts val="0"/>
              </a:spcBef>
              <a:spcAft>
                <a:spcPts val="0"/>
              </a:spcAft>
              <a:defRPr/>
            </a:pPr>
            <a:endParaRPr lang="en-US" dirty="0">
              <a:solidFill>
                <a:prstClr val="black"/>
              </a:solidFill>
              <a:latin typeface="Calibri"/>
            </a:endParaRPr>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26" name="Picture 2" descr="C:\Users\mamciner\Documents\Data\Data Services Manager\606.5\Web Services\images\CMDS Logos\CDS png logo files NEW 11-7-13\CDS logo 4colorBevel_wTransparent.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61925" y="98649"/>
            <a:ext cx="1362075" cy="72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988903"/>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18" name="Rectangle 17"/>
          <p:cNvSpPr/>
          <p:nvPr userDrawn="1"/>
        </p:nvSpPr>
        <p:spPr>
          <a:xfrm>
            <a:off x="0" y="0"/>
            <a:ext cx="9144000" cy="9144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5" name="Line 7"/>
          <p:cNvSpPr>
            <a:spLocks noChangeShapeType="1"/>
          </p:cNvSpPr>
          <p:nvPr userDrawn="1"/>
        </p:nvSpPr>
        <p:spPr bwMode="auto">
          <a:xfrm>
            <a:off x="0" y="914400"/>
            <a:ext cx="9144000" cy="0"/>
          </a:xfrm>
          <a:prstGeom prst="line">
            <a:avLst/>
          </a:prstGeom>
          <a:noFill/>
          <a:ln w="57150" cmpd="thickThin">
            <a:solidFill>
              <a:srgbClr val="00279F"/>
            </a:solidFill>
            <a:round/>
            <a:headEnd/>
            <a:tailEnd/>
          </a:ln>
          <a:effectLst/>
        </p:spPr>
        <p:txBody>
          <a:bodyPr wrap="none" anchor="ctr"/>
          <a:lstStyle/>
          <a:p>
            <a:pPr fontAlgn="auto">
              <a:spcBef>
                <a:spcPts val="0"/>
              </a:spcBef>
              <a:spcAft>
                <a:spcPts val="0"/>
              </a:spcAft>
              <a:defRPr/>
            </a:pPr>
            <a:endParaRPr lang="en-US" dirty="0">
              <a:solidFill>
                <a:prstClr val="black"/>
              </a:solidFill>
              <a:latin typeface="Calibri"/>
            </a:endParaRPr>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26" name="Picture 2" descr="C:\Users\mamciner\Documents\Data\Data Services Manager\606.5\Web Services\images\CMDS Logos\CDS png logo files NEW 11-7-13\CDS logo 4colorBevel_wTransparent.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61925" y="98649"/>
            <a:ext cx="1362075" cy="72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071124"/>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7010400" y="6096004"/>
            <a:ext cx="2133600" cy="365125"/>
          </a:xfrm>
        </p:spPr>
        <p:txBody>
          <a:bodyPr/>
          <a:lstStyle>
            <a:lvl1pPr>
              <a:defRPr/>
            </a:lvl1pPr>
          </a:lstStyle>
          <a:p>
            <a:pPr>
              <a:defRPr/>
            </a:pPr>
            <a:fld id="{F6017407-9418-4D24-A918-97EA89911A0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843466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33400" y="1676402"/>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015574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xfrm>
            <a:off x="7010400" y="6096004"/>
            <a:ext cx="2133600" cy="365125"/>
          </a:xfrm>
        </p:spPr>
        <p:txBody>
          <a:bodyPr/>
          <a:lstStyle>
            <a:lvl1pPr>
              <a:defRPr/>
            </a:lvl1pPr>
          </a:lstStyle>
          <a:p>
            <a:pPr>
              <a:defRPr/>
            </a:pPr>
            <a:fld id="{8F8B0134-B95E-40C8-8B62-E0907352BDC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0360773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a:xfrm>
            <a:off x="7010400" y="6096004"/>
            <a:ext cx="2133600" cy="365125"/>
          </a:xfrm>
        </p:spPr>
        <p:txBody>
          <a:bodyPr/>
          <a:lstStyle>
            <a:lvl1pPr>
              <a:defRPr/>
            </a:lvl1pPr>
          </a:lstStyle>
          <a:p>
            <a:pPr>
              <a:defRPr/>
            </a:pPr>
            <a:fld id="{2BADFF07-7587-4D04-A2D0-F12BA09DEC5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8995270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ndara"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a:xfrm>
            <a:off x="7010400" y="6096004"/>
            <a:ext cx="2133600" cy="365125"/>
          </a:xfrm>
        </p:spPr>
        <p:txBody>
          <a:bodyPr/>
          <a:lstStyle>
            <a:lvl1pPr>
              <a:defRPr/>
            </a:lvl1pPr>
          </a:lstStyle>
          <a:p>
            <a:pPr>
              <a:defRPr/>
            </a:pPr>
            <a:fld id="{703E893D-38E7-42CE-B370-C5AB96FE3C6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09113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Slide Number Placeholder 5"/>
          <p:cNvSpPr txBox="1">
            <a:spLocks/>
          </p:cNvSpPr>
          <p:nvPr userDrawn="1"/>
        </p:nvSpPr>
        <p:spPr bwMode="auto">
          <a:xfrm>
            <a:off x="6553200" y="6416675"/>
            <a:ext cx="2133600" cy="365125"/>
          </a:xfrm>
          <a:prstGeom prst="rect">
            <a:avLst/>
          </a:prstGeom>
          <a:noFill/>
          <a:ln>
            <a:miter lim="800000"/>
            <a:headEnd/>
            <a:tailEnd/>
          </a:ln>
        </p:spPr>
        <p:txBody>
          <a:bodyPr anchor="ctr"/>
          <a:lstStyle/>
          <a:p>
            <a:pPr algn="r">
              <a:defRPr/>
            </a:pPr>
            <a:fld id="{B8B218F3-1A2A-4923-8916-F429D79132D7}" type="slidenum">
              <a:rPr lang="en-US" sz="1200">
                <a:solidFill>
                  <a:schemeClr val="tx1">
                    <a:tint val="75000"/>
                  </a:schemeClr>
                </a:solidFill>
                <a:latin typeface="Calibri" pitchFamily="34" charset="0"/>
              </a:rPr>
              <a:pPr algn="r">
                <a:defRPr/>
              </a:pPr>
              <a:t>‹#›</a:t>
            </a:fld>
            <a:endParaRPr lang="en-US" sz="1200" dirty="0">
              <a:solidFill>
                <a:schemeClr val="tx1">
                  <a:tint val="75000"/>
                </a:schemeClr>
              </a:solidFill>
              <a:latin typeface="Calibri" pitchFamily="34" charset="0"/>
            </a:endParaRPr>
          </a:p>
        </p:txBody>
      </p:sp>
      <p:sp>
        <p:nvSpPr>
          <p:cNvPr id="3" name="Rectangle 2"/>
          <p:cNvSpPr>
            <a:spLocks noChangeArrowheads="1"/>
          </p:cNvSpPr>
          <p:nvPr userDrawn="1"/>
        </p:nvSpPr>
        <p:spPr bwMode="auto">
          <a:xfrm>
            <a:off x="0" y="6400800"/>
            <a:ext cx="9144000" cy="457200"/>
          </a:xfrm>
          <a:prstGeom prst="rect">
            <a:avLst/>
          </a:prstGeom>
          <a:solidFill>
            <a:schemeClr val="tx2">
              <a:lumMod val="40000"/>
              <a:lumOff val="60000"/>
            </a:schemeClr>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4" name="TextBox 23"/>
          <p:cNvSpPr txBox="1">
            <a:spLocks noChangeArrowheads="1"/>
          </p:cNvSpPr>
          <p:nvPr userDrawn="1"/>
        </p:nvSpPr>
        <p:spPr bwMode="auto">
          <a:xfrm>
            <a:off x="2371725" y="6467475"/>
            <a:ext cx="4267200" cy="369888"/>
          </a:xfrm>
          <a:prstGeom prst="rect">
            <a:avLst/>
          </a:prstGeom>
          <a:noFill/>
          <a:ln w="9525">
            <a:noFill/>
            <a:miter lim="800000"/>
            <a:headEnd/>
            <a:tailEnd/>
          </a:ln>
        </p:spPr>
        <p:txBody>
          <a:bodyPr>
            <a:spAutoFit/>
          </a:bodyPr>
          <a:lstStyle/>
          <a:p>
            <a:pPr>
              <a:defRPr/>
            </a:pPr>
            <a:r>
              <a:rPr lang="en-US" dirty="0">
                <a:solidFill>
                  <a:schemeClr val="bg1"/>
                </a:solidFill>
                <a:latin typeface="Candara" pitchFamily="34" charset="0"/>
              </a:rPr>
              <a:t>Arctic-Boreal Vulnerability Experiment</a:t>
            </a:r>
            <a:endParaRPr lang="en-US" b="1" dirty="0">
              <a:latin typeface="Candara" pitchFamily="34" charset="0"/>
            </a:endParaRPr>
          </a:p>
        </p:txBody>
      </p:sp>
      <p:sp>
        <p:nvSpPr>
          <p:cNvPr id="5" name="Rectangle 4"/>
          <p:cNvSpPr/>
          <p:nvPr userDrawn="1"/>
        </p:nvSpPr>
        <p:spPr>
          <a:xfrm>
            <a:off x="7394575" y="6510338"/>
            <a:ext cx="1597025" cy="277812"/>
          </a:xfrm>
          <a:prstGeom prst="rect">
            <a:avLst/>
          </a:prstGeom>
        </p:spPr>
        <p:txBody>
          <a:bodyPr wrap="none">
            <a:spAutoFit/>
          </a:bodyPr>
          <a:lstStyle/>
          <a:p>
            <a:pPr>
              <a:defRPr/>
            </a:pPr>
            <a:r>
              <a:rPr lang="en-US" sz="1200" dirty="0">
                <a:solidFill>
                  <a:schemeClr val="bg1"/>
                </a:solidFill>
                <a:latin typeface="Candara" pitchFamily="34" charset="0"/>
              </a:rPr>
              <a:t>www.above.nasa.gov</a:t>
            </a:r>
            <a:endParaRPr lang="en-US" sz="1200" dirty="0">
              <a:latin typeface="Arial" pitchFamily="34" charset="0"/>
            </a:endParaRPr>
          </a:p>
        </p:txBody>
      </p:sp>
      <p:pic>
        <p:nvPicPr>
          <p:cNvPr id="6" name="Picture 4"/>
          <p:cNvPicPr>
            <a:picLocks noChangeAspect="1" noChangeArrowheads="1"/>
          </p:cNvPicPr>
          <p:nvPr userDrawn="1"/>
        </p:nvPicPr>
        <p:blipFill>
          <a:blip r:embed="rId2">
            <a:lum contrast="10000"/>
          </a:blip>
          <a:srcRect/>
          <a:stretch>
            <a:fillRect/>
          </a:stretch>
        </p:blipFill>
        <p:spPr bwMode="auto">
          <a:xfrm>
            <a:off x="0" y="0"/>
            <a:ext cx="9144000" cy="577850"/>
          </a:xfrm>
          <a:prstGeom prst="rect">
            <a:avLst/>
          </a:prstGeom>
          <a:noFill/>
          <a:ln w="9525">
            <a:solidFill>
              <a:schemeClr val="accent1"/>
            </a:solidFill>
            <a:miter lim="800000"/>
            <a:headEnd/>
            <a:tailEnd/>
          </a:ln>
          <a:effectLst>
            <a:outerShdw blurRad="50800" dist="38100" dir="5400000" algn="t" rotWithShape="0">
              <a:prstClr val="black">
                <a:alpha val="40000"/>
              </a:prstClr>
            </a:outerShdw>
          </a:effectLst>
        </p:spPr>
      </p:pic>
      <p:pic>
        <p:nvPicPr>
          <p:cNvPr id="7" name="Picture 21" descr="ABoVE_word_white.gif"/>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28600" y="0"/>
            <a:ext cx="1649413" cy="57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8" name="Group 23"/>
          <p:cNvGrpSpPr>
            <a:grpSpLocks/>
          </p:cNvGrpSpPr>
          <p:nvPr userDrawn="1"/>
        </p:nvGrpSpPr>
        <p:grpSpPr bwMode="auto">
          <a:xfrm>
            <a:off x="1905000" y="0"/>
            <a:ext cx="1371600" cy="614363"/>
            <a:chOff x="0" y="1598215"/>
            <a:chExt cx="1371600" cy="614562"/>
          </a:xfrm>
        </p:grpSpPr>
        <p:sp>
          <p:nvSpPr>
            <p:cNvPr id="9" name="TextBox 8"/>
            <p:cNvSpPr txBox="1"/>
            <p:nvPr userDrawn="1"/>
          </p:nvSpPr>
          <p:spPr>
            <a:xfrm>
              <a:off x="0" y="1598215"/>
              <a:ext cx="1295400" cy="308075"/>
            </a:xfrm>
            <a:prstGeom prst="rect">
              <a:avLst/>
            </a:prstGeom>
            <a:noFill/>
          </p:spPr>
          <p:txBody>
            <a:bodyPr>
              <a:spAutoFit/>
            </a:bodyPr>
            <a:lstStyle/>
            <a:p>
              <a:pPr>
                <a:defRPr/>
              </a:pPr>
              <a:r>
                <a:rPr lang="en-US" sz="1400" dirty="0">
                  <a:solidFill>
                    <a:schemeClr val="bg1"/>
                  </a:solidFill>
                  <a:latin typeface="Candara" pitchFamily="34" charset="0"/>
                </a:rPr>
                <a:t>Arctic-Boreal</a:t>
              </a:r>
            </a:p>
          </p:txBody>
        </p:sp>
        <p:sp>
          <p:nvSpPr>
            <p:cNvPr id="10" name="TextBox 9"/>
            <p:cNvSpPr txBox="1"/>
            <p:nvPr userDrawn="1"/>
          </p:nvSpPr>
          <p:spPr>
            <a:xfrm>
              <a:off x="0" y="1752253"/>
              <a:ext cx="1295400" cy="308075"/>
            </a:xfrm>
            <a:prstGeom prst="rect">
              <a:avLst/>
            </a:prstGeom>
            <a:noFill/>
          </p:spPr>
          <p:txBody>
            <a:bodyPr>
              <a:spAutoFit/>
            </a:bodyPr>
            <a:lstStyle/>
            <a:p>
              <a:pPr>
                <a:defRPr/>
              </a:pPr>
              <a:r>
                <a:rPr lang="en-US" sz="1400" dirty="0">
                  <a:solidFill>
                    <a:schemeClr val="bg1"/>
                  </a:solidFill>
                  <a:latin typeface="Candara" pitchFamily="34" charset="0"/>
                </a:rPr>
                <a:t>Vulnerability</a:t>
              </a:r>
            </a:p>
          </p:txBody>
        </p:sp>
        <p:sp>
          <p:nvSpPr>
            <p:cNvPr id="11" name="TextBox 10"/>
            <p:cNvSpPr txBox="1"/>
            <p:nvPr userDrawn="1"/>
          </p:nvSpPr>
          <p:spPr>
            <a:xfrm>
              <a:off x="0" y="1904702"/>
              <a:ext cx="1371600" cy="308075"/>
            </a:xfrm>
            <a:prstGeom prst="rect">
              <a:avLst/>
            </a:prstGeom>
            <a:noFill/>
          </p:spPr>
          <p:txBody>
            <a:bodyPr>
              <a:spAutoFit/>
            </a:bodyPr>
            <a:lstStyle/>
            <a:p>
              <a:pPr>
                <a:defRPr/>
              </a:pPr>
              <a:r>
                <a:rPr lang="en-US" sz="1400" dirty="0">
                  <a:solidFill>
                    <a:schemeClr val="bg1"/>
                  </a:solidFill>
                  <a:latin typeface="Candara" pitchFamily="34" charset="0"/>
                </a:rPr>
                <a:t>Experiment</a:t>
              </a:r>
            </a:p>
          </p:txBody>
        </p:sp>
      </p:grpSp>
      <p:pic>
        <p:nvPicPr>
          <p:cNvPr id="12" name="Picture 28" descr="Untitled-3.gif"/>
          <p:cNvPicPr>
            <a:picLocks noChangeAspect="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228600" y="6399213"/>
            <a:ext cx="533400"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079132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a:xfrm>
            <a:off x="7010400" y="6096004"/>
            <a:ext cx="2133600" cy="365125"/>
          </a:xfrm>
        </p:spPr>
        <p:txBody>
          <a:bodyPr/>
          <a:lstStyle>
            <a:lvl1pPr>
              <a:defRPr/>
            </a:lvl1pPr>
          </a:lstStyle>
          <a:p>
            <a:pPr>
              <a:defRPr/>
            </a:pPr>
            <a:fld id="{0E0B89DF-D70A-49AB-B2E0-CE0FEAA30A9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9425009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102931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a:xfrm>
            <a:off x="7010400" y="6096004"/>
            <a:ext cx="2133600" cy="365125"/>
          </a:xfrm>
        </p:spPr>
        <p:txBody>
          <a:bodyPr/>
          <a:lstStyle>
            <a:lvl1pPr>
              <a:defRPr/>
            </a:lvl1pPr>
          </a:lstStyle>
          <a:p>
            <a:pPr>
              <a:defRPr/>
            </a:pPr>
            <a:fld id="{30B3E744-E045-41CF-8F49-62516A8D2CB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8031221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a:xfrm>
            <a:off x="7010400" y="6096004"/>
            <a:ext cx="2133600" cy="365125"/>
          </a:xfrm>
        </p:spPr>
        <p:txBody>
          <a:bodyPr/>
          <a:lstStyle>
            <a:lvl1pPr>
              <a:defRPr/>
            </a:lvl1pPr>
          </a:lstStyle>
          <a:p>
            <a:pPr>
              <a:defRPr/>
            </a:pPr>
            <a:fld id="{5D89114A-8233-490C-8797-92ABC7F19E0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7477391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7010400" y="6096004"/>
            <a:ext cx="2133600" cy="365125"/>
          </a:xfrm>
        </p:spPr>
        <p:txBody>
          <a:bodyPr/>
          <a:lstStyle>
            <a:lvl1pPr>
              <a:defRPr/>
            </a:lvl1pPr>
          </a:lstStyle>
          <a:p>
            <a:pPr>
              <a:defRPr/>
            </a:pPr>
            <a:fld id="{E51D0862-F64D-45A4-80EE-6C3CE6AFC97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8968234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7010400" y="6096004"/>
            <a:ext cx="2133600" cy="365125"/>
          </a:xfrm>
        </p:spPr>
        <p:txBody>
          <a:bodyPr/>
          <a:lstStyle>
            <a:lvl1pPr>
              <a:defRPr/>
            </a:lvl1pPr>
          </a:lstStyle>
          <a:p>
            <a:pPr>
              <a:defRPr/>
            </a:pPr>
            <a:fld id="{28DB6AD2-9489-484D-A47A-C4E9678C2B2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6029693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Slide Number Placeholder 5"/>
          <p:cNvSpPr txBox="1">
            <a:spLocks/>
          </p:cNvSpPr>
          <p:nvPr userDrawn="1"/>
        </p:nvSpPr>
        <p:spPr bwMode="auto">
          <a:xfrm>
            <a:off x="6553200" y="6416679"/>
            <a:ext cx="2133600" cy="365125"/>
          </a:xfrm>
          <a:prstGeom prst="rect">
            <a:avLst/>
          </a:prstGeom>
          <a:noFill/>
          <a:ln>
            <a:miter lim="800000"/>
            <a:headEnd/>
            <a:tailEnd/>
          </a:ln>
        </p:spPr>
        <p:txBody>
          <a:bodyPr anchor="ctr"/>
          <a:lstStyle/>
          <a:p>
            <a:pPr algn="r">
              <a:defRPr/>
            </a:pPr>
            <a:fld id="{B8B218F3-1A2A-4923-8916-F429D79132D7}" type="slidenum">
              <a:rPr lang="en-US" sz="1200">
                <a:solidFill>
                  <a:prstClr val="black">
                    <a:tint val="75000"/>
                  </a:prstClr>
                </a:solidFill>
                <a:latin typeface="Calibri"/>
              </a:rPr>
              <a:pPr algn="r">
                <a:defRPr/>
              </a:pPr>
              <a:t>‹#›</a:t>
            </a:fld>
            <a:endParaRPr lang="en-US" sz="1200" dirty="0">
              <a:solidFill>
                <a:prstClr val="black">
                  <a:tint val="75000"/>
                </a:prstClr>
              </a:solidFill>
              <a:latin typeface="Calibri"/>
            </a:endParaRPr>
          </a:p>
        </p:txBody>
      </p:sp>
      <p:sp>
        <p:nvSpPr>
          <p:cNvPr id="3" name="Rectangle 2"/>
          <p:cNvSpPr>
            <a:spLocks noChangeArrowheads="1"/>
          </p:cNvSpPr>
          <p:nvPr userDrawn="1"/>
        </p:nvSpPr>
        <p:spPr bwMode="auto">
          <a:xfrm>
            <a:off x="0" y="6400800"/>
            <a:ext cx="9144000" cy="457200"/>
          </a:xfrm>
          <a:prstGeom prst="rect">
            <a:avLst/>
          </a:prstGeom>
          <a:solidFill>
            <a:schemeClr val="tx2">
              <a:lumMod val="40000"/>
              <a:lumOff val="60000"/>
            </a:schemeClr>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dirty="0">
              <a:solidFill>
                <a:prstClr val="white"/>
              </a:solidFill>
              <a:latin typeface="Calibri"/>
            </a:endParaRPr>
          </a:p>
        </p:txBody>
      </p:sp>
      <p:sp>
        <p:nvSpPr>
          <p:cNvPr id="4" name="TextBox 23"/>
          <p:cNvSpPr txBox="1">
            <a:spLocks noChangeArrowheads="1"/>
          </p:cNvSpPr>
          <p:nvPr userDrawn="1"/>
        </p:nvSpPr>
        <p:spPr bwMode="auto">
          <a:xfrm>
            <a:off x="2371725" y="6467475"/>
            <a:ext cx="4267200" cy="369332"/>
          </a:xfrm>
          <a:prstGeom prst="rect">
            <a:avLst/>
          </a:prstGeom>
          <a:noFill/>
          <a:ln w="9525">
            <a:noFill/>
            <a:miter lim="800000"/>
            <a:headEnd/>
            <a:tailEnd/>
          </a:ln>
        </p:spPr>
        <p:txBody>
          <a:bodyPr>
            <a:spAutoFit/>
          </a:bodyPr>
          <a:lstStyle/>
          <a:p>
            <a:pPr>
              <a:defRPr/>
            </a:pPr>
            <a:r>
              <a:rPr lang="en-US" dirty="0">
                <a:solidFill>
                  <a:prstClr val="white"/>
                </a:solidFill>
                <a:latin typeface="Candara" pitchFamily="34" charset="0"/>
              </a:rPr>
              <a:t>Arctic-Boreal Vulnerability Experiment</a:t>
            </a:r>
            <a:endParaRPr lang="en-US" b="1" dirty="0">
              <a:solidFill>
                <a:prstClr val="black"/>
              </a:solidFill>
              <a:latin typeface="Candara" pitchFamily="34" charset="0"/>
            </a:endParaRPr>
          </a:p>
        </p:txBody>
      </p:sp>
      <p:sp>
        <p:nvSpPr>
          <p:cNvPr id="5" name="Rectangle 4"/>
          <p:cNvSpPr/>
          <p:nvPr userDrawn="1"/>
        </p:nvSpPr>
        <p:spPr>
          <a:xfrm>
            <a:off x="7394576" y="6510340"/>
            <a:ext cx="1596912" cy="276999"/>
          </a:xfrm>
          <a:prstGeom prst="rect">
            <a:avLst/>
          </a:prstGeom>
        </p:spPr>
        <p:txBody>
          <a:bodyPr wrap="none">
            <a:spAutoFit/>
          </a:bodyPr>
          <a:lstStyle/>
          <a:p>
            <a:pPr>
              <a:defRPr/>
            </a:pPr>
            <a:r>
              <a:rPr lang="en-US" sz="1200" dirty="0">
                <a:solidFill>
                  <a:prstClr val="white"/>
                </a:solidFill>
                <a:latin typeface="Candara" pitchFamily="34" charset="0"/>
              </a:rPr>
              <a:t>www.above.nasa.gov</a:t>
            </a:r>
            <a:endParaRPr lang="en-US" sz="1200" dirty="0">
              <a:solidFill>
                <a:prstClr val="black"/>
              </a:solidFill>
              <a:latin typeface="Arial" pitchFamily="34" charset="0"/>
            </a:endParaRPr>
          </a:p>
        </p:txBody>
      </p:sp>
      <p:pic>
        <p:nvPicPr>
          <p:cNvPr id="6" name="Picture 4"/>
          <p:cNvPicPr>
            <a:picLocks noChangeAspect="1" noChangeArrowheads="1"/>
          </p:cNvPicPr>
          <p:nvPr userDrawn="1"/>
        </p:nvPicPr>
        <p:blipFill>
          <a:blip r:embed="rId2">
            <a:lum contrast="10000"/>
          </a:blip>
          <a:srcRect/>
          <a:stretch>
            <a:fillRect/>
          </a:stretch>
        </p:blipFill>
        <p:spPr bwMode="auto">
          <a:xfrm>
            <a:off x="0" y="0"/>
            <a:ext cx="9144000" cy="577850"/>
          </a:xfrm>
          <a:prstGeom prst="rect">
            <a:avLst/>
          </a:prstGeom>
          <a:noFill/>
          <a:ln w="9525">
            <a:solidFill>
              <a:schemeClr val="accent1"/>
            </a:solidFill>
            <a:miter lim="800000"/>
            <a:headEnd/>
            <a:tailEnd/>
          </a:ln>
          <a:effectLst>
            <a:outerShdw blurRad="50800" dist="38100" dir="5400000" algn="t" rotWithShape="0">
              <a:prstClr val="black">
                <a:alpha val="40000"/>
              </a:prstClr>
            </a:outerShdw>
          </a:effectLst>
        </p:spPr>
      </p:pic>
      <p:pic>
        <p:nvPicPr>
          <p:cNvPr id="7" name="Picture 21" descr="ABoVE_word_white.gif"/>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28602" y="0"/>
            <a:ext cx="1649413"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 name="Group 23"/>
          <p:cNvGrpSpPr>
            <a:grpSpLocks/>
          </p:cNvGrpSpPr>
          <p:nvPr userDrawn="1"/>
        </p:nvGrpSpPr>
        <p:grpSpPr bwMode="auto">
          <a:xfrm>
            <a:off x="1905000" y="5"/>
            <a:ext cx="1371600" cy="614165"/>
            <a:chOff x="0" y="1598215"/>
            <a:chExt cx="1371600" cy="614363"/>
          </a:xfrm>
        </p:grpSpPr>
        <p:sp>
          <p:nvSpPr>
            <p:cNvPr id="9" name="TextBox 8"/>
            <p:cNvSpPr txBox="1"/>
            <p:nvPr userDrawn="1"/>
          </p:nvSpPr>
          <p:spPr>
            <a:xfrm>
              <a:off x="0" y="1598215"/>
              <a:ext cx="1295400" cy="307876"/>
            </a:xfrm>
            <a:prstGeom prst="rect">
              <a:avLst/>
            </a:prstGeom>
            <a:noFill/>
          </p:spPr>
          <p:txBody>
            <a:bodyPr>
              <a:spAutoFit/>
            </a:bodyPr>
            <a:lstStyle/>
            <a:p>
              <a:pPr>
                <a:defRPr/>
              </a:pPr>
              <a:r>
                <a:rPr lang="en-US" sz="1400" dirty="0">
                  <a:solidFill>
                    <a:prstClr val="white"/>
                  </a:solidFill>
                  <a:latin typeface="Candara" pitchFamily="34" charset="0"/>
                </a:rPr>
                <a:t>Arctic-Boreal</a:t>
              </a:r>
            </a:p>
          </p:txBody>
        </p:sp>
        <p:sp>
          <p:nvSpPr>
            <p:cNvPr id="10" name="TextBox 9"/>
            <p:cNvSpPr txBox="1"/>
            <p:nvPr userDrawn="1"/>
          </p:nvSpPr>
          <p:spPr>
            <a:xfrm>
              <a:off x="0" y="1752253"/>
              <a:ext cx="1295400" cy="307876"/>
            </a:xfrm>
            <a:prstGeom prst="rect">
              <a:avLst/>
            </a:prstGeom>
            <a:noFill/>
          </p:spPr>
          <p:txBody>
            <a:bodyPr>
              <a:spAutoFit/>
            </a:bodyPr>
            <a:lstStyle/>
            <a:p>
              <a:pPr>
                <a:defRPr/>
              </a:pPr>
              <a:r>
                <a:rPr lang="en-US" sz="1400" dirty="0">
                  <a:solidFill>
                    <a:prstClr val="white"/>
                  </a:solidFill>
                  <a:latin typeface="Candara" pitchFamily="34" charset="0"/>
                </a:rPr>
                <a:t>Vulnerability</a:t>
              </a:r>
            </a:p>
          </p:txBody>
        </p:sp>
        <p:sp>
          <p:nvSpPr>
            <p:cNvPr id="11" name="TextBox 10"/>
            <p:cNvSpPr txBox="1"/>
            <p:nvPr userDrawn="1"/>
          </p:nvSpPr>
          <p:spPr>
            <a:xfrm>
              <a:off x="0" y="1904702"/>
              <a:ext cx="1371600" cy="307876"/>
            </a:xfrm>
            <a:prstGeom prst="rect">
              <a:avLst/>
            </a:prstGeom>
            <a:noFill/>
          </p:spPr>
          <p:txBody>
            <a:bodyPr>
              <a:spAutoFit/>
            </a:bodyPr>
            <a:lstStyle/>
            <a:p>
              <a:pPr>
                <a:defRPr/>
              </a:pPr>
              <a:r>
                <a:rPr lang="en-US" sz="1400" dirty="0">
                  <a:solidFill>
                    <a:prstClr val="white"/>
                  </a:solidFill>
                  <a:latin typeface="Candara" pitchFamily="34" charset="0"/>
                </a:rPr>
                <a:t>Experiment</a:t>
              </a:r>
            </a:p>
          </p:txBody>
        </p:sp>
      </p:grpSp>
      <p:pic>
        <p:nvPicPr>
          <p:cNvPr id="12" name="Picture 28" descr="Untitled-3.gif"/>
          <p:cNvPicPr>
            <a:picLocks noChangeAspect="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228600" y="6399217"/>
            <a:ext cx="533400"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8825092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rtlCol="0"/>
          <a:lstStyle>
            <a:lvl1pPr>
              <a:defRPr>
                <a:solidFill>
                  <a:prstClr val="black">
                    <a:tint val="75000"/>
                  </a:prstClr>
                </a:solidFill>
                <a:latin typeface="Arial" charset="0"/>
                <a:ea typeface="ＭＳ Ｐゴシック" charset="-128"/>
              </a:defRPr>
            </a:lvl1pPr>
          </a:lstStyle>
          <a:p>
            <a:pPr>
              <a:defRPr/>
            </a:pPr>
            <a:endParaRPr lang="en-US"/>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Arial" charset="0"/>
                <a:ea typeface="ＭＳ Ｐゴシック" charset="-128"/>
              </a:defRPr>
            </a:lvl1pPr>
          </a:lstStyle>
          <a:p>
            <a:pPr>
              <a:defRPr/>
            </a:pPr>
            <a:endParaRPr lang="en-US"/>
          </a:p>
        </p:txBody>
      </p:sp>
      <p:sp>
        <p:nvSpPr>
          <p:cNvPr id="6" name="Slide Number Placeholder 5"/>
          <p:cNvSpPr>
            <a:spLocks noGrp="1"/>
          </p:cNvSpPr>
          <p:nvPr>
            <p:ph type="sldNum" sz="quarter" idx="12"/>
          </p:nvPr>
        </p:nvSpPr>
        <p:spPr/>
        <p:txBody>
          <a:bodyPr rtlCol="0"/>
          <a:lstStyle>
            <a:lvl1pPr>
              <a:defRPr>
                <a:solidFill>
                  <a:prstClr val="black">
                    <a:tint val="75000"/>
                  </a:prstClr>
                </a:solidFill>
                <a:latin typeface="Arial" charset="0"/>
                <a:ea typeface="ＭＳ Ｐゴシック" charset="-128"/>
              </a:defRPr>
            </a:lvl1pPr>
          </a:lstStyle>
          <a:p>
            <a:pPr>
              <a:defRPr/>
            </a:pPr>
            <a:fld id="{31134E58-1A8A-4BE6-A764-C862B425906C}" type="slidenum">
              <a:rPr lang="en-US"/>
              <a:pPr>
                <a:defRPr/>
              </a:pPr>
              <a:t>‹#›</a:t>
            </a:fld>
            <a:endParaRPr lang="en-US"/>
          </a:p>
        </p:txBody>
      </p:sp>
    </p:spTree>
    <p:extLst>
      <p:ext uri="{BB962C8B-B14F-4D97-AF65-F5344CB8AC3E}">
        <p14:creationId xmlns:p14="http://schemas.microsoft.com/office/powerpoint/2010/main" val="229133215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Rectangle 17"/>
          <p:cNvSpPr/>
          <p:nvPr userDrawn="1"/>
        </p:nvSpPr>
        <p:spPr>
          <a:xfrm>
            <a:off x="0" y="0"/>
            <a:ext cx="9144000" cy="9144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5" name="Line 7"/>
          <p:cNvSpPr>
            <a:spLocks noChangeShapeType="1"/>
          </p:cNvSpPr>
          <p:nvPr userDrawn="1"/>
        </p:nvSpPr>
        <p:spPr bwMode="auto">
          <a:xfrm>
            <a:off x="0" y="914400"/>
            <a:ext cx="9144000" cy="0"/>
          </a:xfrm>
          <a:prstGeom prst="line">
            <a:avLst/>
          </a:prstGeom>
          <a:noFill/>
          <a:ln w="57150" cmpd="thickThin">
            <a:solidFill>
              <a:srgbClr val="00279F"/>
            </a:solidFill>
            <a:round/>
            <a:headEnd/>
            <a:tailEnd/>
          </a:ln>
          <a:effectLst/>
        </p:spPr>
        <p:txBody>
          <a:bodyPr wrap="none" anchor="ctr"/>
          <a:lstStyle/>
          <a:p>
            <a:pPr fontAlgn="auto">
              <a:spcBef>
                <a:spcPts val="0"/>
              </a:spcBef>
              <a:spcAft>
                <a:spcPts val="0"/>
              </a:spcAft>
              <a:defRPr/>
            </a:pPr>
            <a:endParaRPr lang="en-US">
              <a:solidFill>
                <a:prstClr val="black"/>
              </a:solidFill>
              <a:latin typeface="Calibri"/>
            </a:endParaRPr>
          </a:p>
        </p:txBody>
      </p:sp>
      <p:sp>
        <p:nvSpPr>
          <p:cNvPr id="3" name="Content Placeholder 2"/>
          <p:cNvSpPr>
            <a:spLocks noGrp="1"/>
          </p:cNvSpPr>
          <p:nvPr>
            <p:ph idx="1"/>
          </p:nvPr>
        </p:nvSpPr>
        <p:spPr>
          <a:xfrm>
            <a:off x="304800" y="1219200"/>
            <a:ext cx="8229600" cy="4525963"/>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reeform 5"/>
          <p:cNvSpPr/>
          <p:nvPr userDrawn="1"/>
        </p:nvSpPr>
        <p:spPr>
          <a:xfrm flipH="1">
            <a:off x="0" y="5257800"/>
            <a:ext cx="9144000" cy="1219201"/>
          </a:xfrm>
          <a:custGeom>
            <a:avLst/>
            <a:gdLst>
              <a:gd name="connsiteX0" fmla="*/ 0 w 9144000"/>
              <a:gd name="connsiteY0" fmla="*/ 0 h 1752600"/>
              <a:gd name="connsiteX1" fmla="*/ 9144000 w 9144000"/>
              <a:gd name="connsiteY1" fmla="*/ 0 h 1752600"/>
              <a:gd name="connsiteX2" fmla="*/ 9144000 w 9144000"/>
              <a:gd name="connsiteY2" fmla="*/ 1752600 h 1752600"/>
              <a:gd name="connsiteX3" fmla="*/ 0 w 9144000"/>
              <a:gd name="connsiteY3" fmla="*/ 1752600 h 1752600"/>
              <a:gd name="connsiteX4" fmla="*/ 0 w 9144000"/>
              <a:gd name="connsiteY4" fmla="*/ 0 h 1752600"/>
              <a:gd name="connsiteX0" fmla="*/ 0 w 9144000"/>
              <a:gd name="connsiteY0" fmla="*/ 0 h 1752600"/>
              <a:gd name="connsiteX1" fmla="*/ 9144000 w 9144000"/>
              <a:gd name="connsiteY1" fmla="*/ 0 h 1752600"/>
              <a:gd name="connsiteX2" fmla="*/ 9144000 w 9144000"/>
              <a:gd name="connsiteY2" fmla="*/ 1752600 h 1752600"/>
              <a:gd name="connsiteX3" fmla="*/ 0 w 9144000"/>
              <a:gd name="connsiteY3" fmla="*/ 1752600 h 1752600"/>
              <a:gd name="connsiteX4" fmla="*/ 0 w 9144000"/>
              <a:gd name="connsiteY4" fmla="*/ 0 h 1752600"/>
              <a:gd name="connsiteX0" fmla="*/ 0 w 9144000"/>
              <a:gd name="connsiteY0" fmla="*/ 740434 h 2493034"/>
              <a:gd name="connsiteX1" fmla="*/ 9144000 w 9144000"/>
              <a:gd name="connsiteY1" fmla="*/ 740434 h 2493034"/>
              <a:gd name="connsiteX2" fmla="*/ 9144000 w 9144000"/>
              <a:gd name="connsiteY2" fmla="*/ 2493034 h 2493034"/>
              <a:gd name="connsiteX3" fmla="*/ 0 w 9144000"/>
              <a:gd name="connsiteY3" fmla="*/ 2493034 h 2493034"/>
              <a:gd name="connsiteX4" fmla="*/ 0 w 9144000"/>
              <a:gd name="connsiteY4" fmla="*/ 740434 h 2493034"/>
              <a:gd name="connsiteX0" fmla="*/ 0 w 9144000"/>
              <a:gd name="connsiteY0" fmla="*/ 740434 h 2493034"/>
              <a:gd name="connsiteX1" fmla="*/ 9144000 w 9144000"/>
              <a:gd name="connsiteY1" fmla="*/ 740434 h 2493034"/>
              <a:gd name="connsiteX2" fmla="*/ 9144000 w 9144000"/>
              <a:gd name="connsiteY2" fmla="*/ 2493034 h 2493034"/>
              <a:gd name="connsiteX3" fmla="*/ 0 w 9144000"/>
              <a:gd name="connsiteY3" fmla="*/ 2493034 h 2493034"/>
              <a:gd name="connsiteX4" fmla="*/ 0 w 9144000"/>
              <a:gd name="connsiteY4" fmla="*/ 740434 h 2493034"/>
              <a:gd name="connsiteX0" fmla="*/ 0 w 9144000"/>
              <a:gd name="connsiteY0" fmla="*/ 740434 h 2636454"/>
              <a:gd name="connsiteX1" fmla="*/ 9144000 w 9144000"/>
              <a:gd name="connsiteY1" fmla="*/ 740434 h 2636454"/>
              <a:gd name="connsiteX2" fmla="*/ 9144000 w 9144000"/>
              <a:gd name="connsiteY2" fmla="*/ 2493034 h 2636454"/>
              <a:gd name="connsiteX3" fmla="*/ 0 w 9144000"/>
              <a:gd name="connsiteY3" fmla="*/ 2493034 h 2636454"/>
              <a:gd name="connsiteX4" fmla="*/ 0 w 9144000"/>
              <a:gd name="connsiteY4" fmla="*/ 740434 h 2636454"/>
              <a:gd name="connsiteX0" fmla="*/ 0 w 9144000"/>
              <a:gd name="connsiteY0" fmla="*/ 740434 h 2550217"/>
              <a:gd name="connsiteX1" fmla="*/ 9144000 w 9144000"/>
              <a:gd name="connsiteY1" fmla="*/ 740434 h 2550217"/>
              <a:gd name="connsiteX2" fmla="*/ 9144000 w 9144000"/>
              <a:gd name="connsiteY2" fmla="*/ 2493034 h 2550217"/>
              <a:gd name="connsiteX3" fmla="*/ 0 w 9144000"/>
              <a:gd name="connsiteY3" fmla="*/ 2493034 h 2550217"/>
              <a:gd name="connsiteX4" fmla="*/ 0 w 9144000"/>
              <a:gd name="connsiteY4" fmla="*/ 740434 h 2550217"/>
              <a:gd name="connsiteX0" fmla="*/ 0 w 9144000"/>
              <a:gd name="connsiteY0" fmla="*/ 740434 h 2493034"/>
              <a:gd name="connsiteX1" fmla="*/ 9144000 w 9144000"/>
              <a:gd name="connsiteY1" fmla="*/ 740434 h 2493034"/>
              <a:gd name="connsiteX2" fmla="*/ 9144000 w 9144000"/>
              <a:gd name="connsiteY2" fmla="*/ 2493034 h 2493034"/>
              <a:gd name="connsiteX3" fmla="*/ 0 w 9144000"/>
              <a:gd name="connsiteY3" fmla="*/ 2493034 h 2493034"/>
              <a:gd name="connsiteX4" fmla="*/ 0 w 9144000"/>
              <a:gd name="connsiteY4" fmla="*/ 740434 h 2493034"/>
              <a:gd name="connsiteX0" fmla="*/ 0 w 9144000"/>
              <a:gd name="connsiteY0" fmla="*/ 922592 h 2493034"/>
              <a:gd name="connsiteX1" fmla="*/ 9144000 w 9144000"/>
              <a:gd name="connsiteY1" fmla="*/ 740434 h 2493034"/>
              <a:gd name="connsiteX2" fmla="*/ 9144000 w 9144000"/>
              <a:gd name="connsiteY2" fmla="*/ 2493034 h 2493034"/>
              <a:gd name="connsiteX3" fmla="*/ 0 w 9144000"/>
              <a:gd name="connsiteY3" fmla="*/ 2493034 h 2493034"/>
              <a:gd name="connsiteX4" fmla="*/ 0 w 9144000"/>
              <a:gd name="connsiteY4" fmla="*/ 922592 h 2493034"/>
              <a:gd name="connsiteX0" fmla="*/ 0 w 9144000"/>
              <a:gd name="connsiteY0" fmla="*/ 606393 h 2176835"/>
              <a:gd name="connsiteX1" fmla="*/ 9144000 w 9144000"/>
              <a:gd name="connsiteY1" fmla="*/ 424235 h 2176835"/>
              <a:gd name="connsiteX2" fmla="*/ 9144000 w 9144000"/>
              <a:gd name="connsiteY2" fmla="*/ 2176835 h 2176835"/>
              <a:gd name="connsiteX3" fmla="*/ 0 w 9144000"/>
              <a:gd name="connsiteY3" fmla="*/ 2176835 h 2176835"/>
              <a:gd name="connsiteX4" fmla="*/ 0 w 9144000"/>
              <a:gd name="connsiteY4" fmla="*/ 606393 h 2176835"/>
              <a:gd name="connsiteX0" fmla="*/ 0 w 9144000"/>
              <a:gd name="connsiteY0" fmla="*/ 772513 h 2342955"/>
              <a:gd name="connsiteX1" fmla="*/ 9144000 w 9144000"/>
              <a:gd name="connsiteY1" fmla="*/ 590355 h 2342955"/>
              <a:gd name="connsiteX2" fmla="*/ 9144000 w 9144000"/>
              <a:gd name="connsiteY2" fmla="*/ 2342955 h 2342955"/>
              <a:gd name="connsiteX3" fmla="*/ 0 w 9144000"/>
              <a:gd name="connsiteY3" fmla="*/ 2342955 h 2342955"/>
              <a:gd name="connsiteX4" fmla="*/ 0 w 9144000"/>
              <a:gd name="connsiteY4" fmla="*/ 772513 h 2342955"/>
              <a:gd name="connsiteX0" fmla="*/ 0 w 9144000"/>
              <a:gd name="connsiteY0" fmla="*/ 772513 h 2342955"/>
              <a:gd name="connsiteX1" fmla="*/ 9144000 w 9144000"/>
              <a:gd name="connsiteY1" fmla="*/ 590355 h 2342955"/>
              <a:gd name="connsiteX2" fmla="*/ 9144000 w 9144000"/>
              <a:gd name="connsiteY2" fmla="*/ 2342955 h 2342955"/>
              <a:gd name="connsiteX3" fmla="*/ 0 w 9144000"/>
              <a:gd name="connsiteY3" fmla="*/ 2342955 h 2342955"/>
              <a:gd name="connsiteX4" fmla="*/ 0 w 9144000"/>
              <a:gd name="connsiteY4" fmla="*/ 772513 h 2342955"/>
              <a:gd name="connsiteX0" fmla="*/ 0 w 9144000"/>
              <a:gd name="connsiteY0" fmla="*/ 772513 h 2342955"/>
              <a:gd name="connsiteX1" fmla="*/ 9144000 w 9144000"/>
              <a:gd name="connsiteY1" fmla="*/ 590355 h 2342955"/>
              <a:gd name="connsiteX2" fmla="*/ 9144000 w 9144000"/>
              <a:gd name="connsiteY2" fmla="*/ 2342955 h 2342955"/>
              <a:gd name="connsiteX3" fmla="*/ 0 w 9144000"/>
              <a:gd name="connsiteY3" fmla="*/ 2342955 h 2342955"/>
              <a:gd name="connsiteX4" fmla="*/ 0 w 9144000"/>
              <a:gd name="connsiteY4" fmla="*/ 772513 h 2342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342955">
                <a:moveTo>
                  <a:pt x="0" y="772513"/>
                </a:moveTo>
                <a:cubicBezTo>
                  <a:pt x="6922697" y="2144658"/>
                  <a:pt x="7062159" y="0"/>
                  <a:pt x="9144000" y="590355"/>
                </a:cubicBezTo>
                <a:lnTo>
                  <a:pt x="9144000" y="2342955"/>
                </a:lnTo>
                <a:lnTo>
                  <a:pt x="0" y="2342955"/>
                </a:lnTo>
                <a:lnTo>
                  <a:pt x="0" y="772513"/>
                </a:lnTo>
                <a:close/>
              </a:path>
            </a:pathLst>
          </a:custGeom>
          <a:gradFill flip="none" rotWithShape="1">
            <a:gsLst>
              <a:gs pos="95000">
                <a:schemeClr val="bg1">
                  <a:lumMod val="95000"/>
                  <a:alpha val="0"/>
                </a:schemeClr>
              </a:gs>
              <a:gs pos="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7" name="Picture 13" descr="C:\Users\mamciner\Documents\Data\Data Services Manager\Presentations\NASAClimateDataServices_Overview\transparentnasalogo.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6200" y="152400"/>
            <a:ext cx="671571" cy="549661"/>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itle 1"/>
          <p:cNvSpPr>
            <a:spLocks noGrp="1"/>
          </p:cNvSpPr>
          <p:nvPr>
            <p:ph type="title"/>
          </p:nvPr>
        </p:nvSpPr>
        <p:spPr>
          <a:xfrm>
            <a:off x="0" y="0"/>
            <a:ext cx="9144000" cy="914400"/>
          </a:xfrm>
        </p:spPr>
        <p:txBody>
          <a:bodyPr/>
          <a:lstStyle>
            <a:lvl1pPr>
              <a:defRPr sz="3200"/>
            </a:lvl1pPr>
          </a:lstStyle>
          <a:p>
            <a:r>
              <a:rPr lang="en-US" dirty="0" smtClean="0"/>
              <a:t>Click to edit Master title style</a:t>
            </a:r>
            <a:endParaRPr lang="en-US" dirty="0"/>
          </a:p>
        </p:txBody>
      </p:sp>
      <p:sp>
        <p:nvSpPr>
          <p:cNvPr id="10" name="Slide Number Placeholder 5"/>
          <p:cNvSpPr>
            <a:spLocks noGrp="1"/>
          </p:cNvSpPr>
          <p:nvPr>
            <p:ph type="sldNum" sz="quarter" idx="12"/>
          </p:nvPr>
        </p:nvSpPr>
        <p:spPr>
          <a:xfrm>
            <a:off x="7010400" y="6492875"/>
            <a:ext cx="2133600" cy="365125"/>
          </a:xfrm>
        </p:spPr>
        <p:txBody>
          <a:bodyPr rtlCol="0"/>
          <a:lstStyle>
            <a:lvl1pPr>
              <a:defRPr>
                <a:solidFill>
                  <a:prstClr val="black">
                    <a:tint val="75000"/>
                  </a:prstClr>
                </a:solidFill>
                <a:latin typeface="Arial" charset="0"/>
                <a:ea typeface="ＭＳ Ｐゴシック" charset="-128"/>
              </a:defRPr>
            </a:lvl1pPr>
          </a:lstStyle>
          <a:p>
            <a:pPr>
              <a:defRPr/>
            </a:pPr>
            <a:fld id="{31134E58-1A8A-4BE6-A764-C862B425906C}" type="slidenum">
              <a:rPr lang="en-US"/>
              <a:pPr>
                <a:defRPr/>
              </a:pPr>
              <a:t>‹#›</a:t>
            </a:fld>
            <a:endParaRPr lang="en-US"/>
          </a:p>
        </p:txBody>
      </p:sp>
    </p:spTree>
    <p:extLst>
      <p:ext uri="{BB962C8B-B14F-4D97-AF65-F5344CB8AC3E}">
        <p14:creationId xmlns:p14="http://schemas.microsoft.com/office/powerpoint/2010/main" val="1238532850"/>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Line 7"/>
          <p:cNvSpPr>
            <a:spLocks noChangeShapeType="1"/>
          </p:cNvSpPr>
          <p:nvPr userDrawn="1"/>
        </p:nvSpPr>
        <p:spPr bwMode="auto">
          <a:xfrm>
            <a:off x="0" y="1162050"/>
            <a:ext cx="9144000" cy="0"/>
          </a:xfrm>
          <a:prstGeom prst="line">
            <a:avLst/>
          </a:prstGeom>
          <a:noFill/>
          <a:ln w="57150" cmpd="thickThin">
            <a:solidFill>
              <a:srgbClr val="00279F"/>
            </a:solidFill>
            <a:round/>
            <a:headEnd/>
            <a:tailEnd/>
          </a:ln>
          <a:effectLst/>
        </p:spPr>
        <p:txBody>
          <a:bodyPr wrap="none" anchor="ctr"/>
          <a:lstStyle/>
          <a:p>
            <a:pPr fontAlgn="auto">
              <a:spcBef>
                <a:spcPts val="0"/>
              </a:spcBef>
              <a:spcAft>
                <a:spcPts val="0"/>
              </a:spcAft>
              <a:defRPr/>
            </a:pPr>
            <a:endParaRPr lang="en-US">
              <a:solidFill>
                <a:prstClr val="black"/>
              </a:solidFill>
              <a:latin typeface="Calibri"/>
            </a:endParaRPr>
          </a:p>
        </p:txBody>
      </p:sp>
      <p:grpSp>
        <p:nvGrpSpPr>
          <p:cNvPr id="10" name="Group 9"/>
          <p:cNvGrpSpPr/>
          <p:nvPr userDrawn="1"/>
        </p:nvGrpSpPr>
        <p:grpSpPr>
          <a:xfrm>
            <a:off x="0" y="88900"/>
            <a:ext cx="1468438" cy="1022350"/>
            <a:chOff x="0" y="88900"/>
            <a:chExt cx="1468438" cy="1022350"/>
          </a:xfrm>
        </p:grpSpPr>
        <p:pic>
          <p:nvPicPr>
            <p:cNvPr id="4" name="Picture 2" descr="C:\Documents and Settings\mamciner\My Documents\Data\Images\nasalogo.jpeg"/>
            <p:cNvPicPr>
              <a:picLocks noChangeAspect="1" noChangeArrowheads="1"/>
            </p:cNvPicPr>
            <p:nvPr userDrawn="1"/>
          </p:nvPicPr>
          <p:blipFill>
            <a:blip r:embed="rId2" cstate="print"/>
            <a:srcRect/>
            <a:stretch>
              <a:fillRect/>
            </a:stretch>
          </p:blipFill>
          <p:spPr bwMode="auto">
            <a:xfrm>
              <a:off x="257175" y="88900"/>
              <a:ext cx="966788" cy="828675"/>
            </a:xfrm>
            <a:prstGeom prst="rect">
              <a:avLst/>
            </a:prstGeom>
            <a:noFill/>
            <a:ln w="9525">
              <a:noFill/>
              <a:miter lim="800000"/>
              <a:headEnd/>
              <a:tailEnd/>
            </a:ln>
          </p:spPr>
        </p:pic>
        <p:sp>
          <p:nvSpPr>
            <p:cNvPr id="6" name="Text Box 10"/>
            <p:cNvSpPr txBox="1">
              <a:spLocks noChangeArrowheads="1"/>
            </p:cNvSpPr>
            <p:nvPr userDrawn="1"/>
          </p:nvSpPr>
          <p:spPr bwMode="auto">
            <a:xfrm>
              <a:off x="0" y="896938"/>
              <a:ext cx="1468438" cy="214312"/>
            </a:xfrm>
            <a:prstGeom prst="rect">
              <a:avLst/>
            </a:prstGeom>
            <a:noFill/>
            <a:ln w="19050">
              <a:noFill/>
              <a:miter lim="800000"/>
              <a:headEnd/>
              <a:tailEnd/>
            </a:ln>
            <a:effectLst>
              <a:prstShdw prst="shdw17" dist="17961" dir="2700000">
                <a:srgbClr val="8C8E38"/>
              </a:prstShdw>
            </a:effectLst>
          </p:spPr>
          <p:txBody>
            <a:bodyPr wrap="none">
              <a:spAutoFit/>
            </a:bodyPr>
            <a:lstStyle/>
            <a:p>
              <a:pPr eaLnBrk="0" fontAlgn="auto" hangingPunct="0">
                <a:spcBef>
                  <a:spcPts val="0"/>
                </a:spcBef>
                <a:spcAft>
                  <a:spcPts val="0"/>
                </a:spcAft>
                <a:defRPr/>
              </a:pPr>
              <a:r>
                <a:rPr lang="en-US" sz="800" b="1" dirty="0">
                  <a:solidFill>
                    <a:prstClr val="black"/>
                  </a:solidFill>
                  <a:latin typeface="Times New Roman" charset="0"/>
                  <a:ea typeface="ＭＳ Ｐゴシック" charset="-128"/>
                </a:rPr>
                <a:t>Goddard Space Flight Center</a:t>
              </a:r>
            </a:p>
          </p:txBody>
        </p:sp>
      </p:gr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rtlCol="0"/>
          <a:lstStyle>
            <a:lvl1pPr>
              <a:defRPr>
                <a:solidFill>
                  <a:prstClr val="black">
                    <a:tint val="75000"/>
                  </a:prstClr>
                </a:solidFill>
                <a:latin typeface="Arial" charset="0"/>
                <a:ea typeface="ＭＳ Ｐゴシック" charset="-128"/>
              </a:defRPr>
            </a:lvl1pPr>
          </a:lstStyle>
          <a:p>
            <a:pPr>
              <a:defRPr/>
            </a:pPr>
            <a:endParaRPr lang="en-US"/>
          </a:p>
        </p:txBody>
      </p:sp>
      <p:sp>
        <p:nvSpPr>
          <p:cNvPr id="8" name="Footer Placeholder 4"/>
          <p:cNvSpPr>
            <a:spLocks noGrp="1"/>
          </p:cNvSpPr>
          <p:nvPr>
            <p:ph type="ftr" sz="quarter" idx="11"/>
          </p:nvPr>
        </p:nvSpPr>
        <p:spPr/>
        <p:txBody>
          <a:bodyPr rtlCol="0"/>
          <a:lstStyle>
            <a:lvl1pPr>
              <a:defRPr>
                <a:solidFill>
                  <a:prstClr val="black">
                    <a:tint val="75000"/>
                  </a:prstClr>
                </a:solidFill>
                <a:latin typeface="Arial" charset="0"/>
                <a:ea typeface="ＭＳ Ｐゴシック" charset="-128"/>
              </a:defRPr>
            </a:lvl1pPr>
          </a:lstStyle>
          <a:p>
            <a:pPr>
              <a:defRPr/>
            </a:pPr>
            <a:endParaRPr lang="en-US"/>
          </a:p>
        </p:txBody>
      </p:sp>
      <p:sp>
        <p:nvSpPr>
          <p:cNvPr id="9" name="Slide Number Placeholder 5"/>
          <p:cNvSpPr>
            <a:spLocks noGrp="1"/>
          </p:cNvSpPr>
          <p:nvPr>
            <p:ph type="sldNum" sz="quarter" idx="12"/>
          </p:nvPr>
        </p:nvSpPr>
        <p:spPr/>
        <p:txBody>
          <a:bodyPr rtlCol="0"/>
          <a:lstStyle>
            <a:lvl1pPr>
              <a:defRPr>
                <a:solidFill>
                  <a:prstClr val="black">
                    <a:tint val="75000"/>
                  </a:prstClr>
                </a:solidFill>
                <a:latin typeface="Arial" charset="0"/>
                <a:ea typeface="ＭＳ Ｐゴシック" charset="-128"/>
              </a:defRPr>
            </a:lvl1pPr>
          </a:lstStyle>
          <a:p>
            <a:pPr>
              <a:defRPr/>
            </a:pPr>
            <a:fld id="{7F37B3B1-6F25-466A-AEFF-4A3A68AD3600}" type="slidenum">
              <a:rPr lang="en-US"/>
              <a:pPr>
                <a:defRPr/>
              </a:pPr>
              <a:t>‹#›</a:t>
            </a:fld>
            <a:endParaRPr lang="en-US"/>
          </a:p>
        </p:txBody>
      </p:sp>
    </p:spTree>
    <p:extLst>
      <p:ext uri="{BB962C8B-B14F-4D97-AF65-F5344CB8AC3E}">
        <p14:creationId xmlns:p14="http://schemas.microsoft.com/office/powerpoint/2010/main" val="1330169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BBF10E-70EF-4F4A-A465-B2048B4BED2A}" type="datetimeFigureOut">
              <a:rPr lang="en-US" smtClean="0"/>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FAF19B-CF1F-9E40-B3C0-EC091B7309E6}" type="slidenum">
              <a:rPr lang="en-US" smtClean="0"/>
              <a:t>‹#›</a:t>
            </a:fld>
            <a:endParaRPr lang="en-US" dirty="0"/>
          </a:p>
        </p:txBody>
      </p:sp>
    </p:spTree>
    <p:extLst>
      <p:ext uri="{BB962C8B-B14F-4D97-AF65-F5344CB8AC3E}">
        <p14:creationId xmlns:p14="http://schemas.microsoft.com/office/powerpoint/2010/main" val="305019934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Documents and Settings\mamciner\My Documents\Data\Images\nasalogo.jpeg"/>
          <p:cNvPicPr>
            <a:picLocks noChangeAspect="1" noChangeArrowheads="1"/>
          </p:cNvPicPr>
          <p:nvPr userDrawn="1"/>
        </p:nvPicPr>
        <p:blipFill>
          <a:blip r:embed="rId2" cstate="print"/>
          <a:srcRect/>
          <a:stretch>
            <a:fillRect/>
          </a:stretch>
        </p:blipFill>
        <p:spPr bwMode="auto">
          <a:xfrm>
            <a:off x="257175" y="88900"/>
            <a:ext cx="966788" cy="828675"/>
          </a:xfrm>
          <a:prstGeom prst="rect">
            <a:avLst/>
          </a:prstGeom>
          <a:noFill/>
          <a:ln w="9525">
            <a:noFill/>
            <a:miter lim="800000"/>
            <a:headEnd/>
            <a:tailEnd/>
          </a:ln>
        </p:spPr>
      </p:pic>
      <p:sp>
        <p:nvSpPr>
          <p:cNvPr id="6" name="Line 7"/>
          <p:cNvSpPr>
            <a:spLocks noChangeShapeType="1"/>
          </p:cNvSpPr>
          <p:nvPr userDrawn="1"/>
        </p:nvSpPr>
        <p:spPr bwMode="auto">
          <a:xfrm>
            <a:off x="0" y="1162050"/>
            <a:ext cx="9144000" cy="0"/>
          </a:xfrm>
          <a:prstGeom prst="line">
            <a:avLst/>
          </a:prstGeom>
          <a:noFill/>
          <a:ln w="57150" cmpd="thickThin">
            <a:solidFill>
              <a:srgbClr val="00279F"/>
            </a:solidFill>
            <a:round/>
            <a:headEnd/>
            <a:tailEnd/>
          </a:ln>
          <a:effectLst/>
        </p:spPr>
        <p:txBody>
          <a:bodyPr wrap="none" anchor="ctr"/>
          <a:lstStyle/>
          <a:p>
            <a:pPr fontAlgn="auto">
              <a:spcBef>
                <a:spcPts val="0"/>
              </a:spcBef>
              <a:spcAft>
                <a:spcPts val="0"/>
              </a:spcAft>
              <a:defRPr/>
            </a:pPr>
            <a:endParaRPr lang="en-US">
              <a:solidFill>
                <a:prstClr val="black"/>
              </a:solidFill>
              <a:latin typeface="Calibri"/>
            </a:endParaRPr>
          </a:p>
        </p:txBody>
      </p:sp>
      <p:sp>
        <p:nvSpPr>
          <p:cNvPr id="7" name="Text Box 10"/>
          <p:cNvSpPr txBox="1">
            <a:spLocks noChangeArrowheads="1"/>
          </p:cNvSpPr>
          <p:nvPr userDrawn="1"/>
        </p:nvSpPr>
        <p:spPr bwMode="auto">
          <a:xfrm>
            <a:off x="0" y="896938"/>
            <a:ext cx="1468438" cy="214312"/>
          </a:xfrm>
          <a:prstGeom prst="rect">
            <a:avLst/>
          </a:prstGeom>
          <a:noFill/>
          <a:ln w="19050">
            <a:noFill/>
            <a:miter lim="800000"/>
            <a:headEnd/>
            <a:tailEnd/>
          </a:ln>
          <a:effectLst>
            <a:prstShdw prst="shdw17" dist="17961" dir="2700000">
              <a:srgbClr val="8C8E38"/>
            </a:prstShdw>
          </a:effectLst>
        </p:spPr>
        <p:txBody>
          <a:bodyPr wrap="none">
            <a:spAutoFit/>
          </a:bodyPr>
          <a:lstStyle/>
          <a:p>
            <a:pPr eaLnBrk="0" fontAlgn="auto" hangingPunct="0">
              <a:spcBef>
                <a:spcPts val="0"/>
              </a:spcBef>
              <a:spcAft>
                <a:spcPts val="0"/>
              </a:spcAft>
              <a:defRPr/>
            </a:pPr>
            <a:r>
              <a:rPr lang="en-US" sz="800" b="1" dirty="0">
                <a:solidFill>
                  <a:prstClr val="black"/>
                </a:solidFill>
                <a:latin typeface="Times New Roman" charset="0"/>
                <a:ea typeface="ＭＳ Ｐゴシック" charset="-128"/>
              </a:rPr>
              <a:t>Goddard Space Flight Center</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rtlCol="0"/>
          <a:lstStyle>
            <a:lvl1pPr>
              <a:defRPr>
                <a:solidFill>
                  <a:prstClr val="black">
                    <a:tint val="75000"/>
                  </a:prstClr>
                </a:solidFill>
                <a:latin typeface="Arial" charset="0"/>
                <a:ea typeface="ＭＳ Ｐゴシック" charset="-128"/>
              </a:defRPr>
            </a:lvl1pPr>
          </a:lstStyle>
          <a:p>
            <a:pPr>
              <a:defRPr/>
            </a:pPr>
            <a:endParaRPr lang="en-US"/>
          </a:p>
        </p:txBody>
      </p:sp>
      <p:sp>
        <p:nvSpPr>
          <p:cNvPr id="9" name="Footer Placeholder 5"/>
          <p:cNvSpPr>
            <a:spLocks noGrp="1"/>
          </p:cNvSpPr>
          <p:nvPr>
            <p:ph type="ftr" sz="quarter" idx="11"/>
          </p:nvPr>
        </p:nvSpPr>
        <p:spPr/>
        <p:txBody>
          <a:bodyPr rtlCol="0"/>
          <a:lstStyle>
            <a:lvl1pPr>
              <a:defRPr>
                <a:solidFill>
                  <a:prstClr val="black">
                    <a:tint val="75000"/>
                  </a:prstClr>
                </a:solidFill>
                <a:latin typeface="Arial" charset="0"/>
                <a:ea typeface="ＭＳ Ｐゴシック" charset="-128"/>
              </a:defRPr>
            </a:lvl1pPr>
          </a:lstStyle>
          <a:p>
            <a:pPr>
              <a:defRPr/>
            </a:pPr>
            <a:endParaRPr lang="en-US"/>
          </a:p>
        </p:txBody>
      </p:sp>
      <p:sp>
        <p:nvSpPr>
          <p:cNvPr id="10" name="Slide Number Placeholder 6"/>
          <p:cNvSpPr>
            <a:spLocks noGrp="1"/>
          </p:cNvSpPr>
          <p:nvPr>
            <p:ph type="sldNum" sz="quarter" idx="12"/>
          </p:nvPr>
        </p:nvSpPr>
        <p:spPr/>
        <p:txBody>
          <a:bodyPr rtlCol="0"/>
          <a:lstStyle>
            <a:lvl1pPr>
              <a:defRPr>
                <a:solidFill>
                  <a:prstClr val="black">
                    <a:tint val="75000"/>
                  </a:prstClr>
                </a:solidFill>
                <a:latin typeface="Arial" charset="0"/>
                <a:ea typeface="ＭＳ Ｐゴシック" charset="-128"/>
              </a:defRPr>
            </a:lvl1pPr>
          </a:lstStyle>
          <a:p>
            <a:pPr>
              <a:defRPr/>
            </a:pPr>
            <a:fld id="{EB0992C4-5002-4DBC-A162-A948DDD72366}" type="slidenum">
              <a:rPr lang="en-US"/>
              <a:pPr>
                <a:defRPr/>
              </a:pPr>
              <a:t>‹#›</a:t>
            </a:fld>
            <a:endParaRPr lang="en-US"/>
          </a:p>
        </p:txBody>
      </p:sp>
    </p:spTree>
    <p:extLst>
      <p:ext uri="{BB962C8B-B14F-4D97-AF65-F5344CB8AC3E}">
        <p14:creationId xmlns:p14="http://schemas.microsoft.com/office/powerpoint/2010/main" val="379896370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C:\Documents and Settings\mamciner\My Documents\Data\Images\nasalogo.jpeg"/>
          <p:cNvPicPr>
            <a:picLocks noChangeAspect="1" noChangeArrowheads="1"/>
          </p:cNvPicPr>
          <p:nvPr userDrawn="1"/>
        </p:nvPicPr>
        <p:blipFill>
          <a:blip r:embed="rId2" cstate="print"/>
          <a:srcRect/>
          <a:stretch>
            <a:fillRect/>
          </a:stretch>
        </p:blipFill>
        <p:spPr bwMode="auto">
          <a:xfrm>
            <a:off x="257175" y="88900"/>
            <a:ext cx="966788" cy="828675"/>
          </a:xfrm>
          <a:prstGeom prst="rect">
            <a:avLst/>
          </a:prstGeom>
          <a:noFill/>
          <a:ln w="9525">
            <a:noFill/>
            <a:miter lim="800000"/>
            <a:headEnd/>
            <a:tailEnd/>
          </a:ln>
        </p:spPr>
      </p:pic>
      <p:sp>
        <p:nvSpPr>
          <p:cNvPr id="8" name="Line 7"/>
          <p:cNvSpPr>
            <a:spLocks noChangeShapeType="1"/>
          </p:cNvSpPr>
          <p:nvPr userDrawn="1"/>
        </p:nvSpPr>
        <p:spPr bwMode="auto">
          <a:xfrm>
            <a:off x="0" y="1162050"/>
            <a:ext cx="9144000" cy="0"/>
          </a:xfrm>
          <a:prstGeom prst="line">
            <a:avLst/>
          </a:prstGeom>
          <a:noFill/>
          <a:ln w="57150" cmpd="thickThin">
            <a:solidFill>
              <a:srgbClr val="00279F"/>
            </a:solidFill>
            <a:round/>
            <a:headEnd/>
            <a:tailEnd/>
          </a:ln>
          <a:effectLst/>
        </p:spPr>
        <p:txBody>
          <a:bodyPr wrap="none" anchor="ctr"/>
          <a:lstStyle/>
          <a:p>
            <a:pPr fontAlgn="auto">
              <a:spcBef>
                <a:spcPts val="0"/>
              </a:spcBef>
              <a:spcAft>
                <a:spcPts val="0"/>
              </a:spcAft>
              <a:defRPr/>
            </a:pPr>
            <a:endParaRPr lang="en-US">
              <a:solidFill>
                <a:prstClr val="black"/>
              </a:solidFill>
              <a:latin typeface="Calibri"/>
            </a:endParaRPr>
          </a:p>
        </p:txBody>
      </p:sp>
      <p:sp>
        <p:nvSpPr>
          <p:cNvPr id="9" name="Text Box 10"/>
          <p:cNvSpPr txBox="1">
            <a:spLocks noChangeArrowheads="1"/>
          </p:cNvSpPr>
          <p:nvPr userDrawn="1"/>
        </p:nvSpPr>
        <p:spPr bwMode="auto">
          <a:xfrm>
            <a:off x="0" y="896938"/>
            <a:ext cx="1468438" cy="214312"/>
          </a:xfrm>
          <a:prstGeom prst="rect">
            <a:avLst/>
          </a:prstGeom>
          <a:noFill/>
          <a:ln w="19050">
            <a:noFill/>
            <a:miter lim="800000"/>
            <a:headEnd/>
            <a:tailEnd/>
          </a:ln>
          <a:effectLst>
            <a:prstShdw prst="shdw17" dist="17961" dir="2700000">
              <a:srgbClr val="8C8E38"/>
            </a:prstShdw>
          </a:effectLst>
        </p:spPr>
        <p:txBody>
          <a:bodyPr wrap="none">
            <a:spAutoFit/>
          </a:bodyPr>
          <a:lstStyle/>
          <a:p>
            <a:pPr eaLnBrk="0" fontAlgn="auto" hangingPunct="0">
              <a:spcBef>
                <a:spcPts val="0"/>
              </a:spcBef>
              <a:spcAft>
                <a:spcPts val="0"/>
              </a:spcAft>
              <a:defRPr/>
            </a:pPr>
            <a:r>
              <a:rPr lang="en-US" sz="800" b="1" dirty="0">
                <a:solidFill>
                  <a:prstClr val="black"/>
                </a:solidFill>
                <a:latin typeface="Times New Roman" charset="0"/>
                <a:ea typeface="ＭＳ Ｐゴシック" charset="-128"/>
              </a:rPr>
              <a:t>Goddard Space Flight Center</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6"/>
          <p:cNvSpPr>
            <a:spLocks noGrp="1"/>
          </p:cNvSpPr>
          <p:nvPr>
            <p:ph type="dt" sz="half" idx="10"/>
          </p:nvPr>
        </p:nvSpPr>
        <p:spPr/>
        <p:txBody>
          <a:bodyPr rtlCol="0"/>
          <a:lstStyle>
            <a:lvl1pPr>
              <a:defRPr>
                <a:solidFill>
                  <a:prstClr val="black">
                    <a:tint val="75000"/>
                  </a:prstClr>
                </a:solidFill>
                <a:latin typeface="Arial" charset="0"/>
                <a:ea typeface="ＭＳ Ｐゴシック" charset="-128"/>
              </a:defRPr>
            </a:lvl1pPr>
          </a:lstStyle>
          <a:p>
            <a:pPr>
              <a:defRPr/>
            </a:pPr>
            <a:endParaRPr lang="en-US"/>
          </a:p>
        </p:txBody>
      </p:sp>
      <p:sp>
        <p:nvSpPr>
          <p:cNvPr id="11" name="Footer Placeholder 7"/>
          <p:cNvSpPr>
            <a:spLocks noGrp="1"/>
          </p:cNvSpPr>
          <p:nvPr>
            <p:ph type="ftr" sz="quarter" idx="11"/>
          </p:nvPr>
        </p:nvSpPr>
        <p:spPr/>
        <p:txBody>
          <a:bodyPr rtlCol="0"/>
          <a:lstStyle>
            <a:lvl1pPr>
              <a:defRPr>
                <a:solidFill>
                  <a:prstClr val="black">
                    <a:tint val="75000"/>
                  </a:prstClr>
                </a:solidFill>
                <a:latin typeface="Arial" charset="0"/>
                <a:ea typeface="ＭＳ Ｐゴシック" charset="-128"/>
              </a:defRPr>
            </a:lvl1pPr>
          </a:lstStyle>
          <a:p>
            <a:pPr>
              <a:defRPr/>
            </a:pPr>
            <a:endParaRPr lang="en-US"/>
          </a:p>
        </p:txBody>
      </p:sp>
      <p:sp>
        <p:nvSpPr>
          <p:cNvPr id="12" name="Slide Number Placeholder 8"/>
          <p:cNvSpPr>
            <a:spLocks noGrp="1"/>
          </p:cNvSpPr>
          <p:nvPr>
            <p:ph type="sldNum" sz="quarter" idx="12"/>
          </p:nvPr>
        </p:nvSpPr>
        <p:spPr/>
        <p:txBody>
          <a:bodyPr rtlCol="0"/>
          <a:lstStyle>
            <a:lvl1pPr>
              <a:defRPr>
                <a:solidFill>
                  <a:prstClr val="black">
                    <a:tint val="75000"/>
                  </a:prstClr>
                </a:solidFill>
                <a:latin typeface="Arial" charset="0"/>
                <a:ea typeface="ＭＳ Ｐゴシック" charset="-128"/>
              </a:defRPr>
            </a:lvl1pPr>
          </a:lstStyle>
          <a:p>
            <a:pPr>
              <a:defRPr/>
            </a:pPr>
            <a:fld id="{07244758-78D6-43FC-9461-1CCA96E06D4F}" type="slidenum">
              <a:rPr lang="en-US"/>
              <a:pPr>
                <a:defRPr/>
              </a:pPr>
              <a:t>‹#›</a:t>
            </a:fld>
            <a:endParaRPr lang="en-US"/>
          </a:p>
        </p:txBody>
      </p:sp>
    </p:spTree>
    <p:extLst>
      <p:ext uri="{BB962C8B-B14F-4D97-AF65-F5344CB8AC3E}">
        <p14:creationId xmlns:p14="http://schemas.microsoft.com/office/powerpoint/2010/main" val="287549212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Documents and Settings\mamciner\My Documents\Data\Images\nasalogo.jpeg"/>
          <p:cNvPicPr>
            <a:picLocks noChangeAspect="1" noChangeArrowheads="1"/>
          </p:cNvPicPr>
          <p:nvPr userDrawn="1"/>
        </p:nvPicPr>
        <p:blipFill>
          <a:blip r:embed="rId2" cstate="print"/>
          <a:srcRect/>
          <a:stretch>
            <a:fillRect/>
          </a:stretch>
        </p:blipFill>
        <p:spPr bwMode="auto">
          <a:xfrm>
            <a:off x="257175" y="88900"/>
            <a:ext cx="966788" cy="828675"/>
          </a:xfrm>
          <a:prstGeom prst="rect">
            <a:avLst/>
          </a:prstGeom>
          <a:noFill/>
          <a:ln w="9525">
            <a:noFill/>
            <a:miter lim="800000"/>
            <a:headEnd/>
            <a:tailEnd/>
          </a:ln>
        </p:spPr>
      </p:pic>
      <p:sp>
        <p:nvSpPr>
          <p:cNvPr id="4" name="Line 7"/>
          <p:cNvSpPr>
            <a:spLocks noChangeShapeType="1"/>
          </p:cNvSpPr>
          <p:nvPr userDrawn="1"/>
        </p:nvSpPr>
        <p:spPr bwMode="auto">
          <a:xfrm>
            <a:off x="0" y="1162050"/>
            <a:ext cx="9144000" cy="0"/>
          </a:xfrm>
          <a:prstGeom prst="line">
            <a:avLst/>
          </a:prstGeom>
          <a:noFill/>
          <a:ln w="57150" cmpd="thickThin">
            <a:solidFill>
              <a:srgbClr val="00279F"/>
            </a:solidFill>
            <a:round/>
            <a:headEnd/>
            <a:tailEnd/>
          </a:ln>
          <a:effectLst/>
        </p:spPr>
        <p:txBody>
          <a:bodyPr wrap="none" anchor="ctr"/>
          <a:lstStyle/>
          <a:p>
            <a:pPr fontAlgn="auto">
              <a:spcBef>
                <a:spcPts val="0"/>
              </a:spcBef>
              <a:spcAft>
                <a:spcPts val="0"/>
              </a:spcAft>
              <a:defRPr/>
            </a:pPr>
            <a:endParaRPr lang="en-US">
              <a:solidFill>
                <a:prstClr val="black"/>
              </a:solidFill>
              <a:latin typeface="Calibri"/>
            </a:endParaRPr>
          </a:p>
        </p:txBody>
      </p:sp>
      <p:sp>
        <p:nvSpPr>
          <p:cNvPr id="5" name="Text Box 10"/>
          <p:cNvSpPr txBox="1">
            <a:spLocks noChangeArrowheads="1"/>
          </p:cNvSpPr>
          <p:nvPr userDrawn="1"/>
        </p:nvSpPr>
        <p:spPr bwMode="auto">
          <a:xfrm>
            <a:off x="0" y="896938"/>
            <a:ext cx="1468438" cy="214312"/>
          </a:xfrm>
          <a:prstGeom prst="rect">
            <a:avLst/>
          </a:prstGeom>
          <a:noFill/>
          <a:ln w="19050">
            <a:noFill/>
            <a:miter lim="800000"/>
            <a:headEnd/>
            <a:tailEnd/>
          </a:ln>
          <a:effectLst>
            <a:prstShdw prst="shdw17" dist="17961" dir="2700000">
              <a:srgbClr val="8C8E38"/>
            </a:prstShdw>
          </a:effectLst>
        </p:spPr>
        <p:txBody>
          <a:bodyPr wrap="none">
            <a:spAutoFit/>
          </a:bodyPr>
          <a:lstStyle/>
          <a:p>
            <a:pPr eaLnBrk="0" fontAlgn="auto" hangingPunct="0">
              <a:spcBef>
                <a:spcPts val="0"/>
              </a:spcBef>
              <a:spcAft>
                <a:spcPts val="0"/>
              </a:spcAft>
              <a:defRPr/>
            </a:pPr>
            <a:r>
              <a:rPr lang="en-US" sz="800" b="1" dirty="0">
                <a:solidFill>
                  <a:prstClr val="black"/>
                </a:solidFill>
                <a:latin typeface="Times New Roman" charset="0"/>
                <a:ea typeface="ＭＳ Ｐゴシック" charset="-128"/>
              </a:rPr>
              <a:t>Goddard Space Flight Center</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2"/>
          <p:cNvSpPr>
            <a:spLocks noGrp="1"/>
          </p:cNvSpPr>
          <p:nvPr>
            <p:ph type="dt" sz="half" idx="10"/>
          </p:nvPr>
        </p:nvSpPr>
        <p:spPr/>
        <p:txBody>
          <a:bodyPr rtlCol="0"/>
          <a:lstStyle>
            <a:lvl1pPr>
              <a:defRPr>
                <a:solidFill>
                  <a:prstClr val="black">
                    <a:tint val="75000"/>
                  </a:prstClr>
                </a:solidFill>
                <a:latin typeface="Arial" charset="0"/>
                <a:ea typeface="ＭＳ Ｐゴシック" charset="-128"/>
              </a:defRPr>
            </a:lvl1pPr>
          </a:lstStyle>
          <a:p>
            <a:pPr>
              <a:defRPr/>
            </a:pPr>
            <a:endParaRPr lang="en-US"/>
          </a:p>
        </p:txBody>
      </p:sp>
      <p:sp>
        <p:nvSpPr>
          <p:cNvPr id="7" name="Footer Placeholder 3"/>
          <p:cNvSpPr>
            <a:spLocks noGrp="1"/>
          </p:cNvSpPr>
          <p:nvPr>
            <p:ph type="ftr" sz="quarter" idx="11"/>
          </p:nvPr>
        </p:nvSpPr>
        <p:spPr/>
        <p:txBody>
          <a:bodyPr rtlCol="0"/>
          <a:lstStyle>
            <a:lvl1pPr>
              <a:defRPr>
                <a:solidFill>
                  <a:prstClr val="black">
                    <a:tint val="75000"/>
                  </a:prstClr>
                </a:solidFill>
                <a:latin typeface="Arial" charset="0"/>
                <a:ea typeface="ＭＳ Ｐゴシック" charset="-128"/>
              </a:defRPr>
            </a:lvl1pPr>
          </a:lstStyle>
          <a:p>
            <a:pPr>
              <a:defRPr/>
            </a:pPr>
            <a:endParaRPr lang="en-US"/>
          </a:p>
        </p:txBody>
      </p:sp>
      <p:sp>
        <p:nvSpPr>
          <p:cNvPr id="8" name="Slide Number Placeholder 4"/>
          <p:cNvSpPr>
            <a:spLocks noGrp="1"/>
          </p:cNvSpPr>
          <p:nvPr>
            <p:ph type="sldNum" sz="quarter" idx="12"/>
          </p:nvPr>
        </p:nvSpPr>
        <p:spPr/>
        <p:txBody>
          <a:bodyPr rtlCol="0"/>
          <a:lstStyle>
            <a:lvl1pPr>
              <a:defRPr>
                <a:solidFill>
                  <a:prstClr val="black">
                    <a:tint val="75000"/>
                  </a:prstClr>
                </a:solidFill>
                <a:latin typeface="Arial" charset="0"/>
                <a:ea typeface="ＭＳ Ｐゴシック" charset="-128"/>
              </a:defRPr>
            </a:lvl1pPr>
          </a:lstStyle>
          <a:p>
            <a:pPr>
              <a:defRPr/>
            </a:pPr>
            <a:fld id="{52E50AD3-9AEF-474F-A7EB-32FEA417EB44}" type="slidenum">
              <a:rPr lang="en-US"/>
              <a:pPr>
                <a:defRPr/>
              </a:pPr>
              <a:t>‹#›</a:t>
            </a:fld>
            <a:endParaRPr lang="en-US"/>
          </a:p>
        </p:txBody>
      </p:sp>
    </p:spTree>
    <p:extLst>
      <p:ext uri="{BB962C8B-B14F-4D97-AF65-F5344CB8AC3E}">
        <p14:creationId xmlns:p14="http://schemas.microsoft.com/office/powerpoint/2010/main" val="149763853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C:\Documents and Settings\mamciner\My Documents\Data\Images\nasalogo.jpeg"/>
          <p:cNvPicPr>
            <a:picLocks noChangeAspect="1" noChangeArrowheads="1"/>
          </p:cNvPicPr>
          <p:nvPr userDrawn="1"/>
        </p:nvPicPr>
        <p:blipFill>
          <a:blip r:embed="rId2" cstate="print"/>
          <a:srcRect/>
          <a:stretch>
            <a:fillRect/>
          </a:stretch>
        </p:blipFill>
        <p:spPr bwMode="auto">
          <a:xfrm>
            <a:off x="257175" y="88900"/>
            <a:ext cx="966788" cy="828675"/>
          </a:xfrm>
          <a:prstGeom prst="rect">
            <a:avLst/>
          </a:prstGeom>
          <a:noFill/>
          <a:ln w="9525">
            <a:noFill/>
            <a:miter lim="800000"/>
            <a:headEnd/>
            <a:tailEnd/>
          </a:ln>
        </p:spPr>
      </p:pic>
      <p:sp>
        <p:nvSpPr>
          <p:cNvPr id="3" name="Line 7"/>
          <p:cNvSpPr>
            <a:spLocks noChangeShapeType="1"/>
          </p:cNvSpPr>
          <p:nvPr userDrawn="1"/>
        </p:nvSpPr>
        <p:spPr bwMode="auto">
          <a:xfrm>
            <a:off x="0" y="1162050"/>
            <a:ext cx="9144000" cy="0"/>
          </a:xfrm>
          <a:prstGeom prst="line">
            <a:avLst/>
          </a:prstGeom>
          <a:noFill/>
          <a:ln w="57150" cmpd="thickThin">
            <a:solidFill>
              <a:srgbClr val="00279F"/>
            </a:solidFill>
            <a:round/>
            <a:headEnd/>
            <a:tailEnd/>
          </a:ln>
          <a:effectLst/>
        </p:spPr>
        <p:txBody>
          <a:bodyPr wrap="none" anchor="ctr"/>
          <a:lstStyle/>
          <a:p>
            <a:pPr fontAlgn="auto">
              <a:spcBef>
                <a:spcPts val="0"/>
              </a:spcBef>
              <a:spcAft>
                <a:spcPts val="0"/>
              </a:spcAft>
              <a:defRPr/>
            </a:pPr>
            <a:endParaRPr lang="en-US">
              <a:solidFill>
                <a:prstClr val="black"/>
              </a:solidFill>
              <a:latin typeface="Calibri"/>
            </a:endParaRPr>
          </a:p>
        </p:txBody>
      </p:sp>
      <p:sp>
        <p:nvSpPr>
          <p:cNvPr id="4" name="Text Box 10"/>
          <p:cNvSpPr txBox="1">
            <a:spLocks noChangeArrowheads="1"/>
          </p:cNvSpPr>
          <p:nvPr userDrawn="1"/>
        </p:nvSpPr>
        <p:spPr bwMode="auto">
          <a:xfrm>
            <a:off x="0" y="896938"/>
            <a:ext cx="1468438" cy="214312"/>
          </a:xfrm>
          <a:prstGeom prst="rect">
            <a:avLst/>
          </a:prstGeom>
          <a:noFill/>
          <a:ln w="19050">
            <a:noFill/>
            <a:miter lim="800000"/>
            <a:headEnd/>
            <a:tailEnd/>
          </a:ln>
          <a:effectLst>
            <a:prstShdw prst="shdw17" dist="17961" dir="2700000">
              <a:srgbClr val="8C8E38"/>
            </a:prstShdw>
          </a:effectLst>
        </p:spPr>
        <p:txBody>
          <a:bodyPr wrap="none">
            <a:spAutoFit/>
          </a:bodyPr>
          <a:lstStyle/>
          <a:p>
            <a:pPr eaLnBrk="0" fontAlgn="auto" hangingPunct="0">
              <a:spcBef>
                <a:spcPts val="0"/>
              </a:spcBef>
              <a:spcAft>
                <a:spcPts val="0"/>
              </a:spcAft>
              <a:defRPr/>
            </a:pPr>
            <a:r>
              <a:rPr lang="en-US" sz="800" b="1" dirty="0">
                <a:solidFill>
                  <a:prstClr val="black"/>
                </a:solidFill>
                <a:latin typeface="Times New Roman" charset="0"/>
                <a:ea typeface="ＭＳ Ｐゴシック" charset="-128"/>
              </a:rPr>
              <a:t>Goddard Space Flight Center</a:t>
            </a:r>
          </a:p>
        </p:txBody>
      </p:sp>
      <p:sp>
        <p:nvSpPr>
          <p:cNvPr id="5" name="Date Placeholder 1"/>
          <p:cNvSpPr>
            <a:spLocks noGrp="1"/>
          </p:cNvSpPr>
          <p:nvPr>
            <p:ph type="dt" sz="half" idx="10"/>
          </p:nvPr>
        </p:nvSpPr>
        <p:spPr/>
        <p:txBody>
          <a:bodyPr rtlCol="0"/>
          <a:lstStyle>
            <a:lvl1pPr>
              <a:defRPr>
                <a:solidFill>
                  <a:prstClr val="black">
                    <a:tint val="75000"/>
                  </a:prstClr>
                </a:solidFill>
                <a:latin typeface="Arial" charset="0"/>
                <a:ea typeface="ＭＳ Ｐゴシック" charset="-128"/>
              </a:defRPr>
            </a:lvl1pPr>
          </a:lstStyle>
          <a:p>
            <a:pPr>
              <a:defRPr/>
            </a:pPr>
            <a:endParaRPr lang="en-US"/>
          </a:p>
        </p:txBody>
      </p:sp>
      <p:sp>
        <p:nvSpPr>
          <p:cNvPr id="6" name="Footer Placeholder 2"/>
          <p:cNvSpPr>
            <a:spLocks noGrp="1"/>
          </p:cNvSpPr>
          <p:nvPr>
            <p:ph type="ftr" sz="quarter" idx="11"/>
          </p:nvPr>
        </p:nvSpPr>
        <p:spPr/>
        <p:txBody>
          <a:bodyPr rtlCol="0"/>
          <a:lstStyle>
            <a:lvl1pPr>
              <a:defRPr>
                <a:solidFill>
                  <a:prstClr val="black">
                    <a:tint val="75000"/>
                  </a:prstClr>
                </a:solidFill>
                <a:latin typeface="Arial" charset="0"/>
                <a:ea typeface="ＭＳ Ｐゴシック" charset="-128"/>
              </a:defRPr>
            </a:lvl1pPr>
          </a:lstStyle>
          <a:p>
            <a:pPr>
              <a:defRPr/>
            </a:pPr>
            <a:endParaRPr lang="en-US"/>
          </a:p>
        </p:txBody>
      </p:sp>
      <p:sp>
        <p:nvSpPr>
          <p:cNvPr id="7" name="Slide Number Placeholder 3"/>
          <p:cNvSpPr>
            <a:spLocks noGrp="1"/>
          </p:cNvSpPr>
          <p:nvPr>
            <p:ph type="sldNum" sz="quarter" idx="12"/>
          </p:nvPr>
        </p:nvSpPr>
        <p:spPr/>
        <p:txBody>
          <a:bodyPr rtlCol="0"/>
          <a:lstStyle>
            <a:lvl1pPr>
              <a:defRPr>
                <a:solidFill>
                  <a:prstClr val="black">
                    <a:tint val="75000"/>
                  </a:prstClr>
                </a:solidFill>
                <a:latin typeface="Arial" charset="0"/>
                <a:ea typeface="ＭＳ Ｐゴシック" charset="-128"/>
              </a:defRPr>
            </a:lvl1pPr>
          </a:lstStyle>
          <a:p>
            <a:pPr>
              <a:defRPr/>
            </a:pPr>
            <a:fld id="{35AE197B-1E25-400F-A12A-00F6EECE33DD}" type="slidenum">
              <a:rPr lang="en-US"/>
              <a:pPr>
                <a:defRPr/>
              </a:pPr>
              <a:t>‹#›</a:t>
            </a:fld>
            <a:endParaRPr lang="en-US"/>
          </a:p>
        </p:txBody>
      </p:sp>
    </p:spTree>
    <p:extLst>
      <p:ext uri="{BB962C8B-B14F-4D97-AF65-F5344CB8AC3E}">
        <p14:creationId xmlns:p14="http://schemas.microsoft.com/office/powerpoint/2010/main" val="30612779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C:\Documents and Settings\mamciner\My Documents\Data\Images\nasalogo.jpeg"/>
          <p:cNvPicPr>
            <a:picLocks noChangeAspect="1" noChangeArrowheads="1"/>
          </p:cNvPicPr>
          <p:nvPr userDrawn="1"/>
        </p:nvPicPr>
        <p:blipFill>
          <a:blip r:embed="rId2" cstate="print"/>
          <a:srcRect/>
          <a:stretch>
            <a:fillRect/>
          </a:stretch>
        </p:blipFill>
        <p:spPr bwMode="auto">
          <a:xfrm>
            <a:off x="257175" y="88900"/>
            <a:ext cx="966788" cy="828675"/>
          </a:xfrm>
          <a:prstGeom prst="rect">
            <a:avLst/>
          </a:prstGeom>
          <a:noFill/>
          <a:ln w="9525">
            <a:noFill/>
            <a:miter lim="800000"/>
            <a:headEnd/>
            <a:tailEnd/>
          </a:ln>
        </p:spPr>
      </p:pic>
      <p:sp>
        <p:nvSpPr>
          <p:cNvPr id="6" name="Line 7"/>
          <p:cNvSpPr>
            <a:spLocks noChangeShapeType="1"/>
          </p:cNvSpPr>
          <p:nvPr userDrawn="1"/>
        </p:nvSpPr>
        <p:spPr bwMode="auto">
          <a:xfrm>
            <a:off x="0" y="1162050"/>
            <a:ext cx="9144000" cy="0"/>
          </a:xfrm>
          <a:prstGeom prst="line">
            <a:avLst/>
          </a:prstGeom>
          <a:noFill/>
          <a:ln w="57150" cmpd="thickThin">
            <a:solidFill>
              <a:srgbClr val="00279F"/>
            </a:solidFill>
            <a:round/>
            <a:headEnd/>
            <a:tailEnd/>
          </a:ln>
          <a:effectLst/>
        </p:spPr>
        <p:txBody>
          <a:bodyPr wrap="none" anchor="ctr"/>
          <a:lstStyle/>
          <a:p>
            <a:pPr fontAlgn="auto">
              <a:spcBef>
                <a:spcPts val="0"/>
              </a:spcBef>
              <a:spcAft>
                <a:spcPts val="0"/>
              </a:spcAft>
              <a:defRPr/>
            </a:pPr>
            <a:endParaRPr lang="en-US">
              <a:solidFill>
                <a:prstClr val="black"/>
              </a:solidFill>
              <a:latin typeface="Calibri"/>
            </a:endParaRPr>
          </a:p>
        </p:txBody>
      </p:sp>
      <p:sp>
        <p:nvSpPr>
          <p:cNvPr id="7" name="Text Box 10"/>
          <p:cNvSpPr txBox="1">
            <a:spLocks noChangeArrowheads="1"/>
          </p:cNvSpPr>
          <p:nvPr userDrawn="1"/>
        </p:nvSpPr>
        <p:spPr bwMode="auto">
          <a:xfrm>
            <a:off x="0" y="896938"/>
            <a:ext cx="1468438" cy="214312"/>
          </a:xfrm>
          <a:prstGeom prst="rect">
            <a:avLst/>
          </a:prstGeom>
          <a:noFill/>
          <a:ln w="19050">
            <a:noFill/>
            <a:miter lim="800000"/>
            <a:headEnd/>
            <a:tailEnd/>
          </a:ln>
          <a:effectLst>
            <a:prstShdw prst="shdw17" dist="17961" dir="2700000">
              <a:srgbClr val="8C8E38"/>
            </a:prstShdw>
          </a:effectLst>
        </p:spPr>
        <p:txBody>
          <a:bodyPr wrap="none">
            <a:spAutoFit/>
          </a:bodyPr>
          <a:lstStyle/>
          <a:p>
            <a:pPr eaLnBrk="0" fontAlgn="auto" hangingPunct="0">
              <a:spcBef>
                <a:spcPts val="0"/>
              </a:spcBef>
              <a:spcAft>
                <a:spcPts val="0"/>
              </a:spcAft>
              <a:defRPr/>
            </a:pPr>
            <a:r>
              <a:rPr lang="en-US" sz="800" b="1" dirty="0">
                <a:solidFill>
                  <a:prstClr val="black"/>
                </a:solidFill>
                <a:latin typeface="Times New Roman" charset="0"/>
                <a:ea typeface="ＭＳ Ｐゴシック" charset="-128"/>
              </a:rPr>
              <a:t>Goddard Space Flight Center</a:t>
            </a: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rtlCol="0"/>
          <a:lstStyle>
            <a:lvl1pPr>
              <a:defRPr>
                <a:solidFill>
                  <a:prstClr val="black">
                    <a:tint val="75000"/>
                  </a:prstClr>
                </a:solidFill>
                <a:latin typeface="Arial" charset="0"/>
                <a:ea typeface="ＭＳ Ｐゴシック" charset="-128"/>
              </a:defRPr>
            </a:lvl1pPr>
          </a:lstStyle>
          <a:p>
            <a:pPr>
              <a:defRPr/>
            </a:pPr>
            <a:endParaRPr lang="en-US"/>
          </a:p>
        </p:txBody>
      </p:sp>
      <p:sp>
        <p:nvSpPr>
          <p:cNvPr id="9" name="Footer Placeholder 5"/>
          <p:cNvSpPr>
            <a:spLocks noGrp="1"/>
          </p:cNvSpPr>
          <p:nvPr>
            <p:ph type="ftr" sz="quarter" idx="11"/>
          </p:nvPr>
        </p:nvSpPr>
        <p:spPr/>
        <p:txBody>
          <a:bodyPr rtlCol="0"/>
          <a:lstStyle>
            <a:lvl1pPr>
              <a:defRPr>
                <a:solidFill>
                  <a:prstClr val="black">
                    <a:tint val="75000"/>
                  </a:prstClr>
                </a:solidFill>
                <a:latin typeface="Arial" charset="0"/>
                <a:ea typeface="ＭＳ Ｐゴシック" charset="-128"/>
              </a:defRPr>
            </a:lvl1pPr>
          </a:lstStyle>
          <a:p>
            <a:pPr>
              <a:defRPr/>
            </a:pPr>
            <a:endParaRPr lang="en-US"/>
          </a:p>
        </p:txBody>
      </p:sp>
      <p:sp>
        <p:nvSpPr>
          <p:cNvPr id="10" name="Slide Number Placeholder 6"/>
          <p:cNvSpPr>
            <a:spLocks noGrp="1"/>
          </p:cNvSpPr>
          <p:nvPr>
            <p:ph type="sldNum" sz="quarter" idx="12"/>
          </p:nvPr>
        </p:nvSpPr>
        <p:spPr/>
        <p:txBody>
          <a:bodyPr rtlCol="0"/>
          <a:lstStyle>
            <a:lvl1pPr>
              <a:defRPr>
                <a:solidFill>
                  <a:prstClr val="black">
                    <a:tint val="75000"/>
                  </a:prstClr>
                </a:solidFill>
                <a:latin typeface="Arial" charset="0"/>
                <a:ea typeface="ＭＳ Ｐゴシック" charset="-128"/>
              </a:defRPr>
            </a:lvl1pPr>
          </a:lstStyle>
          <a:p>
            <a:pPr>
              <a:defRPr/>
            </a:pPr>
            <a:fld id="{4270088A-A910-4577-BD03-59A4AA896898}" type="slidenum">
              <a:rPr lang="en-US"/>
              <a:pPr>
                <a:defRPr/>
              </a:pPr>
              <a:t>‹#›</a:t>
            </a:fld>
            <a:endParaRPr lang="en-US"/>
          </a:p>
        </p:txBody>
      </p:sp>
    </p:spTree>
    <p:extLst>
      <p:ext uri="{BB962C8B-B14F-4D97-AF65-F5344CB8AC3E}">
        <p14:creationId xmlns:p14="http://schemas.microsoft.com/office/powerpoint/2010/main" val="199178781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descr="C:\Documents and Settings\mamciner\My Documents\Data\Images\nasalogo.jpeg"/>
          <p:cNvPicPr>
            <a:picLocks noChangeAspect="1" noChangeArrowheads="1"/>
          </p:cNvPicPr>
          <p:nvPr userDrawn="1"/>
        </p:nvPicPr>
        <p:blipFill>
          <a:blip r:embed="rId2" cstate="print"/>
          <a:srcRect/>
          <a:stretch>
            <a:fillRect/>
          </a:stretch>
        </p:blipFill>
        <p:spPr bwMode="auto">
          <a:xfrm>
            <a:off x="257175" y="88900"/>
            <a:ext cx="966788" cy="828675"/>
          </a:xfrm>
          <a:prstGeom prst="rect">
            <a:avLst/>
          </a:prstGeom>
          <a:noFill/>
          <a:ln w="9525">
            <a:noFill/>
            <a:miter lim="800000"/>
            <a:headEnd/>
            <a:tailEnd/>
          </a:ln>
        </p:spPr>
      </p:pic>
      <p:sp>
        <p:nvSpPr>
          <p:cNvPr id="6" name="Line 7"/>
          <p:cNvSpPr>
            <a:spLocks noChangeShapeType="1"/>
          </p:cNvSpPr>
          <p:nvPr userDrawn="1"/>
        </p:nvSpPr>
        <p:spPr bwMode="auto">
          <a:xfrm>
            <a:off x="0" y="1162050"/>
            <a:ext cx="9144000" cy="0"/>
          </a:xfrm>
          <a:prstGeom prst="line">
            <a:avLst/>
          </a:prstGeom>
          <a:noFill/>
          <a:ln w="57150" cmpd="thickThin">
            <a:solidFill>
              <a:srgbClr val="00279F"/>
            </a:solidFill>
            <a:round/>
            <a:headEnd/>
            <a:tailEnd/>
          </a:ln>
          <a:effectLst/>
        </p:spPr>
        <p:txBody>
          <a:bodyPr wrap="none" anchor="ctr"/>
          <a:lstStyle/>
          <a:p>
            <a:pPr fontAlgn="auto">
              <a:spcBef>
                <a:spcPts val="0"/>
              </a:spcBef>
              <a:spcAft>
                <a:spcPts val="0"/>
              </a:spcAft>
              <a:defRPr/>
            </a:pPr>
            <a:endParaRPr lang="en-US">
              <a:solidFill>
                <a:prstClr val="black"/>
              </a:solidFill>
              <a:latin typeface="Calibri"/>
            </a:endParaRPr>
          </a:p>
        </p:txBody>
      </p:sp>
      <p:sp>
        <p:nvSpPr>
          <p:cNvPr id="7" name="Text Box 10"/>
          <p:cNvSpPr txBox="1">
            <a:spLocks noChangeArrowheads="1"/>
          </p:cNvSpPr>
          <p:nvPr userDrawn="1"/>
        </p:nvSpPr>
        <p:spPr bwMode="auto">
          <a:xfrm>
            <a:off x="0" y="896938"/>
            <a:ext cx="1468438" cy="214312"/>
          </a:xfrm>
          <a:prstGeom prst="rect">
            <a:avLst/>
          </a:prstGeom>
          <a:noFill/>
          <a:ln w="19050">
            <a:noFill/>
            <a:miter lim="800000"/>
            <a:headEnd/>
            <a:tailEnd/>
          </a:ln>
          <a:effectLst>
            <a:prstShdw prst="shdw17" dist="17961" dir="2700000">
              <a:srgbClr val="8C8E38"/>
            </a:prstShdw>
          </a:effectLst>
        </p:spPr>
        <p:txBody>
          <a:bodyPr wrap="none">
            <a:spAutoFit/>
          </a:bodyPr>
          <a:lstStyle/>
          <a:p>
            <a:pPr eaLnBrk="0" fontAlgn="auto" hangingPunct="0">
              <a:spcBef>
                <a:spcPts val="0"/>
              </a:spcBef>
              <a:spcAft>
                <a:spcPts val="0"/>
              </a:spcAft>
              <a:defRPr/>
            </a:pPr>
            <a:r>
              <a:rPr lang="en-US" sz="800" b="1" dirty="0">
                <a:solidFill>
                  <a:prstClr val="black"/>
                </a:solidFill>
                <a:latin typeface="Times New Roman" charset="0"/>
                <a:ea typeface="ＭＳ Ｐゴシック" charset="-128"/>
              </a:rPr>
              <a:t>Goddard Space Flight Center</a:t>
            </a: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rtlCol="0"/>
          <a:lstStyle>
            <a:lvl1pPr>
              <a:defRPr>
                <a:solidFill>
                  <a:prstClr val="black">
                    <a:tint val="75000"/>
                  </a:prstClr>
                </a:solidFill>
                <a:latin typeface="Arial" charset="0"/>
                <a:ea typeface="ＭＳ Ｐゴシック" charset="-128"/>
              </a:defRPr>
            </a:lvl1pPr>
          </a:lstStyle>
          <a:p>
            <a:pPr>
              <a:defRPr/>
            </a:pPr>
            <a:endParaRPr lang="en-US"/>
          </a:p>
        </p:txBody>
      </p:sp>
      <p:sp>
        <p:nvSpPr>
          <p:cNvPr id="9" name="Footer Placeholder 5"/>
          <p:cNvSpPr>
            <a:spLocks noGrp="1"/>
          </p:cNvSpPr>
          <p:nvPr>
            <p:ph type="ftr" sz="quarter" idx="11"/>
          </p:nvPr>
        </p:nvSpPr>
        <p:spPr/>
        <p:txBody>
          <a:bodyPr rtlCol="0"/>
          <a:lstStyle>
            <a:lvl1pPr>
              <a:defRPr>
                <a:solidFill>
                  <a:prstClr val="black">
                    <a:tint val="75000"/>
                  </a:prstClr>
                </a:solidFill>
                <a:latin typeface="Arial" charset="0"/>
                <a:ea typeface="ＭＳ Ｐゴシック" charset="-128"/>
              </a:defRPr>
            </a:lvl1pPr>
          </a:lstStyle>
          <a:p>
            <a:pPr>
              <a:defRPr/>
            </a:pPr>
            <a:endParaRPr lang="en-US"/>
          </a:p>
        </p:txBody>
      </p:sp>
      <p:sp>
        <p:nvSpPr>
          <p:cNvPr id="10" name="Slide Number Placeholder 6"/>
          <p:cNvSpPr>
            <a:spLocks noGrp="1"/>
          </p:cNvSpPr>
          <p:nvPr>
            <p:ph type="sldNum" sz="quarter" idx="12"/>
          </p:nvPr>
        </p:nvSpPr>
        <p:spPr/>
        <p:txBody>
          <a:bodyPr rtlCol="0"/>
          <a:lstStyle>
            <a:lvl1pPr>
              <a:defRPr>
                <a:solidFill>
                  <a:prstClr val="black">
                    <a:tint val="75000"/>
                  </a:prstClr>
                </a:solidFill>
                <a:latin typeface="Arial" charset="0"/>
                <a:ea typeface="ＭＳ Ｐゴシック" charset="-128"/>
              </a:defRPr>
            </a:lvl1pPr>
          </a:lstStyle>
          <a:p>
            <a:pPr>
              <a:defRPr/>
            </a:pPr>
            <a:fld id="{B67B6F9C-E3A8-4998-A718-E308358958B6}" type="slidenum">
              <a:rPr lang="en-US"/>
              <a:pPr>
                <a:defRPr/>
              </a:pPr>
              <a:t>‹#›</a:t>
            </a:fld>
            <a:endParaRPr lang="en-US"/>
          </a:p>
        </p:txBody>
      </p:sp>
    </p:spTree>
    <p:extLst>
      <p:ext uri="{BB962C8B-B14F-4D97-AF65-F5344CB8AC3E}">
        <p14:creationId xmlns:p14="http://schemas.microsoft.com/office/powerpoint/2010/main" val="75611696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C:\Documents and Settings\mamciner\My Documents\Data\Images\nasalogo.jpeg"/>
          <p:cNvPicPr>
            <a:picLocks noChangeAspect="1" noChangeArrowheads="1"/>
          </p:cNvPicPr>
          <p:nvPr userDrawn="1"/>
        </p:nvPicPr>
        <p:blipFill>
          <a:blip r:embed="rId2" cstate="print"/>
          <a:srcRect/>
          <a:stretch>
            <a:fillRect/>
          </a:stretch>
        </p:blipFill>
        <p:spPr bwMode="auto">
          <a:xfrm>
            <a:off x="257175" y="88900"/>
            <a:ext cx="966788" cy="828675"/>
          </a:xfrm>
          <a:prstGeom prst="rect">
            <a:avLst/>
          </a:prstGeom>
          <a:noFill/>
          <a:ln w="9525">
            <a:noFill/>
            <a:miter lim="800000"/>
            <a:headEnd/>
            <a:tailEnd/>
          </a:ln>
        </p:spPr>
      </p:pic>
      <p:sp>
        <p:nvSpPr>
          <p:cNvPr id="5" name="Line 7"/>
          <p:cNvSpPr>
            <a:spLocks noChangeShapeType="1"/>
          </p:cNvSpPr>
          <p:nvPr userDrawn="1"/>
        </p:nvSpPr>
        <p:spPr bwMode="auto">
          <a:xfrm>
            <a:off x="0" y="1162050"/>
            <a:ext cx="9144000" cy="0"/>
          </a:xfrm>
          <a:prstGeom prst="line">
            <a:avLst/>
          </a:prstGeom>
          <a:noFill/>
          <a:ln w="57150" cmpd="thickThin">
            <a:solidFill>
              <a:srgbClr val="00279F"/>
            </a:solidFill>
            <a:round/>
            <a:headEnd/>
            <a:tailEnd/>
          </a:ln>
          <a:effectLst/>
        </p:spPr>
        <p:txBody>
          <a:bodyPr wrap="none" anchor="ctr"/>
          <a:lstStyle/>
          <a:p>
            <a:pPr fontAlgn="auto">
              <a:spcBef>
                <a:spcPts val="0"/>
              </a:spcBef>
              <a:spcAft>
                <a:spcPts val="0"/>
              </a:spcAft>
              <a:defRPr/>
            </a:pPr>
            <a:endParaRPr lang="en-US">
              <a:solidFill>
                <a:prstClr val="black"/>
              </a:solidFill>
              <a:latin typeface="Calibri"/>
            </a:endParaRPr>
          </a:p>
        </p:txBody>
      </p:sp>
      <p:sp>
        <p:nvSpPr>
          <p:cNvPr id="6" name="Text Box 10"/>
          <p:cNvSpPr txBox="1">
            <a:spLocks noChangeArrowheads="1"/>
          </p:cNvSpPr>
          <p:nvPr userDrawn="1"/>
        </p:nvSpPr>
        <p:spPr bwMode="auto">
          <a:xfrm>
            <a:off x="0" y="896938"/>
            <a:ext cx="1468438" cy="214312"/>
          </a:xfrm>
          <a:prstGeom prst="rect">
            <a:avLst/>
          </a:prstGeom>
          <a:noFill/>
          <a:ln w="19050">
            <a:noFill/>
            <a:miter lim="800000"/>
            <a:headEnd/>
            <a:tailEnd/>
          </a:ln>
          <a:effectLst>
            <a:prstShdw prst="shdw17" dist="17961" dir="2700000">
              <a:srgbClr val="8C8E38"/>
            </a:prstShdw>
          </a:effectLst>
        </p:spPr>
        <p:txBody>
          <a:bodyPr wrap="none">
            <a:spAutoFit/>
          </a:bodyPr>
          <a:lstStyle/>
          <a:p>
            <a:pPr eaLnBrk="0" fontAlgn="auto" hangingPunct="0">
              <a:spcBef>
                <a:spcPts val="0"/>
              </a:spcBef>
              <a:spcAft>
                <a:spcPts val="0"/>
              </a:spcAft>
              <a:defRPr/>
            </a:pPr>
            <a:r>
              <a:rPr lang="en-US" sz="800" b="1" dirty="0">
                <a:solidFill>
                  <a:prstClr val="black"/>
                </a:solidFill>
                <a:latin typeface="Times New Roman" charset="0"/>
                <a:ea typeface="ＭＳ Ｐゴシック" charset="-128"/>
              </a:rPr>
              <a:t>Goddard Space Flight Center</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rtlCol="0"/>
          <a:lstStyle>
            <a:lvl1pPr>
              <a:defRPr>
                <a:solidFill>
                  <a:prstClr val="black">
                    <a:tint val="75000"/>
                  </a:prstClr>
                </a:solidFill>
                <a:latin typeface="Arial" charset="0"/>
                <a:ea typeface="ＭＳ Ｐゴシック" charset="-128"/>
              </a:defRPr>
            </a:lvl1pPr>
          </a:lstStyle>
          <a:p>
            <a:pPr>
              <a:defRPr/>
            </a:pPr>
            <a:endParaRPr lang="en-US"/>
          </a:p>
        </p:txBody>
      </p:sp>
      <p:sp>
        <p:nvSpPr>
          <p:cNvPr id="8" name="Footer Placeholder 4"/>
          <p:cNvSpPr>
            <a:spLocks noGrp="1"/>
          </p:cNvSpPr>
          <p:nvPr>
            <p:ph type="ftr" sz="quarter" idx="11"/>
          </p:nvPr>
        </p:nvSpPr>
        <p:spPr/>
        <p:txBody>
          <a:bodyPr rtlCol="0"/>
          <a:lstStyle>
            <a:lvl1pPr>
              <a:defRPr>
                <a:solidFill>
                  <a:prstClr val="black">
                    <a:tint val="75000"/>
                  </a:prstClr>
                </a:solidFill>
                <a:latin typeface="Arial" charset="0"/>
                <a:ea typeface="ＭＳ Ｐゴシック" charset="-128"/>
              </a:defRPr>
            </a:lvl1pPr>
          </a:lstStyle>
          <a:p>
            <a:pPr>
              <a:defRPr/>
            </a:pPr>
            <a:endParaRPr lang="en-US"/>
          </a:p>
        </p:txBody>
      </p:sp>
      <p:sp>
        <p:nvSpPr>
          <p:cNvPr id="9" name="Slide Number Placeholder 5"/>
          <p:cNvSpPr>
            <a:spLocks noGrp="1"/>
          </p:cNvSpPr>
          <p:nvPr>
            <p:ph type="sldNum" sz="quarter" idx="12"/>
          </p:nvPr>
        </p:nvSpPr>
        <p:spPr/>
        <p:txBody>
          <a:bodyPr rtlCol="0"/>
          <a:lstStyle>
            <a:lvl1pPr>
              <a:defRPr>
                <a:solidFill>
                  <a:prstClr val="black">
                    <a:tint val="75000"/>
                  </a:prstClr>
                </a:solidFill>
                <a:latin typeface="Arial" charset="0"/>
                <a:ea typeface="ＭＳ Ｐゴシック" charset="-128"/>
              </a:defRPr>
            </a:lvl1pPr>
          </a:lstStyle>
          <a:p>
            <a:pPr>
              <a:defRPr/>
            </a:pPr>
            <a:fld id="{7B796E9D-09E8-421C-AD87-175AF84582A9}" type="slidenum">
              <a:rPr lang="en-US"/>
              <a:pPr>
                <a:defRPr/>
              </a:pPr>
              <a:t>‹#›</a:t>
            </a:fld>
            <a:endParaRPr lang="en-US"/>
          </a:p>
        </p:txBody>
      </p:sp>
    </p:spTree>
    <p:extLst>
      <p:ext uri="{BB962C8B-B14F-4D97-AF65-F5344CB8AC3E}">
        <p14:creationId xmlns:p14="http://schemas.microsoft.com/office/powerpoint/2010/main" val="165482586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C:\Documents and Settings\mamciner\My Documents\Data\Images\nasalogo.jpeg"/>
          <p:cNvPicPr>
            <a:picLocks noChangeAspect="1" noChangeArrowheads="1"/>
          </p:cNvPicPr>
          <p:nvPr userDrawn="1"/>
        </p:nvPicPr>
        <p:blipFill>
          <a:blip r:embed="rId2" cstate="print"/>
          <a:srcRect/>
          <a:stretch>
            <a:fillRect/>
          </a:stretch>
        </p:blipFill>
        <p:spPr bwMode="auto">
          <a:xfrm>
            <a:off x="257175" y="88900"/>
            <a:ext cx="966788" cy="828675"/>
          </a:xfrm>
          <a:prstGeom prst="rect">
            <a:avLst/>
          </a:prstGeom>
          <a:noFill/>
          <a:ln w="9525">
            <a:noFill/>
            <a:miter lim="800000"/>
            <a:headEnd/>
            <a:tailEnd/>
          </a:ln>
        </p:spPr>
      </p:pic>
      <p:sp>
        <p:nvSpPr>
          <p:cNvPr id="5" name="Line 7"/>
          <p:cNvSpPr>
            <a:spLocks noChangeShapeType="1"/>
          </p:cNvSpPr>
          <p:nvPr userDrawn="1"/>
        </p:nvSpPr>
        <p:spPr bwMode="auto">
          <a:xfrm>
            <a:off x="0" y="1162050"/>
            <a:ext cx="9144000" cy="0"/>
          </a:xfrm>
          <a:prstGeom prst="line">
            <a:avLst/>
          </a:prstGeom>
          <a:noFill/>
          <a:ln w="57150" cmpd="thickThin">
            <a:solidFill>
              <a:srgbClr val="00279F"/>
            </a:solidFill>
            <a:round/>
            <a:headEnd/>
            <a:tailEnd/>
          </a:ln>
          <a:effectLst/>
        </p:spPr>
        <p:txBody>
          <a:bodyPr wrap="none" anchor="ctr"/>
          <a:lstStyle/>
          <a:p>
            <a:pPr fontAlgn="auto">
              <a:spcBef>
                <a:spcPts val="0"/>
              </a:spcBef>
              <a:spcAft>
                <a:spcPts val="0"/>
              </a:spcAft>
              <a:defRPr/>
            </a:pPr>
            <a:endParaRPr lang="en-US">
              <a:solidFill>
                <a:prstClr val="black"/>
              </a:solidFill>
              <a:latin typeface="Calibri"/>
            </a:endParaRPr>
          </a:p>
        </p:txBody>
      </p:sp>
      <p:sp>
        <p:nvSpPr>
          <p:cNvPr id="6" name="Text Box 10"/>
          <p:cNvSpPr txBox="1">
            <a:spLocks noChangeArrowheads="1"/>
          </p:cNvSpPr>
          <p:nvPr userDrawn="1"/>
        </p:nvSpPr>
        <p:spPr bwMode="auto">
          <a:xfrm>
            <a:off x="0" y="896938"/>
            <a:ext cx="1468438" cy="214312"/>
          </a:xfrm>
          <a:prstGeom prst="rect">
            <a:avLst/>
          </a:prstGeom>
          <a:noFill/>
          <a:ln w="19050">
            <a:noFill/>
            <a:miter lim="800000"/>
            <a:headEnd/>
            <a:tailEnd/>
          </a:ln>
          <a:effectLst>
            <a:prstShdw prst="shdw17" dist="17961" dir="2700000">
              <a:srgbClr val="8C8E38"/>
            </a:prstShdw>
          </a:effectLst>
        </p:spPr>
        <p:txBody>
          <a:bodyPr wrap="none">
            <a:spAutoFit/>
          </a:bodyPr>
          <a:lstStyle/>
          <a:p>
            <a:pPr eaLnBrk="0" fontAlgn="auto" hangingPunct="0">
              <a:spcBef>
                <a:spcPts val="0"/>
              </a:spcBef>
              <a:spcAft>
                <a:spcPts val="0"/>
              </a:spcAft>
              <a:defRPr/>
            </a:pPr>
            <a:r>
              <a:rPr lang="en-US" sz="800" b="1" dirty="0">
                <a:solidFill>
                  <a:prstClr val="black"/>
                </a:solidFill>
                <a:latin typeface="Times New Roman" charset="0"/>
                <a:ea typeface="ＭＳ Ｐゴシック" charset="-128"/>
              </a:rPr>
              <a:t>Goddard Space Flight Center</a:t>
            </a: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rtlCol="0"/>
          <a:lstStyle>
            <a:lvl1pPr>
              <a:defRPr>
                <a:solidFill>
                  <a:prstClr val="black">
                    <a:tint val="75000"/>
                  </a:prstClr>
                </a:solidFill>
                <a:latin typeface="Arial" charset="0"/>
                <a:ea typeface="ＭＳ Ｐゴシック" charset="-128"/>
              </a:defRPr>
            </a:lvl1pPr>
          </a:lstStyle>
          <a:p>
            <a:pPr>
              <a:defRPr/>
            </a:pPr>
            <a:endParaRPr lang="en-US"/>
          </a:p>
        </p:txBody>
      </p:sp>
      <p:sp>
        <p:nvSpPr>
          <p:cNvPr id="8" name="Footer Placeholder 4"/>
          <p:cNvSpPr>
            <a:spLocks noGrp="1"/>
          </p:cNvSpPr>
          <p:nvPr>
            <p:ph type="ftr" sz="quarter" idx="11"/>
          </p:nvPr>
        </p:nvSpPr>
        <p:spPr/>
        <p:txBody>
          <a:bodyPr rtlCol="0"/>
          <a:lstStyle>
            <a:lvl1pPr>
              <a:defRPr>
                <a:solidFill>
                  <a:prstClr val="black">
                    <a:tint val="75000"/>
                  </a:prstClr>
                </a:solidFill>
                <a:latin typeface="Arial" charset="0"/>
                <a:ea typeface="ＭＳ Ｐゴシック" charset="-128"/>
              </a:defRPr>
            </a:lvl1pPr>
          </a:lstStyle>
          <a:p>
            <a:pPr>
              <a:defRPr/>
            </a:pPr>
            <a:endParaRPr lang="en-US"/>
          </a:p>
        </p:txBody>
      </p:sp>
      <p:sp>
        <p:nvSpPr>
          <p:cNvPr id="9" name="Slide Number Placeholder 5"/>
          <p:cNvSpPr>
            <a:spLocks noGrp="1"/>
          </p:cNvSpPr>
          <p:nvPr>
            <p:ph type="sldNum" sz="quarter" idx="12"/>
          </p:nvPr>
        </p:nvSpPr>
        <p:spPr/>
        <p:txBody>
          <a:bodyPr rtlCol="0"/>
          <a:lstStyle>
            <a:lvl1pPr>
              <a:defRPr>
                <a:solidFill>
                  <a:prstClr val="black">
                    <a:tint val="75000"/>
                  </a:prstClr>
                </a:solidFill>
                <a:latin typeface="Arial" charset="0"/>
                <a:ea typeface="ＭＳ Ｐゴシック" charset="-128"/>
              </a:defRPr>
            </a:lvl1pPr>
          </a:lstStyle>
          <a:p>
            <a:pPr>
              <a:defRPr/>
            </a:pPr>
            <a:fld id="{5484631C-CD2D-4FC5-9081-FCC6B94D57AA}" type="slidenum">
              <a:rPr lang="en-US"/>
              <a:pPr>
                <a:defRPr/>
              </a:pPr>
              <a:t>‹#›</a:t>
            </a:fld>
            <a:endParaRPr lang="en-US"/>
          </a:p>
        </p:txBody>
      </p:sp>
    </p:spTree>
    <p:extLst>
      <p:ext uri="{BB962C8B-B14F-4D97-AF65-F5344CB8AC3E}">
        <p14:creationId xmlns:p14="http://schemas.microsoft.com/office/powerpoint/2010/main" val="3193877621"/>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8" name="Rectangle 17"/>
          <p:cNvSpPr/>
          <p:nvPr userDrawn="1"/>
        </p:nvSpPr>
        <p:spPr>
          <a:xfrm>
            <a:off x="0" y="0"/>
            <a:ext cx="9144000" cy="9144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Line 7"/>
          <p:cNvSpPr>
            <a:spLocks noChangeShapeType="1"/>
          </p:cNvSpPr>
          <p:nvPr userDrawn="1"/>
        </p:nvSpPr>
        <p:spPr bwMode="auto">
          <a:xfrm>
            <a:off x="0" y="914400"/>
            <a:ext cx="9144000" cy="0"/>
          </a:xfrm>
          <a:prstGeom prst="line">
            <a:avLst/>
          </a:prstGeom>
          <a:noFill/>
          <a:ln w="57150" cmpd="thickThin">
            <a:solidFill>
              <a:srgbClr val="00279F"/>
            </a:solidFill>
            <a:round/>
            <a:headEnd/>
            <a:tailEnd/>
          </a:ln>
          <a:effectLst/>
        </p:spPr>
        <p:txBody>
          <a:bodyPr wrap="none" anchor="ctr"/>
          <a:lstStyle/>
          <a:p>
            <a:pPr>
              <a:defRPr/>
            </a:pPr>
            <a:endParaRPr lang="en-US" dirty="0">
              <a:solidFill>
                <a:prstClr val="black"/>
              </a:solidFill>
              <a:ea typeface="ＭＳ Ｐゴシック" pitchFamily="34" charset="-128"/>
            </a:endParaRPr>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26" name="Picture 2" descr="C:\Users\mamciner\Documents\Data\Data Services Manager\606.5\Web Services\images\CMDS Logos\CDS png logo files NEW 11-7-13\CDS logo 4colorBevel_wTransparent.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61925" y="98649"/>
            <a:ext cx="1362075" cy="72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76791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BBF10E-70EF-4F4A-A465-B2048B4BED2A}" type="datetimeFigureOut">
              <a:rPr lang="en-US" smtClean="0"/>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FAF19B-CF1F-9E40-B3C0-EC091B7309E6}" type="slidenum">
              <a:rPr lang="en-US" smtClean="0"/>
              <a:t>‹#›</a:t>
            </a:fld>
            <a:endParaRPr lang="en-US" dirty="0"/>
          </a:p>
        </p:txBody>
      </p:sp>
    </p:spTree>
    <p:extLst>
      <p:ext uri="{BB962C8B-B14F-4D97-AF65-F5344CB8AC3E}">
        <p14:creationId xmlns:p14="http://schemas.microsoft.com/office/powerpoint/2010/main" val="427570440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BBF10E-70EF-4F4A-A465-B2048B4BED2A}" type="datetimeFigureOut">
              <a:rPr lang="en-US" smtClean="0"/>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FAF19B-CF1F-9E40-B3C0-EC091B7309E6}" type="slidenum">
              <a:rPr lang="en-US" smtClean="0"/>
              <a:t>‹#›</a:t>
            </a:fld>
            <a:endParaRPr lang="en-US" dirty="0"/>
          </a:p>
        </p:txBody>
      </p:sp>
    </p:spTree>
    <p:extLst>
      <p:ext uri="{BB962C8B-B14F-4D97-AF65-F5344CB8AC3E}">
        <p14:creationId xmlns:p14="http://schemas.microsoft.com/office/powerpoint/2010/main" val="399624242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BBF10E-70EF-4F4A-A465-B2048B4BED2A}" type="datetimeFigureOut">
              <a:rPr lang="en-US" smtClean="0"/>
              <a:t>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FAF19B-CF1F-9E40-B3C0-EC091B7309E6}" type="slidenum">
              <a:rPr lang="en-US" smtClean="0"/>
              <a:t>‹#›</a:t>
            </a:fld>
            <a:endParaRPr lang="en-US" dirty="0"/>
          </a:p>
        </p:txBody>
      </p:sp>
    </p:spTree>
    <p:extLst>
      <p:ext uri="{BB962C8B-B14F-4D97-AF65-F5344CB8AC3E}">
        <p14:creationId xmlns:p14="http://schemas.microsoft.com/office/powerpoint/2010/main" val="287850469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BBF10E-70EF-4F4A-A465-B2048B4BED2A}" type="datetimeFigureOut">
              <a:rPr lang="en-US" smtClean="0"/>
              <a:t>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BFAF19B-CF1F-9E40-B3C0-EC091B7309E6}" type="slidenum">
              <a:rPr lang="en-US" smtClean="0"/>
              <a:t>‹#›</a:t>
            </a:fld>
            <a:endParaRPr lang="en-US" dirty="0"/>
          </a:p>
        </p:txBody>
      </p:sp>
    </p:spTree>
    <p:extLst>
      <p:ext uri="{BB962C8B-B14F-4D97-AF65-F5344CB8AC3E}">
        <p14:creationId xmlns:p14="http://schemas.microsoft.com/office/powerpoint/2010/main" val="346805841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BBF10E-70EF-4F4A-A465-B2048B4BED2A}" type="datetimeFigureOut">
              <a:rPr lang="en-US" smtClean="0"/>
              <a:t>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BFAF19B-CF1F-9E40-B3C0-EC091B7309E6}" type="slidenum">
              <a:rPr lang="en-US" smtClean="0"/>
              <a:t>‹#›</a:t>
            </a:fld>
            <a:endParaRPr lang="en-US" dirty="0"/>
          </a:p>
        </p:txBody>
      </p:sp>
    </p:spTree>
    <p:extLst>
      <p:ext uri="{BB962C8B-B14F-4D97-AF65-F5344CB8AC3E}">
        <p14:creationId xmlns:p14="http://schemas.microsoft.com/office/powerpoint/2010/main" val="87905928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BBF10E-70EF-4F4A-A465-B2048B4BED2A}" type="datetimeFigureOut">
              <a:rPr lang="en-US" smtClean="0"/>
              <a:t>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FAF19B-CF1F-9E40-B3C0-EC091B7309E6}" type="slidenum">
              <a:rPr lang="en-US" smtClean="0"/>
              <a:t>‹#›</a:t>
            </a:fld>
            <a:endParaRPr lang="en-US" dirty="0"/>
          </a:p>
        </p:txBody>
      </p:sp>
    </p:spTree>
    <p:extLst>
      <p:ext uri="{BB962C8B-B14F-4D97-AF65-F5344CB8AC3E}">
        <p14:creationId xmlns:p14="http://schemas.microsoft.com/office/powerpoint/2010/main" val="42479152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33400" y="16764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464891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BBF10E-70EF-4F4A-A465-B2048B4BED2A}" type="datetimeFigureOut">
              <a:rPr lang="en-US" smtClean="0"/>
              <a:t>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FAF19B-CF1F-9E40-B3C0-EC091B7309E6}" type="slidenum">
              <a:rPr lang="en-US" smtClean="0"/>
              <a:t>‹#›</a:t>
            </a:fld>
            <a:endParaRPr lang="en-US" dirty="0"/>
          </a:p>
        </p:txBody>
      </p:sp>
    </p:spTree>
    <p:extLst>
      <p:ext uri="{BB962C8B-B14F-4D97-AF65-F5344CB8AC3E}">
        <p14:creationId xmlns:p14="http://schemas.microsoft.com/office/powerpoint/2010/main" val="1749785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BBF10E-70EF-4F4A-A465-B2048B4BED2A}" type="datetimeFigureOut">
              <a:rPr lang="en-US" smtClean="0"/>
              <a:t>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FAF19B-CF1F-9E40-B3C0-EC091B7309E6}" type="slidenum">
              <a:rPr lang="en-US" smtClean="0"/>
              <a:t>‹#›</a:t>
            </a:fld>
            <a:endParaRPr lang="en-US" dirty="0"/>
          </a:p>
        </p:txBody>
      </p:sp>
    </p:spTree>
    <p:extLst>
      <p:ext uri="{BB962C8B-B14F-4D97-AF65-F5344CB8AC3E}">
        <p14:creationId xmlns:p14="http://schemas.microsoft.com/office/powerpoint/2010/main" val="240759173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BBF10E-70EF-4F4A-A465-B2048B4BED2A}" type="datetimeFigureOut">
              <a:rPr lang="en-US" smtClean="0"/>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FAF19B-CF1F-9E40-B3C0-EC091B7309E6}" type="slidenum">
              <a:rPr lang="en-US" smtClean="0"/>
              <a:t>‹#›</a:t>
            </a:fld>
            <a:endParaRPr lang="en-US" dirty="0"/>
          </a:p>
        </p:txBody>
      </p:sp>
    </p:spTree>
    <p:extLst>
      <p:ext uri="{BB962C8B-B14F-4D97-AF65-F5344CB8AC3E}">
        <p14:creationId xmlns:p14="http://schemas.microsoft.com/office/powerpoint/2010/main" val="41847298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BBF10E-70EF-4F4A-A465-B2048B4BED2A}" type="datetimeFigureOut">
              <a:rPr lang="en-US" smtClean="0"/>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FAF19B-CF1F-9E40-B3C0-EC091B7309E6}" type="slidenum">
              <a:rPr lang="en-US" smtClean="0"/>
              <a:t>‹#›</a:t>
            </a:fld>
            <a:endParaRPr lang="en-US" dirty="0"/>
          </a:p>
        </p:txBody>
      </p:sp>
    </p:spTree>
    <p:extLst>
      <p:ext uri="{BB962C8B-B14F-4D97-AF65-F5344CB8AC3E}">
        <p14:creationId xmlns:p14="http://schemas.microsoft.com/office/powerpoint/2010/main" val="395393244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9A7BAF-08C8-3646-8CAF-4684731998E7}" type="datetimeFigureOut">
              <a:rPr lang="en-US" smtClean="0"/>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6D9286-2641-4142-9CAF-3D36ED12090B}" type="slidenum">
              <a:rPr lang="en-US" smtClean="0"/>
              <a:t>‹#›</a:t>
            </a:fld>
            <a:endParaRPr lang="en-US" dirty="0"/>
          </a:p>
        </p:txBody>
      </p:sp>
    </p:spTree>
    <p:extLst>
      <p:ext uri="{BB962C8B-B14F-4D97-AF65-F5344CB8AC3E}">
        <p14:creationId xmlns:p14="http://schemas.microsoft.com/office/powerpoint/2010/main" val="268931588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9A7BAF-08C8-3646-8CAF-4684731998E7}" type="datetimeFigureOut">
              <a:rPr lang="en-US" smtClean="0"/>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6D9286-2641-4142-9CAF-3D36ED12090B}" type="slidenum">
              <a:rPr lang="en-US" smtClean="0"/>
              <a:t>‹#›</a:t>
            </a:fld>
            <a:endParaRPr lang="en-US" dirty="0"/>
          </a:p>
        </p:txBody>
      </p:sp>
    </p:spTree>
    <p:extLst>
      <p:ext uri="{BB962C8B-B14F-4D97-AF65-F5344CB8AC3E}">
        <p14:creationId xmlns:p14="http://schemas.microsoft.com/office/powerpoint/2010/main" val="115870809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9A7BAF-08C8-3646-8CAF-4684731998E7}" type="datetimeFigureOut">
              <a:rPr lang="en-US" smtClean="0"/>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6D9286-2641-4142-9CAF-3D36ED12090B}" type="slidenum">
              <a:rPr lang="en-US" smtClean="0"/>
              <a:t>‹#›</a:t>
            </a:fld>
            <a:endParaRPr lang="en-US" dirty="0"/>
          </a:p>
        </p:txBody>
      </p:sp>
    </p:spTree>
    <p:extLst>
      <p:ext uri="{BB962C8B-B14F-4D97-AF65-F5344CB8AC3E}">
        <p14:creationId xmlns:p14="http://schemas.microsoft.com/office/powerpoint/2010/main" val="416862497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9A7BAF-08C8-3646-8CAF-4684731998E7}" type="datetimeFigureOut">
              <a:rPr lang="en-US" smtClean="0"/>
              <a:t>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6D9286-2641-4142-9CAF-3D36ED12090B}" type="slidenum">
              <a:rPr lang="en-US" smtClean="0"/>
              <a:t>‹#›</a:t>
            </a:fld>
            <a:endParaRPr lang="en-US" dirty="0"/>
          </a:p>
        </p:txBody>
      </p:sp>
    </p:spTree>
    <p:extLst>
      <p:ext uri="{BB962C8B-B14F-4D97-AF65-F5344CB8AC3E}">
        <p14:creationId xmlns:p14="http://schemas.microsoft.com/office/powerpoint/2010/main" val="30179544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9A7BAF-08C8-3646-8CAF-4684731998E7}" type="datetimeFigureOut">
              <a:rPr lang="en-US" smtClean="0"/>
              <a:t>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6D9286-2641-4142-9CAF-3D36ED12090B}" type="slidenum">
              <a:rPr lang="en-US" smtClean="0"/>
              <a:t>‹#›</a:t>
            </a:fld>
            <a:endParaRPr lang="en-US" dirty="0"/>
          </a:p>
        </p:txBody>
      </p:sp>
    </p:spTree>
    <p:extLst>
      <p:ext uri="{BB962C8B-B14F-4D97-AF65-F5344CB8AC3E}">
        <p14:creationId xmlns:p14="http://schemas.microsoft.com/office/powerpoint/2010/main" val="24999964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9A7BAF-08C8-3646-8CAF-4684731998E7}" type="datetimeFigureOut">
              <a:rPr lang="en-US" smtClean="0"/>
              <a:t>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6D9286-2641-4142-9CAF-3D36ED12090B}" type="slidenum">
              <a:rPr lang="en-US" smtClean="0"/>
              <a:t>‹#›</a:t>
            </a:fld>
            <a:endParaRPr lang="en-US" dirty="0"/>
          </a:p>
        </p:txBody>
      </p:sp>
    </p:spTree>
    <p:extLst>
      <p:ext uri="{BB962C8B-B14F-4D97-AF65-F5344CB8AC3E}">
        <p14:creationId xmlns:p14="http://schemas.microsoft.com/office/powerpoint/2010/main" val="16355501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xfrm>
            <a:off x="7010400" y="6096000"/>
            <a:ext cx="2133600" cy="365125"/>
          </a:xfrm>
        </p:spPr>
        <p:txBody>
          <a:bodyPr/>
          <a:lstStyle>
            <a:lvl1pPr>
              <a:defRPr/>
            </a:lvl1pPr>
          </a:lstStyle>
          <a:p>
            <a:pPr>
              <a:defRPr/>
            </a:pPr>
            <a:fld id="{8F8B0134-B95E-40C8-8B62-E0907352BDCC}" type="slidenum">
              <a:rPr lang="en-US"/>
              <a:pPr>
                <a:defRPr/>
              </a:pPr>
              <a:t>‹#›</a:t>
            </a:fld>
            <a:endParaRPr lang="en-US" dirty="0"/>
          </a:p>
        </p:txBody>
      </p:sp>
    </p:spTree>
    <p:extLst>
      <p:ext uri="{BB962C8B-B14F-4D97-AF65-F5344CB8AC3E}">
        <p14:creationId xmlns:p14="http://schemas.microsoft.com/office/powerpoint/2010/main" val="292736360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9A7BAF-08C8-3646-8CAF-4684731998E7}" type="datetimeFigureOut">
              <a:rPr lang="en-US" smtClean="0"/>
              <a:t>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6D9286-2641-4142-9CAF-3D36ED12090B}" type="slidenum">
              <a:rPr lang="en-US" smtClean="0"/>
              <a:t>‹#›</a:t>
            </a:fld>
            <a:endParaRPr lang="en-US" dirty="0"/>
          </a:p>
        </p:txBody>
      </p:sp>
    </p:spTree>
    <p:extLst>
      <p:ext uri="{BB962C8B-B14F-4D97-AF65-F5344CB8AC3E}">
        <p14:creationId xmlns:p14="http://schemas.microsoft.com/office/powerpoint/2010/main" val="281075911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9A7BAF-08C8-3646-8CAF-4684731998E7}" type="datetimeFigureOut">
              <a:rPr lang="en-US" smtClean="0"/>
              <a:t>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6D9286-2641-4142-9CAF-3D36ED12090B}" type="slidenum">
              <a:rPr lang="en-US" smtClean="0"/>
              <a:t>‹#›</a:t>
            </a:fld>
            <a:endParaRPr lang="en-US" dirty="0"/>
          </a:p>
        </p:txBody>
      </p:sp>
    </p:spTree>
    <p:extLst>
      <p:ext uri="{BB962C8B-B14F-4D97-AF65-F5344CB8AC3E}">
        <p14:creationId xmlns:p14="http://schemas.microsoft.com/office/powerpoint/2010/main" val="406647159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9A7BAF-08C8-3646-8CAF-4684731998E7}" type="datetimeFigureOut">
              <a:rPr lang="en-US" smtClean="0"/>
              <a:t>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6D9286-2641-4142-9CAF-3D36ED12090B}" type="slidenum">
              <a:rPr lang="en-US" smtClean="0"/>
              <a:t>‹#›</a:t>
            </a:fld>
            <a:endParaRPr lang="en-US" dirty="0"/>
          </a:p>
        </p:txBody>
      </p:sp>
    </p:spTree>
    <p:extLst>
      <p:ext uri="{BB962C8B-B14F-4D97-AF65-F5344CB8AC3E}">
        <p14:creationId xmlns:p14="http://schemas.microsoft.com/office/powerpoint/2010/main" val="320799548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9A7BAF-08C8-3646-8CAF-4684731998E7}" type="datetimeFigureOut">
              <a:rPr lang="en-US" smtClean="0"/>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6D9286-2641-4142-9CAF-3D36ED12090B}" type="slidenum">
              <a:rPr lang="en-US" smtClean="0"/>
              <a:t>‹#›</a:t>
            </a:fld>
            <a:endParaRPr lang="en-US" dirty="0"/>
          </a:p>
        </p:txBody>
      </p:sp>
    </p:spTree>
    <p:extLst>
      <p:ext uri="{BB962C8B-B14F-4D97-AF65-F5344CB8AC3E}">
        <p14:creationId xmlns:p14="http://schemas.microsoft.com/office/powerpoint/2010/main" val="180006235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9A7BAF-08C8-3646-8CAF-4684731998E7}" type="datetimeFigureOut">
              <a:rPr lang="en-US" smtClean="0"/>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6D9286-2641-4142-9CAF-3D36ED12090B}" type="slidenum">
              <a:rPr lang="en-US" smtClean="0"/>
              <a:t>‹#›</a:t>
            </a:fld>
            <a:endParaRPr lang="en-US" dirty="0"/>
          </a:p>
        </p:txBody>
      </p:sp>
    </p:spTree>
    <p:extLst>
      <p:ext uri="{BB962C8B-B14F-4D97-AF65-F5344CB8AC3E}">
        <p14:creationId xmlns:p14="http://schemas.microsoft.com/office/powerpoint/2010/main" val="333734643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A60B08-2FD8-FB41-BDF5-1F030A8C2037}" type="datetimeFigureOut">
              <a:rPr lang="en-US" smtClean="0"/>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078E61-10D3-E947-A042-7CCD8B07BBE3}" type="slidenum">
              <a:rPr lang="en-US" smtClean="0"/>
              <a:t>‹#›</a:t>
            </a:fld>
            <a:endParaRPr lang="en-US" dirty="0"/>
          </a:p>
        </p:txBody>
      </p:sp>
    </p:spTree>
    <p:extLst>
      <p:ext uri="{BB962C8B-B14F-4D97-AF65-F5344CB8AC3E}">
        <p14:creationId xmlns:p14="http://schemas.microsoft.com/office/powerpoint/2010/main" val="1892622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A60B08-2FD8-FB41-BDF5-1F030A8C2037}" type="datetimeFigureOut">
              <a:rPr lang="en-US" smtClean="0"/>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078E61-10D3-E947-A042-7CCD8B07BBE3}" type="slidenum">
              <a:rPr lang="en-US" smtClean="0"/>
              <a:t>‹#›</a:t>
            </a:fld>
            <a:endParaRPr lang="en-US" dirty="0"/>
          </a:p>
        </p:txBody>
      </p:sp>
    </p:spTree>
    <p:extLst>
      <p:ext uri="{BB962C8B-B14F-4D97-AF65-F5344CB8AC3E}">
        <p14:creationId xmlns:p14="http://schemas.microsoft.com/office/powerpoint/2010/main" val="314417528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A60B08-2FD8-FB41-BDF5-1F030A8C2037}" type="datetimeFigureOut">
              <a:rPr lang="en-US" smtClean="0"/>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078E61-10D3-E947-A042-7CCD8B07BBE3}" type="slidenum">
              <a:rPr lang="en-US" smtClean="0"/>
              <a:t>‹#›</a:t>
            </a:fld>
            <a:endParaRPr lang="en-US" dirty="0"/>
          </a:p>
        </p:txBody>
      </p:sp>
    </p:spTree>
    <p:extLst>
      <p:ext uri="{BB962C8B-B14F-4D97-AF65-F5344CB8AC3E}">
        <p14:creationId xmlns:p14="http://schemas.microsoft.com/office/powerpoint/2010/main" val="307155793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A60B08-2FD8-FB41-BDF5-1F030A8C2037}" type="datetimeFigureOut">
              <a:rPr lang="en-US" smtClean="0"/>
              <a:t>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078E61-10D3-E947-A042-7CCD8B07BBE3}" type="slidenum">
              <a:rPr lang="en-US" smtClean="0"/>
              <a:t>‹#›</a:t>
            </a:fld>
            <a:endParaRPr lang="en-US" dirty="0"/>
          </a:p>
        </p:txBody>
      </p:sp>
      <p:pic>
        <p:nvPicPr>
          <p:cNvPr id="8" name="Picture 7" descr="pic9.jpg"/>
          <p:cNvPicPr>
            <a:picLocks noChangeAspect="1"/>
          </p:cNvPicPr>
          <p:nvPr userDrawn="1"/>
        </p:nvPicPr>
        <p:blipFill rotWithShape="1">
          <a:blip r:embed="rId2">
            <a:extLst>
              <a:ext uri="{28A0092B-C50C-407E-A947-70E740481C1C}">
                <a14:useLocalDpi xmlns:a14="http://schemas.microsoft.com/office/drawing/2010/main" val="0"/>
              </a:ext>
            </a:extLst>
          </a:blip>
          <a:srcRect t="17282" r="1909" b="38303"/>
          <a:stretch/>
        </p:blipFill>
        <p:spPr>
          <a:xfrm>
            <a:off x="4762" y="0"/>
            <a:ext cx="9144000" cy="583946"/>
          </a:xfrm>
          <a:prstGeom prst="rect">
            <a:avLst/>
          </a:prstGeom>
        </p:spPr>
      </p:pic>
      <p:pic>
        <p:nvPicPr>
          <p:cNvPr id="9" name="Picture 21" descr="ABoVE_word_white.gif"/>
          <p:cNvPicPr>
            <a:picLocks noChangeAspect="1"/>
          </p:cNvPicPr>
          <p:nvPr userDrawn="1"/>
        </p:nvPicPr>
        <p:blipFill>
          <a:blip r:embed="rId3"/>
          <a:srcRect/>
          <a:stretch>
            <a:fillRect/>
          </a:stretch>
        </p:blipFill>
        <p:spPr bwMode="auto">
          <a:xfrm>
            <a:off x="228600" y="0"/>
            <a:ext cx="1649413" cy="571500"/>
          </a:xfrm>
          <a:prstGeom prst="rect">
            <a:avLst/>
          </a:prstGeom>
          <a:noFill/>
          <a:ln w="9525">
            <a:noFill/>
            <a:miter lim="800000"/>
            <a:headEnd/>
            <a:tailEnd/>
          </a:ln>
          <a:effectLst>
            <a:outerShdw blurRad="50800" dist="38100" dir="2700000" algn="tl" rotWithShape="0">
              <a:prstClr val="black">
                <a:alpha val="40000"/>
              </a:prstClr>
            </a:outerShdw>
          </a:effectLst>
        </p:spPr>
      </p:pic>
      <p:grpSp>
        <p:nvGrpSpPr>
          <p:cNvPr id="10" name="Group 12"/>
          <p:cNvGrpSpPr>
            <a:grpSpLocks/>
          </p:cNvGrpSpPr>
          <p:nvPr userDrawn="1"/>
        </p:nvGrpSpPr>
        <p:grpSpPr bwMode="auto">
          <a:xfrm>
            <a:off x="1828800" y="0"/>
            <a:ext cx="1371600" cy="614363"/>
            <a:chOff x="0" y="1598215"/>
            <a:chExt cx="1371600" cy="614562"/>
          </a:xfrm>
        </p:grpSpPr>
        <p:sp>
          <p:nvSpPr>
            <p:cNvPr id="11" name="TextBox 10"/>
            <p:cNvSpPr txBox="1"/>
            <p:nvPr userDrawn="1"/>
          </p:nvSpPr>
          <p:spPr>
            <a:xfrm>
              <a:off x="0" y="1598215"/>
              <a:ext cx="1295400" cy="308075"/>
            </a:xfrm>
            <a:prstGeom prst="rect">
              <a:avLst/>
            </a:prstGeom>
            <a:noFill/>
          </p:spPr>
          <p:txBody>
            <a:bodyPr>
              <a:spAutoFit/>
            </a:bodyPr>
            <a:lstStyle/>
            <a:p>
              <a:pPr>
                <a:defRPr/>
              </a:pPr>
              <a:r>
                <a:rPr lang="en-US" sz="1400" dirty="0">
                  <a:solidFill>
                    <a:schemeClr val="bg1"/>
                  </a:solidFill>
                  <a:latin typeface="Candara" pitchFamily="34" charset="0"/>
                </a:rPr>
                <a:t>Arctic-Boreal</a:t>
              </a:r>
            </a:p>
          </p:txBody>
        </p:sp>
        <p:sp>
          <p:nvSpPr>
            <p:cNvPr id="12" name="TextBox 11"/>
            <p:cNvSpPr txBox="1"/>
            <p:nvPr userDrawn="1"/>
          </p:nvSpPr>
          <p:spPr>
            <a:xfrm>
              <a:off x="0" y="1752253"/>
              <a:ext cx="1295400" cy="308075"/>
            </a:xfrm>
            <a:prstGeom prst="rect">
              <a:avLst/>
            </a:prstGeom>
            <a:noFill/>
          </p:spPr>
          <p:txBody>
            <a:bodyPr>
              <a:spAutoFit/>
            </a:bodyPr>
            <a:lstStyle/>
            <a:p>
              <a:pPr>
                <a:defRPr/>
              </a:pPr>
              <a:r>
                <a:rPr lang="en-US" sz="1400" dirty="0">
                  <a:solidFill>
                    <a:schemeClr val="bg1"/>
                  </a:solidFill>
                  <a:latin typeface="Candara" pitchFamily="34" charset="0"/>
                </a:rPr>
                <a:t>Vulnerability</a:t>
              </a:r>
            </a:p>
          </p:txBody>
        </p:sp>
        <p:sp>
          <p:nvSpPr>
            <p:cNvPr id="13" name="TextBox 12"/>
            <p:cNvSpPr txBox="1"/>
            <p:nvPr userDrawn="1"/>
          </p:nvSpPr>
          <p:spPr>
            <a:xfrm>
              <a:off x="0" y="1904702"/>
              <a:ext cx="1371600" cy="308075"/>
            </a:xfrm>
            <a:prstGeom prst="rect">
              <a:avLst/>
            </a:prstGeom>
            <a:noFill/>
          </p:spPr>
          <p:txBody>
            <a:bodyPr>
              <a:spAutoFit/>
            </a:bodyPr>
            <a:lstStyle/>
            <a:p>
              <a:pPr>
                <a:defRPr/>
              </a:pPr>
              <a:r>
                <a:rPr lang="en-US" sz="1400" dirty="0">
                  <a:solidFill>
                    <a:schemeClr val="bg1"/>
                  </a:solidFill>
                  <a:latin typeface="Candara" pitchFamily="34" charset="0"/>
                </a:rPr>
                <a:t>Experiment</a:t>
              </a:r>
            </a:p>
          </p:txBody>
        </p:sp>
      </p:grpSp>
    </p:spTree>
    <p:extLst>
      <p:ext uri="{BB962C8B-B14F-4D97-AF65-F5344CB8AC3E}">
        <p14:creationId xmlns:p14="http://schemas.microsoft.com/office/powerpoint/2010/main" val="18052228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A60B08-2FD8-FB41-BDF5-1F030A8C2037}" type="datetimeFigureOut">
              <a:rPr lang="en-US" smtClean="0"/>
              <a:t>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078E61-10D3-E947-A042-7CCD8B07BBE3}" type="slidenum">
              <a:rPr lang="en-US" smtClean="0"/>
              <a:t>‹#›</a:t>
            </a:fld>
            <a:endParaRPr lang="en-US" dirty="0"/>
          </a:p>
        </p:txBody>
      </p:sp>
    </p:spTree>
    <p:extLst>
      <p:ext uri="{BB962C8B-B14F-4D97-AF65-F5344CB8AC3E}">
        <p14:creationId xmlns:p14="http://schemas.microsoft.com/office/powerpoint/2010/main" val="3284058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7010400" y="6096000"/>
            <a:ext cx="2133600" cy="365125"/>
          </a:xfrm>
        </p:spPr>
        <p:txBody>
          <a:bodyPr/>
          <a:lstStyle>
            <a:lvl1pPr>
              <a:defRPr/>
            </a:lvl1pPr>
          </a:lstStyle>
          <a:p>
            <a:pPr>
              <a:defRPr/>
            </a:pPr>
            <a:fld id="{2BADFF07-7587-4D04-A2D0-F12BA09DEC50}" type="slidenum">
              <a:rPr lang="en-US"/>
              <a:pPr>
                <a:defRPr/>
              </a:pPr>
              <a:t>‹#›</a:t>
            </a:fld>
            <a:endParaRPr lang="en-US" dirty="0"/>
          </a:p>
        </p:txBody>
      </p:sp>
    </p:spTree>
    <p:extLst>
      <p:ext uri="{BB962C8B-B14F-4D97-AF65-F5344CB8AC3E}">
        <p14:creationId xmlns:p14="http://schemas.microsoft.com/office/powerpoint/2010/main" val="126129485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A60B08-2FD8-FB41-BDF5-1F030A8C2037}" type="datetimeFigureOut">
              <a:rPr lang="en-US" smtClean="0"/>
              <a:t>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078E61-10D3-E947-A042-7CCD8B07BBE3}" type="slidenum">
              <a:rPr lang="en-US" smtClean="0"/>
              <a:t>‹#›</a:t>
            </a:fld>
            <a:endParaRPr lang="en-US" dirty="0"/>
          </a:p>
        </p:txBody>
      </p:sp>
    </p:spTree>
    <p:extLst>
      <p:ext uri="{BB962C8B-B14F-4D97-AF65-F5344CB8AC3E}">
        <p14:creationId xmlns:p14="http://schemas.microsoft.com/office/powerpoint/2010/main" val="84218770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60B08-2FD8-FB41-BDF5-1F030A8C2037}" type="datetimeFigureOut">
              <a:rPr lang="en-US" smtClean="0"/>
              <a:t>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078E61-10D3-E947-A042-7CCD8B07BBE3}" type="slidenum">
              <a:rPr lang="en-US" smtClean="0"/>
              <a:t>‹#›</a:t>
            </a:fld>
            <a:endParaRPr lang="en-US" dirty="0"/>
          </a:p>
        </p:txBody>
      </p:sp>
    </p:spTree>
    <p:extLst>
      <p:ext uri="{BB962C8B-B14F-4D97-AF65-F5344CB8AC3E}">
        <p14:creationId xmlns:p14="http://schemas.microsoft.com/office/powerpoint/2010/main" val="3901560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A60B08-2FD8-FB41-BDF5-1F030A8C2037}" type="datetimeFigureOut">
              <a:rPr lang="en-US" smtClean="0"/>
              <a:t>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078E61-10D3-E947-A042-7CCD8B07BBE3}" type="slidenum">
              <a:rPr lang="en-US" smtClean="0"/>
              <a:t>‹#›</a:t>
            </a:fld>
            <a:endParaRPr lang="en-US" dirty="0"/>
          </a:p>
        </p:txBody>
      </p:sp>
    </p:spTree>
    <p:extLst>
      <p:ext uri="{BB962C8B-B14F-4D97-AF65-F5344CB8AC3E}">
        <p14:creationId xmlns:p14="http://schemas.microsoft.com/office/powerpoint/2010/main" val="2180092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A60B08-2FD8-FB41-BDF5-1F030A8C2037}" type="datetimeFigureOut">
              <a:rPr lang="en-US" smtClean="0"/>
              <a:t>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078E61-10D3-E947-A042-7CCD8B07BBE3}" type="slidenum">
              <a:rPr lang="en-US" smtClean="0"/>
              <a:t>‹#›</a:t>
            </a:fld>
            <a:endParaRPr lang="en-US" dirty="0"/>
          </a:p>
        </p:txBody>
      </p:sp>
    </p:spTree>
    <p:extLst>
      <p:ext uri="{BB962C8B-B14F-4D97-AF65-F5344CB8AC3E}">
        <p14:creationId xmlns:p14="http://schemas.microsoft.com/office/powerpoint/2010/main" val="120074487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A60B08-2FD8-FB41-BDF5-1F030A8C2037}" type="datetimeFigureOut">
              <a:rPr lang="en-US" smtClean="0"/>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078E61-10D3-E947-A042-7CCD8B07BBE3}" type="slidenum">
              <a:rPr lang="en-US" smtClean="0"/>
              <a:t>‹#›</a:t>
            </a:fld>
            <a:endParaRPr lang="en-US" dirty="0"/>
          </a:p>
        </p:txBody>
      </p:sp>
    </p:spTree>
    <p:extLst>
      <p:ext uri="{BB962C8B-B14F-4D97-AF65-F5344CB8AC3E}">
        <p14:creationId xmlns:p14="http://schemas.microsoft.com/office/powerpoint/2010/main" val="13690258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A60B08-2FD8-FB41-BDF5-1F030A8C2037}" type="datetimeFigureOut">
              <a:rPr lang="en-US" smtClean="0"/>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078E61-10D3-E947-A042-7CCD8B07BBE3}" type="slidenum">
              <a:rPr lang="en-US" smtClean="0"/>
              <a:t>‹#›</a:t>
            </a:fld>
            <a:endParaRPr lang="en-US" dirty="0"/>
          </a:p>
        </p:txBody>
      </p:sp>
    </p:spTree>
    <p:extLst>
      <p:ext uri="{BB962C8B-B14F-4D97-AF65-F5344CB8AC3E}">
        <p14:creationId xmlns:p14="http://schemas.microsoft.com/office/powerpoint/2010/main" val="326037511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CC7AB2-2792-C642-B984-82EC9648538C}" type="datetimeFigureOut">
              <a:rPr lang="en-US" smtClean="0"/>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4EFF7A-A52D-FC45-8EA4-77396785BFC6}" type="slidenum">
              <a:rPr lang="en-US" smtClean="0"/>
              <a:t>‹#›</a:t>
            </a:fld>
            <a:endParaRPr lang="en-US" dirty="0"/>
          </a:p>
        </p:txBody>
      </p:sp>
    </p:spTree>
    <p:extLst>
      <p:ext uri="{BB962C8B-B14F-4D97-AF65-F5344CB8AC3E}">
        <p14:creationId xmlns:p14="http://schemas.microsoft.com/office/powerpoint/2010/main" val="3395301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CC7AB2-2792-C642-B984-82EC9648538C}" type="datetimeFigureOut">
              <a:rPr lang="en-US" smtClean="0"/>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4EFF7A-A52D-FC45-8EA4-77396785BFC6}" type="slidenum">
              <a:rPr lang="en-US" smtClean="0"/>
              <a:t>‹#›</a:t>
            </a:fld>
            <a:endParaRPr lang="en-US" dirty="0"/>
          </a:p>
        </p:txBody>
      </p:sp>
    </p:spTree>
    <p:extLst>
      <p:ext uri="{BB962C8B-B14F-4D97-AF65-F5344CB8AC3E}">
        <p14:creationId xmlns:p14="http://schemas.microsoft.com/office/powerpoint/2010/main" val="18222113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CC7AB2-2792-C642-B984-82EC9648538C}" type="datetimeFigureOut">
              <a:rPr lang="en-US" smtClean="0"/>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4EFF7A-A52D-FC45-8EA4-77396785BFC6}" type="slidenum">
              <a:rPr lang="en-US" smtClean="0"/>
              <a:t>‹#›</a:t>
            </a:fld>
            <a:endParaRPr lang="en-US" dirty="0"/>
          </a:p>
        </p:txBody>
      </p:sp>
    </p:spTree>
    <p:extLst>
      <p:ext uri="{BB962C8B-B14F-4D97-AF65-F5344CB8AC3E}">
        <p14:creationId xmlns:p14="http://schemas.microsoft.com/office/powerpoint/2010/main" val="11837563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CC7AB2-2792-C642-B984-82EC9648538C}" type="datetimeFigureOut">
              <a:rPr lang="en-US" smtClean="0"/>
              <a:t>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4EFF7A-A52D-FC45-8EA4-77396785BFC6}" type="slidenum">
              <a:rPr lang="en-US" smtClean="0"/>
              <a:t>‹#›</a:t>
            </a:fld>
            <a:endParaRPr lang="en-US" dirty="0"/>
          </a:p>
        </p:txBody>
      </p:sp>
    </p:spTree>
    <p:extLst>
      <p:ext uri="{BB962C8B-B14F-4D97-AF65-F5344CB8AC3E}">
        <p14:creationId xmlns:p14="http://schemas.microsoft.com/office/powerpoint/2010/main" val="1176902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ndar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a:xfrm>
            <a:off x="7010400" y="6096000"/>
            <a:ext cx="2133600" cy="365125"/>
          </a:xfrm>
        </p:spPr>
        <p:txBody>
          <a:bodyPr/>
          <a:lstStyle>
            <a:lvl1pPr>
              <a:defRPr/>
            </a:lvl1pPr>
          </a:lstStyle>
          <a:p>
            <a:pPr>
              <a:defRPr/>
            </a:pPr>
            <a:fld id="{703E893D-38E7-42CE-B370-C5AB96FE3C61}" type="slidenum">
              <a:rPr lang="en-US"/>
              <a:pPr>
                <a:defRPr/>
              </a:pPr>
              <a:t>‹#›</a:t>
            </a:fld>
            <a:endParaRPr lang="en-US" dirty="0"/>
          </a:p>
        </p:txBody>
      </p:sp>
    </p:spTree>
    <p:extLst>
      <p:ext uri="{BB962C8B-B14F-4D97-AF65-F5344CB8AC3E}">
        <p14:creationId xmlns:p14="http://schemas.microsoft.com/office/powerpoint/2010/main" val="38124336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CC7AB2-2792-C642-B984-82EC9648538C}" type="datetimeFigureOut">
              <a:rPr lang="en-US" smtClean="0"/>
              <a:t>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4EFF7A-A52D-FC45-8EA4-77396785BFC6}" type="slidenum">
              <a:rPr lang="en-US" smtClean="0"/>
              <a:t>‹#›</a:t>
            </a:fld>
            <a:endParaRPr lang="en-US" dirty="0"/>
          </a:p>
        </p:txBody>
      </p:sp>
    </p:spTree>
    <p:extLst>
      <p:ext uri="{BB962C8B-B14F-4D97-AF65-F5344CB8AC3E}">
        <p14:creationId xmlns:p14="http://schemas.microsoft.com/office/powerpoint/2010/main" val="3945892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CC7AB2-2792-C642-B984-82EC9648538C}" type="datetimeFigureOut">
              <a:rPr lang="en-US" smtClean="0"/>
              <a:t>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4EFF7A-A52D-FC45-8EA4-77396785BFC6}" type="slidenum">
              <a:rPr lang="en-US" smtClean="0"/>
              <a:t>‹#›</a:t>
            </a:fld>
            <a:endParaRPr lang="en-US" dirty="0"/>
          </a:p>
        </p:txBody>
      </p:sp>
    </p:spTree>
    <p:extLst>
      <p:ext uri="{BB962C8B-B14F-4D97-AF65-F5344CB8AC3E}">
        <p14:creationId xmlns:p14="http://schemas.microsoft.com/office/powerpoint/2010/main" val="23172972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CC7AB2-2792-C642-B984-82EC9648538C}" type="datetimeFigureOut">
              <a:rPr lang="en-US" smtClean="0"/>
              <a:t>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54EFF7A-A52D-FC45-8EA4-77396785BFC6}" type="slidenum">
              <a:rPr lang="en-US" smtClean="0"/>
              <a:t>‹#›</a:t>
            </a:fld>
            <a:endParaRPr lang="en-US" dirty="0"/>
          </a:p>
        </p:txBody>
      </p:sp>
    </p:spTree>
    <p:extLst>
      <p:ext uri="{BB962C8B-B14F-4D97-AF65-F5344CB8AC3E}">
        <p14:creationId xmlns:p14="http://schemas.microsoft.com/office/powerpoint/2010/main" val="22852479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CC7AB2-2792-C642-B984-82EC9648538C}" type="datetimeFigureOut">
              <a:rPr lang="en-US" smtClean="0"/>
              <a:t>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4EFF7A-A52D-FC45-8EA4-77396785BFC6}" type="slidenum">
              <a:rPr lang="en-US" smtClean="0"/>
              <a:t>‹#›</a:t>
            </a:fld>
            <a:endParaRPr lang="en-US" dirty="0"/>
          </a:p>
        </p:txBody>
      </p:sp>
    </p:spTree>
    <p:extLst>
      <p:ext uri="{BB962C8B-B14F-4D97-AF65-F5344CB8AC3E}">
        <p14:creationId xmlns:p14="http://schemas.microsoft.com/office/powerpoint/2010/main" val="14556746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CC7AB2-2792-C642-B984-82EC9648538C}" type="datetimeFigureOut">
              <a:rPr lang="en-US" smtClean="0"/>
              <a:t>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4EFF7A-A52D-FC45-8EA4-77396785BFC6}" type="slidenum">
              <a:rPr lang="en-US" smtClean="0"/>
              <a:t>‹#›</a:t>
            </a:fld>
            <a:endParaRPr lang="en-US" dirty="0"/>
          </a:p>
        </p:txBody>
      </p:sp>
    </p:spTree>
    <p:extLst>
      <p:ext uri="{BB962C8B-B14F-4D97-AF65-F5344CB8AC3E}">
        <p14:creationId xmlns:p14="http://schemas.microsoft.com/office/powerpoint/2010/main" val="10976276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CC7AB2-2792-C642-B984-82EC9648538C}" type="datetimeFigureOut">
              <a:rPr lang="en-US" smtClean="0"/>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4EFF7A-A52D-FC45-8EA4-77396785BFC6}" type="slidenum">
              <a:rPr lang="en-US" smtClean="0"/>
              <a:t>‹#›</a:t>
            </a:fld>
            <a:endParaRPr lang="en-US" dirty="0"/>
          </a:p>
        </p:txBody>
      </p:sp>
    </p:spTree>
    <p:extLst>
      <p:ext uri="{BB962C8B-B14F-4D97-AF65-F5344CB8AC3E}">
        <p14:creationId xmlns:p14="http://schemas.microsoft.com/office/powerpoint/2010/main" val="26890849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CC7AB2-2792-C642-B984-82EC9648538C}" type="datetimeFigureOut">
              <a:rPr lang="en-US" smtClean="0"/>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4EFF7A-A52D-FC45-8EA4-77396785BFC6}" type="slidenum">
              <a:rPr lang="en-US" smtClean="0"/>
              <a:t>‹#›</a:t>
            </a:fld>
            <a:endParaRPr lang="en-US" dirty="0"/>
          </a:p>
        </p:txBody>
      </p:sp>
    </p:spTree>
    <p:extLst>
      <p:ext uri="{BB962C8B-B14F-4D97-AF65-F5344CB8AC3E}">
        <p14:creationId xmlns:p14="http://schemas.microsoft.com/office/powerpoint/2010/main" val="31995929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5FE85E-E561-3B45-BBE9-35CA3D5C0391}" type="datetimeFigureOut">
              <a:rPr lang="en-US" smtClean="0"/>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2E78E-2E22-EA41-8E26-2CE7FB900441}" type="slidenum">
              <a:rPr lang="en-US" smtClean="0"/>
              <a:t>‹#›</a:t>
            </a:fld>
            <a:endParaRPr lang="en-US" dirty="0"/>
          </a:p>
        </p:txBody>
      </p:sp>
    </p:spTree>
    <p:extLst>
      <p:ext uri="{BB962C8B-B14F-4D97-AF65-F5344CB8AC3E}">
        <p14:creationId xmlns:p14="http://schemas.microsoft.com/office/powerpoint/2010/main" val="31557224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5FE85E-E561-3B45-BBE9-35CA3D5C0391}" type="datetimeFigureOut">
              <a:rPr lang="en-US" smtClean="0"/>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2E78E-2E22-EA41-8E26-2CE7FB900441}" type="slidenum">
              <a:rPr lang="en-US" smtClean="0"/>
              <a:t>‹#›</a:t>
            </a:fld>
            <a:endParaRPr lang="en-US" dirty="0"/>
          </a:p>
        </p:txBody>
      </p:sp>
    </p:spTree>
    <p:extLst>
      <p:ext uri="{BB962C8B-B14F-4D97-AF65-F5344CB8AC3E}">
        <p14:creationId xmlns:p14="http://schemas.microsoft.com/office/powerpoint/2010/main" val="39157470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5FE85E-E561-3B45-BBE9-35CA3D5C0391}" type="datetimeFigureOut">
              <a:rPr lang="en-US" smtClean="0"/>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2E78E-2E22-EA41-8E26-2CE7FB900441}" type="slidenum">
              <a:rPr lang="en-US" smtClean="0"/>
              <a:t>‹#›</a:t>
            </a:fld>
            <a:endParaRPr lang="en-US" dirty="0"/>
          </a:p>
        </p:txBody>
      </p:sp>
    </p:spTree>
    <p:extLst>
      <p:ext uri="{BB962C8B-B14F-4D97-AF65-F5344CB8AC3E}">
        <p14:creationId xmlns:p14="http://schemas.microsoft.com/office/powerpoint/2010/main" val="4208514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a:xfrm>
            <a:off x="7010400" y="6096000"/>
            <a:ext cx="2133600" cy="365125"/>
          </a:xfrm>
        </p:spPr>
        <p:txBody>
          <a:bodyPr/>
          <a:lstStyle>
            <a:lvl1pPr>
              <a:defRPr/>
            </a:lvl1pPr>
          </a:lstStyle>
          <a:p>
            <a:pPr>
              <a:defRPr/>
            </a:pPr>
            <a:fld id="{0E0B89DF-D70A-49AB-B2E0-CE0FEAA30A92}" type="slidenum">
              <a:rPr lang="en-US"/>
              <a:pPr>
                <a:defRPr/>
              </a:pPr>
              <a:t>‹#›</a:t>
            </a:fld>
            <a:endParaRPr lang="en-US" dirty="0"/>
          </a:p>
        </p:txBody>
      </p:sp>
    </p:spTree>
    <p:extLst>
      <p:ext uri="{BB962C8B-B14F-4D97-AF65-F5344CB8AC3E}">
        <p14:creationId xmlns:p14="http://schemas.microsoft.com/office/powerpoint/2010/main" val="72565211"/>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5FE85E-E561-3B45-BBE9-35CA3D5C0391}" type="datetimeFigureOut">
              <a:rPr lang="en-US" smtClean="0"/>
              <a:t>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2E78E-2E22-EA41-8E26-2CE7FB900441}" type="slidenum">
              <a:rPr lang="en-US" smtClean="0"/>
              <a:t>‹#›</a:t>
            </a:fld>
            <a:endParaRPr lang="en-US" dirty="0"/>
          </a:p>
        </p:txBody>
      </p:sp>
    </p:spTree>
    <p:extLst>
      <p:ext uri="{BB962C8B-B14F-4D97-AF65-F5344CB8AC3E}">
        <p14:creationId xmlns:p14="http://schemas.microsoft.com/office/powerpoint/2010/main" val="37660439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5FE85E-E561-3B45-BBE9-35CA3D5C0391}" type="datetimeFigureOut">
              <a:rPr lang="en-US" smtClean="0"/>
              <a:t>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42E78E-2E22-EA41-8E26-2CE7FB900441}" type="slidenum">
              <a:rPr lang="en-US" smtClean="0"/>
              <a:t>‹#›</a:t>
            </a:fld>
            <a:endParaRPr lang="en-US" dirty="0"/>
          </a:p>
        </p:txBody>
      </p:sp>
    </p:spTree>
    <p:extLst>
      <p:ext uri="{BB962C8B-B14F-4D97-AF65-F5344CB8AC3E}">
        <p14:creationId xmlns:p14="http://schemas.microsoft.com/office/powerpoint/2010/main" val="26336428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5FE85E-E561-3B45-BBE9-35CA3D5C0391}" type="datetimeFigureOut">
              <a:rPr lang="en-US" smtClean="0"/>
              <a:t>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42E78E-2E22-EA41-8E26-2CE7FB900441}" type="slidenum">
              <a:rPr lang="en-US" smtClean="0"/>
              <a:t>‹#›</a:t>
            </a:fld>
            <a:endParaRPr lang="en-US" dirty="0"/>
          </a:p>
        </p:txBody>
      </p:sp>
    </p:spTree>
    <p:extLst>
      <p:ext uri="{BB962C8B-B14F-4D97-AF65-F5344CB8AC3E}">
        <p14:creationId xmlns:p14="http://schemas.microsoft.com/office/powerpoint/2010/main" val="1575875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5FE85E-E561-3B45-BBE9-35CA3D5C0391}" type="datetimeFigureOut">
              <a:rPr lang="en-US" smtClean="0"/>
              <a:t>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42E78E-2E22-EA41-8E26-2CE7FB900441}" type="slidenum">
              <a:rPr lang="en-US" smtClean="0"/>
              <a:t>‹#›</a:t>
            </a:fld>
            <a:endParaRPr lang="en-US" dirty="0"/>
          </a:p>
        </p:txBody>
      </p:sp>
    </p:spTree>
    <p:extLst>
      <p:ext uri="{BB962C8B-B14F-4D97-AF65-F5344CB8AC3E}">
        <p14:creationId xmlns:p14="http://schemas.microsoft.com/office/powerpoint/2010/main" val="33334331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5FE85E-E561-3B45-BBE9-35CA3D5C0391}" type="datetimeFigureOut">
              <a:rPr lang="en-US" smtClean="0"/>
              <a:t>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2E78E-2E22-EA41-8E26-2CE7FB900441}" type="slidenum">
              <a:rPr lang="en-US" smtClean="0"/>
              <a:t>‹#›</a:t>
            </a:fld>
            <a:endParaRPr lang="en-US" dirty="0"/>
          </a:p>
        </p:txBody>
      </p:sp>
    </p:spTree>
    <p:extLst>
      <p:ext uri="{BB962C8B-B14F-4D97-AF65-F5344CB8AC3E}">
        <p14:creationId xmlns:p14="http://schemas.microsoft.com/office/powerpoint/2010/main" val="26685382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5FE85E-E561-3B45-BBE9-35CA3D5C0391}" type="datetimeFigureOut">
              <a:rPr lang="en-US" smtClean="0"/>
              <a:t>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2E78E-2E22-EA41-8E26-2CE7FB900441}" type="slidenum">
              <a:rPr lang="en-US" smtClean="0"/>
              <a:t>‹#›</a:t>
            </a:fld>
            <a:endParaRPr lang="en-US" dirty="0"/>
          </a:p>
        </p:txBody>
      </p:sp>
    </p:spTree>
    <p:extLst>
      <p:ext uri="{BB962C8B-B14F-4D97-AF65-F5344CB8AC3E}">
        <p14:creationId xmlns:p14="http://schemas.microsoft.com/office/powerpoint/2010/main" val="10372680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5FE85E-E561-3B45-BBE9-35CA3D5C0391}" type="datetimeFigureOut">
              <a:rPr lang="en-US" smtClean="0"/>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2E78E-2E22-EA41-8E26-2CE7FB900441}" type="slidenum">
              <a:rPr lang="en-US" smtClean="0"/>
              <a:t>‹#›</a:t>
            </a:fld>
            <a:endParaRPr lang="en-US" dirty="0"/>
          </a:p>
        </p:txBody>
      </p:sp>
    </p:spTree>
    <p:extLst>
      <p:ext uri="{BB962C8B-B14F-4D97-AF65-F5344CB8AC3E}">
        <p14:creationId xmlns:p14="http://schemas.microsoft.com/office/powerpoint/2010/main" val="16560236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5FE85E-E561-3B45-BBE9-35CA3D5C0391}" type="datetimeFigureOut">
              <a:rPr lang="en-US" smtClean="0"/>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2E78E-2E22-EA41-8E26-2CE7FB900441}" type="slidenum">
              <a:rPr lang="en-US" smtClean="0"/>
              <a:t>‹#›</a:t>
            </a:fld>
            <a:endParaRPr lang="en-US" dirty="0"/>
          </a:p>
        </p:txBody>
      </p:sp>
    </p:spTree>
    <p:extLst>
      <p:ext uri="{BB962C8B-B14F-4D97-AF65-F5344CB8AC3E}">
        <p14:creationId xmlns:p14="http://schemas.microsoft.com/office/powerpoint/2010/main" val="10593159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74FFCD-7901-544D-BBB9-30890C7B6F73}" type="datetimeFigureOut">
              <a:rPr lang="en-US" smtClean="0"/>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A98498-8653-4748-8B6F-79DCD3CE69D4}" type="slidenum">
              <a:rPr lang="en-US" smtClean="0"/>
              <a:t>‹#›</a:t>
            </a:fld>
            <a:endParaRPr lang="en-US" dirty="0"/>
          </a:p>
        </p:txBody>
      </p:sp>
    </p:spTree>
    <p:extLst>
      <p:ext uri="{BB962C8B-B14F-4D97-AF65-F5344CB8AC3E}">
        <p14:creationId xmlns:p14="http://schemas.microsoft.com/office/powerpoint/2010/main" val="12152125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74FFCD-7901-544D-BBB9-30890C7B6F73}" type="datetimeFigureOut">
              <a:rPr lang="en-US" smtClean="0"/>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A98498-8653-4748-8B6F-79DCD3CE69D4}" type="slidenum">
              <a:rPr lang="en-US" smtClean="0"/>
              <a:t>‹#›</a:t>
            </a:fld>
            <a:endParaRPr lang="en-US" dirty="0"/>
          </a:p>
        </p:txBody>
      </p:sp>
    </p:spTree>
    <p:extLst>
      <p:ext uri="{BB962C8B-B14F-4D97-AF65-F5344CB8AC3E}">
        <p14:creationId xmlns:p14="http://schemas.microsoft.com/office/powerpoint/2010/main" val="2275946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4707894"/>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74FFCD-7901-544D-BBB9-30890C7B6F73}" type="datetimeFigureOut">
              <a:rPr lang="en-US" smtClean="0"/>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A98498-8653-4748-8B6F-79DCD3CE69D4}" type="slidenum">
              <a:rPr lang="en-US" smtClean="0"/>
              <a:t>‹#›</a:t>
            </a:fld>
            <a:endParaRPr lang="en-US" dirty="0"/>
          </a:p>
        </p:txBody>
      </p:sp>
    </p:spTree>
    <p:extLst>
      <p:ext uri="{BB962C8B-B14F-4D97-AF65-F5344CB8AC3E}">
        <p14:creationId xmlns:p14="http://schemas.microsoft.com/office/powerpoint/2010/main" val="4375298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74FFCD-7901-544D-BBB9-30890C7B6F73}" type="datetimeFigureOut">
              <a:rPr lang="en-US" smtClean="0"/>
              <a:t>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A98498-8653-4748-8B6F-79DCD3CE69D4}" type="slidenum">
              <a:rPr lang="en-US" smtClean="0"/>
              <a:t>‹#›</a:t>
            </a:fld>
            <a:endParaRPr lang="en-US" dirty="0"/>
          </a:p>
        </p:txBody>
      </p:sp>
    </p:spTree>
    <p:extLst>
      <p:ext uri="{BB962C8B-B14F-4D97-AF65-F5344CB8AC3E}">
        <p14:creationId xmlns:p14="http://schemas.microsoft.com/office/powerpoint/2010/main" val="15946913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74FFCD-7901-544D-BBB9-30890C7B6F73}" type="datetimeFigureOut">
              <a:rPr lang="en-US" smtClean="0"/>
              <a:t>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2A98498-8653-4748-8B6F-79DCD3CE69D4}" type="slidenum">
              <a:rPr lang="en-US" smtClean="0"/>
              <a:t>‹#›</a:t>
            </a:fld>
            <a:endParaRPr lang="en-US" dirty="0"/>
          </a:p>
        </p:txBody>
      </p:sp>
    </p:spTree>
    <p:extLst>
      <p:ext uri="{BB962C8B-B14F-4D97-AF65-F5344CB8AC3E}">
        <p14:creationId xmlns:p14="http://schemas.microsoft.com/office/powerpoint/2010/main" val="15695379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74FFCD-7901-544D-BBB9-30890C7B6F73}" type="datetimeFigureOut">
              <a:rPr lang="en-US" smtClean="0"/>
              <a:t>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2A98498-8653-4748-8B6F-79DCD3CE69D4}" type="slidenum">
              <a:rPr lang="en-US" smtClean="0"/>
              <a:t>‹#›</a:t>
            </a:fld>
            <a:endParaRPr lang="en-US" dirty="0"/>
          </a:p>
        </p:txBody>
      </p:sp>
    </p:spTree>
    <p:extLst>
      <p:ext uri="{BB962C8B-B14F-4D97-AF65-F5344CB8AC3E}">
        <p14:creationId xmlns:p14="http://schemas.microsoft.com/office/powerpoint/2010/main" val="36980170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74FFCD-7901-544D-BBB9-30890C7B6F73}" type="datetimeFigureOut">
              <a:rPr lang="en-US" smtClean="0"/>
              <a:t>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2A98498-8653-4748-8B6F-79DCD3CE69D4}" type="slidenum">
              <a:rPr lang="en-US" smtClean="0"/>
              <a:t>‹#›</a:t>
            </a:fld>
            <a:endParaRPr lang="en-US" dirty="0"/>
          </a:p>
        </p:txBody>
      </p:sp>
    </p:spTree>
    <p:extLst>
      <p:ext uri="{BB962C8B-B14F-4D97-AF65-F5344CB8AC3E}">
        <p14:creationId xmlns:p14="http://schemas.microsoft.com/office/powerpoint/2010/main" val="10620676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74FFCD-7901-544D-BBB9-30890C7B6F73}" type="datetimeFigureOut">
              <a:rPr lang="en-US" smtClean="0"/>
              <a:t>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A98498-8653-4748-8B6F-79DCD3CE69D4}" type="slidenum">
              <a:rPr lang="en-US" smtClean="0"/>
              <a:t>‹#›</a:t>
            </a:fld>
            <a:endParaRPr lang="en-US" dirty="0"/>
          </a:p>
        </p:txBody>
      </p:sp>
    </p:spTree>
    <p:extLst>
      <p:ext uri="{BB962C8B-B14F-4D97-AF65-F5344CB8AC3E}">
        <p14:creationId xmlns:p14="http://schemas.microsoft.com/office/powerpoint/2010/main" val="36737820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74FFCD-7901-544D-BBB9-30890C7B6F73}" type="datetimeFigureOut">
              <a:rPr lang="en-US" smtClean="0"/>
              <a:t>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A98498-8653-4748-8B6F-79DCD3CE69D4}" type="slidenum">
              <a:rPr lang="en-US" smtClean="0"/>
              <a:t>‹#›</a:t>
            </a:fld>
            <a:endParaRPr lang="en-US" dirty="0"/>
          </a:p>
        </p:txBody>
      </p:sp>
    </p:spTree>
    <p:extLst>
      <p:ext uri="{BB962C8B-B14F-4D97-AF65-F5344CB8AC3E}">
        <p14:creationId xmlns:p14="http://schemas.microsoft.com/office/powerpoint/2010/main" val="18281369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74FFCD-7901-544D-BBB9-30890C7B6F73}" type="datetimeFigureOut">
              <a:rPr lang="en-US" smtClean="0"/>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A98498-8653-4748-8B6F-79DCD3CE69D4}" type="slidenum">
              <a:rPr lang="en-US" smtClean="0"/>
              <a:t>‹#›</a:t>
            </a:fld>
            <a:endParaRPr lang="en-US" dirty="0"/>
          </a:p>
        </p:txBody>
      </p:sp>
    </p:spTree>
    <p:extLst>
      <p:ext uri="{BB962C8B-B14F-4D97-AF65-F5344CB8AC3E}">
        <p14:creationId xmlns:p14="http://schemas.microsoft.com/office/powerpoint/2010/main" val="35814820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74FFCD-7901-544D-BBB9-30890C7B6F73}" type="datetimeFigureOut">
              <a:rPr lang="en-US" smtClean="0"/>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A98498-8653-4748-8B6F-79DCD3CE69D4}" type="slidenum">
              <a:rPr lang="en-US" smtClean="0"/>
              <a:t>‹#›</a:t>
            </a:fld>
            <a:endParaRPr lang="en-US" dirty="0"/>
          </a:p>
        </p:txBody>
      </p:sp>
    </p:spTree>
    <p:extLst>
      <p:ext uri="{BB962C8B-B14F-4D97-AF65-F5344CB8AC3E}">
        <p14:creationId xmlns:p14="http://schemas.microsoft.com/office/powerpoint/2010/main" val="42044752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74FFCD-7901-544D-BBB9-30890C7B6F73}" type="datetimeFigureOut">
              <a:rPr lang="en-US" smtClean="0"/>
              <a:t>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2A98498-8653-4748-8B6F-79DCD3CE69D4}" type="slidenum">
              <a:rPr lang="en-US" smtClean="0"/>
              <a:t>‹#›</a:t>
            </a:fld>
            <a:endParaRPr lang="en-US" dirty="0"/>
          </a:p>
        </p:txBody>
      </p:sp>
    </p:spTree>
    <p:extLst>
      <p:ext uri="{BB962C8B-B14F-4D97-AF65-F5344CB8AC3E}">
        <p14:creationId xmlns:p14="http://schemas.microsoft.com/office/powerpoint/2010/main" val="761785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7010400" y="6096000"/>
            <a:ext cx="2133600" cy="365125"/>
          </a:xfrm>
        </p:spPr>
        <p:txBody>
          <a:bodyPr/>
          <a:lstStyle>
            <a:lvl1pPr>
              <a:defRPr/>
            </a:lvl1pPr>
          </a:lstStyle>
          <a:p>
            <a:pPr>
              <a:defRPr/>
            </a:pPr>
            <a:fld id="{30B3E744-E045-41CF-8F49-62516A8D2CBE}" type="slidenum">
              <a:rPr lang="en-US"/>
              <a:pPr>
                <a:defRPr/>
              </a:pPr>
              <a:t>‹#›</a:t>
            </a:fld>
            <a:endParaRPr lang="en-US" dirty="0"/>
          </a:p>
        </p:txBody>
      </p:sp>
    </p:spTree>
    <p:extLst>
      <p:ext uri="{BB962C8B-B14F-4D97-AF65-F5344CB8AC3E}">
        <p14:creationId xmlns:p14="http://schemas.microsoft.com/office/powerpoint/2010/main" val="177409494"/>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9ECC4-2FDE-434A-898A-ACB9994A9007}" type="datetimeFigureOut">
              <a:rPr lang="en-US" smtClean="0"/>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11C95D-C7CA-CC47-8A6F-56573D60D268}" type="slidenum">
              <a:rPr lang="en-US" smtClean="0"/>
              <a:t>‹#›</a:t>
            </a:fld>
            <a:endParaRPr lang="en-US" dirty="0"/>
          </a:p>
        </p:txBody>
      </p:sp>
    </p:spTree>
    <p:extLst>
      <p:ext uri="{BB962C8B-B14F-4D97-AF65-F5344CB8AC3E}">
        <p14:creationId xmlns:p14="http://schemas.microsoft.com/office/powerpoint/2010/main" val="18680465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9ECC4-2FDE-434A-898A-ACB9994A9007}" type="datetimeFigureOut">
              <a:rPr lang="en-US" smtClean="0"/>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11C95D-C7CA-CC47-8A6F-56573D60D268}" type="slidenum">
              <a:rPr lang="en-US" smtClean="0"/>
              <a:t>‹#›</a:t>
            </a:fld>
            <a:endParaRPr lang="en-US" dirty="0"/>
          </a:p>
        </p:txBody>
      </p:sp>
    </p:spTree>
    <p:extLst>
      <p:ext uri="{BB962C8B-B14F-4D97-AF65-F5344CB8AC3E}">
        <p14:creationId xmlns:p14="http://schemas.microsoft.com/office/powerpoint/2010/main" val="644011984"/>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9ECC4-2FDE-434A-898A-ACB9994A9007}" type="datetimeFigureOut">
              <a:rPr lang="en-US" smtClean="0"/>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11C95D-C7CA-CC47-8A6F-56573D60D268}" type="slidenum">
              <a:rPr lang="en-US" smtClean="0"/>
              <a:t>‹#›</a:t>
            </a:fld>
            <a:endParaRPr lang="en-US" dirty="0"/>
          </a:p>
        </p:txBody>
      </p:sp>
    </p:spTree>
    <p:extLst>
      <p:ext uri="{BB962C8B-B14F-4D97-AF65-F5344CB8AC3E}">
        <p14:creationId xmlns:p14="http://schemas.microsoft.com/office/powerpoint/2010/main" val="5124700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9ECC4-2FDE-434A-898A-ACB9994A9007}" type="datetimeFigureOut">
              <a:rPr lang="en-US" smtClean="0"/>
              <a:t>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11C95D-C7CA-CC47-8A6F-56573D60D268}" type="slidenum">
              <a:rPr lang="en-US" smtClean="0"/>
              <a:t>‹#›</a:t>
            </a:fld>
            <a:endParaRPr lang="en-US" dirty="0"/>
          </a:p>
        </p:txBody>
      </p:sp>
    </p:spTree>
    <p:extLst>
      <p:ext uri="{BB962C8B-B14F-4D97-AF65-F5344CB8AC3E}">
        <p14:creationId xmlns:p14="http://schemas.microsoft.com/office/powerpoint/2010/main" val="20613006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9ECC4-2FDE-434A-898A-ACB9994A9007}" type="datetimeFigureOut">
              <a:rPr lang="en-US" smtClean="0"/>
              <a:t>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11C95D-C7CA-CC47-8A6F-56573D60D268}" type="slidenum">
              <a:rPr lang="en-US" smtClean="0"/>
              <a:t>‹#›</a:t>
            </a:fld>
            <a:endParaRPr lang="en-US" dirty="0"/>
          </a:p>
        </p:txBody>
      </p:sp>
    </p:spTree>
    <p:extLst>
      <p:ext uri="{BB962C8B-B14F-4D97-AF65-F5344CB8AC3E}">
        <p14:creationId xmlns:p14="http://schemas.microsoft.com/office/powerpoint/2010/main" val="25136950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9ECC4-2FDE-434A-898A-ACB9994A9007}" type="datetimeFigureOut">
              <a:rPr lang="en-US" smtClean="0"/>
              <a:t>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11C95D-C7CA-CC47-8A6F-56573D60D268}" type="slidenum">
              <a:rPr lang="en-US" smtClean="0"/>
              <a:t>‹#›</a:t>
            </a:fld>
            <a:endParaRPr lang="en-US" dirty="0"/>
          </a:p>
        </p:txBody>
      </p:sp>
    </p:spTree>
    <p:extLst>
      <p:ext uri="{BB962C8B-B14F-4D97-AF65-F5344CB8AC3E}">
        <p14:creationId xmlns:p14="http://schemas.microsoft.com/office/powerpoint/2010/main" val="32783891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9ECC4-2FDE-434A-898A-ACB9994A9007}" type="datetimeFigureOut">
              <a:rPr lang="en-US" smtClean="0"/>
              <a:t>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B11C95D-C7CA-CC47-8A6F-56573D60D268}" type="slidenum">
              <a:rPr lang="en-US" smtClean="0"/>
              <a:t>‹#›</a:t>
            </a:fld>
            <a:endParaRPr lang="en-US" dirty="0"/>
          </a:p>
        </p:txBody>
      </p:sp>
    </p:spTree>
    <p:extLst>
      <p:ext uri="{BB962C8B-B14F-4D97-AF65-F5344CB8AC3E}">
        <p14:creationId xmlns:p14="http://schemas.microsoft.com/office/powerpoint/2010/main" val="182417138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008313" cy="7493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685800"/>
            <a:ext cx="5111750" cy="5440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9ECC4-2FDE-434A-898A-ACB9994A9007}" type="datetimeFigureOut">
              <a:rPr lang="en-US" smtClean="0"/>
              <a:t>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11C95D-C7CA-CC47-8A6F-56573D60D268}" type="slidenum">
              <a:rPr lang="en-US" smtClean="0"/>
              <a:t>‹#›</a:t>
            </a:fld>
            <a:endParaRPr lang="en-US" dirty="0"/>
          </a:p>
        </p:txBody>
      </p:sp>
    </p:spTree>
    <p:extLst>
      <p:ext uri="{BB962C8B-B14F-4D97-AF65-F5344CB8AC3E}">
        <p14:creationId xmlns:p14="http://schemas.microsoft.com/office/powerpoint/2010/main" val="28903608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9ECC4-2FDE-434A-898A-ACB9994A9007}" type="datetimeFigureOut">
              <a:rPr lang="en-US" smtClean="0"/>
              <a:t>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11C95D-C7CA-CC47-8A6F-56573D60D268}" type="slidenum">
              <a:rPr lang="en-US" smtClean="0"/>
              <a:t>‹#›</a:t>
            </a:fld>
            <a:endParaRPr lang="en-US" dirty="0"/>
          </a:p>
        </p:txBody>
      </p:sp>
    </p:spTree>
    <p:extLst>
      <p:ext uri="{BB962C8B-B14F-4D97-AF65-F5344CB8AC3E}">
        <p14:creationId xmlns:p14="http://schemas.microsoft.com/office/powerpoint/2010/main" val="8760558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9ECC4-2FDE-434A-898A-ACB9994A9007}" type="datetimeFigureOut">
              <a:rPr lang="en-US" smtClean="0"/>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11C95D-C7CA-CC47-8A6F-56573D60D268}" type="slidenum">
              <a:rPr lang="en-US" smtClean="0"/>
              <a:t>‹#›</a:t>
            </a:fld>
            <a:endParaRPr lang="en-US" dirty="0"/>
          </a:p>
        </p:txBody>
      </p:sp>
    </p:spTree>
    <p:extLst>
      <p:ext uri="{BB962C8B-B14F-4D97-AF65-F5344CB8AC3E}">
        <p14:creationId xmlns:p14="http://schemas.microsoft.com/office/powerpoint/2010/main" val="168885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7010400" y="6096000"/>
            <a:ext cx="2133600" cy="365125"/>
          </a:xfrm>
        </p:spPr>
        <p:txBody>
          <a:bodyPr/>
          <a:lstStyle>
            <a:lvl1pPr>
              <a:defRPr/>
            </a:lvl1pPr>
          </a:lstStyle>
          <a:p>
            <a:pPr>
              <a:defRPr/>
            </a:pPr>
            <a:fld id="{5D89114A-8233-490C-8797-92ABC7F19E0E}" type="slidenum">
              <a:rPr lang="en-US"/>
              <a:pPr>
                <a:defRPr/>
              </a:pPr>
              <a:t>‹#›</a:t>
            </a:fld>
            <a:endParaRPr lang="en-US" dirty="0"/>
          </a:p>
        </p:txBody>
      </p:sp>
    </p:spTree>
    <p:extLst>
      <p:ext uri="{BB962C8B-B14F-4D97-AF65-F5344CB8AC3E}">
        <p14:creationId xmlns:p14="http://schemas.microsoft.com/office/powerpoint/2010/main" val="204568493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9ECC4-2FDE-434A-898A-ACB9994A9007}" type="datetimeFigureOut">
              <a:rPr lang="en-US" smtClean="0"/>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11C95D-C7CA-CC47-8A6F-56573D60D268}" type="slidenum">
              <a:rPr lang="en-US" smtClean="0"/>
              <a:t>‹#›</a:t>
            </a:fld>
            <a:endParaRPr lang="en-US" dirty="0"/>
          </a:p>
        </p:txBody>
      </p:sp>
    </p:spTree>
    <p:extLst>
      <p:ext uri="{BB962C8B-B14F-4D97-AF65-F5344CB8AC3E}">
        <p14:creationId xmlns:p14="http://schemas.microsoft.com/office/powerpoint/2010/main" val="17834238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2E480F-263C-314A-A4B9-9A1925B6D30F}" type="datetimeFigureOut">
              <a:rPr lang="en-US" smtClean="0"/>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BEB924-0868-5A4E-9708-E34A55896417}" type="slidenum">
              <a:rPr lang="en-US" smtClean="0"/>
              <a:t>‹#›</a:t>
            </a:fld>
            <a:endParaRPr lang="en-US" dirty="0"/>
          </a:p>
        </p:txBody>
      </p:sp>
    </p:spTree>
    <p:extLst>
      <p:ext uri="{BB962C8B-B14F-4D97-AF65-F5344CB8AC3E}">
        <p14:creationId xmlns:p14="http://schemas.microsoft.com/office/powerpoint/2010/main" val="20854001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2E480F-263C-314A-A4B9-9A1925B6D30F}" type="datetimeFigureOut">
              <a:rPr lang="en-US" smtClean="0"/>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BEB924-0868-5A4E-9708-E34A55896417}" type="slidenum">
              <a:rPr lang="en-US" smtClean="0"/>
              <a:t>‹#›</a:t>
            </a:fld>
            <a:endParaRPr lang="en-US" dirty="0"/>
          </a:p>
        </p:txBody>
      </p:sp>
    </p:spTree>
    <p:extLst>
      <p:ext uri="{BB962C8B-B14F-4D97-AF65-F5344CB8AC3E}">
        <p14:creationId xmlns:p14="http://schemas.microsoft.com/office/powerpoint/2010/main" val="7646141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2E480F-263C-314A-A4B9-9A1925B6D30F}" type="datetimeFigureOut">
              <a:rPr lang="en-US" smtClean="0"/>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BEB924-0868-5A4E-9708-E34A55896417}" type="slidenum">
              <a:rPr lang="en-US" smtClean="0"/>
              <a:t>‹#›</a:t>
            </a:fld>
            <a:endParaRPr lang="en-US" dirty="0"/>
          </a:p>
        </p:txBody>
      </p:sp>
    </p:spTree>
    <p:extLst>
      <p:ext uri="{BB962C8B-B14F-4D97-AF65-F5344CB8AC3E}">
        <p14:creationId xmlns:p14="http://schemas.microsoft.com/office/powerpoint/2010/main" val="37931424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2E480F-263C-314A-A4B9-9A1925B6D30F}" type="datetimeFigureOut">
              <a:rPr lang="en-US" smtClean="0"/>
              <a:t>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BEB924-0868-5A4E-9708-E34A55896417}" type="slidenum">
              <a:rPr lang="en-US" smtClean="0"/>
              <a:t>‹#›</a:t>
            </a:fld>
            <a:endParaRPr lang="en-US" dirty="0"/>
          </a:p>
        </p:txBody>
      </p:sp>
    </p:spTree>
    <p:extLst>
      <p:ext uri="{BB962C8B-B14F-4D97-AF65-F5344CB8AC3E}">
        <p14:creationId xmlns:p14="http://schemas.microsoft.com/office/powerpoint/2010/main" val="29714333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2E480F-263C-314A-A4B9-9A1925B6D30F}" type="datetimeFigureOut">
              <a:rPr lang="en-US" smtClean="0"/>
              <a:t>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3BEB924-0868-5A4E-9708-E34A55896417}" type="slidenum">
              <a:rPr lang="en-US" smtClean="0"/>
              <a:t>‹#›</a:t>
            </a:fld>
            <a:endParaRPr lang="en-US" dirty="0"/>
          </a:p>
        </p:txBody>
      </p:sp>
    </p:spTree>
    <p:extLst>
      <p:ext uri="{BB962C8B-B14F-4D97-AF65-F5344CB8AC3E}">
        <p14:creationId xmlns:p14="http://schemas.microsoft.com/office/powerpoint/2010/main" val="14555984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2E480F-263C-314A-A4B9-9A1925B6D30F}" type="datetimeFigureOut">
              <a:rPr lang="en-US" smtClean="0"/>
              <a:t>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3BEB924-0868-5A4E-9708-E34A55896417}" type="slidenum">
              <a:rPr lang="en-US" smtClean="0"/>
              <a:t>‹#›</a:t>
            </a:fld>
            <a:endParaRPr lang="en-US" dirty="0"/>
          </a:p>
        </p:txBody>
      </p:sp>
    </p:spTree>
    <p:extLst>
      <p:ext uri="{BB962C8B-B14F-4D97-AF65-F5344CB8AC3E}">
        <p14:creationId xmlns:p14="http://schemas.microsoft.com/office/powerpoint/2010/main" val="40713773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2E480F-263C-314A-A4B9-9A1925B6D30F}" type="datetimeFigureOut">
              <a:rPr lang="en-US" smtClean="0"/>
              <a:t>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3BEB924-0868-5A4E-9708-E34A55896417}" type="slidenum">
              <a:rPr lang="en-US" smtClean="0"/>
              <a:t>‹#›</a:t>
            </a:fld>
            <a:endParaRPr lang="en-US" dirty="0"/>
          </a:p>
        </p:txBody>
      </p:sp>
    </p:spTree>
    <p:extLst>
      <p:ext uri="{BB962C8B-B14F-4D97-AF65-F5344CB8AC3E}">
        <p14:creationId xmlns:p14="http://schemas.microsoft.com/office/powerpoint/2010/main" val="413532193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2E480F-263C-314A-A4B9-9A1925B6D30F}" type="datetimeFigureOut">
              <a:rPr lang="en-US" smtClean="0"/>
              <a:t>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BEB924-0868-5A4E-9708-E34A55896417}" type="slidenum">
              <a:rPr lang="en-US" smtClean="0"/>
              <a:t>‹#›</a:t>
            </a:fld>
            <a:endParaRPr lang="en-US" dirty="0"/>
          </a:p>
        </p:txBody>
      </p:sp>
    </p:spTree>
    <p:extLst>
      <p:ext uri="{BB962C8B-B14F-4D97-AF65-F5344CB8AC3E}">
        <p14:creationId xmlns:p14="http://schemas.microsoft.com/office/powerpoint/2010/main" val="62501543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2E480F-263C-314A-A4B9-9A1925B6D30F}" type="datetimeFigureOut">
              <a:rPr lang="en-US" smtClean="0"/>
              <a:t>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BEB924-0868-5A4E-9708-E34A55896417}" type="slidenum">
              <a:rPr lang="en-US" smtClean="0"/>
              <a:t>‹#›</a:t>
            </a:fld>
            <a:endParaRPr lang="en-US" dirty="0"/>
          </a:p>
        </p:txBody>
      </p:sp>
    </p:spTree>
    <p:extLst>
      <p:ext uri="{BB962C8B-B14F-4D97-AF65-F5344CB8AC3E}">
        <p14:creationId xmlns:p14="http://schemas.microsoft.com/office/powerpoint/2010/main" val="2195878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theme" Target="../theme/theme11.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6" Type="http://schemas.openxmlformats.org/officeDocument/2006/relationships/image" Target="../media/image3.png"/><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image" Target="../media/image2.gif"/><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theme" Target="../theme/theme12.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gi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7.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gif"/><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8.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2.gif"/><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0.jp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2.gif"/><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1.jp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2.gif"/><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6" Type="http://schemas.openxmlformats.org/officeDocument/2006/relationships/image" Target="../media/image2.gif"/><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image" Target="../media/image3.png"/><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12.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13.jp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image" Target="../media/image2.gif"/><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4.jp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image" Target="../media/image2.gif"/><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762000"/>
            <a:ext cx="8229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764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pPr>
              <a:defRPr/>
            </a:pPr>
            <a:endParaRPr lang="en-US" dirty="0"/>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pPr>
              <a:defRPr/>
            </a:pPr>
            <a:fld id="{A5F988DF-AE21-42DE-8348-79C891389F9C}" type="slidenum">
              <a:rPr lang="en-US"/>
              <a:pPr>
                <a:defRPr/>
              </a:pPr>
              <a:t>‹#›</a:t>
            </a:fld>
            <a:endParaRPr lang="en-US" dirty="0"/>
          </a:p>
        </p:txBody>
      </p:sp>
      <p:sp>
        <p:nvSpPr>
          <p:cNvPr id="7" name="Slide Number Placeholder 5"/>
          <p:cNvSpPr txBox="1">
            <a:spLocks/>
          </p:cNvSpPr>
          <p:nvPr/>
        </p:nvSpPr>
        <p:spPr bwMode="auto">
          <a:xfrm>
            <a:off x="6553200" y="6416675"/>
            <a:ext cx="2133600" cy="365125"/>
          </a:xfrm>
          <a:prstGeom prst="rect">
            <a:avLst/>
          </a:prstGeom>
          <a:noFill/>
          <a:ln>
            <a:miter lim="800000"/>
            <a:headEnd/>
            <a:tailEnd/>
          </a:ln>
        </p:spPr>
        <p:txBody>
          <a:bodyPr anchor="ctr"/>
          <a:lstStyle/>
          <a:p>
            <a:pPr algn="r">
              <a:defRPr/>
            </a:pPr>
            <a:fld id="{A82C871A-7740-40B1-BD09-78AE38FCD000}" type="slidenum">
              <a:rPr lang="en-US" sz="1200">
                <a:solidFill>
                  <a:schemeClr val="tx1">
                    <a:tint val="75000"/>
                  </a:schemeClr>
                </a:solidFill>
                <a:latin typeface="Calibri" pitchFamily="34" charset="0"/>
              </a:rPr>
              <a:pPr algn="r">
                <a:defRPr/>
              </a:pPr>
              <a:t>‹#›</a:t>
            </a:fld>
            <a:endParaRPr lang="en-US" sz="1200" dirty="0">
              <a:solidFill>
                <a:schemeClr val="tx1">
                  <a:tint val="75000"/>
                </a:schemeClr>
              </a:solidFill>
              <a:latin typeface="Calibri" pitchFamily="34" charset="0"/>
            </a:endParaRPr>
          </a:p>
        </p:txBody>
      </p:sp>
      <p:pic>
        <p:nvPicPr>
          <p:cNvPr id="11" name="Picture 4"/>
          <p:cNvPicPr>
            <a:picLocks noChangeAspect="1" noChangeArrowheads="1"/>
          </p:cNvPicPr>
          <p:nvPr/>
        </p:nvPicPr>
        <p:blipFill>
          <a:blip r:embed="rId14">
            <a:lum contrast="10000"/>
          </a:blip>
          <a:srcRect/>
          <a:stretch>
            <a:fillRect/>
          </a:stretch>
        </p:blipFill>
        <p:spPr bwMode="auto">
          <a:xfrm>
            <a:off x="0" y="0"/>
            <a:ext cx="9144000" cy="577850"/>
          </a:xfrm>
          <a:prstGeom prst="rect">
            <a:avLst/>
          </a:prstGeom>
          <a:noFill/>
          <a:ln w="9525">
            <a:solidFill>
              <a:schemeClr val="tx1">
                <a:lumMod val="75000"/>
                <a:lumOff val="25000"/>
              </a:schemeClr>
            </a:solidFill>
            <a:miter lim="800000"/>
            <a:headEnd/>
            <a:tailEnd/>
          </a:ln>
          <a:effectLst>
            <a:outerShdw blurRad="50800" dist="38100" dir="5400000" algn="t" rotWithShape="0">
              <a:prstClr val="black">
                <a:alpha val="40000"/>
              </a:prstClr>
            </a:outerShdw>
          </a:effectLst>
        </p:spPr>
      </p:pic>
      <p:pic>
        <p:nvPicPr>
          <p:cNvPr id="24" name="Picture 23" descr="above_logo_ppt.gif"/>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76200" y="0"/>
            <a:ext cx="3061252" cy="558800"/>
          </a:xfrm>
          <a:prstGeom prst="rect">
            <a:avLst/>
          </a:prstGeom>
        </p:spPr>
      </p:pic>
      <p:sp>
        <p:nvSpPr>
          <p:cNvPr id="15" name="Rectangle 14"/>
          <p:cNvSpPr>
            <a:spLocks noChangeArrowheads="1"/>
          </p:cNvSpPr>
          <p:nvPr/>
        </p:nvSpPr>
        <p:spPr bwMode="auto">
          <a:xfrm>
            <a:off x="0" y="6484937"/>
            <a:ext cx="9144000" cy="381000"/>
          </a:xfrm>
          <a:prstGeom prst="rect">
            <a:avLst/>
          </a:prstGeom>
          <a:solidFill>
            <a:srgbClr val="404040"/>
          </a:solidFill>
          <a:ln w="9525">
            <a:solidFill>
              <a:srgbClr val="404040"/>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rgbClr val="634F11"/>
              </a:solidFill>
              <a:latin typeface="+mn-lt"/>
              <a:ea typeface="+mn-ea"/>
            </a:endParaRPr>
          </a:p>
        </p:txBody>
      </p:sp>
      <p:pic>
        <p:nvPicPr>
          <p:cNvPr id="19" name="Picture 16" descr="Untitled-3.gif"/>
          <p:cNvPicPr>
            <a:picLocks noChangeAspect="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228600" y="6521450"/>
            <a:ext cx="381000" cy="328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20" name="Straight Connector 19"/>
          <p:cNvCxnSpPr>
            <a:cxnSpLocks noChangeShapeType="1"/>
          </p:cNvCxnSpPr>
          <p:nvPr/>
        </p:nvCxnSpPr>
        <p:spPr bwMode="auto">
          <a:xfrm>
            <a:off x="0" y="6477000"/>
            <a:ext cx="9144000" cy="0"/>
          </a:xfrm>
          <a:prstGeom prst="line">
            <a:avLst/>
          </a:prstGeom>
          <a:noFill/>
          <a:ln w="25400">
            <a:solidFill>
              <a:schemeClr val="tx1">
                <a:lumMod val="85000"/>
                <a:lumOff val="15000"/>
              </a:schemeClr>
            </a:solidFill>
            <a:round/>
            <a:headEnd/>
            <a:tailEnd/>
          </a:ln>
          <a:effectLst>
            <a:outerShdw dist="20000" dir="5400000" rotWithShape="0">
              <a:srgbClr val="808080">
                <a:alpha val="37999"/>
              </a:srgbClr>
            </a:outerShdw>
          </a:effectLst>
        </p:spPr>
      </p:cxn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 id="2147484116" r:id="rId12"/>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rgbClr val="262626"/>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rgbClr val="404040"/>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rgbClr val="404040"/>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404040"/>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066800" y="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a:defRPr/>
            </a:pPr>
            <a:fld id="{C323C39F-6762-46B2-8568-5DA388E61E84}" type="datetime1">
              <a:rPr lang="en-US"/>
              <a:pPr defTabSz="457200">
                <a:defRPr/>
              </a:pPr>
              <a:t>1/6/2016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defTabSz="457200">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a:defRPr/>
            </a:pPr>
            <a:fld id="{09F136D8-339E-40FE-AF5E-99101E4EFBA1}" type="slidenum">
              <a:rPr lang="en-US"/>
              <a:pPr defTabSz="457200">
                <a:defRPr/>
              </a:pPr>
              <a:t>‹#›</a:t>
            </a:fld>
            <a:endParaRPr lang="en-US" dirty="0"/>
          </a:p>
        </p:txBody>
      </p:sp>
    </p:spTree>
    <p:extLst>
      <p:ext uri="{BB962C8B-B14F-4D97-AF65-F5344CB8AC3E}">
        <p14:creationId xmlns:p14="http://schemas.microsoft.com/office/powerpoint/2010/main" val="3061436772"/>
      </p:ext>
    </p:extLst>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 id="2147484252" r:id="rId12"/>
    <p:sldLayoutId id="2147484253" r:id="rId13"/>
  </p:sldLayoutIdLst>
  <p:txStyles>
    <p:title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000">
          <a:solidFill>
            <a:schemeClr val="tx1"/>
          </a:solidFill>
          <a:latin typeface="Calibri" pitchFamily="34" charset="0"/>
        </a:defRPr>
      </a:lvl2pPr>
      <a:lvl3pPr algn="ctr" rtl="0" eaLnBrk="0" fontAlgn="base" hangingPunct="0">
        <a:spcBef>
          <a:spcPct val="0"/>
        </a:spcBef>
        <a:spcAft>
          <a:spcPct val="0"/>
        </a:spcAft>
        <a:defRPr sz="4000">
          <a:solidFill>
            <a:schemeClr val="tx1"/>
          </a:solidFill>
          <a:latin typeface="Calibri" pitchFamily="34" charset="0"/>
        </a:defRPr>
      </a:lvl3pPr>
      <a:lvl4pPr algn="ctr" rtl="0" eaLnBrk="0" fontAlgn="base" hangingPunct="0">
        <a:spcBef>
          <a:spcPct val="0"/>
        </a:spcBef>
        <a:spcAft>
          <a:spcPct val="0"/>
        </a:spcAft>
        <a:defRPr sz="4000">
          <a:solidFill>
            <a:schemeClr val="tx1"/>
          </a:solidFill>
          <a:latin typeface="Calibri" pitchFamily="34" charset="0"/>
        </a:defRPr>
      </a:lvl4pPr>
      <a:lvl5pPr algn="ctr" rtl="0" eaLnBrk="0" fontAlgn="base" hangingPunct="0">
        <a:spcBef>
          <a:spcPct val="0"/>
        </a:spcBef>
        <a:spcAft>
          <a:spcPct val="0"/>
        </a:spcAft>
        <a:defRPr sz="4000">
          <a:solidFill>
            <a:schemeClr val="tx1"/>
          </a:solidFill>
          <a:latin typeface="Calibri" pitchFamily="34" charset="0"/>
        </a:defRPr>
      </a:lvl5pPr>
      <a:lvl6pPr marL="457200" algn="ctr" rtl="0" fontAlgn="base">
        <a:spcBef>
          <a:spcPct val="0"/>
        </a:spcBef>
        <a:spcAft>
          <a:spcPct val="0"/>
        </a:spcAft>
        <a:defRPr sz="4000">
          <a:solidFill>
            <a:schemeClr val="tx1"/>
          </a:solidFill>
          <a:latin typeface="Calibri" pitchFamily="34" charset="0"/>
        </a:defRPr>
      </a:lvl6pPr>
      <a:lvl7pPr marL="914400" algn="ctr" rtl="0" fontAlgn="base">
        <a:spcBef>
          <a:spcPct val="0"/>
        </a:spcBef>
        <a:spcAft>
          <a:spcPct val="0"/>
        </a:spcAft>
        <a:defRPr sz="4000">
          <a:solidFill>
            <a:schemeClr val="tx1"/>
          </a:solidFill>
          <a:latin typeface="Calibri" pitchFamily="34" charset="0"/>
        </a:defRPr>
      </a:lvl7pPr>
      <a:lvl8pPr marL="1371600" algn="ctr" rtl="0" fontAlgn="base">
        <a:spcBef>
          <a:spcPct val="0"/>
        </a:spcBef>
        <a:spcAft>
          <a:spcPct val="0"/>
        </a:spcAft>
        <a:defRPr sz="4000">
          <a:solidFill>
            <a:schemeClr val="tx1"/>
          </a:solidFill>
          <a:latin typeface="Calibri" pitchFamily="34" charset="0"/>
        </a:defRPr>
      </a:lvl8pPr>
      <a:lvl9pPr marL="1828800" algn="ctr" rtl="0" fontAlgn="base">
        <a:spcBef>
          <a:spcPct val="0"/>
        </a:spcBef>
        <a:spcAft>
          <a:spcPct val="0"/>
        </a:spcAft>
        <a:defRPr sz="40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762000"/>
            <a:ext cx="82296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76402"/>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7010400" y="6492879"/>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pPr>
              <a:defRPr/>
            </a:pPr>
            <a:fld id="{A5F988DF-AE21-42DE-8348-79C891389F9C}" type="slidenum">
              <a:rPr lang="en-US">
                <a:solidFill>
                  <a:prstClr val="black">
                    <a:tint val="75000"/>
                  </a:prstClr>
                </a:solidFill>
              </a:rPr>
              <a:pPr>
                <a:defRPr/>
              </a:pPr>
              <a:t>‹#›</a:t>
            </a:fld>
            <a:endParaRPr lang="en-US" dirty="0">
              <a:solidFill>
                <a:prstClr val="black">
                  <a:tint val="75000"/>
                </a:prstClr>
              </a:solidFill>
            </a:endParaRPr>
          </a:p>
        </p:txBody>
      </p:sp>
      <p:sp>
        <p:nvSpPr>
          <p:cNvPr id="7" name="Slide Number Placeholder 5"/>
          <p:cNvSpPr txBox="1">
            <a:spLocks/>
          </p:cNvSpPr>
          <p:nvPr/>
        </p:nvSpPr>
        <p:spPr bwMode="auto">
          <a:xfrm>
            <a:off x="6553200" y="6416679"/>
            <a:ext cx="2133600" cy="365125"/>
          </a:xfrm>
          <a:prstGeom prst="rect">
            <a:avLst/>
          </a:prstGeom>
          <a:noFill/>
          <a:ln>
            <a:miter lim="800000"/>
            <a:headEnd/>
            <a:tailEnd/>
          </a:ln>
        </p:spPr>
        <p:txBody>
          <a:bodyPr anchor="ctr"/>
          <a:lstStyle/>
          <a:p>
            <a:pPr algn="r">
              <a:defRPr/>
            </a:pPr>
            <a:fld id="{A82C871A-7740-40B1-BD09-78AE38FCD000}" type="slidenum">
              <a:rPr lang="en-US" sz="1200">
                <a:solidFill>
                  <a:prstClr val="black">
                    <a:tint val="75000"/>
                  </a:prstClr>
                </a:solidFill>
                <a:latin typeface="Calibri"/>
              </a:rPr>
              <a:pPr algn="r">
                <a:defRPr/>
              </a:pPr>
              <a:t>‹#›</a:t>
            </a:fld>
            <a:endParaRPr lang="en-US" sz="1200" dirty="0">
              <a:solidFill>
                <a:prstClr val="black">
                  <a:tint val="75000"/>
                </a:prstClr>
              </a:solidFill>
              <a:latin typeface="Calibri"/>
            </a:endParaRPr>
          </a:p>
        </p:txBody>
      </p:sp>
      <p:pic>
        <p:nvPicPr>
          <p:cNvPr id="11" name="Picture 4"/>
          <p:cNvPicPr>
            <a:picLocks noChangeAspect="1" noChangeArrowheads="1"/>
          </p:cNvPicPr>
          <p:nvPr/>
        </p:nvPicPr>
        <p:blipFill>
          <a:blip r:embed="rId14">
            <a:lum contrast="10000"/>
          </a:blip>
          <a:srcRect/>
          <a:stretch>
            <a:fillRect/>
          </a:stretch>
        </p:blipFill>
        <p:spPr bwMode="auto">
          <a:xfrm>
            <a:off x="0" y="0"/>
            <a:ext cx="9144000" cy="577850"/>
          </a:xfrm>
          <a:prstGeom prst="rect">
            <a:avLst/>
          </a:prstGeom>
          <a:noFill/>
          <a:ln w="9525">
            <a:solidFill>
              <a:schemeClr val="tx1">
                <a:lumMod val="75000"/>
                <a:lumOff val="25000"/>
              </a:schemeClr>
            </a:solidFill>
            <a:miter lim="800000"/>
            <a:headEnd/>
            <a:tailEnd/>
          </a:ln>
          <a:effectLst>
            <a:outerShdw blurRad="50800" dist="38100" dir="5400000" algn="t" rotWithShape="0">
              <a:prstClr val="black">
                <a:alpha val="40000"/>
              </a:prstClr>
            </a:outerShdw>
          </a:effectLst>
        </p:spPr>
      </p:pic>
      <p:pic>
        <p:nvPicPr>
          <p:cNvPr id="24" name="Picture 23" descr="above_logo_ppt.gif"/>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76200" y="0"/>
            <a:ext cx="3061252" cy="558800"/>
          </a:xfrm>
          <a:prstGeom prst="rect">
            <a:avLst/>
          </a:prstGeom>
        </p:spPr>
      </p:pic>
      <p:sp>
        <p:nvSpPr>
          <p:cNvPr id="15" name="Rectangle 14"/>
          <p:cNvSpPr>
            <a:spLocks noChangeArrowheads="1"/>
          </p:cNvSpPr>
          <p:nvPr/>
        </p:nvSpPr>
        <p:spPr bwMode="auto">
          <a:xfrm>
            <a:off x="0" y="6477000"/>
            <a:ext cx="9144000" cy="381000"/>
          </a:xfrm>
          <a:prstGeom prst="rect">
            <a:avLst/>
          </a:prstGeom>
          <a:solidFill>
            <a:srgbClr val="404040"/>
          </a:solidFill>
          <a:ln w="9525">
            <a:solidFill>
              <a:srgbClr val="404040"/>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rgbClr val="634F11"/>
              </a:solidFill>
              <a:latin typeface="Calibri"/>
            </a:endParaRPr>
          </a:p>
        </p:txBody>
      </p:sp>
      <p:sp>
        <p:nvSpPr>
          <p:cNvPr id="16" name="TextBox 23"/>
          <p:cNvSpPr txBox="1">
            <a:spLocks noChangeArrowheads="1"/>
          </p:cNvSpPr>
          <p:nvPr/>
        </p:nvSpPr>
        <p:spPr bwMode="auto">
          <a:xfrm>
            <a:off x="2992439" y="6587044"/>
            <a:ext cx="3114675" cy="307777"/>
          </a:xfrm>
          <a:prstGeom prst="rect">
            <a:avLst/>
          </a:prstGeom>
          <a:noFill/>
          <a:ln w="9525">
            <a:noFill/>
            <a:miter lim="800000"/>
            <a:headEnd/>
            <a:tailEnd/>
          </a:ln>
        </p:spPr>
        <p:txBody>
          <a:bodyPr>
            <a:spAutoFit/>
          </a:bodyPr>
          <a:lstStyle/>
          <a:p>
            <a:pPr>
              <a:defRPr/>
            </a:pPr>
            <a:r>
              <a:rPr lang="en-US" sz="1400" dirty="0">
                <a:solidFill>
                  <a:prstClr val="white"/>
                </a:solidFill>
                <a:latin typeface="Candara" pitchFamily="34" charset="0"/>
              </a:rPr>
              <a:t>Arctic-Boreal Vulnerability Experiment</a:t>
            </a:r>
            <a:endParaRPr lang="en-US" sz="1400" b="1" dirty="0">
              <a:solidFill>
                <a:prstClr val="black"/>
              </a:solidFill>
              <a:latin typeface="Candara" pitchFamily="34" charset="0"/>
            </a:endParaRPr>
          </a:p>
        </p:txBody>
      </p:sp>
      <p:sp>
        <p:nvSpPr>
          <p:cNvPr id="17" name="Rectangle 16"/>
          <p:cNvSpPr/>
          <p:nvPr/>
        </p:nvSpPr>
        <p:spPr>
          <a:xfrm>
            <a:off x="7046915" y="6604571"/>
            <a:ext cx="1202573" cy="276999"/>
          </a:xfrm>
          <a:prstGeom prst="rect">
            <a:avLst/>
          </a:prstGeom>
        </p:spPr>
        <p:txBody>
          <a:bodyPr wrap="none">
            <a:spAutoFit/>
          </a:bodyPr>
          <a:lstStyle/>
          <a:p>
            <a:pPr>
              <a:defRPr/>
            </a:pPr>
            <a:r>
              <a:rPr lang="en-US" sz="1200" dirty="0">
                <a:solidFill>
                  <a:prstClr val="white"/>
                </a:solidFill>
                <a:latin typeface="Candara" pitchFamily="34" charset="0"/>
              </a:rPr>
              <a:t>above.nasa.gov</a:t>
            </a:r>
            <a:endParaRPr lang="en-US" sz="1200" dirty="0">
              <a:solidFill>
                <a:prstClr val="black"/>
              </a:solidFill>
              <a:latin typeface="Arial" pitchFamily="34" charset="0"/>
            </a:endParaRPr>
          </a:p>
        </p:txBody>
      </p:sp>
      <p:pic>
        <p:nvPicPr>
          <p:cNvPr id="19" name="Picture 16" descr="Untitled-3.gif"/>
          <p:cNvPicPr>
            <a:picLocks noChangeAspect="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228600" y="6521454"/>
            <a:ext cx="381000" cy="328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0" name="Straight Connector 19"/>
          <p:cNvCxnSpPr>
            <a:cxnSpLocks noChangeShapeType="1"/>
          </p:cNvCxnSpPr>
          <p:nvPr/>
        </p:nvCxnSpPr>
        <p:spPr bwMode="auto">
          <a:xfrm>
            <a:off x="0" y="6477000"/>
            <a:ext cx="9144000" cy="0"/>
          </a:xfrm>
          <a:prstGeom prst="line">
            <a:avLst/>
          </a:prstGeom>
          <a:noFill/>
          <a:ln w="25400">
            <a:solidFill>
              <a:schemeClr val="tx1">
                <a:lumMod val="85000"/>
                <a:lumOff val="15000"/>
              </a:schemeClr>
            </a:solidFill>
            <a:round/>
            <a:headEnd/>
            <a:tailEnd/>
          </a:ln>
          <a:effectLst>
            <a:outerShdw dist="20000" dir="5400000" rotWithShape="0">
              <a:srgbClr val="808080">
                <a:alpha val="37999"/>
              </a:srgbClr>
            </a:outerShdw>
          </a:effectLst>
        </p:spPr>
      </p:cxnSp>
    </p:spTree>
    <p:extLst>
      <p:ext uri="{BB962C8B-B14F-4D97-AF65-F5344CB8AC3E}">
        <p14:creationId xmlns:p14="http://schemas.microsoft.com/office/powerpoint/2010/main" val="4071684300"/>
      </p:ext>
    </p:extLst>
  </p:cSld>
  <p:clrMap bg1="lt1" tx1="dk1" bg2="lt2" tx2="dk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 id="2147484239" r:id="rId12"/>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189" algn="ctr" rtl="0" eaLnBrk="1" fontAlgn="base" hangingPunct="1">
        <a:spcBef>
          <a:spcPct val="0"/>
        </a:spcBef>
        <a:spcAft>
          <a:spcPct val="0"/>
        </a:spcAft>
        <a:defRPr sz="4400">
          <a:solidFill>
            <a:schemeClr val="tx1"/>
          </a:solidFill>
          <a:latin typeface="Calibri" pitchFamily="34" charset="0"/>
        </a:defRPr>
      </a:lvl6pPr>
      <a:lvl7pPr marL="914377" algn="ctr" rtl="0" eaLnBrk="1" fontAlgn="base" hangingPunct="1">
        <a:spcBef>
          <a:spcPct val="0"/>
        </a:spcBef>
        <a:spcAft>
          <a:spcPct val="0"/>
        </a:spcAft>
        <a:defRPr sz="4400">
          <a:solidFill>
            <a:schemeClr val="tx1"/>
          </a:solidFill>
          <a:latin typeface="Calibri" pitchFamily="34" charset="0"/>
        </a:defRPr>
      </a:lvl7pPr>
      <a:lvl8pPr marL="1371566" algn="ctr" rtl="0" eaLnBrk="1" fontAlgn="base" hangingPunct="1">
        <a:spcBef>
          <a:spcPct val="0"/>
        </a:spcBef>
        <a:spcAft>
          <a:spcPct val="0"/>
        </a:spcAft>
        <a:defRPr sz="4400">
          <a:solidFill>
            <a:schemeClr val="tx1"/>
          </a:solidFill>
          <a:latin typeface="Calibri" pitchFamily="34" charset="0"/>
        </a:defRPr>
      </a:lvl8pPr>
      <a:lvl9pPr marL="1828754" algn="ctr" rtl="0" eaLnBrk="1" fontAlgn="base" hangingPunct="1">
        <a:spcBef>
          <a:spcPct val="0"/>
        </a:spcBef>
        <a:spcAft>
          <a:spcPct val="0"/>
        </a:spcAft>
        <a:defRPr sz="4400">
          <a:solidFill>
            <a:schemeClr val="tx1"/>
          </a:solidFill>
          <a:latin typeface="Calibri" pitchFamily="34" charset="0"/>
        </a:defRPr>
      </a:lvl9pPr>
    </p:titleStyle>
    <p:bodyStyle>
      <a:lvl1pPr marL="342891" indent="-342891" algn="l" rtl="0" eaLnBrk="1" fontAlgn="base" hangingPunct="1">
        <a:spcBef>
          <a:spcPct val="20000"/>
        </a:spcBef>
        <a:spcAft>
          <a:spcPct val="0"/>
        </a:spcAft>
        <a:buFont typeface="Arial" charset="0"/>
        <a:buChar char="•"/>
        <a:defRPr sz="3200" kern="1200">
          <a:solidFill>
            <a:srgbClr val="262626"/>
          </a:solidFill>
          <a:latin typeface="+mn-lt"/>
          <a:ea typeface="+mn-ea"/>
          <a:cs typeface="+mn-cs"/>
        </a:defRPr>
      </a:lvl1pPr>
      <a:lvl2pPr marL="742932" indent="-285744" algn="l" rtl="0" eaLnBrk="1" fontAlgn="base" hangingPunct="1">
        <a:spcBef>
          <a:spcPct val="20000"/>
        </a:spcBef>
        <a:spcAft>
          <a:spcPct val="0"/>
        </a:spcAft>
        <a:buFont typeface="Arial" charset="0"/>
        <a:buChar char="–"/>
        <a:defRPr sz="2800" kern="1200">
          <a:solidFill>
            <a:srgbClr val="404040"/>
          </a:solidFill>
          <a:latin typeface="+mn-lt"/>
          <a:ea typeface="+mn-ea"/>
          <a:cs typeface="+mn-cs"/>
        </a:defRPr>
      </a:lvl2pPr>
      <a:lvl3pPr marL="1142971" indent="-228594" algn="l" rtl="0" eaLnBrk="1" fontAlgn="base" hangingPunct="1">
        <a:spcBef>
          <a:spcPct val="20000"/>
        </a:spcBef>
        <a:spcAft>
          <a:spcPct val="0"/>
        </a:spcAft>
        <a:buFont typeface="Arial" charset="0"/>
        <a:buChar char="•"/>
        <a:defRPr sz="2400" kern="1200">
          <a:solidFill>
            <a:srgbClr val="404040"/>
          </a:solidFill>
          <a:latin typeface="+mn-lt"/>
          <a:ea typeface="+mn-ea"/>
          <a:cs typeface="+mn-cs"/>
        </a:defRPr>
      </a:lvl3pPr>
      <a:lvl4pPr marL="1600160" indent="-228594" algn="l" rtl="0" eaLnBrk="1" fontAlgn="base" hangingPunct="1">
        <a:spcBef>
          <a:spcPct val="20000"/>
        </a:spcBef>
        <a:spcAft>
          <a:spcPct val="0"/>
        </a:spcAft>
        <a:buFont typeface="Arial" charset="0"/>
        <a:buChar char="–"/>
        <a:defRPr sz="2000" kern="1200">
          <a:solidFill>
            <a:srgbClr val="404040"/>
          </a:solidFill>
          <a:latin typeface="+mn-lt"/>
          <a:ea typeface="+mn-ea"/>
          <a:cs typeface="+mn-cs"/>
        </a:defRPr>
      </a:lvl4pPr>
      <a:lvl5pPr marL="2057349" indent="-228594" algn="l" rtl="0" eaLnBrk="1" fontAlgn="base" hangingPunct="1">
        <a:spcBef>
          <a:spcPct val="20000"/>
        </a:spcBef>
        <a:spcAft>
          <a:spcPct val="0"/>
        </a:spcAft>
        <a:buFont typeface="Arial" charset="0"/>
        <a:buChar char="»"/>
        <a:defRPr sz="2000" kern="1200">
          <a:solidFill>
            <a:srgbClr val="404040"/>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066800" y="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defTabSz="457200">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a:defRPr/>
            </a:pPr>
            <a:fld id="{09F136D8-339E-40FE-AF5E-99101E4EFBA1}" type="slidenum">
              <a:rPr lang="en-US"/>
              <a:pPr defTabSz="457200">
                <a:defRPr/>
              </a:pPr>
              <a:t>‹#›</a:t>
            </a:fld>
            <a:endParaRPr lang="en-US"/>
          </a:p>
        </p:txBody>
      </p:sp>
    </p:spTree>
    <p:extLst>
      <p:ext uri="{BB962C8B-B14F-4D97-AF65-F5344CB8AC3E}">
        <p14:creationId xmlns:p14="http://schemas.microsoft.com/office/powerpoint/2010/main" val="1021410650"/>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 id="2147484254" r:id="rId12"/>
  </p:sldLayoutIdLst>
  <p:hf hdr="0" ftr="0" dt="0"/>
  <p:txStyles>
    <p:title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000">
          <a:solidFill>
            <a:schemeClr val="tx1"/>
          </a:solidFill>
          <a:latin typeface="Calibri" pitchFamily="34" charset="0"/>
        </a:defRPr>
      </a:lvl2pPr>
      <a:lvl3pPr algn="ctr" rtl="0" eaLnBrk="0" fontAlgn="base" hangingPunct="0">
        <a:spcBef>
          <a:spcPct val="0"/>
        </a:spcBef>
        <a:spcAft>
          <a:spcPct val="0"/>
        </a:spcAft>
        <a:defRPr sz="4000">
          <a:solidFill>
            <a:schemeClr val="tx1"/>
          </a:solidFill>
          <a:latin typeface="Calibri" pitchFamily="34" charset="0"/>
        </a:defRPr>
      </a:lvl3pPr>
      <a:lvl4pPr algn="ctr" rtl="0" eaLnBrk="0" fontAlgn="base" hangingPunct="0">
        <a:spcBef>
          <a:spcPct val="0"/>
        </a:spcBef>
        <a:spcAft>
          <a:spcPct val="0"/>
        </a:spcAft>
        <a:defRPr sz="4000">
          <a:solidFill>
            <a:schemeClr val="tx1"/>
          </a:solidFill>
          <a:latin typeface="Calibri" pitchFamily="34" charset="0"/>
        </a:defRPr>
      </a:lvl4pPr>
      <a:lvl5pPr algn="ctr" rtl="0" eaLnBrk="0" fontAlgn="base" hangingPunct="0">
        <a:spcBef>
          <a:spcPct val="0"/>
        </a:spcBef>
        <a:spcAft>
          <a:spcPct val="0"/>
        </a:spcAft>
        <a:defRPr sz="4000">
          <a:solidFill>
            <a:schemeClr val="tx1"/>
          </a:solidFill>
          <a:latin typeface="Calibri" pitchFamily="34" charset="0"/>
        </a:defRPr>
      </a:lvl5pPr>
      <a:lvl6pPr marL="457200" algn="ctr" rtl="0" fontAlgn="base">
        <a:spcBef>
          <a:spcPct val="0"/>
        </a:spcBef>
        <a:spcAft>
          <a:spcPct val="0"/>
        </a:spcAft>
        <a:defRPr sz="4000">
          <a:solidFill>
            <a:schemeClr val="tx1"/>
          </a:solidFill>
          <a:latin typeface="Calibri" pitchFamily="34" charset="0"/>
        </a:defRPr>
      </a:lvl6pPr>
      <a:lvl7pPr marL="914400" algn="ctr" rtl="0" fontAlgn="base">
        <a:spcBef>
          <a:spcPct val="0"/>
        </a:spcBef>
        <a:spcAft>
          <a:spcPct val="0"/>
        </a:spcAft>
        <a:defRPr sz="4000">
          <a:solidFill>
            <a:schemeClr val="tx1"/>
          </a:solidFill>
          <a:latin typeface="Calibri" pitchFamily="34" charset="0"/>
        </a:defRPr>
      </a:lvl7pPr>
      <a:lvl8pPr marL="1371600" algn="ctr" rtl="0" fontAlgn="base">
        <a:spcBef>
          <a:spcPct val="0"/>
        </a:spcBef>
        <a:spcAft>
          <a:spcPct val="0"/>
        </a:spcAft>
        <a:defRPr sz="4000">
          <a:solidFill>
            <a:schemeClr val="tx1"/>
          </a:solidFill>
          <a:latin typeface="Calibri" pitchFamily="34" charset="0"/>
        </a:defRPr>
      </a:lvl8pPr>
      <a:lvl9pPr marL="1828800" algn="ctr" rtl="0" fontAlgn="base">
        <a:spcBef>
          <a:spcPct val="0"/>
        </a:spcBef>
        <a:spcAft>
          <a:spcPct val="0"/>
        </a:spcAft>
        <a:defRPr sz="40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8229600" cy="731838"/>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BBF10E-70EF-4F4A-A465-B2048B4BED2A}" type="datetimeFigureOut">
              <a:rPr lang="en-US" smtClean="0"/>
              <a:t>1/6/2016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FAF19B-CF1F-9E40-B3C0-EC091B7309E6}" type="slidenum">
              <a:rPr lang="en-US" smtClean="0"/>
              <a:t>‹#›</a:t>
            </a:fld>
            <a:endParaRPr lang="en-US" dirty="0"/>
          </a:p>
        </p:txBody>
      </p:sp>
      <p:pic>
        <p:nvPicPr>
          <p:cNvPr id="7" name="Picture 6" descr="pic1.jpg"/>
          <p:cNvPicPr>
            <a:picLocks noChangeAspect="1"/>
          </p:cNvPicPr>
          <p:nvPr/>
        </p:nvPicPr>
        <p:blipFill rotWithShape="1">
          <a:blip r:embed="rId13">
            <a:extLst>
              <a:ext uri="{28A0092B-C50C-407E-A947-70E740481C1C}">
                <a14:useLocalDpi xmlns:a14="http://schemas.microsoft.com/office/drawing/2010/main" val="0"/>
              </a:ext>
            </a:extLst>
          </a:blip>
          <a:srcRect t="39585" b="25173"/>
          <a:stretch/>
        </p:blipFill>
        <p:spPr>
          <a:xfrm>
            <a:off x="0" y="0"/>
            <a:ext cx="9144000" cy="579438"/>
          </a:xfrm>
          <a:prstGeom prst="rect">
            <a:avLst/>
          </a:prstGeom>
          <a:ln>
            <a:solidFill>
              <a:schemeClr val="tx1">
                <a:lumMod val="75000"/>
                <a:lumOff val="25000"/>
              </a:schemeClr>
            </a:solidFill>
          </a:ln>
          <a:effectLst>
            <a:outerShdw blurRad="50800" dist="38100" dir="5400000" algn="t" rotWithShape="0">
              <a:prstClr val="black">
                <a:alpha val="40000"/>
              </a:prstClr>
            </a:outerShdw>
          </a:effectLst>
        </p:spPr>
      </p:pic>
      <p:sp>
        <p:nvSpPr>
          <p:cNvPr id="8" name="Rectangle 7"/>
          <p:cNvSpPr>
            <a:spLocks noChangeArrowheads="1"/>
          </p:cNvSpPr>
          <p:nvPr/>
        </p:nvSpPr>
        <p:spPr bwMode="auto">
          <a:xfrm>
            <a:off x="0" y="6477000"/>
            <a:ext cx="9144000" cy="381000"/>
          </a:xfrm>
          <a:prstGeom prst="rect">
            <a:avLst/>
          </a:prstGeom>
          <a:solidFill>
            <a:srgbClr val="404040"/>
          </a:solidFill>
          <a:ln w="9525">
            <a:solidFill>
              <a:srgbClr val="404040"/>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rgbClr val="634F11"/>
              </a:solidFill>
              <a:latin typeface="+mn-lt"/>
              <a:ea typeface="+mn-ea"/>
            </a:endParaRPr>
          </a:p>
        </p:txBody>
      </p:sp>
      <p:sp>
        <p:nvSpPr>
          <p:cNvPr id="9" name="TextBox 23"/>
          <p:cNvSpPr txBox="1">
            <a:spLocks noChangeArrowheads="1"/>
          </p:cNvSpPr>
          <p:nvPr/>
        </p:nvSpPr>
        <p:spPr bwMode="auto">
          <a:xfrm>
            <a:off x="2992438" y="6587041"/>
            <a:ext cx="3114675" cy="307975"/>
          </a:xfrm>
          <a:prstGeom prst="rect">
            <a:avLst/>
          </a:prstGeom>
          <a:noFill/>
          <a:ln w="9525">
            <a:noFill/>
            <a:miter lim="800000"/>
            <a:headEnd/>
            <a:tailEnd/>
          </a:ln>
        </p:spPr>
        <p:txBody>
          <a:bodyPr>
            <a:spAutoFit/>
          </a:bodyPr>
          <a:lstStyle/>
          <a:p>
            <a:pPr>
              <a:defRPr/>
            </a:pPr>
            <a:r>
              <a:rPr lang="en-US" sz="1400" dirty="0">
                <a:solidFill>
                  <a:schemeClr val="bg1"/>
                </a:solidFill>
                <a:latin typeface="Candara" pitchFamily="34" charset="0"/>
              </a:rPr>
              <a:t>Arctic-Boreal Vulnerability Experiment</a:t>
            </a:r>
            <a:endParaRPr lang="en-US" sz="1400" b="1" dirty="0">
              <a:latin typeface="Candara" pitchFamily="34" charset="0"/>
            </a:endParaRPr>
          </a:p>
        </p:txBody>
      </p:sp>
      <p:sp>
        <p:nvSpPr>
          <p:cNvPr id="10" name="Rectangle 9"/>
          <p:cNvSpPr/>
          <p:nvPr/>
        </p:nvSpPr>
        <p:spPr>
          <a:xfrm>
            <a:off x="7046913" y="6604568"/>
            <a:ext cx="1210588" cy="276999"/>
          </a:xfrm>
          <a:prstGeom prst="rect">
            <a:avLst/>
          </a:prstGeom>
        </p:spPr>
        <p:txBody>
          <a:bodyPr wrap="none">
            <a:spAutoFit/>
          </a:bodyPr>
          <a:lstStyle/>
          <a:p>
            <a:pPr>
              <a:defRPr/>
            </a:pPr>
            <a:r>
              <a:rPr lang="en-US" sz="1200" dirty="0">
                <a:solidFill>
                  <a:schemeClr val="bg1"/>
                </a:solidFill>
                <a:latin typeface="Candara" pitchFamily="34" charset="0"/>
              </a:rPr>
              <a:t>above.nasa.gov</a:t>
            </a:r>
            <a:endParaRPr lang="en-US" sz="1200" dirty="0">
              <a:latin typeface="Arial" pitchFamily="34" charset="0"/>
            </a:endParaRPr>
          </a:p>
        </p:txBody>
      </p:sp>
      <p:pic>
        <p:nvPicPr>
          <p:cNvPr id="16" name="Picture 16" descr="Untitled-3.gif"/>
          <p:cNvPicPr>
            <a:picLocks noChangeAspect="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228600" y="6521450"/>
            <a:ext cx="381000" cy="328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7" name="Straight Connector 16"/>
          <p:cNvCxnSpPr>
            <a:cxnSpLocks noChangeShapeType="1"/>
          </p:cNvCxnSpPr>
          <p:nvPr/>
        </p:nvCxnSpPr>
        <p:spPr bwMode="auto">
          <a:xfrm>
            <a:off x="0" y="6477000"/>
            <a:ext cx="9144000" cy="0"/>
          </a:xfrm>
          <a:prstGeom prst="line">
            <a:avLst/>
          </a:prstGeom>
          <a:noFill/>
          <a:ln w="25400">
            <a:solidFill>
              <a:schemeClr val="tx1">
                <a:lumMod val="85000"/>
                <a:lumOff val="15000"/>
              </a:schemeClr>
            </a:solidFill>
            <a:round/>
            <a:headEnd/>
            <a:tailEnd/>
          </a:ln>
          <a:effectLst>
            <a:outerShdw dist="20000" dir="5400000" rotWithShape="0">
              <a:srgbClr val="808080">
                <a:alpha val="37999"/>
              </a:srgbClr>
            </a:outerShdw>
          </a:effectLst>
        </p:spPr>
      </p:cxnSp>
      <p:pic>
        <p:nvPicPr>
          <p:cNvPr id="24" name="Picture 23" descr="above_logo_ppt.gif"/>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76200" y="0"/>
            <a:ext cx="3061252" cy="558800"/>
          </a:xfrm>
          <a:prstGeom prst="rect">
            <a:avLst/>
          </a:prstGeom>
        </p:spPr>
      </p:pic>
    </p:spTree>
    <p:extLst>
      <p:ext uri="{BB962C8B-B14F-4D97-AF65-F5344CB8AC3E}">
        <p14:creationId xmlns:p14="http://schemas.microsoft.com/office/powerpoint/2010/main" val="3185152685"/>
      </p:ext>
    </p:extLst>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8080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9A7BAF-08C8-3646-8CAF-4684731998E7}" type="datetimeFigureOut">
              <a:rPr lang="en-US" smtClean="0"/>
              <a:t>1/6/2016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6D9286-2641-4142-9CAF-3D36ED12090B}" type="slidenum">
              <a:rPr lang="en-US" smtClean="0"/>
              <a:t>‹#›</a:t>
            </a:fld>
            <a:endParaRPr lang="en-US" dirty="0"/>
          </a:p>
        </p:txBody>
      </p:sp>
      <p:pic>
        <p:nvPicPr>
          <p:cNvPr id="7" name="Picture 6" descr="pic15.jpg"/>
          <p:cNvPicPr>
            <a:picLocks noChangeAspect="1"/>
          </p:cNvPicPr>
          <p:nvPr/>
        </p:nvPicPr>
        <p:blipFill rotWithShape="1">
          <a:blip r:embed="rId13">
            <a:extLst>
              <a:ext uri="{28A0092B-C50C-407E-A947-70E740481C1C}">
                <a14:useLocalDpi xmlns:a14="http://schemas.microsoft.com/office/drawing/2010/main" val="0"/>
              </a:ext>
            </a:extLst>
          </a:blip>
          <a:srcRect t="18621" b="46138"/>
          <a:stretch/>
        </p:blipFill>
        <p:spPr>
          <a:xfrm>
            <a:off x="0" y="0"/>
            <a:ext cx="9144000" cy="579438"/>
          </a:xfrm>
          <a:prstGeom prst="rect">
            <a:avLst/>
          </a:prstGeom>
          <a:ln>
            <a:solidFill>
              <a:srgbClr val="404040"/>
            </a:solidFill>
          </a:ln>
          <a:effectLst>
            <a:outerShdw blurRad="50800" dist="38100" dir="5400000" algn="t" rotWithShape="0">
              <a:prstClr val="black">
                <a:alpha val="40000"/>
              </a:prstClr>
            </a:outerShdw>
          </a:effectLst>
        </p:spPr>
      </p:pic>
      <p:sp>
        <p:nvSpPr>
          <p:cNvPr id="8" name="Rectangle 7"/>
          <p:cNvSpPr>
            <a:spLocks noChangeArrowheads="1"/>
          </p:cNvSpPr>
          <p:nvPr/>
        </p:nvSpPr>
        <p:spPr bwMode="auto">
          <a:xfrm>
            <a:off x="0" y="6477000"/>
            <a:ext cx="9144000" cy="381000"/>
          </a:xfrm>
          <a:prstGeom prst="rect">
            <a:avLst/>
          </a:prstGeom>
          <a:solidFill>
            <a:srgbClr val="404040"/>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dirty="0">
              <a:solidFill>
                <a:srgbClr val="634F11"/>
              </a:solidFill>
              <a:latin typeface="+mn-lt"/>
              <a:ea typeface="+mn-ea"/>
            </a:endParaRPr>
          </a:p>
        </p:txBody>
      </p:sp>
      <p:pic>
        <p:nvPicPr>
          <p:cNvPr id="16" name="Picture 16" descr="Untitled-3.gif"/>
          <p:cNvPicPr>
            <a:picLocks noChangeAspect="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228600" y="6521450"/>
            <a:ext cx="381000" cy="328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7" name="Straight Connector 16"/>
          <p:cNvCxnSpPr>
            <a:cxnSpLocks noChangeShapeType="1"/>
          </p:cNvCxnSpPr>
          <p:nvPr/>
        </p:nvCxnSpPr>
        <p:spPr bwMode="auto">
          <a:xfrm>
            <a:off x="0" y="6477000"/>
            <a:ext cx="9144000" cy="0"/>
          </a:xfrm>
          <a:prstGeom prst="line">
            <a:avLst/>
          </a:prstGeom>
          <a:noFill/>
          <a:ln w="25400">
            <a:solidFill>
              <a:schemeClr val="tx1">
                <a:lumMod val="85000"/>
                <a:lumOff val="15000"/>
              </a:schemeClr>
            </a:solidFill>
            <a:round/>
            <a:headEnd/>
            <a:tailEnd/>
          </a:ln>
          <a:effectLst>
            <a:outerShdw dist="20000" dir="5400000" rotWithShape="0">
              <a:srgbClr val="808080">
                <a:alpha val="37999"/>
              </a:srgbClr>
            </a:outerShdw>
          </a:effectLst>
        </p:spPr>
      </p:cxnSp>
      <p:sp>
        <p:nvSpPr>
          <p:cNvPr id="14" name="TextBox 23"/>
          <p:cNvSpPr txBox="1">
            <a:spLocks noChangeArrowheads="1"/>
          </p:cNvSpPr>
          <p:nvPr/>
        </p:nvSpPr>
        <p:spPr bwMode="auto">
          <a:xfrm>
            <a:off x="2992438" y="6587041"/>
            <a:ext cx="3114675" cy="307975"/>
          </a:xfrm>
          <a:prstGeom prst="rect">
            <a:avLst/>
          </a:prstGeom>
          <a:noFill/>
          <a:ln w="9525">
            <a:noFill/>
            <a:miter lim="800000"/>
            <a:headEnd/>
            <a:tailEnd/>
          </a:ln>
        </p:spPr>
        <p:txBody>
          <a:bodyPr>
            <a:spAutoFit/>
          </a:bodyPr>
          <a:lstStyle/>
          <a:p>
            <a:pPr>
              <a:defRPr/>
            </a:pPr>
            <a:r>
              <a:rPr lang="en-US" sz="1400" dirty="0">
                <a:solidFill>
                  <a:schemeClr val="bg1"/>
                </a:solidFill>
                <a:latin typeface="Candara" pitchFamily="34" charset="0"/>
              </a:rPr>
              <a:t>Arctic-Boreal Vulnerability Experiment</a:t>
            </a:r>
            <a:endParaRPr lang="en-US" sz="1400" b="1" dirty="0">
              <a:latin typeface="Candara" pitchFamily="34" charset="0"/>
            </a:endParaRPr>
          </a:p>
        </p:txBody>
      </p:sp>
      <p:sp>
        <p:nvSpPr>
          <p:cNvPr id="11" name="Rectangle 10"/>
          <p:cNvSpPr/>
          <p:nvPr/>
        </p:nvSpPr>
        <p:spPr>
          <a:xfrm>
            <a:off x="-14586" y="-16004"/>
            <a:ext cx="3200944" cy="609600"/>
          </a:xfrm>
          <a:prstGeom prst="rect">
            <a:avLst/>
          </a:prstGeom>
          <a:solidFill>
            <a:schemeClr val="tx1">
              <a:alpha val="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7046913" y="6604568"/>
            <a:ext cx="1210588" cy="276999"/>
          </a:xfrm>
          <a:prstGeom prst="rect">
            <a:avLst/>
          </a:prstGeom>
        </p:spPr>
        <p:txBody>
          <a:bodyPr wrap="none">
            <a:spAutoFit/>
          </a:bodyPr>
          <a:lstStyle/>
          <a:p>
            <a:pPr>
              <a:defRPr/>
            </a:pPr>
            <a:r>
              <a:rPr lang="en-US" sz="1200" dirty="0">
                <a:solidFill>
                  <a:schemeClr val="bg1"/>
                </a:solidFill>
                <a:latin typeface="Candara" pitchFamily="34" charset="0"/>
              </a:rPr>
              <a:t>above.nasa.gov</a:t>
            </a:r>
            <a:endParaRPr lang="en-US" sz="1200" dirty="0">
              <a:latin typeface="Arial" pitchFamily="34" charset="0"/>
            </a:endParaRPr>
          </a:p>
        </p:txBody>
      </p:sp>
      <p:pic>
        <p:nvPicPr>
          <p:cNvPr id="18" name="Picture 17" descr="above_logo_ppt.gif"/>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76200" y="0"/>
            <a:ext cx="3061252" cy="558800"/>
          </a:xfrm>
          <a:prstGeom prst="rect">
            <a:avLst/>
          </a:prstGeom>
        </p:spPr>
      </p:pic>
    </p:spTree>
    <p:extLst>
      <p:ext uri="{BB962C8B-B14F-4D97-AF65-F5344CB8AC3E}">
        <p14:creationId xmlns:p14="http://schemas.microsoft.com/office/powerpoint/2010/main" val="3973623774"/>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8080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A60B08-2FD8-FB41-BDF5-1F030A8C2037}" type="datetimeFigureOut">
              <a:rPr lang="en-US" smtClean="0"/>
              <a:t>1/6/2016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078E61-10D3-E947-A042-7CCD8B07BBE3}" type="slidenum">
              <a:rPr lang="en-US" smtClean="0"/>
              <a:t>‹#›</a:t>
            </a:fld>
            <a:endParaRPr lang="en-US" dirty="0"/>
          </a:p>
        </p:txBody>
      </p:sp>
      <p:pic>
        <p:nvPicPr>
          <p:cNvPr id="7" name="Picture 6" descr="pic9.jpg"/>
          <p:cNvPicPr>
            <a:picLocks noChangeAspect="1"/>
          </p:cNvPicPr>
          <p:nvPr/>
        </p:nvPicPr>
        <p:blipFill rotWithShape="1">
          <a:blip r:embed="rId13">
            <a:extLst>
              <a:ext uri="{28A0092B-C50C-407E-A947-70E740481C1C}">
                <a14:useLocalDpi xmlns:a14="http://schemas.microsoft.com/office/drawing/2010/main" val="0"/>
              </a:ext>
            </a:extLst>
          </a:blip>
          <a:srcRect t="17282" r="1909" b="38303"/>
          <a:stretch/>
        </p:blipFill>
        <p:spPr>
          <a:xfrm>
            <a:off x="4762" y="0"/>
            <a:ext cx="9144000" cy="583946"/>
          </a:xfrm>
          <a:prstGeom prst="rect">
            <a:avLst/>
          </a:prstGeom>
          <a:ln>
            <a:solidFill>
              <a:srgbClr val="262626"/>
            </a:solidFill>
          </a:ln>
          <a:effectLst>
            <a:outerShdw blurRad="50800" dist="38100" dir="5400000" algn="t" rotWithShape="0">
              <a:prstClr val="black">
                <a:alpha val="40000"/>
              </a:prstClr>
            </a:outerShdw>
          </a:effectLst>
        </p:spPr>
      </p:pic>
      <p:sp>
        <p:nvSpPr>
          <p:cNvPr id="13" name="Rectangle 12"/>
          <p:cNvSpPr>
            <a:spLocks noChangeArrowheads="1"/>
          </p:cNvSpPr>
          <p:nvPr/>
        </p:nvSpPr>
        <p:spPr bwMode="auto">
          <a:xfrm>
            <a:off x="0" y="6478587"/>
            <a:ext cx="9144000" cy="381000"/>
          </a:xfrm>
          <a:prstGeom prst="rect">
            <a:avLst/>
          </a:prstGeom>
          <a:solidFill>
            <a:srgbClr val="404040"/>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pic>
        <p:nvPicPr>
          <p:cNvPr id="16" name="Picture 16" descr="Untitled-3.gif"/>
          <p:cNvPicPr>
            <a:picLocks noChangeAspect="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228600" y="6521450"/>
            <a:ext cx="381000" cy="328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7" name="Straight Connector 16"/>
          <p:cNvCxnSpPr>
            <a:cxnSpLocks noChangeShapeType="1"/>
          </p:cNvCxnSpPr>
          <p:nvPr/>
        </p:nvCxnSpPr>
        <p:spPr bwMode="auto">
          <a:xfrm>
            <a:off x="0" y="6477000"/>
            <a:ext cx="9144000" cy="0"/>
          </a:xfrm>
          <a:prstGeom prst="line">
            <a:avLst/>
          </a:prstGeom>
          <a:noFill/>
          <a:ln w="25400">
            <a:solidFill>
              <a:srgbClr val="262626"/>
            </a:solidFill>
            <a:round/>
            <a:headEnd/>
            <a:tailEnd/>
          </a:ln>
          <a:effectLst>
            <a:outerShdw dist="20000" dir="5400000" rotWithShape="0">
              <a:srgbClr val="808080">
                <a:alpha val="37999"/>
              </a:srgbClr>
            </a:outerShdw>
          </a:effectLst>
        </p:spPr>
      </p:cxnSp>
      <p:pic>
        <p:nvPicPr>
          <p:cNvPr id="23" name="Picture 22" descr="above_logo_ppt.gif"/>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76200" y="0"/>
            <a:ext cx="3061252" cy="558800"/>
          </a:xfrm>
          <a:prstGeom prst="rect">
            <a:avLst/>
          </a:prstGeom>
        </p:spPr>
      </p:pic>
      <p:sp>
        <p:nvSpPr>
          <p:cNvPr id="18" name="TextBox 23"/>
          <p:cNvSpPr txBox="1">
            <a:spLocks noChangeArrowheads="1"/>
          </p:cNvSpPr>
          <p:nvPr/>
        </p:nvSpPr>
        <p:spPr bwMode="auto">
          <a:xfrm>
            <a:off x="2992438" y="6587041"/>
            <a:ext cx="3114675" cy="307975"/>
          </a:xfrm>
          <a:prstGeom prst="rect">
            <a:avLst/>
          </a:prstGeom>
          <a:noFill/>
          <a:ln w="9525">
            <a:noFill/>
            <a:miter lim="800000"/>
            <a:headEnd/>
            <a:tailEnd/>
          </a:ln>
        </p:spPr>
        <p:txBody>
          <a:bodyPr>
            <a:spAutoFit/>
          </a:bodyPr>
          <a:lstStyle/>
          <a:p>
            <a:pPr>
              <a:defRPr/>
            </a:pPr>
            <a:r>
              <a:rPr lang="en-US" sz="1400" dirty="0">
                <a:solidFill>
                  <a:schemeClr val="bg1"/>
                </a:solidFill>
                <a:latin typeface="Candara" pitchFamily="34" charset="0"/>
              </a:rPr>
              <a:t>Arctic-Boreal Vulnerability Experiment</a:t>
            </a:r>
            <a:endParaRPr lang="en-US" sz="1400" b="1" dirty="0">
              <a:latin typeface="Candara" pitchFamily="34" charset="0"/>
            </a:endParaRPr>
          </a:p>
        </p:txBody>
      </p:sp>
      <p:sp>
        <p:nvSpPr>
          <p:cNvPr id="19" name="Rectangle 18"/>
          <p:cNvSpPr/>
          <p:nvPr/>
        </p:nvSpPr>
        <p:spPr>
          <a:xfrm>
            <a:off x="7046913" y="6604568"/>
            <a:ext cx="1210588" cy="276999"/>
          </a:xfrm>
          <a:prstGeom prst="rect">
            <a:avLst/>
          </a:prstGeom>
        </p:spPr>
        <p:txBody>
          <a:bodyPr wrap="none">
            <a:spAutoFit/>
          </a:bodyPr>
          <a:lstStyle/>
          <a:p>
            <a:pPr>
              <a:defRPr/>
            </a:pPr>
            <a:r>
              <a:rPr lang="en-US" sz="1200" dirty="0">
                <a:solidFill>
                  <a:schemeClr val="bg1"/>
                </a:solidFill>
                <a:latin typeface="Candara" pitchFamily="34" charset="0"/>
              </a:rPr>
              <a:t>above.nasa.gov</a:t>
            </a:r>
            <a:endParaRPr lang="en-US" sz="1200" dirty="0">
              <a:latin typeface="Arial" pitchFamily="34" charset="0"/>
            </a:endParaRPr>
          </a:p>
        </p:txBody>
      </p:sp>
    </p:spTree>
    <p:extLst>
      <p:ext uri="{BB962C8B-B14F-4D97-AF65-F5344CB8AC3E}">
        <p14:creationId xmlns:p14="http://schemas.microsoft.com/office/powerpoint/2010/main" val="918521162"/>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8080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CC7AB2-2792-C642-B984-82EC9648538C}" type="datetimeFigureOut">
              <a:rPr lang="en-US" smtClean="0"/>
              <a:t>1/6/2016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4EFF7A-A52D-FC45-8EA4-77396785BFC6}" type="slidenum">
              <a:rPr lang="en-US" smtClean="0"/>
              <a:t>‹#›</a:t>
            </a:fld>
            <a:endParaRPr lang="en-US" dirty="0"/>
          </a:p>
        </p:txBody>
      </p:sp>
      <p:pic>
        <p:nvPicPr>
          <p:cNvPr id="7" name="Picture 6" descr="pic12.jpg"/>
          <p:cNvPicPr>
            <a:picLocks noChangeAspect="1"/>
          </p:cNvPicPr>
          <p:nvPr/>
        </p:nvPicPr>
        <p:blipFill rotWithShape="1">
          <a:blip r:embed="rId13">
            <a:extLst>
              <a:ext uri="{28A0092B-C50C-407E-A947-70E740481C1C}">
                <a14:useLocalDpi xmlns:a14="http://schemas.microsoft.com/office/drawing/2010/main" val="0"/>
              </a:ext>
            </a:extLst>
          </a:blip>
          <a:srcRect b="64758"/>
          <a:stretch/>
        </p:blipFill>
        <p:spPr>
          <a:xfrm>
            <a:off x="0" y="1"/>
            <a:ext cx="9144000" cy="579438"/>
          </a:xfrm>
          <a:prstGeom prst="rect">
            <a:avLst/>
          </a:prstGeom>
          <a:ln>
            <a:solidFill>
              <a:srgbClr val="262626"/>
            </a:solidFill>
          </a:ln>
          <a:effectLst>
            <a:outerShdw blurRad="50800" dist="38100" dir="5400000" algn="t" rotWithShape="0">
              <a:prstClr val="black">
                <a:alpha val="40000"/>
              </a:prstClr>
            </a:outerShdw>
          </a:effectLst>
        </p:spPr>
      </p:pic>
      <p:sp>
        <p:nvSpPr>
          <p:cNvPr id="17" name="Rectangle 16"/>
          <p:cNvSpPr>
            <a:spLocks noChangeArrowheads="1"/>
          </p:cNvSpPr>
          <p:nvPr/>
        </p:nvSpPr>
        <p:spPr bwMode="auto">
          <a:xfrm>
            <a:off x="0" y="6478587"/>
            <a:ext cx="9144000" cy="381000"/>
          </a:xfrm>
          <a:prstGeom prst="rect">
            <a:avLst/>
          </a:prstGeom>
          <a:solidFill>
            <a:srgbClr val="404040"/>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pic>
        <p:nvPicPr>
          <p:cNvPr id="20" name="Picture 16" descr="Untitled-3.gif"/>
          <p:cNvPicPr>
            <a:picLocks noChangeAspect="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228600" y="6521450"/>
            <a:ext cx="381000" cy="328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21" name="Straight Connector 20"/>
          <p:cNvCxnSpPr>
            <a:cxnSpLocks noChangeShapeType="1"/>
          </p:cNvCxnSpPr>
          <p:nvPr/>
        </p:nvCxnSpPr>
        <p:spPr bwMode="auto">
          <a:xfrm>
            <a:off x="0" y="6477000"/>
            <a:ext cx="9144000" cy="0"/>
          </a:xfrm>
          <a:prstGeom prst="line">
            <a:avLst/>
          </a:prstGeom>
          <a:noFill/>
          <a:ln w="25400">
            <a:solidFill>
              <a:srgbClr val="262626"/>
            </a:solidFill>
            <a:round/>
            <a:headEnd/>
            <a:tailEnd/>
          </a:ln>
          <a:effectLst>
            <a:outerShdw dist="20000" dir="5400000" rotWithShape="0">
              <a:srgbClr val="808080">
                <a:alpha val="37999"/>
              </a:srgbClr>
            </a:outerShdw>
          </a:effectLst>
        </p:spPr>
      </p:cxnSp>
      <p:sp>
        <p:nvSpPr>
          <p:cNvPr id="16" name="Rectangle 15"/>
          <p:cNvSpPr/>
          <p:nvPr/>
        </p:nvSpPr>
        <p:spPr>
          <a:xfrm>
            <a:off x="0" y="1"/>
            <a:ext cx="3200400" cy="609600"/>
          </a:xfrm>
          <a:prstGeom prst="rect">
            <a:avLst/>
          </a:prstGeom>
          <a:solidFill>
            <a:srgbClr val="404040">
              <a:alpha val="2000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ln>
                <a:noFill/>
              </a:ln>
            </a:endParaRPr>
          </a:p>
        </p:txBody>
      </p:sp>
      <p:pic>
        <p:nvPicPr>
          <p:cNvPr id="27" name="Picture 26" descr="above_logo_ppt.gif"/>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71646" y="7306"/>
            <a:ext cx="3061252" cy="558800"/>
          </a:xfrm>
          <a:prstGeom prst="rect">
            <a:avLst/>
          </a:prstGeom>
        </p:spPr>
      </p:pic>
    </p:spTree>
    <p:extLst>
      <p:ext uri="{BB962C8B-B14F-4D97-AF65-F5344CB8AC3E}">
        <p14:creationId xmlns:p14="http://schemas.microsoft.com/office/powerpoint/2010/main" val="4229244678"/>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8229600" cy="731838"/>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5FE85E-E561-3B45-BBE9-35CA3D5C0391}" type="datetimeFigureOut">
              <a:rPr lang="en-US" smtClean="0"/>
              <a:t>1/6/2016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42E78E-2E22-EA41-8E26-2CE7FB900441}" type="slidenum">
              <a:rPr lang="en-US" smtClean="0"/>
              <a:t>‹#›</a:t>
            </a:fld>
            <a:endParaRPr lang="en-US" dirty="0"/>
          </a:p>
        </p:txBody>
      </p:sp>
      <p:pic>
        <p:nvPicPr>
          <p:cNvPr id="7" name="Picture 6" descr="pic11.jpg"/>
          <p:cNvPicPr>
            <a:picLocks noChangeAspect="1"/>
          </p:cNvPicPr>
          <p:nvPr/>
        </p:nvPicPr>
        <p:blipFill rotWithShape="1">
          <a:blip r:embed="rId13">
            <a:extLst>
              <a:ext uri="{28A0092B-C50C-407E-A947-70E740481C1C}">
                <a14:useLocalDpi xmlns:a14="http://schemas.microsoft.com/office/drawing/2010/main" val="0"/>
              </a:ext>
            </a:extLst>
          </a:blip>
          <a:srcRect t="18344" b="46414"/>
          <a:stretch/>
        </p:blipFill>
        <p:spPr>
          <a:xfrm>
            <a:off x="0" y="0"/>
            <a:ext cx="9144000" cy="579438"/>
          </a:xfrm>
          <a:prstGeom prst="rect">
            <a:avLst/>
          </a:prstGeom>
          <a:ln>
            <a:solidFill>
              <a:srgbClr val="262626"/>
            </a:solidFill>
          </a:ln>
          <a:effectLst>
            <a:outerShdw blurRad="50800" dist="38100" dir="5400000" algn="t" rotWithShape="0">
              <a:prstClr val="black">
                <a:alpha val="40000"/>
              </a:prstClr>
            </a:outerShdw>
          </a:effectLst>
        </p:spPr>
      </p:pic>
      <p:sp>
        <p:nvSpPr>
          <p:cNvPr id="22" name="Rectangle 21"/>
          <p:cNvSpPr>
            <a:spLocks noChangeArrowheads="1"/>
          </p:cNvSpPr>
          <p:nvPr/>
        </p:nvSpPr>
        <p:spPr bwMode="auto">
          <a:xfrm>
            <a:off x="0" y="6478587"/>
            <a:ext cx="9144000" cy="381000"/>
          </a:xfrm>
          <a:prstGeom prst="rect">
            <a:avLst/>
          </a:prstGeom>
          <a:solidFill>
            <a:srgbClr val="404040"/>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pic>
        <p:nvPicPr>
          <p:cNvPr id="25" name="Picture 16" descr="Untitled-3.gif"/>
          <p:cNvPicPr>
            <a:picLocks noChangeAspect="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228600" y="6521450"/>
            <a:ext cx="381000" cy="328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26" name="Straight Connector 25"/>
          <p:cNvCxnSpPr>
            <a:cxnSpLocks noChangeShapeType="1"/>
          </p:cNvCxnSpPr>
          <p:nvPr/>
        </p:nvCxnSpPr>
        <p:spPr bwMode="auto">
          <a:xfrm>
            <a:off x="0" y="6477000"/>
            <a:ext cx="9144000" cy="0"/>
          </a:xfrm>
          <a:prstGeom prst="line">
            <a:avLst/>
          </a:prstGeom>
          <a:noFill/>
          <a:ln w="25400">
            <a:solidFill>
              <a:srgbClr val="262626"/>
            </a:solidFill>
            <a:round/>
            <a:headEnd/>
            <a:tailEnd/>
          </a:ln>
          <a:effectLst>
            <a:outerShdw dist="20000" dir="5400000" rotWithShape="0">
              <a:srgbClr val="808080">
                <a:alpha val="37999"/>
              </a:srgbClr>
            </a:outerShdw>
          </a:effectLst>
        </p:spPr>
      </p:cxnSp>
      <p:sp>
        <p:nvSpPr>
          <p:cNvPr id="14" name="TextBox 23"/>
          <p:cNvSpPr txBox="1">
            <a:spLocks noChangeArrowheads="1"/>
          </p:cNvSpPr>
          <p:nvPr/>
        </p:nvSpPr>
        <p:spPr bwMode="auto">
          <a:xfrm>
            <a:off x="2992438" y="6587041"/>
            <a:ext cx="3114675" cy="307975"/>
          </a:xfrm>
          <a:prstGeom prst="rect">
            <a:avLst/>
          </a:prstGeom>
          <a:noFill/>
          <a:ln w="9525">
            <a:noFill/>
            <a:miter lim="800000"/>
            <a:headEnd/>
            <a:tailEnd/>
          </a:ln>
        </p:spPr>
        <p:txBody>
          <a:bodyPr>
            <a:spAutoFit/>
          </a:bodyPr>
          <a:lstStyle/>
          <a:p>
            <a:pPr>
              <a:defRPr/>
            </a:pPr>
            <a:r>
              <a:rPr lang="en-US" sz="1400" dirty="0">
                <a:solidFill>
                  <a:schemeClr val="bg1"/>
                </a:solidFill>
                <a:latin typeface="Candara" pitchFamily="34" charset="0"/>
              </a:rPr>
              <a:t>Arctic-Boreal Vulnerability Experiment</a:t>
            </a:r>
            <a:endParaRPr lang="en-US" sz="1400" b="1" dirty="0">
              <a:latin typeface="Candara" pitchFamily="34" charset="0"/>
            </a:endParaRPr>
          </a:p>
        </p:txBody>
      </p:sp>
      <p:sp>
        <p:nvSpPr>
          <p:cNvPr id="16" name="Rectangle 15"/>
          <p:cNvSpPr/>
          <p:nvPr/>
        </p:nvSpPr>
        <p:spPr>
          <a:xfrm>
            <a:off x="0" y="-5"/>
            <a:ext cx="3200944" cy="609600"/>
          </a:xfrm>
          <a:prstGeom prst="rect">
            <a:avLst/>
          </a:prstGeom>
          <a:solidFill>
            <a:schemeClr val="tx1">
              <a:alpha val="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7046913" y="6604568"/>
            <a:ext cx="1210588" cy="276999"/>
          </a:xfrm>
          <a:prstGeom prst="rect">
            <a:avLst/>
          </a:prstGeom>
        </p:spPr>
        <p:txBody>
          <a:bodyPr wrap="none">
            <a:spAutoFit/>
          </a:bodyPr>
          <a:lstStyle/>
          <a:p>
            <a:pPr>
              <a:defRPr/>
            </a:pPr>
            <a:r>
              <a:rPr lang="en-US" sz="1200" dirty="0">
                <a:solidFill>
                  <a:schemeClr val="bg1"/>
                </a:solidFill>
                <a:latin typeface="Candara" pitchFamily="34" charset="0"/>
              </a:rPr>
              <a:t>above.nasa.gov</a:t>
            </a:r>
            <a:endParaRPr lang="en-US" sz="1200" dirty="0">
              <a:latin typeface="Arial" pitchFamily="34" charset="0"/>
            </a:endParaRPr>
          </a:p>
        </p:txBody>
      </p:sp>
      <p:pic>
        <p:nvPicPr>
          <p:cNvPr id="32" name="Picture 31" descr="above_logo_ppt.gif"/>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76200" y="0"/>
            <a:ext cx="3061252" cy="558800"/>
          </a:xfrm>
          <a:prstGeom prst="rect">
            <a:avLst/>
          </a:prstGeom>
        </p:spPr>
      </p:pic>
    </p:spTree>
    <p:extLst>
      <p:ext uri="{BB962C8B-B14F-4D97-AF65-F5344CB8AC3E}">
        <p14:creationId xmlns:p14="http://schemas.microsoft.com/office/powerpoint/2010/main" val="3298683867"/>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8229600" cy="7318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74FFCD-7901-544D-BBB9-30890C7B6F73}" type="datetimeFigureOut">
              <a:rPr lang="en-US" smtClean="0"/>
              <a:t>1/6/2016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A98498-8653-4748-8B6F-79DCD3CE69D4}" type="slidenum">
              <a:rPr lang="en-US" smtClean="0"/>
              <a:t>‹#›</a:t>
            </a:fld>
            <a:endParaRPr lang="en-US" dirty="0"/>
          </a:p>
        </p:txBody>
      </p:sp>
      <p:pic>
        <p:nvPicPr>
          <p:cNvPr id="7" name="Picture 6" descr="pic7.jpg"/>
          <p:cNvPicPr>
            <a:picLocks noChangeAspect="1"/>
          </p:cNvPicPr>
          <p:nvPr/>
        </p:nvPicPr>
        <p:blipFill rotWithShape="1">
          <a:blip r:embed="rId14">
            <a:extLst>
              <a:ext uri="{28A0092B-C50C-407E-A947-70E740481C1C}">
                <a14:useLocalDpi xmlns:a14="http://schemas.microsoft.com/office/drawing/2010/main" val="0"/>
              </a:ext>
            </a:extLst>
          </a:blip>
          <a:srcRect t="16896" b="47861"/>
          <a:stretch/>
        </p:blipFill>
        <p:spPr>
          <a:xfrm>
            <a:off x="0" y="0"/>
            <a:ext cx="9144000" cy="579437"/>
          </a:xfrm>
          <a:prstGeom prst="rect">
            <a:avLst/>
          </a:prstGeom>
          <a:ln>
            <a:solidFill>
              <a:srgbClr val="262626"/>
            </a:solidFill>
          </a:ln>
          <a:effectLst>
            <a:outerShdw blurRad="50800" dist="38100" dir="5400000" algn="t" rotWithShape="0">
              <a:prstClr val="black">
                <a:alpha val="40000"/>
              </a:prstClr>
            </a:outerShdw>
          </a:effectLst>
        </p:spPr>
      </p:pic>
      <p:sp>
        <p:nvSpPr>
          <p:cNvPr id="17" name="Rectangle 16"/>
          <p:cNvSpPr>
            <a:spLocks noChangeArrowheads="1"/>
          </p:cNvSpPr>
          <p:nvPr/>
        </p:nvSpPr>
        <p:spPr bwMode="auto">
          <a:xfrm>
            <a:off x="0" y="6478587"/>
            <a:ext cx="9144000" cy="381000"/>
          </a:xfrm>
          <a:prstGeom prst="rect">
            <a:avLst/>
          </a:prstGeom>
          <a:solidFill>
            <a:srgbClr val="404040"/>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pic>
        <p:nvPicPr>
          <p:cNvPr id="20" name="Picture 16" descr="Untitled-3.gif"/>
          <p:cNvPicPr>
            <a:picLocks noChangeAspect="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228600" y="6521450"/>
            <a:ext cx="381000" cy="328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21" name="Straight Connector 20"/>
          <p:cNvCxnSpPr>
            <a:cxnSpLocks noChangeShapeType="1"/>
          </p:cNvCxnSpPr>
          <p:nvPr/>
        </p:nvCxnSpPr>
        <p:spPr bwMode="auto">
          <a:xfrm>
            <a:off x="0" y="6477000"/>
            <a:ext cx="9144000" cy="0"/>
          </a:xfrm>
          <a:prstGeom prst="line">
            <a:avLst/>
          </a:prstGeom>
          <a:noFill/>
          <a:ln w="25400">
            <a:solidFill>
              <a:srgbClr val="262626"/>
            </a:solidFill>
            <a:round/>
            <a:headEnd/>
            <a:tailEnd/>
          </a:ln>
          <a:effectLst>
            <a:outerShdw dist="20000" dir="5400000" rotWithShape="0">
              <a:srgbClr val="808080">
                <a:alpha val="37999"/>
              </a:srgbClr>
            </a:outerShdw>
          </a:effectLst>
        </p:spPr>
      </p:cxnSp>
      <p:sp>
        <p:nvSpPr>
          <p:cNvPr id="14" name="TextBox 23"/>
          <p:cNvSpPr txBox="1">
            <a:spLocks noChangeArrowheads="1"/>
          </p:cNvSpPr>
          <p:nvPr/>
        </p:nvSpPr>
        <p:spPr bwMode="auto">
          <a:xfrm>
            <a:off x="2992438" y="6587041"/>
            <a:ext cx="3114675" cy="307975"/>
          </a:xfrm>
          <a:prstGeom prst="rect">
            <a:avLst/>
          </a:prstGeom>
          <a:noFill/>
          <a:ln w="9525">
            <a:noFill/>
            <a:miter lim="800000"/>
            <a:headEnd/>
            <a:tailEnd/>
          </a:ln>
        </p:spPr>
        <p:txBody>
          <a:bodyPr>
            <a:spAutoFit/>
          </a:bodyPr>
          <a:lstStyle/>
          <a:p>
            <a:pPr>
              <a:defRPr/>
            </a:pPr>
            <a:r>
              <a:rPr lang="en-US" sz="1400" dirty="0">
                <a:solidFill>
                  <a:schemeClr val="bg1"/>
                </a:solidFill>
                <a:latin typeface="Candara" pitchFamily="34" charset="0"/>
              </a:rPr>
              <a:t>Arctic-Boreal Vulnerability Experiment</a:t>
            </a:r>
            <a:endParaRPr lang="en-US" sz="1400" b="1" dirty="0">
              <a:latin typeface="Candara" pitchFamily="34" charset="0"/>
            </a:endParaRPr>
          </a:p>
        </p:txBody>
      </p:sp>
      <p:sp>
        <p:nvSpPr>
          <p:cNvPr id="15" name="Rectangle 14"/>
          <p:cNvSpPr/>
          <p:nvPr/>
        </p:nvSpPr>
        <p:spPr>
          <a:xfrm>
            <a:off x="7046913" y="6604568"/>
            <a:ext cx="1210588" cy="276999"/>
          </a:xfrm>
          <a:prstGeom prst="rect">
            <a:avLst/>
          </a:prstGeom>
        </p:spPr>
        <p:txBody>
          <a:bodyPr wrap="none">
            <a:spAutoFit/>
          </a:bodyPr>
          <a:lstStyle/>
          <a:p>
            <a:pPr>
              <a:defRPr/>
            </a:pPr>
            <a:r>
              <a:rPr lang="en-US" sz="1200" dirty="0">
                <a:solidFill>
                  <a:schemeClr val="bg1"/>
                </a:solidFill>
                <a:latin typeface="Candara" pitchFamily="34" charset="0"/>
              </a:rPr>
              <a:t>above.nasa.gov</a:t>
            </a:r>
            <a:endParaRPr lang="en-US" sz="1200" dirty="0">
              <a:latin typeface="Arial" pitchFamily="34" charset="0"/>
            </a:endParaRPr>
          </a:p>
        </p:txBody>
      </p:sp>
      <p:sp>
        <p:nvSpPr>
          <p:cNvPr id="22" name="Rectangle 21"/>
          <p:cNvSpPr/>
          <p:nvPr/>
        </p:nvSpPr>
        <p:spPr>
          <a:xfrm>
            <a:off x="0" y="-17398"/>
            <a:ext cx="3200400" cy="609600"/>
          </a:xfrm>
          <a:prstGeom prst="rect">
            <a:avLst/>
          </a:prstGeom>
          <a:solidFill>
            <a:srgbClr val="404040">
              <a:alpha val="2600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ln>
                <a:noFill/>
              </a:ln>
            </a:endParaRPr>
          </a:p>
        </p:txBody>
      </p:sp>
      <p:pic>
        <p:nvPicPr>
          <p:cNvPr id="27" name="Picture 26" descr="above_logo_ppt.gif"/>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76200" y="0"/>
            <a:ext cx="3061252" cy="558800"/>
          </a:xfrm>
          <a:prstGeom prst="rect">
            <a:avLst/>
          </a:prstGeom>
        </p:spPr>
      </p:pic>
    </p:spTree>
    <p:extLst>
      <p:ext uri="{BB962C8B-B14F-4D97-AF65-F5344CB8AC3E}">
        <p14:creationId xmlns:p14="http://schemas.microsoft.com/office/powerpoint/2010/main" val="3660759672"/>
      </p:ext>
    </p:extLst>
  </p:cSld>
  <p:clrMap bg1="lt1" tx1="dk1" bg2="lt2" tx2="dk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 id="214748418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8229600" cy="7318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99ECC4-2FDE-434A-898A-ACB9994A9007}" type="datetimeFigureOut">
              <a:rPr lang="en-US" smtClean="0"/>
              <a:t>1/6/2016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11C95D-C7CA-CC47-8A6F-56573D60D268}" type="slidenum">
              <a:rPr lang="en-US" smtClean="0"/>
              <a:t>‹#›</a:t>
            </a:fld>
            <a:endParaRPr lang="en-US" dirty="0"/>
          </a:p>
        </p:txBody>
      </p:sp>
      <p:pic>
        <p:nvPicPr>
          <p:cNvPr id="7" name="Picture 6" descr="pic8.jpg"/>
          <p:cNvPicPr>
            <a:picLocks noChangeAspect="1"/>
          </p:cNvPicPr>
          <p:nvPr/>
        </p:nvPicPr>
        <p:blipFill rotWithShape="1">
          <a:blip r:embed="rId13">
            <a:extLst>
              <a:ext uri="{28A0092B-C50C-407E-A947-70E740481C1C}">
                <a14:useLocalDpi xmlns:a14="http://schemas.microsoft.com/office/drawing/2010/main" val="0"/>
              </a:ext>
            </a:extLst>
          </a:blip>
          <a:srcRect l="139" t="24414" r="-139" b="40069"/>
          <a:stretch/>
        </p:blipFill>
        <p:spPr>
          <a:xfrm>
            <a:off x="0" y="0"/>
            <a:ext cx="9162288" cy="585138"/>
          </a:xfrm>
          <a:prstGeom prst="rect">
            <a:avLst/>
          </a:prstGeom>
          <a:ln>
            <a:solidFill>
              <a:srgbClr val="262626"/>
            </a:solidFill>
          </a:ln>
          <a:effectLst>
            <a:outerShdw blurRad="50800" dist="38100" dir="5400000" algn="t" rotWithShape="0">
              <a:prstClr val="black">
                <a:alpha val="40000"/>
              </a:prstClr>
            </a:outerShdw>
          </a:effectLst>
        </p:spPr>
      </p:pic>
      <p:sp>
        <p:nvSpPr>
          <p:cNvPr id="13" name="Rectangle 12"/>
          <p:cNvSpPr>
            <a:spLocks noChangeArrowheads="1"/>
          </p:cNvSpPr>
          <p:nvPr/>
        </p:nvSpPr>
        <p:spPr bwMode="auto">
          <a:xfrm>
            <a:off x="0" y="6478587"/>
            <a:ext cx="9144000" cy="381000"/>
          </a:xfrm>
          <a:prstGeom prst="rect">
            <a:avLst/>
          </a:prstGeom>
          <a:solidFill>
            <a:srgbClr val="404040"/>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pic>
        <p:nvPicPr>
          <p:cNvPr id="16" name="Picture 16" descr="Untitled-3.gif"/>
          <p:cNvPicPr>
            <a:picLocks noChangeAspect="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228600" y="6521450"/>
            <a:ext cx="381000" cy="328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7" name="Straight Connector 16"/>
          <p:cNvCxnSpPr>
            <a:cxnSpLocks noChangeShapeType="1"/>
          </p:cNvCxnSpPr>
          <p:nvPr/>
        </p:nvCxnSpPr>
        <p:spPr bwMode="auto">
          <a:xfrm>
            <a:off x="0" y="6477000"/>
            <a:ext cx="9144000" cy="0"/>
          </a:xfrm>
          <a:prstGeom prst="line">
            <a:avLst/>
          </a:prstGeom>
          <a:noFill/>
          <a:ln w="25400">
            <a:solidFill>
              <a:srgbClr val="262626"/>
            </a:solidFill>
            <a:round/>
            <a:headEnd/>
            <a:tailEnd/>
          </a:ln>
          <a:effectLst>
            <a:outerShdw dist="20000" dir="5400000" rotWithShape="0">
              <a:srgbClr val="808080">
                <a:alpha val="37999"/>
              </a:srgbClr>
            </a:outerShdw>
          </a:effectLst>
        </p:spPr>
      </p:cxnSp>
      <p:sp>
        <p:nvSpPr>
          <p:cNvPr id="18" name="TextBox 23"/>
          <p:cNvSpPr txBox="1">
            <a:spLocks noChangeArrowheads="1"/>
          </p:cNvSpPr>
          <p:nvPr/>
        </p:nvSpPr>
        <p:spPr bwMode="auto">
          <a:xfrm>
            <a:off x="2992438" y="6587041"/>
            <a:ext cx="3114675" cy="307975"/>
          </a:xfrm>
          <a:prstGeom prst="rect">
            <a:avLst/>
          </a:prstGeom>
          <a:noFill/>
          <a:ln w="9525">
            <a:noFill/>
            <a:miter lim="800000"/>
            <a:headEnd/>
            <a:tailEnd/>
          </a:ln>
        </p:spPr>
        <p:txBody>
          <a:bodyPr>
            <a:spAutoFit/>
          </a:bodyPr>
          <a:lstStyle/>
          <a:p>
            <a:pPr>
              <a:defRPr/>
            </a:pPr>
            <a:r>
              <a:rPr lang="en-US" sz="1400" dirty="0">
                <a:solidFill>
                  <a:schemeClr val="bg1"/>
                </a:solidFill>
                <a:latin typeface="Candara" pitchFamily="34" charset="0"/>
              </a:rPr>
              <a:t>Arctic-Boreal Vulnerability Experiment</a:t>
            </a:r>
            <a:endParaRPr lang="en-US" sz="1400" b="1" dirty="0">
              <a:latin typeface="Candara" pitchFamily="34" charset="0"/>
            </a:endParaRPr>
          </a:p>
        </p:txBody>
      </p:sp>
      <p:sp>
        <p:nvSpPr>
          <p:cNvPr id="19" name="Rectangle 18"/>
          <p:cNvSpPr/>
          <p:nvPr/>
        </p:nvSpPr>
        <p:spPr>
          <a:xfrm>
            <a:off x="7046913" y="6604568"/>
            <a:ext cx="1210588" cy="276999"/>
          </a:xfrm>
          <a:prstGeom prst="rect">
            <a:avLst/>
          </a:prstGeom>
        </p:spPr>
        <p:txBody>
          <a:bodyPr wrap="none">
            <a:spAutoFit/>
          </a:bodyPr>
          <a:lstStyle/>
          <a:p>
            <a:pPr>
              <a:defRPr/>
            </a:pPr>
            <a:r>
              <a:rPr lang="en-US" sz="1200" dirty="0">
                <a:solidFill>
                  <a:schemeClr val="bg1"/>
                </a:solidFill>
                <a:latin typeface="Candara" pitchFamily="34" charset="0"/>
              </a:rPr>
              <a:t>above.nasa.gov</a:t>
            </a:r>
            <a:endParaRPr lang="en-US" sz="1200" dirty="0">
              <a:latin typeface="Arial" pitchFamily="34" charset="0"/>
            </a:endParaRPr>
          </a:p>
        </p:txBody>
      </p:sp>
      <p:sp>
        <p:nvSpPr>
          <p:cNvPr id="21" name="Rectangle 20"/>
          <p:cNvSpPr/>
          <p:nvPr/>
        </p:nvSpPr>
        <p:spPr>
          <a:xfrm>
            <a:off x="0" y="-6970"/>
            <a:ext cx="3200400" cy="609600"/>
          </a:xfrm>
          <a:prstGeom prst="rect">
            <a:avLst/>
          </a:prstGeom>
          <a:solidFill>
            <a:srgbClr val="404040">
              <a:alpha val="2100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ln>
                <a:noFill/>
              </a:ln>
            </a:endParaRPr>
          </a:p>
        </p:txBody>
      </p:sp>
      <p:pic>
        <p:nvPicPr>
          <p:cNvPr id="23" name="Picture 22" descr="above_logo_ppt.gif"/>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76200" y="0"/>
            <a:ext cx="3061252" cy="558800"/>
          </a:xfrm>
          <a:prstGeom prst="rect">
            <a:avLst/>
          </a:prstGeom>
        </p:spPr>
      </p:pic>
    </p:spTree>
    <p:extLst>
      <p:ext uri="{BB962C8B-B14F-4D97-AF65-F5344CB8AC3E}">
        <p14:creationId xmlns:p14="http://schemas.microsoft.com/office/powerpoint/2010/main" val="3350348454"/>
      </p:ext>
    </p:extLst>
  </p:cSld>
  <p:clrMap bg1="lt1" tx1="dk1" bg2="lt2" tx2="dk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808038"/>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2E480F-263C-314A-A4B9-9A1925B6D30F}" type="datetimeFigureOut">
              <a:rPr lang="en-US" smtClean="0"/>
              <a:t>1/6/2016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BEB924-0868-5A4E-9708-E34A55896417}" type="slidenum">
              <a:rPr lang="en-US" smtClean="0"/>
              <a:t>‹#›</a:t>
            </a:fld>
            <a:endParaRPr lang="en-US" dirty="0"/>
          </a:p>
        </p:txBody>
      </p:sp>
      <p:pic>
        <p:nvPicPr>
          <p:cNvPr id="7" name="Picture 6" descr="pic10.jpg"/>
          <p:cNvPicPr>
            <a:picLocks noChangeAspect="1"/>
          </p:cNvPicPr>
          <p:nvPr/>
        </p:nvPicPr>
        <p:blipFill rotWithShape="1">
          <a:blip r:embed="rId13">
            <a:extLst>
              <a:ext uri="{28A0092B-C50C-407E-A947-70E740481C1C}">
                <a14:useLocalDpi xmlns:a14="http://schemas.microsoft.com/office/drawing/2010/main" val="0"/>
              </a:ext>
            </a:extLst>
          </a:blip>
          <a:srcRect l="-156" t="18138" r="156" b="46345"/>
          <a:stretch/>
        </p:blipFill>
        <p:spPr>
          <a:xfrm>
            <a:off x="-12700" y="0"/>
            <a:ext cx="9162288" cy="585138"/>
          </a:xfrm>
          <a:prstGeom prst="rect">
            <a:avLst/>
          </a:prstGeom>
          <a:ln>
            <a:solidFill>
              <a:srgbClr val="262626"/>
            </a:solidFill>
          </a:ln>
          <a:effectLst>
            <a:outerShdw blurRad="50800" dist="38100" dir="5400000" algn="t" rotWithShape="0">
              <a:prstClr val="black">
                <a:alpha val="40000"/>
              </a:prstClr>
            </a:outerShdw>
          </a:effectLst>
        </p:spPr>
      </p:pic>
      <p:sp>
        <p:nvSpPr>
          <p:cNvPr id="13" name="Rectangle 12"/>
          <p:cNvSpPr>
            <a:spLocks noChangeArrowheads="1"/>
          </p:cNvSpPr>
          <p:nvPr/>
        </p:nvSpPr>
        <p:spPr bwMode="auto">
          <a:xfrm>
            <a:off x="0" y="6478587"/>
            <a:ext cx="9144000" cy="381000"/>
          </a:xfrm>
          <a:prstGeom prst="rect">
            <a:avLst/>
          </a:prstGeom>
          <a:solidFill>
            <a:srgbClr val="404040"/>
          </a:solidFill>
          <a:ln w="9525">
            <a:solidFill>
              <a:srgbClr val="262626"/>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pic>
        <p:nvPicPr>
          <p:cNvPr id="16" name="Picture 16" descr="Untitled-3.gif"/>
          <p:cNvPicPr>
            <a:picLocks noChangeAspect="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228600" y="6521450"/>
            <a:ext cx="381000" cy="328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7" name="Straight Connector 16"/>
          <p:cNvCxnSpPr>
            <a:cxnSpLocks noChangeShapeType="1"/>
          </p:cNvCxnSpPr>
          <p:nvPr/>
        </p:nvCxnSpPr>
        <p:spPr bwMode="auto">
          <a:xfrm>
            <a:off x="0" y="6477000"/>
            <a:ext cx="9144000" cy="0"/>
          </a:xfrm>
          <a:prstGeom prst="line">
            <a:avLst/>
          </a:prstGeom>
          <a:noFill/>
          <a:ln w="25400">
            <a:solidFill>
              <a:srgbClr val="262626"/>
            </a:solidFill>
            <a:round/>
            <a:headEnd/>
            <a:tailEnd/>
          </a:ln>
          <a:effectLst>
            <a:outerShdw dist="20000" dir="5400000" rotWithShape="0">
              <a:srgbClr val="808080">
                <a:alpha val="37999"/>
              </a:srgbClr>
            </a:outerShdw>
          </a:effectLst>
        </p:spPr>
      </p:cxnSp>
      <p:sp>
        <p:nvSpPr>
          <p:cNvPr id="25" name="Rectangle 24"/>
          <p:cNvSpPr/>
          <p:nvPr/>
        </p:nvSpPr>
        <p:spPr>
          <a:xfrm>
            <a:off x="0" y="0"/>
            <a:ext cx="3124200" cy="585138"/>
          </a:xfrm>
          <a:prstGeom prst="rect">
            <a:avLst/>
          </a:prstGeom>
          <a:solidFill>
            <a:srgbClr val="404040">
              <a:alpha val="4000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ln>
                <a:noFill/>
              </a:ln>
            </a:endParaRPr>
          </a:p>
        </p:txBody>
      </p:sp>
      <p:pic>
        <p:nvPicPr>
          <p:cNvPr id="24" name="Picture 23" descr="above_logo_ppt.gif"/>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62948" y="0"/>
            <a:ext cx="3061252" cy="558800"/>
          </a:xfrm>
          <a:prstGeom prst="rect">
            <a:avLst/>
          </a:prstGeom>
        </p:spPr>
      </p:pic>
      <p:sp>
        <p:nvSpPr>
          <p:cNvPr id="18" name="TextBox 23"/>
          <p:cNvSpPr txBox="1">
            <a:spLocks noChangeArrowheads="1"/>
          </p:cNvSpPr>
          <p:nvPr/>
        </p:nvSpPr>
        <p:spPr bwMode="auto">
          <a:xfrm>
            <a:off x="2992438" y="6587041"/>
            <a:ext cx="3114675" cy="307975"/>
          </a:xfrm>
          <a:prstGeom prst="rect">
            <a:avLst/>
          </a:prstGeom>
          <a:noFill/>
          <a:ln w="9525">
            <a:noFill/>
            <a:miter lim="800000"/>
            <a:headEnd/>
            <a:tailEnd/>
          </a:ln>
        </p:spPr>
        <p:txBody>
          <a:bodyPr>
            <a:spAutoFit/>
          </a:bodyPr>
          <a:lstStyle/>
          <a:p>
            <a:pPr>
              <a:defRPr/>
            </a:pPr>
            <a:r>
              <a:rPr lang="en-US" sz="1400" dirty="0">
                <a:solidFill>
                  <a:schemeClr val="bg1"/>
                </a:solidFill>
                <a:latin typeface="Candara" pitchFamily="34" charset="0"/>
              </a:rPr>
              <a:t>Arctic-Boreal Vulnerability Experiment</a:t>
            </a:r>
            <a:endParaRPr lang="en-US" sz="1400" b="1" dirty="0">
              <a:latin typeface="Candara" pitchFamily="34" charset="0"/>
            </a:endParaRPr>
          </a:p>
        </p:txBody>
      </p:sp>
      <p:sp>
        <p:nvSpPr>
          <p:cNvPr id="19" name="Rectangle 18"/>
          <p:cNvSpPr/>
          <p:nvPr/>
        </p:nvSpPr>
        <p:spPr>
          <a:xfrm>
            <a:off x="7046913" y="6604568"/>
            <a:ext cx="1210588" cy="276999"/>
          </a:xfrm>
          <a:prstGeom prst="rect">
            <a:avLst/>
          </a:prstGeom>
        </p:spPr>
        <p:txBody>
          <a:bodyPr wrap="none">
            <a:spAutoFit/>
          </a:bodyPr>
          <a:lstStyle/>
          <a:p>
            <a:pPr>
              <a:defRPr/>
            </a:pPr>
            <a:r>
              <a:rPr lang="en-US" sz="1200" dirty="0">
                <a:solidFill>
                  <a:schemeClr val="bg1"/>
                </a:solidFill>
                <a:latin typeface="Candara" pitchFamily="34" charset="0"/>
              </a:rPr>
              <a:t>above.nasa.gov</a:t>
            </a:r>
            <a:endParaRPr lang="en-US" sz="1200" dirty="0">
              <a:latin typeface="Arial" pitchFamily="34" charset="0"/>
            </a:endParaRPr>
          </a:p>
        </p:txBody>
      </p:sp>
    </p:spTree>
    <p:extLst>
      <p:ext uri="{BB962C8B-B14F-4D97-AF65-F5344CB8AC3E}">
        <p14:creationId xmlns:p14="http://schemas.microsoft.com/office/powerpoint/2010/main" val="1882086144"/>
      </p:ext>
    </p:extLst>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 id="2147484212" r:id="rId10"/>
    <p:sldLayoutId id="214748421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2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36.gif"/><Relationship Id="rId3" Type="http://schemas.openxmlformats.org/officeDocument/2006/relationships/image" Target="../media/image32.jpeg"/><Relationship Id="rId7" Type="http://schemas.openxmlformats.org/officeDocument/2006/relationships/image" Target="../media/image35.gif"/><Relationship Id="rId2" Type="http://schemas.openxmlformats.org/officeDocument/2006/relationships/notesSlide" Target="../notesSlides/notesSlide11.xml"/><Relationship Id="rId1" Type="http://schemas.openxmlformats.org/officeDocument/2006/relationships/slideLayout" Target="../slideLayouts/slideLayout103.xml"/><Relationship Id="rId6" Type="http://schemas.openxmlformats.org/officeDocument/2006/relationships/image" Target="../media/image17.png"/><Relationship Id="rId5" Type="http://schemas.openxmlformats.org/officeDocument/2006/relationships/image" Target="../media/image34.gif"/><Relationship Id="rId10" Type="http://schemas.openxmlformats.org/officeDocument/2006/relationships/image" Target="../media/image38.gif"/><Relationship Id="rId4" Type="http://schemas.openxmlformats.org/officeDocument/2006/relationships/image" Target="../media/image33.jpeg"/><Relationship Id="rId9" Type="http://schemas.openxmlformats.org/officeDocument/2006/relationships/image" Target="../media/image37.gif"/></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28.xml"/><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10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113.xml"/><Relationship Id="rId5" Type="http://schemas.openxmlformats.org/officeDocument/2006/relationships/image" Target="../media/image44.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14.xml"/><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8" Type="http://schemas.openxmlformats.org/officeDocument/2006/relationships/image" Target="../media/image51.gif"/><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tiff"/></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103.xml"/><Relationship Id="rId5" Type="http://schemas.openxmlformats.org/officeDocument/2006/relationships/image" Target="../media/image56.pn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1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38.xml"/><Relationship Id="rId5" Type="http://schemas.openxmlformats.org/officeDocument/2006/relationships/image" Target="../media/image59.png"/><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103.xml"/><Relationship Id="rId5" Type="http://schemas.openxmlformats.org/officeDocument/2006/relationships/image" Target="../media/image61.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03.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media/image1.png"/><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03.xml"/></Relationships>
</file>

<file path=ppt/slides/_rels/slide8.xml.rels><?xml version="1.0" encoding="UTF-8" standalone="yes"?>
<Relationships xmlns="http://schemas.openxmlformats.org/package/2006/relationships"><Relationship Id="rId3" Type="http://schemas.openxmlformats.org/officeDocument/2006/relationships/hyperlink" Target="http://www.nccs.nasa.gov/" TargetMode="External"/><Relationship Id="rId2" Type="http://schemas.openxmlformats.org/officeDocument/2006/relationships/notesSlide" Target="../notesSlides/notesSlide8.xml"/><Relationship Id="rId1" Type="http://schemas.openxmlformats.org/officeDocument/2006/relationships/slideLayout" Target="../slideLayouts/slideLayout128.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28.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8371" y="928907"/>
            <a:ext cx="8229600" cy="2862322"/>
          </a:xfrm>
          <a:prstGeom prst="rect">
            <a:avLst/>
          </a:prstGeom>
          <a:noFill/>
        </p:spPr>
        <p:txBody>
          <a:bodyPr wrap="square">
            <a:spAutoFit/>
          </a:bodyPr>
          <a:lstStyle/>
          <a:p>
            <a:pPr algn="ctr"/>
            <a:r>
              <a:rPr lang="en-US" sz="3600" b="1" dirty="0" smtClean="0">
                <a:latin typeface="Avenir Heavy"/>
                <a:cs typeface="Avenir Heavy"/>
              </a:rPr>
              <a:t>The Arctic Boreal Vulnerability Experiment and Big Data Analytics for Ecosystem Science</a:t>
            </a:r>
          </a:p>
          <a:p>
            <a:pPr algn="ctr"/>
            <a:r>
              <a:rPr lang="en-US" sz="3600" b="1" dirty="0" smtClean="0">
                <a:latin typeface="Avenir Heavy"/>
                <a:cs typeface="Avenir Heavy"/>
              </a:rPr>
              <a:t>and</a:t>
            </a:r>
          </a:p>
          <a:p>
            <a:pPr algn="ctr"/>
            <a:r>
              <a:rPr lang="en-US" sz="3600" b="1" dirty="0" smtClean="0">
                <a:latin typeface="Avenir Heavy"/>
                <a:cs typeface="Avenir Heavy"/>
              </a:rPr>
              <a:t> Data Management</a:t>
            </a:r>
            <a:endParaRPr lang="en-US" sz="2800" b="1" i="1" dirty="0">
              <a:latin typeface="Avenir Heavy"/>
              <a:cs typeface="Avenir Heavy"/>
            </a:endParaRPr>
          </a:p>
        </p:txBody>
      </p:sp>
      <p:sp>
        <p:nvSpPr>
          <p:cNvPr id="3" name="TextBox 2"/>
          <p:cNvSpPr txBox="1"/>
          <p:nvPr/>
        </p:nvSpPr>
        <p:spPr>
          <a:xfrm>
            <a:off x="1799303" y="4129548"/>
            <a:ext cx="5973097" cy="1323439"/>
          </a:xfrm>
          <a:prstGeom prst="rect">
            <a:avLst/>
          </a:prstGeom>
          <a:noFill/>
        </p:spPr>
        <p:txBody>
          <a:bodyPr wrap="square" rtlCol="0">
            <a:spAutoFit/>
          </a:bodyPr>
          <a:lstStyle/>
          <a:p>
            <a:pPr algn="ctr"/>
            <a:r>
              <a:rPr lang="en-US" dirty="0" smtClean="0"/>
              <a:t>Stephen D. Ambrose</a:t>
            </a:r>
            <a:r>
              <a:rPr lang="en-US" baseline="30000" dirty="0" smtClean="0"/>
              <a:t>1</a:t>
            </a:r>
            <a:r>
              <a:rPr lang="en-US" dirty="0" smtClean="0"/>
              <a:t>, Elizabeth Hoy,</a:t>
            </a:r>
            <a:r>
              <a:rPr lang="en-US" baseline="30000" dirty="0" smtClean="0"/>
              <a:t>2</a:t>
            </a:r>
            <a:r>
              <a:rPr lang="en-US" dirty="0" smtClean="0"/>
              <a:t> Peter Griffith</a:t>
            </a:r>
            <a:r>
              <a:rPr lang="en-US" baseline="30000" dirty="0" smtClean="0"/>
              <a:t>3</a:t>
            </a:r>
          </a:p>
          <a:p>
            <a:pPr algn="ctr"/>
            <a:endParaRPr lang="en-US" dirty="0" smtClean="0"/>
          </a:p>
          <a:p>
            <a:pPr algn="ctr"/>
            <a:r>
              <a:rPr lang="en-US" sz="1600" b="1" baseline="30000" dirty="0" smtClean="0"/>
              <a:t>1</a:t>
            </a:r>
            <a:r>
              <a:rPr lang="en-US" sz="1600" b="1" dirty="0" smtClean="0"/>
              <a:t>NASA CISTO Climate Model Data Services (CDS), </a:t>
            </a:r>
          </a:p>
          <a:p>
            <a:pPr algn="ctr"/>
            <a:r>
              <a:rPr lang="en-US" sz="1600" b="1" baseline="30000" dirty="0" smtClean="0"/>
              <a:t>2, 3 </a:t>
            </a:r>
            <a:r>
              <a:rPr lang="en-US" sz="1600" b="1" dirty="0" smtClean="0"/>
              <a:t>NASA Carbon Cycle and Ecosystems Office</a:t>
            </a:r>
          </a:p>
          <a:p>
            <a:pPr algn="ctr"/>
            <a:r>
              <a:rPr lang="en-US" sz="1200" b="1" dirty="0" smtClean="0"/>
              <a:t>NASA, GSFC Greenbelt, Maryland</a:t>
            </a:r>
            <a:endParaRPr lang="en-US" sz="1200" b="1" dirty="0"/>
          </a:p>
        </p:txBody>
      </p:sp>
      <p:sp>
        <p:nvSpPr>
          <p:cNvPr id="4" name="Rectangle 3"/>
          <p:cNvSpPr/>
          <p:nvPr/>
        </p:nvSpPr>
        <p:spPr>
          <a:xfrm>
            <a:off x="0" y="5883638"/>
            <a:ext cx="9144000" cy="57608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5" name="Picture 2" descr="C:\Users\mamciner\Documents\Data\Data Services Manager\606.5\Web Services\images\CMDS Logos\CDS png logo files NEW 11-7-13\CDS logo 4colorBevel_wTransparent.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1925" y="5942246"/>
            <a:ext cx="798195" cy="4222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4321" y="4164917"/>
            <a:ext cx="1844182" cy="1579849"/>
          </a:xfrm>
          <a:prstGeom prst="rect">
            <a:avLst/>
          </a:prstGeom>
        </p:spPr>
      </p:pic>
    </p:spTree>
    <p:extLst>
      <p:ext uri="{BB962C8B-B14F-4D97-AF65-F5344CB8AC3E}">
        <p14:creationId xmlns:p14="http://schemas.microsoft.com/office/powerpoint/2010/main" val="840634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p:cNvGrpSpPr/>
          <p:nvPr/>
        </p:nvGrpSpPr>
        <p:grpSpPr>
          <a:xfrm>
            <a:off x="951814" y="1219385"/>
            <a:ext cx="7201586" cy="5181415"/>
            <a:chOff x="310092" y="1227463"/>
            <a:chExt cx="7201586" cy="5181415"/>
          </a:xfrm>
        </p:grpSpPr>
        <p:sp>
          <p:nvSpPr>
            <p:cNvPr id="49" name="Rectangle 48"/>
            <p:cNvSpPr/>
            <p:nvPr/>
          </p:nvSpPr>
          <p:spPr>
            <a:xfrm>
              <a:off x="310092" y="1227463"/>
              <a:ext cx="7201586" cy="5181415"/>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5" name="Rectangle 4"/>
            <p:cNvSpPr/>
            <p:nvPr/>
          </p:nvSpPr>
          <p:spPr>
            <a:xfrm>
              <a:off x="457200" y="1821580"/>
              <a:ext cx="6927941" cy="795928"/>
            </a:xfrm>
            <a:prstGeom prst="rect">
              <a:avLst/>
            </a:prstGeom>
            <a:solidFill>
              <a:schemeClr val="tx2">
                <a:lumMod val="40000"/>
                <a:lumOff val="60000"/>
              </a:schemeClr>
            </a:solidFill>
            <a:ln>
              <a:no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8" name="TextBox 7"/>
            <p:cNvSpPr txBox="1"/>
            <p:nvPr/>
          </p:nvSpPr>
          <p:spPr>
            <a:xfrm>
              <a:off x="1231972" y="1788111"/>
              <a:ext cx="3899918" cy="738664"/>
            </a:xfrm>
            <a:prstGeom prst="rect">
              <a:avLst/>
            </a:prstGeom>
            <a:noFill/>
          </p:spPr>
          <p:txBody>
            <a:bodyPr wrap="square" rtlCol="0">
              <a:spAutoFit/>
            </a:bodyPr>
            <a:lstStyle/>
            <a:p>
              <a:pPr fontAlgn="auto">
                <a:spcBef>
                  <a:spcPts val="0"/>
                </a:spcBef>
                <a:spcAft>
                  <a:spcPts val="0"/>
                </a:spcAft>
              </a:pPr>
              <a:r>
                <a:rPr lang="en-US" b="1" dirty="0" smtClean="0">
                  <a:solidFill>
                    <a:prstClr val="black"/>
                  </a:solidFill>
                  <a:latin typeface="Times New Roman"/>
                  <a:ea typeface="+mn-ea"/>
                  <a:cs typeface="Times New Roman"/>
                </a:rPr>
                <a:t>Persistent Data Services</a:t>
              </a:r>
            </a:p>
            <a:p>
              <a:pPr fontAlgn="auto">
                <a:spcBef>
                  <a:spcPts val="0"/>
                </a:spcBef>
                <a:spcAft>
                  <a:spcPts val="0"/>
                </a:spcAft>
              </a:pPr>
              <a:r>
                <a:rPr lang="en-US" sz="1200" dirty="0" smtClean="0">
                  <a:solidFill>
                    <a:prstClr val="black"/>
                  </a:solidFill>
                  <a:latin typeface="Times New Roman"/>
                  <a:ea typeface="+mn-ea"/>
                  <a:cs typeface="Times New Roman"/>
                </a:rPr>
                <a:t>Virtual machines or containers deployed for web services, examples include ESGF, GDS, THREDDS, FTP, etc.</a:t>
              </a:r>
            </a:p>
          </p:txBody>
        </p:sp>
        <p:sp>
          <p:nvSpPr>
            <p:cNvPr id="17" name="Rectangle 16"/>
            <p:cNvSpPr/>
            <p:nvPr/>
          </p:nvSpPr>
          <p:spPr>
            <a:xfrm>
              <a:off x="457200" y="1308754"/>
              <a:ext cx="6922993" cy="401698"/>
            </a:xfrm>
            <a:prstGeom prst="rect">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8" name="TextBox 17"/>
            <p:cNvSpPr txBox="1"/>
            <p:nvPr/>
          </p:nvSpPr>
          <p:spPr>
            <a:xfrm>
              <a:off x="1330696" y="1341120"/>
              <a:ext cx="2852426" cy="369332"/>
            </a:xfrm>
            <a:prstGeom prst="rect">
              <a:avLst/>
            </a:prstGeom>
            <a:noFill/>
          </p:spPr>
          <p:txBody>
            <a:bodyPr wrap="none" rtlCol="0">
              <a:spAutoFit/>
            </a:bodyPr>
            <a:lstStyle/>
            <a:p>
              <a:pPr fontAlgn="auto">
                <a:spcBef>
                  <a:spcPts val="0"/>
                </a:spcBef>
                <a:spcAft>
                  <a:spcPts val="0"/>
                </a:spcAft>
              </a:pPr>
              <a:r>
                <a:rPr lang="en-US" b="1" dirty="0" smtClean="0">
                  <a:solidFill>
                    <a:prstClr val="white"/>
                  </a:solidFill>
                  <a:latin typeface="Times New Roman"/>
                  <a:ea typeface="+mn-ea"/>
                  <a:cs typeface="Times New Roman"/>
                </a:rPr>
                <a:t>Capability and Description</a:t>
              </a:r>
              <a:endParaRPr lang="en-US" b="1" dirty="0">
                <a:solidFill>
                  <a:prstClr val="white"/>
                </a:solidFill>
                <a:latin typeface="Times New Roman"/>
                <a:ea typeface="+mn-ea"/>
                <a:cs typeface="Times New Roman"/>
              </a:endParaRPr>
            </a:p>
          </p:txBody>
        </p:sp>
        <p:sp>
          <p:nvSpPr>
            <p:cNvPr id="19" name="TextBox 18"/>
            <p:cNvSpPr txBox="1"/>
            <p:nvPr/>
          </p:nvSpPr>
          <p:spPr>
            <a:xfrm>
              <a:off x="5271353" y="1341120"/>
              <a:ext cx="2071688" cy="369332"/>
            </a:xfrm>
            <a:prstGeom prst="rect">
              <a:avLst/>
            </a:prstGeom>
            <a:noFill/>
          </p:spPr>
          <p:txBody>
            <a:bodyPr wrap="square" rtlCol="0">
              <a:spAutoFit/>
            </a:bodyPr>
            <a:lstStyle/>
            <a:p>
              <a:pPr fontAlgn="auto">
                <a:spcBef>
                  <a:spcPts val="0"/>
                </a:spcBef>
                <a:spcAft>
                  <a:spcPts val="0"/>
                </a:spcAft>
              </a:pPr>
              <a:r>
                <a:rPr lang="en-US" b="1" dirty="0" smtClean="0">
                  <a:solidFill>
                    <a:prstClr val="white"/>
                  </a:solidFill>
                  <a:latin typeface="Times New Roman"/>
                  <a:ea typeface="+mn-ea"/>
                  <a:cs typeface="Times New Roman"/>
                </a:rPr>
                <a:t>Configuration</a:t>
              </a:r>
              <a:endParaRPr lang="en-US" b="1" dirty="0">
                <a:solidFill>
                  <a:prstClr val="white"/>
                </a:solidFill>
                <a:latin typeface="Times New Roman"/>
                <a:ea typeface="+mn-ea"/>
                <a:cs typeface="Times New Roman"/>
              </a:endParaRPr>
            </a:p>
          </p:txBody>
        </p:sp>
        <p:sp>
          <p:nvSpPr>
            <p:cNvPr id="20" name="TextBox 19"/>
            <p:cNvSpPr txBox="1"/>
            <p:nvPr/>
          </p:nvSpPr>
          <p:spPr>
            <a:xfrm>
              <a:off x="4981838" y="1980877"/>
              <a:ext cx="2398355" cy="523220"/>
            </a:xfrm>
            <a:prstGeom prst="rect">
              <a:avLst/>
            </a:prstGeom>
            <a:noFill/>
          </p:spPr>
          <p:txBody>
            <a:bodyPr wrap="square" rtlCol="0">
              <a:spAutoFit/>
            </a:bodyPr>
            <a:lstStyle/>
            <a:p>
              <a:pPr fontAlgn="auto">
                <a:spcBef>
                  <a:spcPts val="0"/>
                </a:spcBef>
                <a:spcAft>
                  <a:spcPts val="0"/>
                </a:spcAft>
              </a:pPr>
              <a:r>
                <a:rPr lang="en-US" sz="1400" dirty="0">
                  <a:solidFill>
                    <a:prstClr val="black"/>
                  </a:solidFill>
                  <a:latin typeface="Times New Roman"/>
                  <a:ea typeface="+mn-ea"/>
                  <a:cs typeface="Times New Roman"/>
                </a:rPr>
                <a:t>N</a:t>
              </a:r>
              <a:r>
                <a:rPr lang="en-US" sz="1400" dirty="0" smtClean="0">
                  <a:solidFill>
                    <a:prstClr val="black"/>
                  </a:solidFill>
                  <a:latin typeface="Times New Roman"/>
                  <a:ea typeface="+mn-ea"/>
                  <a:cs typeface="Times New Roman"/>
                </a:rPr>
                <a:t>odes with 128 GB of RAM, 10 </a:t>
              </a:r>
              <a:r>
                <a:rPr lang="en-US" sz="1400" dirty="0" err="1" smtClean="0">
                  <a:solidFill>
                    <a:prstClr val="black"/>
                  </a:solidFill>
                  <a:latin typeface="Times New Roman"/>
                  <a:ea typeface="+mn-ea"/>
                  <a:cs typeface="Times New Roman"/>
                </a:rPr>
                <a:t>GbE</a:t>
              </a:r>
              <a:r>
                <a:rPr lang="en-US" sz="1400" dirty="0" smtClean="0">
                  <a:solidFill>
                    <a:prstClr val="black"/>
                  </a:solidFill>
                  <a:latin typeface="Times New Roman"/>
                  <a:ea typeface="+mn-ea"/>
                  <a:cs typeface="Times New Roman"/>
                </a:rPr>
                <a:t>, and FDR IB </a:t>
              </a:r>
              <a:endParaRPr lang="en-US" sz="1400" dirty="0">
                <a:solidFill>
                  <a:prstClr val="black"/>
                </a:solidFill>
                <a:latin typeface="Times New Roman"/>
                <a:ea typeface="+mn-ea"/>
                <a:cs typeface="Times New Roman"/>
              </a:endParaRPr>
            </a:p>
          </p:txBody>
        </p:sp>
        <p:sp>
          <p:nvSpPr>
            <p:cNvPr id="31" name="Rectangle 30"/>
            <p:cNvSpPr/>
            <p:nvPr/>
          </p:nvSpPr>
          <p:spPr>
            <a:xfrm>
              <a:off x="457200" y="2726618"/>
              <a:ext cx="6927941" cy="795928"/>
            </a:xfrm>
            <a:prstGeom prst="rect">
              <a:avLst/>
            </a:prstGeom>
            <a:solidFill>
              <a:schemeClr val="bg1">
                <a:lumMod val="85000"/>
              </a:schemeClr>
            </a:solidFill>
            <a:ln>
              <a:no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32" name="TextBox 31"/>
            <p:cNvSpPr txBox="1"/>
            <p:nvPr/>
          </p:nvSpPr>
          <p:spPr>
            <a:xfrm>
              <a:off x="1231972" y="2693149"/>
              <a:ext cx="3899918" cy="553998"/>
            </a:xfrm>
            <a:prstGeom prst="rect">
              <a:avLst/>
            </a:prstGeom>
            <a:noFill/>
          </p:spPr>
          <p:txBody>
            <a:bodyPr wrap="square" rtlCol="0">
              <a:spAutoFit/>
            </a:bodyPr>
            <a:lstStyle/>
            <a:p>
              <a:pPr fontAlgn="auto">
                <a:spcBef>
                  <a:spcPts val="0"/>
                </a:spcBef>
                <a:spcAft>
                  <a:spcPts val="0"/>
                </a:spcAft>
              </a:pPr>
              <a:r>
                <a:rPr lang="en-US" b="1" dirty="0" smtClean="0">
                  <a:solidFill>
                    <a:prstClr val="black"/>
                  </a:solidFill>
                  <a:latin typeface="Times New Roman"/>
                  <a:ea typeface="+mn-ea"/>
                  <a:cs typeface="Times New Roman"/>
                </a:rPr>
                <a:t>Database</a:t>
              </a:r>
            </a:p>
            <a:p>
              <a:pPr fontAlgn="auto">
                <a:spcBef>
                  <a:spcPts val="0"/>
                </a:spcBef>
                <a:spcAft>
                  <a:spcPts val="0"/>
                </a:spcAft>
              </a:pPr>
              <a:r>
                <a:rPr lang="en-US" sz="1200" dirty="0" smtClean="0">
                  <a:solidFill>
                    <a:prstClr val="black"/>
                  </a:solidFill>
                  <a:latin typeface="Times New Roman"/>
                  <a:ea typeface="+mn-ea"/>
                  <a:cs typeface="Times New Roman"/>
                </a:rPr>
                <a:t>High available database nodes with solid state disk.</a:t>
              </a:r>
            </a:p>
          </p:txBody>
        </p:sp>
        <p:sp>
          <p:nvSpPr>
            <p:cNvPr id="33" name="TextBox 32"/>
            <p:cNvSpPr txBox="1"/>
            <p:nvPr/>
          </p:nvSpPr>
          <p:spPr>
            <a:xfrm>
              <a:off x="4776098" y="2750019"/>
              <a:ext cx="2604095" cy="738664"/>
            </a:xfrm>
            <a:prstGeom prst="rect">
              <a:avLst/>
            </a:prstGeom>
            <a:noFill/>
          </p:spPr>
          <p:txBody>
            <a:bodyPr wrap="square" rtlCol="0">
              <a:spAutoFit/>
            </a:bodyPr>
            <a:lstStyle/>
            <a:p>
              <a:pPr fontAlgn="auto">
                <a:spcBef>
                  <a:spcPts val="0"/>
                </a:spcBef>
                <a:spcAft>
                  <a:spcPts val="0"/>
                </a:spcAft>
              </a:pPr>
              <a:r>
                <a:rPr lang="en-US" sz="1400" dirty="0">
                  <a:solidFill>
                    <a:prstClr val="black"/>
                  </a:solidFill>
                  <a:latin typeface="Times New Roman"/>
                  <a:ea typeface="+mn-ea"/>
                  <a:cs typeface="Times New Roman"/>
                </a:rPr>
                <a:t>N</a:t>
              </a:r>
              <a:r>
                <a:rPr lang="en-US" sz="1400" dirty="0" smtClean="0">
                  <a:solidFill>
                    <a:prstClr val="black"/>
                  </a:solidFill>
                  <a:latin typeface="Times New Roman"/>
                  <a:ea typeface="+mn-ea"/>
                  <a:cs typeface="Times New Roman"/>
                </a:rPr>
                <a:t>odes with 128 GB of RAM, 3.2 TB of Solid State Drive (SSD), 10 </a:t>
              </a:r>
              <a:r>
                <a:rPr lang="en-US" sz="1400" dirty="0" err="1" smtClean="0">
                  <a:solidFill>
                    <a:prstClr val="black"/>
                  </a:solidFill>
                  <a:latin typeface="Times New Roman"/>
                  <a:ea typeface="+mn-ea"/>
                  <a:cs typeface="Times New Roman"/>
                </a:rPr>
                <a:t>GbE</a:t>
              </a:r>
              <a:r>
                <a:rPr lang="en-US" sz="1400" dirty="0" smtClean="0">
                  <a:solidFill>
                    <a:prstClr val="black"/>
                  </a:solidFill>
                  <a:latin typeface="Times New Roman"/>
                  <a:ea typeface="+mn-ea"/>
                  <a:cs typeface="Times New Roman"/>
                </a:rPr>
                <a:t>, and FDR IB </a:t>
              </a:r>
              <a:endParaRPr lang="en-US" sz="1400" dirty="0">
                <a:solidFill>
                  <a:prstClr val="black"/>
                </a:solidFill>
                <a:latin typeface="Times New Roman"/>
                <a:ea typeface="+mn-ea"/>
                <a:cs typeface="Times New Roman"/>
              </a:endParaRPr>
            </a:p>
          </p:txBody>
        </p:sp>
        <p:sp>
          <p:nvSpPr>
            <p:cNvPr id="37" name="Rectangle 36"/>
            <p:cNvSpPr/>
            <p:nvPr/>
          </p:nvSpPr>
          <p:spPr>
            <a:xfrm>
              <a:off x="457200" y="3603195"/>
              <a:ext cx="6927941" cy="795928"/>
            </a:xfrm>
            <a:prstGeom prst="rect">
              <a:avLst/>
            </a:prstGeom>
            <a:solidFill>
              <a:schemeClr val="tx2">
                <a:lumMod val="40000"/>
                <a:lumOff val="60000"/>
              </a:schemeClr>
            </a:solidFill>
            <a:ln>
              <a:no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38" name="TextBox 37"/>
            <p:cNvSpPr txBox="1"/>
            <p:nvPr/>
          </p:nvSpPr>
          <p:spPr>
            <a:xfrm>
              <a:off x="1231972" y="3603195"/>
              <a:ext cx="3899918" cy="738664"/>
            </a:xfrm>
            <a:prstGeom prst="rect">
              <a:avLst/>
            </a:prstGeom>
            <a:noFill/>
          </p:spPr>
          <p:txBody>
            <a:bodyPr wrap="square" rtlCol="0">
              <a:spAutoFit/>
            </a:bodyPr>
            <a:lstStyle/>
            <a:p>
              <a:pPr fontAlgn="auto">
                <a:spcBef>
                  <a:spcPts val="0"/>
                </a:spcBef>
                <a:spcAft>
                  <a:spcPts val="0"/>
                </a:spcAft>
              </a:pPr>
              <a:r>
                <a:rPr lang="en-US" b="1" dirty="0" smtClean="0">
                  <a:solidFill>
                    <a:prstClr val="black"/>
                  </a:solidFill>
                  <a:latin typeface="Times New Roman"/>
                  <a:ea typeface="+mn-ea"/>
                  <a:cs typeface="Times New Roman"/>
                </a:rPr>
                <a:t>Remote Visualization</a:t>
              </a:r>
            </a:p>
            <a:p>
              <a:pPr fontAlgn="auto">
                <a:spcBef>
                  <a:spcPts val="0"/>
                </a:spcBef>
                <a:spcAft>
                  <a:spcPts val="0"/>
                </a:spcAft>
              </a:pPr>
              <a:r>
                <a:rPr lang="en-US" sz="1200" dirty="0" smtClean="0">
                  <a:solidFill>
                    <a:prstClr val="black"/>
                  </a:solidFill>
                  <a:latin typeface="Times New Roman"/>
                  <a:ea typeface="+mn-ea"/>
                  <a:cs typeface="Times New Roman"/>
                </a:rPr>
                <a:t>Enable server side graphical processing and rendering of data.</a:t>
              </a:r>
            </a:p>
          </p:txBody>
        </p:sp>
        <p:sp>
          <p:nvSpPr>
            <p:cNvPr id="39" name="TextBox 38"/>
            <p:cNvSpPr txBox="1"/>
            <p:nvPr/>
          </p:nvSpPr>
          <p:spPr>
            <a:xfrm>
              <a:off x="4890398" y="3680521"/>
              <a:ext cx="2489795" cy="523220"/>
            </a:xfrm>
            <a:prstGeom prst="rect">
              <a:avLst/>
            </a:prstGeom>
            <a:noFill/>
          </p:spPr>
          <p:txBody>
            <a:bodyPr wrap="square" rtlCol="0">
              <a:spAutoFit/>
            </a:bodyPr>
            <a:lstStyle/>
            <a:p>
              <a:pPr fontAlgn="auto">
                <a:spcBef>
                  <a:spcPts val="0"/>
                </a:spcBef>
                <a:spcAft>
                  <a:spcPts val="0"/>
                </a:spcAft>
              </a:pPr>
              <a:r>
                <a:rPr lang="en-US" sz="1400" dirty="0">
                  <a:solidFill>
                    <a:prstClr val="black"/>
                  </a:solidFill>
                  <a:latin typeface="Times New Roman"/>
                  <a:ea typeface="+mn-ea"/>
                  <a:cs typeface="Times New Roman"/>
                </a:rPr>
                <a:t>N</a:t>
              </a:r>
              <a:r>
                <a:rPr lang="en-US" sz="1400" dirty="0" smtClean="0">
                  <a:solidFill>
                    <a:prstClr val="black"/>
                  </a:solidFill>
                  <a:latin typeface="Times New Roman"/>
                  <a:ea typeface="+mn-ea"/>
                  <a:cs typeface="Times New Roman"/>
                </a:rPr>
                <a:t>odes with 128 GB of RAM, 10 </a:t>
              </a:r>
              <a:r>
                <a:rPr lang="en-US" sz="1400" dirty="0" err="1" smtClean="0">
                  <a:solidFill>
                    <a:prstClr val="black"/>
                  </a:solidFill>
                  <a:latin typeface="Times New Roman"/>
                  <a:ea typeface="+mn-ea"/>
                  <a:cs typeface="Times New Roman"/>
                </a:rPr>
                <a:t>GbE</a:t>
              </a:r>
              <a:r>
                <a:rPr lang="en-US" sz="1400" dirty="0" smtClean="0">
                  <a:solidFill>
                    <a:prstClr val="black"/>
                  </a:solidFill>
                  <a:latin typeface="Times New Roman"/>
                  <a:ea typeface="+mn-ea"/>
                  <a:cs typeface="Times New Roman"/>
                </a:rPr>
                <a:t>, FDR IB, and GPUs </a:t>
              </a:r>
              <a:endParaRPr lang="en-US" sz="1400" dirty="0">
                <a:solidFill>
                  <a:prstClr val="black"/>
                </a:solidFill>
                <a:latin typeface="Times New Roman"/>
                <a:ea typeface="+mn-ea"/>
                <a:cs typeface="Times New Roman"/>
              </a:endParaRPr>
            </a:p>
          </p:txBody>
        </p:sp>
        <p:sp>
          <p:nvSpPr>
            <p:cNvPr id="40" name="Rectangle 39"/>
            <p:cNvSpPr/>
            <p:nvPr/>
          </p:nvSpPr>
          <p:spPr>
            <a:xfrm>
              <a:off x="457200" y="4541702"/>
              <a:ext cx="6927941" cy="795928"/>
            </a:xfrm>
            <a:prstGeom prst="rect">
              <a:avLst/>
            </a:prstGeom>
            <a:solidFill>
              <a:schemeClr val="bg1">
                <a:lumMod val="85000"/>
              </a:schemeClr>
            </a:solidFill>
            <a:ln>
              <a:no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41" name="TextBox 40"/>
            <p:cNvSpPr txBox="1"/>
            <p:nvPr/>
          </p:nvSpPr>
          <p:spPr>
            <a:xfrm>
              <a:off x="1231972" y="4508233"/>
              <a:ext cx="3899918" cy="738664"/>
            </a:xfrm>
            <a:prstGeom prst="rect">
              <a:avLst/>
            </a:prstGeom>
            <a:noFill/>
          </p:spPr>
          <p:txBody>
            <a:bodyPr wrap="square" rtlCol="0">
              <a:spAutoFit/>
            </a:bodyPr>
            <a:lstStyle/>
            <a:p>
              <a:pPr fontAlgn="auto">
                <a:spcBef>
                  <a:spcPts val="0"/>
                </a:spcBef>
                <a:spcAft>
                  <a:spcPts val="0"/>
                </a:spcAft>
              </a:pPr>
              <a:r>
                <a:rPr lang="en-US" b="1" dirty="0" smtClean="0">
                  <a:solidFill>
                    <a:prstClr val="black"/>
                  </a:solidFill>
                  <a:latin typeface="Times New Roman"/>
                  <a:ea typeface="+mn-ea"/>
                  <a:cs typeface="Times New Roman"/>
                </a:rPr>
                <a:t>High Performance Compute</a:t>
              </a:r>
            </a:p>
            <a:p>
              <a:pPr fontAlgn="auto">
                <a:spcBef>
                  <a:spcPts val="0"/>
                </a:spcBef>
                <a:spcAft>
                  <a:spcPts val="0"/>
                </a:spcAft>
              </a:pPr>
              <a:r>
                <a:rPr lang="en-US" sz="1200" dirty="0" smtClean="0">
                  <a:solidFill>
                    <a:prstClr val="black"/>
                  </a:solidFill>
                  <a:latin typeface="Times New Roman"/>
                  <a:ea typeface="+mn-ea"/>
                  <a:cs typeface="Times New Roman"/>
                </a:rPr>
                <a:t>More than 1,000 cores coupled via high speed </a:t>
              </a:r>
              <a:r>
                <a:rPr lang="en-US" sz="1200" dirty="0" err="1" smtClean="0">
                  <a:solidFill>
                    <a:prstClr val="black"/>
                  </a:solidFill>
                  <a:latin typeface="Times New Roman"/>
                  <a:ea typeface="+mn-ea"/>
                  <a:cs typeface="Times New Roman"/>
                </a:rPr>
                <a:t>Infiniband</a:t>
              </a:r>
              <a:r>
                <a:rPr lang="en-US" sz="1200" dirty="0" smtClean="0">
                  <a:solidFill>
                    <a:prstClr val="black"/>
                  </a:solidFill>
                  <a:latin typeface="Times New Roman"/>
                  <a:ea typeface="+mn-ea"/>
                  <a:cs typeface="Times New Roman"/>
                </a:rPr>
                <a:t> networks for elastic or itinerant computing requirements.</a:t>
              </a:r>
            </a:p>
          </p:txBody>
        </p:sp>
        <p:sp>
          <p:nvSpPr>
            <p:cNvPr id="42" name="TextBox 41"/>
            <p:cNvSpPr txBox="1"/>
            <p:nvPr/>
          </p:nvSpPr>
          <p:spPr>
            <a:xfrm>
              <a:off x="4981838" y="4664012"/>
              <a:ext cx="2398355" cy="523220"/>
            </a:xfrm>
            <a:prstGeom prst="rect">
              <a:avLst/>
            </a:prstGeom>
            <a:noFill/>
          </p:spPr>
          <p:txBody>
            <a:bodyPr wrap="square" rtlCol="0">
              <a:spAutoFit/>
            </a:bodyPr>
            <a:lstStyle/>
            <a:p>
              <a:pPr fontAlgn="auto">
                <a:spcBef>
                  <a:spcPts val="0"/>
                </a:spcBef>
                <a:spcAft>
                  <a:spcPts val="0"/>
                </a:spcAft>
              </a:pPr>
              <a:r>
                <a:rPr lang="en-US" sz="1400" dirty="0" smtClean="0">
                  <a:solidFill>
                    <a:prstClr val="black"/>
                  </a:solidFill>
                  <a:latin typeface="Times New Roman"/>
                  <a:ea typeface="+mn-ea"/>
                  <a:cs typeface="Times New Roman"/>
                </a:rPr>
                <a:t>~100 nodes with 32 to 64 GB of RAM, and FDR IB </a:t>
              </a:r>
              <a:endParaRPr lang="en-US" sz="1400" dirty="0">
                <a:solidFill>
                  <a:prstClr val="black"/>
                </a:solidFill>
                <a:latin typeface="Times New Roman"/>
                <a:ea typeface="+mn-ea"/>
                <a:cs typeface="Times New Roman"/>
              </a:endParaRPr>
            </a:p>
          </p:txBody>
        </p:sp>
        <p:sp>
          <p:nvSpPr>
            <p:cNvPr id="46" name="Rectangle 45"/>
            <p:cNvSpPr/>
            <p:nvPr/>
          </p:nvSpPr>
          <p:spPr>
            <a:xfrm>
              <a:off x="452252" y="5436159"/>
              <a:ext cx="6927941" cy="795928"/>
            </a:xfrm>
            <a:prstGeom prst="rect">
              <a:avLst/>
            </a:prstGeom>
            <a:solidFill>
              <a:schemeClr val="tx2">
                <a:lumMod val="40000"/>
                <a:lumOff val="60000"/>
              </a:schemeClr>
            </a:solidFill>
            <a:ln>
              <a:no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47" name="TextBox 46"/>
            <p:cNvSpPr txBox="1"/>
            <p:nvPr/>
          </p:nvSpPr>
          <p:spPr>
            <a:xfrm>
              <a:off x="1227024" y="5402690"/>
              <a:ext cx="3899918" cy="738664"/>
            </a:xfrm>
            <a:prstGeom prst="rect">
              <a:avLst/>
            </a:prstGeom>
            <a:noFill/>
          </p:spPr>
          <p:txBody>
            <a:bodyPr wrap="square" rtlCol="0">
              <a:spAutoFit/>
            </a:bodyPr>
            <a:lstStyle/>
            <a:p>
              <a:pPr fontAlgn="auto">
                <a:spcBef>
                  <a:spcPts val="0"/>
                </a:spcBef>
                <a:spcAft>
                  <a:spcPts val="0"/>
                </a:spcAft>
              </a:pPr>
              <a:r>
                <a:rPr lang="en-US" b="1" dirty="0" smtClean="0">
                  <a:solidFill>
                    <a:prstClr val="black"/>
                  </a:solidFill>
                  <a:latin typeface="Times New Roman"/>
                  <a:ea typeface="+mn-ea"/>
                  <a:cs typeface="Times New Roman"/>
                </a:rPr>
                <a:t>High-Speed/High-Capacity Storage</a:t>
              </a:r>
            </a:p>
            <a:p>
              <a:pPr fontAlgn="auto">
                <a:spcBef>
                  <a:spcPts val="0"/>
                </a:spcBef>
                <a:spcAft>
                  <a:spcPts val="0"/>
                </a:spcAft>
              </a:pPr>
              <a:r>
                <a:rPr lang="en-US" sz="1200" dirty="0" smtClean="0">
                  <a:solidFill>
                    <a:prstClr val="black"/>
                  </a:solidFill>
                  <a:latin typeface="Times New Roman"/>
                  <a:ea typeface="+mn-ea"/>
                  <a:cs typeface="Times New Roman"/>
                </a:rPr>
                <a:t>Petabytes of storage accessible to all the above capabilities over the high speed </a:t>
              </a:r>
              <a:r>
                <a:rPr lang="en-US" sz="1200" dirty="0" err="1" smtClean="0">
                  <a:solidFill>
                    <a:prstClr val="black"/>
                  </a:solidFill>
                  <a:latin typeface="Times New Roman"/>
                  <a:ea typeface="+mn-ea"/>
                  <a:cs typeface="Times New Roman"/>
                </a:rPr>
                <a:t>Infiniband</a:t>
              </a:r>
              <a:r>
                <a:rPr lang="en-US" sz="1200" dirty="0" smtClean="0">
                  <a:solidFill>
                    <a:prstClr val="black"/>
                  </a:solidFill>
                  <a:latin typeface="Times New Roman"/>
                  <a:ea typeface="+mn-ea"/>
                  <a:cs typeface="Times New Roman"/>
                </a:rPr>
                <a:t> network.</a:t>
              </a:r>
            </a:p>
          </p:txBody>
        </p:sp>
        <p:sp>
          <p:nvSpPr>
            <p:cNvPr id="48" name="TextBox 47"/>
            <p:cNvSpPr txBox="1"/>
            <p:nvPr/>
          </p:nvSpPr>
          <p:spPr>
            <a:xfrm>
              <a:off x="4981838" y="5480016"/>
              <a:ext cx="2393407" cy="738664"/>
            </a:xfrm>
            <a:prstGeom prst="rect">
              <a:avLst/>
            </a:prstGeom>
            <a:noFill/>
          </p:spPr>
          <p:txBody>
            <a:bodyPr wrap="square" rtlCol="0">
              <a:spAutoFit/>
            </a:bodyPr>
            <a:lstStyle/>
            <a:p>
              <a:pPr fontAlgn="auto">
                <a:spcBef>
                  <a:spcPts val="0"/>
                </a:spcBef>
                <a:spcAft>
                  <a:spcPts val="0"/>
                </a:spcAft>
              </a:pPr>
              <a:r>
                <a:rPr lang="en-US" sz="1400" dirty="0">
                  <a:solidFill>
                    <a:prstClr val="black"/>
                  </a:solidFill>
                  <a:latin typeface="Times New Roman"/>
                  <a:ea typeface="+mn-ea"/>
                  <a:cs typeface="Times New Roman"/>
                </a:rPr>
                <a:t>S</a:t>
              </a:r>
              <a:r>
                <a:rPr lang="en-US" sz="1400" dirty="0" smtClean="0">
                  <a:solidFill>
                    <a:prstClr val="black"/>
                  </a:solidFill>
                  <a:latin typeface="Times New Roman"/>
                  <a:ea typeface="+mn-ea"/>
                  <a:cs typeface="Times New Roman"/>
                </a:rPr>
                <a:t>torage nodes configured with a total of about 3 PB of RAW storage capacity</a:t>
              </a:r>
              <a:endParaRPr lang="en-US" sz="1400" dirty="0">
                <a:solidFill>
                  <a:prstClr val="black"/>
                </a:solidFill>
                <a:latin typeface="Times New Roman"/>
                <a:ea typeface="+mn-ea"/>
                <a:cs typeface="Times New Roman"/>
              </a:endParaRPr>
            </a:p>
          </p:txBody>
        </p:sp>
        <p:pic>
          <p:nvPicPr>
            <p:cNvPr id="6" name="Picture 5"/>
            <p:cNvPicPr>
              <a:picLocks noChangeAspect="1"/>
            </p:cNvPicPr>
            <p:nvPr/>
          </p:nvPicPr>
          <p:blipFill>
            <a:blip r:embed="rId3"/>
            <a:stretch>
              <a:fillRect/>
            </a:stretch>
          </p:blipFill>
          <p:spPr>
            <a:xfrm>
              <a:off x="537209" y="2799335"/>
              <a:ext cx="697647" cy="593473"/>
            </a:xfrm>
            <a:prstGeom prst="rect">
              <a:avLst/>
            </a:prstGeom>
          </p:spPr>
        </p:pic>
        <p:pic>
          <p:nvPicPr>
            <p:cNvPr id="50" name="Picture 49"/>
            <p:cNvPicPr>
              <a:picLocks noChangeAspect="1"/>
            </p:cNvPicPr>
            <p:nvPr/>
          </p:nvPicPr>
          <p:blipFill>
            <a:blip r:embed="rId4"/>
            <a:stretch>
              <a:fillRect/>
            </a:stretch>
          </p:blipFill>
          <p:spPr>
            <a:xfrm>
              <a:off x="537209" y="5547881"/>
              <a:ext cx="593473" cy="593473"/>
            </a:xfrm>
            <a:prstGeom prst="rect">
              <a:avLst/>
            </a:prstGeom>
          </p:spPr>
        </p:pic>
        <p:pic>
          <p:nvPicPr>
            <p:cNvPr id="52" name="Picture 51"/>
            <p:cNvPicPr>
              <a:picLocks noChangeAspect="1"/>
            </p:cNvPicPr>
            <p:nvPr/>
          </p:nvPicPr>
          <p:blipFill>
            <a:blip r:embed="rId5"/>
            <a:stretch>
              <a:fillRect/>
            </a:stretch>
          </p:blipFill>
          <p:spPr>
            <a:xfrm>
              <a:off x="551657" y="3738273"/>
              <a:ext cx="690532" cy="517899"/>
            </a:xfrm>
            <a:prstGeom prst="rect">
              <a:avLst/>
            </a:prstGeom>
          </p:spPr>
        </p:pic>
        <p:pic>
          <p:nvPicPr>
            <p:cNvPr id="53" name="Picture 52"/>
            <p:cNvPicPr>
              <a:picLocks noChangeAspect="1"/>
            </p:cNvPicPr>
            <p:nvPr/>
          </p:nvPicPr>
          <p:blipFill>
            <a:blip r:embed="rId6"/>
            <a:stretch>
              <a:fillRect/>
            </a:stretch>
          </p:blipFill>
          <p:spPr>
            <a:xfrm>
              <a:off x="515717" y="4630757"/>
              <a:ext cx="733668" cy="554327"/>
            </a:xfrm>
            <a:prstGeom prst="rect">
              <a:avLst/>
            </a:prstGeom>
          </p:spPr>
        </p:pic>
        <p:pic>
          <p:nvPicPr>
            <p:cNvPr id="54" name="Picture 53"/>
            <p:cNvPicPr>
              <a:picLocks noChangeAspect="1"/>
            </p:cNvPicPr>
            <p:nvPr/>
          </p:nvPicPr>
          <p:blipFill>
            <a:blip r:embed="rId7"/>
            <a:stretch>
              <a:fillRect/>
            </a:stretch>
          </p:blipFill>
          <p:spPr>
            <a:xfrm>
              <a:off x="539119" y="1943237"/>
              <a:ext cx="690672" cy="428944"/>
            </a:xfrm>
            <a:prstGeom prst="rect">
              <a:avLst/>
            </a:prstGeom>
          </p:spPr>
        </p:pic>
      </p:grpSp>
      <p:sp>
        <p:nvSpPr>
          <p:cNvPr id="28" name="Title 2"/>
          <p:cNvSpPr>
            <a:spLocks noGrp="1"/>
          </p:cNvSpPr>
          <p:nvPr>
            <p:ph type="title"/>
          </p:nvPr>
        </p:nvSpPr>
        <p:spPr>
          <a:xfrm>
            <a:off x="0" y="0"/>
            <a:ext cx="9144000" cy="914400"/>
          </a:xfrm>
        </p:spPr>
        <p:txBody>
          <a:bodyPr/>
          <a:lstStyle/>
          <a:p>
            <a:r>
              <a:rPr lang="en-US" dirty="0" smtClean="0"/>
              <a:t>System Components/Configuration</a:t>
            </a:r>
            <a:endParaRPr lang="en-US" dirty="0"/>
          </a:p>
        </p:txBody>
      </p:sp>
      <p:sp>
        <p:nvSpPr>
          <p:cNvPr id="29" name="Slide Number Placeholder 9"/>
          <p:cNvSpPr>
            <a:spLocks noGrp="1"/>
          </p:cNvSpPr>
          <p:nvPr>
            <p:ph type="sldNum" sz="quarter" idx="12"/>
          </p:nvPr>
        </p:nvSpPr>
        <p:spPr>
          <a:xfrm>
            <a:off x="7010400" y="6492875"/>
            <a:ext cx="2133600" cy="365125"/>
          </a:xfrm>
        </p:spPr>
        <p:txBody>
          <a:bodyPr/>
          <a:lstStyle/>
          <a:p>
            <a:pPr>
              <a:defRPr/>
            </a:pPr>
            <a:fld id="{31134E58-1A8A-4BE6-A764-C862B425906C}" type="slidenum">
              <a:rPr lang="en-US" smtClean="0"/>
              <a:pPr>
                <a:defRPr/>
              </a:pPr>
              <a:t>10</a:t>
            </a:fld>
            <a:endParaRPr lang="en-US" dirty="0"/>
          </a:p>
        </p:txBody>
      </p:sp>
    </p:spTree>
    <p:extLst>
      <p:ext uri="{BB962C8B-B14F-4D97-AF65-F5344CB8AC3E}">
        <p14:creationId xmlns:p14="http://schemas.microsoft.com/office/powerpoint/2010/main" val="22769003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957399"/>
            <a:ext cx="9141503" cy="5881551"/>
          </a:xfrm>
          <a:prstGeom prst="rect">
            <a:avLst/>
          </a:prstGeom>
          <a:gradFill flip="none" rotWithShape="1">
            <a:gsLst>
              <a:gs pos="22000">
                <a:srgbClr val="8FE2FF"/>
              </a:gs>
              <a:gs pos="99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78" name="Title 1"/>
          <p:cNvSpPr txBox="1">
            <a:spLocks/>
          </p:cNvSpPr>
          <p:nvPr/>
        </p:nvSpPr>
        <p:spPr>
          <a:xfrm>
            <a:off x="1295400" y="0"/>
            <a:ext cx="7881284" cy="914400"/>
          </a:xfrm>
          <a:prstGeom prst="rect">
            <a:avLst/>
          </a:prstGeom>
        </p:spPr>
        <p:txBody>
          <a:bodyPr anchor="ct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000">
                <a:solidFill>
                  <a:schemeClr val="tx1"/>
                </a:solidFill>
                <a:latin typeface="Calibri" pitchFamily="34" charset="0"/>
              </a:defRPr>
            </a:lvl2pPr>
            <a:lvl3pPr algn="ctr" rtl="0" eaLnBrk="0" fontAlgn="base" hangingPunct="0">
              <a:spcBef>
                <a:spcPct val="0"/>
              </a:spcBef>
              <a:spcAft>
                <a:spcPct val="0"/>
              </a:spcAft>
              <a:defRPr sz="4000">
                <a:solidFill>
                  <a:schemeClr val="tx1"/>
                </a:solidFill>
                <a:latin typeface="Calibri" pitchFamily="34" charset="0"/>
              </a:defRPr>
            </a:lvl3pPr>
            <a:lvl4pPr algn="ctr" rtl="0" eaLnBrk="0" fontAlgn="base" hangingPunct="0">
              <a:spcBef>
                <a:spcPct val="0"/>
              </a:spcBef>
              <a:spcAft>
                <a:spcPct val="0"/>
              </a:spcAft>
              <a:defRPr sz="4000">
                <a:solidFill>
                  <a:schemeClr val="tx1"/>
                </a:solidFill>
                <a:latin typeface="Calibri" pitchFamily="34" charset="0"/>
              </a:defRPr>
            </a:lvl4pPr>
            <a:lvl5pPr algn="ctr" rtl="0" eaLnBrk="0" fontAlgn="base" hangingPunct="0">
              <a:spcBef>
                <a:spcPct val="0"/>
              </a:spcBef>
              <a:spcAft>
                <a:spcPct val="0"/>
              </a:spcAft>
              <a:defRPr sz="4000">
                <a:solidFill>
                  <a:schemeClr val="tx1"/>
                </a:solidFill>
                <a:latin typeface="Calibri" pitchFamily="34" charset="0"/>
              </a:defRPr>
            </a:lvl5pPr>
            <a:lvl6pPr marL="457200" algn="ctr" rtl="0" fontAlgn="base">
              <a:spcBef>
                <a:spcPct val="0"/>
              </a:spcBef>
              <a:spcAft>
                <a:spcPct val="0"/>
              </a:spcAft>
              <a:defRPr sz="4000">
                <a:solidFill>
                  <a:schemeClr val="tx1"/>
                </a:solidFill>
                <a:latin typeface="Calibri" pitchFamily="34" charset="0"/>
              </a:defRPr>
            </a:lvl6pPr>
            <a:lvl7pPr marL="914400" algn="ctr" rtl="0" fontAlgn="base">
              <a:spcBef>
                <a:spcPct val="0"/>
              </a:spcBef>
              <a:spcAft>
                <a:spcPct val="0"/>
              </a:spcAft>
              <a:defRPr sz="4000">
                <a:solidFill>
                  <a:schemeClr val="tx1"/>
                </a:solidFill>
                <a:latin typeface="Calibri" pitchFamily="34" charset="0"/>
              </a:defRPr>
            </a:lvl7pPr>
            <a:lvl8pPr marL="1371600" algn="ctr" rtl="0" fontAlgn="base">
              <a:spcBef>
                <a:spcPct val="0"/>
              </a:spcBef>
              <a:spcAft>
                <a:spcPct val="0"/>
              </a:spcAft>
              <a:defRPr sz="4000">
                <a:solidFill>
                  <a:schemeClr val="tx1"/>
                </a:solidFill>
                <a:latin typeface="Calibri" pitchFamily="34" charset="0"/>
              </a:defRPr>
            </a:lvl8pPr>
            <a:lvl9pPr marL="1828800" algn="ctr" rtl="0" fontAlgn="base">
              <a:spcBef>
                <a:spcPct val="0"/>
              </a:spcBef>
              <a:spcAft>
                <a:spcPct val="0"/>
              </a:spcAft>
              <a:defRPr sz="4000">
                <a:solidFill>
                  <a:schemeClr val="tx1"/>
                </a:solidFill>
                <a:latin typeface="Calibri" pitchFamily="34" charset="0"/>
              </a:defRPr>
            </a:lvl9pPr>
          </a:lstStyle>
          <a:p>
            <a:r>
              <a:rPr lang="en-US" sz="2500" dirty="0" smtClean="0">
                <a:solidFill>
                  <a:prstClr val="black"/>
                </a:solidFill>
              </a:rPr>
              <a:t>NASA Climate Model Data Services </a:t>
            </a:r>
          </a:p>
          <a:p>
            <a:r>
              <a:rPr lang="en-US" sz="2500" dirty="0" smtClean="0">
                <a:solidFill>
                  <a:prstClr val="black"/>
                </a:solidFill>
              </a:rPr>
              <a:t>Data Publication and Distribution Services</a:t>
            </a:r>
            <a:endParaRPr lang="en-US" sz="2500" dirty="0">
              <a:solidFill>
                <a:prstClr val="black"/>
              </a:solidFill>
            </a:endParaRPr>
          </a:p>
        </p:txBody>
      </p:sp>
      <p:sp>
        <p:nvSpPr>
          <p:cNvPr id="10" name="Rectangle 9"/>
          <p:cNvSpPr/>
          <p:nvPr/>
        </p:nvSpPr>
        <p:spPr>
          <a:xfrm>
            <a:off x="288415" y="1043940"/>
            <a:ext cx="8595360" cy="365760"/>
          </a:xfrm>
          <a:prstGeom prst="rect">
            <a:avLst/>
          </a:prstGeom>
          <a:gradFill>
            <a:gsLst>
              <a:gs pos="0">
                <a:schemeClr val="tx1">
                  <a:lumMod val="75000"/>
                  <a:lumOff val="25000"/>
                </a:schemeClr>
              </a:gs>
              <a:gs pos="100000">
                <a:schemeClr val="tx1">
                  <a:lumMod val="95000"/>
                  <a:lumOff val="5000"/>
                </a:schemeClr>
              </a:gs>
            </a:gsLst>
            <a:lin ang="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900" dirty="0">
              <a:solidFill>
                <a:prstClr val="white"/>
              </a:solidFill>
            </a:endParaRPr>
          </a:p>
        </p:txBody>
      </p:sp>
      <p:sp>
        <p:nvSpPr>
          <p:cNvPr id="11" name="Rectangle 10"/>
          <p:cNvSpPr/>
          <p:nvPr/>
        </p:nvSpPr>
        <p:spPr>
          <a:xfrm>
            <a:off x="288415" y="1473200"/>
            <a:ext cx="8595360" cy="640080"/>
          </a:xfrm>
          <a:prstGeom prst="rect">
            <a:avLst/>
          </a:prstGeom>
          <a:gradFill>
            <a:gsLst>
              <a:gs pos="0">
                <a:schemeClr val="bg1">
                  <a:lumMod val="95000"/>
                </a:schemeClr>
              </a:gs>
              <a:gs pos="100000">
                <a:schemeClr val="bg1">
                  <a:lumMod val="85000"/>
                </a:schemeClr>
              </a:gs>
            </a:gsLst>
            <a:lin ang="108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2" name="Rectangle 11"/>
          <p:cNvSpPr/>
          <p:nvPr/>
        </p:nvSpPr>
        <p:spPr>
          <a:xfrm>
            <a:off x="288415" y="2181100"/>
            <a:ext cx="8595360" cy="640080"/>
          </a:xfrm>
          <a:prstGeom prst="rect">
            <a:avLst/>
          </a:prstGeom>
          <a:gradFill>
            <a:gsLst>
              <a:gs pos="0">
                <a:srgbClr val="AFE4FF"/>
              </a:gs>
              <a:gs pos="100000">
                <a:srgbClr val="66CCFF"/>
              </a:gs>
            </a:gsLst>
            <a:lin ang="108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3" name="Rectangle 12"/>
          <p:cNvSpPr/>
          <p:nvPr/>
        </p:nvSpPr>
        <p:spPr>
          <a:xfrm>
            <a:off x="288415" y="2894775"/>
            <a:ext cx="8595360" cy="640080"/>
          </a:xfrm>
          <a:prstGeom prst="rect">
            <a:avLst/>
          </a:prstGeom>
          <a:gradFill>
            <a:gsLst>
              <a:gs pos="0">
                <a:schemeClr val="bg1">
                  <a:lumMod val="95000"/>
                </a:schemeClr>
              </a:gs>
              <a:gs pos="100000">
                <a:schemeClr val="bg1">
                  <a:lumMod val="85000"/>
                </a:schemeClr>
              </a:gs>
            </a:gsLst>
            <a:lin ang="108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4" name="Rectangle 13"/>
          <p:cNvSpPr/>
          <p:nvPr/>
        </p:nvSpPr>
        <p:spPr>
          <a:xfrm>
            <a:off x="288415" y="3595750"/>
            <a:ext cx="8595360" cy="640080"/>
          </a:xfrm>
          <a:prstGeom prst="rect">
            <a:avLst/>
          </a:prstGeom>
          <a:gradFill>
            <a:gsLst>
              <a:gs pos="0">
                <a:srgbClr val="AFE4FF"/>
              </a:gs>
              <a:gs pos="100000">
                <a:srgbClr val="66CCFF"/>
              </a:gs>
            </a:gsLst>
            <a:lin ang="108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23" name="Rectangle 22"/>
          <p:cNvSpPr/>
          <p:nvPr/>
        </p:nvSpPr>
        <p:spPr>
          <a:xfrm>
            <a:off x="304800" y="1028700"/>
            <a:ext cx="3429000" cy="384721"/>
          </a:xfrm>
          <a:prstGeom prst="rect">
            <a:avLst/>
          </a:prstGeom>
        </p:spPr>
        <p:txBody>
          <a:bodyPr wrap="square">
            <a:spAutoFit/>
          </a:bodyPr>
          <a:lstStyle/>
          <a:p>
            <a:pPr marL="285750" indent="-285750" algn="ctr" fontAlgn="auto">
              <a:spcBef>
                <a:spcPts val="0"/>
              </a:spcBef>
              <a:spcAft>
                <a:spcPts val="0"/>
              </a:spcAft>
            </a:pPr>
            <a:r>
              <a:rPr lang="en-US" sz="1900" dirty="0">
                <a:solidFill>
                  <a:prstClr val="white"/>
                </a:solidFill>
                <a:latin typeface="Calibri"/>
                <a:ea typeface="+mn-ea"/>
              </a:rPr>
              <a:t>Data </a:t>
            </a:r>
            <a:r>
              <a:rPr lang="en-US" sz="1900" dirty="0" smtClean="0">
                <a:solidFill>
                  <a:prstClr val="white"/>
                </a:solidFill>
                <a:latin typeface="Calibri"/>
                <a:ea typeface="+mn-ea"/>
              </a:rPr>
              <a:t>Publication Services</a:t>
            </a:r>
            <a:endParaRPr lang="en-US" sz="1900" dirty="0">
              <a:solidFill>
                <a:prstClr val="white"/>
              </a:solidFill>
              <a:latin typeface="Calibri"/>
              <a:ea typeface="+mn-ea"/>
            </a:endParaRPr>
          </a:p>
        </p:txBody>
      </p:sp>
      <p:sp>
        <p:nvSpPr>
          <p:cNvPr id="24" name="Rectangle 23"/>
          <p:cNvSpPr/>
          <p:nvPr/>
        </p:nvSpPr>
        <p:spPr>
          <a:xfrm>
            <a:off x="3797300" y="1038588"/>
            <a:ext cx="1244600" cy="384721"/>
          </a:xfrm>
          <a:prstGeom prst="rect">
            <a:avLst/>
          </a:prstGeom>
        </p:spPr>
        <p:txBody>
          <a:bodyPr wrap="square">
            <a:spAutoFit/>
          </a:bodyPr>
          <a:lstStyle/>
          <a:p>
            <a:pPr marL="285750" indent="-285750" algn="ctr" fontAlgn="auto">
              <a:spcBef>
                <a:spcPts val="0"/>
              </a:spcBef>
              <a:spcAft>
                <a:spcPts val="0"/>
              </a:spcAft>
            </a:pPr>
            <a:r>
              <a:rPr lang="en-US" sz="1900" dirty="0" smtClean="0">
                <a:solidFill>
                  <a:prstClr val="white"/>
                </a:solidFill>
                <a:latin typeface="Calibri"/>
                <a:ea typeface="+mn-ea"/>
              </a:rPr>
              <a:t>Protocol</a:t>
            </a:r>
          </a:p>
        </p:txBody>
      </p:sp>
      <p:sp>
        <p:nvSpPr>
          <p:cNvPr id="25" name="Rectangle 24"/>
          <p:cNvSpPr/>
          <p:nvPr/>
        </p:nvSpPr>
        <p:spPr>
          <a:xfrm>
            <a:off x="4840625" y="1034717"/>
            <a:ext cx="1331575" cy="384721"/>
          </a:xfrm>
          <a:prstGeom prst="rect">
            <a:avLst/>
          </a:prstGeom>
        </p:spPr>
        <p:txBody>
          <a:bodyPr wrap="square">
            <a:spAutoFit/>
          </a:bodyPr>
          <a:lstStyle/>
          <a:p>
            <a:pPr marL="285750" indent="-285750" algn="ctr" fontAlgn="auto">
              <a:spcBef>
                <a:spcPts val="0"/>
              </a:spcBef>
              <a:spcAft>
                <a:spcPts val="0"/>
              </a:spcAft>
            </a:pPr>
            <a:r>
              <a:rPr lang="en-US" sz="1900" dirty="0" smtClean="0">
                <a:solidFill>
                  <a:prstClr val="white"/>
                </a:solidFill>
                <a:latin typeface="Calibri"/>
                <a:ea typeface="+mn-ea"/>
              </a:rPr>
              <a:t>Download</a:t>
            </a:r>
          </a:p>
        </p:txBody>
      </p:sp>
      <p:sp>
        <p:nvSpPr>
          <p:cNvPr id="26" name="Rectangle 25"/>
          <p:cNvSpPr/>
          <p:nvPr/>
        </p:nvSpPr>
        <p:spPr>
          <a:xfrm>
            <a:off x="5983625" y="1030121"/>
            <a:ext cx="1331575" cy="384721"/>
          </a:xfrm>
          <a:prstGeom prst="rect">
            <a:avLst/>
          </a:prstGeom>
        </p:spPr>
        <p:txBody>
          <a:bodyPr wrap="square">
            <a:spAutoFit/>
          </a:bodyPr>
          <a:lstStyle/>
          <a:p>
            <a:pPr marL="285750" indent="-285750" algn="ctr" fontAlgn="auto">
              <a:spcBef>
                <a:spcPts val="0"/>
              </a:spcBef>
              <a:spcAft>
                <a:spcPts val="0"/>
              </a:spcAft>
            </a:pPr>
            <a:r>
              <a:rPr lang="en-US" sz="1900" dirty="0" smtClean="0">
                <a:solidFill>
                  <a:prstClr val="white"/>
                </a:solidFill>
                <a:latin typeface="Calibri"/>
                <a:ea typeface="+mn-ea"/>
              </a:rPr>
              <a:t>Subsetting </a:t>
            </a:r>
          </a:p>
        </p:txBody>
      </p:sp>
      <p:pic>
        <p:nvPicPr>
          <p:cNvPr id="14338" name="Picture 2" descr="http://cds-dev.nccs.nasa.gov/wp/wp-content/uploads/2013/07/http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3700" y="1516336"/>
            <a:ext cx="577975" cy="54864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86690" y="1486228"/>
            <a:ext cx="2542260" cy="635497"/>
          </a:xfrm>
          <a:prstGeom prst="rect">
            <a:avLst/>
          </a:prstGeom>
        </p:spPr>
        <p:txBody>
          <a:bodyPr wrap="square" anchor="ctr">
            <a:noAutofit/>
          </a:bodyPr>
          <a:lstStyle/>
          <a:p>
            <a:pPr fontAlgn="auto">
              <a:spcBef>
                <a:spcPts val="0"/>
              </a:spcBef>
              <a:spcAft>
                <a:spcPts val="0"/>
              </a:spcAft>
            </a:pPr>
            <a:r>
              <a:rPr lang="en-US" sz="1400" b="1" dirty="0">
                <a:solidFill>
                  <a:prstClr val="black"/>
                </a:solidFill>
                <a:latin typeface="Calibri"/>
                <a:ea typeface="+mn-ea"/>
              </a:rPr>
              <a:t>Web </a:t>
            </a:r>
            <a:r>
              <a:rPr lang="en-US" sz="1400" b="1" dirty="0" smtClean="0">
                <a:solidFill>
                  <a:prstClr val="black"/>
                </a:solidFill>
                <a:latin typeface="Calibri"/>
                <a:ea typeface="+mn-ea"/>
              </a:rPr>
              <a:t>Access</a:t>
            </a:r>
          </a:p>
          <a:p>
            <a:pPr fontAlgn="auto">
              <a:spcBef>
                <a:spcPts val="0"/>
              </a:spcBef>
              <a:spcAft>
                <a:spcPts val="0"/>
              </a:spcAft>
            </a:pPr>
            <a:r>
              <a:rPr lang="en-US" sz="1400" dirty="0" smtClean="0">
                <a:solidFill>
                  <a:prstClr val="black"/>
                </a:solidFill>
                <a:latin typeface="Calibri"/>
                <a:ea typeface="+mn-ea"/>
              </a:rPr>
              <a:t>For downloading small </a:t>
            </a:r>
            <a:r>
              <a:rPr lang="en-US" sz="1400" dirty="0">
                <a:solidFill>
                  <a:prstClr val="black"/>
                </a:solidFill>
                <a:latin typeface="Calibri"/>
                <a:ea typeface="+mn-ea"/>
              </a:rPr>
              <a:t>files </a:t>
            </a:r>
          </a:p>
        </p:txBody>
      </p:sp>
      <p:sp>
        <p:nvSpPr>
          <p:cNvPr id="3" name="Rectangle 2"/>
          <p:cNvSpPr/>
          <p:nvPr/>
        </p:nvSpPr>
        <p:spPr>
          <a:xfrm>
            <a:off x="7184515" y="1020233"/>
            <a:ext cx="1760547" cy="384721"/>
          </a:xfrm>
          <a:prstGeom prst="rect">
            <a:avLst/>
          </a:prstGeom>
        </p:spPr>
        <p:txBody>
          <a:bodyPr wrap="none">
            <a:spAutoFit/>
          </a:bodyPr>
          <a:lstStyle/>
          <a:p>
            <a:pPr fontAlgn="auto">
              <a:spcBef>
                <a:spcPts val="0"/>
              </a:spcBef>
              <a:spcAft>
                <a:spcPts val="0"/>
              </a:spcAft>
            </a:pPr>
            <a:r>
              <a:rPr lang="en-US" sz="1900" dirty="0">
                <a:solidFill>
                  <a:prstClr val="white"/>
                </a:solidFill>
                <a:latin typeface="Calibri"/>
                <a:ea typeface="+mn-ea"/>
              </a:rPr>
              <a:t>2D Visualization</a:t>
            </a:r>
          </a:p>
        </p:txBody>
      </p:sp>
      <p:sp>
        <p:nvSpPr>
          <p:cNvPr id="86" name="Rectangle 85"/>
          <p:cNvSpPr/>
          <p:nvPr/>
        </p:nvSpPr>
        <p:spPr>
          <a:xfrm>
            <a:off x="3898900" y="1472906"/>
            <a:ext cx="1066800" cy="648819"/>
          </a:xfrm>
          <a:prstGeom prst="rect">
            <a:avLst/>
          </a:prstGeom>
        </p:spPr>
        <p:txBody>
          <a:bodyPr wrap="square" anchor="ctr">
            <a:noAutofit/>
          </a:bodyPr>
          <a:lstStyle/>
          <a:p>
            <a:pPr algn="ctr" fontAlgn="auto">
              <a:spcBef>
                <a:spcPts val="0"/>
              </a:spcBef>
              <a:spcAft>
                <a:spcPts val="0"/>
              </a:spcAft>
            </a:pPr>
            <a:r>
              <a:rPr lang="en-US" sz="1600" dirty="0" smtClean="0">
                <a:solidFill>
                  <a:prstClr val="black"/>
                </a:solidFill>
                <a:latin typeface="Calibri"/>
                <a:ea typeface="+mn-ea"/>
              </a:rPr>
              <a:t>HTTP</a:t>
            </a:r>
          </a:p>
        </p:txBody>
      </p:sp>
      <p:sp>
        <p:nvSpPr>
          <p:cNvPr id="87" name="Freeform 86"/>
          <p:cNvSpPr/>
          <p:nvPr/>
        </p:nvSpPr>
        <p:spPr>
          <a:xfrm rot="1964645" flipH="1" flipV="1">
            <a:off x="5430586" y="1521897"/>
            <a:ext cx="261814" cy="442239"/>
          </a:xfrm>
          <a:custGeom>
            <a:avLst/>
            <a:gdLst>
              <a:gd name="connsiteX0" fmla="*/ 0 w 670191"/>
              <a:gd name="connsiteY0" fmla="*/ 0 h 977553"/>
              <a:gd name="connsiteX1" fmla="*/ 670191 w 670191"/>
              <a:gd name="connsiteY1" fmla="*/ 0 h 977553"/>
              <a:gd name="connsiteX2" fmla="*/ 517036 w 670191"/>
              <a:gd name="connsiteY2" fmla="*/ 223395 h 977553"/>
              <a:gd name="connsiteX3" fmla="*/ 223395 w 670191"/>
              <a:gd name="connsiteY3" fmla="*/ 223395 h 977553"/>
              <a:gd name="connsiteX4" fmla="*/ 223395 w 670191"/>
              <a:gd name="connsiteY4" fmla="*/ 651705 h 977553"/>
              <a:gd name="connsiteX5" fmla="*/ 0 w 670191"/>
              <a:gd name="connsiteY5" fmla="*/ 977553 h 977553"/>
              <a:gd name="connsiteX6" fmla="*/ 0 w 670191"/>
              <a:gd name="connsiteY6" fmla="*/ 0 h 977553"/>
              <a:gd name="connsiteX0" fmla="*/ 0 w 670191"/>
              <a:gd name="connsiteY0" fmla="*/ 0 h 977553"/>
              <a:gd name="connsiteX1" fmla="*/ 670191 w 670191"/>
              <a:gd name="connsiteY1" fmla="*/ 0 h 977553"/>
              <a:gd name="connsiteX2" fmla="*/ 445575 w 670191"/>
              <a:gd name="connsiteY2" fmla="*/ 423945 h 977553"/>
              <a:gd name="connsiteX3" fmla="*/ 223395 w 670191"/>
              <a:gd name="connsiteY3" fmla="*/ 223395 h 977553"/>
              <a:gd name="connsiteX4" fmla="*/ 223395 w 670191"/>
              <a:gd name="connsiteY4" fmla="*/ 651705 h 977553"/>
              <a:gd name="connsiteX5" fmla="*/ 0 w 670191"/>
              <a:gd name="connsiteY5" fmla="*/ 977553 h 977553"/>
              <a:gd name="connsiteX6" fmla="*/ 0 w 670191"/>
              <a:gd name="connsiteY6" fmla="*/ 0 h 977553"/>
              <a:gd name="connsiteX0" fmla="*/ 0 w 670191"/>
              <a:gd name="connsiteY0" fmla="*/ 0 h 977553"/>
              <a:gd name="connsiteX1" fmla="*/ 670191 w 670191"/>
              <a:gd name="connsiteY1" fmla="*/ 0 h 977553"/>
              <a:gd name="connsiteX2" fmla="*/ 551061 w 670191"/>
              <a:gd name="connsiteY2" fmla="*/ 143360 h 977553"/>
              <a:gd name="connsiteX3" fmla="*/ 445575 w 670191"/>
              <a:gd name="connsiteY3" fmla="*/ 423945 h 977553"/>
              <a:gd name="connsiteX4" fmla="*/ 223395 w 670191"/>
              <a:gd name="connsiteY4" fmla="*/ 223395 h 977553"/>
              <a:gd name="connsiteX5" fmla="*/ 223395 w 670191"/>
              <a:gd name="connsiteY5" fmla="*/ 651705 h 977553"/>
              <a:gd name="connsiteX6" fmla="*/ 0 w 670191"/>
              <a:gd name="connsiteY6" fmla="*/ 977553 h 977553"/>
              <a:gd name="connsiteX7" fmla="*/ 0 w 670191"/>
              <a:gd name="connsiteY7" fmla="*/ 0 h 977553"/>
              <a:gd name="connsiteX0" fmla="*/ 0 w 551061"/>
              <a:gd name="connsiteY0" fmla="*/ 0 h 977553"/>
              <a:gd name="connsiteX1" fmla="*/ 551061 w 551061"/>
              <a:gd name="connsiteY1" fmla="*/ 143360 h 977553"/>
              <a:gd name="connsiteX2" fmla="*/ 445575 w 551061"/>
              <a:gd name="connsiteY2" fmla="*/ 423945 h 977553"/>
              <a:gd name="connsiteX3" fmla="*/ 223395 w 551061"/>
              <a:gd name="connsiteY3" fmla="*/ 223395 h 977553"/>
              <a:gd name="connsiteX4" fmla="*/ 223395 w 551061"/>
              <a:gd name="connsiteY4" fmla="*/ 651705 h 977553"/>
              <a:gd name="connsiteX5" fmla="*/ 0 w 551061"/>
              <a:gd name="connsiteY5" fmla="*/ 977553 h 977553"/>
              <a:gd name="connsiteX6" fmla="*/ 0 w 551061"/>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107579 w 694979"/>
              <a:gd name="connsiteY0" fmla="*/ 0 h 977553"/>
              <a:gd name="connsiteX1" fmla="*/ 694979 w 694979"/>
              <a:gd name="connsiteY1" fmla="*/ 102424 h 977553"/>
              <a:gd name="connsiteX2" fmla="*/ 553154 w 694979"/>
              <a:gd name="connsiteY2" fmla="*/ 423945 h 977553"/>
              <a:gd name="connsiteX3" fmla="*/ 330974 w 694979"/>
              <a:gd name="connsiteY3" fmla="*/ 223395 h 977553"/>
              <a:gd name="connsiteX4" fmla="*/ 330974 w 694979"/>
              <a:gd name="connsiteY4" fmla="*/ 651705 h 977553"/>
              <a:gd name="connsiteX5" fmla="*/ 107579 w 694979"/>
              <a:gd name="connsiteY5" fmla="*/ 977553 h 977553"/>
              <a:gd name="connsiteX6" fmla="*/ 0 w 694979"/>
              <a:gd name="connsiteY6" fmla="*/ 898493 h 977553"/>
              <a:gd name="connsiteX7" fmla="*/ 107579 w 694979"/>
              <a:gd name="connsiteY7" fmla="*/ 0 h 977553"/>
              <a:gd name="connsiteX0" fmla="*/ 107579 w 694979"/>
              <a:gd name="connsiteY0" fmla="*/ 0 h 1082940"/>
              <a:gd name="connsiteX1" fmla="*/ 694979 w 694979"/>
              <a:gd name="connsiteY1" fmla="*/ 102424 h 1082940"/>
              <a:gd name="connsiteX2" fmla="*/ 553154 w 694979"/>
              <a:gd name="connsiteY2" fmla="*/ 423945 h 1082940"/>
              <a:gd name="connsiteX3" fmla="*/ 330974 w 694979"/>
              <a:gd name="connsiteY3" fmla="*/ 223395 h 1082940"/>
              <a:gd name="connsiteX4" fmla="*/ 330974 w 694979"/>
              <a:gd name="connsiteY4" fmla="*/ 651705 h 1082940"/>
              <a:gd name="connsiteX5" fmla="*/ 294172 w 694979"/>
              <a:gd name="connsiteY5" fmla="*/ 1082940 h 1082940"/>
              <a:gd name="connsiteX6" fmla="*/ 0 w 694979"/>
              <a:gd name="connsiteY6" fmla="*/ 898493 h 1082940"/>
              <a:gd name="connsiteX7" fmla="*/ 107579 w 694979"/>
              <a:gd name="connsiteY7" fmla="*/ 0 h 1082940"/>
              <a:gd name="connsiteX0" fmla="*/ 107579 w 694979"/>
              <a:gd name="connsiteY0" fmla="*/ 0 h 1082940"/>
              <a:gd name="connsiteX1" fmla="*/ 694979 w 694979"/>
              <a:gd name="connsiteY1" fmla="*/ 102424 h 1082940"/>
              <a:gd name="connsiteX2" fmla="*/ 553154 w 694979"/>
              <a:gd name="connsiteY2" fmla="*/ 423945 h 1082940"/>
              <a:gd name="connsiteX3" fmla="*/ 330974 w 694979"/>
              <a:gd name="connsiteY3" fmla="*/ 223395 h 1082940"/>
              <a:gd name="connsiteX4" fmla="*/ 294172 w 694979"/>
              <a:gd name="connsiteY4" fmla="*/ 1082940 h 1082940"/>
              <a:gd name="connsiteX5" fmla="*/ 0 w 694979"/>
              <a:gd name="connsiteY5" fmla="*/ 898493 h 1082940"/>
              <a:gd name="connsiteX6" fmla="*/ 107579 w 694979"/>
              <a:gd name="connsiteY6" fmla="*/ 0 h 108294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232052 w 819452"/>
              <a:gd name="connsiteY0" fmla="*/ 0 h 1156320"/>
              <a:gd name="connsiteX1" fmla="*/ 819452 w 819452"/>
              <a:gd name="connsiteY1" fmla="*/ 102424 h 1156320"/>
              <a:gd name="connsiteX2" fmla="*/ 677627 w 819452"/>
              <a:gd name="connsiteY2" fmla="*/ 423945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904420"/>
              <a:gd name="connsiteY0" fmla="*/ 0 h 1156320"/>
              <a:gd name="connsiteX1" fmla="*/ 819452 w 904420"/>
              <a:gd name="connsiteY1" fmla="*/ 102424 h 1156320"/>
              <a:gd name="connsiteX2" fmla="*/ 741860 w 904420"/>
              <a:gd name="connsiteY2" fmla="*/ 353662 h 1156320"/>
              <a:gd name="connsiteX3" fmla="*/ 731468 w 904420"/>
              <a:gd name="connsiteY3" fmla="*/ 397630 h 1156320"/>
              <a:gd name="connsiteX4" fmla="*/ 455447 w 904420"/>
              <a:gd name="connsiteY4" fmla="*/ 223395 h 1156320"/>
              <a:gd name="connsiteX5" fmla="*/ 402457 w 904420"/>
              <a:gd name="connsiteY5" fmla="*/ 1156320 h 1156320"/>
              <a:gd name="connsiteX6" fmla="*/ 124473 w 904420"/>
              <a:gd name="connsiteY6" fmla="*/ 898493 h 1156320"/>
              <a:gd name="connsiteX7" fmla="*/ 232052 w 904420"/>
              <a:gd name="connsiteY7"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358469 w 819452"/>
              <a:gd name="connsiteY3" fmla="*/ 187259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343037 w 819452"/>
              <a:gd name="connsiteY3" fmla="*/ 177075 h 1156320"/>
              <a:gd name="connsiteX4" fmla="*/ 402457 w 819452"/>
              <a:gd name="connsiteY4" fmla="*/ 1156320 h 1156320"/>
              <a:gd name="connsiteX5" fmla="*/ 124473 w 819452"/>
              <a:gd name="connsiteY5" fmla="*/ 898493 h 1156320"/>
              <a:gd name="connsiteX6" fmla="*/ 232052 w 819452"/>
              <a:gd name="connsiteY6" fmla="*/ 0 h 1156320"/>
              <a:gd name="connsiteX0" fmla="*/ 119817 w 707217"/>
              <a:gd name="connsiteY0" fmla="*/ 0 h 1120184"/>
              <a:gd name="connsiteX1" fmla="*/ 707217 w 707217"/>
              <a:gd name="connsiteY1" fmla="*/ 102424 h 1120184"/>
              <a:gd name="connsiteX2" fmla="*/ 619233 w 707217"/>
              <a:gd name="connsiteY2" fmla="*/ 397630 h 1120184"/>
              <a:gd name="connsiteX3" fmla="*/ 230802 w 707217"/>
              <a:gd name="connsiteY3" fmla="*/ 177075 h 1120184"/>
              <a:gd name="connsiteX4" fmla="*/ 193245 w 707217"/>
              <a:gd name="connsiteY4" fmla="*/ 1120184 h 1120184"/>
              <a:gd name="connsiteX5" fmla="*/ 12238 w 707217"/>
              <a:gd name="connsiteY5" fmla="*/ 898493 h 1120184"/>
              <a:gd name="connsiteX6" fmla="*/ 119817 w 707217"/>
              <a:gd name="connsiteY6" fmla="*/ 0 h 1120184"/>
              <a:gd name="connsiteX0" fmla="*/ 86422 w 673822"/>
              <a:gd name="connsiteY0" fmla="*/ 0 h 1135246"/>
              <a:gd name="connsiteX1" fmla="*/ 673822 w 673822"/>
              <a:gd name="connsiteY1" fmla="*/ 102424 h 1135246"/>
              <a:gd name="connsiteX2" fmla="*/ 585838 w 673822"/>
              <a:gd name="connsiteY2" fmla="*/ 397630 h 1135246"/>
              <a:gd name="connsiteX3" fmla="*/ 197407 w 673822"/>
              <a:gd name="connsiteY3" fmla="*/ 177075 h 1135246"/>
              <a:gd name="connsiteX4" fmla="*/ 159850 w 673822"/>
              <a:gd name="connsiteY4" fmla="*/ 1120184 h 1135246"/>
              <a:gd name="connsiteX5" fmla="*/ 12238 w 673822"/>
              <a:gd name="connsiteY5" fmla="*/ 948549 h 1135246"/>
              <a:gd name="connsiteX6" fmla="*/ 86422 w 673822"/>
              <a:gd name="connsiteY6" fmla="*/ 0 h 1135246"/>
              <a:gd name="connsiteX0" fmla="*/ 108894 w 696294"/>
              <a:gd name="connsiteY0" fmla="*/ 0 h 1120184"/>
              <a:gd name="connsiteX1" fmla="*/ 696294 w 696294"/>
              <a:gd name="connsiteY1" fmla="*/ 102424 h 1120184"/>
              <a:gd name="connsiteX2" fmla="*/ 608310 w 696294"/>
              <a:gd name="connsiteY2" fmla="*/ 397630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575798 w 696294"/>
              <a:gd name="connsiteY2" fmla="*/ 33768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43692 w 731092"/>
              <a:gd name="connsiteY0" fmla="*/ 0 h 1170823"/>
              <a:gd name="connsiteX1" fmla="*/ 731092 w 731092"/>
              <a:gd name="connsiteY1" fmla="*/ 102424 h 1170823"/>
              <a:gd name="connsiteX2" fmla="*/ 687425 w 731092"/>
              <a:gd name="connsiteY2" fmla="*/ 357431 h 1170823"/>
              <a:gd name="connsiteX3" fmla="*/ 254677 w 731092"/>
              <a:gd name="connsiteY3" fmla="*/ 177075 h 1170823"/>
              <a:gd name="connsiteX4" fmla="*/ 217120 w 731092"/>
              <a:gd name="connsiteY4" fmla="*/ 1120184 h 1170823"/>
              <a:gd name="connsiteX5" fmla="*/ 12238 w 731092"/>
              <a:gd name="connsiteY5" fmla="*/ 1029975 h 1170823"/>
              <a:gd name="connsiteX6" fmla="*/ 143692 w 731092"/>
              <a:gd name="connsiteY6" fmla="*/ 0 h 1170823"/>
              <a:gd name="connsiteX0" fmla="*/ 143692 w 731092"/>
              <a:gd name="connsiteY0" fmla="*/ 0 h 1120184"/>
              <a:gd name="connsiteX1" fmla="*/ 731092 w 731092"/>
              <a:gd name="connsiteY1" fmla="*/ 102424 h 1120184"/>
              <a:gd name="connsiteX2" fmla="*/ 687425 w 731092"/>
              <a:gd name="connsiteY2" fmla="*/ 357431 h 1120184"/>
              <a:gd name="connsiteX3" fmla="*/ 254677 w 731092"/>
              <a:gd name="connsiteY3" fmla="*/ 177075 h 1120184"/>
              <a:gd name="connsiteX4" fmla="*/ 217120 w 731092"/>
              <a:gd name="connsiteY4" fmla="*/ 1120184 h 1120184"/>
              <a:gd name="connsiteX5" fmla="*/ 12238 w 731092"/>
              <a:gd name="connsiteY5" fmla="*/ 1029975 h 1120184"/>
              <a:gd name="connsiteX6" fmla="*/ 143692 w 731092"/>
              <a:gd name="connsiteY6" fmla="*/ 0 h 1120184"/>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42439 w 718854"/>
              <a:gd name="connsiteY3" fmla="*/ 177075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42439 w 718854"/>
              <a:gd name="connsiteY3" fmla="*/ 177075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93345 w 718854"/>
              <a:gd name="connsiteY3" fmla="*/ 189113 h 1124900"/>
              <a:gd name="connsiteX4" fmla="*/ 242439 w 718854"/>
              <a:gd name="connsiteY4" fmla="*/ 177075 h 1124900"/>
              <a:gd name="connsiteX5" fmla="*/ 204882 w 718854"/>
              <a:gd name="connsiteY5" fmla="*/ 1120184 h 1124900"/>
              <a:gd name="connsiteX6" fmla="*/ 0 w 718854"/>
              <a:gd name="connsiteY6" fmla="*/ 1029975 h 1124900"/>
              <a:gd name="connsiteX7" fmla="*/ 131454 w 718854"/>
              <a:gd name="connsiteY7"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93345 w 718854"/>
              <a:gd name="connsiteY3" fmla="*/ 189113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20570"/>
              <a:gd name="connsiteY0" fmla="*/ 0 h 1124900"/>
              <a:gd name="connsiteX1" fmla="*/ 718854 w 720570"/>
              <a:gd name="connsiteY1" fmla="*/ 102424 h 1124900"/>
              <a:gd name="connsiteX2" fmla="*/ 675187 w 720570"/>
              <a:gd name="connsiteY2" fmla="*/ 357431 h 1124900"/>
              <a:gd name="connsiteX3" fmla="*/ 278988 w 720570"/>
              <a:gd name="connsiteY3" fmla="*/ 160977 h 1124900"/>
              <a:gd name="connsiteX4" fmla="*/ 204882 w 720570"/>
              <a:gd name="connsiteY4" fmla="*/ 1120184 h 1124900"/>
              <a:gd name="connsiteX5" fmla="*/ 0 w 720570"/>
              <a:gd name="connsiteY5" fmla="*/ 1029975 h 1124900"/>
              <a:gd name="connsiteX6" fmla="*/ 131454 w 720570"/>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823037"/>
              <a:gd name="connsiteY0" fmla="*/ 0 h 1124900"/>
              <a:gd name="connsiteX1" fmla="*/ 718854 w 823037"/>
              <a:gd name="connsiteY1" fmla="*/ 102424 h 1124900"/>
              <a:gd name="connsiteX2" fmla="*/ 675187 w 823037"/>
              <a:gd name="connsiteY2" fmla="*/ 357431 h 1124900"/>
              <a:gd name="connsiteX3" fmla="*/ 278988 w 823037"/>
              <a:gd name="connsiteY3" fmla="*/ 160977 h 1124900"/>
              <a:gd name="connsiteX4" fmla="*/ 204882 w 823037"/>
              <a:gd name="connsiteY4" fmla="*/ 1120184 h 1124900"/>
              <a:gd name="connsiteX5" fmla="*/ 0 w 823037"/>
              <a:gd name="connsiteY5" fmla="*/ 1029975 h 1124900"/>
              <a:gd name="connsiteX6" fmla="*/ 131454 w 823037"/>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4573"/>
              <a:gd name="connsiteX1" fmla="*/ 718854 w 718854"/>
              <a:gd name="connsiteY1" fmla="*/ 76813 h 1094573"/>
              <a:gd name="connsiteX2" fmla="*/ 675187 w 718854"/>
              <a:gd name="connsiteY2" fmla="*/ 331820 h 1094573"/>
              <a:gd name="connsiteX3" fmla="*/ 278988 w 718854"/>
              <a:gd name="connsiteY3" fmla="*/ 135366 h 1094573"/>
              <a:gd name="connsiteX4" fmla="*/ 204882 w 718854"/>
              <a:gd name="connsiteY4" fmla="*/ 1094573 h 1094573"/>
              <a:gd name="connsiteX5" fmla="*/ 0 w 718854"/>
              <a:gd name="connsiteY5" fmla="*/ 1004364 h 1094573"/>
              <a:gd name="connsiteX6" fmla="*/ 148413 w 718854"/>
              <a:gd name="connsiteY6" fmla="*/ 0 h 1094573"/>
              <a:gd name="connsiteX0" fmla="*/ 186599 w 757040"/>
              <a:gd name="connsiteY0" fmla="*/ 0 h 1094573"/>
              <a:gd name="connsiteX1" fmla="*/ 757040 w 757040"/>
              <a:gd name="connsiteY1" fmla="*/ 76813 h 1094573"/>
              <a:gd name="connsiteX2" fmla="*/ 713373 w 757040"/>
              <a:gd name="connsiteY2" fmla="*/ 331820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757040"/>
              <a:gd name="connsiteY0" fmla="*/ 0 h 1094573"/>
              <a:gd name="connsiteX1" fmla="*/ 757040 w 757040"/>
              <a:gd name="connsiteY1" fmla="*/ 76813 h 1094573"/>
              <a:gd name="connsiteX2" fmla="*/ 709160 w 757040"/>
              <a:gd name="connsiteY2" fmla="*/ 237994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757040"/>
              <a:gd name="connsiteY0" fmla="*/ 0 h 1094573"/>
              <a:gd name="connsiteX1" fmla="*/ 757040 w 757040"/>
              <a:gd name="connsiteY1" fmla="*/ 76813 h 1094573"/>
              <a:gd name="connsiteX2" fmla="*/ 709160 w 757040"/>
              <a:gd name="connsiteY2" fmla="*/ 237994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757040"/>
              <a:gd name="connsiteY0" fmla="*/ 0 h 1094573"/>
              <a:gd name="connsiteX1" fmla="*/ 757040 w 757040"/>
              <a:gd name="connsiteY1" fmla="*/ 76813 h 1094573"/>
              <a:gd name="connsiteX2" fmla="*/ 709160 w 757040"/>
              <a:gd name="connsiteY2" fmla="*/ 237994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841176"/>
              <a:gd name="connsiteY0" fmla="*/ 0 h 1094573"/>
              <a:gd name="connsiteX1" fmla="*/ 841176 w 841176"/>
              <a:gd name="connsiteY1" fmla="*/ 78310 h 1094573"/>
              <a:gd name="connsiteX2" fmla="*/ 709160 w 841176"/>
              <a:gd name="connsiteY2" fmla="*/ 23799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106044"/>
              <a:gd name="connsiteX1" fmla="*/ 841176 w 841176"/>
              <a:gd name="connsiteY1" fmla="*/ 78310 h 1106044"/>
              <a:gd name="connsiteX2" fmla="*/ 763787 w 841176"/>
              <a:gd name="connsiteY2" fmla="*/ 266414 h 1106044"/>
              <a:gd name="connsiteX3" fmla="*/ 317174 w 841176"/>
              <a:gd name="connsiteY3" fmla="*/ 135366 h 1106044"/>
              <a:gd name="connsiteX4" fmla="*/ 328655 w 841176"/>
              <a:gd name="connsiteY4" fmla="*/ 1106044 h 1106044"/>
              <a:gd name="connsiteX5" fmla="*/ 0 w 841176"/>
              <a:gd name="connsiteY5" fmla="*/ 1038046 h 1106044"/>
              <a:gd name="connsiteX6" fmla="*/ 186599 w 841176"/>
              <a:gd name="connsiteY6" fmla="*/ 0 h 1106044"/>
              <a:gd name="connsiteX0" fmla="*/ 186599 w 841176"/>
              <a:gd name="connsiteY0" fmla="*/ 0 h 1106044"/>
              <a:gd name="connsiteX1" fmla="*/ 841176 w 841176"/>
              <a:gd name="connsiteY1" fmla="*/ 78310 h 1106044"/>
              <a:gd name="connsiteX2" fmla="*/ 763787 w 841176"/>
              <a:gd name="connsiteY2" fmla="*/ 266414 h 1106044"/>
              <a:gd name="connsiteX3" fmla="*/ 317174 w 841176"/>
              <a:gd name="connsiteY3" fmla="*/ 135366 h 1106044"/>
              <a:gd name="connsiteX4" fmla="*/ 328655 w 841176"/>
              <a:gd name="connsiteY4" fmla="*/ 1106044 h 1106044"/>
              <a:gd name="connsiteX5" fmla="*/ 0 w 841176"/>
              <a:gd name="connsiteY5" fmla="*/ 1038046 h 1106044"/>
              <a:gd name="connsiteX6" fmla="*/ 186599 w 841176"/>
              <a:gd name="connsiteY6" fmla="*/ 0 h 1106044"/>
              <a:gd name="connsiteX0" fmla="*/ 186599 w 841176"/>
              <a:gd name="connsiteY0" fmla="*/ 0 h 1106044"/>
              <a:gd name="connsiteX1" fmla="*/ 841176 w 841176"/>
              <a:gd name="connsiteY1" fmla="*/ 78310 h 1106044"/>
              <a:gd name="connsiteX2" fmla="*/ 763787 w 841176"/>
              <a:gd name="connsiteY2" fmla="*/ 266414 h 1106044"/>
              <a:gd name="connsiteX3" fmla="*/ 317174 w 841176"/>
              <a:gd name="connsiteY3" fmla="*/ 135366 h 1106044"/>
              <a:gd name="connsiteX4" fmla="*/ 328655 w 841176"/>
              <a:gd name="connsiteY4" fmla="*/ 1106044 h 1106044"/>
              <a:gd name="connsiteX5" fmla="*/ 0 w 841176"/>
              <a:gd name="connsiteY5" fmla="*/ 1038046 h 1106044"/>
              <a:gd name="connsiteX6" fmla="*/ 186599 w 841176"/>
              <a:gd name="connsiteY6" fmla="*/ 0 h 1106044"/>
              <a:gd name="connsiteX0" fmla="*/ 186599 w 841176"/>
              <a:gd name="connsiteY0" fmla="*/ 0 h 1202345"/>
              <a:gd name="connsiteX1" fmla="*/ 841176 w 841176"/>
              <a:gd name="connsiteY1" fmla="*/ 78310 h 1202345"/>
              <a:gd name="connsiteX2" fmla="*/ 763787 w 841176"/>
              <a:gd name="connsiteY2" fmla="*/ 266414 h 1202345"/>
              <a:gd name="connsiteX3" fmla="*/ 317174 w 841176"/>
              <a:gd name="connsiteY3" fmla="*/ 135366 h 1202345"/>
              <a:gd name="connsiteX4" fmla="*/ 328655 w 841176"/>
              <a:gd name="connsiteY4" fmla="*/ 1106044 h 1202345"/>
              <a:gd name="connsiteX5" fmla="*/ 0 w 841176"/>
              <a:gd name="connsiteY5" fmla="*/ 1038046 h 1202345"/>
              <a:gd name="connsiteX6" fmla="*/ 186599 w 841176"/>
              <a:gd name="connsiteY6" fmla="*/ 0 h 1202345"/>
              <a:gd name="connsiteX0" fmla="*/ 186599 w 841176"/>
              <a:gd name="connsiteY0" fmla="*/ 0 h 1202345"/>
              <a:gd name="connsiteX1" fmla="*/ 841176 w 841176"/>
              <a:gd name="connsiteY1" fmla="*/ 78310 h 1202345"/>
              <a:gd name="connsiteX2" fmla="*/ 763787 w 841176"/>
              <a:gd name="connsiteY2" fmla="*/ 266414 h 1202345"/>
              <a:gd name="connsiteX3" fmla="*/ 317174 w 841176"/>
              <a:gd name="connsiteY3" fmla="*/ 135366 h 1202345"/>
              <a:gd name="connsiteX4" fmla="*/ 222200 w 841176"/>
              <a:gd name="connsiteY4" fmla="*/ 1079396 h 1202345"/>
              <a:gd name="connsiteX5" fmla="*/ 0 w 841176"/>
              <a:gd name="connsiteY5" fmla="*/ 1038046 h 1202345"/>
              <a:gd name="connsiteX6" fmla="*/ 186599 w 841176"/>
              <a:gd name="connsiteY6" fmla="*/ 0 h 1202345"/>
              <a:gd name="connsiteX0" fmla="*/ 186599 w 841176"/>
              <a:gd name="connsiteY0" fmla="*/ 0 h 1202345"/>
              <a:gd name="connsiteX1" fmla="*/ 841176 w 841176"/>
              <a:gd name="connsiteY1" fmla="*/ 78310 h 1202345"/>
              <a:gd name="connsiteX2" fmla="*/ 763787 w 841176"/>
              <a:gd name="connsiteY2" fmla="*/ 266414 h 1202345"/>
              <a:gd name="connsiteX3" fmla="*/ 317174 w 841176"/>
              <a:gd name="connsiteY3" fmla="*/ 135366 h 1202345"/>
              <a:gd name="connsiteX4" fmla="*/ 222200 w 841176"/>
              <a:gd name="connsiteY4" fmla="*/ 1079396 h 1202345"/>
              <a:gd name="connsiteX5" fmla="*/ 0 w 841176"/>
              <a:gd name="connsiteY5" fmla="*/ 1038046 h 1202345"/>
              <a:gd name="connsiteX6" fmla="*/ 186599 w 841176"/>
              <a:gd name="connsiteY6" fmla="*/ 0 h 1202345"/>
              <a:gd name="connsiteX0" fmla="*/ 186599 w 841176"/>
              <a:gd name="connsiteY0" fmla="*/ 0 h 1222913"/>
              <a:gd name="connsiteX1" fmla="*/ 841176 w 841176"/>
              <a:gd name="connsiteY1" fmla="*/ 78310 h 1222913"/>
              <a:gd name="connsiteX2" fmla="*/ 763787 w 841176"/>
              <a:gd name="connsiteY2" fmla="*/ 266414 h 1222913"/>
              <a:gd name="connsiteX3" fmla="*/ 317174 w 841176"/>
              <a:gd name="connsiteY3" fmla="*/ 135366 h 1222913"/>
              <a:gd name="connsiteX4" fmla="*/ 222200 w 841176"/>
              <a:gd name="connsiteY4" fmla="*/ 1079396 h 1222913"/>
              <a:gd name="connsiteX5" fmla="*/ 0 w 841176"/>
              <a:gd name="connsiteY5" fmla="*/ 1038046 h 1222913"/>
              <a:gd name="connsiteX6" fmla="*/ 186599 w 841176"/>
              <a:gd name="connsiteY6" fmla="*/ 0 h 1222913"/>
              <a:gd name="connsiteX0" fmla="*/ 186599 w 841176"/>
              <a:gd name="connsiteY0" fmla="*/ 0 h 1060607"/>
              <a:gd name="connsiteX1" fmla="*/ 841176 w 841176"/>
              <a:gd name="connsiteY1" fmla="*/ 78310 h 1060607"/>
              <a:gd name="connsiteX2" fmla="*/ 763787 w 841176"/>
              <a:gd name="connsiteY2" fmla="*/ 266414 h 1060607"/>
              <a:gd name="connsiteX3" fmla="*/ 317174 w 841176"/>
              <a:gd name="connsiteY3" fmla="*/ 135366 h 1060607"/>
              <a:gd name="connsiteX4" fmla="*/ 0 w 841176"/>
              <a:gd name="connsiteY4" fmla="*/ 1038046 h 1060607"/>
              <a:gd name="connsiteX5" fmla="*/ 186599 w 841176"/>
              <a:gd name="connsiteY5" fmla="*/ 0 h 1060607"/>
              <a:gd name="connsiteX0" fmla="*/ 186599 w 841176"/>
              <a:gd name="connsiteY0" fmla="*/ 0 h 1060607"/>
              <a:gd name="connsiteX1" fmla="*/ 841176 w 841176"/>
              <a:gd name="connsiteY1" fmla="*/ 78310 h 1060607"/>
              <a:gd name="connsiteX2" fmla="*/ 763787 w 841176"/>
              <a:gd name="connsiteY2" fmla="*/ 266414 h 1060607"/>
              <a:gd name="connsiteX3" fmla="*/ 317174 w 841176"/>
              <a:gd name="connsiteY3" fmla="*/ 135366 h 1060607"/>
              <a:gd name="connsiteX4" fmla="*/ 0 w 841176"/>
              <a:gd name="connsiteY4" fmla="*/ 1038046 h 1060607"/>
              <a:gd name="connsiteX5" fmla="*/ 186599 w 841176"/>
              <a:gd name="connsiteY5" fmla="*/ 0 h 1060607"/>
              <a:gd name="connsiteX0" fmla="*/ 220635 w 875212"/>
              <a:gd name="connsiteY0" fmla="*/ 0 h 1060607"/>
              <a:gd name="connsiteX1" fmla="*/ 875212 w 875212"/>
              <a:gd name="connsiteY1" fmla="*/ 78310 h 1060607"/>
              <a:gd name="connsiteX2" fmla="*/ 797823 w 875212"/>
              <a:gd name="connsiteY2" fmla="*/ 266414 h 1060607"/>
              <a:gd name="connsiteX3" fmla="*/ 351210 w 875212"/>
              <a:gd name="connsiteY3" fmla="*/ 135366 h 1060607"/>
              <a:gd name="connsiteX4" fmla="*/ 34036 w 875212"/>
              <a:gd name="connsiteY4" fmla="*/ 1038046 h 1060607"/>
              <a:gd name="connsiteX5" fmla="*/ 220635 w 875212"/>
              <a:gd name="connsiteY5" fmla="*/ 0 h 1060607"/>
              <a:gd name="connsiteX0" fmla="*/ 220635 w 875212"/>
              <a:gd name="connsiteY0" fmla="*/ 0 h 1038046"/>
              <a:gd name="connsiteX1" fmla="*/ 875212 w 875212"/>
              <a:gd name="connsiteY1" fmla="*/ 78310 h 1038046"/>
              <a:gd name="connsiteX2" fmla="*/ 797823 w 875212"/>
              <a:gd name="connsiteY2" fmla="*/ 266414 h 1038046"/>
              <a:gd name="connsiteX3" fmla="*/ 351210 w 875212"/>
              <a:gd name="connsiteY3" fmla="*/ 135366 h 1038046"/>
              <a:gd name="connsiteX4" fmla="*/ 34036 w 875212"/>
              <a:gd name="connsiteY4" fmla="*/ 1038046 h 1038046"/>
              <a:gd name="connsiteX5" fmla="*/ 220635 w 875212"/>
              <a:gd name="connsiteY5" fmla="*/ 0 h 1038046"/>
              <a:gd name="connsiteX0" fmla="*/ 220635 w 875212"/>
              <a:gd name="connsiteY0" fmla="*/ 0 h 1038046"/>
              <a:gd name="connsiteX1" fmla="*/ 875212 w 875212"/>
              <a:gd name="connsiteY1" fmla="*/ 78310 h 1038046"/>
              <a:gd name="connsiteX2" fmla="*/ 797823 w 875212"/>
              <a:gd name="connsiteY2" fmla="*/ 266414 h 1038046"/>
              <a:gd name="connsiteX3" fmla="*/ 351210 w 875212"/>
              <a:gd name="connsiteY3" fmla="*/ 135366 h 1038046"/>
              <a:gd name="connsiteX4" fmla="*/ 34036 w 875212"/>
              <a:gd name="connsiteY4" fmla="*/ 1038046 h 1038046"/>
              <a:gd name="connsiteX5" fmla="*/ 220635 w 875212"/>
              <a:gd name="connsiteY5" fmla="*/ 0 h 1038046"/>
              <a:gd name="connsiteX0" fmla="*/ 186599 w 841176"/>
              <a:gd name="connsiteY0" fmla="*/ 0 h 1038046"/>
              <a:gd name="connsiteX1" fmla="*/ 841176 w 841176"/>
              <a:gd name="connsiteY1" fmla="*/ 78310 h 1038046"/>
              <a:gd name="connsiteX2" fmla="*/ 763787 w 841176"/>
              <a:gd name="connsiteY2" fmla="*/ 266414 h 1038046"/>
              <a:gd name="connsiteX3" fmla="*/ 317174 w 841176"/>
              <a:gd name="connsiteY3" fmla="*/ 135366 h 1038046"/>
              <a:gd name="connsiteX4" fmla="*/ 0 w 841176"/>
              <a:gd name="connsiteY4" fmla="*/ 1038046 h 1038046"/>
              <a:gd name="connsiteX5" fmla="*/ 186599 w 841176"/>
              <a:gd name="connsiteY5" fmla="*/ 0 h 1038046"/>
              <a:gd name="connsiteX0" fmla="*/ 186599 w 841176"/>
              <a:gd name="connsiteY0" fmla="*/ 0 h 1038046"/>
              <a:gd name="connsiteX1" fmla="*/ 841176 w 841176"/>
              <a:gd name="connsiteY1" fmla="*/ 78310 h 1038046"/>
              <a:gd name="connsiteX2" fmla="*/ 763787 w 841176"/>
              <a:gd name="connsiteY2" fmla="*/ 266414 h 1038046"/>
              <a:gd name="connsiteX3" fmla="*/ 317174 w 841176"/>
              <a:gd name="connsiteY3" fmla="*/ 135366 h 1038046"/>
              <a:gd name="connsiteX4" fmla="*/ 0 w 841176"/>
              <a:gd name="connsiteY4" fmla="*/ 1038046 h 1038046"/>
              <a:gd name="connsiteX5" fmla="*/ 186599 w 841176"/>
              <a:gd name="connsiteY5"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36061 w 841176"/>
              <a:gd name="connsiteY0" fmla="*/ 0 h 1102089"/>
              <a:gd name="connsiteX1" fmla="*/ 841176 w 841176"/>
              <a:gd name="connsiteY1" fmla="*/ 142353 h 1102089"/>
              <a:gd name="connsiteX2" fmla="*/ 317174 w 841176"/>
              <a:gd name="connsiteY2" fmla="*/ 199409 h 1102089"/>
              <a:gd name="connsiteX3" fmla="*/ 0 w 841176"/>
              <a:gd name="connsiteY3" fmla="*/ 1102089 h 1102089"/>
              <a:gd name="connsiteX4" fmla="*/ 136061 w 841176"/>
              <a:gd name="connsiteY4" fmla="*/ 0 h 1102089"/>
              <a:gd name="connsiteX0" fmla="*/ 136061 w 841176"/>
              <a:gd name="connsiteY0" fmla="*/ 0 h 1102089"/>
              <a:gd name="connsiteX1" fmla="*/ 841176 w 841176"/>
              <a:gd name="connsiteY1" fmla="*/ 142353 h 1102089"/>
              <a:gd name="connsiteX2" fmla="*/ 286276 w 841176"/>
              <a:gd name="connsiteY2" fmla="*/ 172575 h 1102089"/>
              <a:gd name="connsiteX3" fmla="*/ 0 w 841176"/>
              <a:gd name="connsiteY3" fmla="*/ 1102089 h 1102089"/>
              <a:gd name="connsiteX4" fmla="*/ 136061 w 841176"/>
              <a:gd name="connsiteY4" fmla="*/ 0 h 1102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176" h="1102089">
                <a:moveTo>
                  <a:pt x="136061" y="0"/>
                </a:moveTo>
                <a:cubicBezTo>
                  <a:pt x="397507" y="54100"/>
                  <a:pt x="621610" y="165472"/>
                  <a:pt x="841176" y="142353"/>
                </a:cubicBezTo>
                <a:cubicBezTo>
                  <a:pt x="705935" y="235069"/>
                  <a:pt x="460943" y="153556"/>
                  <a:pt x="286276" y="172575"/>
                </a:cubicBezTo>
                <a:cubicBezTo>
                  <a:pt x="158978" y="301180"/>
                  <a:pt x="203411" y="748769"/>
                  <a:pt x="0" y="1102089"/>
                </a:cubicBezTo>
                <a:cubicBezTo>
                  <a:pt x="40186" y="630956"/>
                  <a:pt x="73861" y="346015"/>
                  <a:pt x="136061" y="0"/>
                </a:cubicBezTo>
                <a:close/>
              </a:path>
            </a:pathLst>
          </a:custGeom>
          <a:solidFill>
            <a:srgbClr val="00B800"/>
          </a:solidFill>
          <a:ln>
            <a:noFill/>
          </a:ln>
          <a:effectLst>
            <a:outerShdw blurRad="127000" dir="5400000" sx="90000" sy="-19000" rotWithShape="0">
              <a:prstClr val="black">
                <a:alpha val="50000"/>
              </a:prstClr>
            </a:outerShdw>
          </a:effectLst>
          <a:scene3d>
            <a:camera prst="orthographicFront"/>
            <a:lightRig rig="balanced" dir="t"/>
          </a:scene3d>
          <a:sp3d extrusionH="25400" prstMaterial="dkEdge">
            <a:bevelT w="82550" h="82550"/>
            <a:bevelB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89" name="Rectangle 88"/>
          <p:cNvSpPr/>
          <p:nvPr/>
        </p:nvSpPr>
        <p:spPr>
          <a:xfrm>
            <a:off x="304800" y="4308600"/>
            <a:ext cx="8595360" cy="640080"/>
          </a:xfrm>
          <a:prstGeom prst="rect">
            <a:avLst/>
          </a:prstGeom>
          <a:gradFill>
            <a:gsLst>
              <a:gs pos="0">
                <a:schemeClr val="bg1">
                  <a:lumMod val="95000"/>
                </a:schemeClr>
              </a:gs>
              <a:gs pos="100000">
                <a:schemeClr val="bg1">
                  <a:lumMod val="85000"/>
                </a:schemeClr>
              </a:gs>
            </a:gsLst>
            <a:lin ang="108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0" name="Rectangle 89"/>
          <p:cNvSpPr/>
          <p:nvPr/>
        </p:nvSpPr>
        <p:spPr>
          <a:xfrm>
            <a:off x="304800" y="5020625"/>
            <a:ext cx="8595360" cy="640080"/>
          </a:xfrm>
          <a:prstGeom prst="rect">
            <a:avLst/>
          </a:prstGeom>
          <a:gradFill>
            <a:gsLst>
              <a:gs pos="0">
                <a:srgbClr val="AFE4FF"/>
              </a:gs>
              <a:gs pos="100000">
                <a:srgbClr val="66CCFF"/>
              </a:gs>
            </a:gsLst>
            <a:lin ang="108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1" name="Rectangle 90"/>
          <p:cNvSpPr/>
          <p:nvPr/>
        </p:nvSpPr>
        <p:spPr>
          <a:xfrm>
            <a:off x="304800" y="5733475"/>
            <a:ext cx="8595360" cy="640080"/>
          </a:xfrm>
          <a:prstGeom prst="rect">
            <a:avLst/>
          </a:prstGeom>
          <a:gradFill>
            <a:gsLst>
              <a:gs pos="0">
                <a:schemeClr val="bg1">
                  <a:lumMod val="95000"/>
                </a:schemeClr>
              </a:gs>
              <a:gs pos="100000">
                <a:schemeClr val="bg1">
                  <a:lumMod val="85000"/>
                </a:schemeClr>
              </a:gs>
            </a:gsLst>
            <a:lin ang="108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9" name="Rectangle 98"/>
          <p:cNvSpPr/>
          <p:nvPr/>
        </p:nvSpPr>
        <p:spPr>
          <a:xfrm>
            <a:off x="959640" y="2185756"/>
            <a:ext cx="2569310" cy="635424"/>
          </a:xfrm>
          <a:prstGeom prst="rect">
            <a:avLst/>
          </a:prstGeom>
        </p:spPr>
        <p:txBody>
          <a:bodyPr wrap="square" anchor="ctr">
            <a:noAutofit/>
          </a:bodyPr>
          <a:lstStyle/>
          <a:p>
            <a:pPr fontAlgn="auto">
              <a:spcBef>
                <a:spcPts val="0"/>
              </a:spcBef>
              <a:spcAft>
                <a:spcPts val="0"/>
              </a:spcAft>
            </a:pPr>
            <a:r>
              <a:rPr lang="en-US" sz="1400" b="1" dirty="0" smtClean="0">
                <a:solidFill>
                  <a:prstClr val="black"/>
                </a:solidFill>
                <a:latin typeface="Calibri"/>
                <a:ea typeface="+mn-ea"/>
              </a:rPr>
              <a:t>File Transfer Protocol (FTP)</a:t>
            </a:r>
          </a:p>
          <a:p>
            <a:pPr fontAlgn="auto">
              <a:spcBef>
                <a:spcPts val="0"/>
              </a:spcBef>
              <a:spcAft>
                <a:spcPts val="0"/>
              </a:spcAft>
            </a:pPr>
            <a:r>
              <a:rPr lang="en-US" sz="1400" dirty="0" smtClean="0">
                <a:solidFill>
                  <a:prstClr val="black"/>
                </a:solidFill>
                <a:latin typeface="Calibri"/>
                <a:ea typeface="+mn-ea"/>
              </a:rPr>
              <a:t>Anonymous FTP supporting wget</a:t>
            </a:r>
            <a:endParaRPr lang="en-US" sz="1400" dirty="0">
              <a:solidFill>
                <a:prstClr val="black"/>
              </a:solidFill>
              <a:latin typeface="Calibri"/>
              <a:ea typeface="+mn-ea"/>
            </a:endParaRPr>
          </a:p>
        </p:txBody>
      </p:sp>
      <p:sp>
        <p:nvSpPr>
          <p:cNvPr id="100" name="Freeform 99"/>
          <p:cNvSpPr/>
          <p:nvPr/>
        </p:nvSpPr>
        <p:spPr>
          <a:xfrm rot="1964645" flipH="1" flipV="1">
            <a:off x="5417886" y="2251408"/>
            <a:ext cx="261814" cy="442239"/>
          </a:xfrm>
          <a:custGeom>
            <a:avLst/>
            <a:gdLst>
              <a:gd name="connsiteX0" fmla="*/ 0 w 670191"/>
              <a:gd name="connsiteY0" fmla="*/ 0 h 977553"/>
              <a:gd name="connsiteX1" fmla="*/ 670191 w 670191"/>
              <a:gd name="connsiteY1" fmla="*/ 0 h 977553"/>
              <a:gd name="connsiteX2" fmla="*/ 517036 w 670191"/>
              <a:gd name="connsiteY2" fmla="*/ 223395 h 977553"/>
              <a:gd name="connsiteX3" fmla="*/ 223395 w 670191"/>
              <a:gd name="connsiteY3" fmla="*/ 223395 h 977553"/>
              <a:gd name="connsiteX4" fmla="*/ 223395 w 670191"/>
              <a:gd name="connsiteY4" fmla="*/ 651705 h 977553"/>
              <a:gd name="connsiteX5" fmla="*/ 0 w 670191"/>
              <a:gd name="connsiteY5" fmla="*/ 977553 h 977553"/>
              <a:gd name="connsiteX6" fmla="*/ 0 w 670191"/>
              <a:gd name="connsiteY6" fmla="*/ 0 h 977553"/>
              <a:gd name="connsiteX0" fmla="*/ 0 w 670191"/>
              <a:gd name="connsiteY0" fmla="*/ 0 h 977553"/>
              <a:gd name="connsiteX1" fmla="*/ 670191 w 670191"/>
              <a:gd name="connsiteY1" fmla="*/ 0 h 977553"/>
              <a:gd name="connsiteX2" fmla="*/ 445575 w 670191"/>
              <a:gd name="connsiteY2" fmla="*/ 423945 h 977553"/>
              <a:gd name="connsiteX3" fmla="*/ 223395 w 670191"/>
              <a:gd name="connsiteY3" fmla="*/ 223395 h 977553"/>
              <a:gd name="connsiteX4" fmla="*/ 223395 w 670191"/>
              <a:gd name="connsiteY4" fmla="*/ 651705 h 977553"/>
              <a:gd name="connsiteX5" fmla="*/ 0 w 670191"/>
              <a:gd name="connsiteY5" fmla="*/ 977553 h 977553"/>
              <a:gd name="connsiteX6" fmla="*/ 0 w 670191"/>
              <a:gd name="connsiteY6" fmla="*/ 0 h 977553"/>
              <a:gd name="connsiteX0" fmla="*/ 0 w 670191"/>
              <a:gd name="connsiteY0" fmla="*/ 0 h 977553"/>
              <a:gd name="connsiteX1" fmla="*/ 670191 w 670191"/>
              <a:gd name="connsiteY1" fmla="*/ 0 h 977553"/>
              <a:gd name="connsiteX2" fmla="*/ 551061 w 670191"/>
              <a:gd name="connsiteY2" fmla="*/ 143360 h 977553"/>
              <a:gd name="connsiteX3" fmla="*/ 445575 w 670191"/>
              <a:gd name="connsiteY3" fmla="*/ 423945 h 977553"/>
              <a:gd name="connsiteX4" fmla="*/ 223395 w 670191"/>
              <a:gd name="connsiteY4" fmla="*/ 223395 h 977553"/>
              <a:gd name="connsiteX5" fmla="*/ 223395 w 670191"/>
              <a:gd name="connsiteY5" fmla="*/ 651705 h 977553"/>
              <a:gd name="connsiteX6" fmla="*/ 0 w 670191"/>
              <a:gd name="connsiteY6" fmla="*/ 977553 h 977553"/>
              <a:gd name="connsiteX7" fmla="*/ 0 w 670191"/>
              <a:gd name="connsiteY7" fmla="*/ 0 h 977553"/>
              <a:gd name="connsiteX0" fmla="*/ 0 w 551061"/>
              <a:gd name="connsiteY0" fmla="*/ 0 h 977553"/>
              <a:gd name="connsiteX1" fmla="*/ 551061 w 551061"/>
              <a:gd name="connsiteY1" fmla="*/ 143360 h 977553"/>
              <a:gd name="connsiteX2" fmla="*/ 445575 w 551061"/>
              <a:gd name="connsiteY2" fmla="*/ 423945 h 977553"/>
              <a:gd name="connsiteX3" fmla="*/ 223395 w 551061"/>
              <a:gd name="connsiteY3" fmla="*/ 223395 h 977553"/>
              <a:gd name="connsiteX4" fmla="*/ 223395 w 551061"/>
              <a:gd name="connsiteY4" fmla="*/ 651705 h 977553"/>
              <a:gd name="connsiteX5" fmla="*/ 0 w 551061"/>
              <a:gd name="connsiteY5" fmla="*/ 977553 h 977553"/>
              <a:gd name="connsiteX6" fmla="*/ 0 w 551061"/>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107579 w 694979"/>
              <a:gd name="connsiteY0" fmla="*/ 0 h 977553"/>
              <a:gd name="connsiteX1" fmla="*/ 694979 w 694979"/>
              <a:gd name="connsiteY1" fmla="*/ 102424 h 977553"/>
              <a:gd name="connsiteX2" fmla="*/ 553154 w 694979"/>
              <a:gd name="connsiteY2" fmla="*/ 423945 h 977553"/>
              <a:gd name="connsiteX3" fmla="*/ 330974 w 694979"/>
              <a:gd name="connsiteY3" fmla="*/ 223395 h 977553"/>
              <a:gd name="connsiteX4" fmla="*/ 330974 w 694979"/>
              <a:gd name="connsiteY4" fmla="*/ 651705 h 977553"/>
              <a:gd name="connsiteX5" fmla="*/ 107579 w 694979"/>
              <a:gd name="connsiteY5" fmla="*/ 977553 h 977553"/>
              <a:gd name="connsiteX6" fmla="*/ 0 w 694979"/>
              <a:gd name="connsiteY6" fmla="*/ 898493 h 977553"/>
              <a:gd name="connsiteX7" fmla="*/ 107579 w 694979"/>
              <a:gd name="connsiteY7" fmla="*/ 0 h 977553"/>
              <a:gd name="connsiteX0" fmla="*/ 107579 w 694979"/>
              <a:gd name="connsiteY0" fmla="*/ 0 h 1082940"/>
              <a:gd name="connsiteX1" fmla="*/ 694979 w 694979"/>
              <a:gd name="connsiteY1" fmla="*/ 102424 h 1082940"/>
              <a:gd name="connsiteX2" fmla="*/ 553154 w 694979"/>
              <a:gd name="connsiteY2" fmla="*/ 423945 h 1082940"/>
              <a:gd name="connsiteX3" fmla="*/ 330974 w 694979"/>
              <a:gd name="connsiteY3" fmla="*/ 223395 h 1082940"/>
              <a:gd name="connsiteX4" fmla="*/ 330974 w 694979"/>
              <a:gd name="connsiteY4" fmla="*/ 651705 h 1082940"/>
              <a:gd name="connsiteX5" fmla="*/ 294172 w 694979"/>
              <a:gd name="connsiteY5" fmla="*/ 1082940 h 1082940"/>
              <a:gd name="connsiteX6" fmla="*/ 0 w 694979"/>
              <a:gd name="connsiteY6" fmla="*/ 898493 h 1082940"/>
              <a:gd name="connsiteX7" fmla="*/ 107579 w 694979"/>
              <a:gd name="connsiteY7" fmla="*/ 0 h 1082940"/>
              <a:gd name="connsiteX0" fmla="*/ 107579 w 694979"/>
              <a:gd name="connsiteY0" fmla="*/ 0 h 1082940"/>
              <a:gd name="connsiteX1" fmla="*/ 694979 w 694979"/>
              <a:gd name="connsiteY1" fmla="*/ 102424 h 1082940"/>
              <a:gd name="connsiteX2" fmla="*/ 553154 w 694979"/>
              <a:gd name="connsiteY2" fmla="*/ 423945 h 1082940"/>
              <a:gd name="connsiteX3" fmla="*/ 330974 w 694979"/>
              <a:gd name="connsiteY3" fmla="*/ 223395 h 1082940"/>
              <a:gd name="connsiteX4" fmla="*/ 294172 w 694979"/>
              <a:gd name="connsiteY4" fmla="*/ 1082940 h 1082940"/>
              <a:gd name="connsiteX5" fmla="*/ 0 w 694979"/>
              <a:gd name="connsiteY5" fmla="*/ 898493 h 1082940"/>
              <a:gd name="connsiteX6" fmla="*/ 107579 w 694979"/>
              <a:gd name="connsiteY6" fmla="*/ 0 h 108294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232052 w 819452"/>
              <a:gd name="connsiteY0" fmla="*/ 0 h 1156320"/>
              <a:gd name="connsiteX1" fmla="*/ 819452 w 819452"/>
              <a:gd name="connsiteY1" fmla="*/ 102424 h 1156320"/>
              <a:gd name="connsiteX2" fmla="*/ 677627 w 819452"/>
              <a:gd name="connsiteY2" fmla="*/ 423945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904420"/>
              <a:gd name="connsiteY0" fmla="*/ 0 h 1156320"/>
              <a:gd name="connsiteX1" fmla="*/ 819452 w 904420"/>
              <a:gd name="connsiteY1" fmla="*/ 102424 h 1156320"/>
              <a:gd name="connsiteX2" fmla="*/ 741860 w 904420"/>
              <a:gd name="connsiteY2" fmla="*/ 353662 h 1156320"/>
              <a:gd name="connsiteX3" fmla="*/ 731468 w 904420"/>
              <a:gd name="connsiteY3" fmla="*/ 397630 h 1156320"/>
              <a:gd name="connsiteX4" fmla="*/ 455447 w 904420"/>
              <a:gd name="connsiteY4" fmla="*/ 223395 h 1156320"/>
              <a:gd name="connsiteX5" fmla="*/ 402457 w 904420"/>
              <a:gd name="connsiteY5" fmla="*/ 1156320 h 1156320"/>
              <a:gd name="connsiteX6" fmla="*/ 124473 w 904420"/>
              <a:gd name="connsiteY6" fmla="*/ 898493 h 1156320"/>
              <a:gd name="connsiteX7" fmla="*/ 232052 w 904420"/>
              <a:gd name="connsiteY7"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358469 w 819452"/>
              <a:gd name="connsiteY3" fmla="*/ 187259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343037 w 819452"/>
              <a:gd name="connsiteY3" fmla="*/ 177075 h 1156320"/>
              <a:gd name="connsiteX4" fmla="*/ 402457 w 819452"/>
              <a:gd name="connsiteY4" fmla="*/ 1156320 h 1156320"/>
              <a:gd name="connsiteX5" fmla="*/ 124473 w 819452"/>
              <a:gd name="connsiteY5" fmla="*/ 898493 h 1156320"/>
              <a:gd name="connsiteX6" fmla="*/ 232052 w 819452"/>
              <a:gd name="connsiteY6" fmla="*/ 0 h 1156320"/>
              <a:gd name="connsiteX0" fmla="*/ 119817 w 707217"/>
              <a:gd name="connsiteY0" fmla="*/ 0 h 1120184"/>
              <a:gd name="connsiteX1" fmla="*/ 707217 w 707217"/>
              <a:gd name="connsiteY1" fmla="*/ 102424 h 1120184"/>
              <a:gd name="connsiteX2" fmla="*/ 619233 w 707217"/>
              <a:gd name="connsiteY2" fmla="*/ 397630 h 1120184"/>
              <a:gd name="connsiteX3" fmla="*/ 230802 w 707217"/>
              <a:gd name="connsiteY3" fmla="*/ 177075 h 1120184"/>
              <a:gd name="connsiteX4" fmla="*/ 193245 w 707217"/>
              <a:gd name="connsiteY4" fmla="*/ 1120184 h 1120184"/>
              <a:gd name="connsiteX5" fmla="*/ 12238 w 707217"/>
              <a:gd name="connsiteY5" fmla="*/ 898493 h 1120184"/>
              <a:gd name="connsiteX6" fmla="*/ 119817 w 707217"/>
              <a:gd name="connsiteY6" fmla="*/ 0 h 1120184"/>
              <a:gd name="connsiteX0" fmla="*/ 86422 w 673822"/>
              <a:gd name="connsiteY0" fmla="*/ 0 h 1135246"/>
              <a:gd name="connsiteX1" fmla="*/ 673822 w 673822"/>
              <a:gd name="connsiteY1" fmla="*/ 102424 h 1135246"/>
              <a:gd name="connsiteX2" fmla="*/ 585838 w 673822"/>
              <a:gd name="connsiteY2" fmla="*/ 397630 h 1135246"/>
              <a:gd name="connsiteX3" fmla="*/ 197407 w 673822"/>
              <a:gd name="connsiteY3" fmla="*/ 177075 h 1135246"/>
              <a:gd name="connsiteX4" fmla="*/ 159850 w 673822"/>
              <a:gd name="connsiteY4" fmla="*/ 1120184 h 1135246"/>
              <a:gd name="connsiteX5" fmla="*/ 12238 w 673822"/>
              <a:gd name="connsiteY5" fmla="*/ 948549 h 1135246"/>
              <a:gd name="connsiteX6" fmla="*/ 86422 w 673822"/>
              <a:gd name="connsiteY6" fmla="*/ 0 h 1135246"/>
              <a:gd name="connsiteX0" fmla="*/ 108894 w 696294"/>
              <a:gd name="connsiteY0" fmla="*/ 0 h 1120184"/>
              <a:gd name="connsiteX1" fmla="*/ 696294 w 696294"/>
              <a:gd name="connsiteY1" fmla="*/ 102424 h 1120184"/>
              <a:gd name="connsiteX2" fmla="*/ 608310 w 696294"/>
              <a:gd name="connsiteY2" fmla="*/ 397630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575798 w 696294"/>
              <a:gd name="connsiteY2" fmla="*/ 33768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43692 w 731092"/>
              <a:gd name="connsiteY0" fmla="*/ 0 h 1170823"/>
              <a:gd name="connsiteX1" fmla="*/ 731092 w 731092"/>
              <a:gd name="connsiteY1" fmla="*/ 102424 h 1170823"/>
              <a:gd name="connsiteX2" fmla="*/ 687425 w 731092"/>
              <a:gd name="connsiteY2" fmla="*/ 357431 h 1170823"/>
              <a:gd name="connsiteX3" fmla="*/ 254677 w 731092"/>
              <a:gd name="connsiteY3" fmla="*/ 177075 h 1170823"/>
              <a:gd name="connsiteX4" fmla="*/ 217120 w 731092"/>
              <a:gd name="connsiteY4" fmla="*/ 1120184 h 1170823"/>
              <a:gd name="connsiteX5" fmla="*/ 12238 w 731092"/>
              <a:gd name="connsiteY5" fmla="*/ 1029975 h 1170823"/>
              <a:gd name="connsiteX6" fmla="*/ 143692 w 731092"/>
              <a:gd name="connsiteY6" fmla="*/ 0 h 1170823"/>
              <a:gd name="connsiteX0" fmla="*/ 143692 w 731092"/>
              <a:gd name="connsiteY0" fmla="*/ 0 h 1120184"/>
              <a:gd name="connsiteX1" fmla="*/ 731092 w 731092"/>
              <a:gd name="connsiteY1" fmla="*/ 102424 h 1120184"/>
              <a:gd name="connsiteX2" fmla="*/ 687425 w 731092"/>
              <a:gd name="connsiteY2" fmla="*/ 357431 h 1120184"/>
              <a:gd name="connsiteX3" fmla="*/ 254677 w 731092"/>
              <a:gd name="connsiteY3" fmla="*/ 177075 h 1120184"/>
              <a:gd name="connsiteX4" fmla="*/ 217120 w 731092"/>
              <a:gd name="connsiteY4" fmla="*/ 1120184 h 1120184"/>
              <a:gd name="connsiteX5" fmla="*/ 12238 w 731092"/>
              <a:gd name="connsiteY5" fmla="*/ 1029975 h 1120184"/>
              <a:gd name="connsiteX6" fmla="*/ 143692 w 731092"/>
              <a:gd name="connsiteY6" fmla="*/ 0 h 1120184"/>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42439 w 718854"/>
              <a:gd name="connsiteY3" fmla="*/ 177075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42439 w 718854"/>
              <a:gd name="connsiteY3" fmla="*/ 177075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93345 w 718854"/>
              <a:gd name="connsiteY3" fmla="*/ 189113 h 1124900"/>
              <a:gd name="connsiteX4" fmla="*/ 242439 w 718854"/>
              <a:gd name="connsiteY4" fmla="*/ 177075 h 1124900"/>
              <a:gd name="connsiteX5" fmla="*/ 204882 w 718854"/>
              <a:gd name="connsiteY5" fmla="*/ 1120184 h 1124900"/>
              <a:gd name="connsiteX6" fmla="*/ 0 w 718854"/>
              <a:gd name="connsiteY6" fmla="*/ 1029975 h 1124900"/>
              <a:gd name="connsiteX7" fmla="*/ 131454 w 718854"/>
              <a:gd name="connsiteY7"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93345 w 718854"/>
              <a:gd name="connsiteY3" fmla="*/ 189113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20570"/>
              <a:gd name="connsiteY0" fmla="*/ 0 h 1124900"/>
              <a:gd name="connsiteX1" fmla="*/ 718854 w 720570"/>
              <a:gd name="connsiteY1" fmla="*/ 102424 h 1124900"/>
              <a:gd name="connsiteX2" fmla="*/ 675187 w 720570"/>
              <a:gd name="connsiteY2" fmla="*/ 357431 h 1124900"/>
              <a:gd name="connsiteX3" fmla="*/ 278988 w 720570"/>
              <a:gd name="connsiteY3" fmla="*/ 160977 h 1124900"/>
              <a:gd name="connsiteX4" fmla="*/ 204882 w 720570"/>
              <a:gd name="connsiteY4" fmla="*/ 1120184 h 1124900"/>
              <a:gd name="connsiteX5" fmla="*/ 0 w 720570"/>
              <a:gd name="connsiteY5" fmla="*/ 1029975 h 1124900"/>
              <a:gd name="connsiteX6" fmla="*/ 131454 w 720570"/>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823037"/>
              <a:gd name="connsiteY0" fmla="*/ 0 h 1124900"/>
              <a:gd name="connsiteX1" fmla="*/ 718854 w 823037"/>
              <a:gd name="connsiteY1" fmla="*/ 102424 h 1124900"/>
              <a:gd name="connsiteX2" fmla="*/ 675187 w 823037"/>
              <a:gd name="connsiteY2" fmla="*/ 357431 h 1124900"/>
              <a:gd name="connsiteX3" fmla="*/ 278988 w 823037"/>
              <a:gd name="connsiteY3" fmla="*/ 160977 h 1124900"/>
              <a:gd name="connsiteX4" fmla="*/ 204882 w 823037"/>
              <a:gd name="connsiteY4" fmla="*/ 1120184 h 1124900"/>
              <a:gd name="connsiteX5" fmla="*/ 0 w 823037"/>
              <a:gd name="connsiteY5" fmla="*/ 1029975 h 1124900"/>
              <a:gd name="connsiteX6" fmla="*/ 131454 w 823037"/>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4573"/>
              <a:gd name="connsiteX1" fmla="*/ 718854 w 718854"/>
              <a:gd name="connsiteY1" fmla="*/ 76813 h 1094573"/>
              <a:gd name="connsiteX2" fmla="*/ 675187 w 718854"/>
              <a:gd name="connsiteY2" fmla="*/ 331820 h 1094573"/>
              <a:gd name="connsiteX3" fmla="*/ 278988 w 718854"/>
              <a:gd name="connsiteY3" fmla="*/ 135366 h 1094573"/>
              <a:gd name="connsiteX4" fmla="*/ 204882 w 718854"/>
              <a:gd name="connsiteY4" fmla="*/ 1094573 h 1094573"/>
              <a:gd name="connsiteX5" fmla="*/ 0 w 718854"/>
              <a:gd name="connsiteY5" fmla="*/ 1004364 h 1094573"/>
              <a:gd name="connsiteX6" fmla="*/ 148413 w 718854"/>
              <a:gd name="connsiteY6" fmla="*/ 0 h 1094573"/>
              <a:gd name="connsiteX0" fmla="*/ 186599 w 757040"/>
              <a:gd name="connsiteY0" fmla="*/ 0 h 1094573"/>
              <a:gd name="connsiteX1" fmla="*/ 757040 w 757040"/>
              <a:gd name="connsiteY1" fmla="*/ 76813 h 1094573"/>
              <a:gd name="connsiteX2" fmla="*/ 713373 w 757040"/>
              <a:gd name="connsiteY2" fmla="*/ 331820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757040"/>
              <a:gd name="connsiteY0" fmla="*/ 0 h 1094573"/>
              <a:gd name="connsiteX1" fmla="*/ 757040 w 757040"/>
              <a:gd name="connsiteY1" fmla="*/ 76813 h 1094573"/>
              <a:gd name="connsiteX2" fmla="*/ 709160 w 757040"/>
              <a:gd name="connsiteY2" fmla="*/ 237994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757040"/>
              <a:gd name="connsiteY0" fmla="*/ 0 h 1094573"/>
              <a:gd name="connsiteX1" fmla="*/ 757040 w 757040"/>
              <a:gd name="connsiteY1" fmla="*/ 76813 h 1094573"/>
              <a:gd name="connsiteX2" fmla="*/ 709160 w 757040"/>
              <a:gd name="connsiteY2" fmla="*/ 237994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757040"/>
              <a:gd name="connsiteY0" fmla="*/ 0 h 1094573"/>
              <a:gd name="connsiteX1" fmla="*/ 757040 w 757040"/>
              <a:gd name="connsiteY1" fmla="*/ 76813 h 1094573"/>
              <a:gd name="connsiteX2" fmla="*/ 709160 w 757040"/>
              <a:gd name="connsiteY2" fmla="*/ 237994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841176"/>
              <a:gd name="connsiteY0" fmla="*/ 0 h 1094573"/>
              <a:gd name="connsiteX1" fmla="*/ 841176 w 841176"/>
              <a:gd name="connsiteY1" fmla="*/ 78310 h 1094573"/>
              <a:gd name="connsiteX2" fmla="*/ 709160 w 841176"/>
              <a:gd name="connsiteY2" fmla="*/ 23799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106044"/>
              <a:gd name="connsiteX1" fmla="*/ 841176 w 841176"/>
              <a:gd name="connsiteY1" fmla="*/ 78310 h 1106044"/>
              <a:gd name="connsiteX2" fmla="*/ 763787 w 841176"/>
              <a:gd name="connsiteY2" fmla="*/ 266414 h 1106044"/>
              <a:gd name="connsiteX3" fmla="*/ 317174 w 841176"/>
              <a:gd name="connsiteY3" fmla="*/ 135366 h 1106044"/>
              <a:gd name="connsiteX4" fmla="*/ 328655 w 841176"/>
              <a:gd name="connsiteY4" fmla="*/ 1106044 h 1106044"/>
              <a:gd name="connsiteX5" fmla="*/ 0 w 841176"/>
              <a:gd name="connsiteY5" fmla="*/ 1038046 h 1106044"/>
              <a:gd name="connsiteX6" fmla="*/ 186599 w 841176"/>
              <a:gd name="connsiteY6" fmla="*/ 0 h 1106044"/>
              <a:gd name="connsiteX0" fmla="*/ 186599 w 841176"/>
              <a:gd name="connsiteY0" fmla="*/ 0 h 1106044"/>
              <a:gd name="connsiteX1" fmla="*/ 841176 w 841176"/>
              <a:gd name="connsiteY1" fmla="*/ 78310 h 1106044"/>
              <a:gd name="connsiteX2" fmla="*/ 763787 w 841176"/>
              <a:gd name="connsiteY2" fmla="*/ 266414 h 1106044"/>
              <a:gd name="connsiteX3" fmla="*/ 317174 w 841176"/>
              <a:gd name="connsiteY3" fmla="*/ 135366 h 1106044"/>
              <a:gd name="connsiteX4" fmla="*/ 328655 w 841176"/>
              <a:gd name="connsiteY4" fmla="*/ 1106044 h 1106044"/>
              <a:gd name="connsiteX5" fmla="*/ 0 w 841176"/>
              <a:gd name="connsiteY5" fmla="*/ 1038046 h 1106044"/>
              <a:gd name="connsiteX6" fmla="*/ 186599 w 841176"/>
              <a:gd name="connsiteY6" fmla="*/ 0 h 1106044"/>
              <a:gd name="connsiteX0" fmla="*/ 186599 w 841176"/>
              <a:gd name="connsiteY0" fmla="*/ 0 h 1106044"/>
              <a:gd name="connsiteX1" fmla="*/ 841176 w 841176"/>
              <a:gd name="connsiteY1" fmla="*/ 78310 h 1106044"/>
              <a:gd name="connsiteX2" fmla="*/ 763787 w 841176"/>
              <a:gd name="connsiteY2" fmla="*/ 266414 h 1106044"/>
              <a:gd name="connsiteX3" fmla="*/ 317174 w 841176"/>
              <a:gd name="connsiteY3" fmla="*/ 135366 h 1106044"/>
              <a:gd name="connsiteX4" fmla="*/ 328655 w 841176"/>
              <a:gd name="connsiteY4" fmla="*/ 1106044 h 1106044"/>
              <a:gd name="connsiteX5" fmla="*/ 0 w 841176"/>
              <a:gd name="connsiteY5" fmla="*/ 1038046 h 1106044"/>
              <a:gd name="connsiteX6" fmla="*/ 186599 w 841176"/>
              <a:gd name="connsiteY6" fmla="*/ 0 h 1106044"/>
              <a:gd name="connsiteX0" fmla="*/ 186599 w 841176"/>
              <a:gd name="connsiteY0" fmla="*/ 0 h 1202345"/>
              <a:gd name="connsiteX1" fmla="*/ 841176 w 841176"/>
              <a:gd name="connsiteY1" fmla="*/ 78310 h 1202345"/>
              <a:gd name="connsiteX2" fmla="*/ 763787 w 841176"/>
              <a:gd name="connsiteY2" fmla="*/ 266414 h 1202345"/>
              <a:gd name="connsiteX3" fmla="*/ 317174 w 841176"/>
              <a:gd name="connsiteY3" fmla="*/ 135366 h 1202345"/>
              <a:gd name="connsiteX4" fmla="*/ 328655 w 841176"/>
              <a:gd name="connsiteY4" fmla="*/ 1106044 h 1202345"/>
              <a:gd name="connsiteX5" fmla="*/ 0 w 841176"/>
              <a:gd name="connsiteY5" fmla="*/ 1038046 h 1202345"/>
              <a:gd name="connsiteX6" fmla="*/ 186599 w 841176"/>
              <a:gd name="connsiteY6" fmla="*/ 0 h 1202345"/>
              <a:gd name="connsiteX0" fmla="*/ 186599 w 841176"/>
              <a:gd name="connsiteY0" fmla="*/ 0 h 1202345"/>
              <a:gd name="connsiteX1" fmla="*/ 841176 w 841176"/>
              <a:gd name="connsiteY1" fmla="*/ 78310 h 1202345"/>
              <a:gd name="connsiteX2" fmla="*/ 763787 w 841176"/>
              <a:gd name="connsiteY2" fmla="*/ 266414 h 1202345"/>
              <a:gd name="connsiteX3" fmla="*/ 317174 w 841176"/>
              <a:gd name="connsiteY3" fmla="*/ 135366 h 1202345"/>
              <a:gd name="connsiteX4" fmla="*/ 222200 w 841176"/>
              <a:gd name="connsiteY4" fmla="*/ 1079396 h 1202345"/>
              <a:gd name="connsiteX5" fmla="*/ 0 w 841176"/>
              <a:gd name="connsiteY5" fmla="*/ 1038046 h 1202345"/>
              <a:gd name="connsiteX6" fmla="*/ 186599 w 841176"/>
              <a:gd name="connsiteY6" fmla="*/ 0 h 1202345"/>
              <a:gd name="connsiteX0" fmla="*/ 186599 w 841176"/>
              <a:gd name="connsiteY0" fmla="*/ 0 h 1202345"/>
              <a:gd name="connsiteX1" fmla="*/ 841176 w 841176"/>
              <a:gd name="connsiteY1" fmla="*/ 78310 h 1202345"/>
              <a:gd name="connsiteX2" fmla="*/ 763787 w 841176"/>
              <a:gd name="connsiteY2" fmla="*/ 266414 h 1202345"/>
              <a:gd name="connsiteX3" fmla="*/ 317174 w 841176"/>
              <a:gd name="connsiteY3" fmla="*/ 135366 h 1202345"/>
              <a:gd name="connsiteX4" fmla="*/ 222200 w 841176"/>
              <a:gd name="connsiteY4" fmla="*/ 1079396 h 1202345"/>
              <a:gd name="connsiteX5" fmla="*/ 0 w 841176"/>
              <a:gd name="connsiteY5" fmla="*/ 1038046 h 1202345"/>
              <a:gd name="connsiteX6" fmla="*/ 186599 w 841176"/>
              <a:gd name="connsiteY6" fmla="*/ 0 h 1202345"/>
              <a:gd name="connsiteX0" fmla="*/ 186599 w 841176"/>
              <a:gd name="connsiteY0" fmla="*/ 0 h 1222913"/>
              <a:gd name="connsiteX1" fmla="*/ 841176 w 841176"/>
              <a:gd name="connsiteY1" fmla="*/ 78310 h 1222913"/>
              <a:gd name="connsiteX2" fmla="*/ 763787 w 841176"/>
              <a:gd name="connsiteY2" fmla="*/ 266414 h 1222913"/>
              <a:gd name="connsiteX3" fmla="*/ 317174 w 841176"/>
              <a:gd name="connsiteY3" fmla="*/ 135366 h 1222913"/>
              <a:gd name="connsiteX4" fmla="*/ 222200 w 841176"/>
              <a:gd name="connsiteY4" fmla="*/ 1079396 h 1222913"/>
              <a:gd name="connsiteX5" fmla="*/ 0 w 841176"/>
              <a:gd name="connsiteY5" fmla="*/ 1038046 h 1222913"/>
              <a:gd name="connsiteX6" fmla="*/ 186599 w 841176"/>
              <a:gd name="connsiteY6" fmla="*/ 0 h 1222913"/>
              <a:gd name="connsiteX0" fmla="*/ 186599 w 841176"/>
              <a:gd name="connsiteY0" fmla="*/ 0 h 1060607"/>
              <a:gd name="connsiteX1" fmla="*/ 841176 w 841176"/>
              <a:gd name="connsiteY1" fmla="*/ 78310 h 1060607"/>
              <a:gd name="connsiteX2" fmla="*/ 763787 w 841176"/>
              <a:gd name="connsiteY2" fmla="*/ 266414 h 1060607"/>
              <a:gd name="connsiteX3" fmla="*/ 317174 w 841176"/>
              <a:gd name="connsiteY3" fmla="*/ 135366 h 1060607"/>
              <a:gd name="connsiteX4" fmla="*/ 0 w 841176"/>
              <a:gd name="connsiteY4" fmla="*/ 1038046 h 1060607"/>
              <a:gd name="connsiteX5" fmla="*/ 186599 w 841176"/>
              <a:gd name="connsiteY5" fmla="*/ 0 h 1060607"/>
              <a:gd name="connsiteX0" fmla="*/ 186599 w 841176"/>
              <a:gd name="connsiteY0" fmla="*/ 0 h 1060607"/>
              <a:gd name="connsiteX1" fmla="*/ 841176 w 841176"/>
              <a:gd name="connsiteY1" fmla="*/ 78310 h 1060607"/>
              <a:gd name="connsiteX2" fmla="*/ 763787 w 841176"/>
              <a:gd name="connsiteY2" fmla="*/ 266414 h 1060607"/>
              <a:gd name="connsiteX3" fmla="*/ 317174 w 841176"/>
              <a:gd name="connsiteY3" fmla="*/ 135366 h 1060607"/>
              <a:gd name="connsiteX4" fmla="*/ 0 w 841176"/>
              <a:gd name="connsiteY4" fmla="*/ 1038046 h 1060607"/>
              <a:gd name="connsiteX5" fmla="*/ 186599 w 841176"/>
              <a:gd name="connsiteY5" fmla="*/ 0 h 1060607"/>
              <a:gd name="connsiteX0" fmla="*/ 220635 w 875212"/>
              <a:gd name="connsiteY0" fmla="*/ 0 h 1060607"/>
              <a:gd name="connsiteX1" fmla="*/ 875212 w 875212"/>
              <a:gd name="connsiteY1" fmla="*/ 78310 h 1060607"/>
              <a:gd name="connsiteX2" fmla="*/ 797823 w 875212"/>
              <a:gd name="connsiteY2" fmla="*/ 266414 h 1060607"/>
              <a:gd name="connsiteX3" fmla="*/ 351210 w 875212"/>
              <a:gd name="connsiteY3" fmla="*/ 135366 h 1060607"/>
              <a:gd name="connsiteX4" fmla="*/ 34036 w 875212"/>
              <a:gd name="connsiteY4" fmla="*/ 1038046 h 1060607"/>
              <a:gd name="connsiteX5" fmla="*/ 220635 w 875212"/>
              <a:gd name="connsiteY5" fmla="*/ 0 h 1060607"/>
              <a:gd name="connsiteX0" fmla="*/ 220635 w 875212"/>
              <a:gd name="connsiteY0" fmla="*/ 0 h 1038046"/>
              <a:gd name="connsiteX1" fmla="*/ 875212 w 875212"/>
              <a:gd name="connsiteY1" fmla="*/ 78310 h 1038046"/>
              <a:gd name="connsiteX2" fmla="*/ 797823 w 875212"/>
              <a:gd name="connsiteY2" fmla="*/ 266414 h 1038046"/>
              <a:gd name="connsiteX3" fmla="*/ 351210 w 875212"/>
              <a:gd name="connsiteY3" fmla="*/ 135366 h 1038046"/>
              <a:gd name="connsiteX4" fmla="*/ 34036 w 875212"/>
              <a:gd name="connsiteY4" fmla="*/ 1038046 h 1038046"/>
              <a:gd name="connsiteX5" fmla="*/ 220635 w 875212"/>
              <a:gd name="connsiteY5" fmla="*/ 0 h 1038046"/>
              <a:gd name="connsiteX0" fmla="*/ 220635 w 875212"/>
              <a:gd name="connsiteY0" fmla="*/ 0 h 1038046"/>
              <a:gd name="connsiteX1" fmla="*/ 875212 w 875212"/>
              <a:gd name="connsiteY1" fmla="*/ 78310 h 1038046"/>
              <a:gd name="connsiteX2" fmla="*/ 797823 w 875212"/>
              <a:gd name="connsiteY2" fmla="*/ 266414 h 1038046"/>
              <a:gd name="connsiteX3" fmla="*/ 351210 w 875212"/>
              <a:gd name="connsiteY3" fmla="*/ 135366 h 1038046"/>
              <a:gd name="connsiteX4" fmla="*/ 34036 w 875212"/>
              <a:gd name="connsiteY4" fmla="*/ 1038046 h 1038046"/>
              <a:gd name="connsiteX5" fmla="*/ 220635 w 875212"/>
              <a:gd name="connsiteY5" fmla="*/ 0 h 1038046"/>
              <a:gd name="connsiteX0" fmla="*/ 186599 w 841176"/>
              <a:gd name="connsiteY0" fmla="*/ 0 h 1038046"/>
              <a:gd name="connsiteX1" fmla="*/ 841176 w 841176"/>
              <a:gd name="connsiteY1" fmla="*/ 78310 h 1038046"/>
              <a:gd name="connsiteX2" fmla="*/ 763787 w 841176"/>
              <a:gd name="connsiteY2" fmla="*/ 266414 h 1038046"/>
              <a:gd name="connsiteX3" fmla="*/ 317174 w 841176"/>
              <a:gd name="connsiteY3" fmla="*/ 135366 h 1038046"/>
              <a:gd name="connsiteX4" fmla="*/ 0 w 841176"/>
              <a:gd name="connsiteY4" fmla="*/ 1038046 h 1038046"/>
              <a:gd name="connsiteX5" fmla="*/ 186599 w 841176"/>
              <a:gd name="connsiteY5" fmla="*/ 0 h 1038046"/>
              <a:gd name="connsiteX0" fmla="*/ 186599 w 841176"/>
              <a:gd name="connsiteY0" fmla="*/ 0 h 1038046"/>
              <a:gd name="connsiteX1" fmla="*/ 841176 w 841176"/>
              <a:gd name="connsiteY1" fmla="*/ 78310 h 1038046"/>
              <a:gd name="connsiteX2" fmla="*/ 763787 w 841176"/>
              <a:gd name="connsiteY2" fmla="*/ 266414 h 1038046"/>
              <a:gd name="connsiteX3" fmla="*/ 317174 w 841176"/>
              <a:gd name="connsiteY3" fmla="*/ 135366 h 1038046"/>
              <a:gd name="connsiteX4" fmla="*/ 0 w 841176"/>
              <a:gd name="connsiteY4" fmla="*/ 1038046 h 1038046"/>
              <a:gd name="connsiteX5" fmla="*/ 186599 w 841176"/>
              <a:gd name="connsiteY5"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36061 w 841176"/>
              <a:gd name="connsiteY0" fmla="*/ 0 h 1102089"/>
              <a:gd name="connsiteX1" fmla="*/ 841176 w 841176"/>
              <a:gd name="connsiteY1" fmla="*/ 142353 h 1102089"/>
              <a:gd name="connsiteX2" fmla="*/ 317174 w 841176"/>
              <a:gd name="connsiteY2" fmla="*/ 199409 h 1102089"/>
              <a:gd name="connsiteX3" fmla="*/ 0 w 841176"/>
              <a:gd name="connsiteY3" fmla="*/ 1102089 h 1102089"/>
              <a:gd name="connsiteX4" fmla="*/ 136061 w 841176"/>
              <a:gd name="connsiteY4" fmla="*/ 0 h 1102089"/>
              <a:gd name="connsiteX0" fmla="*/ 136061 w 841176"/>
              <a:gd name="connsiteY0" fmla="*/ 0 h 1102089"/>
              <a:gd name="connsiteX1" fmla="*/ 841176 w 841176"/>
              <a:gd name="connsiteY1" fmla="*/ 142353 h 1102089"/>
              <a:gd name="connsiteX2" fmla="*/ 286276 w 841176"/>
              <a:gd name="connsiteY2" fmla="*/ 172575 h 1102089"/>
              <a:gd name="connsiteX3" fmla="*/ 0 w 841176"/>
              <a:gd name="connsiteY3" fmla="*/ 1102089 h 1102089"/>
              <a:gd name="connsiteX4" fmla="*/ 136061 w 841176"/>
              <a:gd name="connsiteY4" fmla="*/ 0 h 1102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176" h="1102089">
                <a:moveTo>
                  <a:pt x="136061" y="0"/>
                </a:moveTo>
                <a:cubicBezTo>
                  <a:pt x="397507" y="54100"/>
                  <a:pt x="621610" y="165472"/>
                  <a:pt x="841176" y="142353"/>
                </a:cubicBezTo>
                <a:cubicBezTo>
                  <a:pt x="705935" y="235069"/>
                  <a:pt x="460943" y="153556"/>
                  <a:pt x="286276" y="172575"/>
                </a:cubicBezTo>
                <a:cubicBezTo>
                  <a:pt x="158978" y="301180"/>
                  <a:pt x="203411" y="748769"/>
                  <a:pt x="0" y="1102089"/>
                </a:cubicBezTo>
                <a:cubicBezTo>
                  <a:pt x="40186" y="630956"/>
                  <a:pt x="73861" y="346015"/>
                  <a:pt x="136061" y="0"/>
                </a:cubicBezTo>
                <a:close/>
              </a:path>
            </a:pathLst>
          </a:custGeom>
          <a:solidFill>
            <a:srgbClr val="00B800"/>
          </a:solidFill>
          <a:ln>
            <a:noFill/>
          </a:ln>
          <a:effectLst>
            <a:outerShdw blurRad="127000" dir="5400000" sx="90000" sy="-19000" rotWithShape="0">
              <a:prstClr val="black">
                <a:alpha val="50000"/>
              </a:prstClr>
            </a:outerShdw>
          </a:effectLst>
          <a:scene3d>
            <a:camera prst="orthographicFront"/>
            <a:lightRig rig="balanced" dir="t"/>
          </a:scene3d>
          <a:sp3d extrusionH="25400" prstMaterial="dkEdge">
            <a:bevelT w="82550" h="82550"/>
            <a:bevelB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14351" name="Picture 15" descr="C:\Users\mamciner\Downloads\ftp.jpe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76639" y="2235201"/>
            <a:ext cx="585663" cy="548640"/>
          </a:xfrm>
          <a:prstGeom prst="rect">
            <a:avLst/>
          </a:prstGeom>
          <a:noFill/>
          <a:extLst>
            <a:ext uri="{909E8E84-426E-40DD-AFC4-6F175D3DCCD1}">
              <a14:hiddenFill xmlns:a14="http://schemas.microsoft.com/office/drawing/2010/main">
                <a:solidFill>
                  <a:srgbClr val="FFFFFF"/>
                </a:solidFill>
              </a14:hiddenFill>
            </a:ext>
          </a:extLst>
        </p:spPr>
      </p:pic>
      <p:sp>
        <p:nvSpPr>
          <p:cNvPr id="106" name="Rectangle 105"/>
          <p:cNvSpPr/>
          <p:nvPr/>
        </p:nvSpPr>
        <p:spPr>
          <a:xfrm>
            <a:off x="3898900" y="2185755"/>
            <a:ext cx="1066800" cy="648819"/>
          </a:xfrm>
          <a:prstGeom prst="rect">
            <a:avLst/>
          </a:prstGeom>
        </p:spPr>
        <p:txBody>
          <a:bodyPr wrap="square" anchor="ctr">
            <a:noAutofit/>
          </a:bodyPr>
          <a:lstStyle/>
          <a:p>
            <a:pPr algn="ctr" fontAlgn="auto">
              <a:spcBef>
                <a:spcPts val="0"/>
              </a:spcBef>
              <a:spcAft>
                <a:spcPts val="0"/>
              </a:spcAft>
            </a:pPr>
            <a:r>
              <a:rPr lang="en-US" sz="1600" dirty="0" smtClean="0">
                <a:solidFill>
                  <a:prstClr val="black"/>
                </a:solidFill>
                <a:latin typeface="Calibri"/>
                <a:ea typeface="+mn-ea"/>
              </a:rPr>
              <a:t>FTP</a:t>
            </a:r>
          </a:p>
        </p:txBody>
      </p:sp>
      <p:pic>
        <p:nvPicPr>
          <p:cNvPr id="14352" name="Picture 16" descr="C:\Users\mamciner\Downloads\COLA_150.gif"/>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72322" y="2921825"/>
            <a:ext cx="585216" cy="585216"/>
          </a:xfrm>
          <a:prstGeom prst="rect">
            <a:avLst/>
          </a:prstGeom>
          <a:noFill/>
          <a:extLst>
            <a:ext uri="{909E8E84-426E-40DD-AFC4-6F175D3DCCD1}">
              <a14:hiddenFill xmlns:a14="http://schemas.microsoft.com/office/drawing/2010/main">
                <a:solidFill>
                  <a:srgbClr val="FFFFFF"/>
                </a:solidFill>
              </a14:hiddenFill>
            </a:ext>
          </a:extLst>
        </p:spPr>
      </p:pic>
      <p:sp>
        <p:nvSpPr>
          <p:cNvPr id="108" name="Rectangle 107"/>
          <p:cNvSpPr/>
          <p:nvPr/>
        </p:nvSpPr>
        <p:spPr>
          <a:xfrm>
            <a:off x="948394" y="2894775"/>
            <a:ext cx="2861606" cy="640079"/>
          </a:xfrm>
          <a:prstGeom prst="rect">
            <a:avLst/>
          </a:prstGeom>
        </p:spPr>
        <p:txBody>
          <a:bodyPr wrap="square" anchor="ctr">
            <a:noAutofit/>
          </a:bodyPr>
          <a:lstStyle/>
          <a:p>
            <a:pPr fontAlgn="auto">
              <a:spcBef>
                <a:spcPts val="0"/>
              </a:spcBef>
              <a:spcAft>
                <a:spcPts val="0"/>
              </a:spcAft>
            </a:pPr>
            <a:r>
              <a:rPr lang="en-US" sz="1400" b="1" dirty="0">
                <a:solidFill>
                  <a:prstClr val="black"/>
                </a:solidFill>
                <a:latin typeface="Calibri"/>
                <a:ea typeface="+mn-ea"/>
              </a:rPr>
              <a:t>G</a:t>
            </a:r>
            <a:r>
              <a:rPr lang="en-US" sz="1400" b="1" dirty="0" smtClean="0">
                <a:solidFill>
                  <a:prstClr val="black"/>
                </a:solidFill>
                <a:latin typeface="Calibri"/>
                <a:ea typeface="+mn-ea"/>
              </a:rPr>
              <a:t>Rads Data Server (GDS)</a:t>
            </a:r>
          </a:p>
          <a:p>
            <a:pPr fontAlgn="auto">
              <a:spcBef>
                <a:spcPts val="0"/>
              </a:spcBef>
              <a:spcAft>
                <a:spcPts val="0"/>
              </a:spcAft>
            </a:pPr>
            <a:r>
              <a:rPr lang="en-US" sz="1400" dirty="0" smtClean="0">
                <a:solidFill>
                  <a:prstClr val="black"/>
                </a:solidFill>
                <a:latin typeface="Calibri"/>
                <a:ea typeface="+mn-ea"/>
              </a:rPr>
              <a:t>Data subsetting and analysis services</a:t>
            </a:r>
            <a:endParaRPr lang="en-US" sz="1400" dirty="0">
              <a:solidFill>
                <a:prstClr val="black"/>
              </a:solidFill>
              <a:latin typeface="Calibri"/>
              <a:ea typeface="+mn-ea"/>
            </a:endParaRPr>
          </a:p>
        </p:txBody>
      </p:sp>
      <p:sp>
        <p:nvSpPr>
          <p:cNvPr id="110" name="Rectangle 109"/>
          <p:cNvSpPr/>
          <p:nvPr/>
        </p:nvSpPr>
        <p:spPr>
          <a:xfrm>
            <a:off x="3915834" y="2894776"/>
            <a:ext cx="1066800" cy="640079"/>
          </a:xfrm>
          <a:prstGeom prst="rect">
            <a:avLst/>
          </a:prstGeom>
        </p:spPr>
        <p:txBody>
          <a:bodyPr wrap="square" anchor="ctr">
            <a:noAutofit/>
          </a:bodyPr>
          <a:lstStyle/>
          <a:p>
            <a:pPr algn="ctr" fontAlgn="auto">
              <a:spcBef>
                <a:spcPts val="0"/>
              </a:spcBef>
              <a:spcAft>
                <a:spcPts val="0"/>
              </a:spcAft>
            </a:pPr>
            <a:r>
              <a:rPr lang="en-US" sz="1600" dirty="0" smtClean="0">
                <a:solidFill>
                  <a:prstClr val="black"/>
                </a:solidFill>
                <a:latin typeface="Calibri"/>
                <a:ea typeface="+mn-ea"/>
              </a:rPr>
              <a:t>OPENDAP</a:t>
            </a:r>
          </a:p>
        </p:txBody>
      </p:sp>
      <p:sp>
        <p:nvSpPr>
          <p:cNvPr id="111" name="Freeform 110"/>
          <p:cNvSpPr/>
          <p:nvPr/>
        </p:nvSpPr>
        <p:spPr>
          <a:xfrm rot="1964645" flipH="1" flipV="1">
            <a:off x="5417886" y="2953368"/>
            <a:ext cx="261814" cy="442239"/>
          </a:xfrm>
          <a:custGeom>
            <a:avLst/>
            <a:gdLst>
              <a:gd name="connsiteX0" fmla="*/ 0 w 670191"/>
              <a:gd name="connsiteY0" fmla="*/ 0 h 977553"/>
              <a:gd name="connsiteX1" fmla="*/ 670191 w 670191"/>
              <a:gd name="connsiteY1" fmla="*/ 0 h 977553"/>
              <a:gd name="connsiteX2" fmla="*/ 517036 w 670191"/>
              <a:gd name="connsiteY2" fmla="*/ 223395 h 977553"/>
              <a:gd name="connsiteX3" fmla="*/ 223395 w 670191"/>
              <a:gd name="connsiteY3" fmla="*/ 223395 h 977553"/>
              <a:gd name="connsiteX4" fmla="*/ 223395 w 670191"/>
              <a:gd name="connsiteY4" fmla="*/ 651705 h 977553"/>
              <a:gd name="connsiteX5" fmla="*/ 0 w 670191"/>
              <a:gd name="connsiteY5" fmla="*/ 977553 h 977553"/>
              <a:gd name="connsiteX6" fmla="*/ 0 w 670191"/>
              <a:gd name="connsiteY6" fmla="*/ 0 h 977553"/>
              <a:gd name="connsiteX0" fmla="*/ 0 w 670191"/>
              <a:gd name="connsiteY0" fmla="*/ 0 h 977553"/>
              <a:gd name="connsiteX1" fmla="*/ 670191 w 670191"/>
              <a:gd name="connsiteY1" fmla="*/ 0 h 977553"/>
              <a:gd name="connsiteX2" fmla="*/ 445575 w 670191"/>
              <a:gd name="connsiteY2" fmla="*/ 423945 h 977553"/>
              <a:gd name="connsiteX3" fmla="*/ 223395 w 670191"/>
              <a:gd name="connsiteY3" fmla="*/ 223395 h 977553"/>
              <a:gd name="connsiteX4" fmla="*/ 223395 w 670191"/>
              <a:gd name="connsiteY4" fmla="*/ 651705 h 977553"/>
              <a:gd name="connsiteX5" fmla="*/ 0 w 670191"/>
              <a:gd name="connsiteY5" fmla="*/ 977553 h 977553"/>
              <a:gd name="connsiteX6" fmla="*/ 0 w 670191"/>
              <a:gd name="connsiteY6" fmla="*/ 0 h 977553"/>
              <a:gd name="connsiteX0" fmla="*/ 0 w 670191"/>
              <a:gd name="connsiteY0" fmla="*/ 0 h 977553"/>
              <a:gd name="connsiteX1" fmla="*/ 670191 w 670191"/>
              <a:gd name="connsiteY1" fmla="*/ 0 h 977553"/>
              <a:gd name="connsiteX2" fmla="*/ 551061 w 670191"/>
              <a:gd name="connsiteY2" fmla="*/ 143360 h 977553"/>
              <a:gd name="connsiteX3" fmla="*/ 445575 w 670191"/>
              <a:gd name="connsiteY3" fmla="*/ 423945 h 977553"/>
              <a:gd name="connsiteX4" fmla="*/ 223395 w 670191"/>
              <a:gd name="connsiteY4" fmla="*/ 223395 h 977553"/>
              <a:gd name="connsiteX5" fmla="*/ 223395 w 670191"/>
              <a:gd name="connsiteY5" fmla="*/ 651705 h 977553"/>
              <a:gd name="connsiteX6" fmla="*/ 0 w 670191"/>
              <a:gd name="connsiteY6" fmla="*/ 977553 h 977553"/>
              <a:gd name="connsiteX7" fmla="*/ 0 w 670191"/>
              <a:gd name="connsiteY7" fmla="*/ 0 h 977553"/>
              <a:gd name="connsiteX0" fmla="*/ 0 w 551061"/>
              <a:gd name="connsiteY0" fmla="*/ 0 h 977553"/>
              <a:gd name="connsiteX1" fmla="*/ 551061 w 551061"/>
              <a:gd name="connsiteY1" fmla="*/ 143360 h 977553"/>
              <a:gd name="connsiteX2" fmla="*/ 445575 w 551061"/>
              <a:gd name="connsiteY2" fmla="*/ 423945 h 977553"/>
              <a:gd name="connsiteX3" fmla="*/ 223395 w 551061"/>
              <a:gd name="connsiteY3" fmla="*/ 223395 h 977553"/>
              <a:gd name="connsiteX4" fmla="*/ 223395 w 551061"/>
              <a:gd name="connsiteY4" fmla="*/ 651705 h 977553"/>
              <a:gd name="connsiteX5" fmla="*/ 0 w 551061"/>
              <a:gd name="connsiteY5" fmla="*/ 977553 h 977553"/>
              <a:gd name="connsiteX6" fmla="*/ 0 w 551061"/>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107579 w 694979"/>
              <a:gd name="connsiteY0" fmla="*/ 0 h 977553"/>
              <a:gd name="connsiteX1" fmla="*/ 694979 w 694979"/>
              <a:gd name="connsiteY1" fmla="*/ 102424 h 977553"/>
              <a:gd name="connsiteX2" fmla="*/ 553154 w 694979"/>
              <a:gd name="connsiteY2" fmla="*/ 423945 h 977553"/>
              <a:gd name="connsiteX3" fmla="*/ 330974 w 694979"/>
              <a:gd name="connsiteY3" fmla="*/ 223395 h 977553"/>
              <a:gd name="connsiteX4" fmla="*/ 330974 w 694979"/>
              <a:gd name="connsiteY4" fmla="*/ 651705 h 977553"/>
              <a:gd name="connsiteX5" fmla="*/ 107579 w 694979"/>
              <a:gd name="connsiteY5" fmla="*/ 977553 h 977553"/>
              <a:gd name="connsiteX6" fmla="*/ 0 w 694979"/>
              <a:gd name="connsiteY6" fmla="*/ 898493 h 977553"/>
              <a:gd name="connsiteX7" fmla="*/ 107579 w 694979"/>
              <a:gd name="connsiteY7" fmla="*/ 0 h 977553"/>
              <a:gd name="connsiteX0" fmla="*/ 107579 w 694979"/>
              <a:gd name="connsiteY0" fmla="*/ 0 h 1082940"/>
              <a:gd name="connsiteX1" fmla="*/ 694979 w 694979"/>
              <a:gd name="connsiteY1" fmla="*/ 102424 h 1082940"/>
              <a:gd name="connsiteX2" fmla="*/ 553154 w 694979"/>
              <a:gd name="connsiteY2" fmla="*/ 423945 h 1082940"/>
              <a:gd name="connsiteX3" fmla="*/ 330974 w 694979"/>
              <a:gd name="connsiteY3" fmla="*/ 223395 h 1082940"/>
              <a:gd name="connsiteX4" fmla="*/ 330974 w 694979"/>
              <a:gd name="connsiteY4" fmla="*/ 651705 h 1082940"/>
              <a:gd name="connsiteX5" fmla="*/ 294172 w 694979"/>
              <a:gd name="connsiteY5" fmla="*/ 1082940 h 1082940"/>
              <a:gd name="connsiteX6" fmla="*/ 0 w 694979"/>
              <a:gd name="connsiteY6" fmla="*/ 898493 h 1082940"/>
              <a:gd name="connsiteX7" fmla="*/ 107579 w 694979"/>
              <a:gd name="connsiteY7" fmla="*/ 0 h 1082940"/>
              <a:gd name="connsiteX0" fmla="*/ 107579 w 694979"/>
              <a:gd name="connsiteY0" fmla="*/ 0 h 1082940"/>
              <a:gd name="connsiteX1" fmla="*/ 694979 w 694979"/>
              <a:gd name="connsiteY1" fmla="*/ 102424 h 1082940"/>
              <a:gd name="connsiteX2" fmla="*/ 553154 w 694979"/>
              <a:gd name="connsiteY2" fmla="*/ 423945 h 1082940"/>
              <a:gd name="connsiteX3" fmla="*/ 330974 w 694979"/>
              <a:gd name="connsiteY3" fmla="*/ 223395 h 1082940"/>
              <a:gd name="connsiteX4" fmla="*/ 294172 w 694979"/>
              <a:gd name="connsiteY4" fmla="*/ 1082940 h 1082940"/>
              <a:gd name="connsiteX5" fmla="*/ 0 w 694979"/>
              <a:gd name="connsiteY5" fmla="*/ 898493 h 1082940"/>
              <a:gd name="connsiteX6" fmla="*/ 107579 w 694979"/>
              <a:gd name="connsiteY6" fmla="*/ 0 h 108294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232052 w 819452"/>
              <a:gd name="connsiteY0" fmla="*/ 0 h 1156320"/>
              <a:gd name="connsiteX1" fmla="*/ 819452 w 819452"/>
              <a:gd name="connsiteY1" fmla="*/ 102424 h 1156320"/>
              <a:gd name="connsiteX2" fmla="*/ 677627 w 819452"/>
              <a:gd name="connsiteY2" fmla="*/ 423945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904420"/>
              <a:gd name="connsiteY0" fmla="*/ 0 h 1156320"/>
              <a:gd name="connsiteX1" fmla="*/ 819452 w 904420"/>
              <a:gd name="connsiteY1" fmla="*/ 102424 h 1156320"/>
              <a:gd name="connsiteX2" fmla="*/ 741860 w 904420"/>
              <a:gd name="connsiteY2" fmla="*/ 353662 h 1156320"/>
              <a:gd name="connsiteX3" fmla="*/ 731468 w 904420"/>
              <a:gd name="connsiteY3" fmla="*/ 397630 h 1156320"/>
              <a:gd name="connsiteX4" fmla="*/ 455447 w 904420"/>
              <a:gd name="connsiteY4" fmla="*/ 223395 h 1156320"/>
              <a:gd name="connsiteX5" fmla="*/ 402457 w 904420"/>
              <a:gd name="connsiteY5" fmla="*/ 1156320 h 1156320"/>
              <a:gd name="connsiteX6" fmla="*/ 124473 w 904420"/>
              <a:gd name="connsiteY6" fmla="*/ 898493 h 1156320"/>
              <a:gd name="connsiteX7" fmla="*/ 232052 w 904420"/>
              <a:gd name="connsiteY7"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358469 w 819452"/>
              <a:gd name="connsiteY3" fmla="*/ 187259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343037 w 819452"/>
              <a:gd name="connsiteY3" fmla="*/ 177075 h 1156320"/>
              <a:gd name="connsiteX4" fmla="*/ 402457 w 819452"/>
              <a:gd name="connsiteY4" fmla="*/ 1156320 h 1156320"/>
              <a:gd name="connsiteX5" fmla="*/ 124473 w 819452"/>
              <a:gd name="connsiteY5" fmla="*/ 898493 h 1156320"/>
              <a:gd name="connsiteX6" fmla="*/ 232052 w 819452"/>
              <a:gd name="connsiteY6" fmla="*/ 0 h 1156320"/>
              <a:gd name="connsiteX0" fmla="*/ 119817 w 707217"/>
              <a:gd name="connsiteY0" fmla="*/ 0 h 1120184"/>
              <a:gd name="connsiteX1" fmla="*/ 707217 w 707217"/>
              <a:gd name="connsiteY1" fmla="*/ 102424 h 1120184"/>
              <a:gd name="connsiteX2" fmla="*/ 619233 w 707217"/>
              <a:gd name="connsiteY2" fmla="*/ 397630 h 1120184"/>
              <a:gd name="connsiteX3" fmla="*/ 230802 w 707217"/>
              <a:gd name="connsiteY3" fmla="*/ 177075 h 1120184"/>
              <a:gd name="connsiteX4" fmla="*/ 193245 w 707217"/>
              <a:gd name="connsiteY4" fmla="*/ 1120184 h 1120184"/>
              <a:gd name="connsiteX5" fmla="*/ 12238 w 707217"/>
              <a:gd name="connsiteY5" fmla="*/ 898493 h 1120184"/>
              <a:gd name="connsiteX6" fmla="*/ 119817 w 707217"/>
              <a:gd name="connsiteY6" fmla="*/ 0 h 1120184"/>
              <a:gd name="connsiteX0" fmla="*/ 86422 w 673822"/>
              <a:gd name="connsiteY0" fmla="*/ 0 h 1135246"/>
              <a:gd name="connsiteX1" fmla="*/ 673822 w 673822"/>
              <a:gd name="connsiteY1" fmla="*/ 102424 h 1135246"/>
              <a:gd name="connsiteX2" fmla="*/ 585838 w 673822"/>
              <a:gd name="connsiteY2" fmla="*/ 397630 h 1135246"/>
              <a:gd name="connsiteX3" fmla="*/ 197407 w 673822"/>
              <a:gd name="connsiteY3" fmla="*/ 177075 h 1135246"/>
              <a:gd name="connsiteX4" fmla="*/ 159850 w 673822"/>
              <a:gd name="connsiteY4" fmla="*/ 1120184 h 1135246"/>
              <a:gd name="connsiteX5" fmla="*/ 12238 w 673822"/>
              <a:gd name="connsiteY5" fmla="*/ 948549 h 1135246"/>
              <a:gd name="connsiteX6" fmla="*/ 86422 w 673822"/>
              <a:gd name="connsiteY6" fmla="*/ 0 h 1135246"/>
              <a:gd name="connsiteX0" fmla="*/ 108894 w 696294"/>
              <a:gd name="connsiteY0" fmla="*/ 0 h 1120184"/>
              <a:gd name="connsiteX1" fmla="*/ 696294 w 696294"/>
              <a:gd name="connsiteY1" fmla="*/ 102424 h 1120184"/>
              <a:gd name="connsiteX2" fmla="*/ 608310 w 696294"/>
              <a:gd name="connsiteY2" fmla="*/ 397630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575798 w 696294"/>
              <a:gd name="connsiteY2" fmla="*/ 33768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43692 w 731092"/>
              <a:gd name="connsiteY0" fmla="*/ 0 h 1170823"/>
              <a:gd name="connsiteX1" fmla="*/ 731092 w 731092"/>
              <a:gd name="connsiteY1" fmla="*/ 102424 h 1170823"/>
              <a:gd name="connsiteX2" fmla="*/ 687425 w 731092"/>
              <a:gd name="connsiteY2" fmla="*/ 357431 h 1170823"/>
              <a:gd name="connsiteX3" fmla="*/ 254677 w 731092"/>
              <a:gd name="connsiteY3" fmla="*/ 177075 h 1170823"/>
              <a:gd name="connsiteX4" fmla="*/ 217120 w 731092"/>
              <a:gd name="connsiteY4" fmla="*/ 1120184 h 1170823"/>
              <a:gd name="connsiteX5" fmla="*/ 12238 w 731092"/>
              <a:gd name="connsiteY5" fmla="*/ 1029975 h 1170823"/>
              <a:gd name="connsiteX6" fmla="*/ 143692 w 731092"/>
              <a:gd name="connsiteY6" fmla="*/ 0 h 1170823"/>
              <a:gd name="connsiteX0" fmla="*/ 143692 w 731092"/>
              <a:gd name="connsiteY0" fmla="*/ 0 h 1120184"/>
              <a:gd name="connsiteX1" fmla="*/ 731092 w 731092"/>
              <a:gd name="connsiteY1" fmla="*/ 102424 h 1120184"/>
              <a:gd name="connsiteX2" fmla="*/ 687425 w 731092"/>
              <a:gd name="connsiteY2" fmla="*/ 357431 h 1120184"/>
              <a:gd name="connsiteX3" fmla="*/ 254677 w 731092"/>
              <a:gd name="connsiteY3" fmla="*/ 177075 h 1120184"/>
              <a:gd name="connsiteX4" fmla="*/ 217120 w 731092"/>
              <a:gd name="connsiteY4" fmla="*/ 1120184 h 1120184"/>
              <a:gd name="connsiteX5" fmla="*/ 12238 w 731092"/>
              <a:gd name="connsiteY5" fmla="*/ 1029975 h 1120184"/>
              <a:gd name="connsiteX6" fmla="*/ 143692 w 731092"/>
              <a:gd name="connsiteY6" fmla="*/ 0 h 1120184"/>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42439 w 718854"/>
              <a:gd name="connsiteY3" fmla="*/ 177075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42439 w 718854"/>
              <a:gd name="connsiteY3" fmla="*/ 177075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93345 w 718854"/>
              <a:gd name="connsiteY3" fmla="*/ 189113 h 1124900"/>
              <a:gd name="connsiteX4" fmla="*/ 242439 w 718854"/>
              <a:gd name="connsiteY4" fmla="*/ 177075 h 1124900"/>
              <a:gd name="connsiteX5" fmla="*/ 204882 w 718854"/>
              <a:gd name="connsiteY5" fmla="*/ 1120184 h 1124900"/>
              <a:gd name="connsiteX6" fmla="*/ 0 w 718854"/>
              <a:gd name="connsiteY6" fmla="*/ 1029975 h 1124900"/>
              <a:gd name="connsiteX7" fmla="*/ 131454 w 718854"/>
              <a:gd name="connsiteY7"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93345 w 718854"/>
              <a:gd name="connsiteY3" fmla="*/ 189113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20570"/>
              <a:gd name="connsiteY0" fmla="*/ 0 h 1124900"/>
              <a:gd name="connsiteX1" fmla="*/ 718854 w 720570"/>
              <a:gd name="connsiteY1" fmla="*/ 102424 h 1124900"/>
              <a:gd name="connsiteX2" fmla="*/ 675187 w 720570"/>
              <a:gd name="connsiteY2" fmla="*/ 357431 h 1124900"/>
              <a:gd name="connsiteX3" fmla="*/ 278988 w 720570"/>
              <a:gd name="connsiteY3" fmla="*/ 160977 h 1124900"/>
              <a:gd name="connsiteX4" fmla="*/ 204882 w 720570"/>
              <a:gd name="connsiteY4" fmla="*/ 1120184 h 1124900"/>
              <a:gd name="connsiteX5" fmla="*/ 0 w 720570"/>
              <a:gd name="connsiteY5" fmla="*/ 1029975 h 1124900"/>
              <a:gd name="connsiteX6" fmla="*/ 131454 w 720570"/>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823037"/>
              <a:gd name="connsiteY0" fmla="*/ 0 h 1124900"/>
              <a:gd name="connsiteX1" fmla="*/ 718854 w 823037"/>
              <a:gd name="connsiteY1" fmla="*/ 102424 h 1124900"/>
              <a:gd name="connsiteX2" fmla="*/ 675187 w 823037"/>
              <a:gd name="connsiteY2" fmla="*/ 357431 h 1124900"/>
              <a:gd name="connsiteX3" fmla="*/ 278988 w 823037"/>
              <a:gd name="connsiteY3" fmla="*/ 160977 h 1124900"/>
              <a:gd name="connsiteX4" fmla="*/ 204882 w 823037"/>
              <a:gd name="connsiteY4" fmla="*/ 1120184 h 1124900"/>
              <a:gd name="connsiteX5" fmla="*/ 0 w 823037"/>
              <a:gd name="connsiteY5" fmla="*/ 1029975 h 1124900"/>
              <a:gd name="connsiteX6" fmla="*/ 131454 w 823037"/>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4573"/>
              <a:gd name="connsiteX1" fmla="*/ 718854 w 718854"/>
              <a:gd name="connsiteY1" fmla="*/ 76813 h 1094573"/>
              <a:gd name="connsiteX2" fmla="*/ 675187 w 718854"/>
              <a:gd name="connsiteY2" fmla="*/ 331820 h 1094573"/>
              <a:gd name="connsiteX3" fmla="*/ 278988 w 718854"/>
              <a:gd name="connsiteY3" fmla="*/ 135366 h 1094573"/>
              <a:gd name="connsiteX4" fmla="*/ 204882 w 718854"/>
              <a:gd name="connsiteY4" fmla="*/ 1094573 h 1094573"/>
              <a:gd name="connsiteX5" fmla="*/ 0 w 718854"/>
              <a:gd name="connsiteY5" fmla="*/ 1004364 h 1094573"/>
              <a:gd name="connsiteX6" fmla="*/ 148413 w 718854"/>
              <a:gd name="connsiteY6" fmla="*/ 0 h 1094573"/>
              <a:gd name="connsiteX0" fmla="*/ 186599 w 757040"/>
              <a:gd name="connsiteY0" fmla="*/ 0 h 1094573"/>
              <a:gd name="connsiteX1" fmla="*/ 757040 w 757040"/>
              <a:gd name="connsiteY1" fmla="*/ 76813 h 1094573"/>
              <a:gd name="connsiteX2" fmla="*/ 713373 w 757040"/>
              <a:gd name="connsiteY2" fmla="*/ 331820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757040"/>
              <a:gd name="connsiteY0" fmla="*/ 0 h 1094573"/>
              <a:gd name="connsiteX1" fmla="*/ 757040 w 757040"/>
              <a:gd name="connsiteY1" fmla="*/ 76813 h 1094573"/>
              <a:gd name="connsiteX2" fmla="*/ 709160 w 757040"/>
              <a:gd name="connsiteY2" fmla="*/ 237994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757040"/>
              <a:gd name="connsiteY0" fmla="*/ 0 h 1094573"/>
              <a:gd name="connsiteX1" fmla="*/ 757040 w 757040"/>
              <a:gd name="connsiteY1" fmla="*/ 76813 h 1094573"/>
              <a:gd name="connsiteX2" fmla="*/ 709160 w 757040"/>
              <a:gd name="connsiteY2" fmla="*/ 237994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757040"/>
              <a:gd name="connsiteY0" fmla="*/ 0 h 1094573"/>
              <a:gd name="connsiteX1" fmla="*/ 757040 w 757040"/>
              <a:gd name="connsiteY1" fmla="*/ 76813 h 1094573"/>
              <a:gd name="connsiteX2" fmla="*/ 709160 w 757040"/>
              <a:gd name="connsiteY2" fmla="*/ 237994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841176"/>
              <a:gd name="connsiteY0" fmla="*/ 0 h 1094573"/>
              <a:gd name="connsiteX1" fmla="*/ 841176 w 841176"/>
              <a:gd name="connsiteY1" fmla="*/ 78310 h 1094573"/>
              <a:gd name="connsiteX2" fmla="*/ 709160 w 841176"/>
              <a:gd name="connsiteY2" fmla="*/ 23799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106044"/>
              <a:gd name="connsiteX1" fmla="*/ 841176 w 841176"/>
              <a:gd name="connsiteY1" fmla="*/ 78310 h 1106044"/>
              <a:gd name="connsiteX2" fmla="*/ 763787 w 841176"/>
              <a:gd name="connsiteY2" fmla="*/ 266414 h 1106044"/>
              <a:gd name="connsiteX3" fmla="*/ 317174 w 841176"/>
              <a:gd name="connsiteY3" fmla="*/ 135366 h 1106044"/>
              <a:gd name="connsiteX4" fmla="*/ 328655 w 841176"/>
              <a:gd name="connsiteY4" fmla="*/ 1106044 h 1106044"/>
              <a:gd name="connsiteX5" fmla="*/ 0 w 841176"/>
              <a:gd name="connsiteY5" fmla="*/ 1038046 h 1106044"/>
              <a:gd name="connsiteX6" fmla="*/ 186599 w 841176"/>
              <a:gd name="connsiteY6" fmla="*/ 0 h 1106044"/>
              <a:gd name="connsiteX0" fmla="*/ 186599 w 841176"/>
              <a:gd name="connsiteY0" fmla="*/ 0 h 1106044"/>
              <a:gd name="connsiteX1" fmla="*/ 841176 w 841176"/>
              <a:gd name="connsiteY1" fmla="*/ 78310 h 1106044"/>
              <a:gd name="connsiteX2" fmla="*/ 763787 w 841176"/>
              <a:gd name="connsiteY2" fmla="*/ 266414 h 1106044"/>
              <a:gd name="connsiteX3" fmla="*/ 317174 w 841176"/>
              <a:gd name="connsiteY3" fmla="*/ 135366 h 1106044"/>
              <a:gd name="connsiteX4" fmla="*/ 328655 w 841176"/>
              <a:gd name="connsiteY4" fmla="*/ 1106044 h 1106044"/>
              <a:gd name="connsiteX5" fmla="*/ 0 w 841176"/>
              <a:gd name="connsiteY5" fmla="*/ 1038046 h 1106044"/>
              <a:gd name="connsiteX6" fmla="*/ 186599 w 841176"/>
              <a:gd name="connsiteY6" fmla="*/ 0 h 1106044"/>
              <a:gd name="connsiteX0" fmla="*/ 186599 w 841176"/>
              <a:gd name="connsiteY0" fmla="*/ 0 h 1106044"/>
              <a:gd name="connsiteX1" fmla="*/ 841176 w 841176"/>
              <a:gd name="connsiteY1" fmla="*/ 78310 h 1106044"/>
              <a:gd name="connsiteX2" fmla="*/ 763787 w 841176"/>
              <a:gd name="connsiteY2" fmla="*/ 266414 h 1106044"/>
              <a:gd name="connsiteX3" fmla="*/ 317174 w 841176"/>
              <a:gd name="connsiteY3" fmla="*/ 135366 h 1106044"/>
              <a:gd name="connsiteX4" fmla="*/ 328655 w 841176"/>
              <a:gd name="connsiteY4" fmla="*/ 1106044 h 1106044"/>
              <a:gd name="connsiteX5" fmla="*/ 0 w 841176"/>
              <a:gd name="connsiteY5" fmla="*/ 1038046 h 1106044"/>
              <a:gd name="connsiteX6" fmla="*/ 186599 w 841176"/>
              <a:gd name="connsiteY6" fmla="*/ 0 h 1106044"/>
              <a:gd name="connsiteX0" fmla="*/ 186599 w 841176"/>
              <a:gd name="connsiteY0" fmla="*/ 0 h 1202345"/>
              <a:gd name="connsiteX1" fmla="*/ 841176 w 841176"/>
              <a:gd name="connsiteY1" fmla="*/ 78310 h 1202345"/>
              <a:gd name="connsiteX2" fmla="*/ 763787 w 841176"/>
              <a:gd name="connsiteY2" fmla="*/ 266414 h 1202345"/>
              <a:gd name="connsiteX3" fmla="*/ 317174 w 841176"/>
              <a:gd name="connsiteY3" fmla="*/ 135366 h 1202345"/>
              <a:gd name="connsiteX4" fmla="*/ 328655 w 841176"/>
              <a:gd name="connsiteY4" fmla="*/ 1106044 h 1202345"/>
              <a:gd name="connsiteX5" fmla="*/ 0 w 841176"/>
              <a:gd name="connsiteY5" fmla="*/ 1038046 h 1202345"/>
              <a:gd name="connsiteX6" fmla="*/ 186599 w 841176"/>
              <a:gd name="connsiteY6" fmla="*/ 0 h 1202345"/>
              <a:gd name="connsiteX0" fmla="*/ 186599 w 841176"/>
              <a:gd name="connsiteY0" fmla="*/ 0 h 1202345"/>
              <a:gd name="connsiteX1" fmla="*/ 841176 w 841176"/>
              <a:gd name="connsiteY1" fmla="*/ 78310 h 1202345"/>
              <a:gd name="connsiteX2" fmla="*/ 763787 w 841176"/>
              <a:gd name="connsiteY2" fmla="*/ 266414 h 1202345"/>
              <a:gd name="connsiteX3" fmla="*/ 317174 w 841176"/>
              <a:gd name="connsiteY3" fmla="*/ 135366 h 1202345"/>
              <a:gd name="connsiteX4" fmla="*/ 222200 w 841176"/>
              <a:gd name="connsiteY4" fmla="*/ 1079396 h 1202345"/>
              <a:gd name="connsiteX5" fmla="*/ 0 w 841176"/>
              <a:gd name="connsiteY5" fmla="*/ 1038046 h 1202345"/>
              <a:gd name="connsiteX6" fmla="*/ 186599 w 841176"/>
              <a:gd name="connsiteY6" fmla="*/ 0 h 1202345"/>
              <a:gd name="connsiteX0" fmla="*/ 186599 w 841176"/>
              <a:gd name="connsiteY0" fmla="*/ 0 h 1202345"/>
              <a:gd name="connsiteX1" fmla="*/ 841176 w 841176"/>
              <a:gd name="connsiteY1" fmla="*/ 78310 h 1202345"/>
              <a:gd name="connsiteX2" fmla="*/ 763787 w 841176"/>
              <a:gd name="connsiteY2" fmla="*/ 266414 h 1202345"/>
              <a:gd name="connsiteX3" fmla="*/ 317174 w 841176"/>
              <a:gd name="connsiteY3" fmla="*/ 135366 h 1202345"/>
              <a:gd name="connsiteX4" fmla="*/ 222200 w 841176"/>
              <a:gd name="connsiteY4" fmla="*/ 1079396 h 1202345"/>
              <a:gd name="connsiteX5" fmla="*/ 0 w 841176"/>
              <a:gd name="connsiteY5" fmla="*/ 1038046 h 1202345"/>
              <a:gd name="connsiteX6" fmla="*/ 186599 w 841176"/>
              <a:gd name="connsiteY6" fmla="*/ 0 h 1202345"/>
              <a:gd name="connsiteX0" fmla="*/ 186599 w 841176"/>
              <a:gd name="connsiteY0" fmla="*/ 0 h 1222913"/>
              <a:gd name="connsiteX1" fmla="*/ 841176 w 841176"/>
              <a:gd name="connsiteY1" fmla="*/ 78310 h 1222913"/>
              <a:gd name="connsiteX2" fmla="*/ 763787 w 841176"/>
              <a:gd name="connsiteY2" fmla="*/ 266414 h 1222913"/>
              <a:gd name="connsiteX3" fmla="*/ 317174 w 841176"/>
              <a:gd name="connsiteY3" fmla="*/ 135366 h 1222913"/>
              <a:gd name="connsiteX4" fmla="*/ 222200 w 841176"/>
              <a:gd name="connsiteY4" fmla="*/ 1079396 h 1222913"/>
              <a:gd name="connsiteX5" fmla="*/ 0 w 841176"/>
              <a:gd name="connsiteY5" fmla="*/ 1038046 h 1222913"/>
              <a:gd name="connsiteX6" fmla="*/ 186599 w 841176"/>
              <a:gd name="connsiteY6" fmla="*/ 0 h 1222913"/>
              <a:gd name="connsiteX0" fmla="*/ 186599 w 841176"/>
              <a:gd name="connsiteY0" fmla="*/ 0 h 1060607"/>
              <a:gd name="connsiteX1" fmla="*/ 841176 w 841176"/>
              <a:gd name="connsiteY1" fmla="*/ 78310 h 1060607"/>
              <a:gd name="connsiteX2" fmla="*/ 763787 w 841176"/>
              <a:gd name="connsiteY2" fmla="*/ 266414 h 1060607"/>
              <a:gd name="connsiteX3" fmla="*/ 317174 w 841176"/>
              <a:gd name="connsiteY3" fmla="*/ 135366 h 1060607"/>
              <a:gd name="connsiteX4" fmla="*/ 0 w 841176"/>
              <a:gd name="connsiteY4" fmla="*/ 1038046 h 1060607"/>
              <a:gd name="connsiteX5" fmla="*/ 186599 w 841176"/>
              <a:gd name="connsiteY5" fmla="*/ 0 h 1060607"/>
              <a:gd name="connsiteX0" fmla="*/ 186599 w 841176"/>
              <a:gd name="connsiteY0" fmla="*/ 0 h 1060607"/>
              <a:gd name="connsiteX1" fmla="*/ 841176 w 841176"/>
              <a:gd name="connsiteY1" fmla="*/ 78310 h 1060607"/>
              <a:gd name="connsiteX2" fmla="*/ 763787 w 841176"/>
              <a:gd name="connsiteY2" fmla="*/ 266414 h 1060607"/>
              <a:gd name="connsiteX3" fmla="*/ 317174 w 841176"/>
              <a:gd name="connsiteY3" fmla="*/ 135366 h 1060607"/>
              <a:gd name="connsiteX4" fmla="*/ 0 w 841176"/>
              <a:gd name="connsiteY4" fmla="*/ 1038046 h 1060607"/>
              <a:gd name="connsiteX5" fmla="*/ 186599 w 841176"/>
              <a:gd name="connsiteY5" fmla="*/ 0 h 1060607"/>
              <a:gd name="connsiteX0" fmla="*/ 220635 w 875212"/>
              <a:gd name="connsiteY0" fmla="*/ 0 h 1060607"/>
              <a:gd name="connsiteX1" fmla="*/ 875212 w 875212"/>
              <a:gd name="connsiteY1" fmla="*/ 78310 h 1060607"/>
              <a:gd name="connsiteX2" fmla="*/ 797823 w 875212"/>
              <a:gd name="connsiteY2" fmla="*/ 266414 h 1060607"/>
              <a:gd name="connsiteX3" fmla="*/ 351210 w 875212"/>
              <a:gd name="connsiteY3" fmla="*/ 135366 h 1060607"/>
              <a:gd name="connsiteX4" fmla="*/ 34036 w 875212"/>
              <a:gd name="connsiteY4" fmla="*/ 1038046 h 1060607"/>
              <a:gd name="connsiteX5" fmla="*/ 220635 w 875212"/>
              <a:gd name="connsiteY5" fmla="*/ 0 h 1060607"/>
              <a:gd name="connsiteX0" fmla="*/ 220635 w 875212"/>
              <a:gd name="connsiteY0" fmla="*/ 0 h 1038046"/>
              <a:gd name="connsiteX1" fmla="*/ 875212 w 875212"/>
              <a:gd name="connsiteY1" fmla="*/ 78310 h 1038046"/>
              <a:gd name="connsiteX2" fmla="*/ 797823 w 875212"/>
              <a:gd name="connsiteY2" fmla="*/ 266414 h 1038046"/>
              <a:gd name="connsiteX3" fmla="*/ 351210 w 875212"/>
              <a:gd name="connsiteY3" fmla="*/ 135366 h 1038046"/>
              <a:gd name="connsiteX4" fmla="*/ 34036 w 875212"/>
              <a:gd name="connsiteY4" fmla="*/ 1038046 h 1038046"/>
              <a:gd name="connsiteX5" fmla="*/ 220635 w 875212"/>
              <a:gd name="connsiteY5" fmla="*/ 0 h 1038046"/>
              <a:gd name="connsiteX0" fmla="*/ 220635 w 875212"/>
              <a:gd name="connsiteY0" fmla="*/ 0 h 1038046"/>
              <a:gd name="connsiteX1" fmla="*/ 875212 w 875212"/>
              <a:gd name="connsiteY1" fmla="*/ 78310 h 1038046"/>
              <a:gd name="connsiteX2" fmla="*/ 797823 w 875212"/>
              <a:gd name="connsiteY2" fmla="*/ 266414 h 1038046"/>
              <a:gd name="connsiteX3" fmla="*/ 351210 w 875212"/>
              <a:gd name="connsiteY3" fmla="*/ 135366 h 1038046"/>
              <a:gd name="connsiteX4" fmla="*/ 34036 w 875212"/>
              <a:gd name="connsiteY4" fmla="*/ 1038046 h 1038046"/>
              <a:gd name="connsiteX5" fmla="*/ 220635 w 875212"/>
              <a:gd name="connsiteY5" fmla="*/ 0 h 1038046"/>
              <a:gd name="connsiteX0" fmla="*/ 186599 w 841176"/>
              <a:gd name="connsiteY0" fmla="*/ 0 h 1038046"/>
              <a:gd name="connsiteX1" fmla="*/ 841176 w 841176"/>
              <a:gd name="connsiteY1" fmla="*/ 78310 h 1038046"/>
              <a:gd name="connsiteX2" fmla="*/ 763787 w 841176"/>
              <a:gd name="connsiteY2" fmla="*/ 266414 h 1038046"/>
              <a:gd name="connsiteX3" fmla="*/ 317174 w 841176"/>
              <a:gd name="connsiteY3" fmla="*/ 135366 h 1038046"/>
              <a:gd name="connsiteX4" fmla="*/ 0 w 841176"/>
              <a:gd name="connsiteY4" fmla="*/ 1038046 h 1038046"/>
              <a:gd name="connsiteX5" fmla="*/ 186599 w 841176"/>
              <a:gd name="connsiteY5" fmla="*/ 0 h 1038046"/>
              <a:gd name="connsiteX0" fmla="*/ 186599 w 841176"/>
              <a:gd name="connsiteY0" fmla="*/ 0 h 1038046"/>
              <a:gd name="connsiteX1" fmla="*/ 841176 w 841176"/>
              <a:gd name="connsiteY1" fmla="*/ 78310 h 1038046"/>
              <a:gd name="connsiteX2" fmla="*/ 763787 w 841176"/>
              <a:gd name="connsiteY2" fmla="*/ 266414 h 1038046"/>
              <a:gd name="connsiteX3" fmla="*/ 317174 w 841176"/>
              <a:gd name="connsiteY3" fmla="*/ 135366 h 1038046"/>
              <a:gd name="connsiteX4" fmla="*/ 0 w 841176"/>
              <a:gd name="connsiteY4" fmla="*/ 1038046 h 1038046"/>
              <a:gd name="connsiteX5" fmla="*/ 186599 w 841176"/>
              <a:gd name="connsiteY5"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36061 w 841176"/>
              <a:gd name="connsiteY0" fmla="*/ 0 h 1102089"/>
              <a:gd name="connsiteX1" fmla="*/ 841176 w 841176"/>
              <a:gd name="connsiteY1" fmla="*/ 142353 h 1102089"/>
              <a:gd name="connsiteX2" fmla="*/ 317174 w 841176"/>
              <a:gd name="connsiteY2" fmla="*/ 199409 h 1102089"/>
              <a:gd name="connsiteX3" fmla="*/ 0 w 841176"/>
              <a:gd name="connsiteY3" fmla="*/ 1102089 h 1102089"/>
              <a:gd name="connsiteX4" fmla="*/ 136061 w 841176"/>
              <a:gd name="connsiteY4" fmla="*/ 0 h 1102089"/>
              <a:gd name="connsiteX0" fmla="*/ 136061 w 841176"/>
              <a:gd name="connsiteY0" fmla="*/ 0 h 1102089"/>
              <a:gd name="connsiteX1" fmla="*/ 841176 w 841176"/>
              <a:gd name="connsiteY1" fmla="*/ 142353 h 1102089"/>
              <a:gd name="connsiteX2" fmla="*/ 286276 w 841176"/>
              <a:gd name="connsiteY2" fmla="*/ 172575 h 1102089"/>
              <a:gd name="connsiteX3" fmla="*/ 0 w 841176"/>
              <a:gd name="connsiteY3" fmla="*/ 1102089 h 1102089"/>
              <a:gd name="connsiteX4" fmla="*/ 136061 w 841176"/>
              <a:gd name="connsiteY4" fmla="*/ 0 h 1102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176" h="1102089">
                <a:moveTo>
                  <a:pt x="136061" y="0"/>
                </a:moveTo>
                <a:cubicBezTo>
                  <a:pt x="397507" y="54100"/>
                  <a:pt x="621610" y="165472"/>
                  <a:pt x="841176" y="142353"/>
                </a:cubicBezTo>
                <a:cubicBezTo>
                  <a:pt x="705935" y="235069"/>
                  <a:pt x="460943" y="153556"/>
                  <a:pt x="286276" y="172575"/>
                </a:cubicBezTo>
                <a:cubicBezTo>
                  <a:pt x="158978" y="301180"/>
                  <a:pt x="203411" y="748769"/>
                  <a:pt x="0" y="1102089"/>
                </a:cubicBezTo>
                <a:cubicBezTo>
                  <a:pt x="40186" y="630956"/>
                  <a:pt x="73861" y="346015"/>
                  <a:pt x="136061" y="0"/>
                </a:cubicBezTo>
                <a:close/>
              </a:path>
            </a:pathLst>
          </a:custGeom>
          <a:solidFill>
            <a:srgbClr val="00B800"/>
          </a:solidFill>
          <a:ln>
            <a:noFill/>
          </a:ln>
          <a:effectLst>
            <a:outerShdw blurRad="127000" dir="5400000" sx="90000" sy="-19000" rotWithShape="0">
              <a:prstClr val="black">
                <a:alpha val="50000"/>
              </a:prstClr>
            </a:outerShdw>
          </a:effectLst>
          <a:scene3d>
            <a:camera prst="orthographicFront"/>
            <a:lightRig rig="balanced" dir="t"/>
          </a:scene3d>
          <a:sp3d extrusionH="25400" prstMaterial="dkEdge">
            <a:bevelT w="82550" h="82550"/>
            <a:bevelB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12" name="Freeform 111"/>
          <p:cNvSpPr/>
          <p:nvPr/>
        </p:nvSpPr>
        <p:spPr>
          <a:xfrm rot="1964645" flipH="1" flipV="1">
            <a:off x="6535486" y="2953368"/>
            <a:ext cx="261814" cy="442239"/>
          </a:xfrm>
          <a:custGeom>
            <a:avLst/>
            <a:gdLst>
              <a:gd name="connsiteX0" fmla="*/ 0 w 670191"/>
              <a:gd name="connsiteY0" fmla="*/ 0 h 977553"/>
              <a:gd name="connsiteX1" fmla="*/ 670191 w 670191"/>
              <a:gd name="connsiteY1" fmla="*/ 0 h 977553"/>
              <a:gd name="connsiteX2" fmla="*/ 517036 w 670191"/>
              <a:gd name="connsiteY2" fmla="*/ 223395 h 977553"/>
              <a:gd name="connsiteX3" fmla="*/ 223395 w 670191"/>
              <a:gd name="connsiteY3" fmla="*/ 223395 h 977553"/>
              <a:gd name="connsiteX4" fmla="*/ 223395 w 670191"/>
              <a:gd name="connsiteY4" fmla="*/ 651705 h 977553"/>
              <a:gd name="connsiteX5" fmla="*/ 0 w 670191"/>
              <a:gd name="connsiteY5" fmla="*/ 977553 h 977553"/>
              <a:gd name="connsiteX6" fmla="*/ 0 w 670191"/>
              <a:gd name="connsiteY6" fmla="*/ 0 h 977553"/>
              <a:gd name="connsiteX0" fmla="*/ 0 w 670191"/>
              <a:gd name="connsiteY0" fmla="*/ 0 h 977553"/>
              <a:gd name="connsiteX1" fmla="*/ 670191 w 670191"/>
              <a:gd name="connsiteY1" fmla="*/ 0 h 977553"/>
              <a:gd name="connsiteX2" fmla="*/ 445575 w 670191"/>
              <a:gd name="connsiteY2" fmla="*/ 423945 h 977553"/>
              <a:gd name="connsiteX3" fmla="*/ 223395 w 670191"/>
              <a:gd name="connsiteY3" fmla="*/ 223395 h 977553"/>
              <a:gd name="connsiteX4" fmla="*/ 223395 w 670191"/>
              <a:gd name="connsiteY4" fmla="*/ 651705 h 977553"/>
              <a:gd name="connsiteX5" fmla="*/ 0 w 670191"/>
              <a:gd name="connsiteY5" fmla="*/ 977553 h 977553"/>
              <a:gd name="connsiteX6" fmla="*/ 0 w 670191"/>
              <a:gd name="connsiteY6" fmla="*/ 0 h 977553"/>
              <a:gd name="connsiteX0" fmla="*/ 0 w 670191"/>
              <a:gd name="connsiteY0" fmla="*/ 0 h 977553"/>
              <a:gd name="connsiteX1" fmla="*/ 670191 w 670191"/>
              <a:gd name="connsiteY1" fmla="*/ 0 h 977553"/>
              <a:gd name="connsiteX2" fmla="*/ 551061 w 670191"/>
              <a:gd name="connsiteY2" fmla="*/ 143360 h 977553"/>
              <a:gd name="connsiteX3" fmla="*/ 445575 w 670191"/>
              <a:gd name="connsiteY3" fmla="*/ 423945 h 977553"/>
              <a:gd name="connsiteX4" fmla="*/ 223395 w 670191"/>
              <a:gd name="connsiteY4" fmla="*/ 223395 h 977553"/>
              <a:gd name="connsiteX5" fmla="*/ 223395 w 670191"/>
              <a:gd name="connsiteY5" fmla="*/ 651705 h 977553"/>
              <a:gd name="connsiteX6" fmla="*/ 0 w 670191"/>
              <a:gd name="connsiteY6" fmla="*/ 977553 h 977553"/>
              <a:gd name="connsiteX7" fmla="*/ 0 w 670191"/>
              <a:gd name="connsiteY7" fmla="*/ 0 h 977553"/>
              <a:gd name="connsiteX0" fmla="*/ 0 w 551061"/>
              <a:gd name="connsiteY0" fmla="*/ 0 h 977553"/>
              <a:gd name="connsiteX1" fmla="*/ 551061 w 551061"/>
              <a:gd name="connsiteY1" fmla="*/ 143360 h 977553"/>
              <a:gd name="connsiteX2" fmla="*/ 445575 w 551061"/>
              <a:gd name="connsiteY2" fmla="*/ 423945 h 977553"/>
              <a:gd name="connsiteX3" fmla="*/ 223395 w 551061"/>
              <a:gd name="connsiteY3" fmla="*/ 223395 h 977553"/>
              <a:gd name="connsiteX4" fmla="*/ 223395 w 551061"/>
              <a:gd name="connsiteY4" fmla="*/ 651705 h 977553"/>
              <a:gd name="connsiteX5" fmla="*/ 0 w 551061"/>
              <a:gd name="connsiteY5" fmla="*/ 977553 h 977553"/>
              <a:gd name="connsiteX6" fmla="*/ 0 w 551061"/>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107579 w 694979"/>
              <a:gd name="connsiteY0" fmla="*/ 0 h 977553"/>
              <a:gd name="connsiteX1" fmla="*/ 694979 w 694979"/>
              <a:gd name="connsiteY1" fmla="*/ 102424 h 977553"/>
              <a:gd name="connsiteX2" fmla="*/ 553154 w 694979"/>
              <a:gd name="connsiteY2" fmla="*/ 423945 h 977553"/>
              <a:gd name="connsiteX3" fmla="*/ 330974 w 694979"/>
              <a:gd name="connsiteY3" fmla="*/ 223395 h 977553"/>
              <a:gd name="connsiteX4" fmla="*/ 330974 w 694979"/>
              <a:gd name="connsiteY4" fmla="*/ 651705 h 977553"/>
              <a:gd name="connsiteX5" fmla="*/ 107579 w 694979"/>
              <a:gd name="connsiteY5" fmla="*/ 977553 h 977553"/>
              <a:gd name="connsiteX6" fmla="*/ 0 w 694979"/>
              <a:gd name="connsiteY6" fmla="*/ 898493 h 977553"/>
              <a:gd name="connsiteX7" fmla="*/ 107579 w 694979"/>
              <a:gd name="connsiteY7" fmla="*/ 0 h 977553"/>
              <a:gd name="connsiteX0" fmla="*/ 107579 w 694979"/>
              <a:gd name="connsiteY0" fmla="*/ 0 h 1082940"/>
              <a:gd name="connsiteX1" fmla="*/ 694979 w 694979"/>
              <a:gd name="connsiteY1" fmla="*/ 102424 h 1082940"/>
              <a:gd name="connsiteX2" fmla="*/ 553154 w 694979"/>
              <a:gd name="connsiteY2" fmla="*/ 423945 h 1082940"/>
              <a:gd name="connsiteX3" fmla="*/ 330974 w 694979"/>
              <a:gd name="connsiteY3" fmla="*/ 223395 h 1082940"/>
              <a:gd name="connsiteX4" fmla="*/ 330974 w 694979"/>
              <a:gd name="connsiteY4" fmla="*/ 651705 h 1082940"/>
              <a:gd name="connsiteX5" fmla="*/ 294172 w 694979"/>
              <a:gd name="connsiteY5" fmla="*/ 1082940 h 1082940"/>
              <a:gd name="connsiteX6" fmla="*/ 0 w 694979"/>
              <a:gd name="connsiteY6" fmla="*/ 898493 h 1082940"/>
              <a:gd name="connsiteX7" fmla="*/ 107579 w 694979"/>
              <a:gd name="connsiteY7" fmla="*/ 0 h 1082940"/>
              <a:gd name="connsiteX0" fmla="*/ 107579 w 694979"/>
              <a:gd name="connsiteY0" fmla="*/ 0 h 1082940"/>
              <a:gd name="connsiteX1" fmla="*/ 694979 w 694979"/>
              <a:gd name="connsiteY1" fmla="*/ 102424 h 1082940"/>
              <a:gd name="connsiteX2" fmla="*/ 553154 w 694979"/>
              <a:gd name="connsiteY2" fmla="*/ 423945 h 1082940"/>
              <a:gd name="connsiteX3" fmla="*/ 330974 w 694979"/>
              <a:gd name="connsiteY3" fmla="*/ 223395 h 1082940"/>
              <a:gd name="connsiteX4" fmla="*/ 294172 w 694979"/>
              <a:gd name="connsiteY4" fmla="*/ 1082940 h 1082940"/>
              <a:gd name="connsiteX5" fmla="*/ 0 w 694979"/>
              <a:gd name="connsiteY5" fmla="*/ 898493 h 1082940"/>
              <a:gd name="connsiteX6" fmla="*/ 107579 w 694979"/>
              <a:gd name="connsiteY6" fmla="*/ 0 h 108294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232052 w 819452"/>
              <a:gd name="connsiteY0" fmla="*/ 0 h 1156320"/>
              <a:gd name="connsiteX1" fmla="*/ 819452 w 819452"/>
              <a:gd name="connsiteY1" fmla="*/ 102424 h 1156320"/>
              <a:gd name="connsiteX2" fmla="*/ 677627 w 819452"/>
              <a:gd name="connsiteY2" fmla="*/ 423945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904420"/>
              <a:gd name="connsiteY0" fmla="*/ 0 h 1156320"/>
              <a:gd name="connsiteX1" fmla="*/ 819452 w 904420"/>
              <a:gd name="connsiteY1" fmla="*/ 102424 h 1156320"/>
              <a:gd name="connsiteX2" fmla="*/ 741860 w 904420"/>
              <a:gd name="connsiteY2" fmla="*/ 353662 h 1156320"/>
              <a:gd name="connsiteX3" fmla="*/ 731468 w 904420"/>
              <a:gd name="connsiteY3" fmla="*/ 397630 h 1156320"/>
              <a:gd name="connsiteX4" fmla="*/ 455447 w 904420"/>
              <a:gd name="connsiteY4" fmla="*/ 223395 h 1156320"/>
              <a:gd name="connsiteX5" fmla="*/ 402457 w 904420"/>
              <a:gd name="connsiteY5" fmla="*/ 1156320 h 1156320"/>
              <a:gd name="connsiteX6" fmla="*/ 124473 w 904420"/>
              <a:gd name="connsiteY6" fmla="*/ 898493 h 1156320"/>
              <a:gd name="connsiteX7" fmla="*/ 232052 w 904420"/>
              <a:gd name="connsiteY7"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358469 w 819452"/>
              <a:gd name="connsiteY3" fmla="*/ 187259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343037 w 819452"/>
              <a:gd name="connsiteY3" fmla="*/ 177075 h 1156320"/>
              <a:gd name="connsiteX4" fmla="*/ 402457 w 819452"/>
              <a:gd name="connsiteY4" fmla="*/ 1156320 h 1156320"/>
              <a:gd name="connsiteX5" fmla="*/ 124473 w 819452"/>
              <a:gd name="connsiteY5" fmla="*/ 898493 h 1156320"/>
              <a:gd name="connsiteX6" fmla="*/ 232052 w 819452"/>
              <a:gd name="connsiteY6" fmla="*/ 0 h 1156320"/>
              <a:gd name="connsiteX0" fmla="*/ 119817 w 707217"/>
              <a:gd name="connsiteY0" fmla="*/ 0 h 1120184"/>
              <a:gd name="connsiteX1" fmla="*/ 707217 w 707217"/>
              <a:gd name="connsiteY1" fmla="*/ 102424 h 1120184"/>
              <a:gd name="connsiteX2" fmla="*/ 619233 w 707217"/>
              <a:gd name="connsiteY2" fmla="*/ 397630 h 1120184"/>
              <a:gd name="connsiteX3" fmla="*/ 230802 w 707217"/>
              <a:gd name="connsiteY3" fmla="*/ 177075 h 1120184"/>
              <a:gd name="connsiteX4" fmla="*/ 193245 w 707217"/>
              <a:gd name="connsiteY4" fmla="*/ 1120184 h 1120184"/>
              <a:gd name="connsiteX5" fmla="*/ 12238 w 707217"/>
              <a:gd name="connsiteY5" fmla="*/ 898493 h 1120184"/>
              <a:gd name="connsiteX6" fmla="*/ 119817 w 707217"/>
              <a:gd name="connsiteY6" fmla="*/ 0 h 1120184"/>
              <a:gd name="connsiteX0" fmla="*/ 86422 w 673822"/>
              <a:gd name="connsiteY0" fmla="*/ 0 h 1135246"/>
              <a:gd name="connsiteX1" fmla="*/ 673822 w 673822"/>
              <a:gd name="connsiteY1" fmla="*/ 102424 h 1135246"/>
              <a:gd name="connsiteX2" fmla="*/ 585838 w 673822"/>
              <a:gd name="connsiteY2" fmla="*/ 397630 h 1135246"/>
              <a:gd name="connsiteX3" fmla="*/ 197407 w 673822"/>
              <a:gd name="connsiteY3" fmla="*/ 177075 h 1135246"/>
              <a:gd name="connsiteX4" fmla="*/ 159850 w 673822"/>
              <a:gd name="connsiteY4" fmla="*/ 1120184 h 1135246"/>
              <a:gd name="connsiteX5" fmla="*/ 12238 w 673822"/>
              <a:gd name="connsiteY5" fmla="*/ 948549 h 1135246"/>
              <a:gd name="connsiteX6" fmla="*/ 86422 w 673822"/>
              <a:gd name="connsiteY6" fmla="*/ 0 h 1135246"/>
              <a:gd name="connsiteX0" fmla="*/ 108894 w 696294"/>
              <a:gd name="connsiteY0" fmla="*/ 0 h 1120184"/>
              <a:gd name="connsiteX1" fmla="*/ 696294 w 696294"/>
              <a:gd name="connsiteY1" fmla="*/ 102424 h 1120184"/>
              <a:gd name="connsiteX2" fmla="*/ 608310 w 696294"/>
              <a:gd name="connsiteY2" fmla="*/ 397630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575798 w 696294"/>
              <a:gd name="connsiteY2" fmla="*/ 33768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43692 w 731092"/>
              <a:gd name="connsiteY0" fmla="*/ 0 h 1170823"/>
              <a:gd name="connsiteX1" fmla="*/ 731092 w 731092"/>
              <a:gd name="connsiteY1" fmla="*/ 102424 h 1170823"/>
              <a:gd name="connsiteX2" fmla="*/ 687425 w 731092"/>
              <a:gd name="connsiteY2" fmla="*/ 357431 h 1170823"/>
              <a:gd name="connsiteX3" fmla="*/ 254677 w 731092"/>
              <a:gd name="connsiteY3" fmla="*/ 177075 h 1170823"/>
              <a:gd name="connsiteX4" fmla="*/ 217120 w 731092"/>
              <a:gd name="connsiteY4" fmla="*/ 1120184 h 1170823"/>
              <a:gd name="connsiteX5" fmla="*/ 12238 w 731092"/>
              <a:gd name="connsiteY5" fmla="*/ 1029975 h 1170823"/>
              <a:gd name="connsiteX6" fmla="*/ 143692 w 731092"/>
              <a:gd name="connsiteY6" fmla="*/ 0 h 1170823"/>
              <a:gd name="connsiteX0" fmla="*/ 143692 w 731092"/>
              <a:gd name="connsiteY0" fmla="*/ 0 h 1120184"/>
              <a:gd name="connsiteX1" fmla="*/ 731092 w 731092"/>
              <a:gd name="connsiteY1" fmla="*/ 102424 h 1120184"/>
              <a:gd name="connsiteX2" fmla="*/ 687425 w 731092"/>
              <a:gd name="connsiteY2" fmla="*/ 357431 h 1120184"/>
              <a:gd name="connsiteX3" fmla="*/ 254677 w 731092"/>
              <a:gd name="connsiteY3" fmla="*/ 177075 h 1120184"/>
              <a:gd name="connsiteX4" fmla="*/ 217120 w 731092"/>
              <a:gd name="connsiteY4" fmla="*/ 1120184 h 1120184"/>
              <a:gd name="connsiteX5" fmla="*/ 12238 w 731092"/>
              <a:gd name="connsiteY5" fmla="*/ 1029975 h 1120184"/>
              <a:gd name="connsiteX6" fmla="*/ 143692 w 731092"/>
              <a:gd name="connsiteY6" fmla="*/ 0 h 1120184"/>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42439 w 718854"/>
              <a:gd name="connsiteY3" fmla="*/ 177075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42439 w 718854"/>
              <a:gd name="connsiteY3" fmla="*/ 177075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93345 w 718854"/>
              <a:gd name="connsiteY3" fmla="*/ 189113 h 1124900"/>
              <a:gd name="connsiteX4" fmla="*/ 242439 w 718854"/>
              <a:gd name="connsiteY4" fmla="*/ 177075 h 1124900"/>
              <a:gd name="connsiteX5" fmla="*/ 204882 w 718854"/>
              <a:gd name="connsiteY5" fmla="*/ 1120184 h 1124900"/>
              <a:gd name="connsiteX6" fmla="*/ 0 w 718854"/>
              <a:gd name="connsiteY6" fmla="*/ 1029975 h 1124900"/>
              <a:gd name="connsiteX7" fmla="*/ 131454 w 718854"/>
              <a:gd name="connsiteY7"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93345 w 718854"/>
              <a:gd name="connsiteY3" fmla="*/ 189113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20570"/>
              <a:gd name="connsiteY0" fmla="*/ 0 h 1124900"/>
              <a:gd name="connsiteX1" fmla="*/ 718854 w 720570"/>
              <a:gd name="connsiteY1" fmla="*/ 102424 h 1124900"/>
              <a:gd name="connsiteX2" fmla="*/ 675187 w 720570"/>
              <a:gd name="connsiteY2" fmla="*/ 357431 h 1124900"/>
              <a:gd name="connsiteX3" fmla="*/ 278988 w 720570"/>
              <a:gd name="connsiteY3" fmla="*/ 160977 h 1124900"/>
              <a:gd name="connsiteX4" fmla="*/ 204882 w 720570"/>
              <a:gd name="connsiteY4" fmla="*/ 1120184 h 1124900"/>
              <a:gd name="connsiteX5" fmla="*/ 0 w 720570"/>
              <a:gd name="connsiteY5" fmla="*/ 1029975 h 1124900"/>
              <a:gd name="connsiteX6" fmla="*/ 131454 w 720570"/>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823037"/>
              <a:gd name="connsiteY0" fmla="*/ 0 h 1124900"/>
              <a:gd name="connsiteX1" fmla="*/ 718854 w 823037"/>
              <a:gd name="connsiteY1" fmla="*/ 102424 h 1124900"/>
              <a:gd name="connsiteX2" fmla="*/ 675187 w 823037"/>
              <a:gd name="connsiteY2" fmla="*/ 357431 h 1124900"/>
              <a:gd name="connsiteX3" fmla="*/ 278988 w 823037"/>
              <a:gd name="connsiteY3" fmla="*/ 160977 h 1124900"/>
              <a:gd name="connsiteX4" fmla="*/ 204882 w 823037"/>
              <a:gd name="connsiteY4" fmla="*/ 1120184 h 1124900"/>
              <a:gd name="connsiteX5" fmla="*/ 0 w 823037"/>
              <a:gd name="connsiteY5" fmla="*/ 1029975 h 1124900"/>
              <a:gd name="connsiteX6" fmla="*/ 131454 w 823037"/>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4573"/>
              <a:gd name="connsiteX1" fmla="*/ 718854 w 718854"/>
              <a:gd name="connsiteY1" fmla="*/ 76813 h 1094573"/>
              <a:gd name="connsiteX2" fmla="*/ 675187 w 718854"/>
              <a:gd name="connsiteY2" fmla="*/ 331820 h 1094573"/>
              <a:gd name="connsiteX3" fmla="*/ 278988 w 718854"/>
              <a:gd name="connsiteY3" fmla="*/ 135366 h 1094573"/>
              <a:gd name="connsiteX4" fmla="*/ 204882 w 718854"/>
              <a:gd name="connsiteY4" fmla="*/ 1094573 h 1094573"/>
              <a:gd name="connsiteX5" fmla="*/ 0 w 718854"/>
              <a:gd name="connsiteY5" fmla="*/ 1004364 h 1094573"/>
              <a:gd name="connsiteX6" fmla="*/ 148413 w 718854"/>
              <a:gd name="connsiteY6" fmla="*/ 0 h 1094573"/>
              <a:gd name="connsiteX0" fmla="*/ 186599 w 757040"/>
              <a:gd name="connsiteY0" fmla="*/ 0 h 1094573"/>
              <a:gd name="connsiteX1" fmla="*/ 757040 w 757040"/>
              <a:gd name="connsiteY1" fmla="*/ 76813 h 1094573"/>
              <a:gd name="connsiteX2" fmla="*/ 713373 w 757040"/>
              <a:gd name="connsiteY2" fmla="*/ 331820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757040"/>
              <a:gd name="connsiteY0" fmla="*/ 0 h 1094573"/>
              <a:gd name="connsiteX1" fmla="*/ 757040 w 757040"/>
              <a:gd name="connsiteY1" fmla="*/ 76813 h 1094573"/>
              <a:gd name="connsiteX2" fmla="*/ 709160 w 757040"/>
              <a:gd name="connsiteY2" fmla="*/ 237994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757040"/>
              <a:gd name="connsiteY0" fmla="*/ 0 h 1094573"/>
              <a:gd name="connsiteX1" fmla="*/ 757040 w 757040"/>
              <a:gd name="connsiteY1" fmla="*/ 76813 h 1094573"/>
              <a:gd name="connsiteX2" fmla="*/ 709160 w 757040"/>
              <a:gd name="connsiteY2" fmla="*/ 237994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757040"/>
              <a:gd name="connsiteY0" fmla="*/ 0 h 1094573"/>
              <a:gd name="connsiteX1" fmla="*/ 757040 w 757040"/>
              <a:gd name="connsiteY1" fmla="*/ 76813 h 1094573"/>
              <a:gd name="connsiteX2" fmla="*/ 709160 w 757040"/>
              <a:gd name="connsiteY2" fmla="*/ 237994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841176"/>
              <a:gd name="connsiteY0" fmla="*/ 0 h 1094573"/>
              <a:gd name="connsiteX1" fmla="*/ 841176 w 841176"/>
              <a:gd name="connsiteY1" fmla="*/ 78310 h 1094573"/>
              <a:gd name="connsiteX2" fmla="*/ 709160 w 841176"/>
              <a:gd name="connsiteY2" fmla="*/ 23799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106044"/>
              <a:gd name="connsiteX1" fmla="*/ 841176 w 841176"/>
              <a:gd name="connsiteY1" fmla="*/ 78310 h 1106044"/>
              <a:gd name="connsiteX2" fmla="*/ 763787 w 841176"/>
              <a:gd name="connsiteY2" fmla="*/ 266414 h 1106044"/>
              <a:gd name="connsiteX3" fmla="*/ 317174 w 841176"/>
              <a:gd name="connsiteY3" fmla="*/ 135366 h 1106044"/>
              <a:gd name="connsiteX4" fmla="*/ 328655 w 841176"/>
              <a:gd name="connsiteY4" fmla="*/ 1106044 h 1106044"/>
              <a:gd name="connsiteX5" fmla="*/ 0 w 841176"/>
              <a:gd name="connsiteY5" fmla="*/ 1038046 h 1106044"/>
              <a:gd name="connsiteX6" fmla="*/ 186599 w 841176"/>
              <a:gd name="connsiteY6" fmla="*/ 0 h 1106044"/>
              <a:gd name="connsiteX0" fmla="*/ 186599 w 841176"/>
              <a:gd name="connsiteY0" fmla="*/ 0 h 1106044"/>
              <a:gd name="connsiteX1" fmla="*/ 841176 w 841176"/>
              <a:gd name="connsiteY1" fmla="*/ 78310 h 1106044"/>
              <a:gd name="connsiteX2" fmla="*/ 763787 w 841176"/>
              <a:gd name="connsiteY2" fmla="*/ 266414 h 1106044"/>
              <a:gd name="connsiteX3" fmla="*/ 317174 w 841176"/>
              <a:gd name="connsiteY3" fmla="*/ 135366 h 1106044"/>
              <a:gd name="connsiteX4" fmla="*/ 328655 w 841176"/>
              <a:gd name="connsiteY4" fmla="*/ 1106044 h 1106044"/>
              <a:gd name="connsiteX5" fmla="*/ 0 w 841176"/>
              <a:gd name="connsiteY5" fmla="*/ 1038046 h 1106044"/>
              <a:gd name="connsiteX6" fmla="*/ 186599 w 841176"/>
              <a:gd name="connsiteY6" fmla="*/ 0 h 1106044"/>
              <a:gd name="connsiteX0" fmla="*/ 186599 w 841176"/>
              <a:gd name="connsiteY0" fmla="*/ 0 h 1106044"/>
              <a:gd name="connsiteX1" fmla="*/ 841176 w 841176"/>
              <a:gd name="connsiteY1" fmla="*/ 78310 h 1106044"/>
              <a:gd name="connsiteX2" fmla="*/ 763787 w 841176"/>
              <a:gd name="connsiteY2" fmla="*/ 266414 h 1106044"/>
              <a:gd name="connsiteX3" fmla="*/ 317174 w 841176"/>
              <a:gd name="connsiteY3" fmla="*/ 135366 h 1106044"/>
              <a:gd name="connsiteX4" fmla="*/ 328655 w 841176"/>
              <a:gd name="connsiteY4" fmla="*/ 1106044 h 1106044"/>
              <a:gd name="connsiteX5" fmla="*/ 0 w 841176"/>
              <a:gd name="connsiteY5" fmla="*/ 1038046 h 1106044"/>
              <a:gd name="connsiteX6" fmla="*/ 186599 w 841176"/>
              <a:gd name="connsiteY6" fmla="*/ 0 h 1106044"/>
              <a:gd name="connsiteX0" fmla="*/ 186599 w 841176"/>
              <a:gd name="connsiteY0" fmla="*/ 0 h 1202345"/>
              <a:gd name="connsiteX1" fmla="*/ 841176 w 841176"/>
              <a:gd name="connsiteY1" fmla="*/ 78310 h 1202345"/>
              <a:gd name="connsiteX2" fmla="*/ 763787 w 841176"/>
              <a:gd name="connsiteY2" fmla="*/ 266414 h 1202345"/>
              <a:gd name="connsiteX3" fmla="*/ 317174 w 841176"/>
              <a:gd name="connsiteY3" fmla="*/ 135366 h 1202345"/>
              <a:gd name="connsiteX4" fmla="*/ 328655 w 841176"/>
              <a:gd name="connsiteY4" fmla="*/ 1106044 h 1202345"/>
              <a:gd name="connsiteX5" fmla="*/ 0 w 841176"/>
              <a:gd name="connsiteY5" fmla="*/ 1038046 h 1202345"/>
              <a:gd name="connsiteX6" fmla="*/ 186599 w 841176"/>
              <a:gd name="connsiteY6" fmla="*/ 0 h 1202345"/>
              <a:gd name="connsiteX0" fmla="*/ 186599 w 841176"/>
              <a:gd name="connsiteY0" fmla="*/ 0 h 1202345"/>
              <a:gd name="connsiteX1" fmla="*/ 841176 w 841176"/>
              <a:gd name="connsiteY1" fmla="*/ 78310 h 1202345"/>
              <a:gd name="connsiteX2" fmla="*/ 763787 w 841176"/>
              <a:gd name="connsiteY2" fmla="*/ 266414 h 1202345"/>
              <a:gd name="connsiteX3" fmla="*/ 317174 w 841176"/>
              <a:gd name="connsiteY3" fmla="*/ 135366 h 1202345"/>
              <a:gd name="connsiteX4" fmla="*/ 222200 w 841176"/>
              <a:gd name="connsiteY4" fmla="*/ 1079396 h 1202345"/>
              <a:gd name="connsiteX5" fmla="*/ 0 w 841176"/>
              <a:gd name="connsiteY5" fmla="*/ 1038046 h 1202345"/>
              <a:gd name="connsiteX6" fmla="*/ 186599 w 841176"/>
              <a:gd name="connsiteY6" fmla="*/ 0 h 1202345"/>
              <a:gd name="connsiteX0" fmla="*/ 186599 w 841176"/>
              <a:gd name="connsiteY0" fmla="*/ 0 h 1202345"/>
              <a:gd name="connsiteX1" fmla="*/ 841176 w 841176"/>
              <a:gd name="connsiteY1" fmla="*/ 78310 h 1202345"/>
              <a:gd name="connsiteX2" fmla="*/ 763787 w 841176"/>
              <a:gd name="connsiteY2" fmla="*/ 266414 h 1202345"/>
              <a:gd name="connsiteX3" fmla="*/ 317174 w 841176"/>
              <a:gd name="connsiteY3" fmla="*/ 135366 h 1202345"/>
              <a:gd name="connsiteX4" fmla="*/ 222200 w 841176"/>
              <a:gd name="connsiteY4" fmla="*/ 1079396 h 1202345"/>
              <a:gd name="connsiteX5" fmla="*/ 0 w 841176"/>
              <a:gd name="connsiteY5" fmla="*/ 1038046 h 1202345"/>
              <a:gd name="connsiteX6" fmla="*/ 186599 w 841176"/>
              <a:gd name="connsiteY6" fmla="*/ 0 h 1202345"/>
              <a:gd name="connsiteX0" fmla="*/ 186599 w 841176"/>
              <a:gd name="connsiteY0" fmla="*/ 0 h 1222913"/>
              <a:gd name="connsiteX1" fmla="*/ 841176 w 841176"/>
              <a:gd name="connsiteY1" fmla="*/ 78310 h 1222913"/>
              <a:gd name="connsiteX2" fmla="*/ 763787 w 841176"/>
              <a:gd name="connsiteY2" fmla="*/ 266414 h 1222913"/>
              <a:gd name="connsiteX3" fmla="*/ 317174 w 841176"/>
              <a:gd name="connsiteY3" fmla="*/ 135366 h 1222913"/>
              <a:gd name="connsiteX4" fmla="*/ 222200 w 841176"/>
              <a:gd name="connsiteY4" fmla="*/ 1079396 h 1222913"/>
              <a:gd name="connsiteX5" fmla="*/ 0 w 841176"/>
              <a:gd name="connsiteY5" fmla="*/ 1038046 h 1222913"/>
              <a:gd name="connsiteX6" fmla="*/ 186599 w 841176"/>
              <a:gd name="connsiteY6" fmla="*/ 0 h 1222913"/>
              <a:gd name="connsiteX0" fmla="*/ 186599 w 841176"/>
              <a:gd name="connsiteY0" fmla="*/ 0 h 1060607"/>
              <a:gd name="connsiteX1" fmla="*/ 841176 w 841176"/>
              <a:gd name="connsiteY1" fmla="*/ 78310 h 1060607"/>
              <a:gd name="connsiteX2" fmla="*/ 763787 w 841176"/>
              <a:gd name="connsiteY2" fmla="*/ 266414 h 1060607"/>
              <a:gd name="connsiteX3" fmla="*/ 317174 w 841176"/>
              <a:gd name="connsiteY3" fmla="*/ 135366 h 1060607"/>
              <a:gd name="connsiteX4" fmla="*/ 0 w 841176"/>
              <a:gd name="connsiteY4" fmla="*/ 1038046 h 1060607"/>
              <a:gd name="connsiteX5" fmla="*/ 186599 w 841176"/>
              <a:gd name="connsiteY5" fmla="*/ 0 h 1060607"/>
              <a:gd name="connsiteX0" fmla="*/ 186599 w 841176"/>
              <a:gd name="connsiteY0" fmla="*/ 0 h 1060607"/>
              <a:gd name="connsiteX1" fmla="*/ 841176 w 841176"/>
              <a:gd name="connsiteY1" fmla="*/ 78310 h 1060607"/>
              <a:gd name="connsiteX2" fmla="*/ 763787 w 841176"/>
              <a:gd name="connsiteY2" fmla="*/ 266414 h 1060607"/>
              <a:gd name="connsiteX3" fmla="*/ 317174 w 841176"/>
              <a:gd name="connsiteY3" fmla="*/ 135366 h 1060607"/>
              <a:gd name="connsiteX4" fmla="*/ 0 w 841176"/>
              <a:gd name="connsiteY4" fmla="*/ 1038046 h 1060607"/>
              <a:gd name="connsiteX5" fmla="*/ 186599 w 841176"/>
              <a:gd name="connsiteY5" fmla="*/ 0 h 1060607"/>
              <a:gd name="connsiteX0" fmla="*/ 220635 w 875212"/>
              <a:gd name="connsiteY0" fmla="*/ 0 h 1060607"/>
              <a:gd name="connsiteX1" fmla="*/ 875212 w 875212"/>
              <a:gd name="connsiteY1" fmla="*/ 78310 h 1060607"/>
              <a:gd name="connsiteX2" fmla="*/ 797823 w 875212"/>
              <a:gd name="connsiteY2" fmla="*/ 266414 h 1060607"/>
              <a:gd name="connsiteX3" fmla="*/ 351210 w 875212"/>
              <a:gd name="connsiteY3" fmla="*/ 135366 h 1060607"/>
              <a:gd name="connsiteX4" fmla="*/ 34036 w 875212"/>
              <a:gd name="connsiteY4" fmla="*/ 1038046 h 1060607"/>
              <a:gd name="connsiteX5" fmla="*/ 220635 w 875212"/>
              <a:gd name="connsiteY5" fmla="*/ 0 h 1060607"/>
              <a:gd name="connsiteX0" fmla="*/ 220635 w 875212"/>
              <a:gd name="connsiteY0" fmla="*/ 0 h 1038046"/>
              <a:gd name="connsiteX1" fmla="*/ 875212 w 875212"/>
              <a:gd name="connsiteY1" fmla="*/ 78310 h 1038046"/>
              <a:gd name="connsiteX2" fmla="*/ 797823 w 875212"/>
              <a:gd name="connsiteY2" fmla="*/ 266414 h 1038046"/>
              <a:gd name="connsiteX3" fmla="*/ 351210 w 875212"/>
              <a:gd name="connsiteY3" fmla="*/ 135366 h 1038046"/>
              <a:gd name="connsiteX4" fmla="*/ 34036 w 875212"/>
              <a:gd name="connsiteY4" fmla="*/ 1038046 h 1038046"/>
              <a:gd name="connsiteX5" fmla="*/ 220635 w 875212"/>
              <a:gd name="connsiteY5" fmla="*/ 0 h 1038046"/>
              <a:gd name="connsiteX0" fmla="*/ 220635 w 875212"/>
              <a:gd name="connsiteY0" fmla="*/ 0 h 1038046"/>
              <a:gd name="connsiteX1" fmla="*/ 875212 w 875212"/>
              <a:gd name="connsiteY1" fmla="*/ 78310 h 1038046"/>
              <a:gd name="connsiteX2" fmla="*/ 797823 w 875212"/>
              <a:gd name="connsiteY2" fmla="*/ 266414 h 1038046"/>
              <a:gd name="connsiteX3" fmla="*/ 351210 w 875212"/>
              <a:gd name="connsiteY3" fmla="*/ 135366 h 1038046"/>
              <a:gd name="connsiteX4" fmla="*/ 34036 w 875212"/>
              <a:gd name="connsiteY4" fmla="*/ 1038046 h 1038046"/>
              <a:gd name="connsiteX5" fmla="*/ 220635 w 875212"/>
              <a:gd name="connsiteY5" fmla="*/ 0 h 1038046"/>
              <a:gd name="connsiteX0" fmla="*/ 186599 w 841176"/>
              <a:gd name="connsiteY0" fmla="*/ 0 h 1038046"/>
              <a:gd name="connsiteX1" fmla="*/ 841176 w 841176"/>
              <a:gd name="connsiteY1" fmla="*/ 78310 h 1038046"/>
              <a:gd name="connsiteX2" fmla="*/ 763787 w 841176"/>
              <a:gd name="connsiteY2" fmla="*/ 266414 h 1038046"/>
              <a:gd name="connsiteX3" fmla="*/ 317174 w 841176"/>
              <a:gd name="connsiteY3" fmla="*/ 135366 h 1038046"/>
              <a:gd name="connsiteX4" fmla="*/ 0 w 841176"/>
              <a:gd name="connsiteY4" fmla="*/ 1038046 h 1038046"/>
              <a:gd name="connsiteX5" fmla="*/ 186599 w 841176"/>
              <a:gd name="connsiteY5" fmla="*/ 0 h 1038046"/>
              <a:gd name="connsiteX0" fmla="*/ 186599 w 841176"/>
              <a:gd name="connsiteY0" fmla="*/ 0 h 1038046"/>
              <a:gd name="connsiteX1" fmla="*/ 841176 w 841176"/>
              <a:gd name="connsiteY1" fmla="*/ 78310 h 1038046"/>
              <a:gd name="connsiteX2" fmla="*/ 763787 w 841176"/>
              <a:gd name="connsiteY2" fmla="*/ 266414 h 1038046"/>
              <a:gd name="connsiteX3" fmla="*/ 317174 w 841176"/>
              <a:gd name="connsiteY3" fmla="*/ 135366 h 1038046"/>
              <a:gd name="connsiteX4" fmla="*/ 0 w 841176"/>
              <a:gd name="connsiteY4" fmla="*/ 1038046 h 1038046"/>
              <a:gd name="connsiteX5" fmla="*/ 186599 w 841176"/>
              <a:gd name="connsiteY5"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36061 w 841176"/>
              <a:gd name="connsiteY0" fmla="*/ 0 h 1102089"/>
              <a:gd name="connsiteX1" fmla="*/ 841176 w 841176"/>
              <a:gd name="connsiteY1" fmla="*/ 142353 h 1102089"/>
              <a:gd name="connsiteX2" fmla="*/ 317174 w 841176"/>
              <a:gd name="connsiteY2" fmla="*/ 199409 h 1102089"/>
              <a:gd name="connsiteX3" fmla="*/ 0 w 841176"/>
              <a:gd name="connsiteY3" fmla="*/ 1102089 h 1102089"/>
              <a:gd name="connsiteX4" fmla="*/ 136061 w 841176"/>
              <a:gd name="connsiteY4" fmla="*/ 0 h 1102089"/>
              <a:gd name="connsiteX0" fmla="*/ 136061 w 841176"/>
              <a:gd name="connsiteY0" fmla="*/ 0 h 1102089"/>
              <a:gd name="connsiteX1" fmla="*/ 841176 w 841176"/>
              <a:gd name="connsiteY1" fmla="*/ 142353 h 1102089"/>
              <a:gd name="connsiteX2" fmla="*/ 286276 w 841176"/>
              <a:gd name="connsiteY2" fmla="*/ 172575 h 1102089"/>
              <a:gd name="connsiteX3" fmla="*/ 0 w 841176"/>
              <a:gd name="connsiteY3" fmla="*/ 1102089 h 1102089"/>
              <a:gd name="connsiteX4" fmla="*/ 136061 w 841176"/>
              <a:gd name="connsiteY4" fmla="*/ 0 h 1102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176" h="1102089">
                <a:moveTo>
                  <a:pt x="136061" y="0"/>
                </a:moveTo>
                <a:cubicBezTo>
                  <a:pt x="397507" y="54100"/>
                  <a:pt x="621610" y="165472"/>
                  <a:pt x="841176" y="142353"/>
                </a:cubicBezTo>
                <a:cubicBezTo>
                  <a:pt x="705935" y="235069"/>
                  <a:pt x="460943" y="153556"/>
                  <a:pt x="286276" y="172575"/>
                </a:cubicBezTo>
                <a:cubicBezTo>
                  <a:pt x="158978" y="301180"/>
                  <a:pt x="203411" y="748769"/>
                  <a:pt x="0" y="1102089"/>
                </a:cubicBezTo>
                <a:cubicBezTo>
                  <a:pt x="40186" y="630956"/>
                  <a:pt x="73861" y="346015"/>
                  <a:pt x="136061" y="0"/>
                </a:cubicBezTo>
                <a:close/>
              </a:path>
            </a:pathLst>
          </a:custGeom>
          <a:solidFill>
            <a:srgbClr val="00B800"/>
          </a:solidFill>
          <a:ln>
            <a:noFill/>
          </a:ln>
          <a:effectLst>
            <a:outerShdw blurRad="127000" dir="5400000" sx="90000" sy="-19000" rotWithShape="0">
              <a:prstClr val="black">
                <a:alpha val="50000"/>
              </a:prstClr>
            </a:outerShdw>
          </a:effectLst>
          <a:scene3d>
            <a:camera prst="orthographicFront"/>
            <a:lightRig rig="balanced" dir="t"/>
          </a:scene3d>
          <a:sp3d extrusionH="25400" prstMaterial="dkEdge">
            <a:bevelT w="82550" h="82550"/>
            <a:bevelB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13" name="Title 1"/>
          <p:cNvSpPr txBox="1">
            <a:spLocks/>
          </p:cNvSpPr>
          <p:nvPr/>
        </p:nvSpPr>
        <p:spPr>
          <a:xfrm>
            <a:off x="8585200" y="6451600"/>
            <a:ext cx="635000" cy="330200"/>
          </a:xfrm>
          <a:prstGeom prst="rect">
            <a:avLst/>
          </a:prstGeom>
        </p:spPr>
        <p:txBody>
          <a:bodyPr anchor="ctr">
            <a:norm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fontAlgn="auto">
              <a:spcAft>
                <a:spcPts val="0"/>
              </a:spcAft>
              <a:defRPr/>
            </a:pPr>
            <a:fld id="{210AAC24-7B44-4FF2-AB71-33148A0D077C}" type="slidenum">
              <a:rPr lang="en-US" sz="1400" smtClean="0">
                <a:solidFill>
                  <a:prstClr val="black"/>
                </a:solidFill>
                <a:effectLst>
                  <a:outerShdw blurRad="114300" dist="114300" dir="2700000">
                    <a:srgbClr val="000000">
                      <a:alpha val="40000"/>
                    </a:srgbClr>
                  </a:outerShdw>
                </a:effectLst>
                <a:latin typeface="Calibri"/>
              </a:rPr>
              <a:pPr algn="ctr" fontAlgn="auto">
                <a:spcAft>
                  <a:spcPts val="0"/>
                </a:spcAft>
                <a:defRPr/>
              </a:pPr>
              <a:t>11</a:t>
            </a:fld>
            <a:endParaRPr lang="en-US" sz="1400" dirty="0">
              <a:solidFill>
                <a:prstClr val="black"/>
              </a:solidFill>
              <a:effectLst>
                <a:outerShdw blurRad="114300" dist="114300" dir="2700000">
                  <a:srgbClr val="000000">
                    <a:alpha val="40000"/>
                  </a:srgbClr>
                </a:outerShdw>
              </a:effectLst>
              <a:latin typeface="Calibri"/>
            </a:endParaRPr>
          </a:p>
        </p:txBody>
      </p:sp>
      <p:pic>
        <p:nvPicPr>
          <p:cNvPr id="114" name="Picture 13" descr="C:\Users\mamciner\Documents\Data\Data Services Manager\Presentations\NASAClimateDataServices_Overview\transparentnasalogo.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213854" y="6111819"/>
            <a:ext cx="671571" cy="549661"/>
          </a:xfrm>
          <a:prstGeom prst="rect">
            <a:avLst/>
          </a:prstGeom>
          <a:noFill/>
          <a:extLst>
            <a:ext uri="{909E8E84-426E-40DD-AFC4-6F175D3DCCD1}">
              <a14:hiddenFill xmlns:a14="http://schemas.microsoft.com/office/drawing/2010/main">
                <a:solidFill>
                  <a:srgbClr val="FFFFFF"/>
                </a:solidFill>
              </a14:hiddenFill>
            </a:ext>
          </a:extLst>
        </p:spPr>
      </p:pic>
      <p:pic>
        <p:nvPicPr>
          <p:cNvPr id="14353" name="Picture 17" descr="C:\Users\mamciner\Downloads\LASlogo.gif"/>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71876" y="3638549"/>
            <a:ext cx="576518" cy="548640"/>
          </a:xfrm>
          <a:prstGeom prst="rect">
            <a:avLst/>
          </a:prstGeom>
          <a:noFill/>
          <a:extLst>
            <a:ext uri="{909E8E84-426E-40DD-AFC4-6F175D3DCCD1}">
              <a14:hiddenFill xmlns:a14="http://schemas.microsoft.com/office/drawing/2010/main">
                <a:solidFill>
                  <a:srgbClr val="FFFFFF"/>
                </a:solidFill>
              </a14:hiddenFill>
            </a:ext>
          </a:extLst>
        </p:spPr>
      </p:pic>
      <p:sp>
        <p:nvSpPr>
          <p:cNvPr id="117" name="Rectangle 116"/>
          <p:cNvSpPr/>
          <p:nvPr/>
        </p:nvSpPr>
        <p:spPr>
          <a:xfrm>
            <a:off x="948394" y="3600451"/>
            <a:ext cx="2861606" cy="666750"/>
          </a:xfrm>
          <a:prstGeom prst="rect">
            <a:avLst/>
          </a:prstGeom>
        </p:spPr>
        <p:txBody>
          <a:bodyPr wrap="square" anchor="ctr">
            <a:noAutofit/>
          </a:bodyPr>
          <a:lstStyle/>
          <a:p>
            <a:pPr fontAlgn="auto">
              <a:spcBef>
                <a:spcPts val="0"/>
              </a:spcBef>
              <a:spcAft>
                <a:spcPts val="0"/>
              </a:spcAft>
            </a:pPr>
            <a:r>
              <a:rPr lang="en-US" sz="1400" b="1" dirty="0" smtClean="0">
                <a:solidFill>
                  <a:prstClr val="black"/>
                </a:solidFill>
                <a:latin typeface="Calibri"/>
                <a:ea typeface="+mn-ea"/>
              </a:rPr>
              <a:t>Live Access Server (LAS)</a:t>
            </a:r>
          </a:p>
          <a:p>
            <a:pPr fontAlgn="auto">
              <a:spcBef>
                <a:spcPts val="0"/>
              </a:spcBef>
              <a:spcAft>
                <a:spcPts val="0"/>
              </a:spcAft>
            </a:pPr>
            <a:r>
              <a:rPr lang="en-US" sz="1400" dirty="0" smtClean="0">
                <a:solidFill>
                  <a:prstClr val="black"/>
                </a:solidFill>
                <a:latin typeface="Calibri"/>
                <a:ea typeface="+mn-ea"/>
              </a:rPr>
              <a:t>Data subsetting and analysis services</a:t>
            </a:r>
            <a:endParaRPr lang="en-US" sz="1400" dirty="0">
              <a:solidFill>
                <a:prstClr val="black"/>
              </a:solidFill>
              <a:latin typeface="Calibri"/>
              <a:ea typeface="+mn-ea"/>
            </a:endParaRPr>
          </a:p>
        </p:txBody>
      </p:sp>
      <p:sp>
        <p:nvSpPr>
          <p:cNvPr id="118" name="Rectangle 117"/>
          <p:cNvSpPr/>
          <p:nvPr/>
        </p:nvSpPr>
        <p:spPr>
          <a:xfrm>
            <a:off x="3914775" y="3600450"/>
            <a:ext cx="1066800" cy="640079"/>
          </a:xfrm>
          <a:prstGeom prst="rect">
            <a:avLst/>
          </a:prstGeom>
        </p:spPr>
        <p:txBody>
          <a:bodyPr wrap="square" anchor="ctr">
            <a:noAutofit/>
          </a:bodyPr>
          <a:lstStyle/>
          <a:p>
            <a:pPr algn="ctr" fontAlgn="auto">
              <a:spcBef>
                <a:spcPts val="0"/>
              </a:spcBef>
              <a:spcAft>
                <a:spcPts val="0"/>
              </a:spcAft>
            </a:pPr>
            <a:r>
              <a:rPr lang="en-US" sz="1600" dirty="0" smtClean="0">
                <a:solidFill>
                  <a:prstClr val="black"/>
                </a:solidFill>
                <a:latin typeface="Calibri"/>
                <a:ea typeface="+mn-ea"/>
              </a:rPr>
              <a:t>OPENDAP</a:t>
            </a:r>
          </a:p>
        </p:txBody>
      </p:sp>
      <p:sp>
        <p:nvSpPr>
          <p:cNvPr id="119" name="Freeform 118"/>
          <p:cNvSpPr/>
          <p:nvPr/>
        </p:nvSpPr>
        <p:spPr>
          <a:xfrm rot="1964645" flipH="1" flipV="1">
            <a:off x="5416827" y="3659042"/>
            <a:ext cx="261814" cy="442239"/>
          </a:xfrm>
          <a:custGeom>
            <a:avLst/>
            <a:gdLst>
              <a:gd name="connsiteX0" fmla="*/ 0 w 670191"/>
              <a:gd name="connsiteY0" fmla="*/ 0 h 977553"/>
              <a:gd name="connsiteX1" fmla="*/ 670191 w 670191"/>
              <a:gd name="connsiteY1" fmla="*/ 0 h 977553"/>
              <a:gd name="connsiteX2" fmla="*/ 517036 w 670191"/>
              <a:gd name="connsiteY2" fmla="*/ 223395 h 977553"/>
              <a:gd name="connsiteX3" fmla="*/ 223395 w 670191"/>
              <a:gd name="connsiteY3" fmla="*/ 223395 h 977553"/>
              <a:gd name="connsiteX4" fmla="*/ 223395 w 670191"/>
              <a:gd name="connsiteY4" fmla="*/ 651705 h 977553"/>
              <a:gd name="connsiteX5" fmla="*/ 0 w 670191"/>
              <a:gd name="connsiteY5" fmla="*/ 977553 h 977553"/>
              <a:gd name="connsiteX6" fmla="*/ 0 w 670191"/>
              <a:gd name="connsiteY6" fmla="*/ 0 h 977553"/>
              <a:gd name="connsiteX0" fmla="*/ 0 w 670191"/>
              <a:gd name="connsiteY0" fmla="*/ 0 h 977553"/>
              <a:gd name="connsiteX1" fmla="*/ 670191 w 670191"/>
              <a:gd name="connsiteY1" fmla="*/ 0 h 977553"/>
              <a:gd name="connsiteX2" fmla="*/ 445575 w 670191"/>
              <a:gd name="connsiteY2" fmla="*/ 423945 h 977553"/>
              <a:gd name="connsiteX3" fmla="*/ 223395 w 670191"/>
              <a:gd name="connsiteY3" fmla="*/ 223395 h 977553"/>
              <a:gd name="connsiteX4" fmla="*/ 223395 w 670191"/>
              <a:gd name="connsiteY4" fmla="*/ 651705 h 977553"/>
              <a:gd name="connsiteX5" fmla="*/ 0 w 670191"/>
              <a:gd name="connsiteY5" fmla="*/ 977553 h 977553"/>
              <a:gd name="connsiteX6" fmla="*/ 0 w 670191"/>
              <a:gd name="connsiteY6" fmla="*/ 0 h 977553"/>
              <a:gd name="connsiteX0" fmla="*/ 0 w 670191"/>
              <a:gd name="connsiteY0" fmla="*/ 0 h 977553"/>
              <a:gd name="connsiteX1" fmla="*/ 670191 w 670191"/>
              <a:gd name="connsiteY1" fmla="*/ 0 h 977553"/>
              <a:gd name="connsiteX2" fmla="*/ 551061 w 670191"/>
              <a:gd name="connsiteY2" fmla="*/ 143360 h 977553"/>
              <a:gd name="connsiteX3" fmla="*/ 445575 w 670191"/>
              <a:gd name="connsiteY3" fmla="*/ 423945 h 977553"/>
              <a:gd name="connsiteX4" fmla="*/ 223395 w 670191"/>
              <a:gd name="connsiteY4" fmla="*/ 223395 h 977553"/>
              <a:gd name="connsiteX5" fmla="*/ 223395 w 670191"/>
              <a:gd name="connsiteY5" fmla="*/ 651705 h 977553"/>
              <a:gd name="connsiteX6" fmla="*/ 0 w 670191"/>
              <a:gd name="connsiteY6" fmla="*/ 977553 h 977553"/>
              <a:gd name="connsiteX7" fmla="*/ 0 w 670191"/>
              <a:gd name="connsiteY7" fmla="*/ 0 h 977553"/>
              <a:gd name="connsiteX0" fmla="*/ 0 w 551061"/>
              <a:gd name="connsiteY0" fmla="*/ 0 h 977553"/>
              <a:gd name="connsiteX1" fmla="*/ 551061 w 551061"/>
              <a:gd name="connsiteY1" fmla="*/ 143360 h 977553"/>
              <a:gd name="connsiteX2" fmla="*/ 445575 w 551061"/>
              <a:gd name="connsiteY2" fmla="*/ 423945 h 977553"/>
              <a:gd name="connsiteX3" fmla="*/ 223395 w 551061"/>
              <a:gd name="connsiteY3" fmla="*/ 223395 h 977553"/>
              <a:gd name="connsiteX4" fmla="*/ 223395 w 551061"/>
              <a:gd name="connsiteY4" fmla="*/ 651705 h 977553"/>
              <a:gd name="connsiteX5" fmla="*/ 0 w 551061"/>
              <a:gd name="connsiteY5" fmla="*/ 977553 h 977553"/>
              <a:gd name="connsiteX6" fmla="*/ 0 w 551061"/>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107579 w 694979"/>
              <a:gd name="connsiteY0" fmla="*/ 0 h 977553"/>
              <a:gd name="connsiteX1" fmla="*/ 694979 w 694979"/>
              <a:gd name="connsiteY1" fmla="*/ 102424 h 977553"/>
              <a:gd name="connsiteX2" fmla="*/ 553154 w 694979"/>
              <a:gd name="connsiteY2" fmla="*/ 423945 h 977553"/>
              <a:gd name="connsiteX3" fmla="*/ 330974 w 694979"/>
              <a:gd name="connsiteY3" fmla="*/ 223395 h 977553"/>
              <a:gd name="connsiteX4" fmla="*/ 330974 w 694979"/>
              <a:gd name="connsiteY4" fmla="*/ 651705 h 977553"/>
              <a:gd name="connsiteX5" fmla="*/ 107579 w 694979"/>
              <a:gd name="connsiteY5" fmla="*/ 977553 h 977553"/>
              <a:gd name="connsiteX6" fmla="*/ 0 w 694979"/>
              <a:gd name="connsiteY6" fmla="*/ 898493 h 977553"/>
              <a:gd name="connsiteX7" fmla="*/ 107579 w 694979"/>
              <a:gd name="connsiteY7" fmla="*/ 0 h 977553"/>
              <a:gd name="connsiteX0" fmla="*/ 107579 w 694979"/>
              <a:gd name="connsiteY0" fmla="*/ 0 h 1082940"/>
              <a:gd name="connsiteX1" fmla="*/ 694979 w 694979"/>
              <a:gd name="connsiteY1" fmla="*/ 102424 h 1082940"/>
              <a:gd name="connsiteX2" fmla="*/ 553154 w 694979"/>
              <a:gd name="connsiteY2" fmla="*/ 423945 h 1082940"/>
              <a:gd name="connsiteX3" fmla="*/ 330974 w 694979"/>
              <a:gd name="connsiteY3" fmla="*/ 223395 h 1082940"/>
              <a:gd name="connsiteX4" fmla="*/ 330974 w 694979"/>
              <a:gd name="connsiteY4" fmla="*/ 651705 h 1082940"/>
              <a:gd name="connsiteX5" fmla="*/ 294172 w 694979"/>
              <a:gd name="connsiteY5" fmla="*/ 1082940 h 1082940"/>
              <a:gd name="connsiteX6" fmla="*/ 0 w 694979"/>
              <a:gd name="connsiteY6" fmla="*/ 898493 h 1082940"/>
              <a:gd name="connsiteX7" fmla="*/ 107579 w 694979"/>
              <a:gd name="connsiteY7" fmla="*/ 0 h 1082940"/>
              <a:gd name="connsiteX0" fmla="*/ 107579 w 694979"/>
              <a:gd name="connsiteY0" fmla="*/ 0 h 1082940"/>
              <a:gd name="connsiteX1" fmla="*/ 694979 w 694979"/>
              <a:gd name="connsiteY1" fmla="*/ 102424 h 1082940"/>
              <a:gd name="connsiteX2" fmla="*/ 553154 w 694979"/>
              <a:gd name="connsiteY2" fmla="*/ 423945 h 1082940"/>
              <a:gd name="connsiteX3" fmla="*/ 330974 w 694979"/>
              <a:gd name="connsiteY3" fmla="*/ 223395 h 1082940"/>
              <a:gd name="connsiteX4" fmla="*/ 294172 w 694979"/>
              <a:gd name="connsiteY4" fmla="*/ 1082940 h 1082940"/>
              <a:gd name="connsiteX5" fmla="*/ 0 w 694979"/>
              <a:gd name="connsiteY5" fmla="*/ 898493 h 1082940"/>
              <a:gd name="connsiteX6" fmla="*/ 107579 w 694979"/>
              <a:gd name="connsiteY6" fmla="*/ 0 h 108294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232052 w 819452"/>
              <a:gd name="connsiteY0" fmla="*/ 0 h 1156320"/>
              <a:gd name="connsiteX1" fmla="*/ 819452 w 819452"/>
              <a:gd name="connsiteY1" fmla="*/ 102424 h 1156320"/>
              <a:gd name="connsiteX2" fmla="*/ 677627 w 819452"/>
              <a:gd name="connsiteY2" fmla="*/ 423945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904420"/>
              <a:gd name="connsiteY0" fmla="*/ 0 h 1156320"/>
              <a:gd name="connsiteX1" fmla="*/ 819452 w 904420"/>
              <a:gd name="connsiteY1" fmla="*/ 102424 h 1156320"/>
              <a:gd name="connsiteX2" fmla="*/ 741860 w 904420"/>
              <a:gd name="connsiteY2" fmla="*/ 353662 h 1156320"/>
              <a:gd name="connsiteX3" fmla="*/ 731468 w 904420"/>
              <a:gd name="connsiteY3" fmla="*/ 397630 h 1156320"/>
              <a:gd name="connsiteX4" fmla="*/ 455447 w 904420"/>
              <a:gd name="connsiteY4" fmla="*/ 223395 h 1156320"/>
              <a:gd name="connsiteX5" fmla="*/ 402457 w 904420"/>
              <a:gd name="connsiteY5" fmla="*/ 1156320 h 1156320"/>
              <a:gd name="connsiteX6" fmla="*/ 124473 w 904420"/>
              <a:gd name="connsiteY6" fmla="*/ 898493 h 1156320"/>
              <a:gd name="connsiteX7" fmla="*/ 232052 w 904420"/>
              <a:gd name="connsiteY7"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358469 w 819452"/>
              <a:gd name="connsiteY3" fmla="*/ 187259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343037 w 819452"/>
              <a:gd name="connsiteY3" fmla="*/ 177075 h 1156320"/>
              <a:gd name="connsiteX4" fmla="*/ 402457 w 819452"/>
              <a:gd name="connsiteY4" fmla="*/ 1156320 h 1156320"/>
              <a:gd name="connsiteX5" fmla="*/ 124473 w 819452"/>
              <a:gd name="connsiteY5" fmla="*/ 898493 h 1156320"/>
              <a:gd name="connsiteX6" fmla="*/ 232052 w 819452"/>
              <a:gd name="connsiteY6" fmla="*/ 0 h 1156320"/>
              <a:gd name="connsiteX0" fmla="*/ 119817 w 707217"/>
              <a:gd name="connsiteY0" fmla="*/ 0 h 1120184"/>
              <a:gd name="connsiteX1" fmla="*/ 707217 w 707217"/>
              <a:gd name="connsiteY1" fmla="*/ 102424 h 1120184"/>
              <a:gd name="connsiteX2" fmla="*/ 619233 w 707217"/>
              <a:gd name="connsiteY2" fmla="*/ 397630 h 1120184"/>
              <a:gd name="connsiteX3" fmla="*/ 230802 w 707217"/>
              <a:gd name="connsiteY3" fmla="*/ 177075 h 1120184"/>
              <a:gd name="connsiteX4" fmla="*/ 193245 w 707217"/>
              <a:gd name="connsiteY4" fmla="*/ 1120184 h 1120184"/>
              <a:gd name="connsiteX5" fmla="*/ 12238 w 707217"/>
              <a:gd name="connsiteY5" fmla="*/ 898493 h 1120184"/>
              <a:gd name="connsiteX6" fmla="*/ 119817 w 707217"/>
              <a:gd name="connsiteY6" fmla="*/ 0 h 1120184"/>
              <a:gd name="connsiteX0" fmla="*/ 86422 w 673822"/>
              <a:gd name="connsiteY0" fmla="*/ 0 h 1135246"/>
              <a:gd name="connsiteX1" fmla="*/ 673822 w 673822"/>
              <a:gd name="connsiteY1" fmla="*/ 102424 h 1135246"/>
              <a:gd name="connsiteX2" fmla="*/ 585838 w 673822"/>
              <a:gd name="connsiteY2" fmla="*/ 397630 h 1135246"/>
              <a:gd name="connsiteX3" fmla="*/ 197407 w 673822"/>
              <a:gd name="connsiteY3" fmla="*/ 177075 h 1135246"/>
              <a:gd name="connsiteX4" fmla="*/ 159850 w 673822"/>
              <a:gd name="connsiteY4" fmla="*/ 1120184 h 1135246"/>
              <a:gd name="connsiteX5" fmla="*/ 12238 w 673822"/>
              <a:gd name="connsiteY5" fmla="*/ 948549 h 1135246"/>
              <a:gd name="connsiteX6" fmla="*/ 86422 w 673822"/>
              <a:gd name="connsiteY6" fmla="*/ 0 h 1135246"/>
              <a:gd name="connsiteX0" fmla="*/ 108894 w 696294"/>
              <a:gd name="connsiteY0" fmla="*/ 0 h 1120184"/>
              <a:gd name="connsiteX1" fmla="*/ 696294 w 696294"/>
              <a:gd name="connsiteY1" fmla="*/ 102424 h 1120184"/>
              <a:gd name="connsiteX2" fmla="*/ 608310 w 696294"/>
              <a:gd name="connsiteY2" fmla="*/ 397630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575798 w 696294"/>
              <a:gd name="connsiteY2" fmla="*/ 33768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43692 w 731092"/>
              <a:gd name="connsiteY0" fmla="*/ 0 h 1170823"/>
              <a:gd name="connsiteX1" fmla="*/ 731092 w 731092"/>
              <a:gd name="connsiteY1" fmla="*/ 102424 h 1170823"/>
              <a:gd name="connsiteX2" fmla="*/ 687425 w 731092"/>
              <a:gd name="connsiteY2" fmla="*/ 357431 h 1170823"/>
              <a:gd name="connsiteX3" fmla="*/ 254677 w 731092"/>
              <a:gd name="connsiteY3" fmla="*/ 177075 h 1170823"/>
              <a:gd name="connsiteX4" fmla="*/ 217120 w 731092"/>
              <a:gd name="connsiteY4" fmla="*/ 1120184 h 1170823"/>
              <a:gd name="connsiteX5" fmla="*/ 12238 w 731092"/>
              <a:gd name="connsiteY5" fmla="*/ 1029975 h 1170823"/>
              <a:gd name="connsiteX6" fmla="*/ 143692 w 731092"/>
              <a:gd name="connsiteY6" fmla="*/ 0 h 1170823"/>
              <a:gd name="connsiteX0" fmla="*/ 143692 w 731092"/>
              <a:gd name="connsiteY0" fmla="*/ 0 h 1120184"/>
              <a:gd name="connsiteX1" fmla="*/ 731092 w 731092"/>
              <a:gd name="connsiteY1" fmla="*/ 102424 h 1120184"/>
              <a:gd name="connsiteX2" fmla="*/ 687425 w 731092"/>
              <a:gd name="connsiteY2" fmla="*/ 357431 h 1120184"/>
              <a:gd name="connsiteX3" fmla="*/ 254677 w 731092"/>
              <a:gd name="connsiteY3" fmla="*/ 177075 h 1120184"/>
              <a:gd name="connsiteX4" fmla="*/ 217120 w 731092"/>
              <a:gd name="connsiteY4" fmla="*/ 1120184 h 1120184"/>
              <a:gd name="connsiteX5" fmla="*/ 12238 w 731092"/>
              <a:gd name="connsiteY5" fmla="*/ 1029975 h 1120184"/>
              <a:gd name="connsiteX6" fmla="*/ 143692 w 731092"/>
              <a:gd name="connsiteY6" fmla="*/ 0 h 1120184"/>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42439 w 718854"/>
              <a:gd name="connsiteY3" fmla="*/ 177075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42439 w 718854"/>
              <a:gd name="connsiteY3" fmla="*/ 177075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93345 w 718854"/>
              <a:gd name="connsiteY3" fmla="*/ 189113 h 1124900"/>
              <a:gd name="connsiteX4" fmla="*/ 242439 w 718854"/>
              <a:gd name="connsiteY4" fmla="*/ 177075 h 1124900"/>
              <a:gd name="connsiteX5" fmla="*/ 204882 w 718854"/>
              <a:gd name="connsiteY5" fmla="*/ 1120184 h 1124900"/>
              <a:gd name="connsiteX6" fmla="*/ 0 w 718854"/>
              <a:gd name="connsiteY6" fmla="*/ 1029975 h 1124900"/>
              <a:gd name="connsiteX7" fmla="*/ 131454 w 718854"/>
              <a:gd name="connsiteY7"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93345 w 718854"/>
              <a:gd name="connsiteY3" fmla="*/ 189113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20570"/>
              <a:gd name="connsiteY0" fmla="*/ 0 h 1124900"/>
              <a:gd name="connsiteX1" fmla="*/ 718854 w 720570"/>
              <a:gd name="connsiteY1" fmla="*/ 102424 h 1124900"/>
              <a:gd name="connsiteX2" fmla="*/ 675187 w 720570"/>
              <a:gd name="connsiteY2" fmla="*/ 357431 h 1124900"/>
              <a:gd name="connsiteX3" fmla="*/ 278988 w 720570"/>
              <a:gd name="connsiteY3" fmla="*/ 160977 h 1124900"/>
              <a:gd name="connsiteX4" fmla="*/ 204882 w 720570"/>
              <a:gd name="connsiteY4" fmla="*/ 1120184 h 1124900"/>
              <a:gd name="connsiteX5" fmla="*/ 0 w 720570"/>
              <a:gd name="connsiteY5" fmla="*/ 1029975 h 1124900"/>
              <a:gd name="connsiteX6" fmla="*/ 131454 w 720570"/>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823037"/>
              <a:gd name="connsiteY0" fmla="*/ 0 h 1124900"/>
              <a:gd name="connsiteX1" fmla="*/ 718854 w 823037"/>
              <a:gd name="connsiteY1" fmla="*/ 102424 h 1124900"/>
              <a:gd name="connsiteX2" fmla="*/ 675187 w 823037"/>
              <a:gd name="connsiteY2" fmla="*/ 357431 h 1124900"/>
              <a:gd name="connsiteX3" fmla="*/ 278988 w 823037"/>
              <a:gd name="connsiteY3" fmla="*/ 160977 h 1124900"/>
              <a:gd name="connsiteX4" fmla="*/ 204882 w 823037"/>
              <a:gd name="connsiteY4" fmla="*/ 1120184 h 1124900"/>
              <a:gd name="connsiteX5" fmla="*/ 0 w 823037"/>
              <a:gd name="connsiteY5" fmla="*/ 1029975 h 1124900"/>
              <a:gd name="connsiteX6" fmla="*/ 131454 w 823037"/>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4573"/>
              <a:gd name="connsiteX1" fmla="*/ 718854 w 718854"/>
              <a:gd name="connsiteY1" fmla="*/ 76813 h 1094573"/>
              <a:gd name="connsiteX2" fmla="*/ 675187 w 718854"/>
              <a:gd name="connsiteY2" fmla="*/ 331820 h 1094573"/>
              <a:gd name="connsiteX3" fmla="*/ 278988 w 718854"/>
              <a:gd name="connsiteY3" fmla="*/ 135366 h 1094573"/>
              <a:gd name="connsiteX4" fmla="*/ 204882 w 718854"/>
              <a:gd name="connsiteY4" fmla="*/ 1094573 h 1094573"/>
              <a:gd name="connsiteX5" fmla="*/ 0 w 718854"/>
              <a:gd name="connsiteY5" fmla="*/ 1004364 h 1094573"/>
              <a:gd name="connsiteX6" fmla="*/ 148413 w 718854"/>
              <a:gd name="connsiteY6" fmla="*/ 0 h 1094573"/>
              <a:gd name="connsiteX0" fmla="*/ 186599 w 757040"/>
              <a:gd name="connsiteY0" fmla="*/ 0 h 1094573"/>
              <a:gd name="connsiteX1" fmla="*/ 757040 w 757040"/>
              <a:gd name="connsiteY1" fmla="*/ 76813 h 1094573"/>
              <a:gd name="connsiteX2" fmla="*/ 713373 w 757040"/>
              <a:gd name="connsiteY2" fmla="*/ 331820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757040"/>
              <a:gd name="connsiteY0" fmla="*/ 0 h 1094573"/>
              <a:gd name="connsiteX1" fmla="*/ 757040 w 757040"/>
              <a:gd name="connsiteY1" fmla="*/ 76813 h 1094573"/>
              <a:gd name="connsiteX2" fmla="*/ 709160 w 757040"/>
              <a:gd name="connsiteY2" fmla="*/ 237994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757040"/>
              <a:gd name="connsiteY0" fmla="*/ 0 h 1094573"/>
              <a:gd name="connsiteX1" fmla="*/ 757040 w 757040"/>
              <a:gd name="connsiteY1" fmla="*/ 76813 h 1094573"/>
              <a:gd name="connsiteX2" fmla="*/ 709160 w 757040"/>
              <a:gd name="connsiteY2" fmla="*/ 237994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757040"/>
              <a:gd name="connsiteY0" fmla="*/ 0 h 1094573"/>
              <a:gd name="connsiteX1" fmla="*/ 757040 w 757040"/>
              <a:gd name="connsiteY1" fmla="*/ 76813 h 1094573"/>
              <a:gd name="connsiteX2" fmla="*/ 709160 w 757040"/>
              <a:gd name="connsiteY2" fmla="*/ 237994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841176"/>
              <a:gd name="connsiteY0" fmla="*/ 0 h 1094573"/>
              <a:gd name="connsiteX1" fmla="*/ 841176 w 841176"/>
              <a:gd name="connsiteY1" fmla="*/ 78310 h 1094573"/>
              <a:gd name="connsiteX2" fmla="*/ 709160 w 841176"/>
              <a:gd name="connsiteY2" fmla="*/ 23799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106044"/>
              <a:gd name="connsiteX1" fmla="*/ 841176 w 841176"/>
              <a:gd name="connsiteY1" fmla="*/ 78310 h 1106044"/>
              <a:gd name="connsiteX2" fmla="*/ 763787 w 841176"/>
              <a:gd name="connsiteY2" fmla="*/ 266414 h 1106044"/>
              <a:gd name="connsiteX3" fmla="*/ 317174 w 841176"/>
              <a:gd name="connsiteY3" fmla="*/ 135366 h 1106044"/>
              <a:gd name="connsiteX4" fmla="*/ 328655 w 841176"/>
              <a:gd name="connsiteY4" fmla="*/ 1106044 h 1106044"/>
              <a:gd name="connsiteX5" fmla="*/ 0 w 841176"/>
              <a:gd name="connsiteY5" fmla="*/ 1038046 h 1106044"/>
              <a:gd name="connsiteX6" fmla="*/ 186599 w 841176"/>
              <a:gd name="connsiteY6" fmla="*/ 0 h 1106044"/>
              <a:gd name="connsiteX0" fmla="*/ 186599 w 841176"/>
              <a:gd name="connsiteY0" fmla="*/ 0 h 1106044"/>
              <a:gd name="connsiteX1" fmla="*/ 841176 w 841176"/>
              <a:gd name="connsiteY1" fmla="*/ 78310 h 1106044"/>
              <a:gd name="connsiteX2" fmla="*/ 763787 w 841176"/>
              <a:gd name="connsiteY2" fmla="*/ 266414 h 1106044"/>
              <a:gd name="connsiteX3" fmla="*/ 317174 w 841176"/>
              <a:gd name="connsiteY3" fmla="*/ 135366 h 1106044"/>
              <a:gd name="connsiteX4" fmla="*/ 328655 w 841176"/>
              <a:gd name="connsiteY4" fmla="*/ 1106044 h 1106044"/>
              <a:gd name="connsiteX5" fmla="*/ 0 w 841176"/>
              <a:gd name="connsiteY5" fmla="*/ 1038046 h 1106044"/>
              <a:gd name="connsiteX6" fmla="*/ 186599 w 841176"/>
              <a:gd name="connsiteY6" fmla="*/ 0 h 1106044"/>
              <a:gd name="connsiteX0" fmla="*/ 186599 w 841176"/>
              <a:gd name="connsiteY0" fmla="*/ 0 h 1106044"/>
              <a:gd name="connsiteX1" fmla="*/ 841176 w 841176"/>
              <a:gd name="connsiteY1" fmla="*/ 78310 h 1106044"/>
              <a:gd name="connsiteX2" fmla="*/ 763787 w 841176"/>
              <a:gd name="connsiteY2" fmla="*/ 266414 h 1106044"/>
              <a:gd name="connsiteX3" fmla="*/ 317174 w 841176"/>
              <a:gd name="connsiteY3" fmla="*/ 135366 h 1106044"/>
              <a:gd name="connsiteX4" fmla="*/ 328655 w 841176"/>
              <a:gd name="connsiteY4" fmla="*/ 1106044 h 1106044"/>
              <a:gd name="connsiteX5" fmla="*/ 0 w 841176"/>
              <a:gd name="connsiteY5" fmla="*/ 1038046 h 1106044"/>
              <a:gd name="connsiteX6" fmla="*/ 186599 w 841176"/>
              <a:gd name="connsiteY6" fmla="*/ 0 h 1106044"/>
              <a:gd name="connsiteX0" fmla="*/ 186599 w 841176"/>
              <a:gd name="connsiteY0" fmla="*/ 0 h 1202345"/>
              <a:gd name="connsiteX1" fmla="*/ 841176 w 841176"/>
              <a:gd name="connsiteY1" fmla="*/ 78310 h 1202345"/>
              <a:gd name="connsiteX2" fmla="*/ 763787 w 841176"/>
              <a:gd name="connsiteY2" fmla="*/ 266414 h 1202345"/>
              <a:gd name="connsiteX3" fmla="*/ 317174 w 841176"/>
              <a:gd name="connsiteY3" fmla="*/ 135366 h 1202345"/>
              <a:gd name="connsiteX4" fmla="*/ 328655 w 841176"/>
              <a:gd name="connsiteY4" fmla="*/ 1106044 h 1202345"/>
              <a:gd name="connsiteX5" fmla="*/ 0 w 841176"/>
              <a:gd name="connsiteY5" fmla="*/ 1038046 h 1202345"/>
              <a:gd name="connsiteX6" fmla="*/ 186599 w 841176"/>
              <a:gd name="connsiteY6" fmla="*/ 0 h 1202345"/>
              <a:gd name="connsiteX0" fmla="*/ 186599 w 841176"/>
              <a:gd name="connsiteY0" fmla="*/ 0 h 1202345"/>
              <a:gd name="connsiteX1" fmla="*/ 841176 w 841176"/>
              <a:gd name="connsiteY1" fmla="*/ 78310 h 1202345"/>
              <a:gd name="connsiteX2" fmla="*/ 763787 w 841176"/>
              <a:gd name="connsiteY2" fmla="*/ 266414 h 1202345"/>
              <a:gd name="connsiteX3" fmla="*/ 317174 w 841176"/>
              <a:gd name="connsiteY3" fmla="*/ 135366 h 1202345"/>
              <a:gd name="connsiteX4" fmla="*/ 222200 w 841176"/>
              <a:gd name="connsiteY4" fmla="*/ 1079396 h 1202345"/>
              <a:gd name="connsiteX5" fmla="*/ 0 w 841176"/>
              <a:gd name="connsiteY5" fmla="*/ 1038046 h 1202345"/>
              <a:gd name="connsiteX6" fmla="*/ 186599 w 841176"/>
              <a:gd name="connsiteY6" fmla="*/ 0 h 1202345"/>
              <a:gd name="connsiteX0" fmla="*/ 186599 w 841176"/>
              <a:gd name="connsiteY0" fmla="*/ 0 h 1202345"/>
              <a:gd name="connsiteX1" fmla="*/ 841176 w 841176"/>
              <a:gd name="connsiteY1" fmla="*/ 78310 h 1202345"/>
              <a:gd name="connsiteX2" fmla="*/ 763787 w 841176"/>
              <a:gd name="connsiteY2" fmla="*/ 266414 h 1202345"/>
              <a:gd name="connsiteX3" fmla="*/ 317174 w 841176"/>
              <a:gd name="connsiteY3" fmla="*/ 135366 h 1202345"/>
              <a:gd name="connsiteX4" fmla="*/ 222200 w 841176"/>
              <a:gd name="connsiteY4" fmla="*/ 1079396 h 1202345"/>
              <a:gd name="connsiteX5" fmla="*/ 0 w 841176"/>
              <a:gd name="connsiteY5" fmla="*/ 1038046 h 1202345"/>
              <a:gd name="connsiteX6" fmla="*/ 186599 w 841176"/>
              <a:gd name="connsiteY6" fmla="*/ 0 h 1202345"/>
              <a:gd name="connsiteX0" fmla="*/ 186599 w 841176"/>
              <a:gd name="connsiteY0" fmla="*/ 0 h 1222913"/>
              <a:gd name="connsiteX1" fmla="*/ 841176 w 841176"/>
              <a:gd name="connsiteY1" fmla="*/ 78310 h 1222913"/>
              <a:gd name="connsiteX2" fmla="*/ 763787 w 841176"/>
              <a:gd name="connsiteY2" fmla="*/ 266414 h 1222913"/>
              <a:gd name="connsiteX3" fmla="*/ 317174 w 841176"/>
              <a:gd name="connsiteY3" fmla="*/ 135366 h 1222913"/>
              <a:gd name="connsiteX4" fmla="*/ 222200 w 841176"/>
              <a:gd name="connsiteY4" fmla="*/ 1079396 h 1222913"/>
              <a:gd name="connsiteX5" fmla="*/ 0 w 841176"/>
              <a:gd name="connsiteY5" fmla="*/ 1038046 h 1222913"/>
              <a:gd name="connsiteX6" fmla="*/ 186599 w 841176"/>
              <a:gd name="connsiteY6" fmla="*/ 0 h 1222913"/>
              <a:gd name="connsiteX0" fmla="*/ 186599 w 841176"/>
              <a:gd name="connsiteY0" fmla="*/ 0 h 1060607"/>
              <a:gd name="connsiteX1" fmla="*/ 841176 w 841176"/>
              <a:gd name="connsiteY1" fmla="*/ 78310 h 1060607"/>
              <a:gd name="connsiteX2" fmla="*/ 763787 w 841176"/>
              <a:gd name="connsiteY2" fmla="*/ 266414 h 1060607"/>
              <a:gd name="connsiteX3" fmla="*/ 317174 w 841176"/>
              <a:gd name="connsiteY3" fmla="*/ 135366 h 1060607"/>
              <a:gd name="connsiteX4" fmla="*/ 0 w 841176"/>
              <a:gd name="connsiteY4" fmla="*/ 1038046 h 1060607"/>
              <a:gd name="connsiteX5" fmla="*/ 186599 w 841176"/>
              <a:gd name="connsiteY5" fmla="*/ 0 h 1060607"/>
              <a:gd name="connsiteX0" fmla="*/ 186599 w 841176"/>
              <a:gd name="connsiteY0" fmla="*/ 0 h 1060607"/>
              <a:gd name="connsiteX1" fmla="*/ 841176 w 841176"/>
              <a:gd name="connsiteY1" fmla="*/ 78310 h 1060607"/>
              <a:gd name="connsiteX2" fmla="*/ 763787 w 841176"/>
              <a:gd name="connsiteY2" fmla="*/ 266414 h 1060607"/>
              <a:gd name="connsiteX3" fmla="*/ 317174 w 841176"/>
              <a:gd name="connsiteY3" fmla="*/ 135366 h 1060607"/>
              <a:gd name="connsiteX4" fmla="*/ 0 w 841176"/>
              <a:gd name="connsiteY4" fmla="*/ 1038046 h 1060607"/>
              <a:gd name="connsiteX5" fmla="*/ 186599 w 841176"/>
              <a:gd name="connsiteY5" fmla="*/ 0 h 1060607"/>
              <a:gd name="connsiteX0" fmla="*/ 220635 w 875212"/>
              <a:gd name="connsiteY0" fmla="*/ 0 h 1060607"/>
              <a:gd name="connsiteX1" fmla="*/ 875212 w 875212"/>
              <a:gd name="connsiteY1" fmla="*/ 78310 h 1060607"/>
              <a:gd name="connsiteX2" fmla="*/ 797823 w 875212"/>
              <a:gd name="connsiteY2" fmla="*/ 266414 h 1060607"/>
              <a:gd name="connsiteX3" fmla="*/ 351210 w 875212"/>
              <a:gd name="connsiteY3" fmla="*/ 135366 h 1060607"/>
              <a:gd name="connsiteX4" fmla="*/ 34036 w 875212"/>
              <a:gd name="connsiteY4" fmla="*/ 1038046 h 1060607"/>
              <a:gd name="connsiteX5" fmla="*/ 220635 w 875212"/>
              <a:gd name="connsiteY5" fmla="*/ 0 h 1060607"/>
              <a:gd name="connsiteX0" fmla="*/ 220635 w 875212"/>
              <a:gd name="connsiteY0" fmla="*/ 0 h 1038046"/>
              <a:gd name="connsiteX1" fmla="*/ 875212 w 875212"/>
              <a:gd name="connsiteY1" fmla="*/ 78310 h 1038046"/>
              <a:gd name="connsiteX2" fmla="*/ 797823 w 875212"/>
              <a:gd name="connsiteY2" fmla="*/ 266414 h 1038046"/>
              <a:gd name="connsiteX3" fmla="*/ 351210 w 875212"/>
              <a:gd name="connsiteY3" fmla="*/ 135366 h 1038046"/>
              <a:gd name="connsiteX4" fmla="*/ 34036 w 875212"/>
              <a:gd name="connsiteY4" fmla="*/ 1038046 h 1038046"/>
              <a:gd name="connsiteX5" fmla="*/ 220635 w 875212"/>
              <a:gd name="connsiteY5" fmla="*/ 0 h 1038046"/>
              <a:gd name="connsiteX0" fmla="*/ 220635 w 875212"/>
              <a:gd name="connsiteY0" fmla="*/ 0 h 1038046"/>
              <a:gd name="connsiteX1" fmla="*/ 875212 w 875212"/>
              <a:gd name="connsiteY1" fmla="*/ 78310 h 1038046"/>
              <a:gd name="connsiteX2" fmla="*/ 797823 w 875212"/>
              <a:gd name="connsiteY2" fmla="*/ 266414 h 1038046"/>
              <a:gd name="connsiteX3" fmla="*/ 351210 w 875212"/>
              <a:gd name="connsiteY3" fmla="*/ 135366 h 1038046"/>
              <a:gd name="connsiteX4" fmla="*/ 34036 w 875212"/>
              <a:gd name="connsiteY4" fmla="*/ 1038046 h 1038046"/>
              <a:gd name="connsiteX5" fmla="*/ 220635 w 875212"/>
              <a:gd name="connsiteY5" fmla="*/ 0 h 1038046"/>
              <a:gd name="connsiteX0" fmla="*/ 186599 w 841176"/>
              <a:gd name="connsiteY0" fmla="*/ 0 h 1038046"/>
              <a:gd name="connsiteX1" fmla="*/ 841176 w 841176"/>
              <a:gd name="connsiteY1" fmla="*/ 78310 h 1038046"/>
              <a:gd name="connsiteX2" fmla="*/ 763787 w 841176"/>
              <a:gd name="connsiteY2" fmla="*/ 266414 h 1038046"/>
              <a:gd name="connsiteX3" fmla="*/ 317174 w 841176"/>
              <a:gd name="connsiteY3" fmla="*/ 135366 h 1038046"/>
              <a:gd name="connsiteX4" fmla="*/ 0 w 841176"/>
              <a:gd name="connsiteY4" fmla="*/ 1038046 h 1038046"/>
              <a:gd name="connsiteX5" fmla="*/ 186599 w 841176"/>
              <a:gd name="connsiteY5" fmla="*/ 0 h 1038046"/>
              <a:gd name="connsiteX0" fmla="*/ 186599 w 841176"/>
              <a:gd name="connsiteY0" fmla="*/ 0 h 1038046"/>
              <a:gd name="connsiteX1" fmla="*/ 841176 w 841176"/>
              <a:gd name="connsiteY1" fmla="*/ 78310 h 1038046"/>
              <a:gd name="connsiteX2" fmla="*/ 763787 w 841176"/>
              <a:gd name="connsiteY2" fmla="*/ 266414 h 1038046"/>
              <a:gd name="connsiteX3" fmla="*/ 317174 w 841176"/>
              <a:gd name="connsiteY3" fmla="*/ 135366 h 1038046"/>
              <a:gd name="connsiteX4" fmla="*/ 0 w 841176"/>
              <a:gd name="connsiteY4" fmla="*/ 1038046 h 1038046"/>
              <a:gd name="connsiteX5" fmla="*/ 186599 w 841176"/>
              <a:gd name="connsiteY5"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36061 w 841176"/>
              <a:gd name="connsiteY0" fmla="*/ 0 h 1102089"/>
              <a:gd name="connsiteX1" fmla="*/ 841176 w 841176"/>
              <a:gd name="connsiteY1" fmla="*/ 142353 h 1102089"/>
              <a:gd name="connsiteX2" fmla="*/ 317174 w 841176"/>
              <a:gd name="connsiteY2" fmla="*/ 199409 h 1102089"/>
              <a:gd name="connsiteX3" fmla="*/ 0 w 841176"/>
              <a:gd name="connsiteY3" fmla="*/ 1102089 h 1102089"/>
              <a:gd name="connsiteX4" fmla="*/ 136061 w 841176"/>
              <a:gd name="connsiteY4" fmla="*/ 0 h 1102089"/>
              <a:gd name="connsiteX0" fmla="*/ 136061 w 841176"/>
              <a:gd name="connsiteY0" fmla="*/ 0 h 1102089"/>
              <a:gd name="connsiteX1" fmla="*/ 841176 w 841176"/>
              <a:gd name="connsiteY1" fmla="*/ 142353 h 1102089"/>
              <a:gd name="connsiteX2" fmla="*/ 286276 w 841176"/>
              <a:gd name="connsiteY2" fmla="*/ 172575 h 1102089"/>
              <a:gd name="connsiteX3" fmla="*/ 0 w 841176"/>
              <a:gd name="connsiteY3" fmla="*/ 1102089 h 1102089"/>
              <a:gd name="connsiteX4" fmla="*/ 136061 w 841176"/>
              <a:gd name="connsiteY4" fmla="*/ 0 h 1102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176" h="1102089">
                <a:moveTo>
                  <a:pt x="136061" y="0"/>
                </a:moveTo>
                <a:cubicBezTo>
                  <a:pt x="397507" y="54100"/>
                  <a:pt x="621610" y="165472"/>
                  <a:pt x="841176" y="142353"/>
                </a:cubicBezTo>
                <a:cubicBezTo>
                  <a:pt x="705935" y="235069"/>
                  <a:pt x="460943" y="153556"/>
                  <a:pt x="286276" y="172575"/>
                </a:cubicBezTo>
                <a:cubicBezTo>
                  <a:pt x="158978" y="301180"/>
                  <a:pt x="203411" y="748769"/>
                  <a:pt x="0" y="1102089"/>
                </a:cubicBezTo>
                <a:cubicBezTo>
                  <a:pt x="40186" y="630956"/>
                  <a:pt x="73861" y="346015"/>
                  <a:pt x="136061" y="0"/>
                </a:cubicBezTo>
                <a:close/>
              </a:path>
            </a:pathLst>
          </a:custGeom>
          <a:solidFill>
            <a:srgbClr val="00B800"/>
          </a:solidFill>
          <a:ln>
            <a:noFill/>
          </a:ln>
          <a:effectLst>
            <a:outerShdw blurRad="127000" dir="5400000" sx="90000" sy="-19000" rotWithShape="0">
              <a:prstClr val="black">
                <a:alpha val="50000"/>
              </a:prstClr>
            </a:outerShdw>
          </a:effectLst>
          <a:scene3d>
            <a:camera prst="orthographicFront"/>
            <a:lightRig rig="balanced" dir="t"/>
          </a:scene3d>
          <a:sp3d extrusionH="25400" prstMaterial="dkEdge">
            <a:bevelT w="82550" h="82550"/>
            <a:bevelB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20" name="Freeform 119"/>
          <p:cNvSpPr/>
          <p:nvPr/>
        </p:nvSpPr>
        <p:spPr>
          <a:xfrm rot="1964645" flipH="1" flipV="1">
            <a:off x="6534427" y="3659042"/>
            <a:ext cx="261814" cy="442239"/>
          </a:xfrm>
          <a:custGeom>
            <a:avLst/>
            <a:gdLst>
              <a:gd name="connsiteX0" fmla="*/ 0 w 670191"/>
              <a:gd name="connsiteY0" fmla="*/ 0 h 977553"/>
              <a:gd name="connsiteX1" fmla="*/ 670191 w 670191"/>
              <a:gd name="connsiteY1" fmla="*/ 0 h 977553"/>
              <a:gd name="connsiteX2" fmla="*/ 517036 w 670191"/>
              <a:gd name="connsiteY2" fmla="*/ 223395 h 977553"/>
              <a:gd name="connsiteX3" fmla="*/ 223395 w 670191"/>
              <a:gd name="connsiteY3" fmla="*/ 223395 h 977553"/>
              <a:gd name="connsiteX4" fmla="*/ 223395 w 670191"/>
              <a:gd name="connsiteY4" fmla="*/ 651705 h 977553"/>
              <a:gd name="connsiteX5" fmla="*/ 0 w 670191"/>
              <a:gd name="connsiteY5" fmla="*/ 977553 h 977553"/>
              <a:gd name="connsiteX6" fmla="*/ 0 w 670191"/>
              <a:gd name="connsiteY6" fmla="*/ 0 h 977553"/>
              <a:gd name="connsiteX0" fmla="*/ 0 w 670191"/>
              <a:gd name="connsiteY0" fmla="*/ 0 h 977553"/>
              <a:gd name="connsiteX1" fmla="*/ 670191 w 670191"/>
              <a:gd name="connsiteY1" fmla="*/ 0 h 977553"/>
              <a:gd name="connsiteX2" fmla="*/ 445575 w 670191"/>
              <a:gd name="connsiteY2" fmla="*/ 423945 h 977553"/>
              <a:gd name="connsiteX3" fmla="*/ 223395 w 670191"/>
              <a:gd name="connsiteY3" fmla="*/ 223395 h 977553"/>
              <a:gd name="connsiteX4" fmla="*/ 223395 w 670191"/>
              <a:gd name="connsiteY4" fmla="*/ 651705 h 977553"/>
              <a:gd name="connsiteX5" fmla="*/ 0 w 670191"/>
              <a:gd name="connsiteY5" fmla="*/ 977553 h 977553"/>
              <a:gd name="connsiteX6" fmla="*/ 0 w 670191"/>
              <a:gd name="connsiteY6" fmla="*/ 0 h 977553"/>
              <a:gd name="connsiteX0" fmla="*/ 0 w 670191"/>
              <a:gd name="connsiteY0" fmla="*/ 0 h 977553"/>
              <a:gd name="connsiteX1" fmla="*/ 670191 w 670191"/>
              <a:gd name="connsiteY1" fmla="*/ 0 h 977553"/>
              <a:gd name="connsiteX2" fmla="*/ 551061 w 670191"/>
              <a:gd name="connsiteY2" fmla="*/ 143360 h 977553"/>
              <a:gd name="connsiteX3" fmla="*/ 445575 w 670191"/>
              <a:gd name="connsiteY3" fmla="*/ 423945 h 977553"/>
              <a:gd name="connsiteX4" fmla="*/ 223395 w 670191"/>
              <a:gd name="connsiteY4" fmla="*/ 223395 h 977553"/>
              <a:gd name="connsiteX5" fmla="*/ 223395 w 670191"/>
              <a:gd name="connsiteY5" fmla="*/ 651705 h 977553"/>
              <a:gd name="connsiteX6" fmla="*/ 0 w 670191"/>
              <a:gd name="connsiteY6" fmla="*/ 977553 h 977553"/>
              <a:gd name="connsiteX7" fmla="*/ 0 w 670191"/>
              <a:gd name="connsiteY7" fmla="*/ 0 h 977553"/>
              <a:gd name="connsiteX0" fmla="*/ 0 w 551061"/>
              <a:gd name="connsiteY0" fmla="*/ 0 h 977553"/>
              <a:gd name="connsiteX1" fmla="*/ 551061 w 551061"/>
              <a:gd name="connsiteY1" fmla="*/ 143360 h 977553"/>
              <a:gd name="connsiteX2" fmla="*/ 445575 w 551061"/>
              <a:gd name="connsiteY2" fmla="*/ 423945 h 977553"/>
              <a:gd name="connsiteX3" fmla="*/ 223395 w 551061"/>
              <a:gd name="connsiteY3" fmla="*/ 223395 h 977553"/>
              <a:gd name="connsiteX4" fmla="*/ 223395 w 551061"/>
              <a:gd name="connsiteY4" fmla="*/ 651705 h 977553"/>
              <a:gd name="connsiteX5" fmla="*/ 0 w 551061"/>
              <a:gd name="connsiteY5" fmla="*/ 977553 h 977553"/>
              <a:gd name="connsiteX6" fmla="*/ 0 w 551061"/>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107579 w 694979"/>
              <a:gd name="connsiteY0" fmla="*/ 0 h 977553"/>
              <a:gd name="connsiteX1" fmla="*/ 694979 w 694979"/>
              <a:gd name="connsiteY1" fmla="*/ 102424 h 977553"/>
              <a:gd name="connsiteX2" fmla="*/ 553154 w 694979"/>
              <a:gd name="connsiteY2" fmla="*/ 423945 h 977553"/>
              <a:gd name="connsiteX3" fmla="*/ 330974 w 694979"/>
              <a:gd name="connsiteY3" fmla="*/ 223395 h 977553"/>
              <a:gd name="connsiteX4" fmla="*/ 330974 w 694979"/>
              <a:gd name="connsiteY4" fmla="*/ 651705 h 977553"/>
              <a:gd name="connsiteX5" fmla="*/ 107579 w 694979"/>
              <a:gd name="connsiteY5" fmla="*/ 977553 h 977553"/>
              <a:gd name="connsiteX6" fmla="*/ 0 w 694979"/>
              <a:gd name="connsiteY6" fmla="*/ 898493 h 977553"/>
              <a:gd name="connsiteX7" fmla="*/ 107579 w 694979"/>
              <a:gd name="connsiteY7" fmla="*/ 0 h 977553"/>
              <a:gd name="connsiteX0" fmla="*/ 107579 w 694979"/>
              <a:gd name="connsiteY0" fmla="*/ 0 h 1082940"/>
              <a:gd name="connsiteX1" fmla="*/ 694979 w 694979"/>
              <a:gd name="connsiteY1" fmla="*/ 102424 h 1082940"/>
              <a:gd name="connsiteX2" fmla="*/ 553154 w 694979"/>
              <a:gd name="connsiteY2" fmla="*/ 423945 h 1082940"/>
              <a:gd name="connsiteX3" fmla="*/ 330974 w 694979"/>
              <a:gd name="connsiteY3" fmla="*/ 223395 h 1082940"/>
              <a:gd name="connsiteX4" fmla="*/ 330974 w 694979"/>
              <a:gd name="connsiteY4" fmla="*/ 651705 h 1082940"/>
              <a:gd name="connsiteX5" fmla="*/ 294172 w 694979"/>
              <a:gd name="connsiteY5" fmla="*/ 1082940 h 1082940"/>
              <a:gd name="connsiteX6" fmla="*/ 0 w 694979"/>
              <a:gd name="connsiteY6" fmla="*/ 898493 h 1082940"/>
              <a:gd name="connsiteX7" fmla="*/ 107579 w 694979"/>
              <a:gd name="connsiteY7" fmla="*/ 0 h 1082940"/>
              <a:gd name="connsiteX0" fmla="*/ 107579 w 694979"/>
              <a:gd name="connsiteY0" fmla="*/ 0 h 1082940"/>
              <a:gd name="connsiteX1" fmla="*/ 694979 w 694979"/>
              <a:gd name="connsiteY1" fmla="*/ 102424 h 1082940"/>
              <a:gd name="connsiteX2" fmla="*/ 553154 w 694979"/>
              <a:gd name="connsiteY2" fmla="*/ 423945 h 1082940"/>
              <a:gd name="connsiteX3" fmla="*/ 330974 w 694979"/>
              <a:gd name="connsiteY3" fmla="*/ 223395 h 1082940"/>
              <a:gd name="connsiteX4" fmla="*/ 294172 w 694979"/>
              <a:gd name="connsiteY4" fmla="*/ 1082940 h 1082940"/>
              <a:gd name="connsiteX5" fmla="*/ 0 w 694979"/>
              <a:gd name="connsiteY5" fmla="*/ 898493 h 1082940"/>
              <a:gd name="connsiteX6" fmla="*/ 107579 w 694979"/>
              <a:gd name="connsiteY6" fmla="*/ 0 h 108294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232052 w 819452"/>
              <a:gd name="connsiteY0" fmla="*/ 0 h 1156320"/>
              <a:gd name="connsiteX1" fmla="*/ 819452 w 819452"/>
              <a:gd name="connsiteY1" fmla="*/ 102424 h 1156320"/>
              <a:gd name="connsiteX2" fmla="*/ 677627 w 819452"/>
              <a:gd name="connsiteY2" fmla="*/ 423945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904420"/>
              <a:gd name="connsiteY0" fmla="*/ 0 h 1156320"/>
              <a:gd name="connsiteX1" fmla="*/ 819452 w 904420"/>
              <a:gd name="connsiteY1" fmla="*/ 102424 h 1156320"/>
              <a:gd name="connsiteX2" fmla="*/ 741860 w 904420"/>
              <a:gd name="connsiteY2" fmla="*/ 353662 h 1156320"/>
              <a:gd name="connsiteX3" fmla="*/ 731468 w 904420"/>
              <a:gd name="connsiteY3" fmla="*/ 397630 h 1156320"/>
              <a:gd name="connsiteX4" fmla="*/ 455447 w 904420"/>
              <a:gd name="connsiteY4" fmla="*/ 223395 h 1156320"/>
              <a:gd name="connsiteX5" fmla="*/ 402457 w 904420"/>
              <a:gd name="connsiteY5" fmla="*/ 1156320 h 1156320"/>
              <a:gd name="connsiteX6" fmla="*/ 124473 w 904420"/>
              <a:gd name="connsiteY6" fmla="*/ 898493 h 1156320"/>
              <a:gd name="connsiteX7" fmla="*/ 232052 w 904420"/>
              <a:gd name="connsiteY7"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358469 w 819452"/>
              <a:gd name="connsiteY3" fmla="*/ 187259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343037 w 819452"/>
              <a:gd name="connsiteY3" fmla="*/ 177075 h 1156320"/>
              <a:gd name="connsiteX4" fmla="*/ 402457 w 819452"/>
              <a:gd name="connsiteY4" fmla="*/ 1156320 h 1156320"/>
              <a:gd name="connsiteX5" fmla="*/ 124473 w 819452"/>
              <a:gd name="connsiteY5" fmla="*/ 898493 h 1156320"/>
              <a:gd name="connsiteX6" fmla="*/ 232052 w 819452"/>
              <a:gd name="connsiteY6" fmla="*/ 0 h 1156320"/>
              <a:gd name="connsiteX0" fmla="*/ 119817 w 707217"/>
              <a:gd name="connsiteY0" fmla="*/ 0 h 1120184"/>
              <a:gd name="connsiteX1" fmla="*/ 707217 w 707217"/>
              <a:gd name="connsiteY1" fmla="*/ 102424 h 1120184"/>
              <a:gd name="connsiteX2" fmla="*/ 619233 w 707217"/>
              <a:gd name="connsiteY2" fmla="*/ 397630 h 1120184"/>
              <a:gd name="connsiteX3" fmla="*/ 230802 w 707217"/>
              <a:gd name="connsiteY3" fmla="*/ 177075 h 1120184"/>
              <a:gd name="connsiteX4" fmla="*/ 193245 w 707217"/>
              <a:gd name="connsiteY4" fmla="*/ 1120184 h 1120184"/>
              <a:gd name="connsiteX5" fmla="*/ 12238 w 707217"/>
              <a:gd name="connsiteY5" fmla="*/ 898493 h 1120184"/>
              <a:gd name="connsiteX6" fmla="*/ 119817 w 707217"/>
              <a:gd name="connsiteY6" fmla="*/ 0 h 1120184"/>
              <a:gd name="connsiteX0" fmla="*/ 86422 w 673822"/>
              <a:gd name="connsiteY0" fmla="*/ 0 h 1135246"/>
              <a:gd name="connsiteX1" fmla="*/ 673822 w 673822"/>
              <a:gd name="connsiteY1" fmla="*/ 102424 h 1135246"/>
              <a:gd name="connsiteX2" fmla="*/ 585838 w 673822"/>
              <a:gd name="connsiteY2" fmla="*/ 397630 h 1135246"/>
              <a:gd name="connsiteX3" fmla="*/ 197407 w 673822"/>
              <a:gd name="connsiteY3" fmla="*/ 177075 h 1135246"/>
              <a:gd name="connsiteX4" fmla="*/ 159850 w 673822"/>
              <a:gd name="connsiteY4" fmla="*/ 1120184 h 1135246"/>
              <a:gd name="connsiteX5" fmla="*/ 12238 w 673822"/>
              <a:gd name="connsiteY5" fmla="*/ 948549 h 1135246"/>
              <a:gd name="connsiteX6" fmla="*/ 86422 w 673822"/>
              <a:gd name="connsiteY6" fmla="*/ 0 h 1135246"/>
              <a:gd name="connsiteX0" fmla="*/ 108894 w 696294"/>
              <a:gd name="connsiteY0" fmla="*/ 0 h 1120184"/>
              <a:gd name="connsiteX1" fmla="*/ 696294 w 696294"/>
              <a:gd name="connsiteY1" fmla="*/ 102424 h 1120184"/>
              <a:gd name="connsiteX2" fmla="*/ 608310 w 696294"/>
              <a:gd name="connsiteY2" fmla="*/ 397630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575798 w 696294"/>
              <a:gd name="connsiteY2" fmla="*/ 33768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43692 w 731092"/>
              <a:gd name="connsiteY0" fmla="*/ 0 h 1170823"/>
              <a:gd name="connsiteX1" fmla="*/ 731092 w 731092"/>
              <a:gd name="connsiteY1" fmla="*/ 102424 h 1170823"/>
              <a:gd name="connsiteX2" fmla="*/ 687425 w 731092"/>
              <a:gd name="connsiteY2" fmla="*/ 357431 h 1170823"/>
              <a:gd name="connsiteX3" fmla="*/ 254677 w 731092"/>
              <a:gd name="connsiteY3" fmla="*/ 177075 h 1170823"/>
              <a:gd name="connsiteX4" fmla="*/ 217120 w 731092"/>
              <a:gd name="connsiteY4" fmla="*/ 1120184 h 1170823"/>
              <a:gd name="connsiteX5" fmla="*/ 12238 w 731092"/>
              <a:gd name="connsiteY5" fmla="*/ 1029975 h 1170823"/>
              <a:gd name="connsiteX6" fmla="*/ 143692 w 731092"/>
              <a:gd name="connsiteY6" fmla="*/ 0 h 1170823"/>
              <a:gd name="connsiteX0" fmla="*/ 143692 w 731092"/>
              <a:gd name="connsiteY0" fmla="*/ 0 h 1120184"/>
              <a:gd name="connsiteX1" fmla="*/ 731092 w 731092"/>
              <a:gd name="connsiteY1" fmla="*/ 102424 h 1120184"/>
              <a:gd name="connsiteX2" fmla="*/ 687425 w 731092"/>
              <a:gd name="connsiteY2" fmla="*/ 357431 h 1120184"/>
              <a:gd name="connsiteX3" fmla="*/ 254677 w 731092"/>
              <a:gd name="connsiteY3" fmla="*/ 177075 h 1120184"/>
              <a:gd name="connsiteX4" fmla="*/ 217120 w 731092"/>
              <a:gd name="connsiteY4" fmla="*/ 1120184 h 1120184"/>
              <a:gd name="connsiteX5" fmla="*/ 12238 w 731092"/>
              <a:gd name="connsiteY5" fmla="*/ 1029975 h 1120184"/>
              <a:gd name="connsiteX6" fmla="*/ 143692 w 731092"/>
              <a:gd name="connsiteY6" fmla="*/ 0 h 1120184"/>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42439 w 718854"/>
              <a:gd name="connsiteY3" fmla="*/ 177075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42439 w 718854"/>
              <a:gd name="connsiteY3" fmla="*/ 177075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93345 w 718854"/>
              <a:gd name="connsiteY3" fmla="*/ 189113 h 1124900"/>
              <a:gd name="connsiteX4" fmla="*/ 242439 w 718854"/>
              <a:gd name="connsiteY4" fmla="*/ 177075 h 1124900"/>
              <a:gd name="connsiteX5" fmla="*/ 204882 w 718854"/>
              <a:gd name="connsiteY5" fmla="*/ 1120184 h 1124900"/>
              <a:gd name="connsiteX6" fmla="*/ 0 w 718854"/>
              <a:gd name="connsiteY6" fmla="*/ 1029975 h 1124900"/>
              <a:gd name="connsiteX7" fmla="*/ 131454 w 718854"/>
              <a:gd name="connsiteY7"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93345 w 718854"/>
              <a:gd name="connsiteY3" fmla="*/ 189113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20570"/>
              <a:gd name="connsiteY0" fmla="*/ 0 h 1124900"/>
              <a:gd name="connsiteX1" fmla="*/ 718854 w 720570"/>
              <a:gd name="connsiteY1" fmla="*/ 102424 h 1124900"/>
              <a:gd name="connsiteX2" fmla="*/ 675187 w 720570"/>
              <a:gd name="connsiteY2" fmla="*/ 357431 h 1124900"/>
              <a:gd name="connsiteX3" fmla="*/ 278988 w 720570"/>
              <a:gd name="connsiteY3" fmla="*/ 160977 h 1124900"/>
              <a:gd name="connsiteX4" fmla="*/ 204882 w 720570"/>
              <a:gd name="connsiteY4" fmla="*/ 1120184 h 1124900"/>
              <a:gd name="connsiteX5" fmla="*/ 0 w 720570"/>
              <a:gd name="connsiteY5" fmla="*/ 1029975 h 1124900"/>
              <a:gd name="connsiteX6" fmla="*/ 131454 w 720570"/>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823037"/>
              <a:gd name="connsiteY0" fmla="*/ 0 h 1124900"/>
              <a:gd name="connsiteX1" fmla="*/ 718854 w 823037"/>
              <a:gd name="connsiteY1" fmla="*/ 102424 h 1124900"/>
              <a:gd name="connsiteX2" fmla="*/ 675187 w 823037"/>
              <a:gd name="connsiteY2" fmla="*/ 357431 h 1124900"/>
              <a:gd name="connsiteX3" fmla="*/ 278988 w 823037"/>
              <a:gd name="connsiteY3" fmla="*/ 160977 h 1124900"/>
              <a:gd name="connsiteX4" fmla="*/ 204882 w 823037"/>
              <a:gd name="connsiteY4" fmla="*/ 1120184 h 1124900"/>
              <a:gd name="connsiteX5" fmla="*/ 0 w 823037"/>
              <a:gd name="connsiteY5" fmla="*/ 1029975 h 1124900"/>
              <a:gd name="connsiteX6" fmla="*/ 131454 w 823037"/>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4573"/>
              <a:gd name="connsiteX1" fmla="*/ 718854 w 718854"/>
              <a:gd name="connsiteY1" fmla="*/ 76813 h 1094573"/>
              <a:gd name="connsiteX2" fmla="*/ 675187 w 718854"/>
              <a:gd name="connsiteY2" fmla="*/ 331820 h 1094573"/>
              <a:gd name="connsiteX3" fmla="*/ 278988 w 718854"/>
              <a:gd name="connsiteY3" fmla="*/ 135366 h 1094573"/>
              <a:gd name="connsiteX4" fmla="*/ 204882 w 718854"/>
              <a:gd name="connsiteY4" fmla="*/ 1094573 h 1094573"/>
              <a:gd name="connsiteX5" fmla="*/ 0 w 718854"/>
              <a:gd name="connsiteY5" fmla="*/ 1004364 h 1094573"/>
              <a:gd name="connsiteX6" fmla="*/ 148413 w 718854"/>
              <a:gd name="connsiteY6" fmla="*/ 0 h 1094573"/>
              <a:gd name="connsiteX0" fmla="*/ 186599 w 757040"/>
              <a:gd name="connsiteY0" fmla="*/ 0 h 1094573"/>
              <a:gd name="connsiteX1" fmla="*/ 757040 w 757040"/>
              <a:gd name="connsiteY1" fmla="*/ 76813 h 1094573"/>
              <a:gd name="connsiteX2" fmla="*/ 713373 w 757040"/>
              <a:gd name="connsiteY2" fmla="*/ 331820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757040"/>
              <a:gd name="connsiteY0" fmla="*/ 0 h 1094573"/>
              <a:gd name="connsiteX1" fmla="*/ 757040 w 757040"/>
              <a:gd name="connsiteY1" fmla="*/ 76813 h 1094573"/>
              <a:gd name="connsiteX2" fmla="*/ 709160 w 757040"/>
              <a:gd name="connsiteY2" fmla="*/ 237994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757040"/>
              <a:gd name="connsiteY0" fmla="*/ 0 h 1094573"/>
              <a:gd name="connsiteX1" fmla="*/ 757040 w 757040"/>
              <a:gd name="connsiteY1" fmla="*/ 76813 h 1094573"/>
              <a:gd name="connsiteX2" fmla="*/ 709160 w 757040"/>
              <a:gd name="connsiteY2" fmla="*/ 237994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757040"/>
              <a:gd name="connsiteY0" fmla="*/ 0 h 1094573"/>
              <a:gd name="connsiteX1" fmla="*/ 757040 w 757040"/>
              <a:gd name="connsiteY1" fmla="*/ 76813 h 1094573"/>
              <a:gd name="connsiteX2" fmla="*/ 709160 w 757040"/>
              <a:gd name="connsiteY2" fmla="*/ 237994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841176"/>
              <a:gd name="connsiteY0" fmla="*/ 0 h 1094573"/>
              <a:gd name="connsiteX1" fmla="*/ 841176 w 841176"/>
              <a:gd name="connsiteY1" fmla="*/ 78310 h 1094573"/>
              <a:gd name="connsiteX2" fmla="*/ 709160 w 841176"/>
              <a:gd name="connsiteY2" fmla="*/ 23799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106044"/>
              <a:gd name="connsiteX1" fmla="*/ 841176 w 841176"/>
              <a:gd name="connsiteY1" fmla="*/ 78310 h 1106044"/>
              <a:gd name="connsiteX2" fmla="*/ 763787 w 841176"/>
              <a:gd name="connsiteY2" fmla="*/ 266414 h 1106044"/>
              <a:gd name="connsiteX3" fmla="*/ 317174 w 841176"/>
              <a:gd name="connsiteY3" fmla="*/ 135366 h 1106044"/>
              <a:gd name="connsiteX4" fmla="*/ 328655 w 841176"/>
              <a:gd name="connsiteY4" fmla="*/ 1106044 h 1106044"/>
              <a:gd name="connsiteX5" fmla="*/ 0 w 841176"/>
              <a:gd name="connsiteY5" fmla="*/ 1038046 h 1106044"/>
              <a:gd name="connsiteX6" fmla="*/ 186599 w 841176"/>
              <a:gd name="connsiteY6" fmla="*/ 0 h 1106044"/>
              <a:gd name="connsiteX0" fmla="*/ 186599 w 841176"/>
              <a:gd name="connsiteY0" fmla="*/ 0 h 1106044"/>
              <a:gd name="connsiteX1" fmla="*/ 841176 w 841176"/>
              <a:gd name="connsiteY1" fmla="*/ 78310 h 1106044"/>
              <a:gd name="connsiteX2" fmla="*/ 763787 w 841176"/>
              <a:gd name="connsiteY2" fmla="*/ 266414 h 1106044"/>
              <a:gd name="connsiteX3" fmla="*/ 317174 w 841176"/>
              <a:gd name="connsiteY3" fmla="*/ 135366 h 1106044"/>
              <a:gd name="connsiteX4" fmla="*/ 328655 w 841176"/>
              <a:gd name="connsiteY4" fmla="*/ 1106044 h 1106044"/>
              <a:gd name="connsiteX5" fmla="*/ 0 w 841176"/>
              <a:gd name="connsiteY5" fmla="*/ 1038046 h 1106044"/>
              <a:gd name="connsiteX6" fmla="*/ 186599 w 841176"/>
              <a:gd name="connsiteY6" fmla="*/ 0 h 1106044"/>
              <a:gd name="connsiteX0" fmla="*/ 186599 w 841176"/>
              <a:gd name="connsiteY0" fmla="*/ 0 h 1106044"/>
              <a:gd name="connsiteX1" fmla="*/ 841176 w 841176"/>
              <a:gd name="connsiteY1" fmla="*/ 78310 h 1106044"/>
              <a:gd name="connsiteX2" fmla="*/ 763787 w 841176"/>
              <a:gd name="connsiteY2" fmla="*/ 266414 h 1106044"/>
              <a:gd name="connsiteX3" fmla="*/ 317174 w 841176"/>
              <a:gd name="connsiteY3" fmla="*/ 135366 h 1106044"/>
              <a:gd name="connsiteX4" fmla="*/ 328655 w 841176"/>
              <a:gd name="connsiteY4" fmla="*/ 1106044 h 1106044"/>
              <a:gd name="connsiteX5" fmla="*/ 0 w 841176"/>
              <a:gd name="connsiteY5" fmla="*/ 1038046 h 1106044"/>
              <a:gd name="connsiteX6" fmla="*/ 186599 w 841176"/>
              <a:gd name="connsiteY6" fmla="*/ 0 h 1106044"/>
              <a:gd name="connsiteX0" fmla="*/ 186599 w 841176"/>
              <a:gd name="connsiteY0" fmla="*/ 0 h 1202345"/>
              <a:gd name="connsiteX1" fmla="*/ 841176 w 841176"/>
              <a:gd name="connsiteY1" fmla="*/ 78310 h 1202345"/>
              <a:gd name="connsiteX2" fmla="*/ 763787 w 841176"/>
              <a:gd name="connsiteY2" fmla="*/ 266414 h 1202345"/>
              <a:gd name="connsiteX3" fmla="*/ 317174 w 841176"/>
              <a:gd name="connsiteY3" fmla="*/ 135366 h 1202345"/>
              <a:gd name="connsiteX4" fmla="*/ 328655 w 841176"/>
              <a:gd name="connsiteY4" fmla="*/ 1106044 h 1202345"/>
              <a:gd name="connsiteX5" fmla="*/ 0 w 841176"/>
              <a:gd name="connsiteY5" fmla="*/ 1038046 h 1202345"/>
              <a:gd name="connsiteX6" fmla="*/ 186599 w 841176"/>
              <a:gd name="connsiteY6" fmla="*/ 0 h 1202345"/>
              <a:gd name="connsiteX0" fmla="*/ 186599 w 841176"/>
              <a:gd name="connsiteY0" fmla="*/ 0 h 1202345"/>
              <a:gd name="connsiteX1" fmla="*/ 841176 w 841176"/>
              <a:gd name="connsiteY1" fmla="*/ 78310 h 1202345"/>
              <a:gd name="connsiteX2" fmla="*/ 763787 w 841176"/>
              <a:gd name="connsiteY2" fmla="*/ 266414 h 1202345"/>
              <a:gd name="connsiteX3" fmla="*/ 317174 w 841176"/>
              <a:gd name="connsiteY3" fmla="*/ 135366 h 1202345"/>
              <a:gd name="connsiteX4" fmla="*/ 222200 w 841176"/>
              <a:gd name="connsiteY4" fmla="*/ 1079396 h 1202345"/>
              <a:gd name="connsiteX5" fmla="*/ 0 w 841176"/>
              <a:gd name="connsiteY5" fmla="*/ 1038046 h 1202345"/>
              <a:gd name="connsiteX6" fmla="*/ 186599 w 841176"/>
              <a:gd name="connsiteY6" fmla="*/ 0 h 1202345"/>
              <a:gd name="connsiteX0" fmla="*/ 186599 w 841176"/>
              <a:gd name="connsiteY0" fmla="*/ 0 h 1202345"/>
              <a:gd name="connsiteX1" fmla="*/ 841176 w 841176"/>
              <a:gd name="connsiteY1" fmla="*/ 78310 h 1202345"/>
              <a:gd name="connsiteX2" fmla="*/ 763787 w 841176"/>
              <a:gd name="connsiteY2" fmla="*/ 266414 h 1202345"/>
              <a:gd name="connsiteX3" fmla="*/ 317174 w 841176"/>
              <a:gd name="connsiteY3" fmla="*/ 135366 h 1202345"/>
              <a:gd name="connsiteX4" fmla="*/ 222200 w 841176"/>
              <a:gd name="connsiteY4" fmla="*/ 1079396 h 1202345"/>
              <a:gd name="connsiteX5" fmla="*/ 0 w 841176"/>
              <a:gd name="connsiteY5" fmla="*/ 1038046 h 1202345"/>
              <a:gd name="connsiteX6" fmla="*/ 186599 w 841176"/>
              <a:gd name="connsiteY6" fmla="*/ 0 h 1202345"/>
              <a:gd name="connsiteX0" fmla="*/ 186599 w 841176"/>
              <a:gd name="connsiteY0" fmla="*/ 0 h 1222913"/>
              <a:gd name="connsiteX1" fmla="*/ 841176 w 841176"/>
              <a:gd name="connsiteY1" fmla="*/ 78310 h 1222913"/>
              <a:gd name="connsiteX2" fmla="*/ 763787 w 841176"/>
              <a:gd name="connsiteY2" fmla="*/ 266414 h 1222913"/>
              <a:gd name="connsiteX3" fmla="*/ 317174 w 841176"/>
              <a:gd name="connsiteY3" fmla="*/ 135366 h 1222913"/>
              <a:gd name="connsiteX4" fmla="*/ 222200 w 841176"/>
              <a:gd name="connsiteY4" fmla="*/ 1079396 h 1222913"/>
              <a:gd name="connsiteX5" fmla="*/ 0 w 841176"/>
              <a:gd name="connsiteY5" fmla="*/ 1038046 h 1222913"/>
              <a:gd name="connsiteX6" fmla="*/ 186599 w 841176"/>
              <a:gd name="connsiteY6" fmla="*/ 0 h 1222913"/>
              <a:gd name="connsiteX0" fmla="*/ 186599 w 841176"/>
              <a:gd name="connsiteY0" fmla="*/ 0 h 1060607"/>
              <a:gd name="connsiteX1" fmla="*/ 841176 w 841176"/>
              <a:gd name="connsiteY1" fmla="*/ 78310 h 1060607"/>
              <a:gd name="connsiteX2" fmla="*/ 763787 w 841176"/>
              <a:gd name="connsiteY2" fmla="*/ 266414 h 1060607"/>
              <a:gd name="connsiteX3" fmla="*/ 317174 w 841176"/>
              <a:gd name="connsiteY3" fmla="*/ 135366 h 1060607"/>
              <a:gd name="connsiteX4" fmla="*/ 0 w 841176"/>
              <a:gd name="connsiteY4" fmla="*/ 1038046 h 1060607"/>
              <a:gd name="connsiteX5" fmla="*/ 186599 w 841176"/>
              <a:gd name="connsiteY5" fmla="*/ 0 h 1060607"/>
              <a:gd name="connsiteX0" fmla="*/ 186599 w 841176"/>
              <a:gd name="connsiteY0" fmla="*/ 0 h 1060607"/>
              <a:gd name="connsiteX1" fmla="*/ 841176 w 841176"/>
              <a:gd name="connsiteY1" fmla="*/ 78310 h 1060607"/>
              <a:gd name="connsiteX2" fmla="*/ 763787 w 841176"/>
              <a:gd name="connsiteY2" fmla="*/ 266414 h 1060607"/>
              <a:gd name="connsiteX3" fmla="*/ 317174 w 841176"/>
              <a:gd name="connsiteY3" fmla="*/ 135366 h 1060607"/>
              <a:gd name="connsiteX4" fmla="*/ 0 w 841176"/>
              <a:gd name="connsiteY4" fmla="*/ 1038046 h 1060607"/>
              <a:gd name="connsiteX5" fmla="*/ 186599 w 841176"/>
              <a:gd name="connsiteY5" fmla="*/ 0 h 1060607"/>
              <a:gd name="connsiteX0" fmla="*/ 220635 w 875212"/>
              <a:gd name="connsiteY0" fmla="*/ 0 h 1060607"/>
              <a:gd name="connsiteX1" fmla="*/ 875212 w 875212"/>
              <a:gd name="connsiteY1" fmla="*/ 78310 h 1060607"/>
              <a:gd name="connsiteX2" fmla="*/ 797823 w 875212"/>
              <a:gd name="connsiteY2" fmla="*/ 266414 h 1060607"/>
              <a:gd name="connsiteX3" fmla="*/ 351210 w 875212"/>
              <a:gd name="connsiteY3" fmla="*/ 135366 h 1060607"/>
              <a:gd name="connsiteX4" fmla="*/ 34036 w 875212"/>
              <a:gd name="connsiteY4" fmla="*/ 1038046 h 1060607"/>
              <a:gd name="connsiteX5" fmla="*/ 220635 w 875212"/>
              <a:gd name="connsiteY5" fmla="*/ 0 h 1060607"/>
              <a:gd name="connsiteX0" fmla="*/ 220635 w 875212"/>
              <a:gd name="connsiteY0" fmla="*/ 0 h 1038046"/>
              <a:gd name="connsiteX1" fmla="*/ 875212 w 875212"/>
              <a:gd name="connsiteY1" fmla="*/ 78310 h 1038046"/>
              <a:gd name="connsiteX2" fmla="*/ 797823 w 875212"/>
              <a:gd name="connsiteY2" fmla="*/ 266414 h 1038046"/>
              <a:gd name="connsiteX3" fmla="*/ 351210 w 875212"/>
              <a:gd name="connsiteY3" fmla="*/ 135366 h 1038046"/>
              <a:gd name="connsiteX4" fmla="*/ 34036 w 875212"/>
              <a:gd name="connsiteY4" fmla="*/ 1038046 h 1038046"/>
              <a:gd name="connsiteX5" fmla="*/ 220635 w 875212"/>
              <a:gd name="connsiteY5" fmla="*/ 0 h 1038046"/>
              <a:gd name="connsiteX0" fmla="*/ 220635 w 875212"/>
              <a:gd name="connsiteY0" fmla="*/ 0 h 1038046"/>
              <a:gd name="connsiteX1" fmla="*/ 875212 w 875212"/>
              <a:gd name="connsiteY1" fmla="*/ 78310 h 1038046"/>
              <a:gd name="connsiteX2" fmla="*/ 797823 w 875212"/>
              <a:gd name="connsiteY2" fmla="*/ 266414 h 1038046"/>
              <a:gd name="connsiteX3" fmla="*/ 351210 w 875212"/>
              <a:gd name="connsiteY3" fmla="*/ 135366 h 1038046"/>
              <a:gd name="connsiteX4" fmla="*/ 34036 w 875212"/>
              <a:gd name="connsiteY4" fmla="*/ 1038046 h 1038046"/>
              <a:gd name="connsiteX5" fmla="*/ 220635 w 875212"/>
              <a:gd name="connsiteY5" fmla="*/ 0 h 1038046"/>
              <a:gd name="connsiteX0" fmla="*/ 186599 w 841176"/>
              <a:gd name="connsiteY0" fmla="*/ 0 h 1038046"/>
              <a:gd name="connsiteX1" fmla="*/ 841176 w 841176"/>
              <a:gd name="connsiteY1" fmla="*/ 78310 h 1038046"/>
              <a:gd name="connsiteX2" fmla="*/ 763787 w 841176"/>
              <a:gd name="connsiteY2" fmla="*/ 266414 h 1038046"/>
              <a:gd name="connsiteX3" fmla="*/ 317174 w 841176"/>
              <a:gd name="connsiteY3" fmla="*/ 135366 h 1038046"/>
              <a:gd name="connsiteX4" fmla="*/ 0 w 841176"/>
              <a:gd name="connsiteY4" fmla="*/ 1038046 h 1038046"/>
              <a:gd name="connsiteX5" fmla="*/ 186599 w 841176"/>
              <a:gd name="connsiteY5" fmla="*/ 0 h 1038046"/>
              <a:gd name="connsiteX0" fmla="*/ 186599 w 841176"/>
              <a:gd name="connsiteY0" fmla="*/ 0 h 1038046"/>
              <a:gd name="connsiteX1" fmla="*/ 841176 w 841176"/>
              <a:gd name="connsiteY1" fmla="*/ 78310 h 1038046"/>
              <a:gd name="connsiteX2" fmla="*/ 763787 w 841176"/>
              <a:gd name="connsiteY2" fmla="*/ 266414 h 1038046"/>
              <a:gd name="connsiteX3" fmla="*/ 317174 w 841176"/>
              <a:gd name="connsiteY3" fmla="*/ 135366 h 1038046"/>
              <a:gd name="connsiteX4" fmla="*/ 0 w 841176"/>
              <a:gd name="connsiteY4" fmla="*/ 1038046 h 1038046"/>
              <a:gd name="connsiteX5" fmla="*/ 186599 w 841176"/>
              <a:gd name="connsiteY5"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36061 w 841176"/>
              <a:gd name="connsiteY0" fmla="*/ 0 h 1102089"/>
              <a:gd name="connsiteX1" fmla="*/ 841176 w 841176"/>
              <a:gd name="connsiteY1" fmla="*/ 142353 h 1102089"/>
              <a:gd name="connsiteX2" fmla="*/ 317174 w 841176"/>
              <a:gd name="connsiteY2" fmla="*/ 199409 h 1102089"/>
              <a:gd name="connsiteX3" fmla="*/ 0 w 841176"/>
              <a:gd name="connsiteY3" fmla="*/ 1102089 h 1102089"/>
              <a:gd name="connsiteX4" fmla="*/ 136061 w 841176"/>
              <a:gd name="connsiteY4" fmla="*/ 0 h 1102089"/>
              <a:gd name="connsiteX0" fmla="*/ 136061 w 841176"/>
              <a:gd name="connsiteY0" fmla="*/ 0 h 1102089"/>
              <a:gd name="connsiteX1" fmla="*/ 841176 w 841176"/>
              <a:gd name="connsiteY1" fmla="*/ 142353 h 1102089"/>
              <a:gd name="connsiteX2" fmla="*/ 286276 w 841176"/>
              <a:gd name="connsiteY2" fmla="*/ 172575 h 1102089"/>
              <a:gd name="connsiteX3" fmla="*/ 0 w 841176"/>
              <a:gd name="connsiteY3" fmla="*/ 1102089 h 1102089"/>
              <a:gd name="connsiteX4" fmla="*/ 136061 w 841176"/>
              <a:gd name="connsiteY4" fmla="*/ 0 h 1102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176" h="1102089">
                <a:moveTo>
                  <a:pt x="136061" y="0"/>
                </a:moveTo>
                <a:cubicBezTo>
                  <a:pt x="397507" y="54100"/>
                  <a:pt x="621610" y="165472"/>
                  <a:pt x="841176" y="142353"/>
                </a:cubicBezTo>
                <a:cubicBezTo>
                  <a:pt x="705935" y="235069"/>
                  <a:pt x="460943" y="153556"/>
                  <a:pt x="286276" y="172575"/>
                </a:cubicBezTo>
                <a:cubicBezTo>
                  <a:pt x="158978" y="301180"/>
                  <a:pt x="203411" y="748769"/>
                  <a:pt x="0" y="1102089"/>
                </a:cubicBezTo>
                <a:cubicBezTo>
                  <a:pt x="40186" y="630956"/>
                  <a:pt x="73861" y="346015"/>
                  <a:pt x="136061" y="0"/>
                </a:cubicBezTo>
                <a:close/>
              </a:path>
            </a:pathLst>
          </a:custGeom>
          <a:solidFill>
            <a:srgbClr val="00B800"/>
          </a:solidFill>
          <a:ln>
            <a:noFill/>
          </a:ln>
          <a:effectLst>
            <a:outerShdw blurRad="127000" dir="5400000" sx="90000" sy="-19000" rotWithShape="0">
              <a:prstClr val="black">
                <a:alpha val="50000"/>
              </a:prstClr>
            </a:outerShdw>
          </a:effectLst>
          <a:scene3d>
            <a:camera prst="orthographicFront"/>
            <a:lightRig rig="balanced" dir="t"/>
          </a:scene3d>
          <a:sp3d extrusionH="25400" prstMaterial="dkEdge">
            <a:bevelT w="82550" h="82550"/>
            <a:bevelB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14354" name="Picture 18" descr="C:\Users\mamciner\Downloads\thredds_150.gif"/>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90525" y="4352415"/>
            <a:ext cx="548640" cy="548640"/>
          </a:xfrm>
          <a:prstGeom prst="rect">
            <a:avLst/>
          </a:prstGeom>
          <a:noFill/>
          <a:extLst>
            <a:ext uri="{909E8E84-426E-40DD-AFC4-6F175D3DCCD1}">
              <a14:hiddenFill xmlns:a14="http://schemas.microsoft.com/office/drawing/2010/main">
                <a:solidFill>
                  <a:srgbClr val="FFFFFF"/>
                </a:solidFill>
              </a14:hiddenFill>
            </a:ext>
          </a:extLst>
        </p:spPr>
      </p:pic>
      <p:sp>
        <p:nvSpPr>
          <p:cNvPr id="122" name="Rectangle 121"/>
          <p:cNvSpPr/>
          <p:nvPr/>
        </p:nvSpPr>
        <p:spPr>
          <a:xfrm>
            <a:off x="942975" y="4286250"/>
            <a:ext cx="2861606" cy="666750"/>
          </a:xfrm>
          <a:prstGeom prst="rect">
            <a:avLst/>
          </a:prstGeom>
        </p:spPr>
        <p:txBody>
          <a:bodyPr wrap="square" anchor="ctr">
            <a:noAutofit/>
          </a:bodyPr>
          <a:lstStyle/>
          <a:p>
            <a:pPr fontAlgn="auto">
              <a:spcBef>
                <a:spcPts val="0"/>
              </a:spcBef>
              <a:spcAft>
                <a:spcPts val="0"/>
              </a:spcAft>
            </a:pPr>
            <a:r>
              <a:rPr lang="en-US" sz="1400" b="1" dirty="0" smtClean="0">
                <a:solidFill>
                  <a:prstClr val="black"/>
                </a:solidFill>
                <a:latin typeface="Calibri"/>
                <a:ea typeface="+mn-ea"/>
              </a:rPr>
              <a:t>THREDDS Data Server (TDS)</a:t>
            </a:r>
          </a:p>
          <a:p>
            <a:pPr fontAlgn="auto">
              <a:spcBef>
                <a:spcPts val="0"/>
              </a:spcBef>
              <a:spcAft>
                <a:spcPts val="0"/>
              </a:spcAft>
            </a:pPr>
            <a:r>
              <a:rPr lang="en-US" sz="1400" dirty="0" smtClean="0">
                <a:solidFill>
                  <a:prstClr val="black"/>
                </a:solidFill>
                <a:latin typeface="Calibri"/>
                <a:ea typeface="+mn-ea"/>
              </a:rPr>
              <a:t>subsetting , analysis, &amp; visualization</a:t>
            </a:r>
            <a:endParaRPr lang="en-US" sz="1400" dirty="0">
              <a:solidFill>
                <a:prstClr val="black"/>
              </a:solidFill>
              <a:latin typeface="Calibri"/>
              <a:ea typeface="+mn-ea"/>
            </a:endParaRPr>
          </a:p>
        </p:txBody>
      </p:sp>
      <p:sp>
        <p:nvSpPr>
          <p:cNvPr id="123" name="Rectangle 122"/>
          <p:cNvSpPr/>
          <p:nvPr/>
        </p:nvSpPr>
        <p:spPr>
          <a:xfrm>
            <a:off x="3915834" y="4312921"/>
            <a:ext cx="1066800" cy="640079"/>
          </a:xfrm>
          <a:prstGeom prst="rect">
            <a:avLst/>
          </a:prstGeom>
        </p:spPr>
        <p:txBody>
          <a:bodyPr wrap="square" anchor="ctr">
            <a:noAutofit/>
          </a:bodyPr>
          <a:lstStyle/>
          <a:p>
            <a:pPr algn="ctr" fontAlgn="auto">
              <a:spcBef>
                <a:spcPts val="0"/>
              </a:spcBef>
              <a:spcAft>
                <a:spcPts val="0"/>
              </a:spcAft>
            </a:pPr>
            <a:r>
              <a:rPr lang="en-US" sz="1600" dirty="0" smtClean="0">
                <a:solidFill>
                  <a:prstClr val="black"/>
                </a:solidFill>
                <a:latin typeface="Calibri"/>
                <a:ea typeface="+mn-ea"/>
              </a:rPr>
              <a:t>OPENDAP</a:t>
            </a:r>
          </a:p>
        </p:txBody>
      </p:sp>
      <p:sp>
        <p:nvSpPr>
          <p:cNvPr id="124" name="Freeform 123"/>
          <p:cNvSpPr/>
          <p:nvPr/>
        </p:nvSpPr>
        <p:spPr>
          <a:xfrm rot="1964645" flipH="1" flipV="1">
            <a:off x="5417886" y="4371513"/>
            <a:ext cx="261814" cy="442239"/>
          </a:xfrm>
          <a:custGeom>
            <a:avLst/>
            <a:gdLst>
              <a:gd name="connsiteX0" fmla="*/ 0 w 670191"/>
              <a:gd name="connsiteY0" fmla="*/ 0 h 977553"/>
              <a:gd name="connsiteX1" fmla="*/ 670191 w 670191"/>
              <a:gd name="connsiteY1" fmla="*/ 0 h 977553"/>
              <a:gd name="connsiteX2" fmla="*/ 517036 w 670191"/>
              <a:gd name="connsiteY2" fmla="*/ 223395 h 977553"/>
              <a:gd name="connsiteX3" fmla="*/ 223395 w 670191"/>
              <a:gd name="connsiteY3" fmla="*/ 223395 h 977553"/>
              <a:gd name="connsiteX4" fmla="*/ 223395 w 670191"/>
              <a:gd name="connsiteY4" fmla="*/ 651705 h 977553"/>
              <a:gd name="connsiteX5" fmla="*/ 0 w 670191"/>
              <a:gd name="connsiteY5" fmla="*/ 977553 h 977553"/>
              <a:gd name="connsiteX6" fmla="*/ 0 w 670191"/>
              <a:gd name="connsiteY6" fmla="*/ 0 h 977553"/>
              <a:gd name="connsiteX0" fmla="*/ 0 w 670191"/>
              <a:gd name="connsiteY0" fmla="*/ 0 h 977553"/>
              <a:gd name="connsiteX1" fmla="*/ 670191 w 670191"/>
              <a:gd name="connsiteY1" fmla="*/ 0 h 977553"/>
              <a:gd name="connsiteX2" fmla="*/ 445575 w 670191"/>
              <a:gd name="connsiteY2" fmla="*/ 423945 h 977553"/>
              <a:gd name="connsiteX3" fmla="*/ 223395 w 670191"/>
              <a:gd name="connsiteY3" fmla="*/ 223395 h 977553"/>
              <a:gd name="connsiteX4" fmla="*/ 223395 w 670191"/>
              <a:gd name="connsiteY4" fmla="*/ 651705 h 977553"/>
              <a:gd name="connsiteX5" fmla="*/ 0 w 670191"/>
              <a:gd name="connsiteY5" fmla="*/ 977553 h 977553"/>
              <a:gd name="connsiteX6" fmla="*/ 0 w 670191"/>
              <a:gd name="connsiteY6" fmla="*/ 0 h 977553"/>
              <a:gd name="connsiteX0" fmla="*/ 0 w 670191"/>
              <a:gd name="connsiteY0" fmla="*/ 0 h 977553"/>
              <a:gd name="connsiteX1" fmla="*/ 670191 w 670191"/>
              <a:gd name="connsiteY1" fmla="*/ 0 h 977553"/>
              <a:gd name="connsiteX2" fmla="*/ 551061 w 670191"/>
              <a:gd name="connsiteY2" fmla="*/ 143360 h 977553"/>
              <a:gd name="connsiteX3" fmla="*/ 445575 w 670191"/>
              <a:gd name="connsiteY3" fmla="*/ 423945 h 977553"/>
              <a:gd name="connsiteX4" fmla="*/ 223395 w 670191"/>
              <a:gd name="connsiteY4" fmla="*/ 223395 h 977553"/>
              <a:gd name="connsiteX5" fmla="*/ 223395 w 670191"/>
              <a:gd name="connsiteY5" fmla="*/ 651705 h 977553"/>
              <a:gd name="connsiteX6" fmla="*/ 0 w 670191"/>
              <a:gd name="connsiteY6" fmla="*/ 977553 h 977553"/>
              <a:gd name="connsiteX7" fmla="*/ 0 w 670191"/>
              <a:gd name="connsiteY7" fmla="*/ 0 h 977553"/>
              <a:gd name="connsiteX0" fmla="*/ 0 w 551061"/>
              <a:gd name="connsiteY0" fmla="*/ 0 h 977553"/>
              <a:gd name="connsiteX1" fmla="*/ 551061 w 551061"/>
              <a:gd name="connsiteY1" fmla="*/ 143360 h 977553"/>
              <a:gd name="connsiteX2" fmla="*/ 445575 w 551061"/>
              <a:gd name="connsiteY2" fmla="*/ 423945 h 977553"/>
              <a:gd name="connsiteX3" fmla="*/ 223395 w 551061"/>
              <a:gd name="connsiteY3" fmla="*/ 223395 h 977553"/>
              <a:gd name="connsiteX4" fmla="*/ 223395 w 551061"/>
              <a:gd name="connsiteY4" fmla="*/ 651705 h 977553"/>
              <a:gd name="connsiteX5" fmla="*/ 0 w 551061"/>
              <a:gd name="connsiteY5" fmla="*/ 977553 h 977553"/>
              <a:gd name="connsiteX6" fmla="*/ 0 w 551061"/>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107579 w 694979"/>
              <a:gd name="connsiteY0" fmla="*/ 0 h 977553"/>
              <a:gd name="connsiteX1" fmla="*/ 694979 w 694979"/>
              <a:gd name="connsiteY1" fmla="*/ 102424 h 977553"/>
              <a:gd name="connsiteX2" fmla="*/ 553154 w 694979"/>
              <a:gd name="connsiteY2" fmla="*/ 423945 h 977553"/>
              <a:gd name="connsiteX3" fmla="*/ 330974 w 694979"/>
              <a:gd name="connsiteY3" fmla="*/ 223395 h 977553"/>
              <a:gd name="connsiteX4" fmla="*/ 330974 w 694979"/>
              <a:gd name="connsiteY4" fmla="*/ 651705 h 977553"/>
              <a:gd name="connsiteX5" fmla="*/ 107579 w 694979"/>
              <a:gd name="connsiteY5" fmla="*/ 977553 h 977553"/>
              <a:gd name="connsiteX6" fmla="*/ 0 w 694979"/>
              <a:gd name="connsiteY6" fmla="*/ 898493 h 977553"/>
              <a:gd name="connsiteX7" fmla="*/ 107579 w 694979"/>
              <a:gd name="connsiteY7" fmla="*/ 0 h 977553"/>
              <a:gd name="connsiteX0" fmla="*/ 107579 w 694979"/>
              <a:gd name="connsiteY0" fmla="*/ 0 h 1082940"/>
              <a:gd name="connsiteX1" fmla="*/ 694979 w 694979"/>
              <a:gd name="connsiteY1" fmla="*/ 102424 h 1082940"/>
              <a:gd name="connsiteX2" fmla="*/ 553154 w 694979"/>
              <a:gd name="connsiteY2" fmla="*/ 423945 h 1082940"/>
              <a:gd name="connsiteX3" fmla="*/ 330974 w 694979"/>
              <a:gd name="connsiteY3" fmla="*/ 223395 h 1082940"/>
              <a:gd name="connsiteX4" fmla="*/ 330974 w 694979"/>
              <a:gd name="connsiteY4" fmla="*/ 651705 h 1082940"/>
              <a:gd name="connsiteX5" fmla="*/ 294172 w 694979"/>
              <a:gd name="connsiteY5" fmla="*/ 1082940 h 1082940"/>
              <a:gd name="connsiteX6" fmla="*/ 0 w 694979"/>
              <a:gd name="connsiteY6" fmla="*/ 898493 h 1082940"/>
              <a:gd name="connsiteX7" fmla="*/ 107579 w 694979"/>
              <a:gd name="connsiteY7" fmla="*/ 0 h 1082940"/>
              <a:gd name="connsiteX0" fmla="*/ 107579 w 694979"/>
              <a:gd name="connsiteY0" fmla="*/ 0 h 1082940"/>
              <a:gd name="connsiteX1" fmla="*/ 694979 w 694979"/>
              <a:gd name="connsiteY1" fmla="*/ 102424 h 1082940"/>
              <a:gd name="connsiteX2" fmla="*/ 553154 w 694979"/>
              <a:gd name="connsiteY2" fmla="*/ 423945 h 1082940"/>
              <a:gd name="connsiteX3" fmla="*/ 330974 w 694979"/>
              <a:gd name="connsiteY3" fmla="*/ 223395 h 1082940"/>
              <a:gd name="connsiteX4" fmla="*/ 294172 w 694979"/>
              <a:gd name="connsiteY4" fmla="*/ 1082940 h 1082940"/>
              <a:gd name="connsiteX5" fmla="*/ 0 w 694979"/>
              <a:gd name="connsiteY5" fmla="*/ 898493 h 1082940"/>
              <a:gd name="connsiteX6" fmla="*/ 107579 w 694979"/>
              <a:gd name="connsiteY6" fmla="*/ 0 h 108294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232052 w 819452"/>
              <a:gd name="connsiteY0" fmla="*/ 0 h 1156320"/>
              <a:gd name="connsiteX1" fmla="*/ 819452 w 819452"/>
              <a:gd name="connsiteY1" fmla="*/ 102424 h 1156320"/>
              <a:gd name="connsiteX2" fmla="*/ 677627 w 819452"/>
              <a:gd name="connsiteY2" fmla="*/ 423945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904420"/>
              <a:gd name="connsiteY0" fmla="*/ 0 h 1156320"/>
              <a:gd name="connsiteX1" fmla="*/ 819452 w 904420"/>
              <a:gd name="connsiteY1" fmla="*/ 102424 h 1156320"/>
              <a:gd name="connsiteX2" fmla="*/ 741860 w 904420"/>
              <a:gd name="connsiteY2" fmla="*/ 353662 h 1156320"/>
              <a:gd name="connsiteX3" fmla="*/ 731468 w 904420"/>
              <a:gd name="connsiteY3" fmla="*/ 397630 h 1156320"/>
              <a:gd name="connsiteX4" fmla="*/ 455447 w 904420"/>
              <a:gd name="connsiteY4" fmla="*/ 223395 h 1156320"/>
              <a:gd name="connsiteX5" fmla="*/ 402457 w 904420"/>
              <a:gd name="connsiteY5" fmla="*/ 1156320 h 1156320"/>
              <a:gd name="connsiteX6" fmla="*/ 124473 w 904420"/>
              <a:gd name="connsiteY6" fmla="*/ 898493 h 1156320"/>
              <a:gd name="connsiteX7" fmla="*/ 232052 w 904420"/>
              <a:gd name="connsiteY7"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358469 w 819452"/>
              <a:gd name="connsiteY3" fmla="*/ 187259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343037 w 819452"/>
              <a:gd name="connsiteY3" fmla="*/ 177075 h 1156320"/>
              <a:gd name="connsiteX4" fmla="*/ 402457 w 819452"/>
              <a:gd name="connsiteY4" fmla="*/ 1156320 h 1156320"/>
              <a:gd name="connsiteX5" fmla="*/ 124473 w 819452"/>
              <a:gd name="connsiteY5" fmla="*/ 898493 h 1156320"/>
              <a:gd name="connsiteX6" fmla="*/ 232052 w 819452"/>
              <a:gd name="connsiteY6" fmla="*/ 0 h 1156320"/>
              <a:gd name="connsiteX0" fmla="*/ 119817 w 707217"/>
              <a:gd name="connsiteY0" fmla="*/ 0 h 1120184"/>
              <a:gd name="connsiteX1" fmla="*/ 707217 w 707217"/>
              <a:gd name="connsiteY1" fmla="*/ 102424 h 1120184"/>
              <a:gd name="connsiteX2" fmla="*/ 619233 w 707217"/>
              <a:gd name="connsiteY2" fmla="*/ 397630 h 1120184"/>
              <a:gd name="connsiteX3" fmla="*/ 230802 w 707217"/>
              <a:gd name="connsiteY3" fmla="*/ 177075 h 1120184"/>
              <a:gd name="connsiteX4" fmla="*/ 193245 w 707217"/>
              <a:gd name="connsiteY4" fmla="*/ 1120184 h 1120184"/>
              <a:gd name="connsiteX5" fmla="*/ 12238 w 707217"/>
              <a:gd name="connsiteY5" fmla="*/ 898493 h 1120184"/>
              <a:gd name="connsiteX6" fmla="*/ 119817 w 707217"/>
              <a:gd name="connsiteY6" fmla="*/ 0 h 1120184"/>
              <a:gd name="connsiteX0" fmla="*/ 86422 w 673822"/>
              <a:gd name="connsiteY0" fmla="*/ 0 h 1135246"/>
              <a:gd name="connsiteX1" fmla="*/ 673822 w 673822"/>
              <a:gd name="connsiteY1" fmla="*/ 102424 h 1135246"/>
              <a:gd name="connsiteX2" fmla="*/ 585838 w 673822"/>
              <a:gd name="connsiteY2" fmla="*/ 397630 h 1135246"/>
              <a:gd name="connsiteX3" fmla="*/ 197407 w 673822"/>
              <a:gd name="connsiteY3" fmla="*/ 177075 h 1135246"/>
              <a:gd name="connsiteX4" fmla="*/ 159850 w 673822"/>
              <a:gd name="connsiteY4" fmla="*/ 1120184 h 1135246"/>
              <a:gd name="connsiteX5" fmla="*/ 12238 w 673822"/>
              <a:gd name="connsiteY5" fmla="*/ 948549 h 1135246"/>
              <a:gd name="connsiteX6" fmla="*/ 86422 w 673822"/>
              <a:gd name="connsiteY6" fmla="*/ 0 h 1135246"/>
              <a:gd name="connsiteX0" fmla="*/ 108894 w 696294"/>
              <a:gd name="connsiteY0" fmla="*/ 0 h 1120184"/>
              <a:gd name="connsiteX1" fmla="*/ 696294 w 696294"/>
              <a:gd name="connsiteY1" fmla="*/ 102424 h 1120184"/>
              <a:gd name="connsiteX2" fmla="*/ 608310 w 696294"/>
              <a:gd name="connsiteY2" fmla="*/ 397630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575798 w 696294"/>
              <a:gd name="connsiteY2" fmla="*/ 33768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43692 w 731092"/>
              <a:gd name="connsiteY0" fmla="*/ 0 h 1170823"/>
              <a:gd name="connsiteX1" fmla="*/ 731092 w 731092"/>
              <a:gd name="connsiteY1" fmla="*/ 102424 h 1170823"/>
              <a:gd name="connsiteX2" fmla="*/ 687425 w 731092"/>
              <a:gd name="connsiteY2" fmla="*/ 357431 h 1170823"/>
              <a:gd name="connsiteX3" fmla="*/ 254677 w 731092"/>
              <a:gd name="connsiteY3" fmla="*/ 177075 h 1170823"/>
              <a:gd name="connsiteX4" fmla="*/ 217120 w 731092"/>
              <a:gd name="connsiteY4" fmla="*/ 1120184 h 1170823"/>
              <a:gd name="connsiteX5" fmla="*/ 12238 w 731092"/>
              <a:gd name="connsiteY5" fmla="*/ 1029975 h 1170823"/>
              <a:gd name="connsiteX6" fmla="*/ 143692 w 731092"/>
              <a:gd name="connsiteY6" fmla="*/ 0 h 1170823"/>
              <a:gd name="connsiteX0" fmla="*/ 143692 w 731092"/>
              <a:gd name="connsiteY0" fmla="*/ 0 h 1120184"/>
              <a:gd name="connsiteX1" fmla="*/ 731092 w 731092"/>
              <a:gd name="connsiteY1" fmla="*/ 102424 h 1120184"/>
              <a:gd name="connsiteX2" fmla="*/ 687425 w 731092"/>
              <a:gd name="connsiteY2" fmla="*/ 357431 h 1120184"/>
              <a:gd name="connsiteX3" fmla="*/ 254677 w 731092"/>
              <a:gd name="connsiteY3" fmla="*/ 177075 h 1120184"/>
              <a:gd name="connsiteX4" fmla="*/ 217120 w 731092"/>
              <a:gd name="connsiteY4" fmla="*/ 1120184 h 1120184"/>
              <a:gd name="connsiteX5" fmla="*/ 12238 w 731092"/>
              <a:gd name="connsiteY5" fmla="*/ 1029975 h 1120184"/>
              <a:gd name="connsiteX6" fmla="*/ 143692 w 731092"/>
              <a:gd name="connsiteY6" fmla="*/ 0 h 1120184"/>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42439 w 718854"/>
              <a:gd name="connsiteY3" fmla="*/ 177075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42439 w 718854"/>
              <a:gd name="connsiteY3" fmla="*/ 177075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93345 w 718854"/>
              <a:gd name="connsiteY3" fmla="*/ 189113 h 1124900"/>
              <a:gd name="connsiteX4" fmla="*/ 242439 w 718854"/>
              <a:gd name="connsiteY4" fmla="*/ 177075 h 1124900"/>
              <a:gd name="connsiteX5" fmla="*/ 204882 w 718854"/>
              <a:gd name="connsiteY5" fmla="*/ 1120184 h 1124900"/>
              <a:gd name="connsiteX6" fmla="*/ 0 w 718854"/>
              <a:gd name="connsiteY6" fmla="*/ 1029975 h 1124900"/>
              <a:gd name="connsiteX7" fmla="*/ 131454 w 718854"/>
              <a:gd name="connsiteY7"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93345 w 718854"/>
              <a:gd name="connsiteY3" fmla="*/ 189113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20570"/>
              <a:gd name="connsiteY0" fmla="*/ 0 h 1124900"/>
              <a:gd name="connsiteX1" fmla="*/ 718854 w 720570"/>
              <a:gd name="connsiteY1" fmla="*/ 102424 h 1124900"/>
              <a:gd name="connsiteX2" fmla="*/ 675187 w 720570"/>
              <a:gd name="connsiteY2" fmla="*/ 357431 h 1124900"/>
              <a:gd name="connsiteX3" fmla="*/ 278988 w 720570"/>
              <a:gd name="connsiteY3" fmla="*/ 160977 h 1124900"/>
              <a:gd name="connsiteX4" fmla="*/ 204882 w 720570"/>
              <a:gd name="connsiteY4" fmla="*/ 1120184 h 1124900"/>
              <a:gd name="connsiteX5" fmla="*/ 0 w 720570"/>
              <a:gd name="connsiteY5" fmla="*/ 1029975 h 1124900"/>
              <a:gd name="connsiteX6" fmla="*/ 131454 w 720570"/>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823037"/>
              <a:gd name="connsiteY0" fmla="*/ 0 h 1124900"/>
              <a:gd name="connsiteX1" fmla="*/ 718854 w 823037"/>
              <a:gd name="connsiteY1" fmla="*/ 102424 h 1124900"/>
              <a:gd name="connsiteX2" fmla="*/ 675187 w 823037"/>
              <a:gd name="connsiteY2" fmla="*/ 357431 h 1124900"/>
              <a:gd name="connsiteX3" fmla="*/ 278988 w 823037"/>
              <a:gd name="connsiteY3" fmla="*/ 160977 h 1124900"/>
              <a:gd name="connsiteX4" fmla="*/ 204882 w 823037"/>
              <a:gd name="connsiteY4" fmla="*/ 1120184 h 1124900"/>
              <a:gd name="connsiteX5" fmla="*/ 0 w 823037"/>
              <a:gd name="connsiteY5" fmla="*/ 1029975 h 1124900"/>
              <a:gd name="connsiteX6" fmla="*/ 131454 w 823037"/>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4573"/>
              <a:gd name="connsiteX1" fmla="*/ 718854 w 718854"/>
              <a:gd name="connsiteY1" fmla="*/ 76813 h 1094573"/>
              <a:gd name="connsiteX2" fmla="*/ 675187 w 718854"/>
              <a:gd name="connsiteY2" fmla="*/ 331820 h 1094573"/>
              <a:gd name="connsiteX3" fmla="*/ 278988 w 718854"/>
              <a:gd name="connsiteY3" fmla="*/ 135366 h 1094573"/>
              <a:gd name="connsiteX4" fmla="*/ 204882 w 718854"/>
              <a:gd name="connsiteY4" fmla="*/ 1094573 h 1094573"/>
              <a:gd name="connsiteX5" fmla="*/ 0 w 718854"/>
              <a:gd name="connsiteY5" fmla="*/ 1004364 h 1094573"/>
              <a:gd name="connsiteX6" fmla="*/ 148413 w 718854"/>
              <a:gd name="connsiteY6" fmla="*/ 0 h 1094573"/>
              <a:gd name="connsiteX0" fmla="*/ 186599 w 757040"/>
              <a:gd name="connsiteY0" fmla="*/ 0 h 1094573"/>
              <a:gd name="connsiteX1" fmla="*/ 757040 w 757040"/>
              <a:gd name="connsiteY1" fmla="*/ 76813 h 1094573"/>
              <a:gd name="connsiteX2" fmla="*/ 713373 w 757040"/>
              <a:gd name="connsiteY2" fmla="*/ 331820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757040"/>
              <a:gd name="connsiteY0" fmla="*/ 0 h 1094573"/>
              <a:gd name="connsiteX1" fmla="*/ 757040 w 757040"/>
              <a:gd name="connsiteY1" fmla="*/ 76813 h 1094573"/>
              <a:gd name="connsiteX2" fmla="*/ 709160 w 757040"/>
              <a:gd name="connsiteY2" fmla="*/ 237994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757040"/>
              <a:gd name="connsiteY0" fmla="*/ 0 h 1094573"/>
              <a:gd name="connsiteX1" fmla="*/ 757040 w 757040"/>
              <a:gd name="connsiteY1" fmla="*/ 76813 h 1094573"/>
              <a:gd name="connsiteX2" fmla="*/ 709160 w 757040"/>
              <a:gd name="connsiteY2" fmla="*/ 237994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757040"/>
              <a:gd name="connsiteY0" fmla="*/ 0 h 1094573"/>
              <a:gd name="connsiteX1" fmla="*/ 757040 w 757040"/>
              <a:gd name="connsiteY1" fmla="*/ 76813 h 1094573"/>
              <a:gd name="connsiteX2" fmla="*/ 709160 w 757040"/>
              <a:gd name="connsiteY2" fmla="*/ 237994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841176"/>
              <a:gd name="connsiteY0" fmla="*/ 0 h 1094573"/>
              <a:gd name="connsiteX1" fmla="*/ 841176 w 841176"/>
              <a:gd name="connsiteY1" fmla="*/ 78310 h 1094573"/>
              <a:gd name="connsiteX2" fmla="*/ 709160 w 841176"/>
              <a:gd name="connsiteY2" fmla="*/ 23799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106044"/>
              <a:gd name="connsiteX1" fmla="*/ 841176 w 841176"/>
              <a:gd name="connsiteY1" fmla="*/ 78310 h 1106044"/>
              <a:gd name="connsiteX2" fmla="*/ 763787 w 841176"/>
              <a:gd name="connsiteY2" fmla="*/ 266414 h 1106044"/>
              <a:gd name="connsiteX3" fmla="*/ 317174 w 841176"/>
              <a:gd name="connsiteY3" fmla="*/ 135366 h 1106044"/>
              <a:gd name="connsiteX4" fmla="*/ 328655 w 841176"/>
              <a:gd name="connsiteY4" fmla="*/ 1106044 h 1106044"/>
              <a:gd name="connsiteX5" fmla="*/ 0 w 841176"/>
              <a:gd name="connsiteY5" fmla="*/ 1038046 h 1106044"/>
              <a:gd name="connsiteX6" fmla="*/ 186599 w 841176"/>
              <a:gd name="connsiteY6" fmla="*/ 0 h 1106044"/>
              <a:gd name="connsiteX0" fmla="*/ 186599 w 841176"/>
              <a:gd name="connsiteY0" fmla="*/ 0 h 1106044"/>
              <a:gd name="connsiteX1" fmla="*/ 841176 w 841176"/>
              <a:gd name="connsiteY1" fmla="*/ 78310 h 1106044"/>
              <a:gd name="connsiteX2" fmla="*/ 763787 w 841176"/>
              <a:gd name="connsiteY2" fmla="*/ 266414 h 1106044"/>
              <a:gd name="connsiteX3" fmla="*/ 317174 w 841176"/>
              <a:gd name="connsiteY3" fmla="*/ 135366 h 1106044"/>
              <a:gd name="connsiteX4" fmla="*/ 328655 w 841176"/>
              <a:gd name="connsiteY4" fmla="*/ 1106044 h 1106044"/>
              <a:gd name="connsiteX5" fmla="*/ 0 w 841176"/>
              <a:gd name="connsiteY5" fmla="*/ 1038046 h 1106044"/>
              <a:gd name="connsiteX6" fmla="*/ 186599 w 841176"/>
              <a:gd name="connsiteY6" fmla="*/ 0 h 1106044"/>
              <a:gd name="connsiteX0" fmla="*/ 186599 w 841176"/>
              <a:gd name="connsiteY0" fmla="*/ 0 h 1106044"/>
              <a:gd name="connsiteX1" fmla="*/ 841176 w 841176"/>
              <a:gd name="connsiteY1" fmla="*/ 78310 h 1106044"/>
              <a:gd name="connsiteX2" fmla="*/ 763787 w 841176"/>
              <a:gd name="connsiteY2" fmla="*/ 266414 h 1106044"/>
              <a:gd name="connsiteX3" fmla="*/ 317174 w 841176"/>
              <a:gd name="connsiteY3" fmla="*/ 135366 h 1106044"/>
              <a:gd name="connsiteX4" fmla="*/ 328655 w 841176"/>
              <a:gd name="connsiteY4" fmla="*/ 1106044 h 1106044"/>
              <a:gd name="connsiteX5" fmla="*/ 0 w 841176"/>
              <a:gd name="connsiteY5" fmla="*/ 1038046 h 1106044"/>
              <a:gd name="connsiteX6" fmla="*/ 186599 w 841176"/>
              <a:gd name="connsiteY6" fmla="*/ 0 h 1106044"/>
              <a:gd name="connsiteX0" fmla="*/ 186599 w 841176"/>
              <a:gd name="connsiteY0" fmla="*/ 0 h 1202345"/>
              <a:gd name="connsiteX1" fmla="*/ 841176 w 841176"/>
              <a:gd name="connsiteY1" fmla="*/ 78310 h 1202345"/>
              <a:gd name="connsiteX2" fmla="*/ 763787 w 841176"/>
              <a:gd name="connsiteY2" fmla="*/ 266414 h 1202345"/>
              <a:gd name="connsiteX3" fmla="*/ 317174 w 841176"/>
              <a:gd name="connsiteY3" fmla="*/ 135366 h 1202345"/>
              <a:gd name="connsiteX4" fmla="*/ 328655 w 841176"/>
              <a:gd name="connsiteY4" fmla="*/ 1106044 h 1202345"/>
              <a:gd name="connsiteX5" fmla="*/ 0 w 841176"/>
              <a:gd name="connsiteY5" fmla="*/ 1038046 h 1202345"/>
              <a:gd name="connsiteX6" fmla="*/ 186599 w 841176"/>
              <a:gd name="connsiteY6" fmla="*/ 0 h 1202345"/>
              <a:gd name="connsiteX0" fmla="*/ 186599 w 841176"/>
              <a:gd name="connsiteY0" fmla="*/ 0 h 1202345"/>
              <a:gd name="connsiteX1" fmla="*/ 841176 w 841176"/>
              <a:gd name="connsiteY1" fmla="*/ 78310 h 1202345"/>
              <a:gd name="connsiteX2" fmla="*/ 763787 w 841176"/>
              <a:gd name="connsiteY2" fmla="*/ 266414 h 1202345"/>
              <a:gd name="connsiteX3" fmla="*/ 317174 w 841176"/>
              <a:gd name="connsiteY3" fmla="*/ 135366 h 1202345"/>
              <a:gd name="connsiteX4" fmla="*/ 222200 w 841176"/>
              <a:gd name="connsiteY4" fmla="*/ 1079396 h 1202345"/>
              <a:gd name="connsiteX5" fmla="*/ 0 w 841176"/>
              <a:gd name="connsiteY5" fmla="*/ 1038046 h 1202345"/>
              <a:gd name="connsiteX6" fmla="*/ 186599 w 841176"/>
              <a:gd name="connsiteY6" fmla="*/ 0 h 1202345"/>
              <a:gd name="connsiteX0" fmla="*/ 186599 w 841176"/>
              <a:gd name="connsiteY0" fmla="*/ 0 h 1202345"/>
              <a:gd name="connsiteX1" fmla="*/ 841176 w 841176"/>
              <a:gd name="connsiteY1" fmla="*/ 78310 h 1202345"/>
              <a:gd name="connsiteX2" fmla="*/ 763787 w 841176"/>
              <a:gd name="connsiteY2" fmla="*/ 266414 h 1202345"/>
              <a:gd name="connsiteX3" fmla="*/ 317174 w 841176"/>
              <a:gd name="connsiteY3" fmla="*/ 135366 h 1202345"/>
              <a:gd name="connsiteX4" fmla="*/ 222200 w 841176"/>
              <a:gd name="connsiteY4" fmla="*/ 1079396 h 1202345"/>
              <a:gd name="connsiteX5" fmla="*/ 0 w 841176"/>
              <a:gd name="connsiteY5" fmla="*/ 1038046 h 1202345"/>
              <a:gd name="connsiteX6" fmla="*/ 186599 w 841176"/>
              <a:gd name="connsiteY6" fmla="*/ 0 h 1202345"/>
              <a:gd name="connsiteX0" fmla="*/ 186599 w 841176"/>
              <a:gd name="connsiteY0" fmla="*/ 0 h 1222913"/>
              <a:gd name="connsiteX1" fmla="*/ 841176 w 841176"/>
              <a:gd name="connsiteY1" fmla="*/ 78310 h 1222913"/>
              <a:gd name="connsiteX2" fmla="*/ 763787 w 841176"/>
              <a:gd name="connsiteY2" fmla="*/ 266414 h 1222913"/>
              <a:gd name="connsiteX3" fmla="*/ 317174 w 841176"/>
              <a:gd name="connsiteY3" fmla="*/ 135366 h 1222913"/>
              <a:gd name="connsiteX4" fmla="*/ 222200 w 841176"/>
              <a:gd name="connsiteY4" fmla="*/ 1079396 h 1222913"/>
              <a:gd name="connsiteX5" fmla="*/ 0 w 841176"/>
              <a:gd name="connsiteY5" fmla="*/ 1038046 h 1222913"/>
              <a:gd name="connsiteX6" fmla="*/ 186599 w 841176"/>
              <a:gd name="connsiteY6" fmla="*/ 0 h 1222913"/>
              <a:gd name="connsiteX0" fmla="*/ 186599 w 841176"/>
              <a:gd name="connsiteY0" fmla="*/ 0 h 1060607"/>
              <a:gd name="connsiteX1" fmla="*/ 841176 w 841176"/>
              <a:gd name="connsiteY1" fmla="*/ 78310 h 1060607"/>
              <a:gd name="connsiteX2" fmla="*/ 763787 w 841176"/>
              <a:gd name="connsiteY2" fmla="*/ 266414 h 1060607"/>
              <a:gd name="connsiteX3" fmla="*/ 317174 w 841176"/>
              <a:gd name="connsiteY3" fmla="*/ 135366 h 1060607"/>
              <a:gd name="connsiteX4" fmla="*/ 0 w 841176"/>
              <a:gd name="connsiteY4" fmla="*/ 1038046 h 1060607"/>
              <a:gd name="connsiteX5" fmla="*/ 186599 w 841176"/>
              <a:gd name="connsiteY5" fmla="*/ 0 h 1060607"/>
              <a:gd name="connsiteX0" fmla="*/ 186599 w 841176"/>
              <a:gd name="connsiteY0" fmla="*/ 0 h 1060607"/>
              <a:gd name="connsiteX1" fmla="*/ 841176 w 841176"/>
              <a:gd name="connsiteY1" fmla="*/ 78310 h 1060607"/>
              <a:gd name="connsiteX2" fmla="*/ 763787 w 841176"/>
              <a:gd name="connsiteY2" fmla="*/ 266414 h 1060607"/>
              <a:gd name="connsiteX3" fmla="*/ 317174 w 841176"/>
              <a:gd name="connsiteY3" fmla="*/ 135366 h 1060607"/>
              <a:gd name="connsiteX4" fmla="*/ 0 w 841176"/>
              <a:gd name="connsiteY4" fmla="*/ 1038046 h 1060607"/>
              <a:gd name="connsiteX5" fmla="*/ 186599 w 841176"/>
              <a:gd name="connsiteY5" fmla="*/ 0 h 1060607"/>
              <a:gd name="connsiteX0" fmla="*/ 220635 w 875212"/>
              <a:gd name="connsiteY0" fmla="*/ 0 h 1060607"/>
              <a:gd name="connsiteX1" fmla="*/ 875212 w 875212"/>
              <a:gd name="connsiteY1" fmla="*/ 78310 h 1060607"/>
              <a:gd name="connsiteX2" fmla="*/ 797823 w 875212"/>
              <a:gd name="connsiteY2" fmla="*/ 266414 h 1060607"/>
              <a:gd name="connsiteX3" fmla="*/ 351210 w 875212"/>
              <a:gd name="connsiteY3" fmla="*/ 135366 h 1060607"/>
              <a:gd name="connsiteX4" fmla="*/ 34036 w 875212"/>
              <a:gd name="connsiteY4" fmla="*/ 1038046 h 1060607"/>
              <a:gd name="connsiteX5" fmla="*/ 220635 w 875212"/>
              <a:gd name="connsiteY5" fmla="*/ 0 h 1060607"/>
              <a:gd name="connsiteX0" fmla="*/ 220635 w 875212"/>
              <a:gd name="connsiteY0" fmla="*/ 0 h 1038046"/>
              <a:gd name="connsiteX1" fmla="*/ 875212 w 875212"/>
              <a:gd name="connsiteY1" fmla="*/ 78310 h 1038046"/>
              <a:gd name="connsiteX2" fmla="*/ 797823 w 875212"/>
              <a:gd name="connsiteY2" fmla="*/ 266414 h 1038046"/>
              <a:gd name="connsiteX3" fmla="*/ 351210 w 875212"/>
              <a:gd name="connsiteY3" fmla="*/ 135366 h 1038046"/>
              <a:gd name="connsiteX4" fmla="*/ 34036 w 875212"/>
              <a:gd name="connsiteY4" fmla="*/ 1038046 h 1038046"/>
              <a:gd name="connsiteX5" fmla="*/ 220635 w 875212"/>
              <a:gd name="connsiteY5" fmla="*/ 0 h 1038046"/>
              <a:gd name="connsiteX0" fmla="*/ 220635 w 875212"/>
              <a:gd name="connsiteY0" fmla="*/ 0 h 1038046"/>
              <a:gd name="connsiteX1" fmla="*/ 875212 w 875212"/>
              <a:gd name="connsiteY1" fmla="*/ 78310 h 1038046"/>
              <a:gd name="connsiteX2" fmla="*/ 797823 w 875212"/>
              <a:gd name="connsiteY2" fmla="*/ 266414 h 1038046"/>
              <a:gd name="connsiteX3" fmla="*/ 351210 w 875212"/>
              <a:gd name="connsiteY3" fmla="*/ 135366 h 1038046"/>
              <a:gd name="connsiteX4" fmla="*/ 34036 w 875212"/>
              <a:gd name="connsiteY4" fmla="*/ 1038046 h 1038046"/>
              <a:gd name="connsiteX5" fmla="*/ 220635 w 875212"/>
              <a:gd name="connsiteY5" fmla="*/ 0 h 1038046"/>
              <a:gd name="connsiteX0" fmla="*/ 186599 w 841176"/>
              <a:gd name="connsiteY0" fmla="*/ 0 h 1038046"/>
              <a:gd name="connsiteX1" fmla="*/ 841176 w 841176"/>
              <a:gd name="connsiteY1" fmla="*/ 78310 h 1038046"/>
              <a:gd name="connsiteX2" fmla="*/ 763787 w 841176"/>
              <a:gd name="connsiteY2" fmla="*/ 266414 h 1038046"/>
              <a:gd name="connsiteX3" fmla="*/ 317174 w 841176"/>
              <a:gd name="connsiteY3" fmla="*/ 135366 h 1038046"/>
              <a:gd name="connsiteX4" fmla="*/ 0 w 841176"/>
              <a:gd name="connsiteY4" fmla="*/ 1038046 h 1038046"/>
              <a:gd name="connsiteX5" fmla="*/ 186599 w 841176"/>
              <a:gd name="connsiteY5" fmla="*/ 0 h 1038046"/>
              <a:gd name="connsiteX0" fmla="*/ 186599 w 841176"/>
              <a:gd name="connsiteY0" fmla="*/ 0 h 1038046"/>
              <a:gd name="connsiteX1" fmla="*/ 841176 w 841176"/>
              <a:gd name="connsiteY1" fmla="*/ 78310 h 1038046"/>
              <a:gd name="connsiteX2" fmla="*/ 763787 w 841176"/>
              <a:gd name="connsiteY2" fmla="*/ 266414 h 1038046"/>
              <a:gd name="connsiteX3" fmla="*/ 317174 w 841176"/>
              <a:gd name="connsiteY3" fmla="*/ 135366 h 1038046"/>
              <a:gd name="connsiteX4" fmla="*/ 0 w 841176"/>
              <a:gd name="connsiteY4" fmla="*/ 1038046 h 1038046"/>
              <a:gd name="connsiteX5" fmla="*/ 186599 w 841176"/>
              <a:gd name="connsiteY5"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36061 w 841176"/>
              <a:gd name="connsiteY0" fmla="*/ 0 h 1102089"/>
              <a:gd name="connsiteX1" fmla="*/ 841176 w 841176"/>
              <a:gd name="connsiteY1" fmla="*/ 142353 h 1102089"/>
              <a:gd name="connsiteX2" fmla="*/ 317174 w 841176"/>
              <a:gd name="connsiteY2" fmla="*/ 199409 h 1102089"/>
              <a:gd name="connsiteX3" fmla="*/ 0 w 841176"/>
              <a:gd name="connsiteY3" fmla="*/ 1102089 h 1102089"/>
              <a:gd name="connsiteX4" fmla="*/ 136061 w 841176"/>
              <a:gd name="connsiteY4" fmla="*/ 0 h 1102089"/>
              <a:gd name="connsiteX0" fmla="*/ 136061 w 841176"/>
              <a:gd name="connsiteY0" fmla="*/ 0 h 1102089"/>
              <a:gd name="connsiteX1" fmla="*/ 841176 w 841176"/>
              <a:gd name="connsiteY1" fmla="*/ 142353 h 1102089"/>
              <a:gd name="connsiteX2" fmla="*/ 286276 w 841176"/>
              <a:gd name="connsiteY2" fmla="*/ 172575 h 1102089"/>
              <a:gd name="connsiteX3" fmla="*/ 0 w 841176"/>
              <a:gd name="connsiteY3" fmla="*/ 1102089 h 1102089"/>
              <a:gd name="connsiteX4" fmla="*/ 136061 w 841176"/>
              <a:gd name="connsiteY4" fmla="*/ 0 h 1102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176" h="1102089">
                <a:moveTo>
                  <a:pt x="136061" y="0"/>
                </a:moveTo>
                <a:cubicBezTo>
                  <a:pt x="397507" y="54100"/>
                  <a:pt x="621610" y="165472"/>
                  <a:pt x="841176" y="142353"/>
                </a:cubicBezTo>
                <a:cubicBezTo>
                  <a:pt x="705935" y="235069"/>
                  <a:pt x="460943" y="153556"/>
                  <a:pt x="286276" y="172575"/>
                </a:cubicBezTo>
                <a:cubicBezTo>
                  <a:pt x="158978" y="301180"/>
                  <a:pt x="203411" y="748769"/>
                  <a:pt x="0" y="1102089"/>
                </a:cubicBezTo>
                <a:cubicBezTo>
                  <a:pt x="40186" y="630956"/>
                  <a:pt x="73861" y="346015"/>
                  <a:pt x="136061" y="0"/>
                </a:cubicBezTo>
                <a:close/>
              </a:path>
            </a:pathLst>
          </a:custGeom>
          <a:solidFill>
            <a:srgbClr val="00B800"/>
          </a:solidFill>
          <a:ln>
            <a:noFill/>
          </a:ln>
          <a:effectLst>
            <a:outerShdw blurRad="127000" dir="5400000" sx="90000" sy="-19000" rotWithShape="0">
              <a:prstClr val="black">
                <a:alpha val="50000"/>
              </a:prstClr>
            </a:outerShdw>
          </a:effectLst>
          <a:scene3d>
            <a:camera prst="orthographicFront"/>
            <a:lightRig rig="balanced" dir="t"/>
          </a:scene3d>
          <a:sp3d extrusionH="25400" prstMaterial="dkEdge">
            <a:bevelT w="82550" h="82550"/>
            <a:bevelB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25" name="Freeform 124"/>
          <p:cNvSpPr/>
          <p:nvPr/>
        </p:nvSpPr>
        <p:spPr>
          <a:xfrm rot="1964645" flipH="1" flipV="1">
            <a:off x="6535486" y="4371513"/>
            <a:ext cx="261814" cy="442239"/>
          </a:xfrm>
          <a:custGeom>
            <a:avLst/>
            <a:gdLst>
              <a:gd name="connsiteX0" fmla="*/ 0 w 670191"/>
              <a:gd name="connsiteY0" fmla="*/ 0 h 977553"/>
              <a:gd name="connsiteX1" fmla="*/ 670191 w 670191"/>
              <a:gd name="connsiteY1" fmla="*/ 0 h 977553"/>
              <a:gd name="connsiteX2" fmla="*/ 517036 w 670191"/>
              <a:gd name="connsiteY2" fmla="*/ 223395 h 977553"/>
              <a:gd name="connsiteX3" fmla="*/ 223395 w 670191"/>
              <a:gd name="connsiteY3" fmla="*/ 223395 h 977553"/>
              <a:gd name="connsiteX4" fmla="*/ 223395 w 670191"/>
              <a:gd name="connsiteY4" fmla="*/ 651705 h 977553"/>
              <a:gd name="connsiteX5" fmla="*/ 0 w 670191"/>
              <a:gd name="connsiteY5" fmla="*/ 977553 h 977553"/>
              <a:gd name="connsiteX6" fmla="*/ 0 w 670191"/>
              <a:gd name="connsiteY6" fmla="*/ 0 h 977553"/>
              <a:gd name="connsiteX0" fmla="*/ 0 w 670191"/>
              <a:gd name="connsiteY0" fmla="*/ 0 h 977553"/>
              <a:gd name="connsiteX1" fmla="*/ 670191 w 670191"/>
              <a:gd name="connsiteY1" fmla="*/ 0 h 977553"/>
              <a:gd name="connsiteX2" fmla="*/ 445575 w 670191"/>
              <a:gd name="connsiteY2" fmla="*/ 423945 h 977553"/>
              <a:gd name="connsiteX3" fmla="*/ 223395 w 670191"/>
              <a:gd name="connsiteY3" fmla="*/ 223395 h 977553"/>
              <a:gd name="connsiteX4" fmla="*/ 223395 w 670191"/>
              <a:gd name="connsiteY4" fmla="*/ 651705 h 977553"/>
              <a:gd name="connsiteX5" fmla="*/ 0 w 670191"/>
              <a:gd name="connsiteY5" fmla="*/ 977553 h 977553"/>
              <a:gd name="connsiteX6" fmla="*/ 0 w 670191"/>
              <a:gd name="connsiteY6" fmla="*/ 0 h 977553"/>
              <a:gd name="connsiteX0" fmla="*/ 0 w 670191"/>
              <a:gd name="connsiteY0" fmla="*/ 0 h 977553"/>
              <a:gd name="connsiteX1" fmla="*/ 670191 w 670191"/>
              <a:gd name="connsiteY1" fmla="*/ 0 h 977553"/>
              <a:gd name="connsiteX2" fmla="*/ 551061 w 670191"/>
              <a:gd name="connsiteY2" fmla="*/ 143360 h 977553"/>
              <a:gd name="connsiteX3" fmla="*/ 445575 w 670191"/>
              <a:gd name="connsiteY3" fmla="*/ 423945 h 977553"/>
              <a:gd name="connsiteX4" fmla="*/ 223395 w 670191"/>
              <a:gd name="connsiteY4" fmla="*/ 223395 h 977553"/>
              <a:gd name="connsiteX5" fmla="*/ 223395 w 670191"/>
              <a:gd name="connsiteY5" fmla="*/ 651705 h 977553"/>
              <a:gd name="connsiteX6" fmla="*/ 0 w 670191"/>
              <a:gd name="connsiteY6" fmla="*/ 977553 h 977553"/>
              <a:gd name="connsiteX7" fmla="*/ 0 w 670191"/>
              <a:gd name="connsiteY7" fmla="*/ 0 h 977553"/>
              <a:gd name="connsiteX0" fmla="*/ 0 w 551061"/>
              <a:gd name="connsiteY0" fmla="*/ 0 h 977553"/>
              <a:gd name="connsiteX1" fmla="*/ 551061 w 551061"/>
              <a:gd name="connsiteY1" fmla="*/ 143360 h 977553"/>
              <a:gd name="connsiteX2" fmla="*/ 445575 w 551061"/>
              <a:gd name="connsiteY2" fmla="*/ 423945 h 977553"/>
              <a:gd name="connsiteX3" fmla="*/ 223395 w 551061"/>
              <a:gd name="connsiteY3" fmla="*/ 223395 h 977553"/>
              <a:gd name="connsiteX4" fmla="*/ 223395 w 551061"/>
              <a:gd name="connsiteY4" fmla="*/ 651705 h 977553"/>
              <a:gd name="connsiteX5" fmla="*/ 0 w 551061"/>
              <a:gd name="connsiteY5" fmla="*/ 977553 h 977553"/>
              <a:gd name="connsiteX6" fmla="*/ 0 w 551061"/>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107579 w 694979"/>
              <a:gd name="connsiteY0" fmla="*/ 0 h 977553"/>
              <a:gd name="connsiteX1" fmla="*/ 694979 w 694979"/>
              <a:gd name="connsiteY1" fmla="*/ 102424 h 977553"/>
              <a:gd name="connsiteX2" fmla="*/ 553154 w 694979"/>
              <a:gd name="connsiteY2" fmla="*/ 423945 h 977553"/>
              <a:gd name="connsiteX3" fmla="*/ 330974 w 694979"/>
              <a:gd name="connsiteY3" fmla="*/ 223395 h 977553"/>
              <a:gd name="connsiteX4" fmla="*/ 330974 w 694979"/>
              <a:gd name="connsiteY4" fmla="*/ 651705 h 977553"/>
              <a:gd name="connsiteX5" fmla="*/ 107579 w 694979"/>
              <a:gd name="connsiteY5" fmla="*/ 977553 h 977553"/>
              <a:gd name="connsiteX6" fmla="*/ 0 w 694979"/>
              <a:gd name="connsiteY6" fmla="*/ 898493 h 977553"/>
              <a:gd name="connsiteX7" fmla="*/ 107579 w 694979"/>
              <a:gd name="connsiteY7" fmla="*/ 0 h 977553"/>
              <a:gd name="connsiteX0" fmla="*/ 107579 w 694979"/>
              <a:gd name="connsiteY0" fmla="*/ 0 h 1082940"/>
              <a:gd name="connsiteX1" fmla="*/ 694979 w 694979"/>
              <a:gd name="connsiteY1" fmla="*/ 102424 h 1082940"/>
              <a:gd name="connsiteX2" fmla="*/ 553154 w 694979"/>
              <a:gd name="connsiteY2" fmla="*/ 423945 h 1082940"/>
              <a:gd name="connsiteX3" fmla="*/ 330974 w 694979"/>
              <a:gd name="connsiteY3" fmla="*/ 223395 h 1082940"/>
              <a:gd name="connsiteX4" fmla="*/ 330974 w 694979"/>
              <a:gd name="connsiteY4" fmla="*/ 651705 h 1082940"/>
              <a:gd name="connsiteX5" fmla="*/ 294172 w 694979"/>
              <a:gd name="connsiteY5" fmla="*/ 1082940 h 1082940"/>
              <a:gd name="connsiteX6" fmla="*/ 0 w 694979"/>
              <a:gd name="connsiteY6" fmla="*/ 898493 h 1082940"/>
              <a:gd name="connsiteX7" fmla="*/ 107579 w 694979"/>
              <a:gd name="connsiteY7" fmla="*/ 0 h 1082940"/>
              <a:gd name="connsiteX0" fmla="*/ 107579 w 694979"/>
              <a:gd name="connsiteY0" fmla="*/ 0 h 1082940"/>
              <a:gd name="connsiteX1" fmla="*/ 694979 w 694979"/>
              <a:gd name="connsiteY1" fmla="*/ 102424 h 1082940"/>
              <a:gd name="connsiteX2" fmla="*/ 553154 w 694979"/>
              <a:gd name="connsiteY2" fmla="*/ 423945 h 1082940"/>
              <a:gd name="connsiteX3" fmla="*/ 330974 w 694979"/>
              <a:gd name="connsiteY3" fmla="*/ 223395 h 1082940"/>
              <a:gd name="connsiteX4" fmla="*/ 294172 w 694979"/>
              <a:gd name="connsiteY4" fmla="*/ 1082940 h 1082940"/>
              <a:gd name="connsiteX5" fmla="*/ 0 w 694979"/>
              <a:gd name="connsiteY5" fmla="*/ 898493 h 1082940"/>
              <a:gd name="connsiteX6" fmla="*/ 107579 w 694979"/>
              <a:gd name="connsiteY6" fmla="*/ 0 h 108294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232052 w 819452"/>
              <a:gd name="connsiteY0" fmla="*/ 0 h 1156320"/>
              <a:gd name="connsiteX1" fmla="*/ 819452 w 819452"/>
              <a:gd name="connsiteY1" fmla="*/ 102424 h 1156320"/>
              <a:gd name="connsiteX2" fmla="*/ 677627 w 819452"/>
              <a:gd name="connsiteY2" fmla="*/ 423945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904420"/>
              <a:gd name="connsiteY0" fmla="*/ 0 h 1156320"/>
              <a:gd name="connsiteX1" fmla="*/ 819452 w 904420"/>
              <a:gd name="connsiteY1" fmla="*/ 102424 h 1156320"/>
              <a:gd name="connsiteX2" fmla="*/ 741860 w 904420"/>
              <a:gd name="connsiteY2" fmla="*/ 353662 h 1156320"/>
              <a:gd name="connsiteX3" fmla="*/ 731468 w 904420"/>
              <a:gd name="connsiteY3" fmla="*/ 397630 h 1156320"/>
              <a:gd name="connsiteX4" fmla="*/ 455447 w 904420"/>
              <a:gd name="connsiteY4" fmla="*/ 223395 h 1156320"/>
              <a:gd name="connsiteX5" fmla="*/ 402457 w 904420"/>
              <a:gd name="connsiteY5" fmla="*/ 1156320 h 1156320"/>
              <a:gd name="connsiteX6" fmla="*/ 124473 w 904420"/>
              <a:gd name="connsiteY6" fmla="*/ 898493 h 1156320"/>
              <a:gd name="connsiteX7" fmla="*/ 232052 w 904420"/>
              <a:gd name="connsiteY7"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358469 w 819452"/>
              <a:gd name="connsiteY3" fmla="*/ 187259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343037 w 819452"/>
              <a:gd name="connsiteY3" fmla="*/ 177075 h 1156320"/>
              <a:gd name="connsiteX4" fmla="*/ 402457 w 819452"/>
              <a:gd name="connsiteY4" fmla="*/ 1156320 h 1156320"/>
              <a:gd name="connsiteX5" fmla="*/ 124473 w 819452"/>
              <a:gd name="connsiteY5" fmla="*/ 898493 h 1156320"/>
              <a:gd name="connsiteX6" fmla="*/ 232052 w 819452"/>
              <a:gd name="connsiteY6" fmla="*/ 0 h 1156320"/>
              <a:gd name="connsiteX0" fmla="*/ 119817 w 707217"/>
              <a:gd name="connsiteY0" fmla="*/ 0 h 1120184"/>
              <a:gd name="connsiteX1" fmla="*/ 707217 w 707217"/>
              <a:gd name="connsiteY1" fmla="*/ 102424 h 1120184"/>
              <a:gd name="connsiteX2" fmla="*/ 619233 w 707217"/>
              <a:gd name="connsiteY2" fmla="*/ 397630 h 1120184"/>
              <a:gd name="connsiteX3" fmla="*/ 230802 w 707217"/>
              <a:gd name="connsiteY3" fmla="*/ 177075 h 1120184"/>
              <a:gd name="connsiteX4" fmla="*/ 193245 w 707217"/>
              <a:gd name="connsiteY4" fmla="*/ 1120184 h 1120184"/>
              <a:gd name="connsiteX5" fmla="*/ 12238 w 707217"/>
              <a:gd name="connsiteY5" fmla="*/ 898493 h 1120184"/>
              <a:gd name="connsiteX6" fmla="*/ 119817 w 707217"/>
              <a:gd name="connsiteY6" fmla="*/ 0 h 1120184"/>
              <a:gd name="connsiteX0" fmla="*/ 86422 w 673822"/>
              <a:gd name="connsiteY0" fmla="*/ 0 h 1135246"/>
              <a:gd name="connsiteX1" fmla="*/ 673822 w 673822"/>
              <a:gd name="connsiteY1" fmla="*/ 102424 h 1135246"/>
              <a:gd name="connsiteX2" fmla="*/ 585838 w 673822"/>
              <a:gd name="connsiteY2" fmla="*/ 397630 h 1135246"/>
              <a:gd name="connsiteX3" fmla="*/ 197407 w 673822"/>
              <a:gd name="connsiteY3" fmla="*/ 177075 h 1135246"/>
              <a:gd name="connsiteX4" fmla="*/ 159850 w 673822"/>
              <a:gd name="connsiteY4" fmla="*/ 1120184 h 1135246"/>
              <a:gd name="connsiteX5" fmla="*/ 12238 w 673822"/>
              <a:gd name="connsiteY5" fmla="*/ 948549 h 1135246"/>
              <a:gd name="connsiteX6" fmla="*/ 86422 w 673822"/>
              <a:gd name="connsiteY6" fmla="*/ 0 h 1135246"/>
              <a:gd name="connsiteX0" fmla="*/ 108894 w 696294"/>
              <a:gd name="connsiteY0" fmla="*/ 0 h 1120184"/>
              <a:gd name="connsiteX1" fmla="*/ 696294 w 696294"/>
              <a:gd name="connsiteY1" fmla="*/ 102424 h 1120184"/>
              <a:gd name="connsiteX2" fmla="*/ 608310 w 696294"/>
              <a:gd name="connsiteY2" fmla="*/ 397630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575798 w 696294"/>
              <a:gd name="connsiteY2" fmla="*/ 33768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43692 w 731092"/>
              <a:gd name="connsiteY0" fmla="*/ 0 h 1170823"/>
              <a:gd name="connsiteX1" fmla="*/ 731092 w 731092"/>
              <a:gd name="connsiteY1" fmla="*/ 102424 h 1170823"/>
              <a:gd name="connsiteX2" fmla="*/ 687425 w 731092"/>
              <a:gd name="connsiteY2" fmla="*/ 357431 h 1170823"/>
              <a:gd name="connsiteX3" fmla="*/ 254677 w 731092"/>
              <a:gd name="connsiteY3" fmla="*/ 177075 h 1170823"/>
              <a:gd name="connsiteX4" fmla="*/ 217120 w 731092"/>
              <a:gd name="connsiteY4" fmla="*/ 1120184 h 1170823"/>
              <a:gd name="connsiteX5" fmla="*/ 12238 w 731092"/>
              <a:gd name="connsiteY5" fmla="*/ 1029975 h 1170823"/>
              <a:gd name="connsiteX6" fmla="*/ 143692 w 731092"/>
              <a:gd name="connsiteY6" fmla="*/ 0 h 1170823"/>
              <a:gd name="connsiteX0" fmla="*/ 143692 w 731092"/>
              <a:gd name="connsiteY0" fmla="*/ 0 h 1120184"/>
              <a:gd name="connsiteX1" fmla="*/ 731092 w 731092"/>
              <a:gd name="connsiteY1" fmla="*/ 102424 h 1120184"/>
              <a:gd name="connsiteX2" fmla="*/ 687425 w 731092"/>
              <a:gd name="connsiteY2" fmla="*/ 357431 h 1120184"/>
              <a:gd name="connsiteX3" fmla="*/ 254677 w 731092"/>
              <a:gd name="connsiteY3" fmla="*/ 177075 h 1120184"/>
              <a:gd name="connsiteX4" fmla="*/ 217120 w 731092"/>
              <a:gd name="connsiteY4" fmla="*/ 1120184 h 1120184"/>
              <a:gd name="connsiteX5" fmla="*/ 12238 w 731092"/>
              <a:gd name="connsiteY5" fmla="*/ 1029975 h 1120184"/>
              <a:gd name="connsiteX6" fmla="*/ 143692 w 731092"/>
              <a:gd name="connsiteY6" fmla="*/ 0 h 1120184"/>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42439 w 718854"/>
              <a:gd name="connsiteY3" fmla="*/ 177075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42439 w 718854"/>
              <a:gd name="connsiteY3" fmla="*/ 177075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93345 w 718854"/>
              <a:gd name="connsiteY3" fmla="*/ 189113 h 1124900"/>
              <a:gd name="connsiteX4" fmla="*/ 242439 w 718854"/>
              <a:gd name="connsiteY4" fmla="*/ 177075 h 1124900"/>
              <a:gd name="connsiteX5" fmla="*/ 204882 w 718854"/>
              <a:gd name="connsiteY5" fmla="*/ 1120184 h 1124900"/>
              <a:gd name="connsiteX6" fmla="*/ 0 w 718854"/>
              <a:gd name="connsiteY6" fmla="*/ 1029975 h 1124900"/>
              <a:gd name="connsiteX7" fmla="*/ 131454 w 718854"/>
              <a:gd name="connsiteY7"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93345 w 718854"/>
              <a:gd name="connsiteY3" fmla="*/ 189113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20570"/>
              <a:gd name="connsiteY0" fmla="*/ 0 h 1124900"/>
              <a:gd name="connsiteX1" fmla="*/ 718854 w 720570"/>
              <a:gd name="connsiteY1" fmla="*/ 102424 h 1124900"/>
              <a:gd name="connsiteX2" fmla="*/ 675187 w 720570"/>
              <a:gd name="connsiteY2" fmla="*/ 357431 h 1124900"/>
              <a:gd name="connsiteX3" fmla="*/ 278988 w 720570"/>
              <a:gd name="connsiteY3" fmla="*/ 160977 h 1124900"/>
              <a:gd name="connsiteX4" fmla="*/ 204882 w 720570"/>
              <a:gd name="connsiteY4" fmla="*/ 1120184 h 1124900"/>
              <a:gd name="connsiteX5" fmla="*/ 0 w 720570"/>
              <a:gd name="connsiteY5" fmla="*/ 1029975 h 1124900"/>
              <a:gd name="connsiteX6" fmla="*/ 131454 w 720570"/>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823037"/>
              <a:gd name="connsiteY0" fmla="*/ 0 h 1124900"/>
              <a:gd name="connsiteX1" fmla="*/ 718854 w 823037"/>
              <a:gd name="connsiteY1" fmla="*/ 102424 h 1124900"/>
              <a:gd name="connsiteX2" fmla="*/ 675187 w 823037"/>
              <a:gd name="connsiteY2" fmla="*/ 357431 h 1124900"/>
              <a:gd name="connsiteX3" fmla="*/ 278988 w 823037"/>
              <a:gd name="connsiteY3" fmla="*/ 160977 h 1124900"/>
              <a:gd name="connsiteX4" fmla="*/ 204882 w 823037"/>
              <a:gd name="connsiteY4" fmla="*/ 1120184 h 1124900"/>
              <a:gd name="connsiteX5" fmla="*/ 0 w 823037"/>
              <a:gd name="connsiteY5" fmla="*/ 1029975 h 1124900"/>
              <a:gd name="connsiteX6" fmla="*/ 131454 w 823037"/>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4573"/>
              <a:gd name="connsiteX1" fmla="*/ 718854 w 718854"/>
              <a:gd name="connsiteY1" fmla="*/ 76813 h 1094573"/>
              <a:gd name="connsiteX2" fmla="*/ 675187 w 718854"/>
              <a:gd name="connsiteY2" fmla="*/ 331820 h 1094573"/>
              <a:gd name="connsiteX3" fmla="*/ 278988 w 718854"/>
              <a:gd name="connsiteY3" fmla="*/ 135366 h 1094573"/>
              <a:gd name="connsiteX4" fmla="*/ 204882 w 718854"/>
              <a:gd name="connsiteY4" fmla="*/ 1094573 h 1094573"/>
              <a:gd name="connsiteX5" fmla="*/ 0 w 718854"/>
              <a:gd name="connsiteY5" fmla="*/ 1004364 h 1094573"/>
              <a:gd name="connsiteX6" fmla="*/ 148413 w 718854"/>
              <a:gd name="connsiteY6" fmla="*/ 0 h 1094573"/>
              <a:gd name="connsiteX0" fmla="*/ 186599 w 757040"/>
              <a:gd name="connsiteY0" fmla="*/ 0 h 1094573"/>
              <a:gd name="connsiteX1" fmla="*/ 757040 w 757040"/>
              <a:gd name="connsiteY1" fmla="*/ 76813 h 1094573"/>
              <a:gd name="connsiteX2" fmla="*/ 713373 w 757040"/>
              <a:gd name="connsiteY2" fmla="*/ 331820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757040"/>
              <a:gd name="connsiteY0" fmla="*/ 0 h 1094573"/>
              <a:gd name="connsiteX1" fmla="*/ 757040 w 757040"/>
              <a:gd name="connsiteY1" fmla="*/ 76813 h 1094573"/>
              <a:gd name="connsiteX2" fmla="*/ 709160 w 757040"/>
              <a:gd name="connsiteY2" fmla="*/ 237994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757040"/>
              <a:gd name="connsiteY0" fmla="*/ 0 h 1094573"/>
              <a:gd name="connsiteX1" fmla="*/ 757040 w 757040"/>
              <a:gd name="connsiteY1" fmla="*/ 76813 h 1094573"/>
              <a:gd name="connsiteX2" fmla="*/ 709160 w 757040"/>
              <a:gd name="connsiteY2" fmla="*/ 237994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757040"/>
              <a:gd name="connsiteY0" fmla="*/ 0 h 1094573"/>
              <a:gd name="connsiteX1" fmla="*/ 757040 w 757040"/>
              <a:gd name="connsiteY1" fmla="*/ 76813 h 1094573"/>
              <a:gd name="connsiteX2" fmla="*/ 709160 w 757040"/>
              <a:gd name="connsiteY2" fmla="*/ 237994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841176"/>
              <a:gd name="connsiteY0" fmla="*/ 0 h 1094573"/>
              <a:gd name="connsiteX1" fmla="*/ 841176 w 841176"/>
              <a:gd name="connsiteY1" fmla="*/ 78310 h 1094573"/>
              <a:gd name="connsiteX2" fmla="*/ 709160 w 841176"/>
              <a:gd name="connsiteY2" fmla="*/ 23799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106044"/>
              <a:gd name="connsiteX1" fmla="*/ 841176 w 841176"/>
              <a:gd name="connsiteY1" fmla="*/ 78310 h 1106044"/>
              <a:gd name="connsiteX2" fmla="*/ 763787 w 841176"/>
              <a:gd name="connsiteY2" fmla="*/ 266414 h 1106044"/>
              <a:gd name="connsiteX3" fmla="*/ 317174 w 841176"/>
              <a:gd name="connsiteY3" fmla="*/ 135366 h 1106044"/>
              <a:gd name="connsiteX4" fmla="*/ 328655 w 841176"/>
              <a:gd name="connsiteY4" fmla="*/ 1106044 h 1106044"/>
              <a:gd name="connsiteX5" fmla="*/ 0 w 841176"/>
              <a:gd name="connsiteY5" fmla="*/ 1038046 h 1106044"/>
              <a:gd name="connsiteX6" fmla="*/ 186599 w 841176"/>
              <a:gd name="connsiteY6" fmla="*/ 0 h 1106044"/>
              <a:gd name="connsiteX0" fmla="*/ 186599 w 841176"/>
              <a:gd name="connsiteY0" fmla="*/ 0 h 1106044"/>
              <a:gd name="connsiteX1" fmla="*/ 841176 w 841176"/>
              <a:gd name="connsiteY1" fmla="*/ 78310 h 1106044"/>
              <a:gd name="connsiteX2" fmla="*/ 763787 w 841176"/>
              <a:gd name="connsiteY2" fmla="*/ 266414 h 1106044"/>
              <a:gd name="connsiteX3" fmla="*/ 317174 w 841176"/>
              <a:gd name="connsiteY3" fmla="*/ 135366 h 1106044"/>
              <a:gd name="connsiteX4" fmla="*/ 328655 w 841176"/>
              <a:gd name="connsiteY4" fmla="*/ 1106044 h 1106044"/>
              <a:gd name="connsiteX5" fmla="*/ 0 w 841176"/>
              <a:gd name="connsiteY5" fmla="*/ 1038046 h 1106044"/>
              <a:gd name="connsiteX6" fmla="*/ 186599 w 841176"/>
              <a:gd name="connsiteY6" fmla="*/ 0 h 1106044"/>
              <a:gd name="connsiteX0" fmla="*/ 186599 w 841176"/>
              <a:gd name="connsiteY0" fmla="*/ 0 h 1106044"/>
              <a:gd name="connsiteX1" fmla="*/ 841176 w 841176"/>
              <a:gd name="connsiteY1" fmla="*/ 78310 h 1106044"/>
              <a:gd name="connsiteX2" fmla="*/ 763787 w 841176"/>
              <a:gd name="connsiteY2" fmla="*/ 266414 h 1106044"/>
              <a:gd name="connsiteX3" fmla="*/ 317174 w 841176"/>
              <a:gd name="connsiteY3" fmla="*/ 135366 h 1106044"/>
              <a:gd name="connsiteX4" fmla="*/ 328655 w 841176"/>
              <a:gd name="connsiteY4" fmla="*/ 1106044 h 1106044"/>
              <a:gd name="connsiteX5" fmla="*/ 0 w 841176"/>
              <a:gd name="connsiteY5" fmla="*/ 1038046 h 1106044"/>
              <a:gd name="connsiteX6" fmla="*/ 186599 w 841176"/>
              <a:gd name="connsiteY6" fmla="*/ 0 h 1106044"/>
              <a:gd name="connsiteX0" fmla="*/ 186599 w 841176"/>
              <a:gd name="connsiteY0" fmla="*/ 0 h 1202345"/>
              <a:gd name="connsiteX1" fmla="*/ 841176 w 841176"/>
              <a:gd name="connsiteY1" fmla="*/ 78310 h 1202345"/>
              <a:gd name="connsiteX2" fmla="*/ 763787 w 841176"/>
              <a:gd name="connsiteY2" fmla="*/ 266414 h 1202345"/>
              <a:gd name="connsiteX3" fmla="*/ 317174 w 841176"/>
              <a:gd name="connsiteY3" fmla="*/ 135366 h 1202345"/>
              <a:gd name="connsiteX4" fmla="*/ 328655 w 841176"/>
              <a:gd name="connsiteY4" fmla="*/ 1106044 h 1202345"/>
              <a:gd name="connsiteX5" fmla="*/ 0 w 841176"/>
              <a:gd name="connsiteY5" fmla="*/ 1038046 h 1202345"/>
              <a:gd name="connsiteX6" fmla="*/ 186599 w 841176"/>
              <a:gd name="connsiteY6" fmla="*/ 0 h 1202345"/>
              <a:gd name="connsiteX0" fmla="*/ 186599 w 841176"/>
              <a:gd name="connsiteY0" fmla="*/ 0 h 1202345"/>
              <a:gd name="connsiteX1" fmla="*/ 841176 w 841176"/>
              <a:gd name="connsiteY1" fmla="*/ 78310 h 1202345"/>
              <a:gd name="connsiteX2" fmla="*/ 763787 w 841176"/>
              <a:gd name="connsiteY2" fmla="*/ 266414 h 1202345"/>
              <a:gd name="connsiteX3" fmla="*/ 317174 w 841176"/>
              <a:gd name="connsiteY3" fmla="*/ 135366 h 1202345"/>
              <a:gd name="connsiteX4" fmla="*/ 222200 w 841176"/>
              <a:gd name="connsiteY4" fmla="*/ 1079396 h 1202345"/>
              <a:gd name="connsiteX5" fmla="*/ 0 w 841176"/>
              <a:gd name="connsiteY5" fmla="*/ 1038046 h 1202345"/>
              <a:gd name="connsiteX6" fmla="*/ 186599 w 841176"/>
              <a:gd name="connsiteY6" fmla="*/ 0 h 1202345"/>
              <a:gd name="connsiteX0" fmla="*/ 186599 w 841176"/>
              <a:gd name="connsiteY0" fmla="*/ 0 h 1202345"/>
              <a:gd name="connsiteX1" fmla="*/ 841176 w 841176"/>
              <a:gd name="connsiteY1" fmla="*/ 78310 h 1202345"/>
              <a:gd name="connsiteX2" fmla="*/ 763787 w 841176"/>
              <a:gd name="connsiteY2" fmla="*/ 266414 h 1202345"/>
              <a:gd name="connsiteX3" fmla="*/ 317174 w 841176"/>
              <a:gd name="connsiteY3" fmla="*/ 135366 h 1202345"/>
              <a:gd name="connsiteX4" fmla="*/ 222200 w 841176"/>
              <a:gd name="connsiteY4" fmla="*/ 1079396 h 1202345"/>
              <a:gd name="connsiteX5" fmla="*/ 0 w 841176"/>
              <a:gd name="connsiteY5" fmla="*/ 1038046 h 1202345"/>
              <a:gd name="connsiteX6" fmla="*/ 186599 w 841176"/>
              <a:gd name="connsiteY6" fmla="*/ 0 h 1202345"/>
              <a:gd name="connsiteX0" fmla="*/ 186599 w 841176"/>
              <a:gd name="connsiteY0" fmla="*/ 0 h 1222913"/>
              <a:gd name="connsiteX1" fmla="*/ 841176 w 841176"/>
              <a:gd name="connsiteY1" fmla="*/ 78310 h 1222913"/>
              <a:gd name="connsiteX2" fmla="*/ 763787 w 841176"/>
              <a:gd name="connsiteY2" fmla="*/ 266414 h 1222913"/>
              <a:gd name="connsiteX3" fmla="*/ 317174 w 841176"/>
              <a:gd name="connsiteY3" fmla="*/ 135366 h 1222913"/>
              <a:gd name="connsiteX4" fmla="*/ 222200 w 841176"/>
              <a:gd name="connsiteY4" fmla="*/ 1079396 h 1222913"/>
              <a:gd name="connsiteX5" fmla="*/ 0 w 841176"/>
              <a:gd name="connsiteY5" fmla="*/ 1038046 h 1222913"/>
              <a:gd name="connsiteX6" fmla="*/ 186599 w 841176"/>
              <a:gd name="connsiteY6" fmla="*/ 0 h 1222913"/>
              <a:gd name="connsiteX0" fmla="*/ 186599 w 841176"/>
              <a:gd name="connsiteY0" fmla="*/ 0 h 1060607"/>
              <a:gd name="connsiteX1" fmla="*/ 841176 w 841176"/>
              <a:gd name="connsiteY1" fmla="*/ 78310 h 1060607"/>
              <a:gd name="connsiteX2" fmla="*/ 763787 w 841176"/>
              <a:gd name="connsiteY2" fmla="*/ 266414 h 1060607"/>
              <a:gd name="connsiteX3" fmla="*/ 317174 w 841176"/>
              <a:gd name="connsiteY3" fmla="*/ 135366 h 1060607"/>
              <a:gd name="connsiteX4" fmla="*/ 0 w 841176"/>
              <a:gd name="connsiteY4" fmla="*/ 1038046 h 1060607"/>
              <a:gd name="connsiteX5" fmla="*/ 186599 w 841176"/>
              <a:gd name="connsiteY5" fmla="*/ 0 h 1060607"/>
              <a:gd name="connsiteX0" fmla="*/ 186599 w 841176"/>
              <a:gd name="connsiteY0" fmla="*/ 0 h 1060607"/>
              <a:gd name="connsiteX1" fmla="*/ 841176 w 841176"/>
              <a:gd name="connsiteY1" fmla="*/ 78310 h 1060607"/>
              <a:gd name="connsiteX2" fmla="*/ 763787 w 841176"/>
              <a:gd name="connsiteY2" fmla="*/ 266414 h 1060607"/>
              <a:gd name="connsiteX3" fmla="*/ 317174 w 841176"/>
              <a:gd name="connsiteY3" fmla="*/ 135366 h 1060607"/>
              <a:gd name="connsiteX4" fmla="*/ 0 w 841176"/>
              <a:gd name="connsiteY4" fmla="*/ 1038046 h 1060607"/>
              <a:gd name="connsiteX5" fmla="*/ 186599 w 841176"/>
              <a:gd name="connsiteY5" fmla="*/ 0 h 1060607"/>
              <a:gd name="connsiteX0" fmla="*/ 220635 w 875212"/>
              <a:gd name="connsiteY0" fmla="*/ 0 h 1060607"/>
              <a:gd name="connsiteX1" fmla="*/ 875212 w 875212"/>
              <a:gd name="connsiteY1" fmla="*/ 78310 h 1060607"/>
              <a:gd name="connsiteX2" fmla="*/ 797823 w 875212"/>
              <a:gd name="connsiteY2" fmla="*/ 266414 h 1060607"/>
              <a:gd name="connsiteX3" fmla="*/ 351210 w 875212"/>
              <a:gd name="connsiteY3" fmla="*/ 135366 h 1060607"/>
              <a:gd name="connsiteX4" fmla="*/ 34036 w 875212"/>
              <a:gd name="connsiteY4" fmla="*/ 1038046 h 1060607"/>
              <a:gd name="connsiteX5" fmla="*/ 220635 w 875212"/>
              <a:gd name="connsiteY5" fmla="*/ 0 h 1060607"/>
              <a:gd name="connsiteX0" fmla="*/ 220635 w 875212"/>
              <a:gd name="connsiteY0" fmla="*/ 0 h 1038046"/>
              <a:gd name="connsiteX1" fmla="*/ 875212 w 875212"/>
              <a:gd name="connsiteY1" fmla="*/ 78310 h 1038046"/>
              <a:gd name="connsiteX2" fmla="*/ 797823 w 875212"/>
              <a:gd name="connsiteY2" fmla="*/ 266414 h 1038046"/>
              <a:gd name="connsiteX3" fmla="*/ 351210 w 875212"/>
              <a:gd name="connsiteY3" fmla="*/ 135366 h 1038046"/>
              <a:gd name="connsiteX4" fmla="*/ 34036 w 875212"/>
              <a:gd name="connsiteY4" fmla="*/ 1038046 h 1038046"/>
              <a:gd name="connsiteX5" fmla="*/ 220635 w 875212"/>
              <a:gd name="connsiteY5" fmla="*/ 0 h 1038046"/>
              <a:gd name="connsiteX0" fmla="*/ 220635 w 875212"/>
              <a:gd name="connsiteY0" fmla="*/ 0 h 1038046"/>
              <a:gd name="connsiteX1" fmla="*/ 875212 w 875212"/>
              <a:gd name="connsiteY1" fmla="*/ 78310 h 1038046"/>
              <a:gd name="connsiteX2" fmla="*/ 797823 w 875212"/>
              <a:gd name="connsiteY2" fmla="*/ 266414 h 1038046"/>
              <a:gd name="connsiteX3" fmla="*/ 351210 w 875212"/>
              <a:gd name="connsiteY3" fmla="*/ 135366 h 1038046"/>
              <a:gd name="connsiteX4" fmla="*/ 34036 w 875212"/>
              <a:gd name="connsiteY4" fmla="*/ 1038046 h 1038046"/>
              <a:gd name="connsiteX5" fmla="*/ 220635 w 875212"/>
              <a:gd name="connsiteY5" fmla="*/ 0 h 1038046"/>
              <a:gd name="connsiteX0" fmla="*/ 186599 w 841176"/>
              <a:gd name="connsiteY0" fmla="*/ 0 h 1038046"/>
              <a:gd name="connsiteX1" fmla="*/ 841176 w 841176"/>
              <a:gd name="connsiteY1" fmla="*/ 78310 h 1038046"/>
              <a:gd name="connsiteX2" fmla="*/ 763787 w 841176"/>
              <a:gd name="connsiteY2" fmla="*/ 266414 h 1038046"/>
              <a:gd name="connsiteX3" fmla="*/ 317174 w 841176"/>
              <a:gd name="connsiteY3" fmla="*/ 135366 h 1038046"/>
              <a:gd name="connsiteX4" fmla="*/ 0 w 841176"/>
              <a:gd name="connsiteY4" fmla="*/ 1038046 h 1038046"/>
              <a:gd name="connsiteX5" fmla="*/ 186599 w 841176"/>
              <a:gd name="connsiteY5" fmla="*/ 0 h 1038046"/>
              <a:gd name="connsiteX0" fmla="*/ 186599 w 841176"/>
              <a:gd name="connsiteY0" fmla="*/ 0 h 1038046"/>
              <a:gd name="connsiteX1" fmla="*/ 841176 w 841176"/>
              <a:gd name="connsiteY1" fmla="*/ 78310 h 1038046"/>
              <a:gd name="connsiteX2" fmla="*/ 763787 w 841176"/>
              <a:gd name="connsiteY2" fmla="*/ 266414 h 1038046"/>
              <a:gd name="connsiteX3" fmla="*/ 317174 w 841176"/>
              <a:gd name="connsiteY3" fmla="*/ 135366 h 1038046"/>
              <a:gd name="connsiteX4" fmla="*/ 0 w 841176"/>
              <a:gd name="connsiteY4" fmla="*/ 1038046 h 1038046"/>
              <a:gd name="connsiteX5" fmla="*/ 186599 w 841176"/>
              <a:gd name="connsiteY5"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36061 w 841176"/>
              <a:gd name="connsiteY0" fmla="*/ 0 h 1102089"/>
              <a:gd name="connsiteX1" fmla="*/ 841176 w 841176"/>
              <a:gd name="connsiteY1" fmla="*/ 142353 h 1102089"/>
              <a:gd name="connsiteX2" fmla="*/ 317174 w 841176"/>
              <a:gd name="connsiteY2" fmla="*/ 199409 h 1102089"/>
              <a:gd name="connsiteX3" fmla="*/ 0 w 841176"/>
              <a:gd name="connsiteY3" fmla="*/ 1102089 h 1102089"/>
              <a:gd name="connsiteX4" fmla="*/ 136061 w 841176"/>
              <a:gd name="connsiteY4" fmla="*/ 0 h 1102089"/>
              <a:gd name="connsiteX0" fmla="*/ 136061 w 841176"/>
              <a:gd name="connsiteY0" fmla="*/ 0 h 1102089"/>
              <a:gd name="connsiteX1" fmla="*/ 841176 w 841176"/>
              <a:gd name="connsiteY1" fmla="*/ 142353 h 1102089"/>
              <a:gd name="connsiteX2" fmla="*/ 286276 w 841176"/>
              <a:gd name="connsiteY2" fmla="*/ 172575 h 1102089"/>
              <a:gd name="connsiteX3" fmla="*/ 0 w 841176"/>
              <a:gd name="connsiteY3" fmla="*/ 1102089 h 1102089"/>
              <a:gd name="connsiteX4" fmla="*/ 136061 w 841176"/>
              <a:gd name="connsiteY4" fmla="*/ 0 h 1102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176" h="1102089">
                <a:moveTo>
                  <a:pt x="136061" y="0"/>
                </a:moveTo>
                <a:cubicBezTo>
                  <a:pt x="397507" y="54100"/>
                  <a:pt x="621610" y="165472"/>
                  <a:pt x="841176" y="142353"/>
                </a:cubicBezTo>
                <a:cubicBezTo>
                  <a:pt x="705935" y="235069"/>
                  <a:pt x="460943" y="153556"/>
                  <a:pt x="286276" y="172575"/>
                </a:cubicBezTo>
                <a:cubicBezTo>
                  <a:pt x="158978" y="301180"/>
                  <a:pt x="203411" y="748769"/>
                  <a:pt x="0" y="1102089"/>
                </a:cubicBezTo>
                <a:cubicBezTo>
                  <a:pt x="40186" y="630956"/>
                  <a:pt x="73861" y="346015"/>
                  <a:pt x="136061" y="0"/>
                </a:cubicBezTo>
                <a:close/>
              </a:path>
            </a:pathLst>
          </a:custGeom>
          <a:solidFill>
            <a:srgbClr val="00B800"/>
          </a:solidFill>
          <a:ln>
            <a:noFill/>
          </a:ln>
          <a:effectLst>
            <a:outerShdw blurRad="127000" dir="5400000" sx="90000" sy="-19000" rotWithShape="0">
              <a:prstClr val="black">
                <a:alpha val="50000"/>
              </a:prstClr>
            </a:outerShdw>
          </a:effectLst>
          <a:scene3d>
            <a:camera prst="orthographicFront"/>
            <a:lightRig rig="balanced" dir="t"/>
          </a:scene3d>
          <a:sp3d extrusionH="25400" prstMaterial="dkEdge">
            <a:bevelT w="82550" h="82550"/>
            <a:bevelB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26" name="Freeform 125"/>
          <p:cNvSpPr/>
          <p:nvPr/>
        </p:nvSpPr>
        <p:spPr>
          <a:xfrm rot="1964645" flipH="1" flipV="1">
            <a:off x="7868986" y="4379069"/>
            <a:ext cx="261814" cy="442239"/>
          </a:xfrm>
          <a:custGeom>
            <a:avLst/>
            <a:gdLst>
              <a:gd name="connsiteX0" fmla="*/ 0 w 670191"/>
              <a:gd name="connsiteY0" fmla="*/ 0 h 977553"/>
              <a:gd name="connsiteX1" fmla="*/ 670191 w 670191"/>
              <a:gd name="connsiteY1" fmla="*/ 0 h 977553"/>
              <a:gd name="connsiteX2" fmla="*/ 517036 w 670191"/>
              <a:gd name="connsiteY2" fmla="*/ 223395 h 977553"/>
              <a:gd name="connsiteX3" fmla="*/ 223395 w 670191"/>
              <a:gd name="connsiteY3" fmla="*/ 223395 h 977553"/>
              <a:gd name="connsiteX4" fmla="*/ 223395 w 670191"/>
              <a:gd name="connsiteY4" fmla="*/ 651705 h 977553"/>
              <a:gd name="connsiteX5" fmla="*/ 0 w 670191"/>
              <a:gd name="connsiteY5" fmla="*/ 977553 h 977553"/>
              <a:gd name="connsiteX6" fmla="*/ 0 w 670191"/>
              <a:gd name="connsiteY6" fmla="*/ 0 h 977553"/>
              <a:gd name="connsiteX0" fmla="*/ 0 w 670191"/>
              <a:gd name="connsiteY0" fmla="*/ 0 h 977553"/>
              <a:gd name="connsiteX1" fmla="*/ 670191 w 670191"/>
              <a:gd name="connsiteY1" fmla="*/ 0 h 977553"/>
              <a:gd name="connsiteX2" fmla="*/ 445575 w 670191"/>
              <a:gd name="connsiteY2" fmla="*/ 423945 h 977553"/>
              <a:gd name="connsiteX3" fmla="*/ 223395 w 670191"/>
              <a:gd name="connsiteY3" fmla="*/ 223395 h 977553"/>
              <a:gd name="connsiteX4" fmla="*/ 223395 w 670191"/>
              <a:gd name="connsiteY4" fmla="*/ 651705 h 977553"/>
              <a:gd name="connsiteX5" fmla="*/ 0 w 670191"/>
              <a:gd name="connsiteY5" fmla="*/ 977553 h 977553"/>
              <a:gd name="connsiteX6" fmla="*/ 0 w 670191"/>
              <a:gd name="connsiteY6" fmla="*/ 0 h 977553"/>
              <a:gd name="connsiteX0" fmla="*/ 0 w 670191"/>
              <a:gd name="connsiteY0" fmla="*/ 0 h 977553"/>
              <a:gd name="connsiteX1" fmla="*/ 670191 w 670191"/>
              <a:gd name="connsiteY1" fmla="*/ 0 h 977553"/>
              <a:gd name="connsiteX2" fmla="*/ 551061 w 670191"/>
              <a:gd name="connsiteY2" fmla="*/ 143360 h 977553"/>
              <a:gd name="connsiteX3" fmla="*/ 445575 w 670191"/>
              <a:gd name="connsiteY3" fmla="*/ 423945 h 977553"/>
              <a:gd name="connsiteX4" fmla="*/ 223395 w 670191"/>
              <a:gd name="connsiteY4" fmla="*/ 223395 h 977553"/>
              <a:gd name="connsiteX5" fmla="*/ 223395 w 670191"/>
              <a:gd name="connsiteY5" fmla="*/ 651705 h 977553"/>
              <a:gd name="connsiteX6" fmla="*/ 0 w 670191"/>
              <a:gd name="connsiteY6" fmla="*/ 977553 h 977553"/>
              <a:gd name="connsiteX7" fmla="*/ 0 w 670191"/>
              <a:gd name="connsiteY7" fmla="*/ 0 h 977553"/>
              <a:gd name="connsiteX0" fmla="*/ 0 w 551061"/>
              <a:gd name="connsiteY0" fmla="*/ 0 h 977553"/>
              <a:gd name="connsiteX1" fmla="*/ 551061 w 551061"/>
              <a:gd name="connsiteY1" fmla="*/ 143360 h 977553"/>
              <a:gd name="connsiteX2" fmla="*/ 445575 w 551061"/>
              <a:gd name="connsiteY2" fmla="*/ 423945 h 977553"/>
              <a:gd name="connsiteX3" fmla="*/ 223395 w 551061"/>
              <a:gd name="connsiteY3" fmla="*/ 223395 h 977553"/>
              <a:gd name="connsiteX4" fmla="*/ 223395 w 551061"/>
              <a:gd name="connsiteY4" fmla="*/ 651705 h 977553"/>
              <a:gd name="connsiteX5" fmla="*/ 0 w 551061"/>
              <a:gd name="connsiteY5" fmla="*/ 977553 h 977553"/>
              <a:gd name="connsiteX6" fmla="*/ 0 w 551061"/>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107579 w 694979"/>
              <a:gd name="connsiteY0" fmla="*/ 0 h 977553"/>
              <a:gd name="connsiteX1" fmla="*/ 694979 w 694979"/>
              <a:gd name="connsiteY1" fmla="*/ 102424 h 977553"/>
              <a:gd name="connsiteX2" fmla="*/ 553154 w 694979"/>
              <a:gd name="connsiteY2" fmla="*/ 423945 h 977553"/>
              <a:gd name="connsiteX3" fmla="*/ 330974 w 694979"/>
              <a:gd name="connsiteY3" fmla="*/ 223395 h 977553"/>
              <a:gd name="connsiteX4" fmla="*/ 330974 w 694979"/>
              <a:gd name="connsiteY4" fmla="*/ 651705 h 977553"/>
              <a:gd name="connsiteX5" fmla="*/ 107579 w 694979"/>
              <a:gd name="connsiteY5" fmla="*/ 977553 h 977553"/>
              <a:gd name="connsiteX6" fmla="*/ 0 w 694979"/>
              <a:gd name="connsiteY6" fmla="*/ 898493 h 977553"/>
              <a:gd name="connsiteX7" fmla="*/ 107579 w 694979"/>
              <a:gd name="connsiteY7" fmla="*/ 0 h 977553"/>
              <a:gd name="connsiteX0" fmla="*/ 107579 w 694979"/>
              <a:gd name="connsiteY0" fmla="*/ 0 h 1082940"/>
              <a:gd name="connsiteX1" fmla="*/ 694979 w 694979"/>
              <a:gd name="connsiteY1" fmla="*/ 102424 h 1082940"/>
              <a:gd name="connsiteX2" fmla="*/ 553154 w 694979"/>
              <a:gd name="connsiteY2" fmla="*/ 423945 h 1082940"/>
              <a:gd name="connsiteX3" fmla="*/ 330974 w 694979"/>
              <a:gd name="connsiteY3" fmla="*/ 223395 h 1082940"/>
              <a:gd name="connsiteX4" fmla="*/ 330974 w 694979"/>
              <a:gd name="connsiteY4" fmla="*/ 651705 h 1082940"/>
              <a:gd name="connsiteX5" fmla="*/ 294172 w 694979"/>
              <a:gd name="connsiteY5" fmla="*/ 1082940 h 1082940"/>
              <a:gd name="connsiteX6" fmla="*/ 0 w 694979"/>
              <a:gd name="connsiteY6" fmla="*/ 898493 h 1082940"/>
              <a:gd name="connsiteX7" fmla="*/ 107579 w 694979"/>
              <a:gd name="connsiteY7" fmla="*/ 0 h 1082940"/>
              <a:gd name="connsiteX0" fmla="*/ 107579 w 694979"/>
              <a:gd name="connsiteY0" fmla="*/ 0 h 1082940"/>
              <a:gd name="connsiteX1" fmla="*/ 694979 w 694979"/>
              <a:gd name="connsiteY1" fmla="*/ 102424 h 1082940"/>
              <a:gd name="connsiteX2" fmla="*/ 553154 w 694979"/>
              <a:gd name="connsiteY2" fmla="*/ 423945 h 1082940"/>
              <a:gd name="connsiteX3" fmla="*/ 330974 w 694979"/>
              <a:gd name="connsiteY3" fmla="*/ 223395 h 1082940"/>
              <a:gd name="connsiteX4" fmla="*/ 294172 w 694979"/>
              <a:gd name="connsiteY4" fmla="*/ 1082940 h 1082940"/>
              <a:gd name="connsiteX5" fmla="*/ 0 w 694979"/>
              <a:gd name="connsiteY5" fmla="*/ 898493 h 1082940"/>
              <a:gd name="connsiteX6" fmla="*/ 107579 w 694979"/>
              <a:gd name="connsiteY6" fmla="*/ 0 h 108294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232052 w 819452"/>
              <a:gd name="connsiteY0" fmla="*/ 0 h 1156320"/>
              <a:gd name="connsiteX1" fmla="*/ 819452 w 819452"/>
              <a:gd name="connsiteY1" fmla="*/ 102424 h 1156320"/>
              <a:gd name="connsiteX2" fmla="*/ 677627 w 819452"/>
              <a:gd name="connsiteY2" fmla="*/ 423945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904420"/>
              <a:gd name="connsiteY0" fmla="*/ 0 h 1156320"/>
              <a:gd name="connsiteX1" fmla="*/ 819452 w 904420"/>
              <a:gd name="connsiteY1" fmla="*/ 102424 h 1156320"/>
              <a:gd name="connsiteX2" fmla="*/ 741860 w 904420"/>
              <a:gd name="connsiteY2" fmla="*/ 353662 h 1156320"/>
              <a:gd name="connsiteX3" fmla="*/ 731468 w 904420"/>
              <a:gd name="connsiteY3" fmla="*/ 397630 h 1156320"/>
              <a:gd name="connsiteX4" fmla="*/ 455447 w 904420"/>
              <a:gd name="connsiteY4" fmla="*/ 223395 h 1156320"/>
              <a:gd name="connsiteX5" fmla="*/ 402457 w 904420"/>
              <a:gd name="connsiteY5" fmla="*/ 1156320 h 1156320"/>
              <a:gd name="connsiteX6" fmla="*/ 124473 w 904420"/>
              <a:gd name="connsiteY6" fmla="*/ 898493 h 1156320"/>
              <a:gd name="connsiteX7" fmla="*/ 232052 w 904420"/>
              <a:gd name="connsiteY7"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358469 w 819452"/>
              <a:gd name="connsiteY3" fmla="*/ 187259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343037 w 819452"/>
              <a:gd name="connsiteY3" fmla="*/ 177075 h 1156320"/>
              <a:gd name="connsiteX4" fmla="*/ 402457 w 819452"/>
              <a:gd name="connsiteY4" fmla="*/ 1156320 h 1156320"/>
              <a:gd name="connsiteX5" fmla="*/ 124473 w 819452"/>
              <a:gd name="connsiteY5" fmla="*/ 898493 h 1156320"/>
              <a:gd name="connsiteX6" fmla="*/ 232052 w 819452"/>
              <a:gd name="connsiteY6" fmla="*/ 0 h 1156320"/>
              <a:gd name="connsiteX0" fmla="*/ 119817 w 707217"/>
              <a:gd name="connsiteY0" fmla="*/ 0 h 1120184"/>
              <a:gd name="connsiteX1" fmla="*/ 707217 w 707217"/>
              <a:gd name="connsiteY1" fmla="*/ 102424 h 1120184"/>
              <a:gd name="connsiteX2" fmla="*/ 619233 w 707217"/>
              <a:gd name="connsiteY2" fmla="*/ 397630 h 1120184"/>
              <a:gd name="connsiteX3" fmla="*/ 230802 w 707217"/>
              <a:gd name="connsiteY3" fmla="*/ 177075 h 1120184"/>
              <a:gd name="connsiteX4" fmla="*/ 193245 w 707217"/>
              <a:gd name="connsiteY4" fmla="*/ 1120184 h 1120184"/>
              <a:gd name="connsiteX5" fmla="*/ 12238 w 707217"/>
              <a:gd name="connsiteY5" fmla="*/ 898493 h 1120184"/>
              <a:gd name="connsiteX6" fmla="*/ 119817 w 707217"/>
              <a:gd name="connsiteY6" fmla="*/ 0 h 1120184"/>
              <a:gd name="connsiteX0" fmla="*/ 86422 w 673822"/>
              <a:gd name="connsiteY0" fmla="*/ 0 h 1135246"/>
              <a:gd name="connsiteX1" fmla="*/ 673822 w 673822"/>
              <a:gd name="connsiteY1" fmla="*/ 102424 h 1135246"/>
              <a:gd name="connsiteX2" fmla="*/ 585838 w 673822"/>
              <a:gd name="connsiteY2" fmla="*/ 397630 h 1135246"/>
              <a:gd name="connsiteX3" fmla="*/ 197407 w 673822"/>
              <a:gd name="connsiteY3" fmla="*/ 177075 h 1135246"/>
              <a:gd name="connsiteX4" fmla="*/ 159850 w 673822"/>
              <a:gd name="connsiteY4" fmla="*/ 1120184 h 1135246"/>
              <a:gd name="connsiteX5" fmla="*/ 12238 w 673822"/>
              <a:gd name="connsiteY5" fmla="*/ 948549 h 1135246"/>
              <a:gd name="connsiteX6" fmla="*/ 86422 w 673822"/>
              <a:gd name="connsiteY6" fmla="*/ 0 h 1135246"/>
              <a:gd name="connsiteX0" fmla="*/ 108894 w 696294"/>
              <a:gd name="connsiteY0" fmla="*/ 0 h 1120184"/>
              <a:gd name="connsiteX1" fmla="*/ 696294 w 696294"/>
              <a:gd name="connsiteY1" fmla="*/ 102424 h 1120184"/>
              <a:gd name="connsiteX2" fmla="*/ 608310 w 696294"/>
              <a:gd name="connsiteY2" fmla="*/ 397630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575798 w 696294"/>
              <a:gd name="connsiteY2" fmla="*/ 33768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43692 w 731092"/>
              <a:gd name="connsiteY0" fmla="*/ 0 h 1170823"/>
              <a:gd name="connsiteX1" fmla="*/ 731092 w 731092"/>
              <a:gd name="connsiteY1" fmla="*/ 102424 h 1170823"/>
              <a:gd name="connsiteX2" fmla="*/ 687425 w 731092"/>
              <a:gd name="connsiteY2" fmla="*/ 357431 h 1170823"/>
              <a:gd name="connsiteX3" fmla="*/ 254677 w 731092"/>
              <a:gd name="connsiteY3" fmla="*/ 177075 h 1170823"/>
              <a:gd name="connsiteX4" fmla="*/ 217120 w 731092"/>
              <a:gd name="connsiteY4" fmla="*/ 1120184 h 1170823"/>
              <a:gd name="connsiteX5" fmla="*/ 12238 w 731092"/>
              <a:gd name="connsiteY5" fmla="*/ 1029975 h 1170823"/>
              <a:gd name="connsiteX6" fmla="*/ 143692 w 731092"/>
              <a:gd name="connsiteY6" fmla="*/ 0 h 1170823"/>
              <a:gd name="connsiteX0" fmla="*/ 143692 w 731092"/>
              <a:gd name="connsiteY0" fmla="*/ 0 h 1120184"/>
              <a:gd name="connsiteX1" fmla="*/ 731092 w 731092"/>
              <a:gd name="connsiteY1" fmla="*/ 102424 h 1120184"/>
              <a:gd name="connsiteX2" fmla="*/ 687425 w 731092"/>
              <a:gd name="connsiteY2" fmla="*/ 357431 h 1120184"/>
              <a:gd name="connsiteX3" fmla="*/ 254677 w 731092"/>
              <a:gd name="connsiteY3" fmla="*/ 177075 h 1120184"/>
              <a:gd name="connsiteX4" fmla="*/ 217120 w 731092"/>
              <a:gd name="connsiteY4" fmla="*/ 1120184 h 1120184"/>
              <a:gd name="connsiteX5" fmla="*/ 12238 w 731092"/>
              <a:gd name="connsiteY5" fmla="*/ 1029975 h 1120184"/>
              <a:gd name="connsiteX6" fmla="*/ 143692 w 731092"/>
              <a:gd name="connsiteY6" fmla="*/ 0 h 1120184"/>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42439 w 718854"/>
              <a:gd name="connsiteY3" fmla="*/ 177075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42439 w 718854"/>
              <a:gd name="connsiteY3" fmla="*/ 177075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93345 w 718854"/>
              <a:gd name="connsiteY3" fmla="*/ 189113 h 1124900"/>
              <a:gd name="connsiteX4" fmla="*/ 242439 w 718854"/>
              <a:gd name="connsiteY4" fmla="*/ 177075 h 1124900"/>
              <a:gd name="connsiteX5" fmla="*/ 204882 w 718854"/>
              <a:gd name="connsiteY5" fmla="*/ 1120184 h 1124900"/>
              <a:gd name="connsiteX6" fmla="*/ 0 w 718854"/>
              <a:gd name="connsiteY6" fmla="*/ 1029975 h 1124900"/>
              <a:gd name="connsiteX7" fmla="*/ 131454 w 718854"/>
              <a:gd name="connsiteY7"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93345 w 718854"/>
              <a:gd name="connsiteY3" fmla="*/ 189113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20570"/>
              <a:gd name="connsiteY0" fmla="*/ 0 h 1124900"/>
              <a:gd name="connsiteX1" fmla="*/ 718854 w 720570"/>
              <a:gd name="connsiteY1" fmla="*/ 102424 h 1124900"/>
              <a:gd name="connsiteX2" fmla="*/ 675187 w 720570"/>
              <a:gd name="connsiteY2" fmla="*/ 357431 h 1124900"/>
              <a:gd name="connsiteX3" fmla="*/ 278988 w 720570"/>
              <a:gd name="connsiteY3" fmla="*/ 160977 h 1124900"/>
              <a:gd name="connsiteX4" fmla="*/ 204882 w 720570"/>
              <a:gd name="connsiteY4" fmla="*/ 1120184 h 1124900"/>
              <a:gd name="connsiteX5" fmla="*/ 0 w 720570"/>
              <a:gd name="connsiteY5" fmla="*/ 1029975 h 1124900"/>
              <a:gd name="connsiteX6" fmla="*/ 131454 w 720570"/>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823037"/>
              <a:gd name="connsiteY0" fmla="*/ 0 h 1124900"/>
              <a:gd name="connsiteX1" fmla="*/ 718854 w 823037"/>
              <a:gd name="connsiteY1" fmla="*/ 102424 h 1124900"/>
              <a:gd name="connsiteX2" fmla="*/ 675187 w 823037"/>
              <a:gd name="connsiteY2" fmla="*/ 357431 h 1124900"/>
              <a:gd name="connsiteX3" fmla="*/ 278988 w 823037"/>
              <a:gd name="connsiteY3" fmla="*/ 160977 h 1124900"/>
              <a:gd name="connsiteX4" fmla="*/ 204882 w 823037"/>
              <a:gd name="connsiteY4" fmla="*/ 1120184 h 1124900"/>
              <a:gd name="connsiteX5" fmla="*/ 0 w 823037"/>
              <a:gd name="connsiteY5" fmla="*/ 1029975 h 1124900"/>
              <a:gd name="connsiteX6" fmla="*/ 131454 w 823037"/>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4573"/>
              <a:gd name="connsiteX1" fmla="*/ 718854 w 718854"/>
              <a:gd name="connsiteY1" fmla="*/ 76813 h 1094573"/>
              <a:gd name="connsiteX2" fmla="*/ 675187 w 718854"/>
              <a:gd name="connsiteY2" fmla="*/ 331820 h 1094573"/>
              <a:gd name="connsiteX3" fmla="*/ 278988 w 718854"/>
              <a:gd name="connsiteY3" fmla="*/ 135366 h 1094573"/>
              <a:gd name="connsiteX4" fmla="*/ 204882 w 718854"/>
              <a:gd name="connsiteY4" fmla="*/ 1094573 h 1094573"/>
              <a:gd name="connsiteX5" fmla="*/ 0 w 718854"/>
              <a:gd name="connsiteY5" fmla="*/ 1004364 h 1094573"/>
              <a:gd name="connsiteX6" fmla="*/ 148413 w 718854"/>
              <a:gd name="connsiteY6" fmla="*/ 0 h 1094573"/>
              <a:gd name="connsiteX0" fmla="*/ 186599 w 757040"/>
              <a:gd name="connsiteY0" fmla="*/ 0 h 1094573"/>
              <a:gd name="connsiteX1" fmla="*/ 757040 w 757040"/>
              <a:gd name="connsiteY1" fmla="*/ 76813 h 1094573"/>
              <a:gd name="connsiteX2" fmla="*/ 713373 w 757040"/>
              <a:gd name="connsiteY2" fmla="*/ 331820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757040"/>
              <a:gd name="connsiteY0" fmla="*/ 0 h 1094573"/>
              <a:gd name="connsiteX1" fmla="*/ 757040 w 757040"/>
              <a:gd name="connsiteY1" fmla="*/ 76813 h 1094573"/>
              <a:gd name="connsiteX2" fmla="*/ 709160 w 757040"/>
              <a:gd name="connsiteY2" fmla="*/ 237994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757040"/>
              <a:gd name="connsiteY0" fmla="*/ 0 h 1094573"/>
              <a:gd name="connsiteX1" fmla="*/ 757040 w 757040"/>
              <a:gd name="connsiteY1" fmla="*/ 76813 h 1094573"/>
              <a:gd name="connsiteX2" fmla="*/ 709160 w 757040"/>
              <a:gd name="connsiteY2" fmla="*/ 237994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757040"/>
              <a:gd name="connsiteY0" fmla="*/ 0 h 1094573"/>
              <a:gd name="connsiteX1" fmla="*/ 757040 w 757040"/>
              <a:gd name="connsiteY1" fmla="*/ 76813 h 1094573"/>
              <a:gd name="connsiteX2" fmla="*/ 709160 w 757040"/>
              <a:gd name="connsiteY2" fmla="*/ 237994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841176"/>
              <a:gd name="connsiteY0" fmla="*/ 0 h 1094573"/>
              <a:gd name="connsiteX1" fmla="*/ 841176 w 841176"/>
              <a:gd name="connsiteY1" fmla="*/ 78310 h 1094573"/>
              <a:gd name="connsiteX2" fmla="*/ 709160 w 841176"/>
              <a:gd name="connsiteY2" fmla="*/ 23799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106044"/>
              <a:gd name="connsiteX1" fmla="*/ 841176 w 841176"/>
              <a:gd name="connsiteY1" fmla="*/ 78310 h 1106044"/>
              <a:gd name="connsiteX2" fmla="*/ 763787 w 841176"/>
              <a:gd name="connsiteY2" fmla="*/ 266414 h 1106044"/>
              <a:gd name="connsiteX3" fmla="*/ 317174 w 841176"/>
              <a:gd name="connsiteY3" fmla="*/ 135366 h 1106044"/>
              <a:gd name="connsiteX4" fmla="*/ 328655 w 841176"/>
              <a:gd name="connsiteY4" fmla="*/ 1106044 h 1106044"/>
              <a:gd name="connsiteX5" fmla="*/ 0 w 841176"/>
              <a:gd name="connsiteY5" fmla="*/ 1038046 h 1106044"/>
              <a:gd name="connsiteX6" fmla="*/ 186599 w 841176"/>
              <a:gd name="connsiteY6" fmla="*/ 0 h 1106044"/>
              <a:gd name="connsiteX0" fmla="*/ 186599 w 841176"/>
              <a:gd name="connsiteY0" fmla="*/ 0 h 1106044"/>
              <a:gd name="connsiteX1" fmla="*/ 841176 w 841176"/>
              <a:gd name="connsiteY1" fmla="*/ 78310 h 1106044"/>
              <a:gd name="connsiteX2" fmla="*/ 763787 w 841176"/>
              <a:gd name="connsiteY2" fmla="*/ 266414 h 1106044"/>
              <a:gd name="connsiteX3" fmla="*/ 317174 w 841176"/>
              <a:gd name="connsiteY3" fmla="*/ 135366 h 1106044"/>
              <a:gd name="connsiteX4" fmla="*/ 328655 w 841176"/>
              <a:gd name="connsiteY4" fmla="*/ 1106044 h 1106044"/>
              <a:gd name="connsiteX5" fmla="*/ 0 w 841176"/>
              <a:gd name="connsiteY5" fmla="*/ 1038046 h 1106044"/>
              <a:gd name="connsiteX6" fmla="*/ 186599 w 841176"/>
              <a:gd name="connsiteY6" fmla="*/ 0 h 1106044"/>
              <a:gd name="connsiteX0" fmla="*/ 186599 w 841176"/>
              <a:gd name="connsiteY0" fmla="*/ 0 h 1106044"/>
              <a:gd name="connsiteX1" fmla="*/ 841176 w 841176"/>
              <a:gd name="connsiteY1" fmla="*/ 78310 h 1106044"/>
              <a:gd name="connsiteX2" fmla="*/ 763787 w 841176"/>
              <a:gd name="connsiteY2" fmla="*/ 266414 h 1106044"/>
              <a:gd name="connsiteX3" fmla="*/ 317174 w 841176"/>
              <a:gd name="connsiteY3" fmla="*/ 135366 h 1106044"/>
              <a:gd name="connsiteX4" fmla="*/ 328655 w 841176"/>
              <a:gd name="connsiteY4" fmla="*/ 1106044 h 1106044"/>
              <a:gd name="connsiteX5" fmla="*/ 0 w 841176"/>
              <a:gd name="connsiteY5" fmla="*/ 1038046 h 1106044"/>
              <a:gd name="connsiteX6" fmla="*/ 186599 w 841176"/>
              <a:gd name="connsiteY6" fmla="*/ 0 h 1106044"/>
              <a:gd name="connsiteX0" fmla="*/ 186599 w 841176"/>
              <a:gd name="connsiteY0" fmla="*/ 0 h 1202345"/>
              <a:gd name="connsiteX1" fmla="*/ 841176 w 841176"/>
              <a:gd name="connsiteY1" fmla="*/ 78310 h 1202345"/>
              <a:gd name="connsiteX2" fmla="*/ 763787 w 841176"/>
              <a:gd name="connsiteY2" fmla="*/ 266414 h 1202345"/>
              <a:gd name="connsiteX3" fmla="*/ 317174 w 841176"/>
              <a:gd name="connsiteY3" fmla="*/ 135366 h 1202345"/>
              <a:gd name="connsiteX4" fmla="*/ 328655 w 841176"/>
              <a:gd name="connsiteY4" fmla="*/ 1106044 h 1202345"/>
              <a:gd name="connsiteX5" fmla="*/ 0 w 841176"/>
              <a:gd name="connsiteY5" fmla="*/ 1038046 h 1202345"/>
              <a:gd name="connsiteX6" fmla="*/ 186599 w 841176"/>
              <a:gd name="connsiteY6" fmla="*/ 0 h 1202345"/>
              <a:gd name="connsiteX0" fmla="*/ 186599 w 841176"/>
              <a:gd name="connsiteY0" fmla="*/ 0 h 1202345"/>
              <a:gd name="connsiteX1" fmla="*/ 841176 w 841176"/>
              <a:gd name="connsiteY1" fmla="*/ 78310 h 1202345"/>
              <a:gd name="connsiteX2" fmla="*/ 763787 w 841176"/>
              <a:gd name="connsiteY2" fmla="*/ 266414 h 1202345"/>
              <a:gd name="connsiteX3" fmla="*/ 317174 w 841176"/>
              <a:gd name="connsiteY3" fmla="*/ 135366 h 1202345"/>
              <a:gd name="connsiteX4" fmla="*/ 222200 w 841176"/>
              <a:gd name="connsiteY4" fmla="*/ 1079396 h 1202345"/>
              <a:gd name="connsiteX5" fmla="*/ 0 w 841176"/>
              <a:gd name="connsiteY5" fmla="*/ 1038046 h 1202345"/>
              <a:gd name="connsiteX6" fmla="*/ 186599 w 841176"/>
              <a:gd name="connsiteY6" fmla="*/ 0 h 1202345"/>
              <a:gd name="connsiteX0" fmla="*/ 186599 w 841176"/>
              <a:gd name="connsiteY0" fmla="*/ 0 h 1202345"/>
              <a:gd name="connsiteX1" fmla="*/ 841176 w 841176"/>
              <a:gd name="connsiteY1" fmla="*/ 78310 h 1202345"/>
              <a:gd name="connsiteX2" fmla="*/ 763787 w 841176"/>
              <a:gd name="connsiteY2" fmla="*/ 266414 h 1202345"/>
              <a:gd name="connsiteX3" fmla="*/ 317174 w 841176"/>
              <a:gd name="connsiteY3" fmla="*/ 135366 h 1202345"/>
              <a:gd name="connsiteX4" fmla="*/ 222200 w 841176"/>
              <a:gd name="connsiteY4" fmla="*/ 1079396 h 1202345"/>
              <a:gd name="connsiteX5" fmla="*/ 0 w 841176"/>
              <a:gd name="connsiteY5" fmla="*/ 1038046 h 1202345"/>
              <a:gd name="connsiteX6" fmla="*/ 186599 w 841176"/>
              <a:gd name="connsiteY6" fmla="*/ 0 h 1202345"/>
              <a:gd name="connsiteX0" fmla="*/ 186599 w 841176"/>
              <a:gd name="connsiteY0" fmla="*/ 0 h 1222913"/>
              <a:gd name="connsiteX1" fmla="*/ 841176 w 841176"/>
              <a:gd name="connsiteY1" fmla="*/ 78310 h 1222913"/>
              <a:gd name="connsiteX2" fmla="*/ 763787 w 841176"/>
              <a:gd name="connsiteY2" fmla="*/ 266414 h 1222913"/>
              <a:gd name="connsiteX3" fmla="*/ 317174 w 841176"/>
              <a:gd name="connsiteY3" fmla="*/ 135366 h 1222913"/>
              <a:gd name="connsiteX4" fmla="*/ 222200 w 841176"/>
              <a:gd name="connsiteY4" fmla="*/ 1079396 h 1222913"/>
              <a:gd name="connsiteX5" fmla="*/ 0 w 841176"/>
              <a:gd name="connsiteY5" fmla="*/ 1038046 h 1222913"/>
              <a:gd name="connsiteX6" fmla="*/ 186599 w 841176"/>
              <a:gd name="connsiteY6" fmla="*/ 0 h 1222913"/>
              <a:gd name="connsiteX0" fmla="*/ 186599 w 841176"/>
              <a:gd name="connsiteY0" fmla="*/ 0 h 1060607"/>
              <a:gd name="connsiteX1" fmla="*/ 841176 w 841176"/>
              <a:gd name="connsiteY1" fmla="*/ 78310 h 1060607"/>
              <a:gd name="connsiteX2" fmla="*/ 763787 w 841176"/>
              <a:gd name="connsiteY2" fmla="*/ 266414 h 1060607"/>
              <a:gd name="connsiteX3" fmla="*/ 317174 w 841176"/>
              <a:gd name="connsiteY3" fmla="*/ 135366 h 1060607"/>
              <a:gd name="connsiteX4" fmla="*/ 0 w 841176"/>
              <a:gd name="connsiteY4" fmla="*/ 1038046 h 1060607"/>
              <a:gd name="connsiteX5" fmla="*/ 186599 w 841176"/>
              <a:gd name="connsiteY5" fmla="*/ 0 h 1060607"/>
              <a:gd name="connsiteX0" fmla="*/ 186599 w 841176"/>
              <a:gd name="connsiteY0" fmla="*/ 0 h 1060607"/>
              <a:gd name="connsiteX1" fmla="*/ 841176 w 841176"/>
              <a:gd name="connsiteY1" fmla="*/ 78310 h 1060607"/>
              <a:gd name="connsiteX2" fmla="*/ 763787 w 841176"/>
              <a:gd name="connsiteY2" fmla="*/ 266414 h 1060607"/>
              <a:gd name="connsiteX3" fmla="*/ 317174 w 841176"/>
              <a:gd name="connsiteY3" fmla="*/ 135366 h 1060607"/>
              <a:gd name="connsiteX4" fmla="*/ 0 w 841176"/>
              <a:gd name="connsiteY4" fmla="*/ 1038046 h 1060607"/>
              <a:gd name="connsiteX5" fmla="*/ 186599 w 841176"/>
              <a:gd name="connsiteY5" fmla="*/ 0 h 1060607"/>
              <a:gd name="connsiteX0" fmla="*/ 220635 w 875212"/>
              <a:gd name="connsiteY0" fmla="*/ 0 h 1060607"/>
              <a:gd name="connsiteX1" fmla="*/ 875212 w 875212"/>
              <a:gd name="connsiteY1" fmla="*/ 78310 h 1060607"/>
              <a:gd name="connsiteX2" fmla="*/ 797823 w 875212"/>
              <a:gd name="connsiteY2" fmla="*/ 266414 h 1060607"/>
              <a:gd name="connsiteX3" fmla="*/ 351210 w 875212"/>
              <a:gd name="connsiteY3" fmla="*/ 135366 h 1060607"/>
              <a:gd name="connsiteX4" fmla="*/ 34036 w 875212"/>
              <a:gd name="connsiteY4" fmla="*/ 1038046 h 1060607"/>
              <a:gd name="connsiteX5" fmla="*/ 220635 w 875212"/>
              <a:gd name="connsiteY5" fmla="*/ 0 h 1060607"/>
              <a:gd name="connsiteX0" fmla="*/ 220635 w 875212"/>
              <a:gd name="connsiteY0" fmla="*/ 0 h 1038046"/>
              <a:gd name="connsiteX1" fmla="*/ 875212 w 875212"/>
              <a:gd name="connsiteY1" fmla="*/ 78310 h 1038046"/>
              <a:gd name="connsiteX2" fmla="*/ 797823 w 875212"/>
              <a:gd name="connsiteY2" fmla="*/ 266414 h 1038046"/>
              <a:gd name="connsiteX3" fmla="*/ 351210 w 875212"/>
              <a:gd name="connsiteY3" fmla="*/ 135366 h 1038046"/>
              <a:gd name="connsiteX4" fmla="*/ 34036 w 875212"/>
              <a:gd name="connsiteY4" fmla="*/ 1038046 h 1038046"/>
              <a:gd name="connsiteX5" fmla="*/ 220635 w 875212"/>
              <a:gd name="connsiteY5" fmla="*/ 0 h 1038046"/>
              <a:gd name="connsiteX0" fmla="*/ 220635 w 875212"/>
              <a:gd name="connsiteY0" fmla="*/ 0 h 1038046"/>
              <a:gd name="connsiteX1" fmla="*/ 875212 w 875212"/>
              <a:gd name="connsiteY1" fmla="*/ 78310 h 1038046"/>
              <a:gd name="connsiteX2" fmla="*/ 797823 w 875212"/>
              <a:gd name="connsiteY2" fmla="*/ 266414 h 1038046"/>
              <a:gd name="connsiteX3" fmla="*/ 351210 w 875212"/>
              <a:gd name="connsiteY3" fmla="*/ 135366 h 1038046"/>
              <a:gd name="connsiteX4" fmla="*/ 34036 w 875212"/>
              <a:gd name="connsiteY4" fmla="*/ 1038046 h 1038046"/>
              <a:gd name="connsiteX5" fmla="*/ 220635 w 875212"/>
              <a:gd name="connsiteY5" fmla="*/ 0 h 1038046"/>
              <a:gd name="connsiteX0" fmla="*/ 186599 w 841176"/>
              <a:gd name="connsiteY0" fmla="*/ 0 h 1038046"/>
              <a:gd name="connsiteX1" fmla="*/ 841176 w 841176"/>
              <a:gd name="connsiteY1" fmla="*/ 78310 h 1038046"/>
              <a:gd name="connsiteX2" fmla="*/ 763787 w 841176"/>
              <a:gd name="connsiteY2" fmla="*/ 266414 h 1038046"/>
              <a:gd name="connsiteX3" fmla="*/ 317174 w 841176"/>
              <a:gd name="connsiteY3" fmla="*/ 135366 h 1038046"/>
              <a:gd name="connsiteX4" fmla="*/ 0 w 841176"/>
              <a:gd name="connsiteY4" fmla="*/ 1038046 h 1038046"/>
              <a:gd name="connsiteX5" fmla="*/ 186599 w 841176"/>
              <a:gd name="connsiteY5" fmla="*/ 0 h 1038046"/>
              <a:gd name="connsiteX0" fmla="*/ 186599 w 841176"/>
              <a:gd name="connsiteY0" fmla="*/ 0 h 1038046"/>
              <a:gd name="connsiteX1" fmla="*/ 841176 w 841176"/>
              <a:gd name="connsiteY1" fmla="*/ 78310 h 1038046"/>
              <a:gd name="connsiteX2" fmla="*/ 763787 w 841176"/>
              <a:gd name="connsiteY2" fmla="*/ 266414 h 1038046"/>
              <a:gd name="connsiteX3" fmla="*/ 317174 w 841176"/>
              <a:gd name="connsiteY3" fmla="*/ 135366 h 1038046"/>
              <a:gd name="connsiteX4" fmla="*/ 0 w 841176"/>
              <a:gd name="connsiteY4" fmla="*/ 1038046 h 1038046"/>
              <a:gd name="connsiteX5" fmla="*/ 186599 w 841176"/>
              <a:gd name="connsiteY5"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36061 w 841176"/>
              <a:gd name="connsiteY0" fmla="*/ 0 h 1102089"/>
              <a:gd name="connsiteX1" fmla="*/ 841176 w 841176"/>
              <a:gd name="connsiteY1" fmla="*/ 142353 h 1102089"/>
              <a:gd name="connsiteX2" fmla="*/ 317174 w 841176"/>
              <a:gd name="connsiteY2" fmla="*/ 199409 h 1102089"/>
              <a:gd name="connsiteX3" fmla="*/ 0 w 841176"/>
              <a:gd name="connsiteY3" fmla="*/ 1102089 h 1102089"/>
              <a:gd name="connsiteX4" fmla="*/ 136061 w 841176"/>
              <a:gd name="connsiteY4" fmla="*/ 0 h 1102089"/>
              <a:gd name="connsiteX0" fmla="*/ 136061 w 841176"/>
              <a:gd name="connsiteY0" fmla="*/ 0 h 1102089"/>
              <a:gd name="connsiteX1" fmla="*/ 841176 w 841176"/>
              <a:gd name="connsiteY1" fmla="*/ 142353 h 1102089"/>
              <a:gd name="connsiteX2" fmla="*/ 286276 w 841176"/>
              <a:gd name="connsiteY2" fmla="*/ 172575 h 1102089"/>
              <a:gd name="connsiteX3" fmla="*/ 0 w 841176"/>
              <a:gd name="connsiteY3" fmla="*/ 1102089 h 1102089"/>
              <a:gd name="connsiteX4" fmla="*/ 136061 w 841176"/>
              <a:gd name="connsiteY4" fmla="*/ 0 h 1102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176" h="1102089">
                <a:moveTo>
                  <a:pt x="136061" y="0"/>
                </a:moveTo>
                <a:cubicBezTo>
                  <a:pt x="397507" y="54100"/>
                  <a:pt x="621610" y="165472"/>
                  <a:pt x="841176" y="142353"/>
                </a:cubicBezTo>
                <a:cubicBezTo>
                  <a:pt x="705935" y="235069"/>
                  <a:pt x="460943" y="153556"/>
                  <a:pt x="286276" y="172575"/>
                </a:cubicBezTo>
                <a:cubicBezTo>
                  <a:pt x="158978" y="301180"/>
                  <a:pt x="203411" y="748769"/>
                  <a:pt x="0" y="1102089"/>
                </a:cubicBezTo>
                <a:cubicBezTo>
                  <a:pt x="40186" y="630956"/>
                  <a:pt x="73861" y="346015"/>
                  <a:pt x="136061" y="0"/>
                </a:cubicBezTo>
                <a:close/>
              </a:path>
            </a:pathLst>
          </a:custGeom>
          <a:solidFill>
            <a:srgbClr val="00B800"/>
          </a:solidFill>
          <a:ln>
            <a:noFill/>
          </a:ln>
          <a:effectLst>
            <a:outerShdw blurRad="127000" dir="5400000" sx="90000" sy="-19000" rotWithShape="0">
              <a:prstClr val="black">
                <a:alpha val="50000"/>
              </a:prstClr>
            </a:outerShdw>
          </a:effectLst>
          <a:scene3d>
            <a:camera prst="orthographicFront"/>
            <a:lightRig rig="balanced" dir="t"/>
          </a:scene3d>
          <a:sp3d extrusionH="25400" prstMaterial="dkEdge">
            <a:bevelT w="82550" h="82550"/>
            <a:bevelB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14355" name="Picture 19" descr="C:\Users\mamciner\Downloads\esgf_150.gif"/>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81852" y="5078727"/>
            <a:ext cx="548640" cy="548640"/>
          </a:xfrm>
          <a:prstGeom prst="rect">
            <a:avLst/>
          </a:prstGeom>
          <a:noFill/>
          <a:extLst>
            <a:ext uri="{909E8E84-426E-40DD-AFC4-6F175D3DCCD1}">
              <a14:hiddenFill xmlns:a14="http://schemas.microsoft.com/office/drawing/2010/main">
                <a:solidFill>
                  <a:srgbClr val="FFFFFF"/>
                </a:solidFill>
              </a14:hiddenFill>
            </a:ext>
          </a:extLst>
        </p:spPr>
      </p:pic>
      <p:sp>
        <p:nvSpPr>
          <p:cNvPr id="128" name="Rectangle 127"/>
          <p:cNvSpPr/>
          <p:nvPr/>
        </p:nvSpPr>
        <p:spPr>
          <a:xfrm>
            <a:off x="942974" y="5019675"/>
            <a:ext cx="2972859" cy="666750"/>
          </a:xfrm>
          <a:prstGeom prst="rect">
            <a:avLst/>
          </a:prstGeom>
        </p:spPr>
        <p:txBody>
          <a:bodyPr wrap="square" anchor="ctr">
            <a:noAutofit/>
          </a:bodyPr>
          <a:lstStyle/>
          <a:p>
            <a:pPr fontAlgn="auto">
              <a:spcBef>
                <a:spcPts val="0"/>
              </a:spcBef>
              <a:spcAft>
                <a:spcPts val="0"/>
              </a:spcAft>
            </a:pPr>
            <a:r>
              <a:rPr lang="en-US" sz="1400" b="1" dirty="0" smtClean="0">
                <a:solidFill>
                  <a:prstClr val="black"/>
                </a:solidFill>
                <a:latin typeface="Calibri"/>
                <a:ea typeface="+mn-ea"/>
              </a:rPr>
              <a:t>Earth System Grid Federation (ESGF)</a:t>
            </a:r>
          </a:p>
          <a:p>
            <a:pPr fontAlgn="auto">
              <a:spcBef>
                <a:spcPts val="0"/>
              </a:spcBef>
              <a:spcAft>
                <a:spcPts val="0"/>
              </a:spcAft>
            </a:pPr>
            <a:r>
              <a:rPr lang="en-US" sz="1400" dirty="0" smtClean="0">
                <a:solidFill>
                  <a:prstClr val="black"/>
                </a:solidFill>
                <a:latin typeface="Calibri"/>
                <a:ea typeface="+mn-ea"/>
              </a:rPr>
              <a:t>Data access to IPPC CMIP data</a:t>
            </a:r>
            <a:endParaRPr lang="en-US" sz="1400" dirty="0">
              <a:solidFill>
                <a:prstClr val="black"/>
              </a:solidFill>
              <a:latin typeface="Calibri"/>
              <a:ea typeface="+mn-ea"/>
            </a:endParaRPr>
          </a:p>
        </p:txBody>
      </p:sp>
      <p:sp>
        <p:nvSpPr>
          <p:cNvPr id="129" name="Rectangle 128"/>
          <p:cNvSpPr/>
          <p:nvPr/>
        </p:nvSpPr>
        <p:spPr>
          <a:xfrm>
            <a:off x="3925359" y="5046346"/>
            <a:ext cx="1066800" cy="640079"/>
          </a:xfrm>
          <a:prstGeom prst="rect">
            <a:avLst/>
          </a:prstGeom>
        </p:spPr>
        <p:txBody>
          <a:bodyPr wrap="square" anchor="ctr">
            <a:noAutofit/>
          </a:bodyPr>
          <a:lstStyle/>
          <a:p>
            <a:pPr algn="ctr" fontAlgn="auto">
              <a:spcBef>
                <a:spcPts val="0"/>
              </a:spcBef>
              <a:spcAft>
                <a:spcPts val="0"/>
              </a:spcAft>
            </a:pPr>
            <a:r>
              <a:rPr lang="en-US" sz="1600" dirty="0" smtClean="0">
                <a:solidFill>
                  <a:prstClr val="black"/>
                </a:solidFill>
                <a:latin typeface="Calibri"/>
                <a:ea typeface="+mn-ea"/>
              </a:rPr>
              <a:t>OPENDAP</a:t>
            </a:r>
          </a:p>
        </p:txBody>
      </p:sp>
      <p:sp>
        <p:nvSpPr>
          <p:cNvPr id="130" name="Freeform 129"/>
          <p:cNvSpPr/>
          <p:nvPr/>
        </p:nvSpPr>
        <p:spPr>
          <a:xfrm rot="1964645" flipH="1" flipV="1">
            <a:off x="5427411" y="5104938"/>
            <a:ext cx="261814" cy="442239"/>
          </a:xfrm>
          <a:custGeom>
            <a:avLst/>
            <a:gdLst>
              <a:gd name="connsiteX0" fmla="*/ 0 w 670191"/>
              <a:gd name="connsiteY0" fmla="*/ 0 h 977553"/>
              <a:gd name="connsiteX1" fmla="*/ 670191 w 670191"/>
              <a:gd name="connsiteY1" fmla="*/ 0 h 977553"/>
              <a:gd name="connsiteX2" fmla="*/ 517036 w 670191"/>
              <a:gd name="connsiteY2" fmla="*/ 223395 h 977553"/>
              <a:gd name="connsiteX3" fmla="*/ 223395 w 670191"/>
              <a:gd name="connsiteY3" fmla="*/ 223395 h 977553"/>
              <a:gd name="connsiteX4" fmla="*/ 223395 w 670191"/>
              <a:gd name="connsiteY4" fmla="*/ 651705 h 977553"/>
              <a:gd name="connsiteX5" fmla="*/ 0 w 670191"/>
              <a:gd name="connsiteY5" fmla="*/ 977553 h 977553"/>
              <a:gd name="connsiteX6" fmla="*/ 0 w 670191"/>
              <a:gd name="connsiteY6" fmla="*/ 0 h 977553"/>
              <a:gd name="connsiteX0" fmla="*/ 0 w 670191"/>
              <a:gd name="connsiteY0" fmla="*/ 0 h 977553"/>
              <a:gd name="connsiteX1" fmla="*/ 670191 w 670191"/>
              <a:gd name="connsiteY1" fmla="*/ 0 h 977553"/>
              <a:gd name="connsiteX2" fmla="*/ 445575 w 670191"/>
              <a:gd name="connsiteY2" fmla="*/ 423945 h 977553"/>
              <a:gd name="connsiteX3" fmla="*/ 223395 w 670191"/>
              <a:gd name="connsiteY3" fmla="*/ 223395 h 977553"/>
              <a:gd name="connsiteX4" fmla="*/ 223395 w 670191"/>
              <a:gd name="connsiteY4" fmla="*/ 651705 h 977553"/>
              <a:gd name="connsiteX5" fmla="*/ 0 w 670191"/>
              <a:gd name="connsiteY5" fmla="*/ 977553 h 977553"/>
              <a:gd name="connsiteX6" fmla="*/ 0 w 670191"/>
              <a:gd name="connsiteY6" fmla="*/ 0 h 977553"/>
              <a:gd name="connsiteX0" fmla="*/ 0 w 670191"/>
              <a:gd name="connsiteY0" fmla="*/ 0 h 977553"/>
              <a:gd name="connsiteX1" fmla="*/ 670191 w 670191"/>
              <a:gd name="connsiteY1" fmla="*/ 0 h 977553"/>
              <a:gd name="connsiteX2" fmla="*/ 551061 w 670191"/>
              <a:gd name="connsiteY2" fmla="*/ 143360 h 977553"/>
              <a:gd name="connsiteX3" fmla="*/ 445575 w 670191"/>
              <a:gd name="connsiteY3" fmla="*/ 423945 h 977553"/>
              <a:gd name="connsiteX4" fmla="*/ 223395 w 670191"/>
              <a:gd name="connsiteY4" fmla="*/ 223395 h 977553"/>
              <a:gd name="connsiteX5" fmla="*/ 223395 w 670191"/>
              <a:gd name="connsiteY5" fmla="*/ 651705 h 977553"/>
              <a:gd name="connsiteX6" fmla="*/ 0 w 670191"/>
              <a:gd name="connsiteY6" fmla="*/ 977553 h 977553"/>
              <a:gd name="connsiteX7" fmla="*/ 0 w 670191"/>
              <a:gd name="connsiteY7" fmla="*/ 0 h 977553"/>
              <a:gd name="connsiteX0" fmla="*/ 0 w 551061"/>
              <a:gd name="connsiteY0" fmla="*/ 0 h 977553"/>
              <a:gd name="connsiteX1" fmla="*/ 551061 w 551061"/>
              <a:gd name="connsiteY1" fmla="*/ 143360 h 977553"/>
              <a:gd name="connsiteX2" fmla="*/ 445575 w 551061"/>
              <a:gd name="connsiteY2" fmla="*/ 423945 h 977553"/>
              <a:gd name="connsiteX3" fmla="*/ 223395 w 551061"/>
              <a:gd name="connsiteY3" fmla="*/ 223395 h 977553"/>
              <a:gd name="connsiteX4" fmla="*/ 223395 w 551061"/>
              <a:gd name="connsiteY4" fmla="*/ 651705 h 977553"/>
              <a:gd name="connsiteX5" fmla="*/ 0 w 551061"/>
              <a:gd name="connsiteY5" fmla="*/ 977553 h 977553"/>
              <a:gd name="connsiteX6" fmla="*/ 0 w 551061"/>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107579 w 694979"/>
              <a:gd name="connsiteY0" fmla="*/ 0 h 977553"/>
              <a:gd name="connsiteX1" fmla="*/ 694979 w 694979"/>
              <a:gd name="connsiteY1" fmla="*/ 102424 h 977553"/>
              <a:gd name="connsiteX2" fmla="*/ 553154 w 694979"/>
              <a:gd name="connsiteY2" fmla="*/ 423945 h 977553"/>
              <a:gd name="connsiteX3" fmla="*/ 330974 w 694979"/>
              <a:gd name="connsiteY3" fmla="*/ 223395 h 977553"/>
              <a:gd name="connsiteX4" fmla="*/ 330974 w 694979"/>
              <a:gd name="connsiteY4" fmla="*/ 651705 h 977553"/>
              <a:gd name="connsiteX5" fmla="*/ 107579 w 694979"/>
              <a:gd name="connsiteY5" fmla="*/ 977553 h 977553"/>
              <a:gd name="connsiteX6" fmla="*/ 0 w 694979"/>
              <a:gd name="connsiteY6" fmla="*/ 898493 h 977553"/>
              <a:gd name="connsiteX7" fmla="*/ 107579 w 694979"/>
              <a:gd name="connsiteY7" fmla="*/ 0 h 977553"/>
              <a:gd name="connsiteX0" fmla="*/ 107579 w 694979"/>
              <a:gd name="connsiteY0" fmla="*/ 0 h 1082940"/>
              <a:gd name="connsiteX1" fmla="*/ 694979 w 694979"/>
              <a:gd name="connsiteY1" fmla="*/ 102424 h 1082940"/>
              <a:gd name="connsiteX2" fmla="*/ 553154 w 694979"/>
              <a:gd name="connsiteY2" fmla="*/ 423945 h 1082940"/>
              <a:gd name="connsiteX3" fmla="*/ 330974 w 694979"/>
              <a:gd name="connsiteY3" fmla="*/ 223395 h 1082940"/>
              <a:gd name="connsiteX4" fmla="*/ 330974 w 694979"/>
              <a:gd name="connsiteY4" fmla="*/ 651705 h 1082940"/>
              <a:gd name="connsiteX5" fmla="*/ 294172 w 694979"/>
              <a:gd name="connsiteY5" fmla="*/ 1082940 h 1082940"/>
              <a:gd name="connsiteX6" fmla="*/ 0 w 694979"/>
              <a:gd name="connsiteY6" fmla="*/ 898493 h 1082940"/>
              <a:gd name="connsiteX7" fmla="*/ 107579 w 694979"/>
              <a:gd name="connsiteY7" fmla="*/ 0 h 1082940"/>
              <a:gd name="connsiteX0" fmla="*/ 107579 w 694979"/>
              <a:gd name="connsiteY0" fmla="*/ 0 h 1082940"/>
              <a:gd name="connsiteX1" fmla="*/ 694979 w 694979"/>
              <a:gd name="connsiteY1" fmla="*/ 102424 h 1082940"/>
              <a:gd name="connsiteX2" fmla="*/ 553154 w 694979"/>
              <a:gd name="connsiteY2" fmla="*/ 423945 h 1082940"/>
              <a:gd name="connsiteX3" fmla="*/ 330974 w 694979"/>
              <a:gd name="connsiteY3" fmla="*/ 223395 h 1082940"/>
              <a:gd name="connsiteX4" fmla="*/ 294172 w 694979"/>
              <a:gd name="connsiteY4" fmla="*/ 1082940 h 1082940"/>
              <a:gd name="connsiteX5" fmla="*/ 0 w 694979"/>
              <a:gd name="connsiteY5" fmla="*/ 898493 h 1082940"/>
              <a:gd name="connsiteX6" fmla="*/ 107579 w 694979"/>
              <a:gd name="connsiteY6" fmla="*/ 0 h 108294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232052 w 819452"/>
              <a:gd name="connsiteY0" fmla="*/ 0 h 1156320"/>
              <a:gd name="connsiteX1" fmla="*/ 819452 w 819452"/>
              <a:gd name="connsiteY1" fmla="*/ 102424 h 1156320"/>
              <a:gd name="connsiteX2" fmla="*/ 677627 w 819452"/>
              <a:gd name="connsiteY2" fmla="*/ 423945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904420"/>
              <a:gd name="connsiteY0" fmla="*/ 0 h 1156320"/>
              <a:gd name="connsiteX1" fmla="*/ 819452 w 904420"/>
              <a:gd name="connsiteY1" fmla="*/ 102424 h 1156320"/>
              <a:gd name="connsiteX2" fmla="*/ 741860 w 904420"/>
              <a:gd name="connsiteY2" fmla="*/ 353662 h 1156320"/>
              <a:gd name="connsiteX3" fmla="*/ 731468 w 904420"/>
              <a:gd name="connsiteY3" fmla="*/ 397630 h 1156320"/>
              <a:gd name="connsiteX4" fmla="*/ 455447 w 904420"/>
              <a:gd name="connsiteY4" fmla="*/ 223395 h 1156320"/>
              <a:gd name="connsiteX5" fmla="*/ 402457 w 904420"/>
              <a:gd name="connsiteY5" fmla="*/ 1156320 h 1156320"/>
              <a:gd name="connsiteX6" fmla="*/ 124473 w 904420"/>
              <a:gd name="connsiteY6" fmla="*/ 898493 h 1156320"/>
              <a:gd name="connsiteX7" fmla="*/ 232052 w 904420"/>
              <a:gd name="connsiteY7"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358469 w 819452"/>
              <a:gd name="connsiteY3" fmla="*/ 187259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343037 w 819452"/>
              <a:gd name="connsiteY3" fmla="*/ 177075 h 1156320"/>
              <a:gd name="connsiteX4" fmla="*/ 402457 w 819452"/>
              <a:gd name="connsiteY4" fmla="*/ 1156320 h 1156320"/>
              <a:gd name="connsiteX5" fmla="*/ 124473 w 819452"/>
              <a:gd name="connsiteY5" fmla="*/ 898493 h 1156320"/>
              <a:gd name="connsiteX6" fmla="*/ 232052 w 819452"/>
              <a:gd name="connsiteY6" fmla="*/ 0 h 1156320"/>
              <a:gd name="connsiteX0" fmla="*/ 119817 w 707217"/>
              <a:gd name="connsiteY0" fmla="*/ 0 h 1120184"/>
              <a:gd name="connsiteX1" fmla="*/ 707217 w 707217"/>
              <a:gd name="connsiteY1" fmla="*/ 102424 h 1120184"/>
              <a:gd name="connsiteX2" fmla="*/ 619233 w 707217"/>
              <a:gd name="connsiteY2" fmla="*/ 397630 h 1120184"/>
              <a:gd name="connsiteX3" fmla="*/ 230802 w 707217"/>
              <a:gd name="connsiteY3" fmla="*/ 177075 h 1120184"/>
              <a:gd name="connsiteX4" fmla="*/ 193245 w 707217"/>
              <a:gd name="connsiteY4" fmla="*/ 1120184 h 1120184"/>
              <a:gd name="connsiteX5" fmla="*/ 12238 w 707217"/>
              <a:gd name="connsiteY5" fmla="*/ 898493 h 1120184"/>
              <a:gd name="connsiteX6" fmla="*/ 119817 w 707217"/>
              <a:gd name="connsiteY6" fmla="*/ 0 h 1120184"/>
              <a:gd name="connsiteX0" fmla="*/ 86422 w 673822"/>
              <a:gd name="connsiteY0" fmla="*/ 0 h 1135246"/>
              <a:gd name="connsiteX1" fmla="*/ 673822 w 673822"/>
              <a:gd name="connsiteY1" fmla="*/ 102424 h 1135246"/>
              <a:gd name="connsiteX2" fmla="*/ 585838 w 673822"/>
              <a:gd name="connsiteY2" fmla="*/ 397630 h 1135246"/>
              <a:gd name="connsiteX3" fmla="*/ 197407 w 673822"/>
              <a:gd name="connsiteY3" fmla="*/ 177075 h 1135246"/>
              <a:gd name="connsiteX4" fmla="*/ 159850 w 673822"/>
              <a:gd name="connsiteY4" fmla="*/ 1120184 h 1135246"/>
              <a:gd name="connsiteX5" fmla="*/ 12238 w 673822"/>
              <a:gd name="connsiteY5" fmla="*/ 948549 h 1135246"/>
              <a:gd name="connsiteX6" fmla="*/ 86422 w 673822"/>
              <a:gd name="connsiteY6" fmla="*/ 0 h 1135246"/>
              <a:gd name="connsiteX0" fmla="*/ 108894 w 696294"/>
              <a:gd name="connsiteY0" fmla="*/ 0 h 1120184"/>
              <a:gd name="connsiteX1" fmla="*/ 696294 w 696294"/>
              <a:gd name="connsiteY1" fmla="*/ 102424 h 1120184"/>
              <a:gd name="connsiteX2" fmla="*/ 608310 w 696294"/>
              <a:gd name="connsiteY2" fmla="*/ 397630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575798 w 696294"/>
              <a:gd name="connsiteY2" fmla="*/ 33768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43692 w 731092"/>
              <a:gd name="connsiteY0" fmla="*/ 0 h 1170823"/>
              <a:gd name="connsiteX1" fmla="*/ 731092 w 731092"/>
              <a:gd name="connsiteY1" fmla="*/ 102424 h 1170823"/>
              <a:gd name="connsiteX2" fmla="*/ 687425 w 731092"/>
              <a:gd name="connsiteY2" fmla="*/ 357431 h 1170823"/>
              <a:gd name="connsiteX3" fmla="*/ 254677 w 731092"/>
              <a:gd name="connsiteY3" fmla="*/ 177075 h 1170823"/>
              <a:gd name="connsiteX4" fmla="*/ 217120 w 731092"/>
              <a:gd name="connsiteY4" fmla="*/ 1120184 h 1170823"/>
              <a:gd name="connsiteX5" fmla="*/ 12238 w 731092"/>
              <a:gd name="connsiteY5" fmla="*/ 1029975 h 1170823"/>
              <a:gd name="connsiteX6" fmla="*/ 143692 w 731092"/>
              <a:gd name="connsiteY6" fmla="*/ 0 h 1170823"/>
              <a:gd name="connsiteX0" fmla="*/ 143692 w 731092"/>
              <a:gd name="connsiteY0" fmla="*/ 0 h 1120184"/>
              <a:gd name="connsiteX1" fmla="*/ 731092 w 731092"/>
              <a:gd name="connsiteY1" fmla="*/ 102424 h 1120184"/>
              <a:gd name="connsiteX2" fmla="*/ 687425 w 731092"/>
              <a:gd name="connsiteY2" fmla="*/ 357431 h 1120184"/>
              <a:gd name="connsiteX3" fmla="*/ 254677 w 731092"/>
              <a:gd name="connsiteY3" fmla="*/ 177075 h 1120184"/>
              <a:gd name="connsiteX4" fmla="*/ 217120 w 731092"/>
              <a:gd name="connsiteY4" fmla="*/ 1120184 h 1120184"/>
              <a:gd name="connsiteX5" fmla="*/ 12238 w 731092"/>
              <a:gd name="connsiteY5" fmla="*/ 1029975 h 1120184"/>
              <a:gd name="connsiteX6" fmla="*/ 143692 w 731092"/>
              <a:gd name="connsiteY6" fmla="*/ 0 h 1120184"/>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42439 w 718854"/>
              <a:gd name="connsiteY3" fmla="*/ 177075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42439 w 718854"/>
              <a:gd name="connsiteY3" fmla="*/ 177075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93345 w 718854"/>
              <a:gd name="connsiteY3" fmla="*/ 189113 h 1124900"/>
              <a:gd name="connsiteX4" fmla="*/ 242439 w 718854"/>
              <a:gd name="connsiteY4" fmla="*/ 177075 h 1124900"/>
              <a:gd name="connsiteX5" fmla="*/ 204882 w 718854"/>
              <a:gd name="connsiteY5" fmla="*/ 1120184 h 1124900"/>
              <a:gd name="connsiteX6" fmla="*/ 0 w 718854"/>
              <a:gd name="connsiteY6" fmla="*/ 1029975 h 1124900"/>
              <a:gd name="connsiteX7" fmla="*/ 131454 w 718854"/>
              <a:gd name="connsiteY7"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93345 w 718854"/>
              <a:gd name="connsiteY3" fmla="*/ 189113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20570"/>
              <a:gd name="connsiteY0" fmla="*/ 0 h 1124900"/>
              <a:gd name="connsiteX1" fmla="*/ 718854 w 720570"/>
              <a:gd name="connsiteY1" fmla="*/ 102424 h 1124900"/>
              <a:gd name="connsiteX2" fmla="*/ 675187 w 720570"/>
              <a:gd name="connsiteY2" fmla="*/ 357431 h 1124900"/>
              <a:gd name="connsiteX3" fmla="*/ 278988 w 720570"/>
              <a:gd name="connsiteY3" fmla="*/ 160977 h 1124900"/>
              <a:gd name="connsiteX4" fmla="*/ 204882 w 720570"/>
              <a:gd name="connsiteY4" fmla="*/ 1120184 h 1124900"/>
              <a:gd name="connsiteX5" fmla="*/ 0 w 720570"/>
              <a:gd name="connsiteY5" fmla="*/ 1029975 h 1124900"/>
              <a:gd name="connsiteX6" fmla="*/ 131454 w 720570"/>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823037"/>
              <a:gd name="connsiteY0" fmla="*/ 0 h 1124900"/>
              <a:gd name="connsiteX1" fmla="*/ 718854 w 823037"/>
              <a:gd name="connsiteY1" fmla="*/ 102424 h 1124900"/>
              <a:gd name="connsiteX2" fmla="*/ 675187 w 823037"/>
              <a:gd name="connsiteY2" fmla="*/ 357431 h 1124900"/>
              <a:gd name="connsiteX3" fmla="*/ 278988 w 823037"/>
              <a:gd name="connsiteY3" fmla="*/ 160977 h 1124900"/>
              <a:gd name="connsiteX4" fmla="*/ 204882 w 823037"/>
              <a:gd name="connsiteY4" fmla="*/ 1120184 h 1124900"/>
              <a:gd name="connsiteX5" fmla="*/ 0 w 823037"/>
              <a:gd name="connsiteY5" fmla="*/ 1029975 h 1124900"/>
              <a:gd name="connsiteX6" fmla="*/ 131454 w 823037"/>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4573"/>
              <a:gd name="connsiteX1" fmla="*/ 718854 w 718854"/>
              <a:gd name="connsiteY1" fmla="*/ 76813 h 1094573"/>
              <a:gd name="connsiteX2" fmla="*/ 675187 w 718854"/>
              <a:gd name="connsiteY2" fmla="*/ 331820 h 1094573"/>
              <a:gd name="connsiteX3" fmla="*/ 278988 w 718854"/>
              <a:gd name="connsiteY3" fmla="*/ 135366 h 1094573"/>
              <a:gd name="connsiteX4" fmla="*/ 204882 w 718854"/>
              <a:gd name="connsiteY4" fmla="*/ 1094573 h 1094573"/>
              <a:gd name="connsiteX5" fmla="*/ 0 w 718854"/>
              <a:gd name="connsiteY5" fmla="*/ 1004364 h 1094573"/>
              <a:gd name="connsiteX6" fmla="*/ 148413 w 718854"/>
              <a:gd name="connsiteY6" fmla="*/ 0 h 1094573"/>
              <a:gd name="connsiteX0" fmla="*/ 186599 w 757040"/>
              <a:gd name="connsiteY0" fmla="*/ 0 h 1094573"/>
              <a:gd name="connsiteX1" fmla="*/ 757040 w 757040"/>
              <a:gd name="connsiteY1" fmla="*/ 76813 h 1094573"/>
              <a:gd name="connsiteX2" fmla="*/ 713373 w 757040"/>
              <a:gd name="connsiteY2" fmla="*/ 331820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757040"/>
              <a:gd name="connsiteY0" fmla="*/ 0 h 1094573"/>
              <a:gd name="connsiteX1" fmla="*/ 757040 w 757040"/>
              <a:gd name="connsiteY1" fmla="*/ 76813 h 1094573"/>
              <a:gd name="connsiteX2" fmla="*/ 709160 w 757040"/>
              <a:gd name="connsiteY2" fmla="*/ 237994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757040"/>
              <a:gd name="connsiteY0" fmla="*/ 0 h 1094573"/>
              <a:gd name="connsiteX1" fmla="*/ 757040 w 757040"/>
              <a:gd name="connsiteY1" fmla="*/ 76813 h 1094573"/>
              <a:gd name="connsiteX2" fmla="*/ 709160 w 757040"/>
              <a:gd name="connsiteY2" fmla="*/ 237994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757040"/>
              <a:gd name="connsiteY0" fmla="*/ 0 h 1094573"/>
              <a:gd name="connsiteX1" fmla="*/ 757040 w 757040"/>
              <a:gd name="connsiteY1" fmla="*/ 76813 h 1094573"/>
              <a:gd name="connsiteX2" fmla="*/ 709160 w 757040"/>
              <a:gd name="connsiteY2" fmla="*/ 237994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841176"/>
              <a:gd name="connsiteY0" fmla="*/ 0 h 1094573"/>
              <a:gd name="connsiteX1" fmla="*/ 841176 w 841176"/>
              <a:gd name="connsiteY1" fmla="*/ 78310 h 1094573"/>
              <a:gd name="connsiteX2" fmla="*/ 709160 w 841176"/>
              <a:gd name="connsiteY2" fmla="*/ 23799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106044"/>
              <a:gd name="connsiteX1" fmla="*/ 841176 w 841176"/>
              <a:gd name="connsiteY1" fmla="*/ 78310 h 1106044"/>
              <a:gd name="connsiteX2" fmla="*/ 763787 w 841176"/>
              <a:gd name="connsiteY2" fmla="*/ 266414 h 1106044"/>
              <a:gd name="connsiteX3" fmla="*/ 317174 w 841176"/>
              <a:gd name="connsiteY3" fmla="*/ 135366 h 1106044"/>
              <a:gd name="connsiteX4" fmla="*/ 328655 w 841176"/>
              <a:gd name="connsiteY4" fmla="*/ 1106044 h 1106044"/>
              <a:gd name="connsiteX5" fmla="*/ 0 w 841176"/>
              <a:gd name="connsiteY5" fmla="*/ 1038046 h 1106044"/>
              <a:gd name="connsiteX6" fmla="*/ 186599 w 841176"/>
              <a:gd name="connsiteY6" fmla="*/ 0 h 1106044"/>
              <a:gd name="connsiteX0" fmla="*/ 186599 w 841176"/>
              <a:gd name="connsiteY0" fmla="*/ 0 h 1106044"/>
              <a:gd name="connsiteX1" fmla="*/ 841176 w 841176"/>
              <a:gd name="connsiteY1" fmla="*/ 78310 h 1106044"/>
              <a:gd name="connsiteX2" fmla="*/ 763787 w 841176"/>
              <a:gd name="connsiteY2" fmla="*/ 266414 h 1106044"/>
              <a:gd name="connsiteX3" fmla="*/ 317174 w 841176"/>
              <a:gd name="connsiteY3" fmla="*/ 135366 h 1106044"/>
              <a:gd name="connsiteX4" fmla="*/ 328655 w 841176"/>
              <a:gd name="connsiteY4" fmla="*/ 1106044 h 1106044"/>
              <a:gd name="connsiteX5" fmla="*/ 0 w 841176"/>
              <a:gd name="connsiteY5" fmla="*/ 1038046 h 1106044"/>
              <a:gd name="connsiteX6" fmla="*/ 186599 w 841176"/>
              <a:gd name="connsiteY6" fmla="*/ 0 h 1106044"/>
              <a:gd name="connsiteX0" fmla="*/ 186599 w 841176"/>
              <a:gd name="connsiteY0" fmla="*/ 0 h 1106044"/>
              <a:gd name="connsiteX1" fmla="*/ 841176 w 841176"/>
              <a:gd name="connsiteY1" fmla="*/ 78310 h 1106044"/>
              <a:gd name="connsiteX2" fmla="*/ 763787 w 841176"/>
              <a:gd name="connsiteY2" fmla="*/ 266414 h 1106044"/>
              <a:gd name="connsiteX3" fmla="*/ 317174 w 841176"/>
              <a:gd name="connsiteY3" fmla="*/ 135366 h 1106044"/>
              <a:gd name="connsiteX4" fmla="*/ 328655 w 841176"/>
              <a:gd name="connsiteY4" fmla="*/ 1106044 h 1106044"/>
              <a:gd name="connsiteX5" fmla="*/ 0 w 841176"/>
              <a:gd name="connsiteY5" fmla="*/ 1038046 h 1106044"/>
              <a:gd name="connsiteX6" fmla="*/ 186599 w 841176"/>
              <a:gd name="connsiteY6" fmla="*/ 0 h 1106044"/>
              <a:gd name="connsiteX0" fmla="*/ 186599 w 841176"/>
              <a:gd name="connsiteY0" fmla="*/ 0 h 1202345"/>
              <a:gd name="connsiteX1" fmla="*/ 841176 w 841176"/>
              <a:gd name="connsiteY1" fmla="*/ 78310 h 1202345"/>
              <a:gd name="connsiteX2" fmla="*/ 763787 w 841176"/>
              <a:gd name="connsiteY2" fmla="*/ 266414 h 1202345"/>
              <a:gd name="connsiteX3" fmla="*/ 317174 w 841176"/>
              <a:gd name="connsiteY3" fmla="*/ 135366 h 1202345"/>
              <a:gd name="connsiteX4" fmla="*/ 328655 w 841176"/>
              <a:gd name="connsiteY4" fmla="*/ 1106044 h 1202345"/>
              <a:gd name="connsiteX5" fmla="*/ 0 w 841176"/>
              <a:gd name="connsiteY5" fmla="*/ 1038046 h 1202345"/>
              <a:gd name="connsiteX6" fmla="*/ 186599 w 841176"/>
              <a:gd name="connsiteY6" fmla="*/ 0 h 1202345"/>
              <a:gd name="connsiteX0" fmla="*/ 186599 w 841176"/>
              <a:gd name="connsiteY0" fmla="*/ 0 h 1202345"/>
              <a:gd name="connsiteX1" fmla="*/ 841176 w 841176"/>
              <a:gd name="connsiteY1" fmla="*/ 78310 h 1202345"/>
              <a:gd name="connsiteX2" fmla="*/ 763787 w 841176"/>
              <a:gd name="connsiteY2" fmla="*/ 266414 h 1202345"/>
              <a:gd name="connsiteX3" fmla="*/ 317174 w 841176"/>
              <a:gd name="connsiteY3" fmla="*/ 135366 h 1202345"/>
              <a:gd name="connsiteX4" fmla="*/ 222200 w 841176"/>
              <a:gd name="connsiteY4" fmla="*/ 1079396 h 1202345"/>
              <a:gd name="connsiteX5" fmla="*/ 0 w 841176"/>
              <a:gd name="connsiteY5" fmla="*/ 1038046 h 1202345"/>
              <a:gd name="connsiteX6" fmla="*/ 186599 w 841176"/>
              <a:gd name="connsiteY6" fmla="*/ 0 h 1202345"/>
              <a:gd name="connsiteX0" fmla="*/ 186599 w 841176"/>
              <a:gd name="connsiteY0" fmla="*/ 0 h 1202345"/>
              <a:gd name="connsiteX1" fmla="*/ 841176 w 841176"/>
              <a:gd name="connsiteY1" fmla="*/ 78310 h 1202345"/>
              <a:gd name="connsiteX2" fmla="*/ 763787 w 841176"/>
              <a:gd name="connsiteY2" fmla="*/ 266414 h 1202345"/>
              <a:gd name="connsiteX3" fmla="*/ 317174 w 841176"/>
              <a:gd name="connsiteY3" fmla="*/ 135366 h 1202345"/>
              <a:gd name="connsiteX4" fmla="*/ 222200 w 841176"/>
              <a:gd name="connsiteY4" fmla="*/ 1079396 h 1202345"/>
              <a:gd name="connsiteX5" fmla="*/ 0 w 841176"/>
              <a:gd name="connsiteY5" fmla="*/ 1038046 h 1202345"/>
              <a:gd name="connsiteX6" fmla="*/ 186599 w 841176"/>
              <a:gd name="connsiteY6" fmla="*/ 0 h 1202345"/>
              <a:gd name="connsiteX0" fmla="*/ 186599 w 841176"/>
              <a:gd name="connsiteY0" fmla="*/ 0 h 1222913"/>
              <a:gd name="connsiteX1" fmla="*/ 841176 w 841176"/>
              <a:gd name="connsiteY1" fmla="*/ 78310 h 1222913"/>
              <a:gd name="connsiteX2" fmla="*/ 763787 w 841176"/>
              <a:gd name="connsiteY2" fmla="*/ 266414 h 1222913"/>
              <a:gd name="connsiteX3" fmla="*/ 317174 w 841176"/>
              <a:gd name="connsiteY3" fmla="*/ 135366 h 1222913"/>
              <a:gd name="connsiteX4" fmla="*/ 222200 w 841176"/>
              <a:gd name="connsiteY4" fmla="*/ 1079396 h 1222913"/>
              <a:gd name="connsiteX5" fmla="*/ 0 w 841176"/>
              <a:gd name="connsiteY5" fmla="*/ 1038046 h 1222913"/>
              <a:gd name="connsiteX6" fmla="*/ 186599 w 841176"/>
              <a:gd name="connsiteY6" fmla="*/ 0 h 1222913"/>
              <a:gd name="connsiteX0" fmla="*/ 186599 w 841176"/>
              <a:gd name="connsiteY0" fmla="*/ 0 h 1060607"/>
              <a:gd name="connsiteX1" fmla="*/ 841176 w 841176"/>
              <a:gd name="connsiteY1" fmla="*/ 78310 h 1060607"/>
              <a:gd name="connsiteX2" fmla="*/ 763787 w 841176"/>
              <a:gd name="connsiteY2" fmla="*/ 266414 h 1060607"/>
              <a:gd name="connsiteX3" fmla="*/ 317174 w 841176"/>
              <a:gd name="connsiteY3" fmla="*/ 135366 h 1060607"/>
              <a:gd name="connsiteX4" fmla="*/ 0 w 841176"/>
              <a:gd name="connsiteY4" fmla="*/ 1038046 h 1060607"/>
              <a:gd name="connsiteX5" fmla="*/ 186599 w 841176"/>
              <a:gd name="connsiteY5" fmla="*/ 0 h 1060607"/>
              <a:gd name="connsiteX0" fmla="*/ 186599 w 841176"/>
              <a:gd name="connsiteY0" fmla="*/ 0 h 1060607"/>
              <a:gd name="connsiteX1" fmla="*/ 841176 w 841176"/>
              <a:gd name="connsiteY1" fmla="*/ 78310 h 1060607"/>
              <a:gd name="connsiteX2" fmla="*/ 763787 w 841176"/>
              <a:gd name="connsiteY2" fmla="*/ 266414 h 1060607"/>
              <a:gd name="connsiteX3" fmla="*/ 317174 w 841176"/>
              <a:gd name="connsiteY3" fmla="*/ 135366 h 1060607"/>
              <a:gd name="connsiteX4" fmla="*/ 0 w 841176"/>
              <a:gd name="connsiteY4" fmla="*/ 1038046 h 1060607"/>
              <a:gd name="connsiteX5" fmla="*/ 186599 w 841176"/>
              <a:gd name="connsiteY5" fmla="*/ 0 h 1060607"/>
              <a:gd name="connsiteX0" fmla="*/ 220635 w 875212"/>
              <a:gd name="connsiteY0" fmla="*/ 0 h 1060607"/>
              <a:gd name="connsiteX1" fmla="*/ 875212 w 875212"/>
              <a:gd name="connsiteY1" fmla="*/ 78310 h 1060607"/>
              <a:gd name="connsiteX2" fmla="*/ 797823 w 875212"/>
              <a:gd name="connsiteY2" fmla="*/ 266414 h 1060607"/>
              <a:gd name="connsiteX3" fmla="*/ 351210 w 875212"/>
              <a:gd name="connsiteY3" fmla="*/ 135366 h 1060607"/>
              <a:gd name="connsiteX4" fmla="*/ 34036 w 875212"/>
              <a:gd name="connsiteY4" fmla="*/ 1038046 h 1060607"/>
              <a:gd name="connsiteX5" fmla="*/ 220635 w 875212"/>
              <a:gd name="connsiteY5" fmla="*/ 0 h 1060607"/>
              <a:gd name="connsiteX0" fmla="*/ 220635 w 875212"/>
              <a:gd name="connsiteY0" fmla="*/ 0 h 1038046"/>
              <a:gd name="connsiteX1" fmla="*/ 875212 w 875212"/>
              <a:gd name="connsiteY1" fmla="*/ 78310 h 1038046"/>
              <a:gd name="connsiteX2" fmla="*/ 797823 w 875212"/>
              <a:gd name="connsiteY2" fmla="*/ 266414 h 1038046"/>
              <a:gd name="connsiteX3" fmla="*/ 351210 w 875212"/>
              <a:gd name="connsiteY3" fmla="*/ 135366 h 1038046"/>
              <a:gd name="connsiteX4" fmla="*/ 34036 w 875212"/>
              <a:gd name="connsiteY4" fmla="*/ 1038046 h 1038046"/>
              <a:gd name="connsiteX5" fmla="*/ 220635 w 875212"/>
              <a:gd name="connsiteY5" fmla="*/ 0 h 1038046"/>
              <a:gd name="connsiteX0" fmla="*/ 220635 w 875212"/>
              <a:gd name="connsiteY0" fmla="*/ 0 h 1038046"/>
              <a:gd name="connsiteX1" fmla="*/ 875212 w 875212"/>
              <a:gd name="connsiteY1" fmla="*/ 78310 h 1038046"/>
              <a:gd name="connsiteX2" fmla="*/ 797823 w 875212"/>
              <a:gd name="connsiteY2" fmla="*/ 266414 h 1038046"/>
              <a:gd name="connsiteX3" fmla="*/ 351210 w 875212"/>
              <a:gd name="connsiteY3" fmla="*/ 135366 h 1038046"/>
              <a:gd name="connsiteX4" fmla="*/ 34036 w 875212"/>
              <a:gd name="connsiteY4" fmla="*/ 1038046 h 1038046"/>
              <a:gd name="connsiteX5" fmla="*/ 220635 w 875212"/>
              <a:gd name="connsiteY5" fmla="*/ 0 h 1038046"/>
              <a:gd name="connsiteX0" fmla="*/ 186599 w 841176"/>
              <a:gd name="connsiteY0" fmla="*/ 0 h 1038046"/>
              <a:gd name="connsiteX1" fmla="*/ 841176 w 841176"/>
              <a:gd name="connsiteY1" fmla="*/ 78310 h 1038046"/>
              <a:gd name="connsiteX2" fmla="*/ 763787 w 841176"/>
              <a:gd name="connsiteY2" fmla="*/ 266414 h 1038046"/>
              <a:gd name="connsiteX3" fmla="*/ 317174 w 841176"/>
              <a:gd name="connsiteY3" fmla="*/ 135366 h 1038046"/>
              <a:gd name="connsiteX4" fmla="*/ 0 w 841176"/>
              <a:gd name="connsiteY4" fmla="*/ 1038046 h 1038046"/>
              <a:gd name="connsiteX5" fmla="*/ 186599 w 841176"/>
              <a:gd name="connsiteY5" fmla="*/ 0 h 1038046"/>
              <a:gd name="connsiteX0" fmla="*/ 186599 w 841176"/>
              <a:gd name="connsiteY0" fmla="*/ 0 h 1038046"/>
              <a:gd name="connsiteX1" fmla="*/ 841176 w 841176"/>
              <a:gd name="connsiteY1" fmla="*/ 78310 h 1038046"/>
              <a:gd name="connsiteX2" fmla="*/ 763787 w 841176"/>
              <a:gd name="connsiteY2" fmla="*/ 266414 h 1038046"/>
              <a:gd name="connsiteX3" fmla="*/ 317174 w 841176"/>
              <a:gd name="connsiteY3" fmla="*/ 135366 h 1038046"/>
              <a:gd name="connsiteX4" fmla="*/ 0 w 841176"/>
              <a:gd name="connsiteY4" fmla="*/ 1038046 h 1038046"/>
              <a:gd name="connsiteX5" fmla="*/ 186599 w 841176"/>
              <a:gd name="connsiteY5"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36061 w 841176"/>
              <a:gd name="connsiteY0" fmla="*/ 0 h 1102089"/>
              <a:gd name="connsiteX1" fmla="*/ 841176 w 841176"/>
              <a:gd name="connsiteY1" fmla="*/ 142353 h 1102089"/>
              <a:gd name="connsiteX2" fmla="*/ 317174 w 841176"/>
              <a:gd name="connsiteY2" fmla="*/ 199409 h 1102089"/>
              <a:gd name="connsiteX3" fmla="*/ 0 w 841176"/>
              <a:gd name="connsiteY3" fmla="*/ 1102089 h 1102089"/>
              <a:gd name="connsiteX4" fmla="*/ 136061 w 841176"/>
              <a:gd name="connsiteY4" fmla="*/ 0 h 1102089"/>
              <a:gd name="connsiteX0" fmla="*/ 136061 w 841176"/>
              <a:gd name="connsiteY0" fmla="*/ 0 h 1102089"/>
              <a:gd name="connsiteX1" fmla="*/ 841176 w 841176"/>
              <a:gd name="connsiteY1" fmla="*/ 142353 h 1102089"/>
              <a:gd name="connsiteX2" fmla="*/ 286276 w 841176"/>
              <a:gd name="connsiteY2" fmla="*/ 172575 h 1102089"/>
              <a:gd name="connsiteX3" fmla="*/ 0 w 841176"/>
              <a:gd name="connsiteY3" fmla="*/ 1102089 h 1102089"/>
              <a:gd name="connsiteX4" fmla="*/ 136061 w 841176"/>
              <a:gd name="connsiteY4" fmla="*/ 0 h 1102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176" h="1102089">
                <a:moveTo>
                  <a:pt x="136061" y="0"/>
                </a:moveTo>
                <a:cubicBezTo>
                  <a:pt x="397507" y="54100"/>
                  <a:pt x="621610" y="165472"/>
                  <a:pt x="841176" y="142353"/>
                </a:cubicBezTo>
                <a:cubicBezTo>
                  <a:pt x="705935" y="235069"/>
                  <a:pt x="460943" y="153556"/>
                  <a:pt x="286276" y="172575"/>
                </a:cubicBezTo>
                <a:cubicBezTo>
                  <a:pt x="158978" y="301180"/>
                  <a:pt x="203411" y="748769"/>
                  <a:pt x="0" y="1102089"/>
                </a:cubicBezTo>
                <a:cubicBezTo>
                  <a:pt x="40186" y="630956"/>
                  <a:pt x="73861" y="346015"/>
                  <a:pt x="136061" y="0"/>
                </a:cubicBezTo>
                <a:close/>
              </a:path>
            </a:pathLst>
          </a:custGeom>
          <a:solidFill>
            <a:srgbClr val="00B800"/>
          </a:solidFill>
          <a:ln>
            <a:noFill/>
          </a:ln>
          <a:effectLst>
            <a:outerShdw blurRad="127000" dir="5400000" sx="90000" sy="-19000" rotWithShape="0">
              <a:prstClr val="black">
                <a:alpha val="50000"/>
              </a:prstClr>
            </a:outerShdw>
          </a:effectLst>
          <a:scene3d>
            <a:camera prst="orthographicFront"/>
            <a:lightRig rig="balanced" dir="t"/>
          </a:scene3d>
          <a:sp3d extrusionH="25400" prstMaterial="dkEdge">
            <a:bevelT w="82550" h="82550"/>
            <a:bevelB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32" name="Freeform 131"/>
          <p:cNvSpPr/>
          <p:nvPr/>
        </p:nvSpPr>
        <p:spPr>
          <a:xfrm rot="1964645" flipH="1" flipV="1">
            <a:off x="7878511" y="5112494"/>
            <a:ext cx="261814" cy="442239"/>
          </a:xfrm>
          <a:custGeom>
            <a:avLst/>
            <a:gdLst>
              <a:gd name="connsiteX0" fmla="*/ 0 w 670191"/>
              <a:gd name="connsiteY0" fmla="*/ 0 h 977553"/>
              <a:gd name="connsiteX1" fmla="*/ 670191 w 670191"/>
              <a:gd name="connsiteY1" fmla="*/ 0 h 977553"/>
              <a:gd name="connsiteX2" fmla="*/ 517036 w 670191"/>
              <a:gd name="connsiteY2" fmla="*/ 223395 h 977553"/>
              <a:gd name="connsiteX3" fmla="*/ 223395 w 670191"/>
              <a:gd name="connsiteY3" fmla="*/ 223395 h 977553"/>
              <a:gd name="connsiteX4" fmla="*/ 223395 w 670191"/>
              <a:gd name="connsiteY4" fmla="*/ 651705 h 977553"/>
              <a:gd name="connsiteX5" fmla="*/ 0 w 670191"/>
              <a:gd name="connsiteY5" fmla="*/ 977553 h 977553"/>
              <a:gd name="connsiteX6" fmla="*/ 0 w 670191"/>
              <a:gd name="connsiteY6" fmla="*/ 0 h 977553"/>
              <a:gd name="connsiteX0" fmla="*/ 0 w 670191"/>
              <a:gd name="connsiteY0" fmla="*/ 0 h 977553"/>
              <a:gd name="connsiteX1" fmla="*/ 670191 w 670191"/>
              <a:gd name="connsiteY1" fmla="*/ 0 h 977553"/>
              <a:gd name="connsiteX2" fmla="*/ 445575 w 670191"/>
              <a:gd name="connsiteY2" fmla="*/ 423945 h 977553"/>
              <a:gd name="connsiteX3" fmla="*/ 223395 w 670191"/>
              <a:gd name="connsiteY3" fmla="*/ 223395 h 977553"/>
              <a:gd name="connsiteX4" fmla="*/ 223395 w 670191"/>
              <a:gd name="connsiteY4" fmla="*/ 651705 h 977553"/>
              <a:gd name="connsiteX5" fmla="*/ 0 w 670191"/>
              <a:gd name="connsiteY5" fmla="*/ 977553 h 977553"/>
              <a:gd name="connsiteX6" fmla="*/ 0 w 670191"/>
              <a:gd name="connsiteY6" fmla="*/ 0 h 977553"/>
              <a:gd name="connsiteX0" fmla="*/ 0 w 670191"/>
              <a:gd name="connsiteY0" fmla="*/ 0 h 977553"/>
              <a:gd name="connsiteX1" fmla="*/ 670191 w 670191"/>
              <a:gd name="connsiteY1" fmla="*/ 0 h 977553"/>
              <a:gd name="connsiteX2" fmla="*/ 551061 w 670191"/>
              <a:gd name="connsiteY2" fmla="*/ 143360 h 977553"/>
              <a:gd name="connsiteX3" fmla="*/ 445575 w 670191"/>
              <a:gd name="connsiteY3" fmla="*/ 423945 h 977553"/>
              <a:gd name="connsiteX4" fmla="*/ 223395 w 670191"/>
              <a:gd name="connsiteY4" fmla="*/ 223395 h 977553"/>
              <a:gd name="connsiteX5" fmla="*/ 223395 w 670191"/>
              <a:gd name="connsiteY5" fmla="*/ 651705 h 977553"/>
              <a:gd name="connsiteX6" fmla="*/ 0 w 670191"/>
              <a:gd name="connsiteY6" fmla="*/ 977553 h 977553"/>
              <a:gd name="connsiteX7" fmla="*/ 0 w 670191"/>
              <a:gd name="connsiteY7" fmla="*/ 0 h 977553"/>
              <a:gd name="connsiteX0" fmla="*/ 0 w 551061"/>
              <a:gd name="connsiteY0" fmla="*/ 0 h 977553"/>
              <a:gd name="connsiteX1" fmla="*/ 551061 w 551061"/>
              <a:gd name="connsiteY1" fmla="*/ 143360 h 977553"/>
              <a:gd name="connsiteX2" fmla="*/ 445575 w 551061"/>
              <a:gd name="connsiteY2" fmla="*/ 423945 h 977553"/>
              <a:gd name="connsiteX3" fmla="*/ 223395 w 551061"/>
              <a:gd name="connsiteY3" fmla="*/ 223395 h 977553"/>
              <a:gd name="connsiteX4" fmla="*/ 223395 w 551061"/>
              <a:gd name="connsiteY4" fmla="*/ 651705 h 977553"/>
              <a:gd name="connsiteX5" fmla="*/ 0 w 551061"/>
              <a:gd name="connsiteY5" fmla="*/ 977553 h 977553"/>
              <a:gd name="connsiteX6" fmla="*/ 0 w 551061"/>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107579 w 694979"/>
              <a:gd name="connsiteY0" fmla="*/ 0 h 977553"/>
              <a:gd name="connsiteX1" fmla="*/ 694979 w 694979"/>
              <a:gd name="connsiteY1" fmla="*/ 102424 h 977553"/>
              <a:gd name="connsiteX2" fmla="*/ 553154 w 694979"/>
              <a:gd name="connsiteY2" fmla="*/ 423945 h 977553"/>
              <a:gd name="connsiteX3" fmla="*/ 330974 w 694979"/>
              <a:gd name="connsiteY3" fmla="*/ 223395 h 977553"/>
              <a:gd name="connsiteX4" fmla="*/ 330974 w 694979"/>
              <a:gd name="connsiteY4" fmla="*/ 651705 h 977553"/>
              <a:gd name="connsiteX5" fmla="*/ 107579 w 694979"/>
              <a:gd name="connsiteY5" fmla="*/ 977553 h 977553"/>
              <a:gd name="connsiteX6" fmla="*/ 0 w 694979"/>
              <a:gd name="connsiteY6" fmla="*/ 898493 h 977553"/>
              <a:gd name="connsiteX7" fmla="*/ 107579 w 694979"/>
              <a:gd name="connsiteY7" fmla="*/ 0 h 977553"/>
              <a:gd name="connsiteX0" fmla="*/ 107579 w 694979"/>
              <a:gd name="connsiteY0" fmla="*/ 0 h 1082940"/>
              <a:gd name="connsiteX1" fmla="*/ 694979 w 694979"/>
              <a:gd name="connsiteY1" fmla="*/ 102424 h 1082940"/>
              <a:gd name="connsiteX2" fmla="*/ 553154 w 694979"/>
              <a:gd name="connsiteY2" fmla="*/ 423945 h 1082940"/>
              <a:gd name="connsiteX3" fmla="*/ 330974 w 694979"/>
              <a:gd name="connsiteY3" fmla="*/ 223395 h 1082940"/>
              <a:gd name="connsiteX4" fmla="*/ 330974 w 694979"/>
              <a:gd name="connsiteY4" fmla="*/ 651705 h 1082940"/>
              <a:gd name="connsiteX5" fmla="*/ 294172 w 694979"/>
              <a:gd name="connsiteY5" fmla="*/ 1082940 h 1082940"/>
              <a:gd name="connsiteX6" fmla="*/ 0 w 694979"/>
              <a:gd name="connsiteY6" fmla="*/ 898493 h 1082940"/>
              <a:gd name="connsiteX7" fmla="*/ 107579 w 694979"/>
              <a:gd name="connsiteY7" fmla="*/ 0 h 1082940"/>
              <a:gd name="connsiteX0" fmla="*/ 107579 w 694979"/>
              <a:gd name="connsiteY0" fmla="*/ 0 h 1082940"/>
              <a:gd name="connsiteX1" fmla="*/ 694979 w 694979"/>
              <a:gd name="connsiteY1" fmla="*/ 102424 h 1082940"/>
              <a:gd name="connsiteX2" fmla="*/ 553154 w 694979"/>
              <a:gd name="connsiteY2" fmla="*/ 423945 h 1082940"/>
              <a:gd name="connsiteX3" fmla="*/ 330974 w 694979"/>
              <a:gd name="connsiteY3" fmla="*/ 223395 h 1082940"/>
              <a:gd name="connsiteX4" fmla="*/ 294172 w 694979"/>
              <a:gd name="connsiteY4" fmla="*/ 1082940 h 1082940"/>
              <a:gd name="connsiteX5" fmla="*/ 0 w 694979"/>
              <a:gd name="connsiteY5" fmla="*/ 898493 h 1082940"/>
              <a:gd name="connsiteX6" fmla="*/ 107579 w 694979"/>
              <a:gd name="connsiteY6" fmla="*/ 0 h 108294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232052 w 819452"/>
              <a:gd name="connsiteY0" fmla="*/ 0 h 1156320"/>
              <a:gd name="connsiteX1" fmla="*/ 819452 w 819452"/>
              <a:gd name="connsiteY1" fmla="*/ 102424 h 1156320"/>
              <a:gd name="connsiteX2" fmla="*/ 677627 w 819452"/>
              <a:gd name="connsiteY2" fmla="*/ 423945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904420"/>
              <a:gd name="connsiteY0" fmla="*/ 0 h 1156320"/>
              <a:gd name="connsiteX1" fmla="*/ 819452 w 904420"/>
              <a:gd name="connsiteY1" fmla="*/ 102424 h 1156320"/>
              <a:gd name="connsiteX2" fmla="*/ 741860 w 904420"/>
              <a:gd name="connsiteY2" fmla="*/ 353662 h 1156320"/>
              <a:gd name="connsiteX3" fmla="*/ 731468 w 904420"/>
              <a:gd name="connsiteY3" fmla="*/ 397630 h 1156320"/>
              <a:gd name="connsiteX4" fmla="*/ 455447 w 904420"/>
              <a:gd name="connsiteY4" fmla="*/ 223395 h 1156320"/>
              <a:gd name="connsiteX5" fmla="*/ 402457 w 904420"/>
              <a:gd name="connsiteY5" fmla="*/ 1156320 h 1156320"/>
              <a:gd name="connsiteX6" fmla="*/ 124473 w 904420"/>
              <a:gd name="connsiteY6" fmla="*/ 898493 h 1156320"/>
              <a:gd name="connsiteX7" fmla="*/ 232052 w 904420"/>
              <a:gd name="connsiteY7"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358469 w 819452"/>
              <a:gd name="connsiteY3" fmla="*/ 187259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343037 w 819452"/>
              <a:gd name="connsiteY3" fmla="*/ 177075 h 1156320"/>
              <a:gd name="connsiteX4" fmla="*/ 402457 w 819452"/>
              <a:gd name="connsiteY4" fmla="*/ 1156320 h 1156320"/>
              <a:gd name="connsiteX5" fmla="*/ 124473 w 819452"/>
              <a:gd name="connsiteY5" fmla="*/ 898493 h 1156320"/>
              <a:gd name="connsiteX6" fmla="*/ 232052 w 819452"/>
              <a:gd name="connsiteY6" fmla="*/ 0 h 1156320"/>
              <a:gd name="connsiteX0" fmla="*/ 119817 w 707217"/>
              <a:gd name="connsiteY0" fmla="*/ 0 h 1120184"/>
              <a:gd name="connsiteX1" fmla="*/ 707217 w 707217"/>
              <a:gd name="connsiteY1" fmla="*/ 102424 h 1120184"/>
              <a:gd name="connsiteX2" fmla="*/ 619233 w 707217"/>
              <a:gd name="connsiteY2" fmla="*/ 397630 h 1120184"/>
              <a:gd name="connsiteX3" fmla="*/ 230802 w 707217"/>
              <a:gd name="connsiteY3" fmla="*/ 177075 h 1120184"/>
              <a:gd name="connsiteX4" fmla="*/ 193245 w 707217"/>
              <a:gd name="connsiteY4" fmla="*/ 1120184 h 1120184"/>
              <a:gd name="connsiteX5" fmla="*/ 12238 w 707217"/>
              <a:gd name="connsiteY5" fmla="*/ 898493 h 1120184"/>
              <a:gd name="connsiteX6" fmla="*/ 119817 w 707217"/>
              <a:gd name="connsiteY6" fmla="*/ 0 h 1120184"/>
              <a:gd name="connsiteX0" fmla="*/ 86422 w 673822"/>
              <a:gd name="connsiteY0" fmla="*/ 0 h 1135246"/>
              <a:gd name="connsiteX1" fmla="*/ 673822 w 673822"/>
              <a:gd name="connsiteY1" fmla="*/ 102424 h 1135246"/>
              <a:gd name="connsiteX2" fmla="*/ 585838 w 673822"/>
              <a:gd name="connsiteY2" fmla="*/ 397630 h 1135246"/>
              <a:gd name="connsiteX3" fmla="*/ 197407 w 673822"/>
              <a:gd name="connsiteY3" fmla="*/ 177075 h 1135246"/>
              <a:gd name="connsiteX4" fmla="*/ 159850 w 673822"/>
              <a:gd name="connsiteY4" fmla="*/ 1120184 h 1135246"/>
              <a:gd name="connsiteX5" fmla="*/ 12238 w 673822"/>
              <a:gd name="connsiteY5" fmla="*/ 948549 h 1135246"/>
              <a:gd name="connsiteX6" fmla="*/ 86422 w 673822"/>
              <a:gd name="connsiteY6" fmla="*/ 0 h 1135246"/>
              <a:gd name="connsiteX0" fmla="*/ 108894 w 696294"/>
              <a:gd name="connsiteY0" fmla="*/ 0 h 1120184"/>
              <a:gd name="connsiteX1" fmla="*/ 696294 w 696294"/>
              <a:gd name="connsiteY1" fmla="*/ 102424 h 1120184"/>
              <a:gd name="connsiteX2" fmla="*/ 608310 w 696294"/>
              <a:gd name="connsiteY2" fmla="*/ 397630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575798 w 696294"/>
              <a:gd name="connsiteY2" fmla="*/ 33768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43692 w 731092"/>
              <a:gd name="connsiteY0" fmla="*/ 0 h 1170823"/>
              <a:gd name="connsiteX1" fmla="*/ 731092 w 731092"/>
              <a:gd name="connsiteY1" fmla="*/ 102424 h 1170823"/>
              <a:gd name="connsiteX2" fmla="*/ 687425 w 731092"/>
              <a:gd name="connsiteY2" fmla="*/ 357431 h 1170823"/>
              <a:gd name="connsiteX3" fmla="*/ 254677 w 731092"/>
              <a:gd name="connsiteY3" fmla="*/ 177075 h 1170823"/>
              <a:gd name="connsiteX4" fmla="*/ 217120 w 731092"/>
              <a:gd name="connsiteY4" fmla="*/ 1120184 h 1170823"/>
              <a:gd name="connsiteX5" fmla="*/ 12238 w 731092"/>
              <a:gd name="connsiteY5" fmla="*/ 1029975 h 1170823"/>
              <a:gd name="connsiteX6" fmla="*/ 143692 w 731092"/>
              <a:gd name="connsiteY6" fmla="*/ 0 h 1170823"/>
              <a:gd name="connsiteX0" fmla="*/ 143692 w 731092"/>
              <a:gd name="connsiteY0" fmla="*/ 0 h 1120184"/>
              <a:gd name="connsiteX1" fmla="*/ 731092 w 731092"/>
              <a:gd name="connsiteY1" fmla="*/ 102424 h 1120184"/>
              <a:gd name="connsiteX2" fmla="*/ 687425 w 731092"/>
              <a:gd name="connsiteY2" fmla="*/ 357431 h 1120184"/>
              <a:gd name="connsiteX3" fmla="*/ 254677 w 731092"/>
              <a:gd name="connsiteY3" fmla="*/ 177075 h 1120184"/>
              <a:gd name="connsiteX4" fmla="*/ 217120 w 731092"/>
              <a:gd name="connsiteY4" fmla="*/ 1120184 h 1120184"/>
              <a:gd name="connsiteX5" fmla="*/ 12238 w 731092"/>
              <a:gd name="connsiteY5" fmla="*/ 1029975 h 1120184"/>
              <a:gd name="connsiteX6" fmla="*/ 143692 w 731092"/>
              <a:gd name="connsiteY6" fmla="*/ 0 h 1120184"/>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42439 w 718854"/>
              <a:gd name="connsiteY3" fmla="*/ 177075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42439 w 718854"/>
              <a:gd name="connsiteY3" fmla="*/ 177075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93345 w 718854"/>
              <a:gd name="connsiteY3" fmla="*/ 189113 h 1124900"/>
              <a:gd name="connsiteX4" fmla="*/ 242439 w 718854"/>
              <a:gd name="connsiteY4" fmla="*/ 177075 h 1124900"/>
              <a:gd name="connsiteX5" fmla="*/ 204882 w 718854"/>
              <a:gd name="connsiteY5" fmla="*/ 1120184 h 1124900"/>
              <a:gd name="connsiteX6" fmla="*/ 0 w 718854"/>
              <a:gd name="connsiteY6" fmla="*/ 1029975 h 1124900"/>
              <a:gd name="connsiteX7" fmla="*/ 131454 w 718854"/>
              <a:gd name="connsiteY7"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93345 w 718854"/>
              <a:gd name="connsiteY3" fmla="*/ 189113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20570"/>
              <a:gd name="connsiteY0" fmla="*/ 0 h 1124900"/>
              <a:gd name="connsiteX1" fmla="*/ 718854 w 720570"/>
              <a:gd name="connsiteY1" fmla="*/ 102424 h 1124900"/>
              <a:gd name="connsiteX2" fmla="*/ 675187 w 720570"/>
              <a:gd name="connsiteY2" fmla="*/ 357431 h 1124900"/>
              <a:gd name="connsiteX3" fmla="*/ 278988 w 720570"/>
              <a:gd name="connsiteY3" fmla="*/ 160977 h 1124900"/>
              <a:gd name="connsiteX4" fmla="*/ 204882 w 720570"/>
              <a:gd name="connsiteY4" fmla="*/ 1120184 h 1124900"/>
              <a:gd name="connsiteX5" fmla="*/ 0 w 720570"/>
              <a:gd name="connsiteY5" fmla="*/ 1029975 h 1124900"/>
              <a:gd name="connsiteX6" fmla="*/ 131454 w 720570"/>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823037"/>
              <a:gd name="connsiteY0" fmla="*/ 0 h 1124900"/>
              <a:gd name="connsiteX1" fmla="*/ 718854 w 823037"/>
              <a:gd name="connsiteY1" fmla="*/ 102424 h 1124900"/>
              <a:gd name="connsiteX2" fmla="*/ 675187 w 823037"/>
              <a:gd name="connsiteY2" fmla="*/ 357431 h 1124900"/>
              <a:gd name="connsiteX3" fmla="*/ 278988 w 823037"/>
              <a:gd name="connsiteY3" fmla="*/ 160977 h 1124900"/>
              <a:gd name="connsiteX4" fmla="*/ 204882 w 823037"/>
              <a:gd name="connsiteY4" fmla="*/ 1120184 h 1124900"/>
              <a:gd name="connsiteX5" fmla="*/ 0 w 823037"/>
              <a:gd name="connsiteY5" fmla="*/ 1029975 h 1124900"/>
              <a:gd name="connsiteX6" fmla="*/ 131454 w 823037"/>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4573"/>
              <a:gd name="connsiteX1" fmla="*/ 718854 w 718854"/>
              <a:gd name="connsiteY1" fmla="*/ 76813 h 1094573"/>
              <a:gd name="connsiteX2" fmla="*/ 675187 w 718854"/>
              <a:gd name="connsiteY2" fmla="*/ 331820 h 1094573"/>
              <a:gd name="connsiteX3" fmla="*/ 278988 w 718854"/>
              <a:gd name="connsiteY3" fmla="*/ 135366 h 1094573"/>
              <a:gd name="connsiteX4" fmla="*/ 204882 w 718854"/>
              <a:gd name="connsiteY4" fmla="*/ 1094573 h 1094573"/>
              <a:gd name="connsiteX5" fmla="*/ 0 w 718854"/>
              <a:gd name="connsiteY5" fmla="*/ 1004364 h 1094573"/>
              <a:gd name="connsiteX6" fmla="*/ 148413 w 718854"/>
              <a:gd name="connsiteY6" fmla="*/ 0 h 1094573"/>
              <a:gd name="connsiteX0" fmla="*/ 186599 w 757040"/>
              <a:gd name="connsiteY0" fmla="*/ 0 h 1094573"/>
              <a:gd name="connsiteX1" fmla="*/ 757040 w 757040"/>
              <a:gd name="connsiteY1" fmla="*/ 76813 h 1094573"/>
              <a:gd name="connsiteX2" fmla="*/ 713373 w 757040"/>
              <a:gd name="connsiteY2" fmla="*/ 331820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757040"/>
              <a:gd name="connsiteY0" fmla="*/ 0 h 1094573"/>
              <a:gd name="connsiteX1" fmla="*/ 757040 w 757040"/>
              <a:gd name="connsiteY1" fmla="*/ 76813 h 1094573"/>
              <a:gd name="connsiteX2" fmla="*/ 709160 w 757040"/>
              <a:gd name="connsiteY2" fmla="*/ 237994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757040"/>
              <a:gd name="connsiteY0" fmla="*/ 0 h 1094573"/>
              <a:gd name="connsiteX1" fmla="*/ 757040 w 757040"/>
              <a:gd name="connsiteY1" fmla="*/ 76813 h 1094573"/>
              <a:gd name="connsiteX2" fmla="*/ 709160 w 757040"/>
              <a:gd name="connsiteY2" fmla="*/ 237994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757040"/>
              <a:gd name="connsiteY0" fmla="*/ 0 h 1094573"/>
              <a:gd name="connsiteX1" fmla="*/ 757040 w 757040"/>
              <a:gd name="connsiteY1" fmla="*/ 76813 h 1094573"/>
              <a:gd name="connsiteX2" fmla="*/ 709160 w 757040"/>
              <a:gd name="connsiteY2" fmla="*/ 237994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841176"/>
              <a:gd name="connsiteY0" fmla="*/ 0 h 1094573"/>
              <a:gd name="connsiteX1" fmla="*/ 841176 w 841176"/>
              <a:gd name="connsiteY1" fmla="*/ 78310 h 1094573"/>
              <a:gd name="connsiteX2" fmla="*/ 709160 w 841176"/>
              <a:gd name="connsiteY2" fmla="*/ 23799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106044"/>
              <a:gd name="connsiteX1" fmla="*/ 841176 w 841176"/>
              <a:gd name="connsiteY1" fmla="*/ 78310 h 1106044"/>
              <a:gd name="connsiteX2" fmla="*/ 763787 w 841176"/>
              <a:gd name="connsiteY2" fmla="*/ 266414 h 1106044"/>
              <a:gd name="connsiteX3" fmla="*/ 317174 w 841176"/>
              <a:gd name="connsiteY3" fmla="*/ 135366 h 1106044"/>
              <a:gd name="connsiteX4" fmla="*/ 328655 w 841176"/>
              <a:gd name="connsiteY4" fmla="*/ 1106044 h 1106044"/>
              <a:gd name="connsiteX5" fmla="*/ 0 w 841176"/>
              <a:gd name="connsiteY5" fmla="*/ 1038046 h 1106044"/>
              <a:gd name="connsiteX6" fmla="*/ 186599 w 841176"/>
              <a:gd name="connsiteY6" fmla="*/ 0 h 1106044"/>
              <a:gd name="connsiteX0" fmla="*/ 186599 w 841176"/>
              <a:gd name="connsiteY0" fmla="*/ 0 h 1106044"/>
              <a:gd name="connsiteX1" fmla="*/ 841176 w 841176"/>
              <a:gd name="connsiteY1" fmla="*/ 78310 h 1106044"/>
              <a:gd name="connsiteX2" fmla="*/ 763787 w 841176"/>
              <a:gd name="connsiteY2" fmla="*/ 266414 h 1106044"/>
              <a:gd name="connsiteX3" fmla="*/ 317174 w 841176"/>
              <a:gd name="connsiteY3" fmla="*/ 135366 h 1106044"/>
              <a:gd name="connsiteX4" fmla="*/ 328655 w 841176"/>
              <a:gd name="connsiteY4" fmla="*/ 1106044 h 1106044"/>
              <a:gd name="connsiteX5" fmla="*/ 0 w 841176"/>
              <a:gd name="connsiteY5" fmla="*/ 1038046 h 1106044"/>
              <a:gd name="connsiteX6" fmla="*/ 186599 w 841176"/>
              <a:gd name="connsiteY6" fmla="*/ 0 h 1106044"/>
              <a:gd name="connsiteX0" fmla="*/ 186599 w 841176"/>
              <a:gd name="connsiteY0" fmla="*/ 0 h 1106044"/>
              <a:gd name="connsiteX1" fmla="*/ 841176 w 841176"/>
              <a:gd name="connsiteY1" fmla="*/ 78310 h 1106044"/>
              <a:gd name="connsiteX2" fmla="*/ 763787 w 841176"/>
              <a:gd name="connsiteY2" fmla="*/ 266414 h 1106044"/>
              <a:gd name="connsiteX3" fmla="*/ 317174 w 841176"/>
              <a:gd name="connsiteY3" fmla="*/ 135366 h 1106044"/>
              <a:gd name="connsiteX4" fmla="*/ 328655 w 841176"/>
              <a:gd name="connsiteY4" fmla="*/ 1106044 h 1106044"/>
              <a:gd name="connsiteX5" fmla="*/ 0 w 841176"/>
              <a:gd name="connsiteY5" fmla="*/ 1038046 h 1106044"/>
              <a:gd name="connsiteX6" fmla="*/ 186599 w 841176"/>
              <a:gd name="connsiteY6" fmla="*/ 0 h 1106044"/>
              <a:gd name="connsiteX0" fmla="*/ 186599 w 841176"/>
              <a:gd name="connsiteY0" fmla="*/ 0 h 1202345"/>
              <a:gd name="connsiteX1" fmla="*/ 841176 w 841176"/>
              <a:gd name="connsiteY1" fmla="*/ 78310 h 1202345"/>
              <a:gd name="connsiteX2" fmla="*/ 763787 w 841176"/>
              <a:gd name="connsiteY2" fmla="*/ 266414 h 1202345"/>
              <a:gd name="connsiteX3" fmla="*/ 317174 w 841176"/>
              <a:gd name="connsiteY3" fmla="*/ 135366 h 1202345"/>
              <a:gd name="connsiteX4" fmla="*/ 328655 w 841176"/>
              <a:gd name="connsiteY4" fmla="*/ 1106044 h 1202345"/>
              <a:gd name="connsiteX5" fmla="*/ 0 w 841176"/>
              <a:gd name="connsiteY5" fmla="*/ 1038046 h 1202345"/>
              <a:gd name="connsiteX6" fmla="*/ 186599 w 841176"/>
              <a:gd name="connsiteY6" fmla="*/ 0 h 1202345"/>
              <a:gd name="connsiteX0" fmla="*/ 186599 w 841176"/>
              <a:gd name="connsiteY0" fmla="*/ 0 h 1202345"/>
              <a:gd name="connsiteX1" fmla="*/ 841176 w 841176"/>
              <a:gd name="connsiteY1" fmla="*/ 78310 h 1202345"/>
              <a:gd name="connsiteX2" fmla="*/ 763787 w 841176"/>
              <a:gd name="connsiteY2" fmla="*/ 266414 h 1202345"/>
              <a:gd name="connsiteX3" fmla="*/ 317174 w 841176"/>
              <a:gd name="connsiteY3" fmla="*/ 135366 h 1202345"/>
              <a:gd name="connsiteX4" fmla="*/ 222200 w 841176"/>
              <a:gd name="connsiteY4" fmla="*/ 1079396 h 1202345"/>
              <a:gd name="connsiteX5" fmla="*/ 0 w 841176"/>
              <a:gd name="connsiteY5" fmla="*/ 1038046 h 1202345"/>
              <a:gd name="connsiteX6" fmla="*/ 186599 w 841176"/>
              <a:gd name="connsiteY6" fmla="*/ 0 h 1202345"/>
              <a:gd name="connsiteX0" fmla="*/ 186599 w 841176"/>
              <a:gd name="connsiteY0" fmla="*/ 0 h 1202345"/>
              <a:gd name="connsiteX1" fmla="*/ 841176 w 841176"/>
              <a:gd name="connsiteY1" fmla="*/ 78310 h 1202345"/>
              <a:gd name="connsiteX2" fmla="*/ 763787 w 841176"/>
              <a:gd name="connsiteY2" fmla="*/ 266414 h 1202345"/>
              <a:gd name="connsiteX3" fmla="*/ 317174 w 841176"/>
              <a:gd name="connsiteY3" fmla="*/ 135366 h 1202345"/>
              <a:gd name="connsiteX4" fmla="*/ 222200 w 841176"/>
              <a:gd name="connsiteY4" fmla="*/ 1079396 h 1202345"/>
              <a:gd name="connsiteX5" fmla="*/ 0 w 841176"/>
              <a:gd name="connsiteY5" fmla="*/ 1038046 h 1202345"/>
              <a:gd name="connsiteX6" fmla="*/ 186599 w 841176"/>
              <a:gd name="connsiteY6" fmla="*/ 0 h 1202345"/>
              <a:gd name="connsiteX0" fmla="*/ 186599 w 841176"/>
              <a:gd name="connsiteY0" fmla="*/ 0 h 1222913"/>
              <a:gd name="connsiteX1" fmla="*/ 841176 w 841176"/>
              <a:gd name="connsiteY1" fmla="*/ 78310 h 1222913"/>
              <a:gd name="connsiteX2" fmla="*/ 763787 w 841176"/>
              <a:gd name="connsiteY2" fmla="*/ 266414 h 1222913"/>
              <a:gd name="connsiteX3" fmla="*/ 317174 w 841176"/>
              <a:gd name="connsiteY3" fmla="*/ 135366 h 1222913"/>
              <a:gd name="connsiteX4" fmla="*/ 222200 w 841176"/>
              <a:gd name="connsiteY4" fmla="*/ 1079396 h 1222913"/>
              <a:gd name="connsiteX5" fmla="*/ 0 w 841176"/>
              <a:gd name="connsiteY5" fmla="*/ 1038046 h 1222913"/>
              <a:gd name="connsiteX6" fmla="*/ 186599 w 841176"/>
              <a:gd name="connsiteY6" fmla="*/ 0 h 1222913"/>
              <a:gd name="connsiteX0" fmla="*/ 186599 w 841176"/>
              <a:gd name="connsiteY0" fmla="*/ 0 h 1060607"/>
              <a:gd name="connsiteX1" fmla="*/ 841176 w 841176"/>
              <a:gd name="connsiteY1" fmla="*/ 78310 h 1060607"/>
              <a:gd name="connsiteX2" fmla="*/ 763787 w 841176"/>
              <a:gd name="connsiteY2" fmla="*/ 266414 h 1060607"/>
              <a:gd name="connsiteX3" fmla="*/ 317174 w 841176"/>
              <a:gd name="connsiteY3" fmla="*/ 135366 h 1060607"/>
              <a:gd name="connsiteX4" fmla="*/ 0 w 841176"/>
              <a:gd name="connsiteY4" fmla="*/ 1038046 h 1060607"/>
              <a:gd name="connsiteX5" fmla="*/ 186599 w 841176"/>
              <a:gd name="connsiteY5" fmla="*/ 0 h 1060607"/>
              <a:gd name="connsiteX0" fmla="*/ 186599 w 841176"/>
              <a:gd name="connsiteY0" fmla="*/ 0 h 1060607"/>
              <a:gd name="connsiteX1" fmla="*/ 841176 w 841176"/>
              <a:gd name="connsiteY1" fmla="*/ 78310 h 1060607"/>
              <a:gd name="connsiteX2" fmla="*/ 763787 w 841176"/>
              <a:gd name="connsiteY2" fmla="*/ 266414 h 1060607"/>
              <a:gd name="connsiteX3" fmla="*/ 317174 w 841176"/>
              <a:gd name="connsiteY3" fmla="*/ 135366 h 1060607"/>
              <a:gd name="connsiteX4" fmla="*/ 0 w 841176"/>
              <a:gd name="connsiteY4" fmla="*/ 1038046 h 1060607"/>
              <a:gd name="connsiteX5" fmla="*/ 186599 w 841176"/>
              <a:gd name="connsiteY5" fmla="*/ 0 h 1060607"/>
              <a:gd name="connsiteX0" fmla="*/ 220635 w 875212"/>
              <a:gd name="connsiteY0" fmla="*/ 0 h 1060607"/>
              <a:gd name="connsiteX1" fmla="*/ 875212 w 875212"/>
              <a:gd name="connsiteY1" fmla="*/ 78310 h 1060607"/>
              <a:gd name="connsiteX2" fmla="*/ 797823 w 875212"/>
              <a:gd name="connsiteY2" fmla="*/ 266414 h 1060607"/>
              <a:gd name="connsiteX3" fmla="*/ 351210 w 875212"/>
              <a:gd name="connsiteY3" fmla="*/ 135366 h 1060607"/>
              <a:gd name="connsiteX4" fmla="*/ 34036 w 875212"/>
              <a:gd name="connsiteY4" fmla="*/ 1038046 h 1060607"/>
              <a:gd name="connsiteX5" fmla="*/ 220635 w 875212"/>
              <a:gd name="connsiteY5" fmla="*/ 0 h 1060607"/>
              <a:gd name="connsiteX0" fmla="*/ 220635 w 875212"/>
              <a:gd name="connsiteY0" fmla="*/ 0 h 1038046"/>
              <a:gd name="connsiteX1" fmla="*/ 875212 w 875212"/>
              <a:gd name="connsiteY1" fmla="*/ 78310 h 1038046"/>
              <a:gd name="connsiteX2" fmla="*/ 797823 w 875212"/>
              <a:gd name="connsiteY2" fmla="*/ 266414 h 1038046"/>
              <a:gd name="connsiteX3" fmla="*/ 351210 w 875212"/>
              <a:gd name="connsiteY3" fmla="*/ 135366 h 1038046"/>
              <a:gd name="connsiteX4" fmla="*/ 34036 w 875212"/>
              <a:gd name="connsiteY4" fmla="*/ 1038046 h 1038046"/>
              <a:gd name="connsiteX5" fmla="*/ 220635 w 875212"/>
              <a:gd name="connsiteY5" fmla="*/ 0 h 1038046"/>
              <a:gd name="connsiteX0" fmla="*/ 220635 w 875212"/>
              <a:gd name="connsiteY0" fmla="*/ 0 h 1038046"/>
              <a:gd name="connsiteX1" fmla="*/ 875212 w 875212"/>
              <a:gd name="connsiteY1" fmla="*/ 78310 h 1038046"/>
              <a:gd name="connsiteX2" fmla="*/ 797823 w 875212"/>
              <a:gd name="connsiteY2" fmla="*/ 266414 h 1038046"/>
              <a:gd name="connsiteX3" fmla="*/ 351210 w 875212"/>
              <a:gd name="connsiteY3" fmla="*/ 135366 h 1038046"/>
              <a:gd name="connsiteX4" fmla="*/ 34036 w 875212"/>
              <a:gd name="connsiteY4" fmla="*/ 1038046 h 1038046"/>
              <a:gd name="connsiteX5" fmla="*/ 220635 w 875212"/>
              <a:gd name="connsiteY5" fmla="*/ 0 h 1038046"/>
              <a:gd name="connsiteX0" fmla="*/ 186599 w 841176"/>
              <a:gd name="connsiteY0" fmla="*/ 0 h 1038046"/>
              <a:gd name="connsiteX1" fmla="*/ 841176 w 841176"/>
              <a:gd name="connsiteY1" fmla="*/ 78310 h 1038046"/>
              <a:gd name="connsiteX2" fmla="*/ 763787 w 841176"/>
              <a:gd name="connsiteY2" fmla="*/ 266414 h 1038046"/>
              <a:gd name="connsiteX3" fmla="*/ 317174 w 841176"/>
              <a:gd name="connsiteY3" fmla="*/ 135366 h 1038046"/>
              <a:gd name="connsiteX4" fmla="*/ 0 w 841176"/>
              <a:gd name="connsiteY4" fmla="*/ 1038046 h 1038046"/>
              <a:gd name="connsiteX5" fmla="*/ 186599 w 841176"/>
              <a:gd name="connsiteY5" fmla="*/ 0 h 1038046"/>
              <a:gd name="connsiteX0" fmla="*/ 186599 w 841176"/>
              <a:gd name="connsiteY0" fmla="*/ 0 h 1038046"/>
              <a:gd name="connsiteX1" fmla="*/ 841176 w 841176"/>
              <a:gd name="connsiteY1" fmla="*/ 78310 h 1038046"/>
              <a:gd name="connsiteX2" fmla="*/ 763787 w 841176"/>
              <a:gd name="connsiteY2" fmla="*/ 266414 h 1038046"/>
              <a:gd name="connsiteX3" fmla="*/ 317174 w 841176"/>
              <a:gd name="connsiteY3" fmla="*/ 135366 h 1038046"/>
              <a:gd name="connsiteX4" fmla="*/ 0 w 841176"/>
              <a:gd name="connsiteY4" fmla="*/ 1038046 h 1038046"/>
              <a:gd name="connsiteX5" fmla="*/ 186599 w 841176"/>
              <a:gd name="connsiteY5"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36061 w 841176"/>
              <a:gd name="connsiteY0" fmla="*/ 0 h 1102089"/>
              <a:gd name="connsiteX1" fmla="*/ 841176 w 841176"/>
              <a:gd name="connsiteY1" fmla="*/ 142353 h 1102089"/>
              <a:gd name="connsiteX2" fmla="*/ 317174 w 841176"/>
              <a:gd name="connsiteY2" fmla="*/ 199409 h 1102089"/>
              <a:gd name="connsiteX3" fmla="*/ 0 w 841176"/>
              <a:gd name="connsiteY3" fmla="*/ 1102089 h 1102089"/>
              <a:gd name="connsiteX4" fmla="*/ 136061 w 841176"/>
              <a:gd name="connsiteY4" fmla="*/ 0 h 1102089"/>
              <a:gd name="connsiteX0" fmla="*/ 136061 w 841176"/>
              <a:gd name="connsiteY0" fmla="*/ 0 h 1102089"/>
              <a:gd name="connsiteX1" fmla="*/ 841176 w 841176"/>
              <a:gd name="connsiteY1" fmla="*/ 142353 h 1102089"/>
              <a:gd name="connsiteX2" fmla="*/ 286276 w 841176"/>
              <a:gd name="connsiteY2" fmla="*/ 172575 h 1102089"/>
              <a:gd name="connsiteX3" fmla="*/ 0 w 841176"/>
              <a:gd name="connsiteY3" fmla="*/ 1102089 h 1102089"/>
              <a:gd name="connsiteX4" fmla="*/ 136061 w 841176"/>
              <a:gd name="connsiteY4" fmla="*/ 0 h 1102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176" h="1102089">
                <a:moveTo>
                  <a:pt x="136061" y="0"/>
                </a:moveTo>
                <a:cubicBezTo>
                  <a:pt x="397507" y="54100"/>
                  <a:pt x="621610" y="165472"/>
                  <a:pt x="841176" y="142353"/>
                </a:cubicBezTo>
                <a:cubicBezTo>
                  <a:pt x="705935" y="235069"/>
                  <a:pt x="460943" y="153556"/>
                  <a:pt x="286276" y="172575"/>
                </a:cubicBezTo>
                <a:cubicBezTo>
                  <a:pt x="158978" y="301180"/>
                  <a:pt x="203411" y="748769"/>
                  <a:pt x="0" y="1102089"/>
                </a:cubicBezTo>
                <a:cubicBezTo>
                  <a:pt x="40186" y="630956"/>
                  <a:pt x="73861" y="346015"/>
                  <a:pt x="136061" y="0"/>
                </a:cubicBezTo>
                <a:close/>
              </a:path>
            </a:pathLst>
          </a:custGeom>
          <a:solidFill>
            <a:srgbClr val="00B800"/>
          </a:solidFill>
          <a:ln>
            <a:noFill/>
          </a:ln>
          <a:effectLst>
            <a:outerShdw blurRad="127000" dir="5400000" sx="90000" sy="-19000" rotWithShape="0">
              <a:prstClr val="black">
                <a:alpha val="50000"/>
              </a:prstClr>
            </a:outerShdw>
          </a:effectLst>
          <a:scene3d>
            <a:camera prst="orthographicFront"/>
            <a:lightRig rig="balanced" dir="t"/>
          </a:scene3d>
          <a:sp3d extrusionH="25400" prstMaterial="dkEdge">
            <a:bevelT w="82550" h="82550"/>
            <a:bevelB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14356" name="Picture 20" descr="C:\Users\mamciner\Downloads\OGC_150.gif"/>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390525" y="5781261"/>
            <a:ext cx="544507" cy="544507"/>
          </a:xfrm>
          <a:prstGeom prst="rect">
            <a:avLst/>
          </a:prstGeom>
          <a:noFill/>
          <a:extLst>
            <a:ext uri="{909E8E84-426E-40DD-AFC4-6F175D3DCCD1}">
              <a14:hiddenFill xmlns:a14="http://schemas.microsoft.com/office/drawing/2010/main">
                <a:solidFill>
                  <a:srgbClr val="FFFFFF"/>
                </a:solidFill>
              </a14:hiddenFill>
            </a:ext>
          </a:extLst>
        </p:spPr>
      </p:pic>
      <p:sp>
        <p:nvSpPr>
          <p:cNvPr id="134" name="Rectangle 133"/>
          <p:cNvSpPr/>
          <p:nvPr/>
        </p:nvSpPr>
        <p:spPr>
          <a:xfrm>
            <a:off x="942975" y="5724525"/>
            <a:ext cx="2972859" cy="666750"/>
          </a:xfrm>
          <a:prstGeom prst="rect">
            <a:avLst/>
          </a:prstGeom>
        </p:spPr>
        <p:txBody>
          <a:bodyPr wrap="square" anchor="ctr">
            <a:noAutofit/>
          </a:bodyPr>
          <a:lstStyle/>
          <a:p>
            <a:pPr fontAlgn="auto">
              <a:spcBef>
                <a:spcPts val="0"/>
              </a:spcBef>
              <a:spcAft>
                <a:spcPts val="0"/>
              </a:spcAft>
            </a:pPr>
            <a:r>
              <a:rPr lang="en-US" sz="1400" b="1" dirty="0" smtClean="0">
                <a:solidFill>
                  <a:prstClr val="black"/>
                </a:solidFill>
                <a:latin typeface="Calibri"/>
                <a:ea typeface="+mn-ea"/>
              </a:rPr>
              <a:t>Web Map Service (WMS)</a:t>
            </a:r>
          </a:p>
          <a:p>
            <a:pPr fontAlgn="auto">
              <a:spcBef>
                <a:spcPts val="0"/>
              </a:spcBef>
              <a:spcAft>
                <a:spcPts val="0"/>
              </a:spcAft>
            </a:pPr>
            <a:r>
              <a:rPr lang="en-US" sz="1400" dirty="0" smtClean="0">
                <a:solidFill>
                  <a:prstClr val="black"/>
                </a:solidFill>
                <a:latin typeface="Calibri"/>
                <a:ea typeface="+mn-ea"/>
              </a:rPr>
              <a:t>Data publication to IPPC CMIP Format</a:t>
            </a:r>
            <a:endParaRPr lang="en-US" sz="1400" dirty="0">
              <a:solidFill>
                <a:prstClr val="black"/>
              </a:solidFill>
              <a:latin typeface="Calibri"/>
              <a:ea typeface="+mn-ea"/>
            </a:endParaRPr>
          </a:p>
        </p:txBody>
      </p:sp>
      <p:sp>
        <p:nvSpPr>
          <p:cNvPr id="135" name="Rectangle 134"/>
          <p:cNvSpPr/>
          <p:nvPr/>
        </p:nvSpPr>
        <p:spPr>
          <a:xfrm>
            <a:off x="3925360" y="5715000"/>
            <a:ext cx="1066800" cy="640079"/>
          </a:xfrm>
          <a:prstGeom prst="rect">
            <a:avLst/>
          </a:prstGeom>
        </p:spPr>
        <p:txBody>
          <a:bodyPr wrap="square" anchor="ctr">
            <a:noAutofit/>
          </a:bodyPr>
          <a:lstStyle/>
          <a:p>
            <a:pPr algn="ctr" fontAlgn="auto">
              <a:spcBef>
                <a:spcPts val="0"/>
              </a:spcBef>
              <a:spcAft>
                <a:spcPts val="0"/>
              </a:spcAft>
            </a:pPr>
            <a:r>
              <a:rPr lang="en-US" sz="1600" dirty="0" smtClean="0">
                <a:solidFill>
                  <a:prstClr val="black"/>
                </a:solidFill>
                <a:latin typeface="Calibri"/>
                <a:ea typeface="+mn-ea"/>
              </a:rPr>
              <a:t>OPENDAP</a:t>
            </a:r>
          </a:p>
        </p:txBody>
      </p:sp>
      <p:sp>
        <p:nvSpPr>
          <p:cNvPr id="138" name="Freeform 137"/>
          <p:cNvSpPr/>
          <p:nvPr/>
        </p:nvSpPr>
        <p:spPr>
          <a:xfrm rot="1964645" flipH="1" flipV="1">
            <a:off x="5432800" y="5810561"/>
            <a:ext cx="261814" cy="442239"/>
          </a:xfrm>
          <a:custGeom>
            <a:avLst/>
            <a:gdLst>
              <a:gd name="connsiteX0" fmla="*/ 0 w 670191"/>
              <a:gd name="connsiteY0" fmla="*/ 0 h 977553"/>
              <a:gd name="connsiteX1" fmla="*/ 670191 w 670191"/>
              <a:gd name="connsiteY1" fmla="*/ 0 h 977553"/>
              <a:gd name="connsiteX2" fmla="*/ 517036 w 670191"/>
              <a:gd name="connsiteY2" fmla="*/ 223395 h 977553"/>
              <a:gd name="connsiteX3" fmla="*/ 223395 w 670191"/>
              <a:gd name="connsiteY3" fmla="*/ 223395 h 977553"/>
              <a:gd name="connsiteX4" fmla="*/ 223395 w 670191"/>
              <a:gd name="connsiteY4" fmla="*/ 651705 h 977553"/>
              <a:gd name="connsiteX5" fmla="*/ 0 w 670191"/>
              <a:gd name="connsiteY5" fmla="*/ 977553 h 977553"/>
              <a:gd name="connsiteX6" fmla="*/ 0 w 670191"/>
              <a:gd name="connsiteY6" fmla="*/ 0 h 977553"/>
              <a:gd name="connsiteX0" fmla="*/ 0 w 670191"/>
              <a:gd name="connsiteY0" fmla="*/ 0 h 977553"/>
              <a:gd name="connsiteX1" fmla="*/ 670191 w 670191"/>
              <a:gd name="connsiteY1" fmla="*/ 0 h 977553"/>
              <a:gd name="connsiteX2" fmla="*/ 445575 w 670191"/>
              <a:gd name="connsiteY2" fmla="*/ 423945 h 977553"/>
              <a:gd name="connsiteX3" fmla="*/ 223395 w 670191"/>
              <a:gd name="connsiteY3" fmla="*/ 223395 h 977553"/>
              <a:gd name="connsiteX4" fmla="*/ 223395 w 670191"/>
              <a:gd name="connsiteY4" fmla="*/ 651705 h 977553"/>
              <a:gd name="connsiteX5" fmla="*/ 0 w 670191"/>
              <a:gd name="connsiteY5" fmla="*/ 977553 h 977553"/>
              <a:gd name="connsiteX6" fmla="*/ 0 w 670191"/>
              <a:gd name="connsiteY6" fmla="*/ 0 h 977553"/>
              <a:gd name="connsiteX0" fmla="*/ 0 w 670191"/>
              <a:gd name="connsiteY0" fmla="*/ 0 h 977553"/>
              <a:gd name="connsiteX1" fmla="*/ 670191 w 670191"/>
              <a:gd name="connsiteY1" fmla="*/ 0 h 977553"/>
              <a:gd name="connsiteX2" fmla="*/ 551061 w 670191"/>
              <a:gd name="connsiteY2" fmla="*/ 143360 h 977553"/>
              <a:gd name="connsiteX3" fmla="*/ 445575 w 670191"/>
              <a:gd name="connsiteY3" fmla="*/ 423945 h 977553"/>
              <a:gd name="connsiteX4" fmla="*/ 223395 w 670191"/>
              <a:gd name="connsiteY4" fmla="*/ 223395 h 977553"/>
              <a:gd name="connsiteX5" fmla="*/ 223395 w 670191"/>
              <a:gd name="connsiteY5" fmla="*/ 651705 h 977553"/>
              <a:gd name="connsiteX6" fmla="*/ 0 w 670191"/>
              <a:gd name="connsiteY6" fmla="*/ 977553 h 977553"/>
              <a:gd name="connsiteX7" fmla="*/ 0 w 670191"/>
              <a:gd name="connsiteY7" fmla="*/ 0 h 977553"/>
              <a:gd name="connsiteX0" fmla="*/ 0 w 551061"/>
              <a:gd name="connsiteY0" fmla="*/ 0 h 977553"/>
              <a:gd name="connsiteX1" fmla="*/ 551061 w 551061"/>
              <a:gd name="connsiteY1" fmla="*/ 143360 h 977553"/>
              <a:gd name="connsiteX2" fmla="*/ 445575 w 551061"/>
              <a:gd name="connsiteY2" fmla="*/ 423945 h 977553"/>
              <a:gd name="connsiteX3" fmla="*/ 223395 w 551061"/>
              <a:gd name="connsiteY3" fmla="*/ 223395 h 977553"/>
              <a:gd name="connsiteX4" fmla="*/ 223395 w 551061"/>
              <a:gd name="connsiteY4" fmla="*/ 651705 h 977553"/>
              <a:gd name="connsiteX5" fmla="*/ 0 w 551061"/>
              <a:gd name="connsiteY5" fmla="*/ 977553 h 977553"/>
              <a:gd name="connsiteX6" fmla="*/ 0 w 551061"/>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107579 w 694979"/>
              <a:gd name="connsiteY0" fmla="*/ 0 h 977553"/>
              <a:gd name="connsiteX1" fmla="*/ 694979 w 694979"/>
              <a:gd name="connsiteY1" fmla="*/ 102424 h 977553"/>
              <a:gd name="connsiteX2" fmla="*/ 553154 w 694979"/>
              <a:gd name="connsiteY2" fmla="*/ 423945 h 977553"/>
              <a:gd name="connsiteX3" fmla="*/ 330974 w 694979"/>
              <a:gd name="connsiteY3" fmla="*/ 223395 h 977553"/>
              <a:gd name="connsiteX4" fmla="*/ 330974 w 694979"/>
              <a:gd name="connsiteY4" fmla="*/ 651705 h 977553"/>
              <a:gd name="connsiteX5" fmla="*/ 107579 w 694979"/>
              <a:gd name="connsiteY5" fmla="*/ 977553 h 977553"/>
              <a:gd name="connsiteX6" fmla="*/ 0 w 694979"/>
              <a:gd name="connsiteY6" fmla="*/ 898493 h 977553"/>
              <a:gd name="connsiteX7" fmla="*/ 107579 w 694979"/>
              <a:gd name="connsiteY7" fmla="*/ 0 h 977553"/>
              <a:gd name="connsiteX0" fmla="*/ 107579 w 694979"/>
              <a:gd name="connsiteY0" fmla="*/ 0 h 1082940"/>
              <a:gd name="connsiteX1" fmla="*/ 694979 w 694979"/>
              <a:gd name="connsiteY1" fmla="*/ 102424 h 1082940"/>
              <a:gd name="connsiteX2" fmla="*/ 553154 w 694979"/>
              <a:gd name="connsiteY2" fmla="*/ 423945 h 1082940"/>
              <a:gd name="connsiteX3" fmla="*/ 330974 w 694979"/>
              <a:gd name="connsiteY3" fmla="*/ 223395 h 1082940"/>
              <a:gd name="connsiteX4" fmla="*/ 330974 w 694979"/>
              <a:gd name="connsiteY4" fmla="*/ 651705 h 1082940"/>
              <a:gd name="connsiteX5" fmla="*/ 294172 w 694979"/>
              <a:gd name="connsiteY5" fmla="*/ 1082940 h 1082940"/>
              <a:gd name="connsiteX6" fmla="*/ 0 w 694979"/>
              <a:gd name="connsiteY6" fmla="*/ 898493 h 1082940"/>
              <a:gd name="connsiteX7" fmla="*/ 107579 w 694979"/>
              <a:gd name="connsiteY7" fmla="*/ 0 h 1082940"/>
              <a:gd name="connsiteX0" fmla="*/ 107579 w 694979"/>
              <a:gd name="connsiteY0" fmla="*/ 0 h 1082940"/>
              <a:gd name="connsiteX1" fmla="*/ 694979 w 694979"/>
              <a:gd name="connsiteY1" fmla="*/ 102424 h 1082940"/>
              <a:gd name="connsiteX2" fmla="*/ 553154 w 694979"/>
              <a:gd name="connsiteY2" fmla="*/ 423945 h 1082940"/>
              <a:gd name="connsiteX3" fmla="*/ 330974 w 694979"/>
              <a:gd name="connsiteY3" fmla="*/ 223395 h 1082940"/>
              <a:gd name="connsiteX4" fmla="*/ 294172 w 694979"/>
              <a:gd name="connsiteY4" fmla="*/ 1082940 h 1082940"/>
              <a:gd name="connsiteX5" fmla="*/ 0 w 694979"/>
              <a:gd name="connsiteY5" fmla="*/ 898493 h 1082940"/>
              <a:gd name="connsiteX6" fmla="*/ 107579 w 694979"/>
              <a:gd name="connsiteY6" fmla="*/ 0 h 108294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232052 w 819452"/>
              <a:gd name="connsiteY0" fmla="*/ 0 h 1156320"/>
              <a:gd name="connsiteX1" fmla="*/ 819452 w 819452"/>
              <a:gd name="connsiteY1" fmla="*/ 102424 h 1156320"/>
              <a:gd name="connsiteX2" fmla="*/ 677627 w 819452"/>
              <a:gd name="connsiteY2" fmla="*/ 423945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904420"/>
              <a:gd name="connsiteY0" fmla="*/ 0 h 1156320"/>
              <a:gd name="connsiteX1" fmla="*/ 819452 w 904420"/>
              <a:gd name="connsiteY1" fmla="*/ 102424 h 1156320"/>
              <a:gd name="connsiteX2" fmla="*/ 741860 w 904420"/>
              <a:gd name="connsiteY2" fmla="*/ 353662 h 1156320"/>
              <a:gd name="connsiteX3" fmla="*/ 731468 w 904420"/>
              <a:gd name="connsiteY3" fmla="*/ 397630 h 1156320"/>
              <a:gd name="connsiteX4" fmla="*/ 455447 w 904420"/>
              <a:gd name="connsiteY4" fmla="*/ 223395 h 1156320"/>
              <a:gd name="connsiteX5" fmla="*/ 402457 w 904420"/>
              <a:gd name="connsiteY5" fmla="*/ 1156320 h 1156320"/>
              <a:gd name="connsiteX6" fmla="*/ 124473 w 904420"/>
              <a:gd name="connsiteY6" fmla="*/ 898493 h 1156320"/>
              <a:gd name="connsiteX7" fmla="*/ 232052 w 904420"/>
              <a:gd name="connsiteY7"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358469 w 819452"/>
              <a:gd name="connsiteY3" fmla="*/ 187259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343037 w 819452"/>
              <a:gd name="connsiteY3" fmla="*/ 177075 h 1156320"/>
              <a:gd name="connsiteX4" fmla="*/ 402457 w 819452"/>
              <a:gd name="connsiteY4" fmla="*/ 1156320 h 1156320"/>
              <a:gd name="connsiteX5" fmla="*/ 124473 w 819452"/>
              <a:gd name="connsiteY5" fmla="*/ 898493 h 1156320"/>
              <a:gd name="connsiteX6" fmla="*/ 232052 w 819452"/>
              <a:gd name="connsiteY6" fmla="*/ 0 h 1156320"/>
              <a:gd name="connsiteX0" fmla="*/ 119817 w 707217"/>
              <a:gd name="connsiteY0" fmla="*/ 0 h 1120184"/>
              <a:gd name="connsiteX1" fmla="*/ 707217 w 707217"/>
              <a:gd name="connsiteY1" fmla="*/ 102424 h 1120184"/>
              <a:gd name="connsiteX2" fmla="*/ 619233 w 707217"/>
              <a:gd name="connsiteY2" fmla="*/ 397630 h 1120184"/>
              <a:gd name="connsiteX3" fmla="*/ 230802 w 707217"/>
              <a:gd name="connsiteY3" fmla="*/ 177075 h 1120184"/>
              <a:gd name="connsiteX4" fmla="*/ 193245 w 707217"/>
              <a:gd name="connsiteY4" fmla="*/ 1120184 h 1120184"/>
              <a:gd name="connsiteX5" fmla="*/ 12238 w 707217"/>
              <a:gd name="connsiteY5" fmla="*/ 898493 h 1120184"/>
              <a:gd name="connsiteX6" fmla="*/ 119817 w 707217"/>
              <a:gd name="connsiteY6" fmla="*/ 0 h 1120184"/>
              <a:gd name="connsiteX0" fmla="*/ 86422 w 673822"/>
              <a:gd name="connsiteY0" fmla="*/ 0 h 1135246"/>
              <a:gd name="connsiteX1" fmla="*/ 673822 w 673822"/>
              <a:gd name="connsiteY1" fmla="*/ 102424 h 1135246"/>
              <a:gd name="connsiteX2" fmla="*/ 585838 w 673822"/>
              <a:gd name="connsiteY2" fmla="*/ 397630 h 1135246"/>
              <a:gd name="connsiteX3" fmla="*/ 197407 w 673822"/>
              <a:gd name="connsiteY3" fmla="*/ 177075 h 1135246"/>
              <a:gd name="connsiteX4" fmla="*/ 159850 w 673822"/>
              <a:gd name="connsiteY4" fmla="*/ 1120184 h 1135246"/>
              <a:gd name="connsiteX5" fmla="*/ 12238 w 673822"/>
              <a:gd name="connsiteY5" fmla="*/ 948549 h 1135246"/>
              <a:gd name="connsiteX6" fmla="*/ 86422 w 673822"/>
              <a:gd name="connsiteY6" fmla="*/ 0 h 1135246"/>
              <a:gd name="connsiteX0" fmla="*/ 108894 w 696294"/>
              <a:gd name="connsiteY0" fmla="*/ 0 h 1120184"/>
              <a:gd name="connsiteX1" fmla="*/ 696294 w 696294"/>
              <a:gd name="connsiteY1" fmla="*/ 102424 h 1120184"/>
              <a:gd name="connsiteX2" fmla="*/ 608310 w 696294"/>
              <a:gd name="connsiteY2" fmla="*/ 397630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575798 w 696294"/>
              <a:gd name="connsiteY2" fmla="*/ 33768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43692 w 731092"/>
              <a:gd name="connsiteY0" fmla="*/ 0 h 1170823"/>
              <a:gd name="connsiteX1" fmla="*/ 731092 w 731092"/>
              <a:gd name="connsiteY1" fmla="*/ 102424 h 1170823"/>
              <a:gd name="connsiteX2" fmla="*/ 687425 w 731092"/>
              <a:gd name="connsiteY2" fmla="*/ 357431 h 1170823"/>
              <a:gd name="connsiteX3" fmla="*/ 254677 w 731092"/>
              <a:gd name="connsiteY3" fmla="*/ 177075 h 1170823"/>
              <a:gd name="connsiteX4" fmla="*/ 217120 w 731092"/>
              <a:gd name="connsiteY4" fmla="*/ 1120184 h 1170823"/>
              <a:gd name="connsiteX5" fmla="*/ 12238 w 731092"/>
              <a:gd name="connsiteY5" fmla="*/ 1029975 h 1170823"/>
              <a:gd name="connsiteX6" fmla="*/ 143692 w 731092"/>
              <a:gd name="connsiteY6" fmla="*/ 0 h 1170823"/>
              <a:gd name="connsiteX0" fmla="*/ 143692 w 731092"/>
              <a:gd name="connsiteY0" fmla="*/ 0 h 1120184"/>
              <a:gd name="connsiteX1" fmla="*/ 731092 w 731092"/>
              <a:gd name="connsiteY1" fmla="*/ 102424 h 1120184"/>
              <a:gd name="connsiteX2" fmla="*/ 687425 w 731092"/>
              <a:gd name="connsiteY2" fmla="*/ 357431 h 1120184"/>
              <a:gd name="connsiteX3" fmla="*/ 254677 w 731092"/>
              <a:gd name="connsiteY3" fmla="*/ 177075 h 1120184"/>
              <a:gd name="connsiteX4" fmla="*/ 217120 w 731092"/>
              <a:gd name="connsiteY4" fmla="*/ 1120184 h 1120184"/>
              <a:gd name="connsiteX5" fmla="*/ 12238 w 731092"/>
              <a:gd name="connsiteY5" fmla="*/ 1029975 h 1120184"/>
              <a:gd name="connsiteX6" fmla="*/ 143692 w 731092"/>
              <a:gd name="connsiteY6" fmla="*/ 0 h 1120184"/>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42439 w 718854"/>
              <a:gd name="connsiteY3" fmla="*/ 177075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42439 w 718854"/>
              <a:gd name="connsiteY3" fmla="*/ 177075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93345 w 718854"/>
              <a:gd name="connsiteY3" fmla="*/ 189113 h 1124900"/>
              <a:gd name="connsiteX4" fmla="*/ 242439 w 718854"/>
              <a:gd name="connsiteY4" fmla="*/ 177075 h 1124900"/>
              <a:gd name="connsiteX5" fmla="*/ 204882 w 718854"/>
              <a:gd name="connsiteY5" fmla="*/ 1120184 h 1124900"/>
              <a:gd name="connsiteX6" fmla="*/ 0 w 718854"/>
              <a:gd name="connsiteY6" fmla="*/ 1029975 h 1124900"/>
              <a:gd name="connsiteX7" fmla="*/ 131454 w 718854"/>
              <a:gd name="connsiteY7"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93345 w 718854"/>
              <a:gd name="connsiteY3" fmla="*/ 189113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20570"/>
              <a:gd name="connsiteY0" fmla="*/ 0 h 1124900"/>
              <a:gd name="connsiteX1" fmla="*/ 718854 w 720570"/>
              <a:gd name="connsiteY1" fmla="*/ 102424 h 1124900"/>
              <a:gd name="connsiteX2" fmla="*/ 675187 w 720570"/>
              <a:gd name="connsiteY2" fmla="*/ 357431 h 1124900"/>
              <a:gd name="connsiteX3" fmla="*/ 278988 w 720570"/>
              <a:gd name="connsiteY3" fmla="*/ 160977 h 1124900"/>
              <a:gd name="connsiteX4" fmla="*/ 204882 w 720570"/>
              <a:gd name="connsiteY4" fmla="*/ 1120184 h 1124900"/>
              <a:gd name="connsiteX5" fmla="*/ 0 w 720570"/>
              <a:gd name="connsiteY5" fmla="*/ 1029975 h 1124900"/>
              <a:gd name="connsiteX6" fmla="*/ 131454 w 720570"/>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823037"/>
              <a:gd name="connsiteY0" fmla="*/ 0 h 1124900"/>
              <a:gd name="connsiteX1" fmla="*/ 718854 w 823037"/>
              <a:gd name="connsiteY1" fmla="*/ 102424 h 1124900"/>
              <a:gd name="connsiteX2" fmla="*/ 675187 w 823037"/>
              <a:gd name="connsiteY2" fmla="*/ 357431 h 1124900"/>
              <a:gd name="connsiteX3" fmla="*/ 278988 w 823037"/>
              <a:gd name="connsiteY3" fmla="*/ 160977 h 1124900"/>
              <a:gd name="connsiteX4" fmla="*/ 204882 w 823037"/>
              <a:gd name="connsiteY4" fmla="*/ 1120184 h 1124900"/>
              <a:gd name="connsiteX5" fmla="*/ 0 w 823037"/>
              <a:gd name="connsiteY5" fmla="*/ 1029975 h 1124900"/>
              <a:gd name="connsiteX6" fmla="*/ 131454 w 823037"/>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4573"/>
              <a:gd name="connsiteX1" fmla="*/ 718854 w 718854"/>
              <a:gd name="connsiteY1" fmla="*/ 76813 h 1094573"/>
              <a:gd name="connsiteX2" fmla="*/ 675187 w 718854"/>
              <a:gd name="connsiteY2" fmla="*/ 331820 h 1094573"/>
              <a:gd name="connsiteX3" fmla="*/ 278988 w 718854"/>
              <a:gd name="connsiteY3" fmla="*/ 135366 h 1094573"/>
              <a:gd name="connsiteX4" fmla="*/ 204882 w 718854"/>
              <a:gd name="connsiteY4" fmla="*/ 1094573 h 1094573"/>
              <a:gd name="connsiteX5" fmla="*/ 0 w 718854"/>
              <a:gd name="connsiteY5" fmla="*/ 1004364 h 1094573"/>
              <a:gd name="connsiteX6" fmla="*/ 148413 w 718854"/>
              <a:gd name="connsiteY6" fmla="*/ 0 h 1094573"/>
              <a:gd name="connsiteX0" fmla="*/ 186599 w 757040"/>
              <a:gd name="connsiteY0" fmla="*/ 0 h 1094573"/>
              <a:gd name="connsiteX1" fmla="*/ 757040 w 757040"/>
              <a:gd name="connsiteY1" fmla="*/ 76813 h 1094573"/>
              <a:gd name="connsiteX2" fmla="*/ 713373 w 757040"/>
              <a:gd name="connsiteY2" fmla="*/ 331820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757040"/>
              <a:gd name="connsiteY0" fmla="*/ 0 h 1094573"/>
              <a:gd name="connsiteX1" fmla="*/ 757040 w 757040"/>
              <a:gd name="connsiteY1" fmla="*/ 76813 h 1094573"/>
              <a:gd name="connsiteX2" fmla="*/ 709160 w 757040"/>
              <a:gd name="connsiteY2" fmla="*/ 237994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757040"/>
              <a:gd name="connsiteY0" fmla="*/ 0 h 1094573"/>
              <a:gd name="connsiteX1" fmla="*/ 757040 w 757040"/>
              <a:gd name="connsiteY1" fmla="*/ 76813 h 1094573"/>
              <a:gd name="connsiteX2" fmla="*/ 709160 w 757040"/>
              <a:gd name="connsiteY2" fmla="*/ 237994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757040"/>
              <a:gd name="connsiteY0" fmla="*/ 0 h 1094573"/>
              <a:gd name="connsiteX1" fmla="*/ 757040 w 757040"/>
              <a:gd name="connsiteY1" fmla="*/ 76813 h 1094573"/>
              <a:gd name="connsiteX2" fmla="*/ 709160 w 757040"/>
              <a:gd name="connsiteY2" fmla="*/ 237994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841176"/>
              <a:gd name="connsiteY0" fmla="*/ 0 h 1094573"/>
              <a:gd name="connsiteX1" fmla="*/ 841176 w 841176"/>
              <a:gd name="connsiteY1" fmla="*/ 78310 h 1094573"/>
              <a:gd name="connsiteX2" fmla="*/ 709160 w 841176"/>
              <a:gd name="connsiteY2" fmla="*/ 23799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106044"/>
              <a:gd name="connsiteX1" fmla="*/ 841176 w 841176"/>
              <a:gd name="connsiteY1" fmla="*/ 78310 h 1106044"/>
              <a:gd name="connsiteX2" fmla="*/ 763787 w 841176"/>
              <a:gd name="connsiteY2" fmla="*/ 266414 h 1106044"/>
              <a:gd name="connsiteX3" fmla="*/ 317174 w 841176"/>
              <a:gd name="connsiteY3" fmla="*/ 135366 h 1106044"/>
              <a:gd name="connsiteX4" fmla="*/ 328655 w 841176"/>
              <a:gd name="connsiteY4" fmla="*/ 1106044 h 1106044"/>
              <a:gd name="connsiteX5" fmla="*/ 0 w 841176"/>
              <a:gd name="connsiteY5" fmla="*/ 1038046 h 1106044"/>
              <a:gd name="connsiteX6" fmla="*/ 186599 w 841176"/>
              <a:gd name="connsiteY6" fmla="*/ 0 h 1106044"/>
              <a:gd name="connsiteX0" fmla="*/ 186599 w 841176"/>
              <a:gd name="connsiteY0" fmla="*/ 0 h 1106044"/>
              <a:gd name="connsiteX1" fmla="*/ 841176 w 841176"/>
              <a:gd name="connsiteY1" fmla="*/ 78310 h 1106044"/>
              <a:gd name="connsiteX2" fmla="*/ 763787 w 841176"/>
              <a:gd name="connsiteY2" fmla="*/ 266414 h 1106044"/>
              <a:gd name="connsiteX3" fmla="*/ 317174 w 841176"/>
              <a:gd name="connsiteY3" fmla="*/ 135366 h 1106044"/>
              <a:gd name="connsiteX4" fmla="*/ 328655 w 841176"/>
              <a:gd name="connsiteY4" fmla="*/ 1106044 h 1106044"/>
              <a:gd name="connsiteX5" fmla="*/ 0 w 841176"/>
              <a:gd name="connsiteY5" fmla="*/ 1038046 h 1106044"/>
              <a:gd name="connsiteX6" fmla="*/ 186599 w 841176"/>
              <a:gd name="connsiteY6" fmla="*/ 0 h 1106044"/>
              <a:gd name="connsiteX0" fmla="*/ 186599 w 841176"/>
              <a:gd name="connsiteY0" fmla="*/ 0 h 1106044"/>
              <a:gd name="connsiteX1" fmla="*/ 841176 w 841176"/>
              <a:gd name="connsiteY1" fmla="*/ 78310 h 1106044"/>
              <a:gd name="connsiteX2" fmla="*/ 763787 w 841176"/>
              <a:gd name="connsiteY2" fmla="*/ 266414 h 1106044"/>
              <a:gd name="connsiteX3" fmla="*/ 317174 w 841176"/>
              <a:gd name="connsiteY3" fmla="*/ 135366 h 1106044"/>
              <a:gd name="connsiteX4" fmla="*/ 328655 w 841176"/>
              <a:gd name="connsiteY4" fmla="*/ 1106044 h 1106044"/>
              <a:gd name="connsiteX5" fmla="*/ 0 w 841176"/>
              <a:gd name="connsiteY5" fmla="*/ 1038046 h 1106044"/>
              <a:gd name="connsiteX6" fmla="*/ 186599 w 841176"/>
              <a:gd name="connsiteY6" fmla="*/ 0 h 1106044"/>
              <a:gd name="connsiteX0" fmla="*/ 186599 w 841176"/>
              <a:gd name="connsiteY0" fmla="*/ 0 h 1202345"/>
              <a:gd name="connsiteX1" fmla="*/ 841176 w 841176"/>
              <a:gd name="connsiteY1" fmla="*/ 78310 h 1202345"/>
              <a:gd name="connsiteX2" fmla="*/ 763787 w 841176"/>
              <a:gd name="connsiteY2" fmla="*/ 266414 h 1202345"/>
              <a:gd name="connsiteX3" fmla="*/ 317174 w 841176"/>
              <a:gd name="connsiteY3" fmla="*/ 135366 h 1202345"/>
              <a:gd name="connsiteX4" fmla="*/ 328655 w 841176"/>
              <a:gd name="connsiteY4" fmla="*/ 1106044 h 1202345"/>
              <a:gd name="connsiteX5" fmla="*/ 0 w 841176"/>
              <a:gd name="connsiteY5" fmla="*/ 1038046 h 1202345"/>
              <a:gd name="connsiteX6" fmla="*/ 186599 w 841176"/>
              <a:gd name="connsiteY6" fmla="*/ 0 h 1202345"/>
              <a:gd name="connsiteX0" fmla="*/ 186599 w 841176"/>
              <a:gd name="connsiteY0" fmla="*/ 0 h 1202345"/>
              <a:gd name="connsiteX1" fmla="*/ 841176 w 841176"/>
              <a:gd name="connsiteY1" fmla="*/ 78310 h 1202345"/>
              <a:gd name="connsiteX2" fmla="*/ 763787 w 841176"/>
              <a:gd name="connsiteY2" fmla="*/ 266414 h 1202345"/>
              <a:gd name="connsiteX3" fmla="*/ 317174 w 841176"/>
              <a:gd name="connsiteY3" fmla="*/ 135366 h 1202345"/>
              <a:gd name="connsiteX4" fmla="*/ 222200 w 841176"/>
              <a:gd name="connsiteY4" fmla="*/ 1079396 h 1202345"/>
              <a:gd name="connsiteX5" fmla="*/ 0 w 841176"/>
              <a:gd name="connsiteY5" fmla="*/ 1038046 h 1202345"/>
              <a:gd name="connsiteX6" fmla="*/ 186599 w 841176"/>
              <a:gd name="connsiteY6" fmla="*/ 0 h 1202345"/>
              <a:gd name="connsiteX0" fmla="*/ 186599 w 841176"/>
              <a:gd name="connsiteY0" fmla="*/ 0 h 1202345"/>
              <a:gd name="connsiteX1" fmla="*/ 841176 w 841176"/>
              <a:gd name="connsiteY1" fmla="*/ 78310 h 1202345"/>
              <a:gd name="connsiteX2" fmla="*/ 763787 w 841176"/>
              <a:gd name="connsiteY2" fmla="*/ 266414 h 1202345"/>
              <a:gd name="connsiteX3" fmla="*/ 317174 w 841176"/>
              <a:gd name="connsiteY3" fmla="*/ 135366 h 1202345"/>
              <a:gd name="connsiteX4" fmla="*/ 222200 w 841176"/>
              <a:gd name="connsiteY4" fmla="*/ 1079396 h 1202345"/>
              <a:gd name="connsiteX5" fmla="*/ 0 w 841176"/>
              <a:gd name="connsiteY5" fmla="*/ 1038046 h 1202345"/>
              <a:gd name="connsiteX6" fmla="*/ 186599 w 841176"/>
              <a:gd name="connsiteY6" fmla="*/ 0 h 1202345"/>
              <a:gd name="connsiteX0" fmla="*/ 186599 w 841176"/>
              <a:gd name="connsiteY0" fmla="*/ 0 h 1222913"/>
              <a:gd name="connsiteX1" fmla="*/ 841176 w 841176"/>
              <a:gd name="connsiteY1" fmla="*/ 78310 h 1222913"/>
              <a:gd name="connsiteX2" fmla="*/ 763787 w 841176"/>
              <a:gd name="connsiteY2" fmla="*/ 266414 h 1222913"/>
              <a:gd name="connsiteX3" fmla="*/ 317174 w 841176"/>
              <a:gd name="connsiteY3" fmla="*/ 135366 h 1222913"/>
              <a:gd name="connsiteX4" fmla="*/ 222200 w 841176"/>
              <a:gd name="connsiteY4" fmla="*/ 1079396 h 1222913"/>
              <a:gd name="connsiteX5" fmla="*/ 0 w 841176"/>
              <a:gd name="connsiteY5" fmla="*/ 1038046 h 1222913"/>
              <a:gd name="connsiteX6" fmla="*/ 186599 w 841176"/>
              <a:gd name="connsiteY6" fmla="*/ 0 h 1222913"/>
              <a:gd name="connsiteX0" fmla="*/ 186599 w 841176"/>
              <a:gd name="connsiteY0" fmla="*/ 0 h 1060607"/>
              <a:gd name="connsiteX1" fmla="*/ 841176 w 841176"/>
              <a:gd name="connsiteY1" fmla="*/ 78310 h 1060607"/>
              <a:gd name="connsiteX2" fmla="*/ 763787 w 841176"/>
              <a:gd name="connsiteY2" fmla="*/ 266414 h 1060607"/>
              <a:gd name="connsiteX3" fmla="*/ 317174 w 841176"/>
              <a:gd name="connsiteY3" fmla="*/ 135366 h 1060607"/>
              <a:gd name="connsiteX4" fmla="*/ 0 w 841176"/>
              <a:gd name="connsiteY4" fmla="*/ 1038046 h 1060607"/>
              <a:gd name="connsiteX5" fmla="*/ 186599 w 841176"/>
              <a:gd name="connsiteY5" fmla="*/ 0 h 1060607"/>
              <a:gd name="connsiteX0" fmla="*/ 186599 w 841176"/>
              <a:gd name="connsiteY0" fmla="*/ 0 h 1060607"/>
              <a:gd name="connsiteX1" fmla="*/ 841176 w 841176"/>
              <a:gd name="connsiteY1" fmla="*/ 78310 h 1060607"/>
              <a:gd name="connsiteX2" fmla="*/ 763787 w 841176"/>
              <a:gd name="connsiteY2" fmla="*/ 266414 h 1060607"/>
              <a:gd name="connsiteX3" fmla="*/ 317174 w 841176"/>
              <a:gd name="connsiteY3" fmla="*/ 135366 h 1060607"/>
              <a:gd name="connsiteX4" fmla="*/ 0 w 841176"/>
              <a:gd name="connsiteY4" fmla="*/ 1038046 h 1060607"/>
              <a:gd name="connsiteX5" fmla="*/ 186599 w 841176"/>
              <a:gd name="connsiteY5" fmla="*/ 0 h 1060607"/>
              <a:gd name="connsiteX0" fmla="*/ 220635 w 875212"/>
              <a:gd name="connsiteY0" fmla="*/ 0 h 1060607"/>
              <a:gd name="connsiteX1" fmla="*/ 875212 w 875212"/>
              <a:gd name="connsiteY1" fmla="*/ 78310 h 1060607"/>
              <a:gd name="connsiteX2" fmla="*/ 797823 w 875212"/>
              <a:gd name="connsiteY2" fmla="*/ 266414 h 1060607"/>
              <a:gd name="connsiteX3" fmla="*/ 351210 w 875212"/>
              <a:gd name="connsiteY3" fmla="*/ 135366 h 1060607"/>
              <a:gd name="connsiteX4" fmla="*/ 34036 w 875212"/>
              <a:gd name="connsiteY4" fmla="*/ 1038046 h 1060607"/>
              <a:gd name="connsiteX5" fmla="*/ 220635 w 875212"/>
              <a:gd name="connsiteY5" fmla="*/ 0 h 1060607"/>
              <a:gd name="connsiteX0" fmla="*/ 220635 w 875212"/>
              <a:gd name="connsiteY0" fmla="*/ 0 h 1038046"/>
              <a:gd name="connsiteX1" fmla="*/ 875212 w 875212"/>
              <a:gd name="connsiteY1" fmla="*/ 78310 h 1038046"/>
              <a:gd name="connsiteX2" fmla="*/ 797823 w 875212"/>
              <a:gd name="connsiteY2" fmla="*/ 266414 h 1038046"/>
              <a:gd name="connsiteX3" fmla="*/ 351210 w 875212"/>
              <a:gd name="connsiteY3" fmla="*/ 135366 h 1038046"/>
              <a:gd name="connsiteX4" fmla="*/ 34036 w 875212"/>
              <a:gd name="connsiteY4" fmla="*/ 1038046 h 1038046"/>
              <a:gd name="connsiteX5" fmla="*/ 220635 w 875212"/>
              <a:gd name="connsiteY5" fmla="*/ 0 h 1038046"/>
              <a:gd name="connsiteX0" fmla="*/ 220635 w 875212"/>
              <a:gd name="connsiteY0" fmla="*/ 0 h 1038046"/>
              <a:gd name="connsiteX1" fmla="*/ 875212 w 875212"/>
              <a:gd name="connsiteY1" fmla="*/ 78310 h 1038046"/>
              <a:gd name="connsiteX2" fmla="*/ 797823 w 875212"/>
              <a:gd name="connsiteY2" fmla="*/ 266414 h 1038046"/>
              <a:gd name="connsiteX3" fmla="*/ 351210 w 875212"/>
              <a:gd name="connsiteY3" fmla="*/ 135366 h 1038046"/>
              <a:gd name="connsiteX4" fmla="*/ 34036 w 875212"/>
              <a:gd name="connsiteY4" fmla="*/ 1038046 h 1038046"/>
              <a:gd name="connsiteX5" fmla="*/ 220635 w 875212"/>
              <a:gd name="connsiteY5" fmla="*/ 0 h 1038046"/>
              <a:gd name="connsiteX0" fmla="*/ 186599 w 841176"/>
              <a:gd name="connsiteY0" fmla="*/ 0 h 1038046"/>
              <a:gd name="connsiteX1" fmla="*/ 841176 w 841176"/>
              <a:gd name="connsiteY1" fmla="*/ 78310 h 1038046"/>
              <a:gd name="connsiteX2" fmla="*/ 763787 w 841176"/>
              <a:gd name="connsiteY2" fmla="*/ 266414 h 1038046"/>
              <a:gd name="connsiteX3" fmla="*/ 317174 w 841176"/>
              <a:gd name="connsiteY3" fmla="*/ 135366 h 1038046"/>
              <a:gd name="connsiteX4" fmla="*/ 0 w 841176"/>
              <a:gd name="connsiteY4" fmla="*/ 1038046 h 1038046"/>
              <a:gd name="connsiteX5" fmla="*/ 186599 w 841176"/>
              <a:gd name="connsiteY5" fmla="*/ 0 h 1038046"/>
              <a:gd name="connsiteX0" fmla="*/ 186599 w 841176"/>
              <a:gd name="connsiteY0" fmla="*/ 0 h 1038046"/>
              <a:gd name="connsiteX1" fmla="*/ 841176 w 841176"/>
              <a:gd name="connsiteY1" fmla="*/ 78310 h 1038046"/>
              <a:gd name="connsiteX2" fmla="*/ 763787 w 841176"/>
              <a:gd name="connsiteY2" fmla="*/ 266414 h 1038046"/>
              <a:gd name="connsiteX3" fmla="*/ 317174 w 841176"/>
              <a:gd name="connsiteY3" fmla="*/ 135366 h 1038046"/>
              <a:gd name="connsiteX4" fmla="*/ 0 w 841176"/>
              <a:gd name="connsiteY4" fmla="*/ 1038046 h 1038046"/>
              <a:gd name="connsiteX5" fmla="*/ 186599 w 841176"/>
              <a:gd name="connsiteY5"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36061 w 841176"/>
              <a:gd name="connsiteY0" fmla="*/ 0 h 1102089"/>
              <a:gd name="connsiteX1" fmla="*/ 841176 w 841176"/>
              <a:gd name="connsiteY1" fmla="*/ 142353 h 1102089"/>
              <a:gd name="connsiteX2" fmla="*/ 317174 w 841176"/>
              <a:gd name="connsiteY2" fmla="*/ 199409 h 1102089"/>
              <a:gd name="connsiteX3" fmla="*/ 0 w 841176"/>
              <a:gd name="connsiteY3" fmla="*/ 1102089 h 1102089"/>
              <a:gd name="connsiteX4" fmla="*/ 136061 w 841176"/>
              <a:gd name="connsiteY4" fmla="*/ 0 h 1102089"/>
              <a:gd name="connsiteX0" fmla="*/ 136061 w 841176"/>
              <a:gd name="connsiteY0" fmla="*/ 0 h 1102089"/>
              <a:gd name="connsiteX1" fmla="*/ 841176 w 841176"/>
              <a:gd name="connsiteY1" fmla="*/ 142353 h 1102089"/>
              <a:gd name="connsiteX2" fmla="*/ 286276 w 841176"/>
              <a:gd name="connsiteY2" fmla="*/ 172575 h 1102089"/>
              <a:gd name="connsiteX3" fmla="*/ 0 w 841176"/>
              <a:gd name="connsiteY3" fmla="*/ 1102089 h 1102089"/>
              <a:gd name="connsiteX4" fmla="*/ 136061 w 841176"/>
              <a:gd name="connsiteY4" fmla="*/ 0 h 1102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176" h="1102089">
                <a:moveTo>
                  <a:pt x="136061" y="0"/>
                </a:moveTo>
                <a:cubicBezTo>
                  <a:pt x="397507" y="54100"/>
                  <a:pt x="621610" y="165472"/>
                  <a:pt x="841176" y="142353"/>
                </a:cubicBezTo>
                <a:cubicBezTo>
                  <a:pt x="705935" y="235069"/>
                  <a:pt x="460943" y="153556"/>
                  <a:pt x="286276" y="172575"/>
                </a:cubicBezTo>
                <a:cubicBezTo>
                  <a:pt x="158978" y="301180"/>
                  <a:pt x="203411" y="748769"/>
                  <a:pt x="0" y="1102089"/>
                </a:cubicBezTo>
                <a:cubicBezTo>
                  <a:pt x="40186" y="630956"/>
                  <a:pt x="73861" y="346015"/>
                  <a:pt x="136061" y="0"/>
                </a:cubicBezTo>
                <a:close/>
              </a:path>
            </a:pathLst>
          </a:custGeom>
          <a:solidFill>
            <a:srgbClr val="00B800"/>
          </a:solidFill>
          <a:ln>
            <a:noFill/>
          </a:ln>
          <a:effectLst>
            <a:outerShdw blurRad="127000" dir="5400000" sx="90000" sy="-19000" rotWithShape="0">
              <a:prstClr val="black">
                <a:alpha val="50000"/>
              </a:prstClr>
            </a:outerShdw>
          </a:effectLst>
          <a:scene3d>
            <a:camera prst="orthographicFront"/>
            <a:lightRig rig="balanced" dir="t"/>
          </a:scene3d>
          <a:sp3d extrusionH="25400" prstMaterial="dkEdge">
            <a:bevelT w="82550" h="82550"/>
            <a:bevelB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39" name="Freeform 138"/>
          <p:cNvSpPr/>
          <p:nvPr/>
        </p:nvSpPr>
        <p:spPr>
          <a:xfrm rot="1964645" flipH="1" flipV="1">
            <a:off x="6550400" y="5810561"/>
            <a:ext cx="261814" cy="442239"/>
          </a:xfrm>
          <a:custGeom>
            <a:avLst/>
            <a:gdLst>
              <a:gd name="connsiteX0" fmla="*/ 0 w 670191"/>
              <a:gd name="connsiteY0" fmla="*/ 0 h 977553"/>
              <a:gd name="connsiteX1" fmla="*/ 670191 w 670191"/>
              <a:gd name="connsiteY1" fmla="*/ 0 h 977553"/>
              <a:gd name="connsiteX2" fmla="*/ 517036 w 670191"/>
              <a:gd name="connsiteY2" fmla="*/ 223395 h 977553"/>
              <a:gd name="connsiteX3" fmla="*/ 223395 w 670191"/>
              <a:gd name="connsiteY3" fmla="*/ 223395 h 977553"/>
              <a:gd name="connsiteX4" fmla="*/ 223395 w 670191"/>
              <a:gd name="connsiteY4" fmla="*/ 651705 h 977553"/>
              <a:gd name="connsiteX5" fmla="*/ 0 w 670191"/>
              <a:gd name="connsiteY5" fmla="*/ 977553 h 977553"/>
              <a:gd name="connsiteX6" fmla="*/ 0 w 670191"/>
              <a:gd name="connsiteY6" fmla="*/ 0 h 977553"/>
              <a:gd name="connsiteX0" fmla="*/ 0 w 670191"/>
              <a:gd name="connsiteY0" fmla="*/ 0 h 977553"/>
              <a:gd name="connsiteX1" fmla="*/ 670191 w 670191"/>
              <a:gd name="connsiteY1" fmla="*/ 0 h 977553"/>
              <a:gd name="connsiteX2" fmla="*/ 445575 w 670191"/>
              <a:gd name="connsiteY2" fmla="*/ 423945 h 977553"/>
              <a:gd name="connsiteX3" fmla="*/ 223395 w 670191"/>
              <a:gd name="connsiteY3" fmla="*/ 223395 h 977553"/>
              <a:gd name="connsiteX4" fmla="*/ 223395 w 670191"/>
              <a:gd name="connsiteY4" fmla="*/ 651705 h 977553"/>
              <a:gd name="connsiteX5" fmla="*/ 0 w 670191"/>
              <a:gd name="connsiteY5" fmla="*/ 977553 h 977553"/>
              <a:gd name="connsiteX6" fmla="*/ 0 w 670191"/>
              <a:gd name="connsiteY6" fmla="*/ 0 h 977553"/>
              <a:gd name="connsiteX0" fmla="*/ 0 w 670191"/>
              <a:gd name="connsiteY0" fmla="*/ 0 h 977553"/>
              <a:gd name="connsiteX1" fmla="*/ 670191 w 670191"/>
              <a:gd name="connsiteY1" fmla="*/ 0 h 977553"/>
              <a:gd name="connsiteX2" fmla="*/ 551061 w 670191"/>
              <a:gd name="connsiteY2" fmla="*/ 143360 h 977553"/>
              <a:gd name="connsiteX3" fmla="*/ 445575 w 670191"/>
              <a:gd name="connsiteY3" fmla="*/ 423945 h 977553"/>
              <a:gd name="connsiteX4" fmla="*/ 223395 w 670191"/>
              <a:gd name="connsiteY4" fmla="*/ 223395 h 977553"/>
              <a:gd name="connsiteX5" fmla="*/ 223395 w 670191"/>
              <a:gd name="connsiteY5" fmla="*/ 651705 h 977553"/>
              <a:gd name="connsiteX6" fmla="*/ 0 w 670191"/>
              <a:gd name="connsiteY6" fmla="*/ 977553 h 977553"/>
              <a:gd name="connsiteX7" fmla="*/ 0 w 670191"/>
              <a:gd name="connsiteY7" fmla="*/ 0 h 977553"/>
              <a:gd name="connsiteX0" fmla="*/ 0 w 551061"/>
              <a:gd name="connsiteY0" fmla="*/ 0 h 977553"/>
              <a:gd name="connsiteX1" fmla="*/ 551061 w 551061"/>
              <a:gd name="connsiteY1" fmla="*/ 143360 h 977553"/>
              <a:gd name="connsiteX2" fmla="*/ 445575 w 551061"/>
              <a:gd name="connsiteY2" fmla="*/ 423945 h 977553"/>
              <a:gd name="connsiteX3" fmla="*/ 223395 w 551061"/>
              <a:gd name="connsiteY3" fmla="*/ 223395 h 977553"/>
              <a:gd name="connsiteX4" fmla="*/ 223395 w 551061"/>
              <a:gd name="connsiteY4" fmla="*/ 651705 h 977553"/>
              <a:gd name="connsiteX5" fmla="*/ 0 w 551061"/>
              <a:gd name="connsiteY5" fmla="*/ 977553 h 977553"/>
              <a:gd name="connsiteX6" fmla="*/ 0 w 551061"/>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107579 w 694979"/>
              <a:gd name="connsiteY0" fmla="*/ 0 h 977553"/>
              <a:gd name="connsiteX1" fmla="*/ 694979 w 694979"/>
              <a:gd name="connsiteY1" fmla="*/ 102424 h 977553"/>
              <a:gd name="connsiteX2" fmla="*/ 553154 w 694979"/>
              <a:gd name="connsiteY2" fmla="*/ 423945 h 977553"/>
              <a:gd name="connsiteX3" fmla="*/ 330974 w 694979"/>
              <a:gd name="connsiteY3" fmla="*/ 223395 h 977553"/>
              <a:gd name="connsiteX4" fmla="*/ 330974 w 694979"/>
              <a:gd name="connsiteY4" fmla="*/ 651705 h 977553"/>
              <a:gd name="connsiteX5" fmla="*/ 107579 w 694979"/>
              <a:gd name="connsiteY5" fmla="*/ 977553 h 977553"/>
              <a:gd name="connsiteX6" fmla="*/ 0 w 694979"/>
              <a:gd name="connsiteY6" fmla="*/ 898493 h 977553"/>
              <a:gd name="connsiteX7" fmla="*/ 107579 w 694979"/>
              <a:gd name="connsiteY7" fmla="*/ 0 h 977553"/>
              <a:gd name="connsiteX0" fmla="*/ 107579 w 694979"/>
              <a:gd name="connsiteY0" fmla="*/ 0 h 1082940"/>
              <a:gd name="connsiteX1" fmla="*/ 694979 w 694979"/>
              <a:gd name="connsiteY1" fmla="*/ 102424 h 1082940"/>
              <a:gd name="connsiteX2" fmla="*/ 553154 w 694979"/>
              <a:gd name="connsiteY2" fmla="*/ 423945 h 1082940"/>
              <a:gd name="connsiteX3" fmla="*/ 330974 w 694979"/>
              <a:gd name="connsiteY3" fmla="*/ 223395 h 1082940"/>
              <a:gd name="connsiteX4" fmla="*/ 330974 w 694979"/>
              <a:gd name="connsiteY4" fmla="*/ 651705 h 1082940"/>
              <a:gd name="connsiteX5" fmla="*/ 294172 w 694979"/>
              <a:gd name="connsiteY5" fmla="*/ 1082940 h 1082940"/>
              <a:gd name="connsiteX6" fmla="*/ 0 w 694979"/>
              <a:gd name="connsiteY6" fmla="*/ 898493 h 1082940"/>
              <a:gd name="connsiteX7" fmla="*/ 107579 w 694979"/>
              <a:gd name="connsiteY7" fmla="*/ 0 h 1082940"/>
              <a:gd name="connsiteX0" fmla="*/ 107579 w 694979"/>
              <a:gd name="connsiteY0" fmla="*/ 0 h 1082940"/>
              <a:gd name="connsiteX1" fmla="*/ 694979 w 694979"/>
              <a:gd name="connsiteY1" fmla="*/ 102424 h 1082940"/>
              <a:gd name="connsiteX2" fmla="*/ 553154 w 694979"/>
              <a:gd name="connsiteY2" fmla="*/ 423945 h 1082940"/>
              <a:gd name="connsiteX3" fmla="*/ 330974 w 694979"/>
              <a:gd name="connsiteY3" fmla="*/ 223395 h 1082940"/>
              <a:gd name="connsiteX4" fmla="*/ 294172 w 694979"/>
              <a:gd name="connsiteY4" fmla="*/ 1082940 h 1082940"/>
              <a:gd name="connsiteX5" fmla="*/ 0 w 694979"/>
              <a:gd name="connsiteY5" fmla="*/ 898493 h 1082940"/>
              <a:gd name="connsiteX6" fmla="*/ 107579 w 694979"/>
              <a:gd name="connsiteY6" fmla="*/ 0 h 108294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232052 w 819452"/>
              <a:gd name="connsiteY0" fmla="*/ 0 h 1156320"/>
              <a:gd name="connsiteX1" fmla="*/ 819452 w 819452"/>
              <a:gd name="connsiteY1" fmla="*/ 102424 h 1156320"/>
              <a:gd name="connsiteX2" fmla="*/ 677627 w 819452"/>
              <a:gd name="connsiteY2" fmla="*/ 423945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904420"/>
              <a:gd name="connsiteY0" fmla="*/ 0 h 1156320"/>
              <a:gd name="connsiteX1" fmla="*/ 819452 w 904420"/>
              <a:gd name="connsiteY1" fmla="*/ 102424 h 1156320"/>
              <a:gd name="connsiteX2" fmla="*/ 741860 w 904420"/>
              <a:gd name="connsiteY2" fmla="*/ 353662 h 1156320"/>
              <a:gd name="connsiteX3" fmla="*/ 731468 w 904420"/>
              <a:gd name="connsiteY3" fmla="*/ 397630 h 1156320"/>
              <a:gd name="connsiteX4" fmla="*/ 455447 w 904420"/>
              <a:gd name="connsiteY4" fmla="*/ 223395 h 1156320"/>
              <a:gd name="connsiteX5" fmla="*/ 402457 w 904420"/>
              <a:gd name="connsiteY5" fmla="*/ 1156320 h 1156320"/>
              <a:gd name="connsiteX6" fmla="*/ 124473 w 904420"/>
              <a:gd name="connsiteY6" fmla="*/ 898493 h 1156320"/>
              <a:gd name="connsiteX7" fmla="*/ 232052 w 904420"/>
              <a:gd name="connsiteY7"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358469 w 819452"/>
              <a:gd name="connsiteY3" fmla="*/ 187259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343037 w 819452"/>
              <a:gd name="connsiteY3" fmla="*/ 177075 h 1156320"/>
              <a:gd name="connsiteX4" fmla="*/ 402457 w 819452"/>
              <a:gd name="connsiteY4" fmla="*/ 1156320 h 1156320"/>
              <a:gd name="connsiteX5" fmla="*/ 124473 w 819452"/>
              <a:gd name="connsiteY5" fmla="*/ 898493 h 1156320"/>
              <a:gd name="connsiteX6" fmla="*/ 232052 w 819452"/>
              <a:gd name="connsiteY6" fmla="*/ 0 h 1156320"/>
              <a:gd name="connsiteX0" fmla="*/ 119817 w 707217"/>
              <a:gd name="connsiteY0" fmla="*/ 0 h 1120184"/>
              <a:gd name="connsiteX1" fmla="*/ 707217 w 707217"/>
              <a:gd name="connsiteY1" fmla="*/ 102424 h 1120184"/>
              <a:gd name="connsiteX2" fmla="*/ 619233 w 707217"/>
              <a:gd name="connsiteY2" fmla="*/ 397630 h 1120184"/>
              <a:gd name="connsiteX3" fmla="*/ 230802 w 707217"/>
              <a:gd name="connsiteY3" fmla="*/ 177075 h 1120184"/>
              <a:gd name="connsiteX4" fmla="*/ 193245 w 707217"/>
              <a:gd name="connsiteY4" fmla="*/ 1120184 h 1120184"/>
              <a:gd name="connsiteX5" fmla="*/ 12238 w 707217"/>
              <a:gd name="connsiteY5" fmla="*/ 898493 h 1120184"/>
              <a:gd name="connsiteX6" fmla="*/ 119817 w 707217"/>
              <a:gd name="connsiteY6" fmla="*/ 0 h 1120184"/>
              <a:gd name="connsiteX0" fmla="*/ 86422 w 673822"/>
              <a:gd name="connsiteY0" fmla="*/ 0 h 1135246"/>
              <a:gd name="connsiteX1" fmla="*/ 673822 w 673822"/>
              <a:gd name="connsiteY1" fmla="*/ 102424 h 1135246"/>
              <a:gd name="connsiteX2" fmla="*/ 585838 w 673822"/>
              <a:gd name="connsiteY2" fmla="*/ 397630 h 1135246"/>
              <a:gd name="connsiteX3" fmla="*/ 197407 w 673822"/>
              <a:gd name="connsiteY3" fmla="*/ 177075 h 1135246"/>
              <a:gd name="connsiteX4" fmla="*/ 159850 w 673822"/>
              <a:gd name="connsiteY4" fmla="*/ 1120184 h 1135246"/>
              <a:gd name="connsiteX5" fmla="*/ 12238 w 673822"/>
              <a:gd name="connsiteY5" fmla="*/ 948549 h 1135246"/>
              <a:gd name="connsiteX6" fmla="*/ 86422 w 673822"/>
              <a:gd name="connsiteY6" fmla="*/ 0 h 1135246"/>
              <a:gd name="connsiteX0" fmla="*/ 108894 w 696294"/>
              <a:gd name="connsiteY0" fmla="*/ 0 h 1120184"/>
              <a:gd name="connsiteX1" fmla="*/ 696294 w 696294"/>
              <a:gd name="connsiteY1" fmla="*/ 102424 h 1120184"/>
              <a:gd name="connsiteX2" fmla="*/ 608310 w 696294"/>
              <a:gd name="connsiteY2" fmla="*/ 397630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575798 w 696294"/>
              <a:gd name="connsiteY2" fmla="*/ 33768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43692 w 731092"/>
              <a:gd name="connsiteY0" fmla="*/ 0 h 1170823"/>
              <a:gd name="connsiteX1" fmla="*/ 731092 w 731092"/>
              <a:gd name="connsiteY1" fmla="*/ 102424 h 1170823"/>
              <a:gd name="connsiteX2" fmla="*/ 687425 w 731092"/>
              <a:gd name="connsiteY2" fmla="*/ 357431 h 1170823"/>
              <a:gd name="connsiteX3" fmla="*/ 254677 w 731092"/>
              <a:gd name="connsiteY3" fmla="*/ 177075 h 1170823"/>
              <a:gd name="connsiteX4" fmla="*/ 217120 w 731092"/>
              <a:gd name="connsiteY4" fmla="*/ 1120184 h 1170823"/>
              <a:gd name="connsiteX5" fmla="*/ 12238 w 731092"/>
              <a:gd name="connsiteY5" fmla="*/ 1029975 h 1170823"/>
              <a:gd name="connsiteX6" fmla="*/ 143692 w 731092"/>
              <a:gd name="connsiteY6" fmla="*/ 0 h 1170823"/>
              <a:gd name="connsiteX0" fmla="*/ 143692 w 731092"/>
              <a:gd name="connsiteY0" fmla="*/ 0 h 1120184"/>
              <a:gd name="connsiteX1" fmla="*/ 731092 w 731092"/>
              <a:gd name="connsiteY1" fmla="*/ 102424 h 1120184"/>
              <a:gd name="connsiteX2" fmla="*/ 687425 w 731092"/>
              <a:gd name="connsiteY2" fmla="*/ 357431 h 1120184"/>
              <a:gd name="connsiteX3" fmla="*/ 254677 w 731092"/>
              <a:gd name="connsiteY3" fmla="*/ 177075 h 1120184"/>
              <a:gd name="connsiteX4" fmla="*/ 217120 w 731092"/>
              <a:gd name="connsiteY4" fmla="*/ 1120184 h 1120184"/>
              <a:gd name="connsiteX5" fmla="*/ 12238 w 731092"/>
              <a:gd name="connsiteY5" fmla="*/ 1029975 h 1120184"/>
              <a:gd name="connsiteX6" fmla="*/ 143692 w 731092"/>
              <a:gd name="connsiteY6" fmla="*/ 0 h 1120184"/>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42439 w 718854"/>
              <a:gd name="connsiteY3" fmla="*/ 177075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42439 w 718854"/>
              <a:gd name="connsiteY3" fmla="*/ 177075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93345 w 718854"/>
              <a:gd name="connsiteY3" fmla="*/ 189113 h 1124900"/>
              <a:gd name="connsiteX4" fmla="*/ 242439 w 718854"/>
              <a:gd name="connsiteY4" fmla="*/ 177075 h 1124900"/>
              <a:gd name="connsiteX5" fmla="*/ 204882 w 718854"/>
              <a:gd name="connsiteY5" fmla="*/ 1120184 h 1124900"/>
              <a:gd name="connsiteX6" fmla="*/ 0 w 718854"/>
              <a:gd name="connsiteY6" fmla="*/ 1029975 h 1124900"/>
              <a:gd name="connsiteX7" fmla="*/ 131454 w 718854"/>
              <a:gd name="connsiteY7"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93345 w 718854"/>
              <a:gd name="connsiteY3" fmla="*/ 189113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20570"/>
              <a:gd name="connsiteY0" fmla="*/ 0 h 1124900"/>
              <a:gd name="connsiteX1" fmla="*/ 718854 w 720570"/>
              <a:gd name="connsiteY1" fmla="*/ 102424 h 1124900"/>
              <a:gd name="connsiteX2" fmla="*/ 675187 w 720570"/>
              <a:gd name="connsiteY2" fmla="*/ 357431 h 1124900"/>
              <a:gd name="connsiteX3" fmla="*/ 278988 w 720570"/>
              <a:gd name="connsiteY3" fmla="*/ 160977 h 1124900"/>
              <a:gd name="connsiteX4" fmla="*/ 204882 w 720570"/>
              <a:gd name="connsiteY4" fmla="*/ 1120184 h 1124900"/>
              <a:gd name="connsiteX5" fmla="*/ 0 w 720570"/>
              <a:gd name="connsiteY5" fmla="*/ 1029975 h 1124900"/>
              <a:gd name="connsiteX6" fmla="*/ 131454 w 720570"/>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823037"/>
              <a:gd name="connsiteY0" fmla="*/ 0 h 1124900"/>
              <a:gd name="connsiteX1" fmla="*/ 718854 w 823037"/>
              <a:gd name="connsiteY1" fmla="*/ 102424 h 1124900"/>
              <a:gd name="connsiteX2" fmla="*/ 675187 w 823037"/>
              <a:gd name="connsiteY2" fmla="*/ 357431 h 1124900"/>
              <a:gd name="connsiteX3" fmla="*/ 278988 w 823037"/>
              <a:gd name="connsiteY3" fmla="*/ 160977 h 1124900"/>
              <a:gd name="connsiteX4" fmla="*/ 204882 w 823037"/>
              <a:gd name="connsiteY4" fmla="*/ 1120184 h 1124900"/>
              <a:gd name="connsiteX5" fmla="*/ 0 w 823037"/>
              <a:gd name="connsiteY5" fmla="*/ 1029975 h 1124900"/>
              <a:gd name="connsiteX6" fmla="*/ 131454 w 823037"/>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4573"/>
              <a:gd name="connsiteX1" fmla="*/ 718854 w 718854"/>
              <a:gd name="connsiteY1" fmla="*/ 76813 h 1094573"/>
              <a:gd name="connsiteX2" fmla="*/ 675187 w 718854"/>
              <a:gd name="connsiteY2" fmla="*/ 331820 h 1094573"/>
              <a:gd name="connsiteX3" fmla="*/ 278988 w 718854"/>
              <a:gd name="connsiteY3" fmla="*/ 135366 h 1094573"/>
              <a:gd name="connsiteX4" fmla="*/ 204882 w 718854"/>
              <a:gd name="connsiteY4" fmla="*/ 1094573 h 1094573"/>
              <a:gd name="connsiteX5" fmla="*/ 0 w 718854"/>
              <a:gd name="connsiteY5" fmla="*/ 1004364 h 1094573"/>
              <a:gd name="connsiteX6" fmla="*/ 148413 w 718854"/>
              <a:gd name="connsiteY6" fmla="*/ 0 h 1094573"/>
              <a:gd name="connsiteX0" fmla="*/ 186599 w 757040"/>
              <a:gd name="connsiteY0" fmla="*/ 0 h 1094573"/>
              <a:gd name="connsiteX1" fmla="*/ 757040 w 757040"/>
              <a:gd name="connsiteY1" fmla="*/ 76813 h 1094573"/>
              <a:gd name="connsiteX2" fmla="*/ 713373 w 757040"/>
              <a:gd name="connsiteY2" fmla="*/ 331820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757040"/>
              <a:gd name="connsiteY0" fmla="*/ 0 h 1094573"/>
              <a:gd name="connsiteX1" fmla="*/ 757040 w 757040"/>
              <a:gd name="connsiteY1" fmla="*/ 76813 h 1094573"/>
              <a:gd name="connsiteX2" fmla="*/ 709160 w 757040"/>
              <a:gd name="connsiteY2" fmla="*/ 237994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757040"/>
              <a:gd name="connsiteY0" fmla="*/ 0 h 1094573"/>
              <a:gd name="connsiteX1" fmla="*/ 757040 w 757040"/>
              <a:gd name="connsiteY1" fmla="*/ 76813 h 1094573"/>
              <a:gd name="connsiteX2" fmla="*/ 709160 w 757040"/>
              <a:gd name="connsiteY2" fmla="*/ 237994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757040"/>
              <a:gd name="connsiteY0" fmla="*/ 0 h 1094573"/>
              <a:gd name="connsiteX1" fmla="*/ 757040 w 757040"/>
              <a:gd name="connsiteY1" fmla="*/ 76813 h 1094573"/>
              <a:gd name="connsiteX2" fmla="*/ 709160 w 757040"/>
              <a:gd name="connsiteY2" fmla="*/ 237994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841176"/>
              <a:gd name="connsiteY0" fmla="*/ 0 h 1094573"/>
              <a:gd name="connsiteX1" fmla="*/ 841176 w 841176"/>
              <a:gd name="connsiteY1" fmla="*/ 78310 h 1094573"/>
              <a:gd name="connsiteX2" fmla="*/ 709160 w 841176"/>
              <a:gd name="connsiteY2" fmla="*/ 23799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106044"/>
              <a:gd name="connsiteX1" fmla="*/ 841176 w 841176"/>
              <a:gd name="connsiteY1" fmla="*/ 78310 h 1106044"/>
              <a:gd name="connsiteX2" fmla="*/ 763787 w 841176"/>
              <a:gd name="connsiteY2" fmla="*/ 266414 h 1106044"/>
              <a:gd name="connsiteX3" fmla="*/ 317174 w 841176"/>
              <a:gd name="connsiteY3" fmla="*/ 135366 h 1106044"/>
              <a:gd name="connsiteX4" fmla="*/ 328655 w 841176"/>
              <a:gd name="connsiteY4" fmla="*/ 1106044 h 1106044"/>
              <a:gd name="connsiteX5" fmla="*/ 0 w 841176"/>
              <a:gd name="connsiteY5" fmla="*/ 1038046 h 1106044"/>
              <a:gd name="connsiteX6" fmla="*/ 186599 w 841176"/>
              <a:gd name="connsiteY6" fmla="*/ 0 h 1106044"/>
              <a:gd name="connsiteX0" fmla="*/ 186599 w 841176"/>
              <a:gd name="connsiteY0" fmla="*/ 0 h 1106044"/>
              <a:gd name="connsiteX1" fmla="*/ 841176 w 841176"/>
              <a:gd name="connsiteY1" fmla="*/ 78310 h 1106044"/>
              <a:gd name="connsiteX2" fmla="*/ 763787 w 841176"/>
              <a:gd name="connsiteY2" fmla="*/ 266414 h 1106044"/>
              <a:gd name="connsiteX3" fmla="*/ 317174 w 841176"/>
              <a:gd name="connsiteY3" fmla="*/ 135366 h 1106044"/>
              <a:gd name="connsiteX4" fmla="*/ 328655 w 841176"/>
              <a:gd name="connsiteY4" fmla="*/ 1106044 h 1106044"/>
              <a:gd name="connsiteX5" fmla="*/ 0 w 841176"/>
              <a:gd name="connsiteY5" fmla="*/ 1038046 h 1106044"/>
              <a:gd name="connsiteX6" fmla="*/ 186599 w 841176"/>
              <a:gd name="connsiteY6" fmla="*/ 0 h 1106044"/>
              <a:gd name="connsiteX0" fmla="*/ 186599 w 841176"/>
              <a:gd name="connsiteY0" fmla="*/ 0 h 1106044"/>
              <a:gd name="connsiteX1" fmla="*/ 841176 w 841176"/>
              <a:gd name="connsiteY1" fmla="*/ 78310 h 1106044"/>
              <a:gd name="connsiteX2" fmla="*/ 763787 w 841176"/>
              <a:gd name="connsiteY2" fmla="*/ 266414 h 1106044"/>
              <a:gd name="connsiteX3" fmla="*/ 317174 w 841176"/>
              <a:gd name="connsiteY3" fmla="*/ 135366 h 1106044"/>
              <a:gd name="connsiteX4" fmla="*/ 328655 w 841176"/>
              <a:gd name="connsiteY4" fmla="*/ 1106044 h 1106044"/>
              <a:gd name="connsiteX5" fmla="*/ 0 w 841176"/>
              <a:gd name="connsiteY5" fmla="*/ 1038046 h 1106044"/>
              <a:gd name="connsiteX6" fmla="*/ 186599 w 841176"/>
              <a:gd name="connsiteY6" fmla="*/ 0 h 1106044"/>
              <a:gd name="connsiteX0" fmla="*/ 186599 w 841176"/>
              <a:gd name="connsiteY0" fmla="*/ 0 h 1202345"/>
              <a:gd name="connsiteX1" fmla="*/ 841176 w 841176"/>
              <a:gd name="connsiteY1" fmla="*/ 78310 h 1202345"/>
              <a:gd name="connsiteX2" fmla="*/ 763787 w 841176"/>
              <a:gd name="connsiteY2" fmla="*/ 266414 h 1202345"/>
              <a:gd name="connsiteX3" fmla="*/ 317174 w 841176"/>
              <a:gd name="connsiteY3" fmla="*/ 135366 h 1202345"/>
              <a:gd name="connsiteX4" fmla="*/ 328655 w 841176"/>
              <a:gd name="connsiteY4" fmla="*/ 1106044 h 1202345"/>
              <a:gd name="connsiteX5" fmla="*/ 0 w 841176"/>
              <a:gd name="connsiteY5" fmla="*/ 1038046 h 1202345"/>
              <a:gd name="connsiteX6" fmla="*/ 186599 w 841176"/>
              <a:gd name="connsiteY6" fmla="*/ 0 h 1202345"/>
              <a:gd name="connsiteX0" fmla="*/ 186599 w 841176"/>
              <a:gd name="connsiteY0" fmla="*/ 0 h 1202345"/>
              <a:gd name="connsiteX1" fmla="*/ 841176 w 841176"/>
              <a:gd name="connsiteY1" fmla="*/ 78310 h 1202345"/>
              <a:gd name="connsiteX2" fmla="*/ 763787 w 841176"/>
              <a:gd name="connsiteY2" fmla="*/ 266414 h 1202345"/>
              <a:gd name="connsiteX3" fmla="*/ 317174 w 841176"/>
              <a:gd name="connsiteY3" fmla="*/ 135366 h 1202345"/>
              <a:gd name="connsiteX4" fmla="*/ 222200 w 841176"/>
              <a:gd name="connsiteY4" fmla="*/ 1079396 h 1202345"/>
              <a:gd name="connsiteX5" fmla="*/ 0 w 841176"/>
              <a:gd name="connsiteY5" fmla="*/ 1038046 h 1202345"/>
              <a:gd name="connsiteX6" fmla="*/ 186599 w 841176"/>
              <a:gd name="connsiteY6" fmla="*/ 0 h 1202345"/>
              <a:gd name="connsiteX0" fmla="*/ 186599 w 841176"/>
              <a:gd name="connsiteY0" fmla="*/ 0 h 1202345"/>
              <a:gd name="connsiteX1" fmla="*/ 841176 w 841176"/>
              <a:gd name="connsiteY1" fmla="*/ 78310 h 1202345"/>
              <a:gd name="connsiteX2" fmla="*/ 763787 w 841176"/>
              <a:gd name="connsiteY2" fmla="*/ 266414 h 1202345"/>
              <a:gd name="connsiteX3" fmla="*/ 317174 w 841176"/>
              <a:gd name="connsiteY3" fmla="*/ 135366 h 1202345"/>
              <a:gd name="connsiteX4" fmla="*/ 222200 w 841176"/>
              <a:gd name="connsiteY4" fmla="*/ 1079396 h 1202345"/>
              <a:gd name="connsiteX5" fmla="*/ 0 w 841176"/>
              <a:gd name="connsiteY5" fmla="*/ 1038046 h 1202345"/>
              <a:gd name="connsiteX6" fmla="*/ 186599 w 841176"/>
              <a:gd name="connsiteY6" fmla="*/ 0 h 1202345"/>
              <a:gd name="connsiteX0" fmla="*/ 186599 w 841176"/>
              <a:gd name="connsiteY0" fmla="*/ 0 h 1222913"/>
              <a:gd name="connsiteX1" fmla="*/ 841176 w 841176"/>
              <a:gd name="connsiteY1" fmla="*/ 78310 h 1222913"/>
              <a:gd name="connsiteX2" fmla="*/ 763787 w 841176"/>
              <a:gd name="connsiteY2" fmla="*/ 266414 h 1222913"/>
              <a:gd name="connsiteX3" fmla="*/ 317174 w 841176"/>
              <a:gd name="connsiteY3" fmla="*/ 135366 h 1222913"/>
              <a:gd name="connsiteX4" fmla="*/ 222200 w 841176"/>
              <a:gd name="connsiteY4" fmla="*/ 1079396 h 1222913"/>
              <a:gd name="connsiteX5" fmla="*/ 0 w 841176"/>
              <a:gd name="connsiteY5" fmla="*/ 1038046 h 1222913"/>
              <a:gd name="connsiteX6" fmla="*/ 186599 w 841176"/>
              <a:gd name="connsiteY6" fmla="*/ 0 h 1222913"/>
              <a:gd name="connsiteX0" fmla="*/ 186599 w 841176"/>
              <a:gd name="connsiteY0" fmla="*/ 0 h 1060607"/>
              <a:gd name="connsiteX1" fmla="*/ 841176 w 841176"/>
              <a:gd name="connsiteY1" fmla="*/ 78310 h 1060607"/>
              <a:gd name="connsiteX2" fmla="*/ 763787 w 841176"/>
              <a:gd name="connsiteY2" fmla="*/ 266414 h 1060607"/>
              <a:gd name="connsiteX3" fmla="*/ 317174 w 841176"/>
              <a:gd name="connsiteY3" fmla="*/ 135366 h 1060607"/>
              <a:gd name="connsiteX4" fmla="*/ 0 w 841176"/>
              <a:gd name="connsiteY4" fmla="*/ 1038046 h 1060607"/>
              <a:gd name="connsiteX5" fmla="*/ 186599 w 841176"/>
              <a:gd name="connsiteY5" fmla="*/ 0 h 1060607"/>
              <a:gd name="connsiteX0" fmla="*/ 186599 w 841176"/>
              <a:gd name="connsiteY0" fmla="*/ 0 h 1060607"/>
              <a:gd name="connsiteX1" fmla="*/ 841176 w 841176"/>
              <a:gd name="connsiteY1" fmla="*/ 78310 h 1060607"/>
              <a:gd name="connsiteX2" fmla="*/ 763787 w 841176"/>
              <a:gd name="connsiteY2" fmla="*/ 266414 h 1060607"/>
              <a:gd name="connsiteX3" fmla="*/ 317174 w 841176"/>
              <a:gd name="connsiteY3" fmla="*/ 135366 h 1060607"/>
              <a:gd name="connsiteX4" fmla="*/ 0 w 841176"/>
              <a:gd name="connsiteY4" fmla="*/ 1038046 h 1060607"/>
              <a:gd name="connsiteX5" fmla="*/ 186599 w 841176"/>
              <a:gd name="connsiteY5" fmla="*/ 0 h 1060607"/>
              <a:gd name="connsiteX0" fmla="*/ 220635 w 875212"/>
              <a:gd name="connsiteY0" fmla="*/ 0 h 1060607"/>
              <a:gd name="connsiteX1" fmla="*/ 875212 w 875212"/>
              <a:gd name="connsiteY1" fmla="*/ 78310 h 1060607"/>
              <a:gd name="connsiteX2" fmla="*/ 797823 w 875212"/>
              <a:gd name="connsiteY2" fmla="*/ 266414 h 1060607"/>
              <a:gd name="connsiteX3" fmla="*/ 351210 w 875212"/>
              <a:gd name="connsiteY3" fmla="*/ 135366 h 1060607"/>
              <a:gd name="connsiteX4" fmla="*/ 34036 w 875212"/>
              <a:gd name="connsiteY4" fmla="*/ 1038046 h 1060607"/>
              <a:gd name="connsiteX5" fmla="*/ 220635 w 875212"/>
              <a:gd name="connsiteY5" fmla="*/ 0 h 1060607"/>
              <a:gd name="connsiteX0" fmla="*/ 220635 w 875212"/>
              <a:gd name="connsiteY0" fmla="*/ 0 h 1038046"/>
              <a:gd name="connsiteX1" fmla="*/ 875212 w 875212"/>
              <a:gd name="connsiteY1" fmla="*/ 78310 h 1038046"/>
              <a:gd name="connsiteX2" fmla="*/ 797823 w 875212"/>
              <a:gd name="connsiteY2" fmla="*/ 266414 h 1038046"/>
              <a:gd name="connsiteX3" fmla="*/ 351210 w 875212"/>
              <a:gd name="connsiteY3" fmla="*/ 135366 h 1038046"/>
              <a:gd name="connsiteX4" fmla="*/ 34036 w 875212"/>
              <a:gd name="connsiteY4" fmla="*/ 1038046 h 1038046"/>
              <a:gd name="connsiteX5" fmla="*/ 220635 w 875212"/>
              <a:gd name="connsiteY5" fmla="*/ 0 h 1038046"/>
              <a:gd name="connsiteX0" fmla="*/ 220635 w 875212"/>
              <a:gd name="connsiteY0" fmla="*/ 0 h 1038046"/>
              <a:gd name="connsiteX1" fmla="*/ 875212 w 875212"/>
              <a:gd name="connsiteY1" fmla="*/ 78310 h 1038046"/>
              <a:gd name="connsiteX2" fmla="*/ 797823 w 875212"/>
              <a:gd name="connsiteY2" fmla="*/ 266414 h 1038046"/>
              <a:gd name="connsiteX3" fmla="*/ 351210 w 875212"/>
              <a:gd name="connsiteY3" fmla="*/ 135366 h 1038046"/>
              <a:gd name="connsiteX4" fmla="*/ 34036 w 875212"/>
              <a:gd name="connsiteY4" fmla="*/ 1038046 h 1038046"/>
              <a:gd name="connsiteX5" fmla="*/ 220635 w 875212"/>
              <a:gd name="connsiteY5" fmla="*/ 0 h 1038046"/>
              <a:gd name="connsiteX0" fmla="*/ 186599 w 841176"/>
              <a:gd name="connsiteY0" fmla="*/ 0 h 1038046"/>
              <a:gd name="connsiteX1" fmla="*/ 841176 w 841176"/>
              <a:gd name="connsiteY1" fmla="*/ 78310 h 1038046"/>
              <a:gd name="connsiteX2" fmla="*/ 763787 w 841176"/>
              <a:gd name="connsiteY2" fmla="*/ 266414 h 1038046"/>
              <a:gd name="connsiteX3" fmla="*/ 317174 w 841176"/>
              <a:gd name="connsiteY3" fmla="*/ 135366 h 1038046"/>
              <a:gd name="connsiteX4" fmla="*/ 0 w 841176"/>
              <a:gd name="connsiteY4" fmla="*/ 1038046 h 1038046"/>
              <a:gd name="connsiteX5" fmla="*/ 186599 w 841176"/>
              <a:gd name="connsiteY5" fmla="*/ 0 h 1038046"/>
              <a:gd name="connsiteX0" fmla="*/ 186599 w 841176"/>
              <a:gd name="connsiteY0" fmla="*/ 0 h 1038046"/>
              <a:gd name="connsiteX1" fmla="*/ 841176 w 841176"/>
              <a:gd name="connsiteY1" fmla="*/ 78310 h 1038046"/>
              <a:gd name="connsiteX2" fmla="*/ 763787 w 841176"/>
              <a:gd name="connsiteY2" fmla="*/ 266414 h 1038046"/>
              <a:gd name="connsiteX3" fmla="*/ 317174 w 841176"/>
              <a:gd name="connsiteY3" fmla="*/ 135366 h 1038046"/>
              <a:gd name="connsiteX4" fmla="*/ 0 w 841176"/>
              <a:gd name="connsiteY4" fmla="*/ 1038046 h 1038046"/>
              <a:gd name="connsiteX5" fmla="*/ 186599 w 841176"/>
              <a:gd name="connsiteY5"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36061 w 841176"/>
              <a:gd name="connsiteY0" fmla="*/ 0 h 1102089"/>
              <a:gd name="connsiteX1" fmla="*/ 841176 w 841176"/>
              <a:gd name="connsiteY1" fmla="*/ 142353 h 1102089"/>
              <a:gd name="connsiteX2" fmla="*/ 317174 w 841176"/>
              <a:gd name="connsiteY2" fmla="*/ 199409 h 1102089"/>
              <a:gd name="connsiteX3" fmla="*/ 0 w 841176"/>
              <a:gd name="connsiteY3" fmla="*/ 1102089 h 1102089"/>
              <a:gd name="connsiteX4" fmla="*/ 136061 w 841176"/>
              <a:gd name="connsiteY4" fmla="*/ 0 h 1102089"/>
              <a:gd name="connsiteX0" fmla="*/ 136061 w 841176"/>
              <a:gd name="connsiteY0" fmla="*/ 0 h 1102089"/>
              <a:gd name="connsiteX1" fmla="*/ 841176 w 841176"/>
              <a:gd name="connsiteY1" fmla="*/ 142353 h 1102089"/>
              <a:gd name="connsiteX2" fmla="*/ 286276 w 841176"/>
              <a:gd name="connsiteY2" fmla="*/ 172575 h 1102089"/>
              <a:gd name="connsiteX3" fmla="*/ 0 w 841176"/>
              <a:gd name="connsiteY3" fmla="*/ 1102089 h 1102089"/>
              <a:gd name="connsiteX4" fmla="*/ 136061 w 841176"/>
              <a:gd name="connsiteY4" fmla="*/ 0 h 1102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176" h="1102089">
                <a:moveTo>
                  <a:pt x="136061" y="0"/>
                </a:moveTo>
                <a:cubicBezTo>
                  <a:pt x="397507" y="54100"/>
                  <a:pt x="621610" y="165472"/>
                  <a:pt x="841176" y="142353"/>
                </a:cubicBezTo>
                <a:cubicBezTo>
                  <a:pt x="705935" y="235069"/>
                  <a:pt x="460943" y="153556"/>
                  <a:pt x="286276" y="172575"/>
                </a:cubicBezTo>
                <a:cubicBezTo>
                  <a:pt x="158978" y="301180"/>
                  <a:pt x="203411" y="748769"/>
                  <a:pt x="0" y="1102089"/>
                </a:cubicBezTo>
                <a:cubicBezTo>
                  <a:pt x="40186" y="630956"/>
                  <a:pt x="73861" y="346015"/>
                  <a:pt x="136061" y="0"/>
                </a:cubicBezTo>
                <a:close/>
              </a:path>
            </a:pathLst>
          </a:custGeom>
          <a:solidFill>
            <a:srgbClr val="00B800"/>
          </a:solidFill>
          <a:ln>
            <a:noFill/>
          </a:ln>
          <a:effectLst>
            <a:outerShdw blurRad="127000" dir="5400000" sx="90000" sy="-19000" rotWithShape="0">
              <a:prstClr val="black">
                <a:alpha val="50000"/>
              </a:prstClr>
            </a:outerShdw>
          </a:effectLst>
          <a:scene3d>
            <a:camera prst="orthographicFront"/>
            <a:lightRig rig="balanced" dir="t"/>
          </a:scene3d>
          <a:sp3d extrusionH="25400" prstMaterial="dkEdge">
            <a:bevelT w="82550" h="82550"/>
            <a:bevelB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40" name="Freeform 139"/>
          <p:cNvSpPr/>
          <p:nvPr/>
        </p:nvSpPr>
        <p:spPr>
          <a:xfrm rot="1964645" flipH="1" flipV="1">
            <a:off x="7883900" y="5818117"/>
            <a:ext cx="261814" cy="442239"/>
          </a:xfrm>
          <a:custGeom>
            <a:avLst/>
            <a:gdLst>
              <a:gd name="connsiteX0" fmla="*/ 0 w 670191"/>
              <a:gd name="connsiteY0" fmla="*/ 0 h 977553"/>
              <a:gd name="connsiteX1" fmla="*/ 670191 w 670191"/>
              <a:gd name="connsiteY1" fmla="*/ 0 h 977553"/>
              <a:gd name="connsiteX2" fmla="*/ 517036 w 670191"/>
              <a:gd name="connsiteY2" fmla="*/ 223395 h 977553"/>
              <a:gd name="connsiteX3" fmla="*/ 223395 w 670191"/>
              <a:gd name="connsiteY3" fmla="*/ 223395 h 977553"/>
              <a:gd name="connsiteX4" fmla="*/ 223395 w 670191"/>
              <a:gd name="connsiteY4" fmla="*/ 651705 h 977553"/>
              <a:gd name="connsiteX5" fmla="*/ 0 w 670191"/>
              <a:gd name="connsiteY5" fmla="*/ 977553 h 977553"/>
              <a:gd name="connsiteX6" fmla="*/ 0 w 670191"/>
              <a:gd name="connsiteY6" fmla="*/ 0 h 977553"/>
              <a:gd name="connsiteX0" fmla="*/ 0 w 670191"/>
              <a:gd name="connsiteY0" fmla="*/ 0 h 977553"/>
              <a:gd name="connsiteX1" fmla="*/ 670191 w 670191"/>
              <a:gd name="connsiteY1" fmla="*/ 0 h 977553"/>
              <a:gd name="connsiteX2" fmla="*/ 445575 w 670191"/>
              <a:gd name="connsiteY2" fmla="*/ 423945 h 977553"/>
              <a:gd name="connsiteX3" fmla="*/ 223395 w 670191"/>
              <a:gd name="connsiteY3" fmla="*/ 223395 h 977553"/>
              <a:gd name="connsiteX4" fmla="*/ 223395 w 670191"/>
              <a:gd name="connsiteY4" fmla="*/ 651705 h 977553"/>
              <a:gd name="connsiteX5" fmla="*/ 0 w 670191"/>
              <a:gd name="connsiteY5" fmla="*/ 977553 h 977553"/>
              <a:gd name="connsiteX6" fmla="*/ 0 w 670191"/>
              <a:gd name="connsiteY6" fmla="*/ 0 h 977553"/>
              <a:gd name="connsiteX0" fmla="*/ 0 w 670191"/>
              <a:gd name="connsiteY0" fmla="*/ 0 h 977553"/>
              <a:gd name="connsiteX1" fmla="*/ 670191 w 670191"/>
              <a:gd name="connsiteY1" fmla="*/ 0 h 977553"/>
              <a:gd name="connsiteX2" fmla="*/ 551061 w 670191"/>
              <a:gd name="connsiteY2" fmla="*/ 143360 h 977553"/>
              <a:gd name="connsiteX3" fmla="*/ 445575 w 670191"/>
              <a:gd name="connsiteY3" fmla="*/ 423945 h 977553"/>
              <a:gd name="connsiteX4" fmla="*/ 223395 w 670191"/>
              <a:gd name="connsiteY4" fmla="*/ 223395 h 977553"/>
              <a:gd name="connsiteX5" fmla="*/ 223395 w 670191"/>
              <a:gd name="connsiteY5" fmla="*/ 651705 h 977553"/>
              <a:gd name="connsiteX6" fmla="*/ 0 w 670191"/>
              <a:gd name="connsiteY6" fmla="*/ 977553 h 977553"/>
              <a:gd name="connsiteX7" fmla="*/ 0 w 670191"/>
              <a:gd name="connsiteY7" fmla="*/ 0 h 977553"/>
              <a:gd name="connsiteX0" fmla="*/ 0 w 551061"/>
              <a:gd name="connsiteY0" fmla="*/ 0 h 977553"/>
              <a:gd name="connsiteX1" fmla="*/ 551061 w 551061"/>
              <a:gd name="connsiteY1" fmla="*/ 143360 h 977553"/>
              <a:gd name="connsiteX2" fmla="*/ 445575 w 551061"/>
              <a:gd name="connsiteY2" fmla="*/ 423945 h 977553"/>
              <a:gd name="connsiteX3" fmla="*/ 223395 w 551061"/>
              <a:gd name="connsiteY3" fmla="*/ 223395 h 977553"/>
              <a:gd name="connsiteX4" fmla="*/ 223395 w 551061"/>
              <a:gd name="connsiteY4" fmla="*/ 651705 h 977553"/>
              <a:gd name="connsiteX5" fmla="*/ 0 w 551061"/>
              <a:gd name="connsiteY5" fmla="*/ 977553 h 977553"/>
              <a:gd name="connsiteX6" fmla="*/ 0 w 551061"/>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0 w 587400"/>
              <a:gd name="connsiteY0" fmla="*/ 0 h 977553"/>
              <a:gd name="connsiteX1" fmla="*/ 587400 w 587400"/>
              <a:gd name="connsiteY1" fmla="*/ 102424 h 977553"/>
              <a:gd name="connsiteX2" fmla="*/ 445575 w 587400"/>
              <a:gd name="connsiteY2" fmla="*/ 423945 h 977553"/>
              <a:gd name="connsiteX3" fmla="*/ 223395 w 587400"/>
              <a:gd name="connsiteY3" fmla="*/ 223395 h 977553"/>
              <a:gd name="connsiteX4" fmla="*/ 223395 w 587400"/>
              <a:gd name="connsiteY4" fmla="*/ 651705 h 977553"/>
              <a:gd name="connsiteX5" fmla="*/ 0 w 587400"/>
              <a:gd name="connsiteY5" fmla="*/ 977553 h 977553"/>
              <a:gd name="connsiteX6" fmla="*/ 0 w 587400"/>
              <a:gd name="connsiteY6" fmla="*/ 0 h 977553"/>
              <a:gd name="connsiteX0" fmla="*/ 107579 w 694979"/>
              <a:gd name="connsiteY0" fmla="*/ 0 h 977553"/>
              <a:gd name="connsiteX1" fmla="*/ 694979 w 694979"/>
              <a:gd name="connsiteY1" fmla="*/ 102424 h 977553"/>
              <a:gd name="connsiteX2" fmla="*/ 553154 w 694979"/>
              <a:gd name="connsiteY2" fmla="*/ 423945 h 977553"/>
              <a:gd name="connsiteX3" fmla="*/ 330974 w 694979"/>
              <a:gd name="connsiteY3" fmla="*/ 223395 h 977553"/>
              <a:gd name="connsiteX4" fmla="*/ 330974 w 694979"/>
              <a:gd name="connsiteY4" fmla="*/ 651705 h 977553"/>
              <a:gd name="connsiteX5" fmla="*/ 107579 w 694979"/>
              <a:gd name="connsiteY5" fmla="*/ 977553 h 977553"/>
              <a:gd name="connsiteX6" fmla="*/ 0 w 694979"/>
              <a:gd name="connsiteY6" fmla="*/ 898493 h 977553"/>
              <a:gd name="connsiteX7" fmla="*/ 107579 w 694979"/>
              <a:gd name="connsiteY7" fmla="*/ 0 h 977553"/>
              <a:gd name="connsiteX0" fmla="*/ 107579 w 694979"/>
              <a:gd name="connsiteY0" fmla="*/ 0 h 1082940"/>
              <a:gd name="connsiteX1" fmla="*/ 694979 w 694979"/>
              <a:gd name="connsiteY1" fmla="*/ 102424 h 1082940"/>
              <a:gd name="connsiteX2" fmla="*/ 553154 w 694979"/>
              <a:gd name="connsiteY2" fmla="*/ 423945 h 1082940"/>
              <a:gd name="connsiteX3" fmla="*/ 330974 w 694979"/>
              <a:gd name="connsiteY3" fmla="*/ 223395 h 1082940"/>
              <a:gd name="connsiteX4" fmla="*/ 330974 w 694979"/>
              <a:gd name="connsiteY4" fmla="*/ 651705 h 1082940"/>
              <a:gd name="connsiteX5" fmla="*/ 294172 w 694979"/>
              <a:gd name="connsiteY5" fmla="*/ 1082940 h 1082940"/>
              <a:gd name="connsiteX6" fmla="*/ 0 w 694979"/>
              <a:gd name="connsiteY6" fmla="*/ 898493 h 1082940"/>
              <a:gd name="connsiteX7" fmla="*/ 107579 w 694979"/>
              <a:gd name="connsiteY7" fmla="*/ 0 h 1082940"/>
              <a:gd name="connsiteX0" fmla="*/ 107579 w 694979"/>
              <a:gd name="connsiteY0" fmla="*/ 0 h 1082940"/>
              <a:gd name="connsiteX1" fmla="*/ 694979 w 694979"/>
              <a:gd name="connsiteY1" fmla="*/ 102424 h 1082940"/>
              <a:gd name="connsiteX2" fmla="*/ 553154 w 694979"/>
              <a:gd name="connsiteY2" fmla="*/ 423945 h 1082940"/>
              <a:gd name="connsiteX3" fmla="*/ 330974 w 694979"/>
              <a:gd name="connsiteY3" fmla="*/ 223395 h 1082940"/>
              <a:gd name="connsiteX4" fmla="*/ 294172 w 694979"/>
              <a:gd name="connsiteY4" fmla="*/ 1082940 h 1082940"/>
              <a:gd name="connsiteX5" fmla="*/ 0 w 694979"/>
              <a:gd name="connsiteY5" fmla="*/ 898493 h 1082940"/>
              <a:gd name="connsiteX6" fmla="*/ 107579 w 694979"/>
              <a:gd name="connsiteY6" fmla="*/ 0 h 108294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107579 w 694979"/>
              <a:gd name="connsiteY0" fmla="*/ 0 h 1156320"/>
              <a:gd name="connsiteX1" fmla="*/ 694979 w 694979"/>
              <a:gd name="connsiteY1" fmla="*/ 102424 h 1156320"/>
              <a:gd name="connsiteX2" fmla="*/ 553154 w 694979"/>
              <a:gd name="connsiteY2" fmla="*/ 423945 h 1156320"/>
              <a:gd name="connsiteX3" fmla="*/ 330974 w 694979"/>
              <a:gd name="connsiteY3" fmla="*/ 223395 h 1156320"/>
              <a:gd name="connsiteX4" fmla="*/ 277984 w 694979"/>
              <a:gd name="connsiteY4" fmla="*/ 1156320 h 1156320"/>
              <a:gd name="connsiteX5" fmla="*/ 0 w 694979"/>
              <a:gd name="connsiteY5" fmla="*/ 898493 h 1156320"/>
              <a:gd name="connsiteX6" fmla="*/ 107579 w 694979"/>
              <a:gd name="connsiteY6" fmla="*/ 0 h 1156320"/>
              <a:gd name="connsiteX0" fmla="*/ 232052 w 819452"/>
              <a:gd name="connsiteY0" fmla="*/ 0 h 1156320"/>
              <a:gd name="connsiteX1" fmla="*/ 819452 w 819452"/>
              <a:gd name="connsiteY1" fmla="*/ 102424 h 1156320"/>
              <a:gd name="connsiteX2" fmla="*/ 677627 w 819452"/>
              <a:gd name="connsiteY2" fmla="*/ 423945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904420"/>
              <a:gd name="connsiteY0" fmla="*/ 0 h 1156320"/>
              <a:gd name="connsiteX1" fmla="*/ 819452 w 904420"/>
              <a:gd name="connsiteY1" fmla="*/ 102424 h 1156320"/>
              <a:gd name="connsiteX2" fmla="*/ 741860 w 904420"/>
              <a:gd name="connsiteY2" fmla="*/ 353662 h 1156320"/>
              <a:gd name="connsiteX3" fmla="*/ 731468 w 904420"/>
              <a:gd name="connsiteY3" fmla="*/ 397630 h 1156320"/>
              <a:gd name="connsiteX4" fmla="*/ 455447 w 904420"/>
              <a:gd name="connsiteY4" fmla="*/ 223395 h 1156320"/>
              <a:gd name="connsiteX5" fmla="*/ 402457 w 904420"/>
              <a:gd name="connsiteY5" fmla="*/ 1156320 h 1156320"/>
              <a:gd name="connsiteX6" fmla="*/ 124473 w 904420"/>
              <a:gd name="connsiteY6" fmla="*/ 898493 h 1156320"/>
              <a:gd name="connsiteX7" fmla="*/ 232052 w 904420"/>
              <a:gd name="connsiteY7"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902688"/>
              <a:gd name="connsiteY0" fmla="*/ 0 h 1156320"/>
              <a:gd name="connsiteX1" fmla="*/ 819452 w 902688"/>
              <a:gd name="connsiteY1" fmla="*/ 102424 h 1156320"/>
              <a:gd name="connsiteX2" fmla="*/ 731468 w 902688"/>
              <a:gd name="connsiteY2" fmla="*/ 397630 h 1156320"/>
              <a:gd name="connsiteX3" fmla="*/ 455447 w 902688"/>
              <a:gd name="connsiteY3" fmla="*/ 223395 h 1156320"/>
              <a:gd name="connsiteX4" fmla="*/ 402457 w 902688"/>
              <a:gd name="connsiteY4" fmla="*/ 1156320 h 1156320"/>
              <a:gd name="connsiteX5" fmla="*/ 124473 w 902688"/>
              <a:gd name="connsiteY5" fmla="*/ 898493 h 1156320"/>
              <a:gd name="connsiteX6" fmla="*/ 232052 w 902688"/>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455447 w 819452"/>
              <a:gd name="connsiteY3" fmla="*/ 223395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358469 w 819452"/>
              <a:gd name="connsiteY3" fmla="*/ 187259 h 1156320"/>
              <a:gd name="connsiteX4" fmla="*/ 402457 w 819452"/>
              <a:gd name="connsiteY4" fmla="*/ 1156320 h 1156320"/>
              <a:gd name="connsiteX5" fmla="*/ 124473 w 819452"/>
              <a:gd name="connsiteY5" fmla="*/ 898493 h 1156320"/>
              <a:gd name="connsiteX6" fmla="*/ 232052 w 819452"/>
              <a:gd name="connsiteY6" fmla="*/ 0 h 1156320"/>
              <a:gd name="connsiteX0" fmla="*/ 232052 w 819452"/>
              <a:gd name="connsiteY0" fmla="*/ 0 h 1156320"/>
              <a:gd name="connsiteX1" fmla="*/ 819452 w 819452"/>
              <a:gd name="connsiteY1" fmla="*/ 102424 h 1156320"/>
              <a:gd name="connsiteX2" fmla="*/ 731468 w 819452"/>
              <a:gd name="connsiteY2" fmla="*/ 397630 h 1156320"/>
              <a:gd name="connsiteX3" fmla="*/ 343037 w 819452"/>
              <a:gd name="connsiteY3" fmla="*/ 177075 h 1156320"/>
              <a:gd name="connsiteX4" fmla="*/ 402457 w 819452"/>
              <a:gd name="connsiteY4" fmla="*/ 1156320 h 1156320"/>
              <a:gd name="connsiteX5" fmla="*/ 124473 w 819452"/>
              <a:gd name="connsiteY5" fmla="*/ 898493 h 1156320"/>
              <a:gd name="connsiteX6" fmla="*/ 232052 w 819452"/>
              <a:gd name="connsiteY6" fmla="*/ 0 h 1156320"/>
              <a:gd name="connsiteX0" fmla="*/ 119817 w 707217"/>
              <a:gd name="connsiteY0" fmla="*/ 0 h 1120184"/>
              <a:gd name="connsiteX1" fmla="*/ 707217 w 707217"/>
              <a:gd name="connsiteY1" fmla="*/ 102424 h 1120184"/>
              <a:gd name="connsiteX2" fmla="*/ 619233 w 707217"/>
              <a:gd name="connsiteY2" fmla="*/ 397630 h 1120184"/>
              <a:gd name="connsiteX3" fmla="*/ 230802 w 707217"/>
              <a:gd name="connsiteY3" fmla="*/ 177075 h 1120184"/>
              <a:gd name="connsiteX4" fmla="*/ 193245 w 707217"/>
              <a:gd name="connsiteY4" fmla="*/ 1120184 h 1120184"/>
              <a:gd name="connsiteX5" fmla="*/ 12238 w 707217"/>
              <a:gd name="connsiteY5" fmla="*/ 898493 h 1120184"/>
              <a:gd name="connsiteX6" fmla="*/ 119817 w 707217"/>
              <a:gd name="connsiteY6" fmla="*/ 0 h 1120184"/>
              <a:gd name="connsiteX0" fmla="*/ 86422 w 673822"/>
              <a:gd name="connsiteY0" fmla="*/ 0 h 1135246"/>
              <a:gd name="connsiteX1" fmla="*/ 673822 w 673822"/>
              <a:gd name="connsiteY1" fmla="*/ 102424 h 1135246"/>
              <a:gd name="connsiteX2" fmla="*/ 585838 w 673822"/>
              <a:gd name="connsiteY2" fmla="*/ 397630 h 1135246"/>
              <a:gd name="connsiteX3" fmla="*/ 197407 w 673822"/>
              <a:gd name="connsiteY3" fmla="*/ 177075 h 1135246"/>
              <a:gd name="connsiteX4" fmla="*/ 159850 w 673822"/>
              <a:gd name="connsiteY4" fmla="*/ 1120184 h 1135246"/>
              <a:gd name="connsiteX5" fmla="*/ 12238 w 673822"/>
              <a:gd name="connsiteY5" fmla="*/ 948549 h 1135246"/>
              <a:gd name="connsiteX6" fmla="*/ 86422 w 673822"/>
              <a:gd name="connsiteY6" fmla="*/ 0 h 1135246"/>
              <a:gd name="connsiteX0" fmla="*/ 108894 w 696294"/>
              <a:gd name="connsiteY0" fmla="*/ 0 h 1120184"/>
              <a:gd name="connsiteX1" fmla="*/ 696294 w 696294"/>
              <a:gd name="connsiteY1" fmla="*/ 102424 h 1120184"/>
              <a:gd name="connsiteX2" fmla="*/ 608310 w 696294"/>
              <a:gd name="connsiteY2" fmla="*/ 397630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575798 w 696294"/>
              <a:gd name="connsiteY2" fmla="*/ 33768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08894 w 696294"/>
              <a:gd name="connsiteY0" fmla="*/ 0 h 1120184"/>
              <a:gd name="connsiteX1" fmla="*/ 696294 w 696294"/>
              <a:gd name="connsiteY1" fmla="*/ 102424 h 1120184"/>
              <a:gd name="connsiteX2" fmla="*/ 652627 w 696294"/>
              <a:gd name="connsiteY2" fmla="*/ 357431 h 1120184"/>
              <a:gd name="connsiteX3" fmla="*/ 219879 w 696294"/>
              <a:gd name="connsiteY3" fmla="*/ 177075 h 1120184"/>
              <a:gd name="connsiteX4" fmla="*/ 182322 w 696294"/>
              <a:gd name="connsiteY4" fmla="*/ 1120184 h 1120184"/>
              <a:gd name="connsiteX5" fmla="*/ 12238 w 696294"/>
              <a:gd name="connsiteY5" fmla="*/ 922966 h 1120184"/>
              <a:gd name="connsiteX6" fmla="*/ 108894 w 696294"/>
              <a:gd name="connsiteY6" fmla="*/ 0 h 1120184"/>
              <a:gd name="connsiteX0" fmla="*/ 143692 w 731092"/>
              <a:gd name="connsiteY0" fmla="*/ 0 h 1170823"/>
              <a:gd name="connsiteX1" fmla="*/ 731092 w 731092"/>
              <a:gd name="connsiteY1" fmla="*/ 102424 h 1170823"/>
              <a:gd name="connsiteX2" fmla="*/ 687425 w 731092"/>
              <a:gd name="connsiteY2" fmla="*/ 357431 h 1170823"/>
              <a:gd name="connsiteX3" fmla="*/ 254677 w 731092"/>
              <a:gd name="connsiteY3" fmla="*/ 177075 h 1170823"/>
              <a:gd name="connsiteX4" fmla="*/ 217120 w 731092"/>
              <a:gd name="connsiteY4" fmla="*/ 1120184 h 1170823"/>
              <a:gd name="connsiteX5" fmla="*/ 12238 w 731092"/>
              <a:gd name="connsiteY5" fmla="*/ 1029975 h 1170823"/>
              <a:gd name="connsiteX6" fmla="*/ 143692 w 731092"/>
              <a:gd name="connsiteY6" fmla="*/ 0 h 1170823"/>
              <a:gd name="connsiteX0" fmla="*/ 143692 w 731092"/>
              <a:gd name="connsiteY0" fmla="*/ 0 h 1120184"/>
              <a:gd name="connsiteX1" fmla="*/ 731092 w 731092"/>
              <a:gd name="connsiteY1" fmla="*/ 102424 h 1120184"/>
              <a:gd name="connsiteX2" fmla="*/ 687425 w 731092"/>
              <a:gd name="connsiteY2" fmla="*/ 357431 h 1120184"/>
              <a:gd name="connsiteX3" fmla="*/ 254677 w 731092"/>
              <a:gd name="connsiteY3" fmla="*/ 177075 h 1120184"/>
              <a:gd name="connsiteX4" fmla="*/ 217120 w 731092"/>
              <a:gd name="connsiteY4" fmla="*/ 1120184 h 1120184"/>
              <a:gd name="connsiteX5" fmla="*/ 12238 w 731092"/>
              <a:gd name="connsiteY5" fmla="*/ 1029975 h 1120184"/>
              <a:gd name="connsiteX6" fmla="*/ 143692 w 731092"/>
              <a:gd name="connsiteY6" fmla="*/ 0 h 1120184"/>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43692 w 731092"/>
              <a:gd name="connsiteY0" fmla="*/ 0 h 1124900"/>
              <a:gd name="connsiteX1" fmla="*/ 731092 w 731092"/>
              <a:gd name="connsiteY1" fmla="*/ 102424 h 1124900"/>
              <a:gd name="connsiteX2" fmla="*/ 687425 w 731092"/>
              <a:gd name="connsiteY2" fmla="*/ 357431 h 1124900"/>
              <a:gd name="connsiteX3" fmla="*/ 254677 w 731092"/>
              <a:gd name="connsiteY3" fmla="*/ 177075 h 1124900"/>
              <a:gd name="connsiteX4" fmla="*/ 217120 w 731092"/>
              <a:gd name="connsiteY4" fmla="*/ 1120184 h 1124900"/>
              <a:gd name="connsiteX5" fmla="*/ 12238 w 731092"/>
              <a:gd name="connsiteY5" fmla="*/ 1029975 h 1124900"/>
              <a:gd name="connsiteX6" fmla="*/ 143692 w 731092"/>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42439 w 718854"/>
              <a:gd name="connsiteY3" fmla="*/ 177075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42439 w 718854"/>
              <a:gd name="connsiteY3" fmla="*/ 177075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93345 w 718854"/>
              <a:gd name="connsiteY3" fmla="*/ 189113 h 1124900"/>
              <a:gd name="connsiteX4" fmla="*/ 242439 w 718854"/>
              <a:gd name="connsiteY4" fmla="*/ 177075 h 1124900"/>
              <a:gd name="connsiteX5" fmla="*/ 204882 w 718854"/>
              <a:gd name="connsiteY5" fmla="*/ 1120184 h 1124900"/>
              <a:gd name="connsiteX6" fmla="*/ 0 w 718854"/>
              <a:gd name="connsiteY6" fmla="*/ 1029975 h 1124900"/>
              <a:gd name="connsiteX7" fmla="*/ 131454 w 718854"/>
              <a:gd name="connsiteY7"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93345 w 718854"/>
              <a:gd name="connsiteY3" fmla="*/ 189113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20570"/>
              <a:gd name="connsiteY0" fmla="*/ 0 h 1124900"/>
              <a:gd name="connsiteX1" fmla="*/ 718854 w 720570"/>
              <a:gd name="connsiteY1" fmla="*/ 102424 h 1124900"/>
              <a:gd name="connsiteX2" fmla="*/ 675187 w 720570"/>
              <a:gd name="connsiteY2" fmla="*/ 357431 h 1124900"/>
              <a:gd name="connsiteX3" fmla="*/ 278988 w 720570"/>
              <a:gd name="connsiteY3" fmla="*/ 160977 h 1124900"/>
              <a:gd name="connsiteX4" fmla="*/ 204882 w 720570"/>
              <a:gd name="connsiteY4" fmla="*/ 1120184 h 1124900"/>
              <a:gd name="connsiteX5" fmla="*/ 0 w 720570"/>
              <a:gd name="connsiteY5" fmla="*/ 1029975 h 1124900"/>
              <a:gd name="connsiteX6" fmla="*/ 131454 w 720570"/>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31454 w 823037"/>
              <a:gd name="connsiteY0" fmla="*/ 0 h 1124900"/>
              <a:gd name="connsiteX1" fmla="*/ 718854 w 823037"/>
              <a:gd name="connsiteY1" fmla="*/ 102424 h 1124900"/>
              <a:gd name="connsiteX2" fmla="*/ 675187 w 823037"/>
              <a:gd name="connsiteY2" fmla="*/ 357431 h 1124900"/>
              <a:gd name="connsiteX3" fmla="*/ 278988 w 823037"/>
              <a:gd name="connsiteY3" fmla="*/ 160977 h 1124900"/>
              <a:gd name="connsiteX4" fmla="*/ 204882 w 823037"/>
              <a:gd name="connsiteY4" fmla="*/ 1120184 h 1124900"/>
              <a:gd name="connsiteX5" fmla="*/ 0 w 823037"/>
              <a:gd name="connsiteY5" fmla="*/ 1029975 h 1124900"/>
              <a:gd name="connsiteX6" fmla="*/ 131454 w 823037"/>
              <a:gd name="connsiteY6" fmla="*/ 0 h 1124900"/>
              <a:gd name="connsiteX0" fmla="*/ 131454 w 718854"/>
              <a:gd name="connsiteY0" fmla="*/ 0 h 1124900"/>
              <a:gd name="connsiteX1" fmla="*/ 718854 w 718854"/>
              <a:gd name="connsiteY1" fmla="*/ 102424 h 1124900"/>
              <a:gd name="connsiteX2" fmla="*/ 675187 w 718854"/>
              <a:gd name="connsiteY2" fmla="*/ 357431 h 1124900"/>
              <a:gd name="connsiteX3" fmla="*/ 278988 w 718854"/>
              <a:gd name="connsiteY3" fmla="*/ 160977 h 1124900"/>
              <a:gd name="connsiteX4" fmla="*/ 204882 w 718854"/>
              <a:gd name="connsiteY4" fmla="*/ 1120184 h 1124900"/>
              <a:gd name="connsiteX5" fmla="*/ 0 w 718854"/>
              <a:gd name="connsiteY5" fmla="*/ 1029975 h 1124900"/>
              <a:gd name="connsiteX6" fmla="*/ 131454 w 718854"/>
              <a:gd name="connsiteY6" fmla="*/ 0 h 1124900"/>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9289"/>
              <a:gd name="connsiteX1" fmla="*/ 718854 w 718854"/>
              <a:gd name="connsiteY1" fmla="*/ 76813 h 1099289"/>
              <a:gd name="connsiteX2" fmla="*/ 675187 w 718854"/>
              <a:gd name="connsiteY2" fmla="*/ 331820 h 1099289"/>
              <a:gd name="connsiteX3" fmla="*/ 278988 w 718854"/>
              <a:gd name="connsiteY3" fmla="*/ 135366 h 1099289"/>
              <a:gd name="connsiteX4" fmla="*/ 204882 w 718854"/>
              <a:gd name="connsiteY4" fmla="*/ 1094573 h 1099289"/>
              <a:gd name="connsiteX5" fmla="*/ 0 w 718854"/>
              <a:gd name="connsiteY5" fmla="*/ 1004364 h 1099289"/>
              <a:gd name="connsiteX6" fmla="*/ 148413 w 718854"/>
              <a:gd name="connsiteY6" fmla="*/ 0 h 1099289"/>
              <a:gd name="connsiteX0" fmla="*/ 148413 w 718854"/>
              <a:gd name="connsiteY0" fmla="*/ 0 h 1094573"/>
              <a:gd name="connsiteX1" fmla="*/ 718854 w 718854"/>
              <a:gd name="connsiteY1" fmla="*/ 76813 h 1094573"/>
              <a:gd name="connsiteX2" fmla="*/ 675187 w 718854"/>
              <a:gd name="connsiteY2" fmla="*/ 331820 h 1094573"/>
              <a:gd name="connsiteX3" fmla="*/ 278988 w 718854"/>
              <a:gd name="connsiteY3" fmla="*/ 135366 h 1094573"/>
              <a:gd name="connsiteX4" fmla="*/ 204882 w 718854"/>
              <a:gd name="connsiteY4" fmla="*/ 1094573 h 1094573"/>
              <a:gd name="connsiteX5" fmla="*/ 0 w 718854"/>
              <a:gd name="connsiteY5" fmla="*/ 1004364 h 1094573"/>
              <a:gd name="connsiteX6" fmla="*/ 148413 w 718854"/>
              <a:gd name="connsiteY6" fmla="*/ 0 h 1094573"/>
              <a:gd name="connsiteX0" fmla="*/ 186599 w 757040"/>
              <a:gd name="connsiteY0" fmla="*/ 0 h 1094573"/>
              <a:gd name="connsiteX1" fmla="*/ 757040 w 757040"/>
              <a:gd name="connsiteY1" fmla="*/ 76813 h 1094573"/>
              <a:gd name="connsiteX2" fmla="*/ 713373 w 757040"/>
              <a:gd name="connsiteY2" fmla="*/ 331820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757040"/>
              <a:gd name="connsiteY0" fmla="*/ 0 h 1094573"/>
              <a:gd name="connsiteX1" fmla="*/ 757040 w 757040"/>
              <a:gd name="connsiteY1" fmla="*/ 76813 h 1094573"/>
              <a:gd name="connsiteX2" fmla="*/ 709160 w 757040"/>
              <a:gd name="connsiteY2" fmla="*/ 237994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757040"/>
              <a:gd name="connsiteY0" fmla="*/ 0 h 1094573"/>
              <a:gd name="connsiteX1" fmla="*/ 757040 w 757040"/>
              <a:gd name="connsiteY1" fmla="*/ 76813 h 1094573"/>
              <a:gd name="connsiteX2" fmla="*/ 709160 w 757040"/>
              <a:gd name="connsiteY2" fmla="*/ 237994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757040"/>
              <a:gd name="connsiteY0" fmla="*/ 0 h 1094573"/>
              <a:gd name="connsiteX1" fmla="*/ 757040 w 757040"/>
              <a:gd name="connsiteY1" fmla="*/ 76813 h 1094573"/>
              <a:gd name="connsiteX2" fmla="*/ 709160 w 757040"/>
              <a:gd name="connsiteY2" fmla="*/ 237994 h 1094573"/>
              <a:gd name="connsiteX3" fmla="*/ 317174 w 757040"/>
              <a:gd name="connsiteY3" fmla="*/ 135366 h 1094573"/>
              <a:gd name="connsiteX4" fmla="*/ 243068 w 757040"/>
              <a:gd name="connsiteY4" fmla="*/ 1094573 h 1094573"/>
              <a:gd name="connsiteX5" fmla="*/ 0 w 757040"/>
              <a:gd name="connsiteY5" fmla="*/ 1038046 h 1094573"/>
              <a:gd name="connsiteX6" fmla="*/ 186599 w 757040"/>
              <a:gd name="connsiteY6" fmla="*/ 0 h 1094573"/>
              <a:gd name="connsiteX0" fmla="*/ 186599 w 841176"/>
              <a:gd name="connsiteY0" fmla="*/ 0 h 1094573"/>
              <a:gd name="connsiteX1" fmla="*/ 841176 w 841176"/>
              <a:gd name="connsiteY1" fmla="*/ 78310 h 1094573"/>
              <a:gd name="connsiteX2" fmla="*/ 709160 w 841176"/>
              <a:gd name="connsiteY2" fmla="*/ 23799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094573"/>
              <a:gd name="connsiteX1" fmla="*/ 841176 w 841176"/>
              <a:gd name="connsiteY1" fmla="*/ 78310 h 1094573"/>
              <a:gd name="connsiteX2" fmla="*/ 763787 w 841176"/>
              <a:gd name="connsiteY2" fmla="*/ 266414 h 1094573"/>
              <a:gd name="connsiteX3" fmla="*/ 317174 w 841176"/>
              <a:gd name="connsiteY3" fmla="*/ 135366 h 1094573"/>
              <a:gd name="connsiteX4" fmla="*/ 243068 w 841176"/>
              <a:gd name="connsiteY4" fmla="*/ 1094573 h 1094573"/>
              <a:gd name="connsiteX5" fmla="*/ 0 w 841176"/>
              <a:gd name="connsiteY5" fmla="*/ 1038046 h 1094573"/>
              <a:gd name="connsiteX6" fmla="*/ 186599 w 841176"/>
              <a:gd name="connsiteY6" fmla="*/ 0 h 1094573"/>
              <a:gd name="connsiteX0" fmla="*/ 186599 w 841176"/>
              <a:gd name="connsiteY0" fmla="*/ 0 h 1106044"/>
              <a:gd name="connsiteX1" fmla="*/ 841176 w 841176"/>
              <a:gd name="connsiteY1" fmla="*/ 78310 h 1106044"/>
              <a:gd name="connsiteX2" fmla="*/ 763787 w 841176"/>
              <a:gd name="connsiteY2" fmla="*/ 266414 h 1106044"/>
              <a:gd name="connsiteX3" fmla="*/ 317174 w 841176"/>
              <a:gd name="connsiteY3" fmla="*/ 135366 h 1106044"/>
              <a:gd name="connsiteX4" fmla="*/ 328655 w 841176"/>
              <a:gd name="connsiteY4" fmla="*/ 1106044 h 1106044"/>
              <a:gd name="connsiteX5" fmla="*/ 0 w 841176"/>
              <a:gd name="connsiteY5" fmla="*/ 1038046 h 1106044"/>
              <a:gd name="connsiteX6" fmla="*/ 186599 w 841176"/>
              <a:gd name="connsiteY6" fmla="*/ 0 h 1106044"/>
              <a:gd name="connsiteX0" fmla="*/ 186599 w 841176"/>
              <a:gd name="connsiteY0" fmla="*/ 0 h 1106044"/>
              <a:gd name="connsiteX1" fmla="*/ 841176 w 841176"/>
              <a:gd name="connsiteY1" fmla="*/ 78310 h 1106044"/>
              <a:gd name="connsiteX2" fmla="*/ 763787 w 841176"/>
              <a:gd name="connsiteY2" fmla="*/ 266414 h 1106044"/>
              <a:gd name="connsiteX3" fmla="*/ 317174 w 841176"/>
              <a:gd name="connsiteY3" fmla="*/ 135366 h 1106044"/>
              <a:gd name="connsiteX4" fmla="*/ 328655 w 841176"/>
              <a:gd name="connsiteY4" fmla="*/ 1106044 h 1106044"/>
              <a:gd name="connsiteX5" fmla="*/ 0 w 841176"/>
              <a:gd name="connsiteY5" fmla="*/ 1038046 h 1106044"/>
              <a:gd name="connsiteX6" fmla="*/ 186599 w 841176"/>
              <a:gd name="connsiteY6" fmla="*/ 0 h 1106044"/>
              <a:gd name="connsiteX0" fmla="*/ 186599 w 841176"/>
              <a:gd name="connsiteY0" fmla="*/ 0 h 1106044"/>
              <a:gd name="connsiteX1" fmla="*/ 841176 w 841176"/>
              <a:gd name="connsiteY1" fmla="*/ 78310 h 1106044"/>
              <a:gd name="connsiteX2" fmla="*/ 763787 w 841176"/>
              <a:gd name="connsiteY2" fmla="*/ 266414 h 1106044"/>
              <a:gd name="connsiteX3" fmla="*/ 317174 w 841176"/>
              <a:gd name="connsiteY3" fmla="*/ 135366 h 1106044"/>
              <a:gd name="connsiteX4" fmla="*/ 328655 w 841176"/>
              <a:gd name="connsiteY4" fmla="*/ 1106044 h 1106044"/>
              <a:gd name="connsiteX5" fmla="*/ 0 w 841176"/>
              <a:gd name="connsiteY5" fmla="*/ 1038046 h 1106044"/>
              <a:gd name="connsiteX6" fmla="*/ 186599 w 841176"/>
              <a:gd name="connsiteY6" fmla="*/ 0 h 1106044"/>
              <a:gd name="connsiteX0" fmla="*/ 186599 w 841176"/>
              <a:gd name="connsiteY0" fmla="*/ 0 h 1202345"/>
              <a:gd name="connsiteX1" fmla="*/ 841176 w 841176"/>
              <a:gd name="connsiteY1" fmla="*/ 78310 h 1202345"/>
              <a:gd name="connsiteX2" fmla="*/ 763787 w 841176"/>
              <a:gd name="connsiteY2" fmla="*/ 266414 h 1202345"/>
              <a:gd name="connsiteX3" fmla="*/ 317174 w 841176"/>
              <a:gd name="connsiteY3" fmla="*/ 135366 h 1202345"/>
              <a:gd name="connsiteX4" fmla="*/ 328655 w 841176"/>
              <a:gd name="connsiteY4" fmla="*/ 1106044 h 1202345"/>
              <a:gd name="connsiteX5" fmla="*/ 0 w 841176"/>
              <a:gd name="connsiteY5" fmla="*/ 1038046 h 1202345"/>
              <a:gd name="connsiteX6" fmla="*/ 186599 w 841176"/>
              <a:gd name="connsiteY6" fmla="*/ 0 h 1202345"/>
              <a:gd name="connsiteX0" fmla="*/ 186599 w 841176"/>
              <a:gd name="connsiteY0" fmla="*/ 0 h 1202345"/>
              <a:gd name="connsiteX1" fmla="*/ 841176 w 841176"/>
              <a:gd name="connsiteY1" fmla="*/ 78310 h 1202345"/>
              <a:gd name="connsiteX2" fmla="*/ 763787 w 841176"/>
              <a:gd name="connsiteY2" fmla="*/ 266414 h 1202345"/>
              <a:gd name="connsiteX3" fmla="*/ 317174 w 841176"/>
              <a:gd name="connsiteY3" fmla="*/ 135366 h 1202345"/>
              <a:gd name="connsiteX4" fmla="*/ 222200 w 841176"/>
              <a:gd name="connsiteY4" fmla="*/ 1079396 h 1202345"/>
              <a:gd name="connsiteX5" fmla="*/ 0 w 841176"/>
              <a:gd name="connsiteY5" fmla="*/ 1038046 h 1202345"/>
              <a:gd name="connsiteX6" fmla="*/ 186599 w 841176"/>
              <a:gd name="connsiteY6" fmla="*/ 0 h 1202345"/>
              <a:gd name="connsiteX0" fmla="*/ 186599 w 841176"/>
              <a:gd name="connsiteY0" fmla="*/ 0 h 1202345"/>
              <a:gd name="connsiteX1" fmla="*/ 841176 w 841176"/>
              <a:gd name="connsiteY1" fmla="*/ 78310 h 1202345"/>
              <a:gd name="connsiteX2" fmla="*/ 763787 w 841176"/>
              <a:gd name="connsiteY2" fmla="*/ 266414 h 1202345"/>
              <a:gd name="connsiteX3" fmla="*/ 317174 w 841176"/>
              <a:gd name="connsiteY3" fmla="*/ 135366 h 1202345"/>
              <a:gd name="connsiteX4" fmla="*/ 222200 w 841176"/>
              <a:gd name="connsiteY4" fmla="*/ 1079396 h 1202345"/>
              <a:gd name="connsiteX5" fmla="*/ 0 w 841176"/>
              <a:gd name="connsiteY5" fmla="*/ 1038046 h 1202345"/>
              <a:gd name="connsiteX6" fmla="*/ 186599 w 841176"/>
              <a:gd name="connsiteY6" fmla="*/ 0 h 1202345"/>
              <a:gd name="connsiteX0" fmla="*/ 186599 w 841176"/>
              <a:gd name="connsiteY0" fmla="*/ 0 h 1222913"/>
              <a:gd name="connsiteX1" fmla="*/ 841176 w 841176"/>
              <a:gd name="connsiteY1" fmla="*/ 78310 h 1222913"/>
              <a:gd name="connsiteX2" fmla="*/ 763787 w 841176"/>
              <a:gd name="connsiteY2" fmla="*/ 266414 h 1222913"/>
              <a:gd name="connsiteX3" fmla="*/ 317174 w 841176"/>
              <a:gd name="connsiteY3" fmla="*/ 135366 h 1222913"/>
              <a:gd name="connsiteX4" fmla="*/ 222200 w 841176"/>
              <a:gd name="connsiteY4" fmla="*/ 1079396 h 1222913"/>
              <a:gd name="connsiteX5" fmla="*/ 0 w 841176"/>
              <a:gd name="connsiteY5" fmla="*/ 1038046 h 1222913"/>
              <a:gd name="connsiteX6" fmla="*/ 186599 w 841176"/>
              <a:gd name="connsiteY6" fmla="*/ 0 h 1222913"/>
              <a:gd name="connsiteX0" fmla="*/ 186599 w 841176"/>
              <a:gd name="connsiteY0" fmla="*/ 0 h 1060607"/>
              <a:gd name="connsiteX1" fmla="*/ 841176 w 841176"/>
              <a:gd name="connsiteY1" fmla="*/ 78310 h 1060607"/>
              <a:gd name="connsiteX2" fmla="*/ 763787 w 841176"/>
              <a:gd name="connsiteY2" fmla="*/ 266414 h 1060607"/>
              <a:gd name="connsiteX3" fmla="*/ 317174 w 841176"/>
              <a:gd name="connsiteY3" fmla="*/ 135366 h 1060607"/>
              <a:gd name="connsiteX4" fmla="*/ 0 w 841176"/>
              <a:gd name="connsiteY4" fmla="*/ 1038046 h 1060607"/>
              <a:gd name="connsiteX5" fmla="*/ 186599 w 841176"/>
              <a:gd name="connsiteY5" fmla="*/ 0 h 1060607"/>
              <a:gd name="connsiteX0" fmla="*/ 186599 w 841176"/>
              <a:gd name="connsiteY0" fmla="*/ 0 h 1060607"/>
              <a:gd name="connsiteX1" fmla="*/ 841176 w 841176"/>
              <a:gd name="connsiteY1" fmla="*/ 78310 h 1060607"/>
              <a:gd name="connsiteX2" fmla="*/ 763787 w 841176"/>
              <a:gd name="connsiteY2" fmla="*/ 266414 h 1060607"/>
              <a:gd name="connsiteX3" fmla="*/ 317174 w 841176"/>
              <a:gd name="connsiteY3" fmla="*/ 135366 h 1060607"/>
              <a:gd name="connsiteX4" fmla="*/ 0 w 841176"/>
              <a:gd name="connsiteY4" fmla="*/ 1038046 h 1060607"/>
              <a:gd name="connsiteX5" fmla="*/ 186599 w 841176"/>
              <a:gd name="connsiteY5" fmla="*/ 0 h 1060607"/>
              <a:gd name="connsiteX0" fmla="*/ 220635 w 875212"/>
              <a:gd name="connsiteY0" fmla="*/ 0 h 1060607"/>
              <a:gd name="connsiteX1" fmla="*/ 875212 w 875212"/>
              <a:gd name="connsiteY1" fmla="*/ 78310 h 1060607"/>
              <a:gd name="connsiteX2" fmla="*/ 797823 w 875212"/>
              <a:gd name="connsiteY2" fmla="*/ 266414 h 1060607"/>
              <a:gd name="connsiteX3" fmla="*/ 351210 w 875212"/>
              <a:gd name="connsiteY3" fmla="*/ 135366 h 1060607"/>
              <a:gd name="connsiteX4" fmla="*/ 34036 w 875212"/>
              <a:gd name="connsiteY4" fmla="*/ 1038046 h 1060607"/>
              <a:gd name="connsiteX5" fmla="*/ 220635 w 875212"/>
              <a:gd name="connsiteY5" fmla="*/ 0 h 1060607"/>
              <a:gd name="connsiteX0" fmla="*/ 220635 w 875212"/>
              <a:gd name="connsiteY0" fmla="*/ 0 h 1038046"/>
              <a:gd name="connsiteX1" fmla="*/ 875212 w 875212"/>
              <a:gd name="connsiteY1" fmla="*/ 78310 h 1038046"/>
              <a:gd name="connsiteX2" fmla="*/ 797823 w 875212"/>
              <a:gd name="connsiteY2" fmla="*/ 266414 h 1038046"/>
              <a:gd name="connsiteX3" fmla="*/ 351210 w 875212"/>
              <a:gd name="connsiteY3" fmla="*/ 135366 h 1038046"/>
              <a:gd name="connsiteX4" fmla="*/ 34036 w 875212"/>
              <a:gd name="connsiteY4" fmla="*/ 1038046 h 1038046"/>
              <a:gd name="connsiteX5" fmla="*/ 220635 w 875212"/>
              <a:gd name="connsiteY5" fmla="*/ 0 h 1038046"/>
              <a:gd name="connsiteX0" fmla="*/ 220635 w 875212"/>
              <a:gd name="connsiteY0" fmla="*/ 0 h 1038046"/>
              <a:gd name="connsiteX1" fmla="*/ 875212 w 875212"/>
              <a:gd name="connsiteY1" fmla="*/ 78310 h 1038046"/>
              <a:gd name="connsiteX2" fmla="*/ 797823 w 875212"/>
              <a:gd name="connsiteY2" fmla="*/ 266414 h 1038046"/>
              <a:gd name="connsiteX3" fmla="*/ 351210 w 875212"/>
              <a:gd name="connsiteY3" fmla="*/ 135366 h 1038046"/>
              <a:gd name="connsiteX4" fmla="*/ 34036 w 875212"/>
              <a:gd name="connsiteY4" fmla="*/ 1038046 h 1038046"/>
              <a:gd name="connsiteX5" fmla="*/ 220635 w 875212"/>
              <a:gd name="connsiteY5" fmla="*/ 0 h 1038046"/>
              <a:gd name="connsiteX0" fmla="*/ 186599 w 841176"/>
              <a:gd name="connsiteY0" fmla="*/ 0 h 1038046"/>
              <a:gd name="connsiteX1" fmla="*/ 841176 w 841176"/>
              <a:gd name="connsiteY1" fmla="*/ 78310 h 1038046"/>
              <a:gd name="connsiteX2" fmla="*/ 763787 w 841176"/>
              <a:gd name="connsiteY2" fmla="*/ 266414 h 1038046"/>
              <a:gd name="connsiteX3" fmla="*/ 317174 w 841176"/>
              <a:gd name="connsiteY3" fmla="*/ 135366 h 1038046"/>
              <a:gd name="connsiteX4" fmla="*/ 0 w 841176"/>
              <a:gd name="connsiteY4" fmla="*/ 1038046 h 1038046"/>
              <a:gd name="connsiteX5" fmla="*/ 186599 w 841176"/>
              <a:gd name="connsiteY5" fmla="*/ 0 h 1038046"/>
              <a:gd name="connsiteX0" fmla="*/ 186599 w 841176"/>
              <a:gd name="connsiteY0" fmla="*/ 0 h 1038046"/>
              <a:gd name="connsiteX1" fmla="*/ 841176 w 841176"/>
              <a:gd name="connsiteY1" fmla="*/ 78310 h 1038046"/>
              <a:gd name="connsiteX2" fmla="*/ 763787 w 841176"/>
              <a:gd name="connsiteY2" fmla="*/ 266414 h 1038046"/>
              <a:gd name="connsiteX3" fmla="*/ 317174 w 841176"/>
              <a:gd name="connsiteY3" fmla="*/ 135366 h 1038046"/>
              <a:gd name="connsiteX4" fmla="*/ 0 w 841176"/>
              <a:gd name="connsiteY4" fmla="*/ 1038046 h 1038046"/>
              <a:gd name="connsiteX5" fmla="*/ 186599 w 841176"/>
              <a:gd name="connsiteY5"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86599 w 841176"/>
              <a:gd name="connsiteY0" fmla="*/ 0 h 1038046"/>
              <a:gd name="connsiteX1" fmla="*/ 841176 w 841176"/>
              <a:gd name="connsiteY1" fmla="*/ 78310 h 1038046"/>
              <a:gd name="connsiteX2" fmla="*/ 317174 w 841176"/>
              <a:gd name="connsiteY2" fmla="*/ 135366 h 1038046"/>
              <a:gd name="connsiteX3" fmla="*/ 0 w 841176"/>
              <a:gd name="connsiteY3" fmla="*/ 1038046 h 1038046"/>
              <a:gd name="connsiteX4" fmla="*/ 186599 w 841176"/>
              <a:gd name="connsiteY4" fmla="*/ 0 h 1038046"/>
              <a:gd name="connsiteX0" fmla="*/ 136061 w 841176"/>
              <a:gd name="connsiteY0" fmla="*/ 0 h 1102089"/>
              <a:gd name="connsiteX1" fmla="*/ 841176 w 841176"/>
              <a:gd name="connsiteY1" fmla="*/ 142353 h 1102089"/>
              <a:gd name="connsiteX2" fmla="*/ 317174 w 841176"/>
              <a:gd name="connsiteY2" fmla="*/ 199409 h 1102089"/>
              <a:gd name="connsiteX3" fmla="*/ 0 w 841176"/>
              <a:gd name="connsiteY3" fmla="*/ 1102089 h 1102089"/>
              <a:gd name="connsiteX4" fmla="*/ 136061 w 841176"/>
              <a:gd name="connsiteY4" fmla="*/ 0 h 1102089"/>
              <a:gd name="connsiteX0" fmla="*/ 136061 w 841176"/>
              <a:gd name="connsiteY0" fmla="*/ 0 h 1102089"/>
              <a:gd name="connsiteX1" fmla="*/ 841176 w 841176"/>
              <a:gd name="connsiteY1" fmla="*/ 142353 h 1102089"/>
              <a:gd name="connsiteX2" fmla="*/ 286276 w 841176"/>
              <a:gd name="connsiteY2" fmla="*/ 172575 h 1102089"/>
              <a:gd name="connsiteX3" fmla="*/ 0 w 841176"/>
              <a:gd name="connsiteY3" fmla="*/ 1102089 h 1102089"/>
              <a:gd name="connsiteX4" fmla="*/ 136061 w 841176"/>
              <a:gd name="connsiteY4" fmla="*/ 0 h 1102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176" h="1102089">
                <a:moveTo>
                  <a:pt x="136061" y="0"/>
                </a:moveTo>
                <a:cubicBezTo>
                  <a:pt x="397507" y="54100"/>
                  <a:pt x="621610" y="165472"/>
                  <a:pt x="841176" y="142353"/>
                </a:cubicBezTo>
                <a:cubicBezTo>
                  <a:pt x="705935" y="235069"/>
                  <a:pt x="460943" y="153556"/>
                  <a:pt x="286276" y="172575"/>
                </a:cubicBezTo>
                <a:cubicBezTo>
                  <a:pt x="158978" y="301180"/>
                  <a:pt x="203411" y="748769"/>
                  <a:pt x="0" y="1102089"/>
                </a:cubicBezTo>
                <a:cubicBezTo>
                  <a:pt x="40186" y="630956"/>
                  <a:pt x="73861" y="346015"/>
                  <a:pt x="136061" y="0"/>
                </a:cubicBezTo>
                <a:close/>
              </a:path>
            </a:pathLst>
          </a:custGeom>
          <a:solidFill>
            <a:srgbClr val="00B800"/>
          </a:solidFill>
          <a:ln>
            <a:noFill/>
          </a:ln>
          <a:effectLst>
            <a:outerShdw blurRad="127000" dir="5400000" sx="90000" sy="-19000" rotWithShape="0">
              <a:prstClr val="black">
                <a:alpha val="50000"/>
              </a:prstClr>
            </a:outerShdw>
          </a:effectLst>
          <a:scene3d>
            <a:camera prst="orthographicFront"/>
            <a:lightRig rig="balanced" dir="t"/>
          </a:scene3d>
          <a:sp3d extrusionH="25400" prstMaterial="dkEdge">
            <a:bevelT w="82550" h="82550"/>
            <a:bevelB w="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Tree>
    <p:extLst>
      <p:ext uri="{BB962C8B-B14F-4D97-AF65-F5344CB8AC3E}">
        <p14:creationId xmlns:p14="http://schemas.microsoft.com/office/powerpoint/2010/main" val="41801477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 y="567690"/>
            <a:ext cx="8229600" cy="1638300"/>
          </a:xfrm>
        </p:spPr>
        <p:txBody>
          <a:bodyPr/>
          <a:lstStyle/>
          <a:p>
            <a:r>
              <a:rPr lang="en-US" sz="3200" dirty="0" smtClean="0"/>
              <a:t>ODISEA – </a:t>
            </a:r>
            <a:br>
              <a:rPr lang="en-US" sz="3200" dirty="0" smtClean="0"/>
            </a:br>
            <a:r>
              <a:rPr lang="en-US" sz="3200" dirty="0" smtClean="0"/>
              <a:t>Ontology-Driven Interactive Search Environment for </a:t>
            </a:r>
            <a:r>
              <a:rPr lang="en-US" sz="3200" dirty="0" err="1" smtClean="0"/>
              <a:t>ABoVE</a:t>
            </a:r>
            <a:endParaRPr lang="en-US" sz="3200" dirty="0"/>
          </a:p>
        </p:txBody>
      </p:sp>
      <p:sp>
        <p:nvSpPr>
          <p:cNvPr id="5" name="TextBox 4"/>
          <p:cNvSpPr txBox="1"/>
          <p:nvPr/>
        </p:nvSpPr>
        <p:spPr>
          <a:xfrm>
            <a:off x="251459" y="2205990"/>
            <a:ext cx="2914651" cy="4801314"/>
          </a:xfrm>
          <a:prstGeom prst="rect">
            <a:avLst/>
          </a:prstGeom>
          <a:noFill/>
        </p:spPr>
        <p:txBody>
          <a:bodyPr wrap="square" rtlCol="0">
            <a:spAutoFit/>
          </a:bodyPr>
          <a:lstStyle/>
          <a:p>
            <a:pPr marL="285750" indent="-285750">
              <a:buFont typeface="Arial" panose="020B0604020202020204" pitchFamily="34" charset="0"/>
              <a:buChar char="•"/>
            </a:pPr>
            <a:r>
              <a:rPr lang="en-US" dirty="0" err="1" smtClean="0"/>
              <a:t>ABoVE’s</a:t>
            </a:r>
            <a:r>
              <a:rPr lang="en-US" dirty="0" smtClean="0"/>
              <a:t> metadata search engine for project and data access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Built in house, it is derived from Langley’s Atmospheric Science Data Center ODISEES search engine for Earth Science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Finds and compares variables from heterogeneous data sets</a:t>
            </a:r>
          </a:p>
          <a:p>
            <a:endParaRPr lang="en-US" dirty="0" smtClean="0"/>
          </a:p>
          <a:p>
            <a:endParaRPr lang="en-US" dirty="0"/>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3282013" y="2205990"/>
            <a:ext cx="5564808" cy="3150553"/>
          </a:xfrm>
        </p:spPr>
      </p:pic>
    </p:spTree>
    <p:extLst>
      <p:ext uri="{BB962C8B-B14F-4D97-AF65-F5344CB8AC3E}">
        <p14:creationId xmlns:p14="http://schemas.microsoft.com/office/powerpoint/2010/main" val="36508314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err="1" smtClean="0"/>
              <a:t>ABoVE</a:t>
            </a:r>
            <a:r>
              <a:rPr lang="en-US" sz="3200" dirty="0" smtClean="0"/>
              <a:t> Science Cloud</a:t>
            </a:r>
            <a:endParaRPr lang="en-US" sz="3200" dirty="0"/>
          </a:p>
        </p:txBody>
      </p:sp>
      <p:sp>
        <p:nvSpPr>
          <p:cNvPr id="4" name="Rectangle 3"/>
          <p:cNvSpPr/>
          <p:nvPr/>
        </p:nvSpPr>
        <p:spPr>
          <a:xfrm>
            <a:off x="-32684" y="952500"/>
            <a:ext cx="9176684" cy="769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182880" tIns="91440" rIns="182880" bIns="91440">
            <a:spAutoFit/>
          </a:bodyPr>
          <a:lstStyle/>
          <a:p>
            <a:pPr lvl="1" algn="ctr" fontAlgn="auto">
              <a:spcBef>
                <a:spcPts val="0"/>
              </a:spcBef>
              <a:spcAft>
                <a:spcPts val="0"/>
              </a:spcAft>
            </a:pPr>
            <a:r>
              <a:rPr lang="en-US" sz="1900" dirty="0">
                <a:solidFill>
                  <a:prstClr val="white"/>
                </a:solidFill>
              </a:rPr>
              <a:t>Solution for the ABoVE Computing and Storage Services Requirement is the innovative </a:t>
            </a:r>
            <a:r>
              <a:rPr lang="en-US" sz="1900" i="1" dirty="0">
                <a:solidFill>
                  <a:prstClr val="white"/>
                </a:solidFill>
              </a:rPr>
              <a:t>High Performance Science </a:t>
            </a:r>
            <a:r>
              <a:rPr lang="en-US" sz="1900" i="1" dirty="0" smtClean="0">
                <a:solidFill>
                  <a:prstClr val="white"/>
                </a:solidFill>
              </a:rPr>
              <a:t>Cloud</a:t>
            </a:r>
            <a:endParaRPr lang="en-US" sz="1900" i="1" dirty="0">
              <a:solidFill>
                <a:prstClr val="white"/>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0583" y="2133600"/>
            <a:ext cx="2852692" cy="2895361"/>
          </a:xfrm>
          <a:prstGeom prst="rect">
            <a:avLst/>
          </a:prstGeom>
          <a:ln>
            <a:noFill/>
          </a:ln>
          <a:effectLst>
            <a:outerShdw blurRad="292100" dist="139700" dir="2700000" algn="tl" rotWithShape="0">
              <a:srgbClr val="333333">
                <a:alpha val="65000"/>
              </a:srgbClr>
            </a:outerShdw>
          </a:effectLst>
        </p:spPr>
      </p:pic>
      <p:sp>
        <p:nvSpPr>
          <p:cNvPr id="6" name="Rectangle 3"/>
          <p:cNvSpPr txBox="1">
            <a:spLocks noChangeArrowheads="1"/>
          </p:cNvSpPr>
          <p:nvPr/>
        </p:nvSpPr>
        <p:spPr bwMode="auto">
          <a:xfrm>
            <a:off x="3736428" y="1981200"/>
            <a:ext cx="5254804" cy="46718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9" tIns="45714" rIns="91429" bIns="45714"/>
          <a:lstStyle>
            <a:lvl1pPr marL="111125" indent="-111125">
              <a:defRPr sz="800">
                <a:solidFill>
                  <a:srgbClr val="666666"/>
                </a:solidFill>
                <a:latin typeface="55 Helvetica Roman" pitchFamily="1" charset="0"/>
                <a:ea typeface="ＭＳ Ｐゴシック" pitchFamily="34" charset="-128"/>
              </a:defRPr>
            </a:lvl1pPr>
            <a:lvl2pPr marL="568325" indent="-168275">
              <a:defRPr sz="800">
                <a:solidFill>
                  <a:srgbClr val="666666"/>
                </a:solidFill>
                <a:latin typeface="55 Helvetica Roman" pitchFamily="1" charset="0"/>
                <a:ea typeface="ＭＳ Ｐゴシック" pitchFamily="34" charset="-128"/>
              </a:defRPr>
            </a:lvl2pPr>
            <a:lvl3pPr marL="1143000" indent="-228600">
              <a:defRPr sz="800">
                <a:solidFill>
                  <a:srgbClr val="666666"/>
                </a:solidFill>
                <a:latin typeface="55 Helvetica Roman" pitchFamily="1" charset="0"/>
                <a:ea typeface="ＭＳ Ｐゴシック" pitchFamily="34" charset="-128"/>
              </a:defRPr>
            </a:lvl3pPr>
            <a:lvl4pPr marL="1600200" indent="-228600">
              <a:defRPr sz="800">
                <a:solidFill>
                  <a:srgbClr val="666666"/>
                </a:solidFill>
                <a:latin typeface="55 Helvetica Roman" pitchFamily="1" charset="0"/>
                <a:ea typeface="ＭＳ Ｐゴシック" pitchFamily="34" charset="-128"/>
              </a:defRPr>
            </a:lvl4pPr>
            <a:lvl5pPr marL="2057400" indent="-228600">
              <a:defRPr sz="800">
                <a:solidFill>
                  <a:srgbClr val="666666"/>
                </a:solidFill>
                <a:latin typeface="55 Helvetica Roman" pitchFamily="1" charset="0"/>
                <a:ea typeface="ＭＳ Ｐゴシック" pitchFamily="34" charset="-128"/>
              </a:defRPr>
            </a:lvl5pPr>
            <a:lvl6pPr marL="2514600" indent="-228600" eaLnBrk="0" fontAlgn="base" hangingPunct="0">
              <a:spcBef>
                <a:spcPct val="0"/>
              </a:spcBef>
              <a:spcAft>
                <a:spcPct val="0"/>
              </a:spcAft>
              <a:defRPr sz="800">
                <a:solidFill>
                  <a:srgbClr val="666666"/>
                </a:solidFill>
                <a:latin typeface="55 Helvetica Roman" pitchFamily="1" charset="0"/>
                <a:ea typeface="ＭＳ Ｐゴシック" pitchFamily="34" charset="-128"/>
              </a:defRPr>
            </a:lvl6pPr>
            <a:lvl7pPr marL="2971800" indent="-228600" eaLnBrk="0" fontAlgn="base" hangingPunct="0">
              <a:spcBef>
                <a:spcPct val="0"/>
              </a:spcBef>
              <a:spcAft>
                <a:spcPct val="0"/>
              </a:spcAft>
              <a:defRPr sz="800">
                <a:solidFill>
                  <a:srgbClr val="666666"/>
                </a:solidFill>
                <a:latin typeface="55 Helvetica Roman" pitchFamily="1" charset="0"/>
                <a:ea typeface="ＭＳ Ｐゴシック" pitchFamily="34" charset="-128"/>
              </a:defRPr>
            </a:lvl7pPr>
            <a:lvl8pPr marL="3429000" indent="-228600" eaLnBrk="0" fontAlgn="base" hangingPunct="0">
              <a:spcBef>
                <a:spcPct val="0"/>
              </a:spcBef>
              <a:spcAft>
                <a:spcPct val="0"/>
              </a:spcAft>
              <a:defRPr sz="800">
                <a:solidFill>
                  <a:srgbClr val="666666"/>
                </a:solidFill>
                <a:latin typeface="55 Helvetica Roman" pitchFamily="1" charset="0"/>
                <a:ea typeface="ＭＳ Ｐゴシック" pitchFamily="34" charset="-128"/>
              </a:defRPr>
            </a:lvl8pPr>
            <a:lvl9pPr marL="3886200" indent="-228600" eaLnBrk="0" fontAlgn="base" hangingPunct="0">
              <a:spcBef>
                <a:spcPct val="0"/>
              </a:spcBef>
              <a:spcAft>
                <a:spcPct val="0"/>
              </a:spcAft>
              <a:defRPr sz="800">
                <a:solidFill>
                  <a:srgbClr val="666666"/>
                </a:solidFill>
                <a:latin typeface="55 Helvetica Roman" pitchFamily="1" charset="0"/>
                <a:ea typeface="ＭＳ Ｐゴシック" pitchFamily="34" charset="-128"/>
              </a:defRPr>
            </a:lvl9pPr>
          </a:lstStyle>
          <a:p>
            <a:pPr fontAlgn="auto">
              <a:lnSpc>
                <a:spcPct val="90000"/>
              </a:lnSpc>
              <a:spcBef>
                <a:spcPts val="400"/>
              </a:spcBef>
              <a:spcAft>
                <a:spcPts val="0"/>
              </a:spcAft>
              <a:buClr>
                <a:srgbClr val="A0A0A0"/>
              </a:buClr>
              <a:buSzPct val="80000"/>
              <a:buFont typeface="AGaramond RegularSC" pitchFamily="1" charset="0"/>
              <a:buNone/>
            </a:pPr>
            <a:r>
              <a:rPr lang="en-US" sz="1600" b="1" dirty="0" smtClean="0">
                <a:solidFill>
                  <a:prstClr val="black"/>
                </a:solidFill>
                <a:latin typeface="Calibri"/>
              </a:rPr>
              <a:t>Partnership between the CCE, CISTO, and NCCS</a:t>
            </a:r>
            <a:endParaRPr lang="en-US" sz="1600" b="1" dirty="0">
              <a:solidFill>
                <a:prstClr val="black"/>
              </a:solidFill>
              <a:latin typeface="Calibri"/>
            </a:endParaRPr>
          </a:p>
          <a:p>
            <a:pPr lvl="1" fontAlgn="auto">
              <a:lnSpc>
                <a:spcPct val="90000"/>
              </a:lnSpc>
              <a:spcBef>
                <a:spcPts val="400"/>
              </a:spcBef>
              <a:spcAft>
                <a:spcPts val="0"/>
              </a:spcAft>
              <a:buClr>
                <a:srgbClr val="1E568D"/>
              </a:buClr>
              <a:buFont typeface="Arial" pitchFamily="34" charset="0"/>
              <a:buChar char="•"/>
            </a:pPr>
            <a:r>
              <a:rPr lang="en-US" sz="1600" dirty="0" smtClean="0">
                <a:solidFill>
                  <a:prstClr val="black"/>
                </a:solidFill>
                <a:latin typeface="Calibri"/>
              </a:rPr>
              <a:t>Provide compute, storage, data management, and data publication for the </a:t>
            </a:r>
            <a:r>
              <a:rPr lang="en-US" sz="1600" dirty="0" err="1" smtClean="0">
                <a:solidFill>
                  <a:prstClr val="black"/>
                </a:solidFill>
                <a:latin typeface="Calibri"/>
              </a:rPr>
              <a:t>ABoVE</a:t>
            </a:r>
            <a:r>
              <a:rPr lang="en-US" sz="1600" dirty="0" smtClean="0">
                <a:solidFill>
                  <a:prstClr val="black"/>
                </a:solidFill>
                <a:latin typeface="Calibri"/>
              </a:rPr>
              <a:t> campaign using the HPSC</a:t>
            </a:r>
          </a:p>
          <a:p>
            <a:pPr lvl="1" fontAlgn="auto">
              <a:lnSpc>
                <a:spcPct val="90000"/>
              </a:lnSpc>
              <a:spcBef>
                <a:spcPts val="400"/>
              </a:spcBef>
              <a:spcAft>
                <a:spcPts val="200"/>
              </a:spcAft>
              <a:buClr>
                <a:srgbClr val="1E568D"/>
              </a:buClr>
              <a:buFont typeface="Arial" pitchFamily="34" charset="0"/>
              <a:buChar char="•"/>
            </a:pPr>
            <a:r>
              <a:rPr lang="en-US" sz="1600" dirty="0">
                <a:solidFill>
                  <a:prstClr val="black"/>
                </a:solidFill>
                <a:latin typeface="Calibri"/>
              </a:rPr>
              <a:t>Reduces technical overhead for </a:t>
            </a:r>
            <a:r>
              <a:rPr lang="en-US" sz="1600" dirty="0" err="1">
                <a:solidFill>
                  <a:prstClr val="black"/>
                </a:solidFill>
                <a:latin typeface="Calibri"/>
              </a:rPr>
              <a:t>ABoVE</a:t>
            </a:r>
            <a:r>
              <a:rPr lang="en-US" sz="1600" dirty="0">
                <a:solidFill>
                  <a:prstClr val="black"/>
                </a:solidFill>
                <a:latin typeface="Calibri"/>
              </a:rPr>
              <a:t> scientists</a:t>
            </a:r>
          </a:p>
          <a:p>
            <a:pPr lvl="1" fontAlgn="auto">
              <a:lnSpc>
                <a:spcPct val="90000"/>
              </a:lnSpc>
              <a:spcBef>
                <a:spcPts val="400"/>
              </a:spcBef>
              <a:spcAft>
                <a:spcPts val="500"/>
              </a:spcAft>
              <a:buClr>
                <a:srgbClr val="1E568D"/>
              </a:buClr>
              <a:buFont typeface="Arial" pitchFamily="34" charset="0"/>
              <a:buChar char="•"/>
            </a:pPr>
            <a:r>
              <a:rPr lang="en-US" sz="1600" dirty="0">
                <a:solidFill>
                  <a:prstClr val="black"/>
                </a:solidFill>
                <a:latin typeface="Calibri"/>
              </a:rPr>
              <a:t>Allows scientists to focus on science in a optimized computing environment </a:t>
            </a:r>
          </a:p>
          <a:p>
            <a:pPr fontAlgn="auto">
              <a:lnSpc>
                <a:spcPct val="90000"/>
              </a:lnSpc>
              <a:spcBef>
                <a:spcPts val="1200"/>
              </a:spcBef>
              <a:spcAft>
                <a:spcPts val="0"/>
              </a:spcAft>
              <a:buClr>
                <a:srgbClr val="1E568D"/>
              </a:buClr>
            </a:pPr>
            <a:r>
              <a:rPr lang="en-US" sz="1600" b="1" dirty="0" smtClean="0">
                <a:solidFill>
                  <a:prstClr val="black"/>
                </a:solidFill>
                <a:latin typeface="Calibri"/>
              </a:rPr>
              <a:t>The Conceptual Architecture to support analytics:</a:t>
            </a:r>
          </a:p>
          <a:p>
            <a:pPr lvl="1" fontAlgn="auto">
              <a:lnSpc>
                <a:spcPct val="90000"/>
              </a:lnSpc>
              <a:spcBef>
                <a:spcPts val="400"/>
              </a:spcBef>
              <a:spcAft>
                <a:spcPts val="0"/>
              </a:spcAft>
              <a:buClr>
                <a:srgbClr val="1E568D"/>
              </a:buClr>
              <a:buFont typeface="Arial" pitchFamily="34" charset="0"/>
              <a:buChar char="•"/>
            </a:pPr>
            <a:r>
              <a:rPr lang="en-US" sz="1600" dirty="0" smtClean="0">
                <a:solidFill>
                  <a:prstClr val="black"/>
                </a:solidFill>
                <a:latin typeface="Calibri"/>
              </a:rPr>
              <a:t>Data analysis platform collocating data, compute, data management, and data services </a:t>
            </a:r>
          </a:p>
          <a:p>
            <a:pPr lvl="1" fontAlgn="auto">
              <a:lnSpc>
                <a:spcPct val="90000"/>
              </a:lnSpc>
              <a:spcBef>
                <a:spcPts val="400"/>
              </a:spcBef>
              <a:spcAft>
                <a:spcPts val="0"/>
              </a:spcAft>
              <a:buClr>
                <a:srgbClr val="1E568D"/>
              </a:buClr>
              <a:buFont typeface="Arial" pitchFamily="34" charset="0"/>
              <a:buChar char="•"/>
            </a:pPr>
            <a:r>
              <a:rPr lang="en-US" sz="1600" dirty="0" smtClean="0">
                <a:solidFill>
                  <a:prstClr val="black"/>
                </a:solidFill>
                <a:latin typeface="Calibri"/>
              </a:rPr>
              <a:t>Ease of use for scientists; customized run-time environments; agile environment</a:t>
            </a:r>
          </a:p>
          <a:p>
            <a:pPr lvl="1" fontAlgn="auto">
              <a:lnSpc>
                <a:spcPct val="90000"/>
              </a:lnSpc>
              <a:spcBef>
                <a:spcPts val="400"/>
              </a:spcBef>
              <a:spcAft>
                <a:spcPts val="0"/>
              </a:spcAft>
              <a:buClr>
                <a:srgbClr val="1E568D"/>
              </a:buClr>
              <a:buFont typeface="Arial" pitchFamily="34" charset="0"/>
              <a:buChar char="•"/>
            </a:pPr>
            <a:r>
              <a:rPr lang="en-US" sz="1600" dirty="0" smtClean="0">
                <a:solidFill>
                  <a:prstClr val="black"/>
                </a:solidFill>
                <a:latin typeface="Calibri"/>
              </a:rPr>
              <a:t>Data storage surrounded by a compute cloud</a:t>
            </a:r>
          </a:p>
          <a:p>
            <a:pPr lvl="1" fontAlgn="auto">
              <a:lnSpc>
                <a:spcPct val="90000"/>
              </a:lnSpc>
              <a:spcBef>
                <a:spcPts val="400"/>
              </a:spcBef>
              <a:spcAft>
                <a:spcPts val="0"/>
              </a:spcAft>
              <a:buClr>
                <a:srgbClr val="1E568D"/>
              </a:buClr>
              <a:buFont typeface="Arial" pitchFamily="34" charset="0"/>
              <a:buChar char="•"/>
            </a:pPr>
            <a:r>
              <a:rPr lang="en-US" sz="1600" dirty="0" smtClean="0">
                <a:solidFill>
                  <a:prstClr val="black"/>
                </a:solidFill>
                <a:latin typeface="Calibri"/>
              </a:rPr>
              <a:t>Large amount of data storage</a:t>
            </a:r>
          </a:p>
          <a:p>
            <a:pPr lvl="1" fontAlgn="auto">
              <a:lnSpc>
                <a:spcPct val="90000"/>
              </a:lnSpc>
              <a:spcBef>
                <a:spcPts val="400"/>
              </a:spcBef>
              <a:spcAft>
                <a:spcPts val="0"/>
              </a:spcAft>
              <a:buClr>
                <a:srgbClr val="1E568D"/>
              </a:buClr>
              <a:buFont typeface="Arial" pitchFamily="34" charset="0"/>
              <a:buChar char="•"/>
            </a:pPr>
            <a:r>
              <a:rPr lang="en-US" sz="1600" dirty="0" smtClean="0">
                <a:solidFill>
                  <a:prstClr val="black"/>
                </a:solidFill>
                <a:latin typeface="Calibri"/>
              </a:rPr>
              <a:t>High performance compute capabilities</a:t>
            </a:r>
          </a:p>
          <a:p>
            <a:pPr lvl="1" fontAlgn="auto">
              <a:lnSpc>
                <a:spcPct val="90000"/>
              </a:lnSpc>
              <a:spcBef>
                <a:spcPts val="400"/>
              </a:spcBef>
              <a:spcAft>
                <a:spcPts val="0"/>
              </a:spcAft>
              <a:buClr>
                <a:srgbClr val="1E568D"/>
              </a:buClr>
              <a:buFont typeface="Arial" pitchFamily="34" charset="0"/>
              <a:buChar char="•"/>
            </a:pPr>
            <a:r>
              <a:rPr lang="en-US" sz="1600" dirty="0" smtClean="0">
                <a:solidFill>
                  <a:prstClr val="black"/>
                </a:solidFill>
                <a:latin typeface="Calibri"/>
              </a:rPr>
              <a:t>Very high speed interconnects</a:t>
            </a:r>
          </a:p>
        </p:txBody>
      </p:sp>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04800" y="5249917"/>
            <a:ext cx="1547629" cy="537371"/>
          </a:xfrm>
          <a:prstGeom prst="rect">
            <a:avLst/>
          </a:prstGeom>
          <a:ln>
            <a:noFill/>
          </a:ln>
          <a:effectLst>
            <a:outerShdw blurRad="292100" dist="139700" dir="2700000" algn="tl" rotWithShape="0">
              <a:srgbClr val="333333">
                <a:alpha val="65000"/>
              </a:srgbClr>
            </a:outerShdw>
          </a:effectLst>
        </p:spPr>
      </p:pic>
      <p:sp>
        <p:nvSpPr>
          <p:cNvPr id="10" name="Slide Number Placeholder 9"/>
          <p:cNvSpPr>
            <a:spLocks noGrp="1"/>
          </p:cNvSpPr>
          <p:nvPr>
            <p:ph type="sldNum" sz="quarter" idx="12"/>
          </p:nvPr>
        </p:nvSpPr>
        <p:spPr/>
        <p:txBody>
          <a:bodyPr/>
          <a:lstStyle/>
          <a:p>
            <a:pPr>
              <a:defRPr/>
            </a:pPr>
            <a:fld id="{31134E58-1A8A-4BE6-A764-C862B425906C}" type="slidenum">
              <a:rPr lang="en-US" smtClean="0"/>
              <a:pPr>
                <a:defRPr/>
              </a:pPr>
              <a:t>13</a:t>
            </a:fld>
            <a:endParaRPr lang="en-US" dirty="0"/>
          </a:p>
        </p:txBody>
      </p:sp>
    </p:spTree>
    <p:extLst>
      <p:ext uri="{BB962C8B-B14F-4D97-AF65-F5344CB8AC3E}">
        <p14:creationId xmlns:p14="http://schemas.microsoft.com/office/powerpoint/2010/main" val="734063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4691878" y="2364828"/>
            <a:ext cx="4193546" cy="3240467"/>
          </a:xfrm>
          <a:prstGeom prst="rect">
            <a:avLst/>
          </a:prstGeom>
          <a:ln>
            <a:noFill/>
          </a:ln>
          <a:effectLst>
            <a:outerShdw blurRad="292100" dist="139700" dir="2700000" algn="tl" rotWithShape="0">
              <a:srgbClr val="333333">
                <a:alpha val="65000"/>
              </a:srgbClr>
            </a:outerShdw>
          </a:effectLst>
        </p:spPr>
      </p:pic>
      <p:sp>
        <p:nvSpPr>
          <p:cNvPr id="4" name="AutoShape 2" descr="https://cds-dev.nccs.nasa.gov/wp/wp-content/uploads/2013/08/cropped-CDS_Website_Banner.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a typeface="+mn-ea"/>
            </a:endParaRPr>
          </a:p>
        </p:txBody>
      </p:sp>
      <p:sp>
        <p:nvSpPr>
          <p:cNvPr id="5" name="AutoShape 4" descr="https://cds-dev.nccs.nasa.gov/wp/wp-content/uploads/2013/08/cropped-CDS_Website_Banner.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a typeface="+mn-ea"/>
            </a:endParaRPr>
          </a:p>
        </p:txBody>
      </p:sp>
      <p:sp>
        <p:nvSpPr>
          <p:cNvPr id="10" name="Title 1"/>
          <p:cNvSpPr txBox="1">
            <a:spLocks/>
          </p:cNvSpPr>
          <p:nvPr/>
        </p:nvSpPr>
        <p:spPr>
          <a:xfrm>
            <a:off x="8585200" y="6451600"/>
            <a:ext cx="635000" cy="330200"/>
          </a:xfrm>
          <a:prstGeom prst="rect">
            <a:avLst/>
          </a:prstGeom>
        </p:spPr>
        <p:txBody>
          <a:bodyPr anchor="ctr">
            <a:norm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fontAlgn="auto">
              <a:spcAft>
                <a:spcPts val="0"/>
              </a:spcAft>
              <a:defRPr/>
            </a:pPr>
            <a:fld id="{210AAC24-7B44-4FF2-AB71-33148A0D077C}" type="slidenum">
              <a:rPr lang="en-US" sz="1400" smtClean="0">
                <a:solidFill>
                  <a:prstClr val="black"/>
                </a:solidFill>
                <a:effectLst>
                  <a:outerShdw blurRad="114300" dist="114300" dir="2700000">
                    <a:srgbClr val="000000">
                      <a:alpha val="40000"/>
                    </a:srgbClr>
                  </a:outerShdw>
                </a:effectLst>
                <a:latin typeface="Calibri"/>
              </a:rPr>
              <a:pPr algn="ctr" fontAlgn="auto">
                <a:spcAft>
                  <a:spcPts val="0"/>
                </a:spcAft>
                <a:defRPr/>
              </a:pPr>
              <a:t>14</a:t>
            </a:fld>
            <a:endParaRPr lang="en-US" sz="1400" dirty="0">
              <a:solidFill>
                <a:prstClr val="black"/>
              </a:solidFill>
              <a:effectLst>
                <a:outerShdw blurRad="114300" dist="114300" dir="2700000">
                  <a:srgbClr val="000000">
                    <a:alpha val="40000"/>
                  </a:srgbClr>
                </a:outerShdw>
              </a:effectLst>
              <a:latin typeface="Calibri"/>
            </a:endParaRPr>
          </a:p>
        </p:txBody>
      </p:sp>
      <p:pic>
        <p:nvPicPr>
          <p:cNvPr id="12" name="Picture 13" descr="C:\Users\mamciner\Documents\Data\Data Services Manager\Presentations\NASAClimateDataServices_Overview\transparentnasalogo.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213854" y="6111819"/>
            <a:ext cx="671571" cy="54966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1295400" y="0"/>
            <a:ext cx="7881284" cy="914400"/>
          </a:xfrm>
          <a:prstGeom prst="rect">
            <a:avLst/>
          </a:prstGeom>
        </p:spPr>
        <p:txBody>
          <a:bodyPr anchor="ct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000">
                <a:solidFill>
                  <a:schemeClr val="tx1"/>
                </a:solidFill>
                <a:latin typeface="Calibri" pitchFamily="34" charset="0"/>
              </a:defRPr>
            </a:lvl2pPr>
            <a:lvl3pPr algn="ctr" rtl="0" eaLnBrk="0" fontAlgn="base" hangingPunct="0">
              <a:spcBef>
                <a:spcPct val="0"/>
              </a:spcBef>
              <a:spcAft>
                <a:spcPct val="0"/>
              </a:spcAft>
              <a:defRPr sz="4000">
                <a:solidFill>
                  <a:schemeClr val="tx1"/>
                </a:solidFill>
                <a:latin typeface="Calibri" pitchFamily="34" charset="0"/>
              </a:defRPr>
            </a:lvl3pPr>
            <a:lvl4pPr algn="ctr" rtl="0" eaLnBrk="0" fontAlgn="base" hangingPunct="0">
              <a:spcBef>
                <a:spcPct val="0"/>
              </a:spcBef>
              <a:spcAft>
                <a:spcPct val="0"/>
              </a:spcAft>
              <a:defRPr sz="4000">
                <a:solidFill>
                  <a:schemeClr val="tx1"/>
                </a:solidFill>
                <a:latin typeface="Calibri" pitchFamily="34" charset="0"/>
              </a:defRPr>
            </a:lvl4pPr>
            <a:lvl5pPr algn="ctr" rtl="0" eaLnBrk="0" fontAlgn="base" hangingPunct="0">
              <a:spcBef>
                <a:spcPct val="0"/>
              </a:spcBef>
              <a:spcAft>
                <a:spcPct val="0"/>
              </a:spcAft>
              <a:defRPr sz="4000">
                <a:solidFill>
                  <a:schemeClr val="tx1"/>
                </a:solidFill>
                <a:latin typeface="Calibri" pitchFamily="34" charset="0"/>
              </a:defRPr>
            </a:lvl5pPr>
            <a:lvl6pPr marL="457200" algn="ctr" rtl="0" fontAlgn="base">
              <a:spcBef>
                <a:spcPct val="0"/>
              </a:spcBef>
              <a:spcAft>
                <a:spcPct val="0"/>
              </a:spcAft>
              <a:defRPr sz="4000">
                <a:solidFill>
                  <a:schemeClr val="tx1"/>
                </a:solidFill>
                <a:latin typeface="Calibri" pitchFamily="34" charset="0"/>
              </a:defRPr>
            </a:lvl6pPr>
            <a:lvl7pPr marL="914400" algn="ctr" rtl="0" fontAlgn="base">
              <a:spcBef>
                <a:spcPct val="0"/>
              </a:spcBef>
              <a:spcAft>
                <a:spcPct val="0"/>
              </a:spcAft>
              <a:defRPr sz="4000">
                <a:solidFill>
                  <a:schemeClr val="tx1"/>
                </a:solidFill>
                <a:latin typeface="Calibri" pitchFamily="34" charset="0"/>
              </a:defRPr>
            </a:lvl7pPr>
            <a:lvl8pPr marL="1371600" algn="ctr" rtl="0" fontAlgn="base">
              <a:spcBef>
                <a:spcPct val="0"/>
              </a:spcBef>
              <a:spcAft>
                <a:spcPct val="0"/>
              </a:spcAft>
              <a:defRPr sz="4000">
                <a:solidFill>
                  <a:schemeClr val="tx1"/>
                </a:solidFill>
                <a:latin typeface="Calibri" pitchFamily="34" charset="0"/>
              </a:defRPr>
            </a:lvl8pPr>
            <a:lvl9pPr marL="1828800" algn="ctr" rtl="0" fontAlgn="base">
              <a:spcBef>
                <a:spcPct val="0"/>
              </a:spcBef>
              <a:spcAft>
                <a:spcPct val="0"/>
              </a:spcAft>
              <a:defRPr sz="4000">
                <a:solidFill>
                  <a:schemeClr val="tx1"/>
                </a:solidFill>
                <a:latin typeface="Calibri" pitchFamily="34" charset="0"/>
              </a:defRPr>
            </a:lvl9pPr>
          </a:lstStyle>
          <a:p>
            <a:r>
              <a:rPr lang="en-US" sz="2500" dirty="0" smtClean="0">
                <a:solidFill>
                  <a:prstClr val="black"/>
                </a:solidFill>
              </a:rPr>
              <a:t>Staged / Common Data Sets in the </a:t>
            </a:r>
            <a:r>
              <a:rPr lang="en-US" sz="2500" dirty="0" err="1" smtClean="0">
                <a:solidFill>
                  <a:prstClr val="black"/>
                </a:solidFill>
              </a:rPr>
              <a:t>ABoVE</a:t>
            </a:r>
            <a:r>
              <a:rPr lang="en-US" sz="2500" dirty="0" smtClean="0">
                <a:solidFill>
                  <a:prstClr val="black"/>
                </a:solidFill>
              </a:rPr>
              <a:t> Science Cloud</a:t>
            </a:r>
            <a:endParaRPr lang="en-US" sz="2500" dirty="0">
              <a:solidFill>
                <a:prstClr val="black"/>
              </a:solidFill>
            </a:endParaRPr>
          </a:p>
        </p:txBody>
      </p:sp>
      <p:sp>
        <p:nvSpPr>
          <p:cNvPr id="11" name="Rectangle 10"/>
          <p:cNvSpPr/>
          <p:nvPr/>
        </p:nvSpPr>
        <p:spPr>
          <a:xfrm>
            <a:off x="504451" y="1155174"/>
            <a:ext cx="8380973" cy="1892826"/>
          </a:xfrm>
          <a:prstGeom prst="rect">
            <a:avLst/>
          </a:prstGeom>
        </p:spPr>
        <p:txBody>
          <a:bodyPr wrap="square">
            <a:spAutoFit/>
          </a:bodyPr>
          <a:lstStyle/>
          <a:p>
            <a:pPr fontAlgn="auto">
              <a:spcBef>
                <a:spcPts val="0"/>
              </a:spcBef>
              <a:spcAft>
                <a:spcPts val="1200"/>
              </a:spcAft>
            </a:pPr>
            <a:r>
              <a:rPr lang="en-US" sz="2000" b="1" dirty="0" smtClean="0">
                <a:solidFill>
                  <a:prstClr val="black"/>
                </a:solidFill>
                <a:latin typeface="Calibri"/>
                <a:ea typeface="+mn-ea"/>
              </a:rPr>
              <a:t>Common datasets “Staged” for </a:t>
            </a:r>
            <a:r>
              <a:rPr lang="en-US" sz="2000" b="1" dirty="0" err="1" smtClean="0">
                <a:solidFill>
                  <a:prstClr val="black"/>
                </a:solidFill>
                <a:latin typeface="Calibri"/>
                <a:ea typeface="+mn-ea"/>
              </a:rPr>
              <a:t>ABoVE</a:t>
            </a:r>
            <a:r>
              <a:rPr lang="en-US" sz="2000" b="1" dirty="0" smtClean="0">
                <a:solidFill>
                  <a:prstClr val="black"/>
                </a:solidFill>
                <a:latin typeface="Calibri"/>
                <a:ea typeface="+mn-ea"/>
              </a:rPr>
              <a:t> investigators</a:t>
            </a:r>
          </a:p>
          <a:p>
            <a:pPr marL="285750" indent="-285750" fontAlgn="auto">
              <a:spcBef>
                <a:spcPts val="0"/>
              </a:spcBef>
              <a:spcAft>
                <a:spcPts val="600"/>
              </a:spcAft>
              <a:buFont typeface="Arial" pitchFamily="34" charset="0"/>
              <a:buChar char="•"/>
            </a:pPr>
            <a:r>
              <a:rPr lang="en-US" dirty="0" smtClean="0">
                <a:solidFill>
                  <a:prstClr val="black"/>
                </a:solidFill>
                <a:latin typeface="Calibri"/>
                <a:ea typeface="+mn-ea"/>
              </a:rPr>
              <a:t>Staged and available for direct use</a:t>
            </a:r>
          </a:p>
          <a:p>
            <a:pPr marL="285750" indent="-285750" fontAlgn="auto">
              <a:spcBef>
                <a:spcPts val="0"/>
              </a:spcBef>
              <a:spcAft>
                <a:spcPts val="600"/>
              </a:spcAft>
              <a:buFont typeface="Arial" pitchFamily="34" charset="0"/>
              <a:buChar char="•"/>
            </a:pPr>
            <a:r>
              <a:rPr lang="en-US" dirty="0" smtClean="0">
                <a:solidFill>
                  <a:prstClr val="black"/>
                </a:solidFill>
                <a:latin typeface="Calibri"/>
                <a:ea typeface="+mn-ea"/>
              </a:rPr>
              <a:t>Individual investigators don’t have to locate and download</a:t>
            </a:r>
          </a:p>
          <a:p>
            <a:pPr marL="285750" indent="-285750" fontAlgn="auto">
              <a:spcBef>
                <a:spcPts val="0"/>
              </a:spcBef>
              <a:spcAft>
                <a:spcPts val="600"/>
              </a:spcAft>
              <a:buFont typeface="Arial" pitchFamily="34" charset="0"/>
              <a:buChar char="•"/>
            </a:pPr>
            <a:r>
              <a:rPr lang="en-US" dirty="0" smtClean="0">
                <a:solidFill>
                  <a:prstClr val="black"/>
                </a:solidFill>
                <a:latin typeface="Calibri"/>
                <a:ea typeface="+mn-ea"/>
              </a:rPr>
              <a:t>Additional datasets can be added</a:t>
            </a:r>
          </a:p>
          <a:p>
            <a:pPr marL="285750" indent="-285750" fontAlgn="auto">
              <a:spcBef>
                <a:spcPts val="0"/>
              </a:spcBef>
              <a:spcAft>
                <a:spcPts val="600"/>
              </a:spcAft>
              <a:buFont typeface="Arial" pitchFamily="34" charset="0"/>
              <a:buChar char="•"/>
            </a:pPr>
            <a:r>
              <a:rPr lang="en-US" dirty="0" smtClean="0">
                <a:solidFill>
                  <a:prstClr val="black"/>
                </a:solidFill>
                <a:latin typeface="Calibri"/>
                <a:ea typeface="+mn-ea"/>
              </a:rPr>
              <a:t>Data Management services</a:t>
            </a:r>
            <a:endParaRPr lang="en-US" dirty="0">
              <a:solidFill>
                <a:prstClr val="black"/>
              </a:solidFill>
              <a:latin typeface="Calibri"/>
              <a:ea typeface="+mn-ea"/>
            </a:endParaRPr>
          </a:p>
        </p:txBody>
      </p:sp>
      <p:sp>
        <p:nvSpPr>
          <p:cNvPr id="15" name="Rectangle 14"/>
          <p:cNvSpPr/>
          <p:nvPr/>
        </p:nvSpPr>
        <p:spPr>
          <a:xfrm>
            <a:off x="409166" y="3426040"/>
            <a:ext cx="4876800" cy="2215991"/>
          </a:xfrm>
          <a:prstGeom prst="rect">
            <a:avLst/>
          </a:prstGeom>
        </p:spPr>
        <p:txBody>
          <a:bodyPr wrap="square">
            <a:spAutoFit/>
          </a:bodyPr>
          <a:lstStyle/>
          <a:p>
            <a:pPr fontAlgn="auto">
              <a:spcBef>
                <a:spcPts val="0"/>
              </a:spcBef>
              <a:spcAft>
                <a:spcPts val="1200"/>
              </a:spcAft>
            </a:pPr>
            <a:r>
              <a:rPr lang="en-US" sz="2000" b="1" dirty="0" smtClean="0">
                <a:solidFill>
                  <a:prstClr val="black"/>
                </a:solidFill>
                <a:latin typeface="Calibri"/>
                <a:ea typeface="+mn-ea"/>
              </a:rPr>
              <a:t>Preliminary </a:t>
            </a:r>
            <a:r>
              <a:rPr lang="en-US" sz="2000" b="1" dirty="0">
                <a:solidFill>
                  <a:prstClr val="black"/>
                </a:solidFill>
                <a:latin typeface="Calibri"/>
                <a:ea typeface="+mn-ea"/>
              </a:rPr>
              <a:t>Staged </a:t>
            </a:r>
            <a:r>
              <a:rPr lang="en-US" sz="2000" b="1" dirty="0" smtClean="0">
                <a:solidFill>
                  <a:prstClr val="black"/>
                </a:solidFill>
                <a:latin typeface="Calibri"/>
                <a:ea typeface="+mn-ea"/>
              </a:rPr>
              <a:t>datasets</a:t>
            </a:r>
            <a:endParaRPr lang="en-US" sz="2000" b="1" dirty="0">
              <a:solidFill>
                <a:prstClr val="black"/>
              </a:solidFill>
              <a:latin typeface="Calibri"/>
              <a:ea typeface="+mn-ea"/>
            </a:endParaRPr>
          </a:p>
          <a:p>
            <a:pPr marL="285750" indent="-285750" fontAlgn="auto">
              <a:spcBef>
                <a:spcPts val="0"/>
              </a:spcBef>
              <a:spcAft>
                <a:spcPts val="600"/>
              </a:spcAft>
              <a:buFont typeface="Arial" pitchFamily="34" charset="0"/>
              <a:buChar char="•"/>
            </a:pPr>
            <a:r>
              <a:rPr lang="en-US" i="1" dirty="0">
                <a:solidFill>
                  <a:prstClr val="black"/>
                </a:solidFill>
                <a:latin typeface="Calibri"/>
                <a:ea typeface="+mn-ea"/>
              </a:rPr>
              <a:t>Landsat</a:t>
            </a:r>
            <a:r>
              <a:rPr lang="en-US" dirty="0">
                <a:solidFill>
                  <a:prstClr val="black"/>
                </a:solidFill>
                <a:latin typeface="Calibri"/>
                <a:ea typeface="+mn-ea"/>
              </a:rPr>
              <a:t>, Surface reflectance, 123 TB</a:t>
            </a:r>
          </a:p>
          <a:p>
            <a:pPr marL="285750" indent="-285750" fontAlgn="auto">
              <a:spcBef>
                <a:spcPts val="0"/>
              </a:spcBef>
              <a:spcAft>
                <a:spcPts val="600"/>
              </a:spcAft>
              <a:buFont typeface="Arial" pitchFamily="34" charset="0"/>
              <a:buChar char="•"/>
            </a:pPr>
            <a:r>
              <a:rPr lang="en-US" i="1" dirty="0">
                <a:solidFill>
                  <a:prstClr val="black"/>
                </a:solidFill>
                <a:latin typeface="Calibri"/>
                <a:ea typeface="+mn-ea"/>
              </a:rPr>
              <a:t>MODIS</a:t>
            </a:r>
            <a:r>
              <a:rPr lang="en-US" dirty="0">
                <a:solidFill>
                  <a:prstClr val="black"/>
                </a:solidFill>
                <a:latin typeface="Calibri"/>
                <a:ea typeface="+mn-ea"/>
              </a:rPr>
              <a:t>, </a:t>
            </a:r>
            <a:r>
              <a:rPr lang="en-US" dirty="0" smtClean="0">
                <a:solidFill>
                  <a:prstClr val="black"/>
                </a:solidFill>
                <a:latin typeface="Calibri"/>
                <a:ea typeface="+mn-ea"/>
              </a:rPr>
              <a:t>Daily </a:t>
            </a:r>
            <a:r>
              <a:rPr lang="en-US" dirty="0">
                <a:solidFill>
                  <a:prstClr val="black"/>
                </a:solidFill>
                <a:latin typeface="Calibri"/>
                <a:ea typeface="+mn-ea"/>
              </a:rPr>
              <a:t>surface reflectance, </a:t>
            </a:r>
            <a:r>
              <a:rPr lang="en-US" dirty="0" smtClean="0">
                <a:solidFill>
                  <a:prstClr val="black"/>
                </a:solidFill>
                <a:latin typeface="Calibri"/>
                <a:ea typeface="+mn-ea"/>
              </a:rPr>
              <a:t>57 TB</a:t>
            </a:r>
            <a:endParaRPr lang="en-US" dirty="0">
              <a:solidFill>
                <a:prstClr val="black"/>
              </a:solidFill>
              <a:latin typeface="Calibri"/>
              <a:ea typeface="+mn-ea"/>
            </a:endParaRPr>
          </a:p>
          <a:p>
            <a:pPr marL="285750" indent="-285750" fontAlgn="auto">
              <a:spcBef>
                <a:spcPts val="0"/>
              </a:spcBef>
              <a:spcAft>
                <a:spcPts val="600"/>
              </a:spcAft>
              <a:buFont typeface="Arial" pitchFamily="34" charset="0"/>
              <a:buChar char="•"/>
            </a:pPr>
            <a:r>
              <a:rPr lang="en-US" dirty="0" smtClean="0">
                <a:solidFill>
                  <a:prstClr val="black"/>
                </a:solidFill>
                <a:latin typeface="Calibri"/>
                <a:ea typeface="+mn-ea"/>
              </a:rPr>
              <a:t>NGA High Resolution </a:t>
            </a:r>
            <a:r>
              <a:rPr lang="en-US" dirty="0" smtClean="0">
                <a:solidFill>
                  <a:prstClr val="black"/>
                </a:solidFill>
                <a:latin typeface="Calibri"/>
                <a:ea typeface="+mn-ea"/>
              </a:rPr>
              <a:t>Imagery, </a:t>
            </a:r>
            <a:r>
              <a:rPr lang="en-US" dirty="0" smtClean="0">
                <a:solidFill>
                  <a:prstClr val="black"/>
                </a:solidFill>
                <a:latin typeface="Calibri"/>
                <a:ea typeface="+mn-ea"/>
              </a:rPr>
              <a:t>447TB</a:t>
            </a:r>
          </a:p>
          <a:p>
            <a:pPr marL="285750" indent="-285750" fontAlgn="auto">
              <a:spcBef>
                <a:spcPts val="0"/>
              </a:spcBef>
              <a:spcAft>
                <a:spcPts val="600"/>
              </a:spcAft>
              <a:buFont typeface="Arial" pitchFamily="34" charset="0"/>
              <a:buChar char="•"/>
            </a:pPr>
            <a:r>
              <a:rPr lang="en-US" i="1" dirty="0">
                <a:solidFill>
                  <a:prstClr val="black"/>
                </a:solidFill>
                <a:latin typeface="Calibri"/>
              </a:rPr>
              <a:t>MERRA</a:t>
            </a:r>
            <a:r>
              <a:rPr lang="en-US" dirty="0">
                <a:solidFill>
                  <a:prstClr val="black"/>
                </a:solidFill>
                <a:latin typeface="Calibri"/>
              </a:rPr>
              <a:t>, GEOS-5 reanalysis, 89 TB</a:t>
            </a:r>
          </a:p>
          <a:p>
            <a:pPr marL="742950" lvl="1" indent="-285750" fontAlgn="auto">
              <a:spcBef>
                <a:spcPts val="0"/>
              </a:spcBef>
              <a:spcAft>
                <a:spcPts val="1200"/>
              </a:spcAft>
              <a:buFont typeface="Arial" pitchFamily="34" charset="0"/>
              <a:buChar char="•"/>
            </a:pPr>
            <a:endParaRPr lang="en-US" sz="1600" dirty="0" smtClean="0">
              <a:solidFill>
                <a:prstClr val="black"/>
              </a:solidFill>
              <a:latin typeface="Calibri"/>
              <a:ea typeface="+mn-ea"/>
            </a:endParaRPr>
          </a:p>
        </p:txBody>
      </p:sp>
      <p:sp>
        <p:nvSpPr>
          <p:cNvPr id="17" name="Title 1"/>
          <p:cNvSpPr txBox="1">
            <a:spLocks/>
          </p:cNvSpPr>
          <p:nvPr/>
        </p:nvSpPr>
        <p:spPr>
          <a:xfrm>
            <a:off x="4784074" y="5686425"/>
            <a:ext cx="3932425" cy="381000"/>
          </a:xfrm>
          <a:prstGeom prst="rect">
            <a:avLst/>
          </a:prstGeom>
        </p:spPr>
        <p:txBody>
          <a:bodyPr anchor="ct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000">
                <a:solidFill>
                  <a:schemeClr val="tx1"/>
                </a:solidFill>
                <a:latin typeface="Calibri" pitchFamily="34" charset="0"/>
              </a:defRPr>
            </a:lvl2pPr>
            <a:lvl3pPr algn="ctr" rtl="0" eaLnBrk="0" fontAlgn="base" hangingPunct="0">
              <a:spcBef>
                <a:spcPct val="0"/>
              </a:spcBef>
              <a:spcAft>
                <a:spcPct val="0"/>
              </a:spcAft>
              <a:defRPr sz="4000">
                <a:solidFill>
                  <a:schemeClr val="tx1"/>
                </a:solidFill>
                <a:latin typeface="Calibri" pitchFamily="34" charset="0"/>
              </a:defRPr>
            </a:lvl3pPr>
            <a:lvl4pPr algn="ctr" rtl="0" eaLnBrk="0" fontAlgn="base" hangingPunct="0">
              <a:spcBef>
                <a:spcPct val="0"/>
              </a:spcBef>
              <a:spcAft>
                <a:spcPct val="0"/>
              </a:spcAft>
              <a:defRPr sz="4000">
                <a:solidFill>
                  <a:schemeClr val="tx1"/>
                </a:solidFill>
                <a:latin typeface="Calibri" pitchFamily="34" charset="0"/>
              </a:defRPr>
            </a:lvl4pPr>
            <a:lvl5pPr algn="ctr" rtl="0" eaLnBrk="0" fontAlgn="base" hangingPunct="0">
              <a:spcBef>
                <a:spcPct val="0"/>
              </a:spcBef>
              <a:spcAft>
                <a:spcPct val="0"/>
              </a:spcAft>
              <a:defRPr sz="4000">
                <a:solidFill>
                  <a:schemeClr val="tx1"/>
                </a:solidFill>
                <a:latin typeface="Calibri" pitchFamily="34" charset="0"/>
              </a:defRPr>
            </a:lvl5pPr>
            <a:lvl6pPr marL="457200" algn="ctr" rtl="0" fontAlgn="base">
              <a:spcBef>
                <a:spcPct val="0"/>
              </a:spcBef>
              <a:spcAft>
                <a:spcPct val="0"/>
              </a:spcAft>
              <a:defRPr sz="4000">
                <a:solidFill>
                  <a:schemeClr val="tx1"/>
                </a:solidFill>
                <a:latin typeface="Calibri" pitchFamily="34" charset="0"/>
              </a:defRPr>
            </a:lvl6pPr>
            <a:lvl7pPr marL="914400" algn="ctr" rtl="0" fontAlgn="base">
              <a:spcBef>
                <a:spcPct val="0"/>
              </a:spcBef>
              <a:spcAft>
                <a:spcPct val="0"/>
              </a:spcAft>
              <a:defRPr sz="4000">
                <a:solidFill>
                  <a:schemeClr val="tx1"/>
                </a:solidFill>
                <a:latin typeface="Calibri" pitchFamily="34" charset="0"/>
              </a:defRPr>
            </a:lvl7pPr>
            <a:lvl8pPr marL="1371600" algn="ctr" rtl="0" fontAlgn="base">
              <a:spcBef>
                <a:spcPct val="0"/>
              </a:spcBef>
              <a:spcAft>
                <a:spcPct val="0"/>
              </a:spcAft>
              <a:defRPr sz="4000">
                <a:solidFill>
                  <a:schemeClr val="tx1"/>
                </a:solidFill>
                <a:latin typeface="Calibri" pitchFamily="34" charset="0"/>
              </a:defRPr>
            </a:lvl8pPr>
            <a:lvl9pPr marL="1828800" algn="ctr" rtl="0" fontAlgn="base">
              <a:spcBef>
                <a:spcPct val="0"/>
              </a:spcBef>
              <a:spcAft>
                <a:spcPct val="0"/>
              </a:spcAft>
              <a:defRPr sz="4000">
                <a:solidFill>
                  <a:schemeClr val="tx1"/>
                </a:solidFill>
                <a:latin typeface="Calibri" pitchFamily="34" charset="0"/>
              </a:defRPr>
            </a:lvl9pPr>
          </a:lstStyle>
          <a:p>
            <a:r>
              <a:rPr lang="en-US" sz="2000" i="1" dirty="0" err="1" smtClean="0">
                <a:solidFill>
                  <a:prstClr val="black"/>
                </a:solidFill>
              </a:rPr>
              <a:t>ABoVE</a:t>
            </a:r>
            <a:r>
              <a:rPr lang="en-US" sz="2000" i="1" dirty="0" smtClean="0">
                <a:solidFill>
                  <a:prstClr val="black"/>
                </a:solidFill>
              </a:rPr>
              <a:t> Core and Extended Domains</a:t>
            </a:r>
            <a:endParaRPr lang="en-US" sz="2000" i="1" dirty="0">
              <a:solidFill>
                <a:prstClr val="black"/>
              </a:solidFill>
            </a:endParaRPr>
          </a:p>
        </p:txBody>
      </p:sp>
    </p:spTree>
    <p:extLst>
      <p:ext uri="{BB962C8B-B14F-4D97-AF65-F5344CB8AC3E}">
        <p14:creationId xmlns:p14="http://schemas.microsoft.com/office/powerpoint/2010/main" val="2519261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10800000">
            <a:off x="5861800" y="948675"/>
            <a:ext cx="3282192" cy="5899789"/>
          </a:xfrm>
          <a:prstGeom prst="rect">
            <a:avLst/>
          </a:prstGeom>
          <a:gradFill flip="none" rotWithShape="1">
            <a:gsLst>
              <a:gs pos="100000">
                <a:schemeClr val="accent1">
                  <a:lumMod val="20000"/>
                  <a:lumOff val="80000"/>
                </a:schemeClr>
              </a:gs>
              <a:gs pos="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15" name="Picture 2" descr="C:\Users\mamciner\Downloads\Pictuzzzre1.pn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5922762" y="1447799"/>
            <a:ext cx="3203458" cy="493884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1371600" y="0"/>
            <a:ext cx="7772400" cy="914400"/>
          </a:xfrm>
        </p:spPr>
        <p:txBody>
          <a:bodyPr/>
          <a:lstStyle/>
          <a:p>
            <a:r>
              <a:rPr lang="en-US" sz="2500" dirty="0" err="1">
                <a:solidFill>
                  <a:prstClr val="black"/>
                </a:solidFill>
              </a:rPr>
              <a:t>ABoVE</a:t>
            </a:r>
            <a:r>
              <a:rPr lang="en-US" sz="2500" dirty="0">
                <a:solidFill>
                  <a:prstClr val="black"/>
                </a:solidFill>
              </a:rPr>
              <a:t> Specific CDS Services: </a:t>
            </a:r>
            <a:r>
              <a:rPr lang="en-US" sz="2500" dirty="0" smtClean="0"/>
              <a:t>NGA/</a:t>
            </a:r>
            <a:r>
              <a:rPr lang="en-US" sz="2500" dirty="0" err="1" smtClean="0"/>
              <a:t>DigitalGlobe</a:t>
            </a:r>
            <a:r>
              <a:rPr lang="en-US" sz="2500" dirty="0" smtClean="0"/>
              <a:t> High Resolution </a:t>
            </a:r>
            <a:r>
              <a:rPr lang="en-US" sz="2500" dirty="0"/>
              <a:t>Commercial </a:t>
            </a:r>
            <a:r>
              <a:rPr lang="en-US" sz="2500" dirty="0" smtClean="0"/>
              <a:t>Satellite Imagery</a:t>
            </a:r>
            <a:endParaRPr lang="en-US" sz="2500" dirty="0"/>
          </a:p>
        </p:txBody>
      </p:sp>
      <p:sp>
        <p:nvSpPr>
          <p:cNvPr id="4" name="AutoShape 2" descr="https://cds-dev.nccs.nasa.gov/wp/wp-content/uploads/2013/08/cropped-CDS_Website_Banner.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a typeface="+mn-ea"/>
            </a:endParaRPr>
          </a:p>
        </p:txBody>
      </p:sp>
      <p:sp>
        <p:nvSpPr>
          <p:cNvPr id="5" name="AutoShape 4" descr="https://cds-dev.nccs.nasa.gov/wp/wp-content/uploads/2013/08/cropped-CDS_Website_Banner.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a typeface="+mn-ea"/>
            </a:endParaRPr>
          </a:p>
        </p:txBody>
      </p:sp>
      <p:sp>
        <p:nvSpPr>
          <p:cNvPr id="10" name="Title 1"/>
          <p:cNvSpPr txBox="1">
            <a:spLocks/>
          </p:cNvSpPr>
          <p:nvPr/>
        </p:nvSpPr>
        <p:spPr>
          <a:xfrm>
            <a:off x="8585200" y="6451600"/>
            <a:ext cx="635000" cy="330200"/>
          </a:xfrm>
          <a:prstGeom prst="rect">
            <a:avLst/>
          </a:prstGeom>
        </p:spPr>
        <p:txBody>
          <a:bodyPr anchor="ctr">
            <a:norm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fontAlgn="auto">
              <a:spcAft>
                <a:spcPts val="0"/>
              </a:spcAft>
              <a:defRPr/>
            </a:pPr>
            <a:fld id="{210AAC24-7B44-4FF2-AB71-33148A0D077C}" type="slidenum">
              <a:rPr lang="en-US" sz="1400" smtClean="0">
                <a:solidFill>
                  <a:prstClr val="black"/>
                </a:solidFill>
                <a:effectLst>
                  <a:outerShdw blurRad="114300" dist="114300" dir="2700000">
                    <a:srgbClr val="000000">
                      <a:alpha val="40000"/>
                    </a:srgbClr>
                  </a:outerShdw>
                </a:effectLst>
                <a:latin typeface="Calibri"/>
              </a:rPr>
              <a:pPr algn="ctr" fontAlgn="auto">
                <a:spcAft>
                  <a:spcPts val="0"/>
                </a:spcAft>
                <a:defRPr/>
              </a:pPr>
              <a:t>15</a:t>
            </a:fld>
            <a:endParaRPr lang="en-US" sz="1400" dirty="0">
              <a:solidFill>
                <a:prstClr val="black"/>
              </a:solidFill>
              <a:effectLst>
                <a:outerShdw blurRad="114300" dist="114300" dir="2700000">
                  <a:srgbClr val="000000">
                    <a:alpha val="40000"/>
                  </a:srgbClr>
                </a:outerShdw>
              </a:effectLst>
              <a:latin typeface="Calibri"/>
            </a:endParaRPr>
          </a:p>
        </p:txBody>
      </p:sp>
      <p:pic>
        <p:nvPicPr>
          <p:cNvPr id="12" name="Picture 13" descr="C:\Users\mamciner\Documents\Data\Data Services Manager\Presentations\NASAClimateDataServices_Overview\transparentnasalogo.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213854" y="6111819"/>
            <a:ext cx="671571" cy="54966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57568" y="981611"/>
            <a:ext cx="5804231" cy="1015663"/>
          </a:xfrm>
          <a:prstGeom prst="rect">
            <a:avLst/>
          </a:prstGeom>
        </p:spPr>
        <p:txBody>
          <a:bodyPr wrap="square">
            <a:spAutoFit/>
          </a:bodyPr>
          <a:lstStyle/>
          <a:p>
            <a:pPr fontAlgn="auto">
              <a:spcBef>
                <a:spcPts val="0"/>
              </a:spcBef>
              <a:spcAft>
                <a:spcPts val="1200"/>
              </a:spcAft>
            </a:pPr>
            <a:r>
              <a:rPr lang="en-US" sz="2000" b="1" dirty="0" smtClean="0">
                <a:solidFill>
                  <a:prstClr val="black"/>
                </a:solidFill>
                <a:latin typeface="Calibri"/>
                <a:ea typeface="+mn-ea"/>
              </a:rPr>
              <a:t>National Geospatial Agency (NGA) has licensed all DigitalGlobe ≥ 31 cm satellite imagery for US Federal use, i.e., NSF, NASA and NASA funded projects. </a:t>
            </a:r>
          </a:p>
        </p:txBody>
      </p:sp>
      <p:sp>
        <p:nvSpPr>
          <p:cNvPr id="14" name="Title 1"/>
          <p:cNvSpPr txBox="1">
            <a:spLocks/>
          </p:cNvSpPr>
          <p:nvPr/>
        </p:nvSpPr>
        <p:spPr>
          <a:xfrm>
            <a:off x="5648324" y="990600"/>
            <a:ext cx="3495670" cy="381000"/>
          </a:xfrm>
          <a:prstGeom prst="rect">
            <a:avLst/>
          </a:prstGeom>
        </p:spPr>
        <p:txBody>
          <a:bodyPr anchor="ct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000">
                <a:solidFill>
                  <a:schemeClr val="tx1"/>
                </a:solidFill>
                <a:latin typeface="Calibri" pitchFamily="34" charset="0"/>
              </a:defRPr>
            </a:lvl2pPr>
            <a:lvl3pPr algn="ctr" rtl="0" eaLnBrk="0" fontAlgn="base" hangingPunct="0">
              <a:spcBef>
                <a:spcPct val="0"/>
              </a:spcBef>
              <a:spcAft>
                <a:spcPct val="0"/>
              </a:spcAft>
              <a:defRPr sz="4000">
                <a:solidFill>
                  <a:schemeClr val="tx1"/>
                </a:solidFill>
                <a:latin typeface="Calibri" pitchFamily="34" charset="0"/>
              </a:defRPr>
            </a:lvl3pPr>
            <a:lvl4pPr algn="ctr" rtl="0" eaLnBrk="0" fontAlgn="base" hangingPunct="0">
              <a:spcBef>
                <a:spcPct val="0"/>
              </a:spcBef>
              <a:spcAft>
                <a:spcPct val="0"/>
              </a:spcAft>
              <a:defRPr sz="4000">
                <a:solidFill>
                  <a:schemeClr val="tx1"/>
                </a:solidFill>
                <a:latin typeface="Calibri" pitchFamily="34" charset="0"/>
              </a:defRPr>
            </a:lvl4pPr>
            <a:lvl5pPr algn="ctr" rtl="0" eaLnBrk="0" fontAlgn="base" hangingPunct="0">
              <a:spcBef>
                <a:spcPct val="0"/>
              </a:spcBef>
              <a:spcAft>
                <a:spcPct val="0"/>
              </a:spcAft>
              <a:defRPr sz="4000">
                <a:solidFill>
                  <a:schemeClr val="tx1"/>
                </a:solidFill>
                <a:latin typeface="Calibri" pitchFamily="34" charset="0"/>
              </a:defRPr>
            </a:lvl5pPr>
            <a:lvl6pPr marL="457200" algn="ctr" rtl="0" fontAlgn="base">
              <a:spcBef>
                <a:spcPct val="0"/>
              </a:spcBef>
              <a:spcAft>
                <a:spcPct val="0"/>
              </a:spcAft>
              <a:defRPr sz="4000">
                <a:solidFill>
                  <a:schemeClr val="tx1"/>
                </a:solidFill>
                <a:latin typeface="Calibri" pitchFamily="34" charset="0"/>
              </a:defRPr>
            </a:lvl6pPr>
            <a:lvl7pPr marL="914400" algn="ctr" rtl="0" fontAlgn="base">
              <a:spcBef>
                <a:spcPct val="0"/>
              </a:spcBef>
              <a:spcAft>
                <a:spcPct val="0"/>
              </a:spcAft>
              <a:defRPr sz="4000">
                <a:solidFill>
                  <a:schemeClr val="tx1"/>
                </a:solidFill>
                <a:latin typeface="Calibri" pitchFamily="34" charset="0"/>
              </a:defRPr>
            </a:lvl7pPr>
            <a:lvl8pPr marL="1371600" algn="ctr" rtl="0" fontAlgn="base">
              <a:spcBef>
                <a:spcPct val="0"/>
              </a:spcBef>
              <a:spcAft>
                <a:spcPct val="0"/>
              </a:spcAft>
              <a:defRPr sz="4000">
                <a:solidFill>
                  <a:schemeClr val="tx1"/>
                </a:solidFill>
                <a:latin typeface="Calibri" pitchFamily="34" charset="0"/>
              </a:defRPr>
            </a:lvl8pPr>
            <a:lvl9pPr marL="1828800" algn="ctr" rtl="0" fontAlgn="base">
              <a:spcBef>
                <a:spcPct val="0"/>
              </a:spcBef>
              <a:spcAft>
                <a:spcPct val="0"/>
              </a:spcAft>
              <a:defRPr sz="4000">
                <a:solidFill>
                  <a:schemeClr val="tx1"/>
                </a:solidFill>
                <a:latin typeface="Calibri" pitchFamily="34" charset="0"/>
              </a:defRPr>
            </a:lvl9pPr>
          </a:lstStyle>
          <a:p>
            <a:r>
              <a:rPr lang="en-US" sz="1600" i="1" dirty="0" smtClean="0">
                <a:solidFill>
                  <a:prstClr val="black"/>
                </a:solidFill>
              </a:rPr>
              <a:t>DigitalGlobe Satellite Fleet</a:t>
            </a:r>
            <a:endParaRPr lang="en-US" sz="1600" i="1" dirty="0">
              <a:solidFill>
                <a:prstClr val="black"/>
              </a:solidFill>
            </a:endParaRPr>
          </a:p>
        </p:txBody>
      </p:sp>
      <p:sp>
        <p:nvSpPr>
          <p:cNvPr id="17" name="Rectangle 16"/>
          <p:cNvSpPr/>
          <p:nvPr/>
        </p:nvSpPr>
        <p:spPr>
          <a:xfrm>
            <a:off x="57569" y="2025015"/>
            <a:ext cx="5590755" cy="1354217"/>
          </a:xfrm>
          <a:prstGeom prst="rect">
            <a:avLst/>
          </a:prstGeom>
        </p:spPr>
        <p:txBody>
          <a:bodyPr wrap="square">
            <a:spAutoFit/>
          </a:bodyPr>
          <a:lstStyle/>
          <a:p>
            <a:pPr marL="285750" indent="-285750" fontAlgn="auto">
              <a:spcBef>
                <a:spcPts val="0"/>
              </a:spcBef>
              <a:spcAft>
                <a:spcPts val="600"/>
              </a:spcAft>
              <a:buFont typeface="Arial" pitchFamily="34" charset="0"/>
              <a:buChar char="•"/>
            </a:pPr>
            <a:r>
              <a:rPr lang="en-US" dirty="0" smtClean="0">
                <a:solidFill>
                  <a:prstClr val="black"/>
                </a:solidFill>
                <a:latin typeface="Calibri"/>
                <a:ea typeface="+mn-ea"/>
              </a:rPr>
              <a:t>Archive of 4.2 billion km</a:t>
            </a:r>
            <a:r>
              <a:rPr lang="en-US" baseline="30000" dirty="0" smtClean="0">
                <a:solidFill>
                  <a:prstClr val="black"/>
                </a:solidFill>
                <a:latin typeface="Calibri"/>
                <a:ea typeface="+mn-ea"/>
              </a:rPr>
              <a:t>2</a:t>
            </a:r>
            <a:r>
              <a:rPr lang="en-US" dirty="0" smtClean="0">
                <a:solidFill>
                  <a:prstClr val="black"/>
                </a:solidFill>
                <a:latin typeface="Calibri"/>
                <a:ea typeface="+mn-ea"/>
              </a:rPr>
              <a:t> of data from 2000 to present</a:t>
            </a:r>
          </a:p>
          <a:p>
            <a:pPr marL="285750" indent="-285750" fontAlgn="auto">
              <a:spcBef>
                <a:spcPts val="0"/>
              </a:spcBef>
              <a:spcAft>
                <a:spcPts val="600"/>
              </a:spcAft>
              <a:buFont typeface="Arial" pitchFamily="34" charset="0"/>
              <a:buChar char="•"/>
            </a:pPr>
            <a:r>
              <a:rPr lang="en-US" dirty="0" smtClean="0">
                <a:solidFill>
                  <a:prstClr val="black"/>
                </a:solidFill>
                <a:latin typeface="Calibri"/>
                <a:ea typeface="+mn-ea"/>
              </a:rPr>
              <a:t>Data from six different satellites: Worldview-1, 2 and 3; Ikonos; Quickbird; and Geoeye-1</a:t>
            </a:r>
          </a:p>
          <a:p>
            <a:pPr marL="285750" indent="-285750" fontAlgn="auto">
              <a:spcBef>
                <a:spcPts val="0"/>
              </a:spcBef>
              <a:spcAft>
                <a:spcPts val="600"/>
              </a:spcAft>
              <a:buFont typeface="Arial" pitchFamily="34" charset="0"/>
              <a:buChar char="•"/>
            </a:pPr>
            <a:r>
              <a:rPr lang="en-US" dirty="0">
                <a:solidFill>
                  <a:prstClr val="black"/>
                </a:solidFill>
                <a:latin typeface="Calibri"/>
                <a:ea typeface="+mn-ea"/>
              </a:rPr>
              <a:t>Access to NGA imagery (~3-4/ km</a:t>
            </a:r>
            <a:r>
              <a:rPr lang="en-US" baseline="30000" dirty="0">
                <a:solidFill>
                  <a:prstClr val="black"/>
                </a:solidFill>
                <a:latin typeface="Calibri"/>
                <a:ea typeface="+mn-ea"/>
              </a:rPr>
              <a:t>2</a:t>
            </a:r>
            <a:r>
              <a:rPr lang="en-US" dirty="0">
                <a:solidFill>
                  <a:prstClr val="black"/>
                </a:solidFill>
                <a:latin typeface="Calibri"/>
                <a:ea typeface="+mn-ea"/>
              </a:rPr>
              <a:t>) at no cost to </a:t>
            </a:r>
            <a:r>
              <a:rPr lang="en-US" dirty="0" smtClean="0">
                <a:solidFill>
                  <a:prstClr val="black"/>
                </a:solidFill>
                <a:latin typeface="Calibri"/>
                <a:ea typeface="+mn-ea"/>
              </a:rPr>
              <a:t>NASA</a:t>
            </a:r>
            <a:endParaRPr lang="en-US" dirty="0">
              <a:solidFill>
                <a:prstClr val="black"/>
              </a:solidFill>
              <a:latin typeface="Calibri"/>
              <a:ea typeface="+mn-ea"/>
            </a:endParaRPr>
          </a:p>
        </p:txBody>
      </p:sp>
      <p:graphicFrame>
        <p:nvGraphicFramePr>
          <p:cNvPr id="3" name="Table 2"/>
          <p:cNvGraphicFramePr>
            <a:graphicFrameLocks noGrp="1"/>
          </p:cNvGraphicFramePr>
          <p:nvPr>
            <p:extLst>
              <p:ext uri="{D42A27DB-BD31-4B8C-83A1-F6EECF244321}">
                <p14:modId xmlns:p14="http://schemas.microsoft.com/office/powerpoint/2010/main" val="1812344890"/>
              </p:ext>
            </p:extLst>
          </p:nvPr>
        </p:nvGraphicFramePr>
        <p:xfrm>
          <a:off x="307975" y="3505201"/>
          <a:ext cx="5254625" cy="2643314"/>
        </p:xfrm>
        <a:graphic>
          <a:graphicData uri="http://schemas.openxmlformats.org/drawingml/2006/table">
            <a:tbl>
              <a:tblPr firstRow="1" firstCol="1" bandRow="1">
                <a:tableStyleId>{7E9639D4-E3E2-4D34-9284-5A2195B3D0D7}</a:tableStyleId>
              </a:tblPr>
              <a:tblGrid>
                <a:gridCol w="994352"/>
                <a:gridCol w="1431637"/>
                <a:gridCol w="1457036"/>
                <a:gridCol w="1371600"/>
              </a:tblGrid>
              <a:tr h="508608">
                <a:tc>
                  <a:txBody>
                    <a:bodyPr/>
                    <a:lstStyle/>
                    <a:p>
                      <a:pPr marL="0" marR="0" algn="ctr">
                        <a:spcBef>
                          <a:spcPts val="10"/>
                        </a:spcBef>
                        <a:spcAft>
                          <a:spcPts val="10"/>
                        </a:spcAft>
                        <a:tabLst>
                          <a:tab pos="830580" algn="l"/>
                        </a:tabLst>
                      </a:pPr>
                      <a:r>
                        <a:rPr lang="en-US" sz="1200" dirty="0">
                          <a:effectLst/>
                        </a:rPr>
                        <a:t>Satellite</a:t>
                      </a:r>
                      <a:endParaRPr lang="en-US" sz="1800" b="1" dirty="0">
                        <a:effectLst/>
                        <a:latin typeface="Cambria"/>
                        <a:ea typeface="Cambria"/>
                        <a:cs typeface="Times New Roman"/>
                      </a:endParaRPr>
                    </a:p>
                  </a:txBody>
                  <a:tcPr marL="68580" marR="68580" marT="0" marB="0" anchor="ctr"/>
                </a:tc>
                <a:tc>
                  <a:txBody>
                    <a:bodyPr/>
                    <a:lstStyle/>
                    <a:p>
                      <a:pPr marL="0" marR="0" algn="ctr">
                        <a:spcBef>
                          <a:spcPts val="10"/>
                        </a:spcBef>
                        <a:spcAft>
                          <a:spcPts val="10"/>
                        </a:spcAft>
                      </a:pPr>
                      <a:r>
                        <a:rPr lang="en-US" sz="1200" dirty="0">
                          <a:effectLst/>
                        </a:rPr>
                        <a:t>Bands</a:t>
                      </a:r>
                      <a:endParaRPr lang="en-US" sz="1800" b="1" dirty="0">
                        <a:effectLst/>
                        <a:latin typeface="Cambria"/>
                        <a:ea typeface="Cambria"/>
                        <a:cs typeface="Times New Roman"/>
                      </a:endParaRPr>
                    </a:p>
                  </a:txBody>
                  <a:tcPr marL="68580" marR="68580" marT="0" marB="0" anchor="ctr"/>
                </a:tc>
                <a:tc>
                  <a:txBody>
                    <a:bodyPr/>
                    <a:lstStyle/>
                    <a:p>
                      <a:pPr marL="0" marR="0" algn="ctr">
                        <a:spcBef>
                          <a:spcPts val="10"/>
                        </a:spcBef>
                        <a:spcAft>
                          <a:spcPts val="10"/>
                        </a:spcAft>
                      </a:pPr>
                      <a:r>
                        <a:rPr lang="en-US" sz="1200" dirty="0">
                          <a:effectLst/>
                        </a:rPr>
                        <a:t>Nadir Panchromatic </a:t>
                      </a:r>
                      <a:r>
                        <a:rPr lang="en-US" sz="1200" dirty="0" smtClean="0">
                          <a:effectLst/>
                        </a:rPr>
                        <a:t>Resolution (m)</a:t>
                      </a:r>
                      <a:endParaRPr lang="en-US" sz="1800" b="1" dirty="0">
                        <a:effectLst/>
                        <a:latin typeface="Cambria"/>
                        <a:ea typeface="Cambria"/>
                        <a:cs typeface="Times New Roman"/>
                      </a:endParaRPr>
                    </a:p>
                  </a:txBody>
                  <a:tcPr marL="68580" marR="68580" marT="0" marB="0" anchor="ctr"/>
                </a:tc>
                <a:tc>
                  <a:txBody>
                    <a:bodyPr/>
                    <a:lstStyle/>
                    <a:p>
                      <a:pPr marL="0" marR="0" algn="ctr">
                        <a:spcBef>
                          <a:spcPts val="10"/>
                        </a:spcBef>
                        <a:spcAft>
                          <a:spcPts val="10"/>
                        </a:spcAft>
                      </a:pPr>
                      <a:r>
                        <a:rPr lang="en-US" sz="1200" dirty="0">
                          <a:effectLst/>
                        </a:rPr>
                        <a:t>Nadir Multispectral </a:t>
                      </a:r>
                      <a:r>
                        <a:rPr lang="en-US" sz="1200" dirty="0" smtClean="0">
                          <a:effectLst/>
                        </a:rPr>
                        <a:t>Resolution (m)</a:t>
                      </a:r>
                      <a:endParaRPr lang="en-US" sz="1800" b="1" dirty="0">
                        <a:effectLst/>
                        <a:latin typeface="Cambria"/>
                        <a:ea typeface="Cambria"/>
                        <a:cs typeface="Times New Roman"/>
                      </a:endParaRPr>
                    </a:p>
                  </a:txBody>
                  <a:tcPr marL="68580" marR="68580" marT="0" marB="0" anchor="ctr"/>
                </a:tc>
              </a:tr>
              <a:tr h="233112">
                <a:tc>
                  <a:txBody>
                    <a:bodyPr/>
                    <a:lstStyle/>
                    <a:p>
                      <a:pPr marL="0" marR="0" algn="ctr">
                        <a:spcBef>
                          <a:spcPts val="10"/>
                        </a:spcBef>
                        <a:spcAft>
                          <a:spcPts val="10"/>
                        </a:spcAft>
                      </a:pPr>
                      <a:r>
                        <a:rPr lang="en-US" sz="1100" dirty="0">
                          <a:effectLst/>
                        </a:rPr>
                        <a:t>Ikonos</a:t>
                      </a:r>
                      <a:endParaRPr lang="en-US" sz="1100" dirty="0">
                        <a:effectLst/>
                        <a:latin typeface="Cambria"/>
                        <a:ea typeface="Cambria"/>
                        <a:cs typeface="Times New Roman"/>
                      </a:endParaRPr>
                    </a:p>
                  </a:txBody>
                  <a:tcPr marL="68580" marR="68580" marT="0" marB="0" anchor="ctr"/>
                </a:tc>
                <a:tc>
                  <a:txBody>
                    <a:bodyPr/>
                    <a:lstStyle/>
                    <a:p>
                      <a:pPr marL="0" marR="0">
                        <a:spcBef>
                          <a:spcPts val="10"/>
                        </a:spcBef>
                        <a:spcAft>
                          <a:spcPts val="10"/>
                        </a:spcAft>
                      </a:pPr>
                      <a:r>
                        <a:rPr lang="en-US" sz="1100" dirty="0">
                          <a:effectLst/>
                        </a:rPr>
                        <a:t>Pan, R, G, B, Near IR</a:t>
                      </a:r>
                      <a:endParaRPr lang="en-US" sz="1100" dirty="0">
                        <a:effectLst/>
                        <a:latin typeface="Cambria"/>
                        <a:ea typeface="Cambria"/>
                        <a:cs typeface="Times New Roman"/>
                      </a:endParaRPr>
                    </a:p>
                  </a:txBody>
                  <a:tcPr marL="68580" marR="68580" marT="0" marB="0" anchor="ctr"/>
                </a:tc>
                <a:tc>
                  <a:txBody>
                    <a:bodyPr/>
                    <a:lstStyle/>
                    <a:p>
                      <a:pPr marL="0" marR="0" algn="ctr">
                        <a:spcBef>
                          <a:spcPts val="10"/>
                        </a:spcBef>
                        <a:spcAft>
                          <a:spcPts val="10"/>
                        </a:spcAft>
                      </a:pPr>
                      <a:r>
                        <a:rPr lang="en-US" sz="1100" dirty="0" smtClean="0">
                          <a:effectLst/>
                        </a:rPr>
                        <a:t>0.82</a:t>
                      </a:r>
                      <a:endParaRPr lang="en-US" sz="1100" dirty="0">
                        <a:effectLst/>
                        <a:latin typeface="Cambria"/>
                        <a:ea typeface="Cambria"/>
                        <a:cs typeface="Times New Roman"/>
                      </a:endParaRPr>
                    </a:p>
                  </a:txBody>
                  <a:tcPr marL="68580" marR="68580" marT="0" marB="0" anchor="ctr"/>
                </a:tc>
                <a:tc>
                  <a:txBody>
                    <a:bodyPr/>
                    <a:lstStyle/>
                    <a:p>
                      <a:pPr marL="0" marR="0" algn="ctr">
                        <a:spcBef>
                          <a:spcPts val="10"/>
                        </a:spcBef>
                        <a:spcAft>
                          <a:spcPts val="10"/>
                        </a:spcAft>
                      </a:pPr>
                      <a:r>
                        <a:rPr lang="en-US" sz="1100" dirty="0" smtClean="0">
                          <a:effectLst/>
                        </a:rPr>
                        <a:t>3.2</a:t>
                      </a:r>
                      <a:endParaRPr lang="en-US" sz="1100" dirty="0">
                        <a:effectLst/>
                        <a:latin typeface="Cambria"/>
                        <a:ea typeface="Cambria"/>
                        <a:cs typeface="Times New Roman"/>
                      </a:endParaRPr>
                    </a:p>
                  </a:txBody>
                  <a:tcPr marL="68580" marR="68580" marT="0" marB="0" anchor="ctr"/>
                </a:tc>
              </a:tr>
              <a:tr h="233112">
                <a:tc>
                  <a:txBody>
                    <a:bodyPr/>
                    <a:lstStyle/>
                    <a:p>
                      <a:pPr marL="0" marR="0" algn="ctr">
                        <a:spcBef>
                          <a:spcPts val="10"/>
                        </a:spcBef>
                        <a:spcAft>
                          <a:spcPts val="10"/>
                        </a:spcAft>
                      </a:pPr>
                      <a:r>
                        <a:rPr lang="en-US" sz="1100" dirty="0">
                          <a:effectLst/>
                        </a:rPr>
                        <a:t>GeoEye</a:t>
                      </a:r>
                      <a:endParaRPr lang="en-US" sz="1100" dirty="0">
                        <a:effectLst/>
                        <a:latin typeface="Cambria"/>
                        <a:ea typeface="Cambria"/>
                        <a:cs typeface="Times New Roman"/>
                      </a:endParaRPr>
                    </a:p>
                  </a:txBody>
                  <a:tcPr marL="68580" marR="68580" marT="0" marB="0" anchor="ctr"/>
                </a:tc>
                <a:tc>
                  <a:txBody>
                    <a:bodyPr/>
                    <a:lstStyle/>
                    <a:p>
                      <a:pPr marL="0" marR="0">
                        <a:spcBef>
                          <a:spcPts val="10"/>
                        </a:spcBef>
                        <a:spcAft>
                          <a:spcPts val="10"/>
                        </a:spcAft>
                      </a:pPr>
                      <a:r>
                        <a:rPr lang="en-US" sz="1100" dirty="0">
                          <a:effectLst/>
                        </a:rPr>
                        <a:t>Pan, R, G, B, Near IR</a:t>
                      </a:r>
                      <a:endParaRPr lang="en-US" sz="1100" dirty="0">
                        <a:effectLst/>
                        <a:latin typeface="Cambria"/>
                        <a:ea typeface="Cambria"/>
                        <a:cs typeface="Times New Roman"/>
                      </a:endParaRPr>
                    </a:p>
                  </a:txBody>
                  <a:tcPr marL="68580" marR="68580" marT="0" marB="0" anchor="ctr"/>
                </a:tc>
                <a:tc>
                  <a:txBody>
                    <a:bodyPr/>
                    <a:lstStyle/>
                    <a:p>
                      <a:pPr marL="0" marR="0" algn="ctr">
                        <a:spcBef>
                          <a:spcPts val="10"/>
                        </a:spcBef>
                        <a:spcAft>
                          <a:spcPts val="10"/>
                        </a:spcAft>
                      </a:pPr>
                      <a:r>
                        <a:rPr lang="en-US" sz="1100" dirty="0" smtClean="0">
                          <a:effectLst/>
                        </a:rPr>
                        <a:t>0.41</a:t>
                      </a:r>
                      <a:endParaRPr lang="en-US" sz="1100" dirty="0">
                        <a:effectLst/>
                        <a:latin typeface="Cambria"/>
                        <a:ea typeface="Cambria"/>
                        <a:cs typeface="Times New Roman"/>
                      </a:endParaRPr>
                    </a:p>
                  </a:txBody>
                  <a:tcPr marL="68580" marR="68580" marT="0" marB="0" anchor="ctr"/>
                </a:tc>
                <a:tc>
                  <a:txBody>
                    <a:bodyPr/>
                    <a:lstStyle/>
                    <a:p>
                      <a:pPr marL="0" marR="0" algn="ctr">
                        <a:spcBef>
                          <a:spcPts val="10"/>
                        </a:spcBef>
                        <a:spcAft>
                          <a:spcPts val="10"/>
                        </a:spcAft>
                      </a:pPr>
                      <a:r>
                        <a:rPr lang="en-US" sz="1100" dirty="0" smtClean="0">
                          <a:effectLst/>
                        </a:rPr>
                        <a:t>1.65</a:t>
                      </a:r>
                      <a:endParaRPr lang="en-US" sz="1100" dirty="0">
                        <a:effectLst/>
                        <a:latin typeface="Cambria"/>
                        <a:ea typeface="Cambria"/>
                        <a:cs typeface="Times New Roman"/>
                      </a:endParaRPr>
                    </a:p>
                  </a:txBody>
                  <a:tcPr marL="68580" marR="68580" marT="0" marB="0" anchor="ctr"/>
                </a:tc>
              </a:tr>
              <a:tr h="233112">
                <a:tc>
                  <a:txBody>
                    <a:bodyPr/>
                    <a:lstStyle/>
                    <a:p>
                      <a:pPr marL="0" marR="0" algn="ctr">
                        <a:spcBef>
                          <a:spcPts val="10"/>
                        </a:spcBef>
                        <a:spcAft>
                          <a:spcPts val="10"/>
                        </a:spcAft>
                      </a:pPr>
                      <a:r>
                        <a:rPr lang="en-US" sz="1100" dirty="0">
                          <a:effectLst/>
                        </a:rPr>
                        <a:t>Quickbird</a:t>
                      </a:r>
                      <a:endParaRPr lang="en-US" sz="1100" dirty="0">
                        <a:effectLst/>
                        <a:latin typeface="Cambria"/>
                        <a:ea typeface="Cambria"/>
                        <a:cs typeface="Times New Roman"/>
                      </a:endParaRPr>
                    </a:p>
                  </a:txBody>
                  <a:tcPr marL="68580" marR="68580" marT="0" marB="0" anchor="ctr"/>
                </a:tc>
                <a:tc>
                  <a:txBody>
                    <a:bodyPr/>
                    <a:lstStyle/>
                    <a:p>
                      <a:pPr marL="0" marR="0">
                        <a:spcBef>
                          <a:spcPts val="10"/>
                        </a:spcBef>
                        <a:spcAft>
                          <a:spcPts val="10"/>
                        </a:spcAft>
                      </a:pPr>
                      <a:r>
                        <a:rPr lang="en-US" sz="1100" dirty="0">
                          <a:effectLst/>
                        </a:rPr>
                        <a:t>Pan, R, G, B, Near IR</a:t>
                      </a:r>
                      <a:endParaRPr lang="en-US" sz="1100" dirty="0">
                        <a:effectLst/>
                        <a:latin typeface="Cambria"/>
                        <a:ea typeface="Cambria"/>
                        <a:cs typeface="Times New Roman"/>
                      </a:endParaRPr>
                    </a:p>
                  </a:txBody>
                  <a:tcPr marL="68580" marR="68580" marT="0" marB="0" anchor="ctr"/>
                </a:tc>
                <a:tc>
                  <a:txBody>
                    <a:bodyPr/>
                    <a:lstStyle/>
                    <a:p>
                      <a:pPr marL="0" marR="0" algn="ctr">
                        <a:spcBef>
                          <a:spcPts val="10"/>
                        </a:spcBef>
                        <a:spcAft>
                          <a:spcPts val="10"/>
                        </a:spcAft>
                      </a:pPr>
                      <a:r>
                        <a:rPr lang="en-US" sz="1100" dirty="0" smtClean="0">
                          <a:effectLst/>
                        </a:rPr>
                        <a:t>0.55</a:t>
                      </a:r>
                      <a:endParaRPr lang="en-US" sz="1100" dirty="0">
                        <a:effectLst/>
                        <a:latin typeface="Cambria"/>
                        <a:ea typeface="Cambria"/>
                        <a:cs typeface="Times New Roman"/>
                      </a:endParaRPr>
                    </a:p>
                  </a:txBody>
                  <a:tcPr marL="68580" marR="68580" marT="0" marB="0" anchor="ctr"/>
                </a:tc>
                <a:tc>
                  <a:txBody>
                    <a:bodyPr/>
                    <a:lstStyle/>
                    <a:p>
                      <a:pPr marL="0" marR="0" algn="ctr">
                        <a:spcBef>
                          <a:spcPts val="10"/>
                        </a:spcBef>
                        <a:spcAft>
                          <a:spcPts val="10"/>
                        </a:spcAft>
                      </a:pPr>
                      <a:r>
                        <a:rPr lang="en-US" sz="1100" dirty="0" smtClean="0">
                          <a:effectLst/>
                        </a:rPr>
                        <a:t>2.16</a:t>
                      </a:r>
                      <a:endParaRPr lang="en-US" sz="1100" dirty="0">
                        <a:effectLst/>
                        <a:latin typeface="Cambria"/>
                        <a:ea typeface="Cambria"/>
                        <a:cs typeface="Times New Roman"/>
                      </a:endParaRPr>
                    </a:p>
                  </a:txBody>
                  <a:tcPr marL="68580" marR="68580" marT="0" marB="0" anchor="ctr"/>
                </a:tc>
              </a:tr>
              <a:tr h="233112">
                <a:tc>
                  <a:txBody>
                    <a:bodyPr/>
                    <a:lstStyle/>
                    <a:p>
                      <a:pPr marL="0" marR="0" algn="ctr">
                        <a:spcBef>
                          <a:spcPts val="10"/>
                        </a:spcBef>
                        <a:spcAft>
                          <a:spcPts val="10"/>
                        </a:spcAft>
                      </a:pPr>
                      <a:r>
                        <a:rPr lang="en-US" sz="1100" dirty="0">
                          <a:effectLst/>
                        </a:rPr>
                        <a:t>WorldView-1</a:t>
                      </a:r>
                      <a:endParaRPr lang="en-US" sz="1100" dirty="0">
                        <a:effectLst/>
                        <a:latin typeface="Cambria"/>
                        <a:ea typeface="Cambria"/>
                        <a:cs typeface="Times New Roman"/>
                      </a:endParaRPr>
                    </a:p>
                  </a:txBody>
                  <a:tcPr marL="68580" marR="68580" marT="0" marB="0" anchor="ctr"/>
                </a:tc>
                <a:tc>
                  <a:txBody>
                    <a:bodyPr/>
                    <a:lstStyle/>
                    <a:p>
                      <a:pPr marL="0" marR="0">
                        <a:spcBef>
                          <a:spcPts val="10"/>
                        </a:spcBef>
                        <a:spcAft>
                          <a:spcPts val="10"/>
                        </a:spcAft>
                      </a:pPr>
                      <a:r>
                        <a:rPr lang="en-US" sz="1100" dirty="0">
                          <a:effectLst/>
                        </a:rPr>
                        <a:t>Panchromatic only</a:t>
                      </a:r>
                      <a:endParaRPr lang="en-US" sz="1100" dirty="0">
                        <a:effectLst/>
                        <a:latin typeface="Cambria"/>
                        <a:ea typeface="Cambria"/>
                        <a:cs typeface="Times New Roman"/>
                      </a:endParaRPr>
                    </a:p>
                  </a:txBody>
                  <a:tcPr marL="68580" marR="68580" marT="0" marB="0" anchor="ctr"/>
                </a:tc>
                <a:tc>
                  <a:txBody>
                    <a:bodyPr/>
                    <a:lstStyle/>
                    <a:p>
                      <a:pPr marL="0" marR="0" algn="ctr">
                        <a:spcBef>
                          <a:spcPts val="10"/>
                        </a:spcBef>
                        <a:spcAft>
                          <a:spcPts val="10"/>
                        </a:spcAft>
                      </a:pPr>
                      <a:r>
                        <a:rPr lang="en-US" sz="1100" dirty="0">
                          <a:effectLst/>
                        </a:rPr>
                        <a:t>0.5</a:t>
                      </a:r>
                      <a:endParaRPr lang="en-US" sz="1100" dirty="0">
                        <a:effectLst/>
                        <a:latin typeface="Cambria"/>
                        <a:ea typeface="Cambria"/>
                        <a:cs typeface="Times New Roman"/>
                      </a:endParaRPr>
                    </a:p>
                  </a:txBody>
                  <a:tcPr marL="68580" marR="68580" marT="0" marB="0" anchor="ctr"/>
                </a:tc>
                <a:tc>
                  <a:txBody>
                    <a:bodyPr/>
                    <a:lstStyle/>
                    <a:p>
                      <a:pPr marL="0" marR="0" algn="ctr">
                        <a:spcBef>
                          <a:spcPts val="10"/>
                        </a:spcBef>
                        <a:spcAft>
                          <a:spcPts val="10"/>
                        </a:spcAft>
                      </a:pPr>
                      <a:r>
                        <a:rPr lang="en-US" sz="1100" dirty="0">
                          <a:effectLst/>
                        </a:rPr>
                        <a:t>N/A</a:t>
                      </a:r>
                      <a:endParaRPr lang="en-US" sz="1100" dirty="0">
                        <a:effectLst/>
                        <a:latin typeface="Cambria"/>
                        <a:ea typeface="Cambria"/>
                        <a:cs typeface="Times New Roman"/>
                      </a:endParaRPr>
                    </a:p>
                  </a:txBody>
                  <a:tcPr marL="68580" marR="68580" marT="0" marB="0" anchor="ctr"/>
                </a:tc>
              </a:tr>
              <a:tr h="699338">
                <a:tc>
                  <a:txBody>
                    <a:bodyPr/>
                    <a:lstStyle/>
                    <a:p>
                      <a:pPr marL="0" marR="0" algn="ctr">
                        <a:spcBef>
                          <a:spcPts val="10"/>
                        </a:spcBef>
                        <a:spcAft>
                          <a:spcPts val="10"/>
                        </a:spcAft>
                      </a:pPr>
                      <a:r>
                        <a:rPr lang="en-US" sz="1100" dirty="0">
                          <a:effectLst/>
                        </a:rPr>
                        <a:t>WorldView-2</a:t>
                      </a:r>
                      <a:endParaRPr lang="en-US" sz="1100" dirty="0">
                        <a:effectLst/>
                        <a:latin typeface="Cambria"/>
                        <a:ea typeface="Cambria"/>
                        <a:cs typeface="Times New Roman"/>
                      </a:endParaRPr>
                    </a:p>
                  </a:txBody>
                  <a:tcPr marL="68580" marR="68580" marT="0" marB="0" anchor="ctr"/>
                </a:tc>
                <a:tc>
                  <a:txBody>
                    <a:bodyPr/>
                    <a:lstStyle/>
                    <a:p>
                      <a:pPr marL="0" marR="0">
                        <a:spcBef>
                          <a:spcPts val="10"/>
                        </a:spcBef>
                        <a:spcAft>
                          <a:spcPts val="10"/>
                        </a:spcAft>
                      </a:pPr>
                      <a:r>
                        <a:rPr lang="en-US" sz="1100" dirty="0">
                          <a:effectLst/>
                        </a:rPr>
                        <a:t>Pan, R, G, B, Near IR </a:t>
                      </a:r>
                      <a:r>
                        <a:rPr lang="en-US" sz="1100" dirty="0" smtClean="0">
                          <a:effectLst/>
                        </a:rPr>
                        <a:t>1, </a:t>
                      </a:r>
                      <a:r>
                        <a:rPr lang="en-US" sz="1100" dirty="0">
                          <a:effectLst/>
                        </a:rPr>
                        <a:t>Near IR 2</a:t>
                      </a:r>
                      <a:r>
                        <a:rPr lang="en-US" sz="1100" dirty="0" smtClean="0">
                          <a:effectLst/>
                        </a:rPr>
                        <a:t>, Coastal</a:t>
                      </a:r>
                      <a:r>
                        <a:rPr lang="en-US" sz="1100" dirty="0">
                          <a:effectLst/>
                        </a:rPr>
                        <a:t>, Red Edge, Yellow</a:t>
                      </a:r>
                      <a:endParaRPr lang="en-US" sz="1100" dirty="0">
                        <a:effectLst/>
                        <a:latin typeface="Cambria"/>
                        <a:ea typeface="Cambria"/>
                        <a:cs typeface="Times New Roman"/>
                      </a:endParaRPr>
                    </a:p>
                  </a:txBody>
                  <a:tcPr marL="68580" marR="68580" marT="0" marB="0" anchor="ctr"/>
                </a:tc>
                <a:tc>
                  <a:txBody>
                    <a:bodyPr/>
                    <a:lstStyle/>
                    <a:p>
                      <a:pPr marL="0" marR="0" algn="ctr">
                        <a:spcBef>
                          <a:spcPts val="10"/>
                        </a:spcBef>
                        <a:spcAft>
                          <a:spcPts val="10"/>
                        </a:spcAft>
                      </a:pPr>
                      <a:r>
                        <a:rPr lang="en-US" sz="1100" dirty="0" smtClean="0">
                          <a:effectLst/>
                        </a:rPr>
                        <a:t>0.46</a:t>
                      </a:r>
                      <a:endParaRPr lang="en-US" sz="1100" dirty="0">
                        <a:effectLst/>
                        <a:latin typeface="Cambria"/>
                        <a:ea typeface="Cambria"/>
                        <a:cs typeface="Times New Roman"/>
                      </a:endParaRPr>
                    </a:p>
                  </a:txBody>
                  <a:tcPr marL="68580" marR="68580" marT="0" marB="0" anchor="ctr"/>
                </a:tc>
                <a:tc>
                  <a:txBody>
                    <a:bodyPr/>
                    <a:lstStyle/>
                    <a:p>
                      <a:pPr marL="0" marR="0" algn="ctr">
                        <a:spcBef>
                          <a:spcPts val="10"/>
                        </a:spcBef>
                        <a:spcAft>
                          <a:spcPts val="10"/>
                        </a:spcAft>
                      </a:pPr>
                      <a:r>
                        <a:rPr lang="en-US" sz="1100" dirty="0" smtClean="0">
                          <a:effectLst/>
                        </a:rPr>
                        <a:t>1.85</a:t>
                      </a:r>
                      <a:endParaRPr lang="en-US" sz="1100" dirty="0">
                        <a:effectLst/>
                        <a:latin typeface="Cambria"/>
                        <a:ea typeface="Cambria"/>
                        <a:cs typeface="Times New Roman"/>
                      </a:endParaRPr>
                    </a:p>
                  </a:txBody>
                  <a:tcPr marL="68580" marR="68580" marT="0" marB="0" anchor="ctr"/>
                </a:tc>
              </a:tr>
              <a:tr h="466225">
                <a:tc>
                  <a:txBody>
                    <a:bodyPr/>
                    <a:lstStyle/>
                    <a:p>
                      <a:pPr marL="0" marR="0" algn="ctr">
                        <a:spcBef>
                          <a:spcPts val="10"/>
                        </a:spcBef>
                        <a:spcAft>
                          <a:spcPts val="10"/>
                        </a:spcAft>
                      </a:pPr>
                      <a:r>
                        <a:rPr lang="en-US" sz="1100" dirty="0" smtClean="0">
                          <a:solidFill>
                            <a:srgbClr val="000000"/>
                          </a:solidFill>
                          <a:effectLst/>
                          <a:latin typeface="Calibri" panose="020F0502020204030204" pitchFamily="34" charset="0"/>
                          <a:ea typeface="Cambria"/>
                          <a:cs typeface="Times New Roman"/>
                        </a:rPr>
                        <a:t>WorldView-3</a:t>
                      </a:r>
                      <a:endParaRPr lang="en-US" sz="1100" dirty="0">
                        <a:effectLst/>
                        <a:latin typeface="Calibri" panose="020F0502020204030204" pitchFamily="34" charset="0"/>
                        <a:ea typeface="Cambria"/>
                        <a:cs typeface="Times New Roman"/>
                      </a:endParaRPr>
                    </a:p>
                  </a:txBody>
                  <a:tcPr marL="68580" marR="68580" marT="0" marB="0" anchor="ctr"/>
                </a:tc>
                <a:tc>
                  <a:txBody>
                    <a:bodyPr/>
                    <a:lstStyle/>
                    <a:p>
                      <a:pPr marL="0" marR="0">
                        <a:spcBef>
                          <a:spcPts val="10"/>
                        </a:spcBef>
                        <a:spcAft>
                          <a:spcPts val="10"/>
                        </a:spcAft>
                      </a:pPr>
                      <a:r>
                        <a:rPr lang="en-US" sz="1100" dirty="0" smtClean="0">
                          <a:effectLst/>
                          <a:latin typeface="+mn-lt"/>
                          <a:ea typeface="Cambria"/>
                          <a:cs typeface="Times New Roman"/>
                        </a:rPr>
                        <a:t>Same as WV-2 plus 8 </a:t>
                      </a:r>
                      <a:r>
                        <a:rPr lang="en-US" sz="1100" dirty="0" err="1" smtClean="0">
                          <a:effectLst/>
                          <a:latin typeface="+mn-lt"/>
                          <a:ea typeface="Cambria"/>
                          <a:cs typeface="Times New Roman"/>
                        </a:rPr>
                        <a:t>SWIR</a:t>
                      </a:r>
                      <a:r>
                        <a:rPr lang="en-US" sz="1100" dirty="0" smtClean="0">
                          <a:effectLst/>
                          <a:latin typeface="+mn-lt"/>
                          <a:ea typeface="Cambria"/>
                          <a:cs typeface="Times New Roman"/>
                        </a:rPr>
                        <a:t> bands</a:t>
                      </a:r>
                      <a:r>
                        <a:rPr lang="en-US" sz="1100" baseline="0" dirty="0" smtClean="0">
                          <a:effectLst/>
                          <a:latin typeface="+mn-lt"/>
                          <a:ea typeface="Cambria"/>
                          <a:cs typeface="Times New Roman"/>
                        </a:rPr>
                        <a:t> and 12 </a:t>
                      </a:r>
                      <a:r>
                        <a:rPr lang="en-US" sz="1100" baseline="0" dirty="0" err="1" smtClean="0">
                          <a:effectLst/>
                          <a:latin typeface="+mn-lt"/>
                          <a:ea typeface="Cambria"/>
                          <a:cs typeface="Times New Roman"/>
                        </a:rPr>
                        <a:t>CAVIS</a:t>
                      </a:r>
                      <a:r>
                        <a:rPr lang="en-US" sz="1100" baseline="0" dirty="0" smtClean="0">
                          <a:effectLst/>
                          <a:latin typeface="+mn-lt"/>
                          <a:ea typeface="Cambria"/>
                          <a:cs typeface="Times New Roman"/>
                        </a:rPr>
                        <a:t> bands</a:t>
                      </a:r>
                      <a:endParaRPr lang="en-US" sz="1100" dirty="0">
                        <a:effectLst/>
                        <a:latin typeface="+mn-lt"/>
                        <a:ea typeface="Cambria"/>
                        <a:cs typeface="Times New Roman"/>
                      </a:endParaRPr>
                    </a:p>
                  </a:txBody>
                  <a:tcPr marL="68580" marR="68580" marT="0" marB="0" anchor="ctr"/>
                </a:tc>
                <a:tc>
                  <a:txBody>
                    <a:bodyPr/>
                    <a:lstStyle/>
                    <a:p>
                      <a:pPr marL="0" marR="0" algn="ctr">
                        <a:spcBef>
                          <a:spcPts val="10"/>
                        </a:spcBef>
                        <a:spcAft>
                          <a:spcPts val="10"/>
                        </a:spcAft>
                      </a:pPr>
                      <a:r>
                        <a:rPr lang="en-US" sz="1100" dirty="0" smtClean="0">
                          <a:effectLst/>
                          <a:latin typeface="Cambria"/>
                          <a:ea typeface="Cambria"/>
                          <a:cs typeface="Times New Roman"/>
                        </a:rPr>
                        <a:t>0.31</a:t>
                      </a:r>
                      <a:endParaRPr lang="en-US" sz="1100" dirty="0">
                        <a:effectLst/>
                        <a:latin typeface="Cambria"/>
                        <a:ea typeface="Cambria"/>
                        <a:cs typeface="Times New Roman"/>
                      </a:endParaRPr>
                    </a:p>
                  </a:txBody>
                  <a:tcPr marL="68580" marR="68580" marT="0" marB="0" anchor="ctr"/>
                </a:tc>
                <a:tc>
                  <a:txBody>
                    <a:bodyPr/>
                    <a:lstStyle/>
                    <a:p>
                      <a:pPr marL="0" marR="0" algn="ctr">
                        <a:spcBef>
                          <a:spcPts val="10"/>
                        </a:spcBef>
                        <a:spcAft>
                          <a:spcPts val="10"/>
                        </a:spcAft>
                      </a:pPr>
                      <a:r>
                        <a:rPr lang="en-US" sz="1100" dirty="0" smtClean="0">
                          <a:effectLst/>
                          <a:latin typeface="Cambria"/>
                          <a:ea typeface="Cambria"/>
                          <a:cs typeface="Times New Roman"/>
                        </a:rPr>
                        <a:t>1.24</a:t>
                      </a:r>
                    </a:p>
                  </a:txBody>
                  <a:tcPr marL="68580" marR="68580" marT="0" marB="0" anchor="ctr"/>
                </a:tc>
              </a:tr>
            </a:tbl>
          </a:graphicData>
        </a:graphic>
      </p:graphicFrame>
      <p:pic>
        <p:nvPicPr>
          <p:cNvPr id="16" name="Picture 15"/>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7159752" y="4355457"/>
            <a:ext cx="822960" cy="792520"/>
          </a:xfrm>
          <a:prstGeom prst="rect">
            <a:avLst/>
          </a:prstGeom>
        </p:spPr>
      </p:pic>
      <p:sp>
        <p:nvSpPr>
          <p:cNvPr id="19" name="TextBox 18"/>
          <p:cNvSpPr txBox="1"/>
          <p:nvPr/>
        </p:nvSpPr>
        <p:spPr>
          <a:xfrm>
            <a:off x="7117080" y="5052433"/>
            <a:ext cx="969304" cy="276999"/>
          </a:xfrm>
          <a:prstGeom prst="rect">
            <a:avLst/>
          </a:prstGeom>
          <a:noFill/>
        </p:spPr>
        <p:txBody>
          <a:bodyPr wrap="none" rtlCol="0">
            <a:spAutoFit/>
          </a:bodyPr>
          <a:lstStyle/>
          <a:p>
            <a:pPr fontAlgn="auto">
              <a:spcBef>
                <a:spcPts val="0"/>
              </a:spcBef>
              <a:spcAft>
                <a:spcPts val="0"/>
              </a:spcAft>
            </a:pPr>
            <a:r>
              <a:rPr lang="en-US" sz="1200" dirty="0" smtClean="0">
                <a:solidFill>
                  <a:prstClr val="white"/>
                </a:solidFill>
                <a:latin typeface="Calibri"/>
                <a:ea typeface="+mn-ea"/>
              </a:rPr>
              <a:t>Worldview 3</a:t>
            </a:r>
            <a:endParaRPr lang="en-US" sz="1200" dirty="0">
              <a:solidFill>
                <a:prstClr val="white"/>
              </a:solidFill>
              <a:latin typeface="Calibri"/>
              <a:ea typeface="+mn-ea"/>
            </a:endParaRPr>
          </a:p>
        </p:txBody>
      </p:sp>
    </p:spTree>
    <p:extLst>
      <p:ext uri="{BB962C8B-B14F-4D97-AF65-F5344CB8AC3E}">
        <p14:creationId xmlns:p14="http://schemas.microsoft.com/office/powerpoint/2010/main" val="6537162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04950" y="0"/>
            <a:ext cx="7639050" cy="914400"/>
          </a:xfrm>
        </p:spPr>
        <p:txBody>
          <a:bodyPr/>
          <a:lstStyle/>
          <a:p>
            <a:r>
              <a:rPr lang="en-US" sz="2500" dirty="0" smtClean="0">
                <a:solidFill>
                  <a:prstClr val="black"/>
                </a:solidFill>
              </a:rPr>
              <a:t>ABoVE Science Cloud DigitalGlobe Imagery: </a:t>
            </a:r>
            <a:br>
              <a:rPr lang="en-US" sz="2500" dirty="0" smtClean="0">
                <a:solidFill>
                  <a:prstClr val="black"/>
                </a:solidFill>
              </a:rPr>
            </a:br>
            <a:r>
              <a:rPr lang="en-US" sz="2500" dirty="0" smtClean="0">
                <a:solidFill>
                  <a:prstClr val="black"/>
                </a:solidFill>
              </a:rPr>
              <a:t>ABoVE Study Domain</a:t>
            </a:r>
            <a:endParaRPr lang="en-US" sz="2500" dirty="0"/>
          </a:p>
        </p:txBody>
      </p:sp>
      <p:sp>
        <p:nvSpPr>
          <p:cNvPr id="4" name="AutoShape 2" descr="https://cds-dev.nccs.nasa.gov/wp/wp-content/uploads/2013/08/cropped-CDS_Website_Banner.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a typeface="+mn-ea"/>
            </a:endParaRPr>
          </a:p>
        </p:txBody>
      </p:sp>
      <p:sp>
        <p:nvSpPr>
          <p:cNvPr id="5" name="AutoShape 4" descr="https://cds-dev.nccs.nasa.gov/wp/wp-content/uploads/2013/08/cropped-CDS_Website_Banner.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a typeface="+mn-ea"/>
            </a:endParaRPr>
          </a:p>
        </p:txBody>
      </p:sp>
      <p:sp>
        <p:nvSpPr>
          <p:cNvPr id="10" name="Title 1"/>
          <p:cNvSpPr txBox="1">
            <a:spLocks/>
          </p:cNvSpPr>
          <p:nvPr/>
        </p:nvSpPr>
        <p:spPr>
          <a:xfrm>
            <a:off x="8585200" y="6451600"/>
            <a:ext cx="635000" cy="330200"/>
          </a:xfrm>
          <a:prstGeom prst="rect">
            <a:avLst/>
          </a:prstGeom>
        </p:spPr>
        <p:txBody>
          <a:bodyPr anchor="ctr">
            <a:norm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fontAlgn="auto">
              <a:spcAft>
                <a:spcPts val="0"/>
              </a:spcAft>
              <a:defRPr/>
            </a:pPr>
            <a:fld id="{210AAC24-7B44-4FF2-AB71-33148A0D077C}" type="slidenum">
              <a:rPr lang="en-US" sz="1400" smtClean="0">
                <a:solidFill>
                  <a:prstClr val="black"/>
                </a:solidFill>
                <a:effectLst>
                  <a:outerShdw blurRad="114300" dist="114300" dir="2700000">
                    <a:srgbClr val="000000">
                      <a:alpha val="40000"/>
                    </a:srgbClr>
                  </a:outerShdw>
                </a:effectLst>
                <a:latin typeface="Calibri"/>
              </a:rPr>
              <a:pPr algn="ctr" fontAlgn="auto">
                <a:spcAft>
                  <a:spcPts val="0"/>
                </a:spcAft>
                <a:defRPr/>
              </a:pPr>
              <a:t>16</a:t>
            </a:fld>
            <a:endParaRPr lang="en-US" sz="1400" dirty="0">
              <a:solidFill>
                <a:prstClr val="black"/>
              </a:solidFill>
              <a:effectLst>
                <a:outerShdw blurRad="114300" dist="114300" dir="2700000">
                  <a:srgbClr val="000000">
                    <a:alpha val="40000"/>
                  </a:srgbClr>
                </a:outerShdw>
              </a:effectLst>
              <a:latin typeface="Calibri"/>
            </a:endParaRPr>
          </a:p>
        </p:txBody>
      </p:sp>
      <p:pic>
        <p:nvPicPr>
          <p:cNvPr id="12" name="Picture 13" descr="C:\Users\mamciner\Documents\Data\Data Services Manager\Presentations\NASAClimateDataServices_Overview\transparentnasalogo.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213854" y="6111819"/>
            <a:ext cx="671571" cy="5496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71819" y="1061151"/>
            <a:ext cx="6959440" cy="5377749"/>
          </a:xfrm>
          <a:prstGeom prst="rect">
            <a:avLst/>
          </a:prstGeom>
        </p:spPr>
      </p:pic>
      <p:sp>
        <p:nvSpPr>
          <p:cNvPr id="3" name="TextBox 2"/>
          <p:cNvSpPr txBox="1"/>
          <p:nvPr/>
        </p:nvSpPr>
        <p:spPr>
          <a:xfrm>
            <a:off x="1486289" y="6126588"/>
            <a:ext cx="6534738" cy="369332"/>
          </a:xfrm>
          <a:prstGeom prst="rect">
            <a:avLst/>
          </a:prstGeom>
          <a:noFill/>
        </p:spPr>
        <p:txBody>
          <a:bodyPr wrap="none" rtlCol="0">
            <a:spAutoFit/>
          </a:bodyPr>
          <a:lstStyle/>
          <a:p>
            <a:r>
              <a:rPr lang="en-US" dirty="0" smtClean="0">
                <a:latin typeface="+mj-lt"/>
              </a:rPr>
              <a:t>Note: Imagery is included from all seasons and for years 1999-2015.</a:t>
            </a:r>
            <a:endParaRPr lang="en-US" dirty="0">
              <a:latin typeface="+mj-lt"/>
            </a:endParaRPr>
          </a:p>
        </p:txBody>
      </p:sp>
    </p:spTree>
    <p:extLst>
      <p:ext uri="{BB962C8B-B14F-4D97-AF65-F5344CB8AC3E}">
        <p14:creationId xmlns:p14="http://schemas.microsoft.com/office/powerpoint/2010/main" val="6497521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068" y="1297588"/>
            <a:ext cx="8704933" cy="1829063"/>
          </a:xfrm>
        </p:spPr>
        <p:txBody>
          <a:bodyPr>
            <a:normAutofit/>
          </a:bodyPr>
          <a:lstStyle/>
          <a:p>
            <a:pPr algn="l"/>
            <a:r>
              <a:rPr lang="en-US" sz="2400" dirty="0" smtClean="0"/>
              <a:t>- Researchers will share </a:t>
            </a:r>
            <a:r>
              <a:rPr lang="en-US" sz="2400" dirty="0"/>
              <a:t>their data using ABoVE’s </a:t>
            </a:r>
            <a:r>
              <a:rPr lang="en-US" sz="2400" dirty="0" smtClean="0"/>
              <a:t>cyberinfrastructure and</a:t>
            </a:r>
            <a:r>
              <a:rPr lang="en-US" sz="2400" dirty="0"/>
              <a:t>/or partnering </a:t>
            </a:r>
            <a:r>
              <a:rPr lang="en-US" sz="2400" dirty="0" smtClean="0"/>
              <a:t>networks</a:t>
            </a:r>
            <a:br>
              <a:rPr lang="en-US" sz="2400" dirty="0" smtClean="0"/>
            </a:br>
            <a:r>
              <a:rPr lang="en-US" sz="2400" dirty="0" smtClean="0"/>
              <a:t>- Storage in the ASC will be tailored to meet </a:t>
            </a:r>
            <a:r>
              <a:rPr lang="en-US" sz="2400" dirty="0"/>
              <a:t>Science Team </a:t>
            </a:r>
            <a:r>
              <a:rPr lang="en-US" sz="2400" dirty="0" smtClean="0"/>
              <a:t>needs</a:t>
            </a:r>
            <a:br>
              <a:rPr lang="en-US" sz="2400" dirty="0" smtClean="0"/>
            </a:br>
            <a:r>
              <a:rPr lang="en-US" sz="2400" dirty="0" smtClean="0"/>
              <a:t>- Using ORNL DAAC best practices will facilitate data integration</a:t>
            </a:r>
            <a:endParaRPr lang="en-US" sz="2400" dirty="0"/>
          </a:p>
        </p:txBody>
      </p:sp>
      <p:pic>
        <p:nvPicPr>
          <p:cNvPr id="1026" name="Picture 2" descr="AmeriFlu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57490" y="3099689"/>
            <a:ext cx="2312083" cy="797270"/>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p:cNvPicPr>
            <a:picLocks noChangeAspect="1"/>
          </p:cNvPicPr>
          <p:nvPr/>
        </p:nvPicPr>
        <p:blipFill rotWithShape="1">
          <a:blip r:embed="rId4"/>
          <a:srcRect l="22174" t="6473" r="63913" b="83089"/>
          <a:stretch/>
        </p:blipFill>
        <p:spPr>
          <a:xfrm>
            <a:off x="6586329" y="4212039"/>
            <a:ext cx="2362667" cy="997070"/>
          </a:xfrm>
          <a:prstGeom prst="rect">
            <a:avLst/>
          </a:prstGeom>
        </p:spPr>
      </p:pic>
      <p:pic>
        <p:nvPicPr>
          <p:cNvPr id="5" name="Picture 4"/>
          <p:cNvPicPr>
            <a:picLocks noChangeAspect="1"/>
          </p:cNvPicPr>
          <p:nvPr/>
        </p:nvPicPr>
        <p:blipFill rotWithShape="1">
          <a:blip r:embed="rId5"/>
          <a:srcRect r="66498" b="3212"/>
          <a:stretch/>
        </p:blipFill>
        <p:spPr>
          <a:xfrm>
            <a:off x="439068" y="4416671"/>
            <a:ext cx="2728720" cy="674382"/>
          </a:xfrm>
          <a:prstGeom prst="rect">
            <a:avLst/>
          </a:prstGeom>
        </p:spPr>
      </p:pic>
      <p:pic>
        <p:nvPicPr>
          <p:cNvPr id="1030" name="Picture 6" descr="National Weather Service"/>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39068" y="3126651"/>
            <a:ext cx="5453034" cy="520991"/>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http://arcticlcc.org/assets/images/logos/_resampled/resizedimage15053-imiqlogo15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0880" y="5711687"/>
            <a:ext cx="1643937" cy="580859"/>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HADS logo"/>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849135" y="4416671"/>
            <a:ext cx="2449329" cy="829533"/>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descr="ORNLDAAC.tiff"/>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934817" y="5423579"/>
            <a:ext cx="7209184" cy="1022310"/>
          </a:xfrm>
          <a:prstGeom prst="rect">
            <a:avLst/>
          </a:prstGeom>
        </p:spPr>
      </p:pic>
      <p:pic>
        <p:nvPicPr>
          <p:cNvPr id="12" name="Picture 11"/>
          <p:cNvPicPr>
            <a:picLocks noChangeAspect="1"/>
          </p:cNvPicPr>
          <p:nvPr/>
        </p:nvPicPr>
        <p:blipFill>
          <a:blip r:embed="rId10"/>
          <a:stretch>
            <a:fillRect/>
          </a:stretch>
        </p:blipFill>
        <p:spPr>
          <a:xfrm>
            <a:off x="861661" y="3770020"/>
            <a:ext cx="4305174" cy="534783"/>
          </a:xfrm>
          <a:prstGeom prst="rect">
            <a:avLst/>
          </a:prstGeom>
        </p:spPr>
      </p:pic>
      <p:sp>
        <p:nvSpPr>
          <p:cNvPr id="11" name="Title 1"/>
          <p:cNvSpPr txBox="1">
            <a:spLocks/>
          </p:cNvSpPr>
          <p:nvPr/>
        </p:nvSpPr>
        <p:spPr bwMode="auto">
          <a:xfrm>
            <a:off x="0" y="821635"/>
            <a:ext cx="8948996" cy="602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en-US" sz="2400" b="1" dirty="0" smtClean="0"/>
              <a:t>Other Sources of Data that will be used in the </a:t>
            </a:r>
            <a:r>
              <a:rPr lang="en-US" sz="2400" b="1" dirty="0" err="1" smtClean="0"/>
              <a:t>ABoVE</a:t>
            </a:r>
            <a:r>
              <a:rPr lang="en-US" sz="2400" b="1" dirty="0" smtClean="0"/>
              <a:t> Science Cloud</a:t>
            </a:r>
            <a:endParaRPr lang="en-US" sz="2400" b="1" dirty="0"/>
          </a:p>
        </p:txBody>
      </p:sp>
    </p:spTree>
    <p:extLst>
      <p:ext uri="{BB962C8B-B14F-4D97-AF65-F5344CB8AC3E}">
        <p14:creationId xmlns:p14="http://schemas.microsoft.com/office/powerpoint/2010/main" val="29719641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
          <p:cNvSpPr>
            <a:spLocks noChangeArrowheads="1"/>
          </p:cNvSpPr>
          <p:nvPr/>
        </p:nvSpPr>
        <p:spPr bwMode="auto">
          <a:xfrm>
            <a:off x="322075" y="943689"/>
            <a:ext cx="4311709" cy="830997"/>
          </a:xfrm>
          <a:prstGeom prst="rect">
            <a:avLst/>
          </a:prstGeom>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algn="ctr">
              <a:spcAft>
                <a:spcPts val="1800"/>
              </a:spcAft>
            </a:pPr>
            <a:r>
              <a:rPr lang="en-US" sz="1600" dirty="0" smtClean="0">
                <a:solidFill>
                  <a:prstClr val="black"/>
                </a:solidFill>
              </a:rPr>
              <a:t>How an </a:t>
            </a:r>
            <a:r>
              <a:rPr lang="en-US" sz="1600" i="1" dirty="0" smtClean="0">
                <a:solidFill>
                  <a:prstClr val="black"/>
                </a:solidFill>
              </a:rPr>
              <a:t>external</a:t>
            </a:r>
            <a:r>
              <a:rPr lang="en-US" sz="1600" dirty="0" smtClean="0">
                <a:solidFill>
                  <a:prstClr val="black"/>
                </a:solidFill>
              </a:rPr>
              <a:t> NASA user calculates the global monthly temperature average over 42 layers of the atmosphere for the last 30 years</a:t>
            </a:r>
            <a:endParaRPr lang="en-US" sz="1600" i="1" dirty="0">
              <a:solidFill>
                <a:prstClr val="black"/>
              </a:solidFill>
            </a:endParaRPr>
          </a:p>
        </p:txBody>
      </p:sp>
      <p:pic>
        <p:nvPicPr>
          <p:cNvPr id="2052" name="Picture 4" descr="C:\Users\mamciner\Downloads\222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8488" y="1908903"/>
            <a:ext cx="3149661" cy="23805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3" name="Picture 5" descr="C:\Users\mamciner\Downloads\Picwewure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8488" y="4471363"/>
            <a:ext cx="3644620" cy="8589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8585200" y="6451600"/>
            <a:ext cx="635000" cy="330200"/>
          </a:xfrm>
          <a:prstGeom prst="rect">
            <a:avLst/>
          </a:prstGeom>
        </p:spPr>
        <p:txBody>
          <a:bodyPr anchor="ctr">
            <a:norm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fontAlgn="auto">
              <a:spcAft>
                <a:spcPts val="0"/>
              </a:spcAft>
              <a:defRPr/>
            </a:pPr>
            <a:fld id="{210AAC24-7B44-4FF2-AB71-33148A0D077C}" type="slidenum">
              <a:rPr lang="en-US" sz="1400" smtClean="0">
                <a:solidFill>
                  <a:prstClr val="black"/>
                </a:solidFill>
                <a:effectLst>
                  <a:outerShdw blurRad="114300" dist="114300" dir="2700000">
                    <a:srgbClr val="000000">
                      <a:alpha val="40000"/>
                    </a:srgbClr>
                  </a:outerShdw>
                </a:effectLst>
                <a:latin typeface="Calibri"/>
              </a:rPr>
              <a:pPr algn="ctr" fontAlgn="auto">
                <a:spcAft>
                  <a:spcPts val="0"/>
                </a:spcAft>
                <a:defRPr/>
              </a:pPr>
              <a:t>18</a:t>
            </a:fld>
            <a:endParaRPr lang="en-US" sz="1400" dirty="0">
              <a:solidFill>
                <a:prstClr val="black"/>
              </a:solidFill>
              <a:effectLst>
                <a:outerShdw blurRad="114300" dist="114300" dir="2700000">
                  <a:srgbClr val="000000">
                    <a:alpha val="40000"/>
                  </a:srgbClr>
                </a:outerShdw>
              </a:effectLst>
              <a:latin typeface="Calibri"/>
            </a:endParaRPr>
          </a:p>
        </p:txBody>
      </p:sp>
      <p:sp>
        <p:nvSpPr>
          <p:cNvPr id="15" name="Title 1"/>
          <p:cNvSpPr txBox="1">
            <a:spLocks/>
          </p:cNvSpPr>
          <p:nvPr/>
        </p:nvSpPr>
        <p:spPr bwMode="auto">
          <a:xfrm>
            <a:off x="1524000" y="0"/>
            <a:ext cx="7620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000">
                <a:solidFill>
                  <a:schemeClr val="tx1"/>
                </a:solidFill>
                <a:latin typeface="Calibri" pitchFamily="34" charset="0"/>
              </a:defRPr>
            </a:lvl2pPr>
            <a:lvl3pPr algn="ctr" rtl="0" eaLnBrk="0" fontAlgn="base" hangingPunct="0">
              <a:spcBef>
                <a:spcPct val="0"/>
              </a:spcBef>
              <a:spcAft>
                <a:spcPct val="0"/>
              </a:spcAft>
              <a:defRPr sz="4000">
                <a:solidFill>
                  <a:schemeClr val="tx1"/>
                </a:solidFill>
                <a:latin typeface="Calibri" pitchFamily="34" charset="0"/>
              </a:defRPr>
            </a:lvl3pPr>
            <a:lvl4pPr algn="ctr" rtl="0" eaLnBrk="0" fontAlgn="base" hangingPunct="0">
              <a:spcBef>
                <a:spcPct val="0"/>
              </a:spcBef>
              <a:spcAft>
                <a:spcPct val="0"/>
              </a:spcAft>
              <a:defRPr sz="4000">
                <a:solidFill>
                  <a:schemeClr val="tx1"/>
                </a:solidFill>
                <a:latin typeface="Calibri" pitchFamily="34" charset="0"/>
              </a:defRPr>
            </a:lvl4pPr>
            <a:lvl5pPr algn="ctr" rtl="0" eaLnBrk="0" fontAlgn="base" hangingPunct="0">
              <a:spcBef>
                <a:spcPct val="0"/>
              </a:spcBef>
              <a:spcAft>
                <a:spcPct val="0"/>
              </a:spcAft>
              <a:defRPr sz="4000">
                <a:solidFill>
                  <a:schemeClr val="tx1"/>
                </a:solidFill>
                <a:latin typeface="Calibri" pitchFamily="34" charset="0"/>
              </a:defRPr>
            </a:lvl5pPr>
            <a:lvl6pPr marL="457200" algn="ctr" rtl="0" fontAlgn="base">
              <a:spcBef>
                <a:spcPct val="0"/>
              </a:spcBef>
              <a:spcAft>
                <a:spcPct val="0"/>
              </a:spcAft>
              <a:defRPr sz="4000">
                <a:solidFill>
                  <a:schemeClr val="tx1"/>
                </a:solidFill>
                <a:latin typeface="Calibri" pitchFamily="34" charset="0"/>
              </a:defRPr>
            </a:lvl6pPr>
            <a:lvl7pPr marL="914400" algn="ctr" rtl="0" fontAlgn="base">
              <a:spcBef>
                <a:spcPct val="0"/>
              </a:spcBef>
              <a:spcAft>
                <a:spcPct val="0"/>
              </a:spcAft>
              <a:defRPr sz="4000">
                <a:solidFill>
                  <a:schemeClr val="tx1"/>
                </a:solidFill>
                <a:latin typeface="Calibri" pitchFamily="34" charset="0"/>
              </a:defRPr>
            </a:lvl7pPr>
            <a:lvl8pPr marL="1371600" algn="ctr" rtl="0" fontAlgn="base">
              <a:spcBef>
                <a:spcPct val="0"/>
              </a:spcBef>
              <a:spcAft>
                <a:spcPct val="0"/>
              </a:spcAft>
              <a:defRPr sz="4000">
                <a:solidFill>
                  <a:schemeClr val="tx1"/>
                </a:solidFill>
                <a:latin typeface="Calibri" pitchFamily="34" charset="0"/>
              </a:defRPr>
            </a:lvl8pPr>
            <a:lvl9pPr marL="1828800" algn="ctr" rtl="0" fontAlgn="base">
              <a:spcBef>
                <a:spcPct val="0"/>
              </a:spcBef>
              <a:spcAft>
                <a:spcPct val="0"/>
              </a:spcAft>
              <a:defRPr sz="4000">
                <a:solidFill>
                  <a:schemeClr val="tx1"/>
                </a:solidFill>
                <a:latin typeface="Calibri" pitchFamily="34" charset="0"/>
              </a:defRPr>
            </a:lvl9pPr>
          </a:lstStyle>
          <a:p>
            <a:r>
              <a:rPr lang="en-US" sz="2500" dirty="0">
                <a:solidFill>
                  <a:prstClr val="black"/>
                </a:solidFill>
              </a:rPr>
              <a:t>NASA’s Climate Analytics-as-a-Service</a:t>
            </a:r>
            <a:br>
              <a:rPr lang="en-US" sz="2500" dirty="0">
                <a:solidFill>
                  <a:prstClr val="black"/>
                </a:solidFill>
              </a:rPr>
            </a:br>
            <a:r>
              <a:rPr lang="en-US" sz="2500" dirty="0">
                <a:solidFill>
                  <a:prstClr val="black"/>
                </a:solidFill>
              </a:rPr>
              <a:t>“APPLICATION SERVICES” MERRA AS Functional Use Case</a:t>
            </a:r>
          </a:p>
        </p:txBody>
      </p:sp>
      <p:pic>
        <p:nvPicPr>
          <p:cNvPr id="2054" name="Picture 6" descr="C:\Users\mamciner\Downloads\ssss.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344562" y="1096262"/>
            <a:ext cx="5799438" cy="52842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4285541" y="6400800"/>
            <a:ext cx="4191000" cy="381000"/>
          </a:xfrm>
          <a:prstGeom prst="rect">
            <a:avLst/>
          </a:prstGeom>
        </p:spPr>
        <p:txBody>
          <a:bodyPr anchor="ct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000">
                <a:solidFill>
                  <a:schemeClr val="tx1"/>
                </a:solidFill>
                <a:latin typeface="Calibri" pitchFamily="34" charset="0"/>
              </a:defRPr>
            </a:lvl2pPr>
            <a:lvl3pPr algn="ctr" rtl="0" eaLnBrk="0" fontAlgn="base" hangingPunct="0">
              <a:spcBef>
                <a:spcPct val="0"/>
              </a:spcBef>
              <a:spcAft>
                <a:spcPct val="0"/>
              </a:spcAft>
              <a:defRPr sz="4000">
                <a:solidFill>
                  <a:schemeClr val="tx1"/>
                </a:solidFill>
                <a:latin typeface="Calibri" pitchFamily="34" charset="0"/>
              </a:defRPr>
            </a:lvl3pPr>
            <a:lvl4pPr algn="ctr" rtl="0" eaLnBrk="0" fontAlgn="base" hangingPunct="0">
              <a:spcBef>
                <a:spcPct val="0"/>
              </a:spcBef>
              <a:spcAft>
                <a:spcPct val="0"/>
              </a:spcAft>
              <a:defRPr sz="4000">
                <a:solidFill>
                  <a:schemeClr val="tx1"/>
                </a:solidFill>
                <a:latin typeface="Calibri" pitchFamily="34" charset="0"/>
              </a:defRPr>
            </a:lvl4pPr>
            <a:lvl5pPr algn="ctr" rtl="0" eaLnBrk="0" fontAlgn="base" hangingPunct="0">
              <a:spcBef>
                <a:spcPct val="0"/>
              </a:spcBef>
              <a:spcAft>
                <a:spcPct val="0"/>
              </a:spcAft>
              <a:defRPr sz="4000">
                <a:solidFill>
                  <a:schemeClr val="tx1"/>
                </a:solidFill>
                <a:latin typeface="Calibri" pitchFamily="34" charset="0"/>
              </a:defRPr>
            </a:lvl5pPr>
            <a:lvl6pPr marL="457200" algn="ctr" rtl="0" fontAlgn="base">
              <a:spcBef>
                <a:spcPct val="0"/>
              </a:spcBef>
              <a:spcAft>
                <a:spcPct val="0"/>
              </a:spcAft>
              <a:defRPr sz="4000">
                <a:solidFill>
                  <a:schemeClr val="tx1"/>
                </a:solidFill>
                <a:latin typeface="Calibri" pitchFamily="34" charset="0"/>
              </a:defRPr>
            </a:lvl6pPr>
            <a:lvl7pPr marL="914400" algn="ctr" rtl="0" fontAlgn="base">
              <a:spcBef>
                <a:spcPct val="0"/>
              </a:spcBef>
              <a:spcAft>
                <a:spcPct val="0"/>
              </a:spcAft>
              <a:defRPr sz="4000">
                <a:solidFill>
                  <a:schemeClr val="tx1"/>
                </a:solidFill>
                <a:latin typeface="Calibri" pitchFamily="34" charset="0"/>
              </a:defRPr>
            </a:lvl7pPr>
            <a:lvl8pPr marL="1371600" algn="ctr" rtl="0" fontAlgn="base">
              <a:spcBef>
                <a:spcPct val="0"/>
              </a:spcBef>
              <a:spcAft>
                <a:spcPct val="0"/>
              </a:spcAft>
              <a:defRPr sz="4000">
                <a:solidFill>
                  <a:schemeClr val="tx1"/>
                </a:solidFill>
                <a:latin typeface="Calibri" pitchFamily="34" charset="0"/>
              </a:defRPr>
            </a:lvl8pPr>
            <a:lvl9pPr marL="1828800" algn="ctr" rtl="0" fontAlgn="base">
              <a:spcBef>
                <a:spcPct val="0"/>
              </a:spcBef>
              <a:spcAft>
                <a:spcPct val="0"/>
              </a:spcAft>
              <a:defRPr sz="4000">
                <a:solidFill>
                  <a:schemeClr val="tx1"/>
                </a:solidFill>
                <a:latin typeface="Calibri" pitchFamily="34" charset="0"/>
              </a:defRPr>
            </a:lvl9pPr>
          </a:lstStyle>
          <a:p>
            <a:r>
              <a:rPr lang="en-US" sz="1600" i="1" dirty="0" smtClean="0">
                <a:solidFill>
                  <a:prstClr val="black"/>
                </a:solidFill>
              </a:rPr>
              <a:t>Example Download Times For 80TB</a:t>
            </a:r>
            <a:endParaRPr lang="en-US" sz="1600" i="1" dirty="0">
              <a:solidFill>
                <a:prstClr val="black"/>
              </a:solidFill>
            </a:endParaRPr>
          </a:p>
        </p:txBody>
      </p:sp>
      <p:sp>
        <p:nvSpPr>
          <p:cNvPr id="16" name="Title 1"/>
          <p:cNvSpPr txBox="1">
            <a:spLocks/>
          </p:cNvSpPr>
          <p:nvPr/>
        </p:nvSpPr>
        <p:spPr>
          <a:xfrm>
            <a:off x="94541" y="6019800"/>
            <a:ext cx="4191000" cy="381000"/>
          </a:xfrm>
          <a:prstGeom prst="rect">
            <a:avLst/>
          </a:prstGeom>
        </p:spPr>
        <p:txBody>
          <a:bodyPr anchor="ct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000">
                <a:solidFill>
                  <a:schemeClr val="tx1"/>
                </a:solidFill>
                <a:latin typeface="Calibri" pitchFamily="34" charset="0"/>
              </a:defRPr>
            </a:lvl2pPr>
            <a:lvl3pPr algn="ctr" rtl="0" eaLnBrk="0" fontAlgn="base" hangingPunct="0">
              <a:spcBef>
                <a:spcPct val="0"/>
              </a:spcBef>
              <a:spcAft>
                <a:spcPct val="0"/>
              </a:spcAft>
              <a:defRPr sz="4000">
                <a:solidFill>
                  <a:schemeClr val="tx1"/>
                </a:solidFill>
                <a:latin typeface="Calibri" pitchFamily="34" charset="0"/>
              </a:defRPr>
            </a:lvl3pPr>
            <a:lvl4pPr algn="ctr" rtl="0" eaLnBrk="0" fontAlgn="base" hangingPunct="0">
              <a:spcBef>
                <a:spcPct val="0"/>
              </a:spcBef>
              <a:spcAft>
                <a:spcPct val="0"/>
              </a:spcAft>
              <a:defRPr sz="4000">
                <a:solidFill>
                  <a:schemeClr val="tx1"/>
                </a:solidFill>
                <a:latin typeface="Calibri" pitchFamily="34" charset="0"/>
              </a:defRPr>
            </a:lvl4pPr>
            <a:lvl5pPr algn="ctr" rtl="0" eaLnBrk="0" fontAlgn="base" hangingPunct="0">
              <a:spcBef>
                <a:spcPct val="0"/>
              </a:spcBef>
              <a:spcAft>
                <a:spcPct val="0"/>
              </a:spcAft>
              <a:defRPr sz="4000">
                <a:solidFill>
                  <a:schemeClr val="tx1"/>
                </a:solidFill>
                <a:latin typeface="Calibri" pitchFamily="34" charset="0"/>
              </a:defRPr>
            </a:lvl5pPr>
            <a:lvl6pPr marL="457200" algn="ctr" rtl="0" fontAlgn="base">
              <a:spcBef>
                <a:spcPct val="0"/>
              </a:spcBef>
              <a:spcAft>
                <a:spcPct val="0"/>
              </a:spcAft>
              <a:defRPr sz="4000">
                <a:solidFill>
                  <a:schemeClr val="tx1"/>
                </a:solidFill>
                <a:latin typeface="Calibri" pitchFamily="34" charset="0"/>
              </a:defRPr>
            </a:lvl6pPr>
            <a:lvl7pPr marL="914400" algn="ctr" rtl="0" fontAlgn="base">
              <a:spcBef>
                <a:spcPct val="0"/>
              </a:spcBef>
              <a:spcAft>
                <a:spcPct val="0"/>
              </a:spcAft>
              <a:defRPr sz="4000">
                <a:solidFill>
                  <a:schemeClr val="tx1"/>
                </a:solidFill>
                <a:latin typeface="Calibri" pitchFamily="34" charset="0"/>
              </a:defRPr>
            </a:lvl7pPr>
            <a:lvl8pPr marL="1371600" algn="ctr" rtl="0" fontAlgn="base">
              <a:spcBef>
                <a:spcPct val="0"/>
              </a:spcBef>
              <a:spcAft>
                <a:spcPct val="0"/>
              </a:spcAft>
              <a:defRPr sz="4000">
                <a:solidFill>
                  <a:schemeClr val="tx1"/>
                </a:solidFill>
                <a:latin typeface="Calibri" pitchFamily="34" charset="0"/>
              </a:defRPr>
            </a:lvl8pPr>
            <a:lvl9pPr marL="1828800" algn="ctr" rtl="0" fontAlgn="base">
              <a:spcBef>
                <a:spcPct val="0"/>
              </a:spcBef>
              <a:spcAft>
                <a:spcPct val="0"/>
              </a:spcAft>
              <a:defRPr sz="4000">
                <a:solidFill>
                  <a:schemeClr val="tx1"/>
                </a:solidFill>
                <a:latin typeface="Calibri" pitchFamily="34" charset="0"/>
              </a:defRPr>
            </a:lvl9pPr>
          </a:lstStyle>
          <a:p>
            <a:endParaRPr lang="en-US" sz="1600" i="1" dirty="0" smtClean="0">
              <a:solidFill>
                <a:prstClr val="black"/>
              </a:solidFill>
            </a:endParaRPr>
          </a:p>
        </p:txBody>
      </p:sp>
    </p:spTree>
    <p:extLst>
      <p:ext uri="{BB962C8B-B14F-4D97-AF65-F5344CB8AC3E}">
        <p14:creationId xmlns:p14="http://schemas.microsoft.com/office/powerpoint/2010/main" val="27085489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19200"/>
            <a:ext cx="4267200" cy="5334000"/>
          </a:xfrm>
        </p:spPr>
        <p:txBody>
          <a:bodyPr/>
          <a:lstStyle/>
          <a:p>
            <a:pPr marL="0" indent="0">
              <a:buNone/>
            </a:pPr>
            <a:r>
              <a:rPr lang="en-US" sz="1800" b="1" i="1" dirty="0"/>
              <a:t>Takes in large amounts of input and creates a small amount of output</a:t>
            </a:r>
          </a:p>
          <a:p>
            <a:r>
              <a:rPr lang="en-US" sz="1800" dirty="0" smtClean="0"/>
              <a:t>Use large </a:t>
            </a:r>
            <a:r>
              <a:rPr lang="en-US" sz="1800" dirty="0"/>
              <a:t>amounts of distributed observation and model data to generate </a:t>
            </a:r>
            <a:r>
              <a:rPr lang="en-US" sz="1800" dirty="0" smtClean="0"/>
              <a:t>science</a:t>
            </a:r>
          </a:p>
          <a:p>
            <a:r>
              <a:rPr lang="en-US" sz="1800" dirty="0" smtClean="0"/>
              <a:t>Analysis applications are typically 100’s of lines of code</a:t>
            </a:r>
            <a:endParaRPr lang="en-US" sz="1800" dirty="0"/>
          </a:p>
          <a:p>
            <a:r>
              <a:rPr lang="en-US" sz="1800" dirty="0"/>
              <a:t>Python, IDL, </a:t>
            </a:r>
            <a:r>
              <a:rPr lang="en-US" sz="1800" dirty="0" err="1" smtClean="0"/>
              <a:t>Matlab</a:t>
            </a:r>
            <a:r>
              <a:rPr lang="en-US" sz="1800" dirty="0" smtClean="0"/>
              <a:t>, custom</a:t>
            </a:r>
            <a:endParaRPr lang="en-US" sz="1800" dirty="0"/>
          </a:p>
          <a:p>
            <a:r>
              <a:rPr lang="en-US" sz="1800" dirty="0"/>
              <a:t>Agile environment – users run in their own environments</a:t>
            </a:r>
          </a:p>
          <a:p>
            <a:endParaRPr lang="en-US" sz="1800" dirty="0"/>
          </a:p>
          <a:p>
            <a:pPr marL="0" indent="0">
              <a:buNone/>
            </a:pPr>
            <a:r>
              <a:rPr lang="en-US" sz="1800" b="1" i="1" dirty="0" smtClean="0"/>
              <a:t>Example</a:t>
            </a:r>
            <a:endParaRPr lang="en-US" sz="1800" b="1" i="1" dirty="0"/>
          </a:p>
          <a:p>
            <a:r>
              <a:rPr lang="en-US" sz="1800" dirty="0" smtClean="0"/>
              <a:t>Decadal water predictions for the high northern latitudes for the past three decades (Mark Carroll)</a:t>
            </a:r>
          </a:p>
          <a:p>
            <a:pPr lvl="1"/>
            <a:r>
              <a:rPr lang="en-US" sz="1400" dirty="0" smtClean="0"/>
              <a:t>Requires 100,000+ Landsat images and about 20 TB of storage</a:t>
            </a:r>
          </a:p>
          <a:p>
            <a:endParaRPr lang="en-US" sz="1800" dirty="0"/>
          </a:p>
          <a:p>
            <a:endParaRPr lang="en-US" sz="1800" dirty="0"/>
          </a:p>
        </p:txBody>
      </p:sp>
      <p:sp>
        <p:nvSpPr>
          <p:cNvPr id="3" name="Title 2"/>
          <p:cNvSpPr>
            <a:spLocks noGrp="1"/>
          </p:cNvSpPr>
          <p:nvPr>
            <p:ph type="title"/>
          </p:nvPr>
        </p:nvSpPr>
        <p:spPr/>
        <p:txBody>
          <a:bodyPr/>
          <a:lstStyle/>
          <a:p>
            <a:r>
              <a:rPr lang="en-US" dirty="0" smtClean="0"/>
              <a:t>Analytics Application Support</a:t>
            </a:r>
            <a:endParaRPr lang="en-US" dirty="0"/>
          </a:p>
        </p:txBody>
      </p:sp>
      <p:sp>
        <p:nvSpPr>
          <p:cNvPr id="10" name="Slide Number Placeholder 9"/>
          <p:cNvSpPr>
            <a:spLocks noGrp="1"/>
          </p:cNvSpPr>
          <p:nvPr>
            <p:ph type="sldNum" sz="quarter" idx="12"/>
          </p:nvPr>
        </p:nvSpPr>
        <p:spPr/>
        <p:txBody>
          <a:bodyPr/>
          <a:lstStyle/>
          <a:p>
            <a:pPr>
              <a:defRPr/>
            </a:pPr>
            <a:fld id="{31134E58-1A8A-4BE6-A764-C862B425906C}" type="slidenum">
              <a:rPr lang="en-US" smtClean="0"/>
              <a:pPr>
                <a:defRPr/>
              </a:pPr>
              <a:t>19</a:t>
            </a:fld>
            <a:endParaRPr lang="en-US"/>
          </a:p>
        </p:txBody>
      </p:sp>
      <p:pic>
        <p:nvPicPr>
          <p:cNvPr id="11" name="Picture 2" descr="Beaver_Hill_lake.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48200" y="1447800"/>
            <a:ext cx="4303713" cy="3875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Content Placeholder 1"/>
          <p:cNvSpPr txBox="1">
            <a:spLocks/>
          </p:cNvSpPr>
          <p:nvPr/>
        </p:nvSpPr>
        <p:spPr bwMode="auto">
          <a:xfrm>
            <a:off x="7869873" y="5307648"/>
            <a:ext cx="1274127"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ts val="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ts val="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ts val="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1800" b="1" i="1" dirty="0" smtClean="0"/>
              <a:t>M. Carroll</a:t>
            </a:r>
            <a:endParaRPr lang="en-US" sz="1800" dirty="0"/>
          </a:p>
        </p:txBody>
      </p:sp>
    </p:spTree>
    <p:extLst>
      <p:ext uri="{BB962C8B-B14F-4D97-AF65-F5344CB8AC3E}">
        <p14:creationId xmlns:p14="http://schemas.microsoft.com/office/powerpoint/2010/main" val="709784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Presentation Outline</a:t>
            </a:r>
            <a:endParaRPr lang="en-US" dirty="0"/>
          </a:p>
        </p:txBody>
      </p:sp>
      <p:sp>
        <p:nvSpPr>
          <p:cNvPr id="9" name="Content Placeholder 8"/>
          <p:cNvSpPr>
            <a:spLocks noGrp="1"/>
          </p:cNvSpPr>
          <p:nvPr>
            <p:ph idx="1"/>
          </p:nvPr>
        </p:nvSpPr>
        <p:spPr/>
        <p:txBody>
          <a:bodyPr/>
          <a:lstStyle/>
          <a:p>
            <a:r>
              <a:rPr lang="en-US" dirty="0" smtClean="0"/>
              <a:t>Introduction</a:t>
            </a:r>
          </a:p>
          <a:p>
            <a:r>
              <a:rPr lang="en-US" dirty="0" smtClean="0"/>
              <a:t>The </a:t>
            </a:r>
            <a:r>
              <a:rPr lang="en-US" dirty="0" err="1" smtClean="0"/>
              <a:t>ABoVE</a:t>
            </a:r>
            <a:r>
              <a:rPr lang="en-US" dirty="0" smtClean="0"/>
              <a:t> Campaign &amp; Data Management</a:t>
            </a:r>
          </a:p>
          <a:p>
            <a:r>
              <a:rPr lang="en-US" dirty="0" smtClean="0"/>
              <a:t>NASA’s High Performance Compute Capabilities – CISTO, NCCS, CDS and the ADAPT system</a:t>
            </a:r>
          </a:p>
          <a:p>
            <a:r>
              <a:rPr lang="en-US" dirty="0" smtClean="0"/>
              <a:t>Data Sets for </a:t>
            </a:r>
            <a:r>
              <a:rPr lang="en-US" dirty="0" err="1" smtClean="0"/>
              <a:t>ABoVE</a:t>
            </a:r>
            <a:endParaRPr lang="en-US" dirty="0" smtClean="0"/>
          </a:p>
          <a:p>
            <a:r>
              <a:rPr lang="en-US" dirty="0" smtClean="0"/>
              <a:t>Analytics Examples</a:t>
            </a:r>
          </a:p>
          <a:p>
            <a:r>
              <a:rPr lang="en-US" dirty="0" smtClean="0"/>
              <a:t>Summary</a:t>
            </a:r>
          </a:p>
          <a:p>
            <a:endParaRPr lang="en-US" dirty="0" smtClean="0"/>
          </a:p>
        </p:txBody>
      </p:sp>
      <p:sp>
        <p:nvSpPr>
          <p:cNvPr id="7" name="Slide Number Placeholder 6"/>
          <p:cNvSpPr>
            <a:spLocks noGrp="1"/>
          </p:cNvSpPr>
          <p:nvPr>
            <p:ph type="sldNum" sz="quarter" idx="12"/>
          </p:nvPr>
        </p:nvSpPr>
        <p:spPr/>
        <p:txBody>
          <a:bodyPr/>
          <a:lstStyle/>
          <a:p>
            <a:pPr>
              <a:defRPr/>
            </a:pPr>
            <a:fld id="{703E893D-38E7-42CE-B370-C5AB96FE3C61}" type="slidenum">
              <a:rPr lang="en-US" smtClean="0"/>
              <a:pPr>
                <a:defRPr/>
              </a:pPr>
              <a:t>2</a:t>
            </a:fld>
            <a:endParaRPr lang="en-US" dirty="0"/>
          </a:p>
        </p:txBody>
      </p:sp>
    </p:spTree>
    <p:extLst>
      <p:ext uri="{BB962C8B-B14F-4D97-AF65-F5344CB8AC3E}">
        <p14:creationId xmlns:p14="http://schemas.microsoft.com/office/powerpoint/2010/main" val="1861004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0"/>
            <a:ext cx="7620000" cy="914400"/>
          </a:xfrm>
        </p:spPr>
        <p:txBody>
          <a:bodyPr/>
          <a:lstStyle/>
          <a:p>
            <a:r>
              <a:rPr lang="en-US" sz="2500" dirty="0" smtClean="0"/>
              <a:t>Projects: Estimated Biomass in South Sahara</a:t>
            </a:r>
            <a:endParaRPr lang="en-US" sz="2500" dirty="0"/>
          </a:p>
        </p:txBody>
      </p:sp>
      <p:sp>
        <p:nvSpPr>
          <p:cNvPr id="4" name="AutoShape 2" descr="https://cds-dev.nccs.nasa.gov/wp/wp-content/uploads/2013/08/cropped-CDS_Website_Banner.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https://cds-dev.nccs.nasa.gov/wp/wp-content/uploads/2013/08/cropped-CDS_Website_Banner.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Title 1"/>
          <p:cNvSpPr txBox="1">
            <a:spLocks/>
          </p:cNvSpPr>
          <p:nvPr/>
        </p:nvSpPr>
        <p:spPr>
          <a:xfrm>
            <a:off x="8585200" y="6451600"/>
            <a:ext cx="635000" cy="330200"/>
          </a:xfrm>
          <a:prstGeom prst="rect">
            <a:avLst/>
          </a:prstGeom>
        </p:spPr>
        <p:txBody>
          <a:bodyPr anchor="ctr">
            <a:norm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fontAlgn="auto">
              <a:spcAft>
                <a:spcPts val="0"/>
              </a:spcAft>
              <a:defRPr/>
            </a:pPr>
            <a:fld id="{210AAC24-7B44-4FF2-AB71-33148A0D077C}" type="slidenum">
              <a:rPr lang="en-US" sz="1400" smtClean="0">
                <a:effectLst>
                  <a:outerShdw blurRad="114300" dist="114300" dir="2700000">
                    <a:srgbClr val="000000">
                      <a:alpha val="40000"/>
                    </a:srgbClr>
                  </a:outerShdw>
                </a:effectLst>
                <a:latin typeface="+mj-lt"/>
                <a:ea typeface="+mj-ea"/>
                <a:cs typeface="+mj-cs"/>
              </a:rPr>
              <a:pPr algn="ctr" fontAlgn="auto">
                <a:spcAft>
                  <a:spcPts val="0"/>
                </a:spcAft>
                <a:defRPr/>
              </a:pPr>
              <a:t>20</a:t>
            </a:fld>
            <a:endParaRPr lang="en-US" sz="1400" dirty="0">
              <a:effectLst>
                <a:outerShdw blurRad="114300" dist="114300" dir="2700000">
                  <a:srgbClr val="000000">
                    <a:alpha val="40000"/>
                  </a:srgbClr>
                </a:outerShdw>
              </a:effectLst>
              <a:latin typeface="+mj-lt"/>
              <a:ea typeface="+mj-ea"/>
              <a:cs typeface="+mj-cs"/>
            </a:endParaRPr>
          </a:p>
        </p:txBody>
      </p:sp>
      <p:pic>
        <p:nvPicPr>
          <p:cNvPr id="12" name="Picture 13" descr="C:\Users\mamciner\Documents\Data\Data Services Manager\Presentations\NASAClimateDataServices_Overview\transparentnasalogo.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213854" y="6111819"/>
            <a:ext cx="671571" cy="54966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19073" y="1009650"/>
            <a:ext cx="8666351" cy="769441"/>
          </a:xfrm>
          <a:prstGeom prst="rect">
            <a:avLst/>
          </a:prstGeom>
        </p:spPr>
        <p:txBody>
          <a:bodyPr wrap="square">
            <a:spAutoFit/>
          </a:bodyPr>
          <a:lstStyle/>
          <a:p>
            <a:r>
              <a:rPr lang="en-US" sz="2000" b="1" dirty="0" smtClean="0"/>
              <a:t>Using NGA data to estimate </a:t>
            </a:r>
            <a:r>
              <a:rPr lang="en-US" sz="2000" b="1" dirty="0"/>
              <a:t>tree and bush biomass over the entire arid and semi-arid zone on the south side of the </a:t>
            </a:r>
            <a:r>
              <a:rPr lang="en-US" sz="2000" b="1" dirty="0" smtClean="0"/>
              <a:t>Sahara</a:t>
            </a:r>
            <a:r>
              <a:rPr lang="en-US" sz="2400" b="1" dirty="0"/>
              <a:t> </a:t>
            </a:r>
            <a:endParaRPr lang="en-US" sz="1600" b="1" dirty="0" smtClean="0"/>
          </a:p>
        </p:txBody>
      </p:sp>
      <p:sp>
        <p:nvSpPr>
          <p:cNvPr id="14" name="Rectangle 13"/>
          <p:cNvSpPr/>
          <p:nvPr/>
        </p:nvSpPr>
        <p:spPr>
          <a:xfrm>
            <a:off x="219075" y="1830092"/>
            <a:ext cx="5724525" cy="4385816"/>
          </a:xfrm>
          <a:prstGeom prst="rect">
            <a:avLst/>
          </a:prstGeom>
        </p:spPr>
        <p:txBody>
          <a:bodyPr wrap="square">
            <a:spAutoFit/>
          </a:bodyPr>
          <a:lstStyle/>
          <a:p>
            <a:pPr>
              <a:spcAft>
                <a:spcPts val="600"/>
              </a:spcAft>
            </a:pPr>
            <a:r>
              <a:rPr lang="en-US" b="1" dirty="0" smtClean="0"/>
              <a:t>Project Summary: </a:t>
            </a:r>
          </a:p>
          <a:p>
            <a:pPr marL="800100" lvl="1" indent="-342900">
              <a:spcAft>
                <a:spcPts val="600"/>
              </a:spcAft>
              <a:buFont typeface="Arial" pitchFamily="34" charset="0"/>
              <a:buChar char="•"/>
            </a:pPr>
            <a:r>
              <a:rPr lang="en-US" sz="1600" dirty="0" smtClean="0"/>
              <a:t>Estimate carbon stored </a:t>
            </a:r>
            <a:r>
              <a:rPr lang="en-US" sz="1600" dirty="0"/>
              <a:t>in trees and bushes </a:t>
            </a:r>
            <a:r>
              <a:rPr lang="en-US" sz="1600" dirty="0" smtClean="0"/>
              <a:t>in </a:t>
            </a:r>
            <a:r>
              <a:rPr lang="en-US" sz="1600" dirty="0"/>
              <a:t>arid </a:t>
            </a:r>
            <a:r>
              <a:rPr lang="en-US" sz="1600" dirty="0" smtClean="0"/>
              <a:t>and </a:t>
            </a:r>
            <a:r>
              <a:rPr lang="en-US" sz="1600" dirty="0"/>
              <a:t>semi-arid </a:t>
            </a:r>
            <a:r>
              <a:rPr lang="en-US" sz="1600" dirty="0" smtClean="0"/>
              <a:t>south Sahara</a:t>
            </a:r>
          </a:p>
          <a:p>
            <a:pPr marL="800100" lvl="1" indent="-342900">
              <a:spcAft>
                <a:spcPts val="600"/>
              </a:spcAft>
              <a:buFont typeface="Arial" pitchFamily="34" charset="0"/>
              <a:buChar char="•"/>
            </a:pPr>
            <a:r>
              <a:rPr lang="en-US" sz="1600" dirty="0" smtClean="0"/>
              <a:t>Establish carbon baseline for later research on expected </a:t>
            </a:r>
            <a:r>
              <a:rPr lang="en-US" sz="1600" dirty="0"/>
              <a:t>CO2 fertilization of photosynthesis will first be manifested in the arid and semi-arid zones, because bushes and trees will use less water to grow, thus growing </a:t>
            </a:r>
            <a:r>
              <a:rPr lang="en-US" sz="1600" dirty="0" smtClean="0"/>
              <a:t>more </a:t>
            </a:r>
            <a:r>
              <a:rPr lang="en-US" sz="1600" dirty="0"/>
              <a:t> </a:t>
            </a:r>
            <a:endParaRPr lang="en-US" sz="1600" dirty="0" smtClean="0"/>
          </a:p>
          <a:p>
            <a:pPr marL="800100" lvl="1" indent="-342900">
              <a:spcAft>
                <a:spcPts val="600"/>
              </a:spcAft>
              <a:buFont typeface="Arial" pitchFamily="34" charset="0"/>
              <a:buChar char="•"/>
            </a:pPr>
            <a:r>
              <a:rPr lang="en-US" sz="1600" dirty="0" smtClean="0"/>
              <a:t>Replicate technique globally (i.e., Arctic </a:t>
            </a:r>
            <a:r>
              <a:rPr lang="en-US" sz="1600" dirty="0"/>
              <a:t>where bushes and shrubs are moving into the tundra because of warmer </a:t>
            </a:r>
            <a:r>
              <a:rPr lang="en-US" sz="1600" dirty="0" smtClean="0"/>
              <a:t>conditions</a:t>
            </a:r>
            <a:r>
              <a:rPr lang="en-US" sz="1600" dirty="0"/>
              <a:t>) </a:t>
            </a:r>
            <a:endParaRPr lang="en-US" sz="1600" dirty="0" smtClean="0"/>
          </a:p>
          <a:p>
            <a:pPr marL="800100" lvl="1" indent="-342900">
              <a:spcAft>
                <a:spcPts val="1200"/>
              </a:spcAft>
              <a:buFont typeface="Arial" pitchFamily="34" charset="0"/>
              <a:buChar char="•"/>
            </a:pPr>
            <a:r>
              <a:rPr lang="en-US" sz="1600" dirty="0" smtClean="0"/>
              <a:t>Proven successful method can be expanded for all arid </a:t>
            </a:r>
            <a:r>
              <a:rPr lang="en-US" sz="1600" dirty="0"/>
              <a:t>and semi-arid areas of the planet if </a:t>
            </a:r>
            <a:r>
              <a:rPr lang="en-US" sz="1600" dirty="0" smtClean="0"/>
              <a:t>successful</a:t>
            </a:r>
            <a:r>
              <a:rPr lang="en-US" sz="1600" dirty="0"/>
              <a:t> </a:t>
            </a:r>
          </a:p>
          <a:p>
            <a:pPr>
              <a:spcAft>
                <a:spcPts val="600"/>
              </a:spcAft>
            </a:pPr>
            <a:r>
              <a:rPr lang="en-US" b="1" dirty="0" smtClean="0"/>
              <a:t>Principal Investigator:  </a:t>
            </a:r>
          </a:p>
          <a:p>
            <a:pPr marL="800100" lvl="1" indent="-342900">
              <a:spcAft>
                <a:spcPts val="600"/>
              </a:spcAft>
              <a:buFont typeface="Arial" pitchFamily="34" charset="0"/>
              <a:buChar char="•"/>
            </a:pPr>
            <a:r>
              <a:rPr lang="en-US" sz="1600" dirty="0" smtClean="0"/>
              <a:t>Compton J. Tucker, NASA Goddard Space Flight Center</a:t>
            </a:r>
          </a:p>
        </p:txBody>
      </p:sp>
      <p:pic>
        <p:nvPicPr>
          <p:cNvPr id="2050" name="Picture 2" descr="C:\Users\mamciner\Downloads\Picssssssssture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48288" y="1552991"/>
            <a:ext cx="3319512" cy="233320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2052" name="Group 2051"/>
          <p:cNvGrpSpPr/>
          <p:nvPr/>
        </p:nvGrpSpPr>
        <p:grpSpPr>
          <a:xfrm>
            <a:off x="5860069" y="4038600"/>
            <a:ext cx="3025355" cy="1894829"/>
            <a:chOff x="6288266" y="3692405"/>
            <a:chExt cx="2654915" cy="1666229"/>
          </a:xfrm>
        </p:grpSpPr>
        <p:pic>
          <p:nvPicPr>
            <p:cNvPr id="16" name="Picture 1"/>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5582" t="29080" r="3797" b="27337"/>
            <a:stretch/>
          </p:blipFill>
          <p:spPr bwMode="auto">
            <a:xfrm>
              <a:off x="6288266" y="3936325"/>
              <a:ext cx="2654915" cy="11285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051" name="Group 2050"/>
            <p:cNvGrpSpPr/>
            <p:nvPr/>
          </p:nvGrpSpPr>
          <p:grpSpPr>
            <a:xfrm>
              <a:off x="6654799" y="3692405"/>
              <a:ext cx="2215264" cy="1666229"/>
              <a:chOff x="6654799" y="3692405"/>
              <a:chExt cx="2215264" cy="1666229"/>
            </a:xfrm>
          </p:grpSpPr>
          <p:sp>
            <p:nvSpPr>
              <p:cNvPr id="18" name="Text Box 7"/>
              <p:cNvSpPr txBox="1">
                <a:spLocks noChangeArrowheads="1"/>
              </p:cNvSpPr>
              <p:nvPr/>
            </p:nvSpPr>
            <p:spPr bwMode="auto">
              <a:xfrm>
                <a:off x="6654799" y="5113867"/>
                <a:ext cx="999066" cy="2447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roid Sans Fallback" charset="0"/>
                    <a:cs typeface="Droid Sans Fallback"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roid Sans Fallback" charset="0"/>
                    <a:cs typeface="Droid Sans Fallback"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roid Sans Fallback" charset="0"/>
                    <a:cs typeface="Droid Sans Fallback"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roid Sans Fallback" charset="0"/>
                    <a:cs typeface="Droid Sans Fallback"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roid Sans Fallback" charset="0"/>
                    <a:cs typeface="Droid Sans Fallback" charset="0"/>
                  </a:defRPr>
                </a:lvl9pPr>
              </a:lstStyle>
              <a:p>
                <a:pPr algn="ctr" hangingPunct="0">
                  <a:buClrTx/>
                  <a:buSzPct val="45000"/>
                  <a:buFontTx/>
                  <a:buNone/>
                </a:pPr>
                <a:r>
                  <a:rPr lang="en-US" sz="1000" b="1" dirty="0" smtClean="0">
                    <a:latin typeface="Arial" charset="0"/>
                    <a:ea typeface="WenQuanYi Micro Hei" charset="0"/>
                    <a:cs typeface="WenQuanYi Micro Hei" charset="0"/>
                  </a:rPr>
                  <a:t>Tree Crown</a:t>
                </a:r>
                <a:endParaRPr lang="en-US" sz="1000" b="1" dirty="0">
                  <a:latin typeface="Arial" charset="0"/>
                  <a:ea typeface="WenQuanYi Micro Hei" charset="0"/>
                  <a:cs typeface="WenQuanYi Micro Hei" charset="0"/>
                </a:endParaRPr>
              </a:p>
            </p:txBody>
          </p:sp>
          <p:cxnSp>
            <p:nvCxnSpPr>
              <p:cNvPr id="7" name="Straight Arrow Connector 6"/>
              <p:cNvCxnSpPr>
                <a:stCxn id="18" idx="0"/>
              </p:cNvCxnSpPr>
              <p:nvPr/>
            </p:nvCxnSpPr>
            <p:spPr>
              <a:xfrm flipH="1" flipV="1">
                <a:off x="6743742" y="4468436"/>
                <a:ext cx="410590" cy="64543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18" idx="0"/>
              </p:cNvCxnSpPr>
              <p:nvPr/>
            </p:nvCxnSpPr>
            <p:spPr>
              <a:xfrm flipV="1">
                <a:off x="7154332" y="4648200"/>
                <a:ext cx="618068" cy="46566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9" name="Text Box 7"/>
              <p:cNvSpPr txBox="1">
                <a:spLocks noChangeArrowheads="1"/>
              </p:cNvSpPr>
              <p:nvPr/>
            </p:nvSpPr>
            <p:spPr bwMode="auto">
              <a:xfrm>
                <a:off x="7870997" y="3692405"/>
                <a:ext cx="999066" cy="2447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roid Sans Fallback" charset="0"/>
                    <a:cs typeface="Droid Sans Fallback"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roid Sans Fallback" charset="0"/>
                    <a:cs typeface="Droid Sans Fallback"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roid Sans Fallback" charset="0"/>
                    <a:cs typeface="Droid Sans Fallback"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roid Sans Fallback" charset="0"/>
                    <a:cs typeface="Droid Sans Fallback"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roid Sans Fallback" charset="0"/>
                    <a:cs typeface="Droid Sans Fallback" charset="0"/>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roid Sans Fallback" charset="0"/>
                    <a:cs typeface="Droid Sans Fallback" charset="0"/>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roid Sans Fallback" charset="0"/>
                    <a:cs typeface="Droid Sans Fallback" charset="0"/>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roid Sans Fallback" charset="0"/>
                    <a:cs typeface="Droid Sans Fallback" charset="0"/>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Droid Sans Fallback" charset="0"/>
                    <a:cs typeface="Droid Sans Fallback" charset="0"/>
                  </a:defRPr>
                </a:lvl9pPr>
              </a:lstStyle>
              <a:p>
                <a:pPr algn="ctr" hangingPunct="0">
                  <a:buClrTx/>
                  <a:buSzPct val="45000"/>
                  <a:buFontTx/>
                  <a:buNone/>
                </a:pPr>
                <a:r>
                  <a:rPr lang="en-US" sz="1000" b="1" dirty="0" smtClean="0">
                    <a:latin typeface="Arial" charset="0"/>
                    <a:ea typeface="WenQuanYi Micro Hei" charset="0"/>
                    <a:cs typeface="WenQuanYi Micro Hei" charset="0"/>
                  </a:rPr>
                  <a:t>Shadow</a:t>
                </a:r>
                <a:endParaRPr lang="en-US" sz="1000" b="1" dirty="0">
                  <a:latin typeface="Arial" charset="0"/>
                  <a:ea typeface="WenQuanYi Micro Hei" charset="0"/>
                  <a:cs typeface="WenQuanYi Micro Hei" charset="0"/>
                </a:endParaRPr>
              </a:p>
            </p:txBody>
          </p:sp>
          <p:cxnSp>
            <p:nvCxnSpPr>
              <p:cNvPr id="30" name="Straight Arrow Connector 29"/>
              <p:cNvCxnSpPr>
                <a:stCxn id="29" idx="2"/>
              </p:cNvCxnSpPr>
              <p:nvPr/>
            </p:nvCxnSpPr>
            <p:spPr>
              <a:xfrm flipH="1">
                <a:off x="7615723" y="3937172"/>
                <a:ext cx="754807" cy="56340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sp>
        <p:nvSpPr>
          <p:cNvPr id="3" name="Rectangle 2"/>
          <p:cNvSpPr/>
          <p:nvPr/>
        </p:nvSpPr>
        <p:spPr>
          <a:xfrm>
            <a:off x="6172200" y="5943600"/>
            <a:ext cx="1981200" cy="430887"/>
          </a:xfrm>
          <a:prstGeom prst="rect">
            <a:avLst/>
          </a:prstGeom>
        </p:spPr>
        <p:txBody>
          <a:bodyPr wrap="square">
            <a:spAutoFit/>
          </a:bodyPr>
          <a:lstStyle/>
          <a:p>
            <a:r>
              <a:rPr lang="en-US" sz="1100" dirty="0" smtClean="0"/>
              <a:t>NGA Imagery representing tree</a:t>
            </a:r>
            <a:r>
              <a:rPr lang="en-US" sz="1100" dirty="0"/>
              <a:t> </a:t>
            </a:r>
            <a:r>
              <a:rPr lang="en-US" sz="1100" dirty="0" smtClean="0"/>
              <a:t>&amp; shrub automated recognition</a:t>
            </a:r>
            <a:endParaRPr lang="en-US" sz="1100" dirty="0"/>
          </a:p>
        </p:txBody>
      </p:sp>
    </p:spTree>
    <p:extLst>
      <p:ext uri="{BB962C8B-B14F-4D97-AF65-F5344CB8AC3E}">
        <p14:creationId xmlns:p14="http://schemas.microsoft.com/office/powerpoint/2010/main" val="24268822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ight Arrow 37"/>
          <p:cNvSpPr/>
          <p:nvPr/>
        </p:nvSpPr>
        <p:spPr>
          <a:xfrm>
            <a:off x="7003838" y="2782082"/>
            <a:ext cx="779732" cy="354714"/>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Bent Arrow 31"/>
          <p:cNvSpPr/>
          <p:nvPr/>
        </p:nvSpPr>
        <p:spPr>
          <a:xfrm rot="5400000" flipH="1" flipV="1">
            <a:off x="-229212" y="3204559"/>
            <a:ext cx="3510328" cy="1313856"/>
          </a:xfrm>
          <a:prstGeom prst="bentArrow">
            <a:avLst>
              <a:gd name="adj1" fmla="val 21464"/>
              <a:gd name="adj2" fmla="val 23111"/>
              <a:gd name="adj3" fmla="val 23821"/>
              <a:gd name="adj4" fmla="val 39961"/>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Right Arrow 45"/>
          <p:cNvSpPr/>
          <p:nvPr/>
        </p:nvSpPr>
        <p:spPr>
          <a:xfrm rot="16200000">
            <a:off x="3684581" y="2177667"/>
            <a:ext cx="635463" cy="300348"/>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rot="5400000">
            <a:off x="3285350" y="2199326"/>
            <a:ext cx="616558" cy="238127"/>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Terminator 24"/>
          <p:cNvSpPr/>
          <p:nvPr/>
        </p:nvSpPr>
        <p:spPr>
          <a:xfrm>
            <a:off x="1526792" y="2615233"/>
            <a:ext cx="4059034" cy="55399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526791" y="2932379"/>
            <a:ext cx="4059035" cy="29874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206852" y="3423767"/>
            <a:ext cx="1349961" cy="1851201"/>
          </a:xfrm>
          <a:prstGeom prst="rect">
            <a:avLst/>
          </a:prstGeom>
          <a:solidFill>
            <a:schemeClr val="accent6">
              <a:lumMod val="60000"/>
              <a:lumOff val="4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Bent Arrow 35"/>
          <p:cNvSpPr/>
          <p:nvPr/>
        </p:nvSpPr>
        <p:spPr>
          <a:xfrm rot="10800000" flipH="1" flipV="1">
            <a:off x="1219200" y="1246363"/>
            <a:ext cx="1459812" cy="611389"/>
          </a:xfrm>
          <a:prstGeom prst="bentArrow">
            <a:avLst>
              <a:gd name="adj1" fmla="val 21464"/>
              <a:gd name="adj2" fmla="val 23111"/>
              <a:gd name="adj3" fmla="val 23821"/>
              <a:gd name="adj4" fmla="val 39961"/>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ight Arrow 10"/>
          <p:cNvSpPr/>
          <p:nvPr/>
        </p:nvSpPr>
        <p:spPr>
          <a:xfrm rot="5400000">
            <a:off x="6363924" y="3749702"/>
            <a:ext cx="476162" cy="337020"/>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Arrow 1"/>
          <p:cNvSpPr/>
          <p:nvPr/>
        </p:nvSpPr>
        <p:spPr>
          <a:xfrm rot="5400000">
            <a:off x="6449023" y="4746616"/>
            <a:ext cx="387647" cy="301816"/>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n 3"/>
          <p:cNvSpPr/>
          <p:nvPr/>
        </p:nvSpPr>
        <p:spPr>
          <a:xfrm>
            <a:off x="5821743" y="2221762"/>
            <a:ext cx="1496294" cy="1475354"/>
          </a:xfrm>
          <a:prstGeom prst="ca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948442" y="4182502"/>
            <a:ext cx="1395616" cy="526746"/>
          </a:xfrm>
          <a:prstGeom prst="rect">
            <a:avLst/>
          </a:prstGeom>
          <a:solidFill>
            <a:schemeClr val="accent6">
              <a:lumMod val="60000"/>
              <a:lumOff val="4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927276" y="4256811"/>
            <a:ext cx="1686478" cy="338554"/>
          </a:xfrm>
          <a:prstGeom prst="rect">
            <a:avLst/>
          </a:prstGeom>
          <a:noFill/>
        </p:spPr>
        <p:txBody>
          <a:bodyPr wrap="square" rtlCol="0">
            <a:spAutoFit/>
          </a:bodyPr>
          <a:lstStyle/>
          <a:p>
            <a:r>
              <a:rPr lang="en-US" sz="1600" dirty="0" smtClean="0"/>
              <a:t>DAAC Archive</a:t>
            </a:r>
          </a:p>
        </p:txBody>
      </p:sp>
      <p:sp>
        <p:nvSpPr>
          <p:cNvPr id="7" name="TextBox 6"/>
          <p:cNvSpPr txBox="1"/>
          <p:nvPr/>
        </p:nvSpPr>
        <p:spPr>
          <a:xfrm>
            <a:off x="5719362" y="2719696"/>
            <a:ext cx="1624696" cy="861774"/>
          </a:xfrm>
          <a:prstGeom prst="rect">
            <a:avLst/>
          </a:prstGeom>
          <a:noFill/>
        </p:spPr>
        <p:txBody>
          <a:bodyPr wrap="square" rtlCol="0">
            <a:spAutoFit/>
          </a:bodyPr>
          <a:lstStyle/>
          <a:p>
            <a:pPr algn="ctr"/>
            <a:r>
              <a:rPr lang="en-US" sz="1200" dirty="0" err="1" smtClean="0"/>
              <a:t>ABoVE</a:t>
            </a:r>
            <a:r>
              <a:rPr lang="en-US" sz="1200" dirty="0" smtClean="0"/>
              <a:t>  Curated Data Pool</a:t>
            </a:r>
          </a:p>
          <a:p>
            <a:pPr algn="ctr"/>
            <a:r>
              <a:rPr lang="en-US" sz="1200" dirty="0" smtClean="0"/>
              <a:t>Ready for DAAC’s</a:t>
            </a:r>
          </a:p>
          <a:p>
            <a:endParaRPr lang="en-US" sz="1400" dirty="0" smtClean="0"/>
          </a:p>
        </p:txBody>
      </p:sp>
      <p:sp>
        <p:nvSpPr>
          <p:cNvPr id="10" name="TextBox 9"/>
          <p:cNvSpPr txBox="1"/>
          <p:nvPr/>
        </p:nvSpPr>
        <p:spPr>
          <a:xfrm>
            <a:off x="1591432" y="2593825"/>
            <a:ext cx="4031061" cy="307777"/>
          </a:xfrm>
          <a:prstGeom prst="rect">
            <a:avLst/>
          </a:prstGeom>
          <a:noFill/>
        </p:spPr>
        <p:txBody>
          <a:bodyPr wrap="square" rtlCol="0">
            <a:spAutoFit/>
          </a:bodyPr>
          <a:lstStyle/>
          <a:p>
            <a:pPr algn="ctr"/>
            <a:r>
              <a:rPr lang="en-US" sz="1400" b="1" dirty="0" smtClean="0">
                <a:solidFill>
                  <a:schemeClr val="bg1"/>
                </a:solidFill>
              </a:rPr>
              <a:t>ODISEA Data Discovery/Access System</a:t>
            </a:r>
            <a:endParaRPr lang="en-US" sz="1400" b="1" dirty="0">
              <a:solidFill>
                <a:schemeClr val="bg1"/>
              </a:solidFill>
            </a:endParaRPr>
          </a:p>
        </p:txBody>
      </p:sp>
      <p:sp>
        <p:nvSpPr>
          <p:cNvPr id="12" name="Oval 11"/>
          <p:cNvSpPr/>
          <p:nvPr/>
        </p:nvSpPr>
        <p:spPr>
          <a:xfrm>
            <a:off x="547250" y="708231"/>
            <a:ext cx="1215925" cy="1391228"/>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856034" y="5110652"/>
            <a:ext cx="1630032" cy="1011997"/>
          </a:xfrm>
          <a:prstGeom prst="rect">
            <a:avLst/>
          </a:prstGeom>
          <a:solidFill>
            <a:schemeClr val="accent6">
              <a:lumMod val="60000"/>
              <a:lumOff val="4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899011" y="5078562"/>
            <a:ext cx="1508746" cy="954107"/>
          </a:xfrm>
          <a:prstGeom prst="rect">
            <a:avLst/>
          </a:prstGeom>
        </p:spPr>
        <p:txBody>
          <a:bodyPr wrap="none">
            <a:spAutoFit/>
          </a:bodyPr>
          <a:lstStyle/>
          <a:p>
            <a:r>
              <a:rPr lang="en-US" sz="1400" dirty="0" smtClean="0"/>
              <a:t>Researchers</a:t>
            </a:r>
          </a:p>
          <a:p>
            <a:r>
              <a:rPr lang="en-US" sz="1400" dirty="0" smtClean="0"/>
              <a:t>Policy Makers</a:t>
            </a:r>
          </a:p>
          <a:p>
            <a:r>
              <a:rPr lang="en-US" sz="1400" dirty="0" smtClean="0"/>
              <a:t>Decision Makers</a:t>
            </a:r>
          </a:p>
          <a:p>
            <a:r>
              <a:rPr lang="en-US" sz="1400" dirty="0" smtClean="0"/>
              <a:t>Applications</a:t>
            </a:r>
            <a:endParaRPr lang="en-US" sz="1400" dirty="0"/>
          </a:p>
        </p:txBody>
      </p:sp>
      <p:sp>
        <p:nvSpPr>
          <p:cNvPr id="17" name="Bent Arrow 16"/>
          <p:cNvSpPr/>
          <p:nvPr/>
        </p:nvSpPr>
        <p:spPr>
          <a:xfrm rot="5400000">
            <a:off x="4913847" y="280376"/>
            <a:ext cx="1279908" cy="2577554"/>
          </a:xfrm>
          <a:prstGeom prst="bentArrow">
            <a:avLst>
              <a:gd name="adj1" fmla="val 46222"/>
              <a:gd name="adj2" fmla="val 23111"/>
              <a:gd name="adj3" fmla="val 31203"/>
              <a:gd name="adj4" fmla="val 48266"/>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17"/>
          <p:cNvSpPr/>
          <p:nvPr/>
        </p:nvSpPr>
        <p:spPr>
          <a:xfrm>
            <a:off x="2694399" y="655040"/>
            <a:ext cx="2594482" cy="1377626"/>
          </a:xfrm>
          <a:prstGeom prst="rect">
            <a:avLst/>
          </a:prstGeom>
          <a:solidFill>
            <a:schemeClr val="accent6">
              <a:lumMod val="60000"/>
              <a:lumOff val="4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00455" y="973844"/>
            <a:ext cx="2735856" cy="1077218"/>
          </a:xfrm>
          <a:prstGeom prst="rect">
            <a:avLst/>
          </a:prstGeom>
          <a:noFill/>
        </p:spPr>
        <p:txBody>
          <a:bodyPr wrap="square" rtlCol="0">
            <a:spAutoFit/>
          </a:bodyPr>
          <a:lstStyle/>
          <a:p>
            <a:pPr algn="ctr"/>
            <a:r>
              <a:rPr lang="en-US" sz="1600" b="1" dirty="0" smtClean="0"/>
              <a:t>NCCS/</a:t>
            </a:r>
            <a:r>
              <a:rPr lang="en-US" sz="1600" b="1" dirty="0" err="1" smtClean="0"/>
              <a:t>ABoVE</a:t>
            </a:r>
            <a:r>
              <a:rPr lang="en-US" sz="1600" b="1" dirty="0" smtClean="0"/>
              <a:t> User </a:t>
            </a:r>
          </a:p>
          <a:p>
            <a:pPr algn="ctr"/>
            <a:r>
              <a:rPr lang="en-US" sz="1600" b="1" dirty="0" smtClean="0"/>
              <a:t>Working Directory</a:t>
            </a:r>
          </a:p>
          <a:p>
            <a:pPr algn="ctr"/>
            <a:r>
              <a:rPr lang="en-US" sz="1600" b="1" dirty="0" smtClean="0"/>
              <a:t>Space</a:t>
            </a:r>
          </a:p>
          <a:p>
            <a:pPr algn="ctr"/>
            <a:endParaRPr lang="en-US" sz="1600" dirty="0" smtClean="0"/>
          </a:p>
        </p:txBody>
      </p:sp>
      <p:sp>
        <p:nvSpPr>
          <p:cNvPr id="21" name="TextBox 20"/>
          <p:cNvSpPr txBox="1"/>
          <p:nvPr/>
        </p:nvSpPr>
        <p:spPr>
          <a:xfrm>
            <a:off x="5288424" y="894467"/>
            <a:ext cx="3023269" cy="861774"/>
          </a:xfrm>
          <a:prstGeom prst="rect">
            <a:avLst/>
          </a:prstGeom>
          <a:noFill/>
        </p:spPr>
        <p:txBody>
          <a:bodyPr wrap="square" rtlCol="0">
            <a:spAutoFit/>
          </a:bodyPr>
          <a:lstStyle/>
          <a:p>
            <a:r>
              <a:rPr lang="en-US" sz="1200" dirty="0" smtClean="0"/>
              <a:t>Curated</a:t>
            </a:r>
          </a:p>
          <a:p>
            <a:r>
              <a:rPr lang="en-US" sz="1200" dirty="0" smtClean="0"/>
              <a:t>Peer Reviewed</a:t>
            </a:r>
          </a:p>
          <a:p>
            <a:r>
              <a:rPr lang="en-US" sz="1200" dirty="0" smtClean="0"/>
              <a:t>Science Products</a:t>
            </a:r>
          </a:p>
          <a:p>
            <a:endParaRPr lang="en-US" sz="1400" dirty="0"/>
          </a:p>
        </p:txBody>
      </p:sp>
      <p:sp>
        <p:nvSpPr>
          <p:cNvPr id="23" name="Rectangle 22"/>
          <p:cNvSpPr/>
          <p:nvPr/>
        </p:nvSpPr>
        <p:spPr>
          <a:xfrm>
            <a:off x="1591432" y="3423766"/>
            <a:ext cx="1208152" cy="1851203"/>
          </a:xfrm>
          <a:prstGeom prst="rect">
            <a:avLst/>
          </a:prstGeom>
          <a:solidFill>
            <a:schemeClr val="accent6">
              <a:lumMod val="60000"/>
              <a:lumOff val="4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25621" y="3454545"/>
            <a:ext cx="1103558" cy="2246769"/>
          </a:xfrm>
          <a:prstGeom prst="rect">
            <a:avLst/>
          </a:prstGeom>
        </p:spPr>
        <p:txBody>
          <a:bodyPr wrap="square">
            <a:spAutoFit/>
          </a:bodyPr>
          <a:lstStyle/>
          <a:p>
            <a:pPr algn="ctr"/>
            <a:r>
              <a:rPr lang="en-US" sz="1400" dirty="0" smtClean="0"/>
              <a:t>Satellite /Remote Sensing Image</a:t>
            </a:r>
          </a:p>
          <a:p>
            <a:pPr algn="ctr"/>
            <a:r>
              <a:rPr lang="en-US" sz="1400" dirty="0" smtClean="0"/>
              <a:t>Raster Data</a:t>
            </a:r>
          </a:p>
          <a:p>
            <a:pPr algn="ctr"/>
            <a:r>
              <a:rPr lang="en-US" sz="1400" dirty="0" smtClean="0"/>
              <a:t>Provided as Needed</a:t>
            </a:r>
          </a:p>
          <a:p>
            <a:endParaRPr lang="en-US" sz="1400" dirty="0" smtClean="0"/>
          </a:p>
          <a:p>
            <a:endParaRPr lang="en-US" sz="1400" dirty="0" smtClean="0"/>
          </a:p>
          <a:p>
            <a:endParaRPr lang="en-US" sz="1400" dirty="0"/>
          </a:p>
        </p:txBody>
      </p:sp>
      <p:sp>
        <p:nvSpPr>
          <p:cNvPr id="26" name="Rectangle 25"/>
          <p:cNvSpPr/>
          <p:nvPr/>
        </p:nvSpPr>
        <p:spPr>
          <a:xfrm>
            <a:off x="2838211" y="3423767"/>
            <a:ext cx="1314274" cy="1851201"/>
          </a:xfrm>
          <a:prstGeom prst="rect">
            <a:avLst/>
          </a:prstGeom>
          <a:solidFill>
            <a:schemeClr val="accent6">
              <a:lumMod val="60000"/>
              <a:lumOff val="4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929864" y="3583362"/>
            <a:ext cx="1210932" cy="2462213"/>
          </a:xfrm>
          <a:prstGeom prst="rect">
            <a:avLst/>
          </a:prstGeom>
        </p:spPr>
        <p:txBody>
          <a:bodyPr wrap="square">
            <a:spAutoFit/>
          </a:bodyPr>
          <a:lstStyle/>
          <a:p>
            <a:pPr algn="ctr"/>
            <a:r>
              <a:rPr lang="en-US" sz="1400" dirty="0" smtClean="0"/>
              <a:t>Other Observation Datasets Provided as Needed</a:t>
            </a:r>
          </a:p>
          <a:p>
            <a:endParaRPr lang="en-US" sz="1400" dirty="0" smtClean="0"/>
          </a:p>
          <a:p>
            <a:endParaRPr lang="en-US" sz="1400" dirty="0" smtClean="0"/>
          </a:p>
          <a:p>
            <a:endParaRPr lang="en-US" sz="1400" dirty="0" smtClean="0"/>
          </a:p>
          <a:p>
            <a:endParaRPr lang="en-US" sz="1400" dirty="0" smtClean="0"/>
          </a:p>
          <a:p>
            <a:endParaRPr lang="en-US" sz="1400" dirty="0" smtClean="0"/>
          </a:p>
          <a:p>
            <a:pPr algn="ctr"/>
            <a:endParaRPr lang="en-US" sz="1400" dirty="0"/>
          </a:p>
        </p:txBody>
      </p:sp>
      <p:sp>
        <p:nvSpPr>
          <p:cNvPr id="30" name="TextBox 29"/>
          <p:cNvSpPr txBox="1"/>
          <p:nvPr/>
        </p:nvSpPr>
        <p:spPr>
          <a:xfrm>
            <a:off x="1534380" y="2993438"/>
            <a:ext cx="4237717" cy="338554"/>
          </a:xfrm>
          <a:prstGeom prst="rect">
            <a:avLst/>
          </a:prstGeom>
          <a:noFill/>
        </p:spPr>
        <p:txBody>
          <a:bodyPr wrap="square" rtlCol="0">
            <a:spAutoFit/>
          </a:bodyPr>
          <a:lstStyle/>
          <a:p>
            <a:r>
              <a:rPr lang="en-US" sz="1600" dirty="0" smtClean="0">
                <a:solidFill>
                  <a:schemeClr val="bg1"/>
                </a:solidFill>
              </a:rPr>
              <a:t>ADAPT Research Data and Product Access</a:t>
            </a:r>
            <a:endParaRPr lang="en-US" sz="1600" dirty="0">
              <a:solidFill>
                <a:schemeClr val="bg1"/>
              </a:solidFill>
            </a:endParaRPr>
          </a:p>
        </p:txBody>
      </p:sp>
      <p:sp>
        <p:nvSpPr>
          <p:cNvPr id="37" name="TextBox 36"/>
          <p:cNvSpPr txBox="1"/>
          <p:nvPr/>
        </p:nvSpPr>
        <p:spPr>
          <a:xfrm rot="16200000">
            <a:off x="-351461" y="3348814"/>
            <a:ext cx="3013920" cy="370040"/>
          </a:xfrm>
          <a:prstGeom prst="rect">
            <a:avLst/>
          </a:prstGeom>
          <a:noFill/>
        </p:spPr>
        <p:txBody>
          <a:bodyPr wrap="square" rtlCol="0">
            <a:spAutoFit/>
          </a:bodyPr>
          <a:lstStyle/>
          <a:p>
            <a:r>
              <a:rPr lang="en-US" dirty="0" smtClean="0">
                <a:solidFill>
                  <a:schemeClr val="bg1"/>
                </a:solidFill>
              </a:rPr>
              <a:t>ArcGIS Desktop and Portal</a:t>
            </a:r>
            <a:endParaRPr lang="en-US" dirty="0">
              <a:solidFill>
                <a:schemeClr val="bg1"/>
              </a:solidFill>
            </a:endParaRPr>
          </a:p>
        </p:txBody>
      </p:sp>
      <p:sp>
        <p:nvSpPr>
          <p:cNvPr id="39" name="TextBox 38"/>
          <p:cNvSpPr txBox="1"/>
          <p:nvPr/>
        </p:nvSpPr>
        <p:spPr>
          <a:xfrm>
            <a:off x="1296498" y="5434563"/>
            <a:ext cx="4048777" cy="369332"/>
          </a:xfrm>
          <a:prstGeom prst="rect">
            <a:avLst/>
          </a:prstGeom>
          <a:noFill/>
        </p:spPr>
        <p:txBody>
          <a:bodyPr wrap="square" rtlCol="0">
            <a:spAutoFit/>
          </a:bodyPr>
          <a:lstStyle/>
          <a:p>
            <a:pPr algn="ctr"/>
            <a:r>
              <a:rPr lang="en-US" dirty="0" smtClean="0">
                <a:solidFill>
                  <a:schemeClr val="bg1"/>
                </a:solidFill>
              </a:rPr>
              <a:t>      ArcGIS Server and Portal Access</a:t>
            </a:r>
            <a:endParaRPr lang="en-US" dirty="0">
              <a:solidFill>
                <a:schemeClr val="bg1"/>
              </a:solidFill>
            </a:endParaRPr>
          </a:p>
        </p:txBody>
      </p:sp>
      <p:sp>
        <p:nvSpPr>
          <p:cNvPr id="9" name="TextBox 8"/>
          <p:cNvSpPr txBox="1"/>
          <p:nvPr/>
        </p:nvSpPr>
        <p:spPr>
          <a:xfrm>
            <a:off x="586146" y="994046"/>
            <a:ext cx="1434963" cy="1200329"/>
          </a:xfrm>
          <a:prstGeom prst="rect">
            <a:avLst/>
          </a:prstGeom>
          <a:noFill/>
        </p:spPr>
        <p:txBody>
          <a:bodyPr wrap="square" rtlCol="0">
            <a:spAutoFit/>
          </a:bodyPr>
          <a:lstStyle/>
          <a:p>
            <a:r>
              <a:rPr lang="en-US" sz="2400" dirty="0" err="1" smtClean="0"/>
              <a:t>ABoVE</a:t>
            </a:r>
            <a:endParaRPr lang="en-US" sz="2400" dirty="0" smtClean="0"/>
          </a:p>
          <a:p>
            <a:r>
              <a:rPr lang="en-US" sz="2400" dirty="0" smtClean="0"/>
              <a:t>Users</a:t>
            </a:r>
          </a:p>
          <a:p>
            <a:endParaRPr lang="en-US" sz="2400" dirty="0"/>
          </a:p>
        </p:txBody>
      </p:sp>
      <p:sp>
        <p:nvSpPr>
          <p:cNvPr id="14" name="TextBox 13"/>
          <p:cNvSpPr txBox="1"/>
          <p:nvPr/>
        </p:nvSpPr>
        <p:spPr>
          <a:xfrm>
            <a:off x="1734164" y="731691"/>
            <a:ext cx="1047305" cy="1323439"/>
          </a:xfrm>
          <a:prstGeom prst="rect">
            <a:avLst/>
          </a:prstGeom>
          <a:noFill/>
        </p:spPr>
        <p:txBody>
          <a:bodyPr wrap="square" rtlCol="0">
            <a:spAutoFit/>
          </a:bodyPr>
          <a:lstStyle/>
          <a:p>
            <a:r>
              <a:rPr lang="en-US" sz="1600" dirty="0" smtClean="0"/>
              <a:t>Account Setup</a:t>
            </a:r>
          </a:p>
          <a:p>
            <a:endParaRPr lang="en-US" sz="1600" dirty="0" smtClean="0"/>
          </a:p>
          <a:p>
            <a:r>
              <a:rPr lang="en-US" sz="1600" dirty="0" smtClean="0"/>
              <a:t>User Data Upload</a:t>
            </a:r>
            <a:endParaRPr lang="en-US" sz="1600" dirty="0"/>
          </a:p>
        </p:txBody>
      </p:sp>
      <p:sp>
        <p:nvSpPr>
          <p:cNvPr id="20" name="Rectangle 19"/>
          <p:cNvSpPr/>
          <p:nvPr/>
        </p:nvSpPr>
        <p:spPr>
          <a:xfrm>
            <a:off x="4131095" y="3547319"/>
            <a:ext cx="1445030" cy="1600438"/>
          </a:xfrm>
          <a:prstGeom prst="rect">
            <a:avLst/>
          </a:prstGeom>
        </p:spPr>
        <p:txBody>
          <a:bodyPr wrap="square">
            <a:spAutoFit/>
          </a:bodyPr>
          <a:lstStyle/>
          <a:p>
            <a:pPr algn="ctr"/>
            <a:r>
              <a:rPr lang="en-US" sz="1400" dirty="0"/>
              <a:t> </a:t>
            </a:r>
            <a:r>
              <a:rPr lang="en-US" sz="1400" dirty="0" err="1" smtClean="0"/>
              <a:t>ABoVE</a:t>
            </a:r>
            <a:r>
              <a:rPr lang="en-US" sz="1400" dirty="0" smtClean="0"/>
              <a:t> P. I. </a:t>
            </a:r>
          </a:p>
          <a:p>
            <a:pPr algn="ctr"/>
            <a:r>
              <a:rPr lang="en-US" sz="1400" dirty="0" smtClean="0"/>
              <a:t>Phase 1 &amp; 2 Products</a:t>
            </a:r>
          </a:p>
          <a:p>
            <a:pPr algn="ctr"/>
            <a:endParaRPr lang="en-US" sz="1400" dirty="0"/>
          </a:p>
          <a:p>
            <a:pPr algn="ctr"/>
            <a:r>
              <a:rPr lang="en-US" sz="1400" dirty="0" smtClean="0"/>
              <a:t>Pre-</a:t>
            </a:r>
            <a:r>
              <a:rPr lang="en-US" sz="1400" dirty="0" err="1" smtClean="0"/>
              <a:t>ABoVE</a:t>
            </a:r>
            <a:endParaRPr lang="en-US" sz="1400" dirty="0" smtClean="0"/>
          </a:p>
          <a:p>
            <a:pPr algn="ctr"/>
            <a:r>
              <a:rPr lang="en-US" sz="1400" dirty="0" smtClean="0"/>
              <a:t>Curated Products</a:t>
            </a:r>
            <a:endParaRPr lang="en-US" sz="1400" dirty="0"/>
          </a:p>
        </p:txBody>
      </p:sp>
      <p:sp>
        <p:nvSpPr>
          <p:cNvPr id="8" name="TextBox 7"/>
          <p:cNvSpPr txBox="1"/>
          <p:nvPr/>
        </p:nvSpPr>
        <p:spPr>
          <a:xfrm>
            <a:off x="3474565" y="90193"/>
            <a:ext cx="5669435" cy="461665"/>
          </a:xfrm>
          <a:prstGeom prst="rect">
            <a:avLst/>
          </a:prstGeom>
          <a:noFill/>
        </p:spPr>
        <p:txBody>
          <a:bodyPr wrap="square" rtlCol="0">
            <a:spAutoFit/>
          </a:bodyPr>
          <a:lstStyle/>
          <a:p>
            <a:r>
              <a:rPr lang="en-US" sz="2400" dirty="0" err="1" smtClean="0">
                <a:solidFill>
                  <a:schemeClr val="bg1"/>
                </a:solidFill>
              </a:rPr>
              <a:t>ABoVE</a:t>
            </a:r>
            <a:r>
              <a:rPr lang="en-US" sz="2400" dirty="0" smtClean="0">
                <a:solidFill>
                  <a:schemeClr val="bg1"/>
                </a:solidFill>
              </a:rPr>
              <a:t> Data Management at CISTO</a:t>
            </a:r>
            <a:endParaRPr lang="en-US" sz="2400" dirty="0">
              <a:solidFill>
                <a:schemeClr val="bg1"/>
              </a:solidFill>
            </a:endParaRPr>
          </a:p>
        </p:txBody>
      </p:sp>
      <p:sp>
        <p:nvSpPr>
          <p:cNvPr id="35" name="Can 34"/>
          <p:cNvSpPr/>
          <p:nvPr/>
        </p:nvSpPr>
        <p:spPr>
          <a:xfrm>
            <a:off x="7783570" y="2443198"/>
            <a:ext cx="1010529" cy="1090636"/>
          </a:xfrm>
          <a:prstGeom prst="can">
            <a:avLst>
              <a:gd name="adj" fmla="val 19124"/>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Data Backup </a:t>
            </a:r>
          </a:p>
          <a:p>
            <a:pPr algn="ctr"/>
            <a:r>
              <a:rPr lang="en-US" sz="1100" dirty="0" smtClean="0">
                <a:solidFill>
                  <a:schemeClr val="tx1"/>
                </a:solidFill>
              </a:rPr>
              <a:t>Until Data Reaches DAAC</a:t>
            </a:r>
            <a:endParaRPr lang="en-US" sz="1100" dirty="0">
              <a:solidFill>
                <a:schemeClr val="tx1"/>
              </a:solidFill>
            </a:endParaRPr>
          </a:p>
        </p:txBody>
      </p:sp>
    </p:spTree>
    <p:extLst>
      <p:ext uri="{BB962C8B-B14F-4D97-AF65-F5344CB8AC3E}">
        <p14:creationId xmlns:p14="http://schemas.microsoft.com/office/powerpoint/2010/main" val="33451868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descr="C:\Users\mamciner\Downloads\Pisssscture1.pn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27660"/>
          <a:stretch/>
        </p:blipFill>
        <p:spPr bwMode="auto">
          <a:xfrm>
            <a:off x="2971799" y="1871132"/>
            <a:ext cx="6172201" cy="49868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1143000" y="0"/>
            <a:ext cx="8001000" cy="914400"/>
          </a:xfrm>
        </p:spPr>
        <p:txBody>
          <a:bodyPr/>
          <a:lstStyle/>
          <a:p>
            <a:r>
              <a:rPr lang="en-US" sz="2500" dirty="0" smtClean="0"/>
              <a:t>Summary: </a:t>
            </a:r>
            <a:r>
              <a:rPr lang="en-US" sz="2500" b="1" dirty="0" smtClean="0"/>
              <a:t> </a:t>
            </a:r>
            <a:r>
              <a:rPr lang="en-US" sz="2500" dirty="0" smtClean="0"/>
              <a:t>Technical Infrastructure for ABoVE</a:t>
            </a:r>
            <a:endParaRPr lang="en-US" sz="2500" dirty="0"/>
          </a:p>
        </p:txBody>
      </p:sp>
      <p:sp>
        <p:nvSpPr>
          <p:cNvPr id="4" name="AutoShape 2" descr="https://cds-dev.nccs.nasa.gov/wp/wp-content/uploads/2013/08/cropped-CDS_Website_Banner.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https://cds-dev.nccs.nasa.gov/wp/wp-content/uploads/2013/08/cropped-CDS_Website_Banner.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Title 1"/>
          <p:cNvSpPr txBox="1">
            <a:spLocks/>
          </p:cNvSpPr>
          <p:nvPr/>
        </p:nvSpPr>
        <p:spPr>
          <a:xfrm>
            <a:off x="8585200" y="6499225"/>
            <a:ext cx="635000" cy="330200"/>
          </a:xfrm>
          <a:prstGeom prst="rect">
            <a:avLst/>
          </a:prstGeom>
        </p:spPr>
        <p:txBody>
          <a:bodyPr anchor="ctr">
            <a:norm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fontAlgn="auto">
              <a:spcAft>
                <a:spcPts val="0"/>
              </a:spcAft>
              <a:defRPr/>
            </a:pPr>
            <a:fld id="{210AAC24-7B44-4FF2-AB71-33148A0D077C}" type="slidenum">
              <a:rPr lang="en-US" sz="1400" smtClean="0">
                <a:effectLst>
                  <a:outerShdw blurRad="114300" dist="114300" dir="2700000">
                    <a:srgbClr val="000000">
                      <a:alpha val="40000"/>
                    </a:srgbClr>
                  </a:outerShdw>
                </a:effectLst>
                <a:latin typeface="+mj-lt"/>
                <a:ea typeface="+mj-ea"/>
                <a:cs typeface="+mj-cs"/>
              </a:rPr>
              <a:pPr algn="ctr" fontAlgn="auto">
                <a:spcAft>
                  <a:spcPts val="0"/>
                </a:spcAft>
                <a:defRPr/>
              </a:pPr>
              <a:t>22</a:t>
            </a:fld>
            <a:endParaRPr lang="en-US" sz="1400" dirty="0">
              <a:effectLst>
                <a:outerShdw blurRad="114300" dist="114300" dir="2700000">
                  <a:srgbClr val="000000">
                    <a:alpha val="40000"/>
                  </a:srgbClr>
                </a:outerShdw>
              </a:effectLst>
              <a:latin typeface="+mj-lt"/>
              <a:ea typeface="+mj-ea"/>
              <a:cs typeface="+mj-cs"/>
            </a:endParaRPr>
          </a:p>
        </p:txBody>
      </p:sp>
      <p:pic>
        <p:nvPicPr>
          <p:cNvPr id="15" name="Picture 13" descr="C:\Users\mamciner\Documents\Data\Data Services Manager\Presentations\NASAClimateDataServices_Overview\transparentnasalogo.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4798" y="6114664"/>
            <a:ext cx="671571" cy="54966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1840468"/>
            <a:ext cx="9144000" cy="377230"/>
          </a:xfrm>
          <a:prstGeom prst="rect">
            <a:avLst/>
          </a:prstGeom>
          <a:ln w="9525"/>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smtClean="0"/>
              <a:t>CITSO’s 10 Year Commitment to Technical Solutions for Carbon Cycle &amp; Ecosystems</a:t>
            </a:r>
            <a:endParaRPr lang="en-US" dirty="0"/>
          </a:p>
        </p:txBody>
      </p:sp>
      <p:pic>
        <p:nvPicPr>
          <p:cNvPr id="13" name="Picture 1"/>
          <p:cNvPicPr>
            <a:picLocks noChangeAspect="1"/>
          </p:cNvPicPr>
          <p:nvPr/>
        </p:nvPicPr>
        <p:blipFill rotWithShape="1">
          <a:blip r:embed="rId5">
            <a:extLst>
              <a:ext uri="{28A0092B-C50C-407E-A947-70E740481C1C}">
                <a14:useLocalDpi xmlns:a14="http://schemas.microsoft.com/office/drawing/2010/main" val="0"/>
              </a:ext>
            </a:extLst>
          </a:blip>
          <a:srcRect t="12849" r="3546" b="11173"/>
          <a:stretch/>
        </p:blipFill>
        <p:spPr bwMode="auto">
          <a:xfrm>
            <a:off x="1" y="947305"/>
            <a:ext cx="914399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304798" y="2386643"/>
            <a:ext cx="8656322" cy="2416046"/>
          </a:xfrm>
          <a:prstGeom prst="rect">
            <a:avLst/>
          </a:prstGeom>
        </p:spPr>
        <p:txBody>
          <a:bodyPr wrap="square">
            <a:spAutoFit/>
          </a:bodyPr>
          <a:lstStyle/>
          <a:p>
            <a:pPr marL="342900" indent="-342900">
              <a:spcAft>
                <a:spcPts val="600"/>
              </a:spcAft>
              <a:buFont typeface="Arial" pitchFamily="34" charset="0"/>
              <a:buChar char="•"/>
            </a:pPr>
            <a:r>
              <a:rPr lang="en-US" dirty="0"/>
              <a:t>ADAPT access (ASC), compute, storage, staged data, analytics, and technical Support</a:t>
            </a:r>
          </a:p>
          <a:p>
            <a:pPr marL="342900" indent="-342900">
              <a:spcAft>
                <a:spcPts val="600"/>
              </a:spcAft>
              <a:buFont typeface="Arial" pitchFamily="34" charset="0"/>
              <a:buChar char="•"/>
            </a:pPr>
            <a:r>
              <a:rPr lang="en-US" dirty="0" smtClean="0"/>
              <a:t>Data Management services/System Admin/User Support/Help Desk</a:t>
            </a:r>
          </a:p>
          <a:p>
            <a:pPr marL="342900" indent="-342900">
              <a:spcAft>
                <a:spcPts val="600"/>
              </a:spcAft>
              <a:buFont typeface="Arial" pitchFamily="34" charset="0"/>
              <a:buChar char="•"/>
            </a:pPr>
            <a:r>
              <a:rPr lang="en-US" dirty="0" smtClean="0"/>
              <a:t>Metadata, catalog, DOI, and science product transition to DAAC’s</a:t>
            </a:r>
            <a:endParaRPr lang="en-US" dirty="0"/>
          </a:p>
          <a:p>
            <a:pPr marL="342900" indent="-342900">
              <a:spcAft>
                <a:spcPts val="600"/>
              </a:spcAft>
              <a:buFont typeface="Arial" pitchFamily="34" charset="0"/>
              <a:buChar char="•"/>
            </a:pPr>
            <a:r>
              <a:rPr lang="en-US" dirty="0" smtClean="0"/>
              <a:t>ESRI ArcGIS Services for GIS (Server, Portal, Desktop)</a:t>
            </a:r>
          </a:p>
          <a:p>
            <a:pPr marL="342900" indent="-342900">
              <a:spcAft>
                <a:spcPts val="600"/>
              </a:spcAft>
              <a:buFont typeface="Arial" pitchFamily="34" charset="0"/>
              <a:buChar char="•"/>
            </a:pPr>
            <a:r>
              <a:rPr lang="en-US" dirty="0" smtClean="0"/>
              <a:t>On site access to NASA and NGA satellite imagery </a:t>
            </a:r>
          </a:p>
          <a:p>
            <a:pPr marL="342900" indent="-342900">
              <a:spcAft>
                <a:spcPts val="600"/>
              </a:spcAft>
              <a:buFont typeface="Arial" pitchFamily="34" charset="0"/>
              <a:buChar char="•"/>
            </a:pPr>
            <a:r>
              <a:rPr lang="en-US" dirty="0" smtClean="0"/>
              <a:t>Data search capability (ODISEA)</a:t>
            </a:r>
          </a:p>
        </p:txBody>
      </p:sp>
      <p:sp>
        <p:nvSpPr>
          <p:cNvPr id="6" name="TextBox 5"/>
          <p:cNvSpPr txBox="1"/>
          <p:nvPr/>
        </p:nvSpPr>
        <p:spPr>
          <a:xfrm>
            <a:off x="917949" y="5012470"/>
            <a:ext cx="7984751" cy="1477328"/>
          </a:xfrm>
          <a:prstGeom prst="rect">
            <a:avLst/>
          </a:prstGeom>
          <a:noFill/>
        </p:spPr>
        <p:txBody>
          <a:bodyPr wrap="square" rtlCol="0">
            <a:spAutoFit/>
          </a:bodyPr>
          <a:lstStyle/>
          <a:p>
            <a:pPr marL="0" indent="0">
              <a:buNone/>
            </a:pPr>
            <a:r>
              <a:rPr lang="en-US" dirty="0"/>
              <a:t>The </a:t>
            </a:r>
            <a:r>
              <a:rPr lang="en-US" dirty="0" err="1"/>
              <a:t>ABoVE</a:t>
            </a:r>
            <a:r>
              <a:rPr lang="en-US" dirty="0"/>
              <a:t> Science Cloud is a collaboration that promises to accelerate the pace of new Arctic science for researchers participating in the field campaign. Furthermore, by using the </a:t>
            </a:r>
            <a:r>
              <a:rPr lang="en-US" dirty="0" err="1"/>
              <a:t>ABoVE</a:t>
            </a:r>
            <a:r>
              <a:rPr lang="en-US" dirty="0"/>
              <a:t> Science Cloud as a shared and centralized resource, researchers reduce costs for their proposed work, making proposed research more competitive</a:t>
            </a:r>
            <a:r>
              <a:rPr lang="en-US" dirty="0" smtClean="0"/>
              <a:t>. (source: CCE Office)</a:t>
            </a:r>
            <a:endParaRPr lang="en-US" dirty="0"/>
          </a:p>
        </p:txBody>
      </p:sp>
    </p:spTree>
    <p:extLst>
      <p:ext uri="{BB962C8B-B14F-4D97-AF65-F5344CB8AC3E}">
        <p14:creationId xmlns:p14="http://schemas.microsoft.com/office/powerpoint/2010/main" val="10429657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1" y="990600"/>
            <a:ext cx="9144001" cy="5660040"/>
            <a:chOff x="0" y="990600"/>
            <a:chExt cx="9146499" cy="4088068"/>
          </a:xfrm>
        </p:grpSpPr>
        <p:sp>
          <p:nvSpPr>
            <p:cNvPr id="52" name="Rectangle 51"/>
            <p:cNvSpPr/>
            <p:nvPr/>
          </p:nvSpPr>
          <p:spPr>
            <a:xfrm>
              <a:off x="2499" y="4624466"/>
              <a:ext cx="9144000" cy="454202"/>
            </a:xfrm>
            <a:prstGeom prst="rect">
              <a:avLst/>
            </a:prstGeom>
            <a:gradFill flip="none" rotWithShape="1">
              <a:gsLst>
                <a:gs pos="100000">
                  <a:schemeClr val="bg1">
                    <a:lumMod val="85000"/>
                  </a:schemeClr>
                </a:gs>
                <a:gs pos="1250">
                  <a:schemeClr val="bg1"/>
                </a:gs>
                <a:gs pos="66000">
                  <a:schemeClr val="bg1">
                    <a:lumMod val="9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53" name="Rectangle 52"/>
            <p:cNvSpPr/>
            <p:nvPr/>
          </p:nvSpPr>
          <p:spPr>
            <a:xfrm>
              <a:off x="0" y="990600"/>
              <a:ext cx="9144000" cy="3657600"/>
            </a:xfrm>
            <a:prstGeom prst="rect">
              <a:avLst/>
            </a:prstGeom>
            <a:gradFill flip="none" rotWithShape="1">
              <a:gsLst>
                <a:gs pos="100000">
                  <a:schemeClr val="bg1">
                    <a:lumMod val="75000"/>
                  </a:schemeClr>
                </a:gs>
                <a:gs pos="1250">
                  <a:schemeClr val="bg1"/>
                </a:gs>
                <a:gs pos="66000">
                  <a:schemeClr val="bg1">
                    <a:lumMod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sp>
        <p:nvSpPr>
          <p:cNvPr id="4" name="AutoShape 2" descr="https://cds-dev.nccs.nasa.gov/wp/wp-content/uploads/2013/08/cropped-CDS_Website_Banner.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a typeface="+mn-ea"/>
            </a:endParaRPr>
          </a:p>
        </p:txBody>
      </p:sp>
      <p:sp>
        <p:nvSpPr>
          <p:cNvPr id="5" name="AutoShape 4" descr="https://cds-dev.nccs.nasa.gov/wp/wp-content/uploads/2013/08/cropped-CDS_Website_Banner.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a typeface="+mn-ea"/>
            </a:endParaRPr>
          </a:p>
        </p:txBody>
      </p:sp>
      <p:sp>
        <p:nvSpPr>
          <p:cNvPr id="10" name="Title 1"/>
          <p:cNvSpPr txBox="1">
            <a:spLocks/>
          </p:cNvSpPr>
          <p:nvPr/>
        </p:nvSpPr>
        <p:spPr>
          <a:xfrm>
            <a:off x="8585200" y="6451600"/>
            <a:ext cx="635000" cy="330200"/>
          </a:xfrm>
          <a:prstGeom prst="rect">
            <a:avLst/>
          </a:prstGeom>
        </p:spPr>
        <p:txBody>
          <a:bodyPr anchor="ctr">
            <a:norm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fontAlgn="auto">
              <a:spcAft>
                <a:spcPts val="0"/>
              </a:spcAft>
              <a:defRPr/>
            </a:pPr>
            <a:fld id="{210AAC24-7B44-4FF2-AB71-33148A0D077C}" type="slidenum">
              <a:rPr lang="en-US" sz="1400" smtClean="0">
                <a:solidFill>
                  <a:prstClr val="black"/>
                </a:solidFill>
                <a:effectLst>
                  <a:outerShdw blurRad="114300" dist="114300" dir="2700000">
                    <a:srgbClr val="000000">
                      <a:alpha val="40000"/>
                    </a:srgbClr>
                  </a:outerShdw>
                </a:effectLst>
                <a:latin typeface="Calibri"/>
              </a:rPr>
              <a:pPr algn="ctr" fontAlgn="auto">
                <a:spcAft>
                  <a:spcPts val="0"/>
                </a:spcAft>
                <a:defRPr/>
              </a:pPr>
              <a:t>23</a:t>
            </a:fld>
            <a:endParaRPr lang="en-US" sz="1400" dirty="0">
              <a:solidFill>
                <a:prstClr val="black"/>
              </a:solidFill>
              <a:effectLst>
                <a:outerShdw blurRad="114300" dist="114300" dir="2700000">
                  <a:srgbClr val="000000">
                    <a:alpha val="40000"/>
                  </a:srgbClr>
                </a:outerShdw>
              </a:effectLst>
              <a:latin typeface="Calibri"/>
            </a:endParaRPr>
          </a:p>
        </p:txBody>
      </p:sp>
      <p:pic>
        <p:nvPicPr>
          <p:cNvPr id="12" name="Picture 13" descr="C:\Users\mamciner\Documents\Data\Data Services Manager\Presentations\NASAClimateDataServices_Overview\transparentnasalogo.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213854" y="6111819"/>
            <a:ext cx="671571" cy="54966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821266" y="1719965"/>
            <a:ext cx="7483695" cy="2242435"/>
            <a:chOff x="1101505" y="1600200"/>
            <a:chExt cx="6940990" cy="2242435"/>
          </a:xfrm>
        </p:grpSpPr>
        <p:sp>
          <p:nvSpPr>
            <p:cNvPr id="14" name="Rectangle 13"/>
            <p:cNvSpPr/>
            <p:nvPr/>
          </p:nvSpPr>
          <p:spPr>
            <a:xfrm>
              <a:off x="1101505" y="1600200"/>
              <a:ext cx="6940990" cy="2242435"/>
            </a:xfrm>
            <a:prstGeom prst="rect">
              <a:avLst/>
            </a:prstGeom>
            <a:gradFill>
              <a:gsLst>
                <a:gs pos="0">
                  <a:schemeClr val="tx1">
                    <a:lumMod val="50000"/>
                    <a:lumOff val="50000"/>
                  </a:schemeClr>
                </a:gs>
                <a:gs pos="100000">
                  <a:schemeClr val="tx1">
                    <a:lumMod val="85000"/>
                    <a:lumOff val="15000"/>
                  </a:schemeClr>
                </a:gs>
              </a:gsLst>
              <a:path path="shap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9" name="Rounded Rectangle 7"/>
            <p:cNvSpPr/>
            <p:nvPr/>
          </p:nvSpPr>
          <p:spPr>
            <a:xfrm>
              <a:off x="1112374" y="1687299"/>
              <a:ext cx="6881351" cy="107508"/>
            </a:xfrm>
            <a:custGeom>
              <a:avLst/>
              <a:gdLst/>
              <a:ahLst/>
              <a:cxnLst/>
              <a:rect l="l" t="t" r="r" b="b"/>
              <a:pathLst>
                <a:path w="6881351" h="107508">
                  <a:moveTo>
                    <a:pt x="174195" y="0"/>
                  </a:moveTo>
                  <a:lnTo>
                    <a:pt x="6716031" y="0"/>
                  </a:lnTo>
                  <a:cubicBezTo>
                    <a:pt x="6786806" y="0"/>
                    <a:pt x="6848977" y="36841"/>
                    <a:pt x="6881351" y="94344"/>
                  </a:cubicBezTo>
                  <a:lnTo>
                    <a:pt x="69567" y="94344"/>
                  </a:lnTo>
                  <a:cubicBezTo>
                    <a:pt x="45013" y="94344"/>
                    <a:pt x="21495" y="98778"/>
                    <a:pt x="0" y="107508"/>
                  </a:cubicBezTo>
                  <a:cubicBezTo>
                    <a:pt x="31201" y="43073"/>
                    <a:pt x="97668" y="0"/>
                    <a:pt x="174195" y="0"/>
                  </a:cubicBezTo>
                  <a:close/>
                </a:path>
              </a:pathLst>
            </a:custGeom>
            <a:gradFill>
              <a:gsLst>
                <a:gs pos="1000">
                  <a:schemeClr val="tx1">
                    <a:lumMod val="50000"/>
                    <a:lumOff val="50000"/>
                  </a:schemeClr>
                </a:gs>
                <a:gs pos="100000">
                  <a:schemeClr val="tx1">
                    <a:lumMod val="85000"/>
                    <a:lumOff val="15000"/>
                  </a:schemeClr>
                </a:gs>
              </a:gsLst>
              <a:path path="shap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20" name="Rounded Rectangle 7"/>
            <p:cNvSpPr/>
            <p:nvPr/>
          </p:nvSpPr>
          <p:spPr>
            <a:xfrm flipV="1">
              <a:off x="1131324" y="3657585"/>
              <a:ext cx="6881351" cy="107508"/>
            </a:xfrm>
            <a:custGeom>
              <a:avLst/>
              <a:gdLst/>
              <a:ahLst/>
              <a:cxnLst/>
              <a:rect l="l" t="t" r="r" b="b"/>
              <a:pathLst>
                <a:path w="6881351" h="107508">
                  <a:moveTo>
                    <a:pt x="174195" y="0"/>
                  </a:moveTo>
                  <a:lnTo>
                    <a:pt x="6716031" y="0"/>
                  </a:lnTo>
                  <a:cubicBezTo>
                    <a:pt x="6786806" y="0"/>
                    <a:pt x="6848977" y="36841"/>
                    <a:pt x="6881351" y="94344"/>
                  </a:cubicBezTo>
                  <a:lnTo>
                    <a:pt x="69567" y="94344"/>
                  </a:lnTo>
                  <a:cubicBezTo>
                    <a:pt x="45013" y="94344"/>
                    <a:pt x="21495" y="98778"/>
                    <a:pt x="0" y="107508"/>
                  </a:cubicBezTo>
                  <a:cubicBezTo>
                    <a:pt x="31201" y="43073"/>
                    <a:pt x="97668" y="0"/>
                    <a:pt x="174195" y="0"/>
                  </a:cubicBezTo>
                  <a:close/>
                </a:path>
              </a:pathLst>
            </a:custGeom>
            <a:gradFill>
              <a:gsLst>
                <a:gs pos="0">
                  <a:schemeClr val="tx1">
                    <a:lumMod val="50000"/>
                    <a:lumOff val="50000"/>
                  </a:schemeClr>
                </a:gs>
                <a:gs pos="100000">
                  <a:schemeClr val="tx1">
                    <a:lumMod val="85000"/>
                    <a:lumOff val="15000"/>
                  </a:schemeClr>
                </a:gs>
              </a:gsLst>
              <a:path path="shap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46" name="TextBox 45"/>
            <p:cNvSpPr txBox="1"/>
            <p:nvPr/>
          </p:nvSpPr>
          <p:spPr>
            <a:xfrm>
              <a:off x="1524000" y="1985598"/>
              <a:ext cx="5968580" cy="1384995"/>
            </a:xfrm>
            <a:prstGeom prst="rect">
              <a:avLst/>
            </a:prstGeom>
            <a:noFill/>
          </p:spPr>
          <p:txBody>
            <a:bodyPr wrap="square" rtlCol="0">
              <a:spAutoFit/>
            </a:bodyPr>
            <a:lstStyle/>
            <a:p>
              <a:pPr algn="ctr" fontAlgn="auto">
                <a:spcBef>
                  <a:spcPts val="0"/>
                </a:spcBef>
                <a:spcAft>
                  <a:spcPts val="0"/>
                </a:spcAft>
              </a:pPr>
              <a:r>
                <a:rPr lang="en-US" sz="2800" dirty="0" smtClean="0">
                  <a:solidFill>
                    <a:prstClr val="white"/>
                  </a:solidFill>
                  <a:latin typeface="Calibri"/>
                  <a:ea typeface="+mn-ea"/>
                </a:rPr>
                <a:t>Thank You</a:t>
              </a:r>
            </a:p>
            <a:p>
              <a:pPr algn="ctr" fontAlgn="auto">
                <a:spcBef>
                  <a:spcPts val="0"/>
                </a:spcBef>
                <a:spcAft>
                  <a:spcPts val="0"/>
                </a:spcAft>
              </a:pPr>
              <a:endParaRPr lang="en-US" sz="2800" dirty="0">
                <a:solidFill>
                  <a:prstClr val="white"/>
                </a:solidFill>
                <a:latin typeface="Calibri"/>
                <a:ea typeface="+mn-ea"/>
              </a:endParaRPr>
            </a:p>
            <a:p>
              <a:pPr algn="ctr" fontAlgn="auto">
                <a:spcBef>
                  <a:spcPts val="0"/>
                </a:spcBef>
                <a:spcAft>
                  <a:spcPts val="0"/>
                </a:spcAft>
              </a:pPr>
              <a:r>
                <a:rPr lang="en-US" sz="2800" dirty="0" smtClean="0">
                  <a:solidFill>
                    <a:prstClr val="white"/>
                  </a:solidFill>
                  <a:latin typeface="Calibri"/>
                  <a:ea typeface="+mn-ea"/>
                </a:rPr>
                <a:t>Questions?</a:t>
              </a:r>
              <a:endParaRPr lang="en-US" sz="2800" dirty="0">
                <a:solidFill>
                  <a:prstClr val="white"/>
                </a:solidFill>
                <a:latin typeface="Calibri"/>
                <a:ea typeface="+mn-ea"/>
              </a:endParaRPr>
            </a:p>
          </p:txBody>
        </p:sp>
      </p:grpSp>
      <p:sp>
        <p:nvSpPr>
          <p:cNvPr id="26" name="Content Placeholder 2"/>
          <p:cNvSpPr txBox="1">
            <a:spLocks/>
          </p:cNvSpPr>
          <p:nvPr/>
        </p:nvSpPr>
        <p:spPr bwMode="auto">
          <a:xfrm>
            <a:off x="2743200" y="4229100"/>
            <a:ext cx="3810000" cy="1866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Font typeface="Arial" charset="0"/>
              <a:buNone/>
            </a:pPr>
            <a:endParaRPr lang="en-US" sz="1600" dirty="0" smtClean="0">
              <a:solidFill>
                <a:prstClr val="black"/>
              </a:solidFill>
            </a:endParaRPr>
          </a:p>
        </p:txBody>
      </p:sp>
    </p:spTree>
    <p:extLst>
      <p:ext uri="{BB962C8B-B14F-4D97-AF65-F5344CB8AC3E}">
        <p14:creationId xmlns:p14="http://schemas.microsoft.com/office/powerpoint/2010/main" val="4187923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1457.jpg"/>
          <p:cNvPicPr>
            <a:picLocks noChangeAspect="1"/>
          </p:cNvPicPr>
          <p:nvPr/>
        </p:nvPicPr>
        <p:blipFill>
          <a:blip r:embed="rId3"/>
          <a:stretch>
            <a:fillRect/>
          </a:stretch>
        </p:blipFill>
        <p:spPr>
          <a:xfrm>
            <a:off x="847062" y="2129983"/>
            <a:ext cx="3369187" cy="2526890"/>
          </a:xfrm>
          <a:prstGeom prst="rect">
            <a:avLst/>
          </a:prstGeom>
        </p:spPr>
      </p:pic>
      <p:pic>
        <p:nvPicPr>
          <p:cNvPr id="6" name="Picture 5" descr="NWT2014_V1-small.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806137" y="2129984"/>
            <a:ext cx="3757145" cy="2566581"/>
          </a:xfrm>
          <a:prstGeom prst="rect">
            <a:avLst/>
          </a:prstGeom>
        </p:spPr>
      </p:pic>
      <p:pic>
        <p:nvPicPr>
          <p:cNvPr id="7" name="Picture 4"/>
          <p:cNvPicPr>
            <a:picLocks noChangeAspect="1" noChangeArrowheads="1"/>
          </p:cNvPicPr>
          <p:nvPr/>
        </p:nvPicPr>
        <p:blipFill>
          <a:blip r:embed="rId5">
            <a:lum contrast="10000"/>
          </a:blip>
          <a:srcRect/>
          <a:stretch>
            <a:fillRect/>
          </a:stretch>
        </p:blipFill>
        <p:spPr bwMode="auto">
          <a:xfrm>
            <a:off x="0" y="0"/>
            <a:ext cx="9144000" cy="577850"/>
          </a:xfrm>
          <a:prstGeom prst="rect">
            <a:avLst/>
          </a:prstGeom>
          <a:noFill/>
          <a:ln w="9525">
            <a:solidFill>
              <a:schemeClr val="tx1">
                <a:lumMod val="75000"/>
                <a:lumOff val="25000"/>
              </a:schemeClr>
            </a:solidFill>
            <a:miter lim="800000"/>
            <a:headEnd/>
            <a:tailEnd/>
          </a:ln>
          <a:effectLst>
            <a:outerShdw blurRad="50800" dist="38100" dir="5400000" algn="t" rotWithShape="0">
              <a:prstClr val="black">
                <a:alpha val="40000"/>
              </a:prstClr>
            </a:outerShdw>
          </a:effectLst>
        </p:spPr>
      </p:pic>
      <p:pic>
        <p:nvPicPr>
          <p:cNvPr id="8" name="Picture 7" descr="above_logo_ppt.gif"/>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6200" y="0"/>
            <a:ext cx="3061252" cy="558800"/>
          </a:xfrm>
          <a:prstGeom prst="rect">
            <a:avLst/>
          </a:prstGeom>
        </p:spPr>
      </p:pic>
      <p:sp>
        <p:nvSpPr>
          <p:cNvPr id="10" name="TextBox 9"/>
          <p:cNvSpPr txBox="1"/>
          <p:nvPr/>
        </p:nvSpPr>
        <p:spPr>
          <a:xfrm>
            <a:off x="3448357" y="5991612"/>
            <a:ext cx="1813317" cy="400110"/>
          </a:xfrm>
          <a:prstGeom prst="rect">
            <a:avLst/>
          </a:prstGeom>
          <a:noFill/>
        </p:spPr>
        <p:txBody>
          <a:bodyPr wrap="none" rtlCol="0">
            <a:spAutoFit/>
          </a:bodyPr>
          <a:lstStyle/>
          <a:p>
            <a:pPr defTabSz="457200"/>
            <a:r>
              <a:rPr lang="en-US" sz="2000" dirty="0" err="1">
                <a:solidFill>
                  <a:srgbClr val="00009F"/>
                </a:solidFill>
              </a:rPr>
              <a:t>above.nasa.gov</a:t>
            </a:r>
            <a:endParaRPr lang="en-US" sz="2000" dirty="0">
              <a:solidFill>
                <a:srgbClr val="00009F"/>
              </a:solidFill>
            </a:endParaRPr>
          </a:p>
        </p:txBody>
      </p:sp>
      <p:sp>
        <p:nvSpPr>
          <p:cNvPr id="11" name="Rectangle 1027"/>
          <p:cNvSpPr txBox="1">
            <a:spLocks/>
          </p:cNvSpPr>
          <p:nvPr/>
        </p:nvSpPr>
        <p:spPr>
          <a:xfrm>
            <a:off x="448212" y="793775"/>
            <a:ext cx="8226566" cy="148175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90000"/>
              </a:lnSpc>
              <a:defRPr/>
            </a:pPr>
            <a:r>
              <a:rPr lang="en-US" sz="2600" b="1" dirty="0" err="1">
                <a:solidFill>
                  <a:srgbClr val="1F497D">
                    <a:lumMod val="50000"/>
                  </a:srgbClr>
                </a:solidFill>
                <a:cs typeface="Avenir Roman"/>
              </a:rPr>
              <a:t>ABoVE</a:t>
            </a:r>
            <a:r>
              <a:rPr lang="en-US" sz="2600" b="1" dirty="0">
                <a:solidFill>
                  <a:srgbClr val="1F497D">
                    <a:lumMod val="50000"/>
                  </a:srgbClr>
                </a:solidFill>
                <a:cs typeface="Avenir Roman"/>
              </a:rPr>
              <a:t> is a large-scale NASA-led study of environmental change in arctic &amp; boreal regions and the implications </a:t>
            </a:r>
          </a:p>
          <a:p>
            <a:pPr>
              <a:lnSpc>
                <a:spcPct val="90000"/>
              </a:lnSpc>
              <a:spcBef>
                <a:spcPts val="0"/>
              </a:spcBef>
              <a:defRPr/>
            </a:pPr>
            <a:r>
              <a:rPr lang="en-US" sz="2600" b="1" dirty="0">
                <a:solidFill>
                  <a:srgbClr val="1F497D">
                    <a:lumMod val="50000"/>
                  </a:srgbClr>
                </a:solidFill>
                <a:cs typeface="Avenir Roman"/>
              </a:rPr>
              <a:t>for ecological systems and society</a:t>
            </a:r>
          </a:p>
        </p:txBody>
      </p:sp>
      <p:sp>
        <p:nvSpPr>
          <p:cNvPr id="12" name="Rectangle 1027"/>
          <p:cNvSpPr txBox="1">
            <a:spLocks/>
          </p:cNvSpPr>
          <p:nvPr/>
        </p:nvSpPr>
        <p:spPr>
          <a:xfrm>
            <a:off x="421756" y="4762715"/>
            <a:ext cx="8226566" cy="161405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1824"/>
              </a:spcBef>
              <a:defRPr/>
            </a:pPr>
            <a:r>
              <a:rPr lang="en-US" sz="2200" b="1" i="1" dirty="0">
                <a:solidFill>
                  <a:srgbClr val="1F497D">
                    <a:lumMod val="50000"/>
                  </a:srgbClr>
                </a:solidFill>
              </a:rPr>
              <a:t>Our overarching Science Question is</a:t>
            </a:r>
          </a:p>
          <a:p>
            <a:pPr>
              <a:buFont typeface="Arial" charset="0"/>
              <a:buNone/>
              <a:defRPr/>
            </a:pPr>
            <a:r>
              <a:rPr lang="en-US" sz="2400" b="1" i="1" dirty="0">
                <a:solidFill>
                  <a:srgbClr val="1F497D">
                    <a:lumMod val="50000"/>
                  </a:srgbClr>
                </a:solidFill>
              </a:rPr>
              <a:t>	</a:t>
            </a:r>
            <a:r>
              <a:rPr lang="en-US" sz="2000" i="1" dirty="0">
                <a:solidFill>
                  <a:srgbClr val="1F497D">
                    <a:lumMod val="50000"/>
                  </a:srgbClr>
                </a:solidFill>
              </a:rPr>
              <a:t>How vulnerable or resilient are ecosystems and society to environmental change in the arctic and boreal region of western North America?</a:t>
            </a:r>
          </a:p>
        </p:txBody>
      </p:sp>
    </p:spTree>
    <p:extLst>
      <p:ext uri="{BB962C8B-B14F-4D97-AF65-F5344CB8AC3E}">
        <p14:creationId xmlns:p14="http://schemas.microsoft.com/office/powerpoint/2010/main" val="3336672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0800000">
            <a:off x="0" y="2979820"/>
            <a:ext cx="9144000" cy="2895600"/>
          </a:xfrm>
          <a:prstGeom prst="rect">
            <a:avLst/>
          </a:prstGeom>
          <a:gradFill flip="none" rotWithShape="1">
            <a:gsLst>
              <a:gs pos="100000">
                <a:schemeClr val="accent1">
                  <a:lumMod val="20000"/>
                  <a:lumOff val="80000"/>
                </a:schemeClr>
              </a:gs>
              <a:gs pos="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p:cNvSpPr>
            <a:spLocks noGrp="1"/>
          </p:cNvSpPr>
          <p:nvPr>
            <p:ph idx="1"/>
          </p:nvPr>
        </p:nvSpPr>
        <p:spPr>
          <a:xfrm>
            <a:off x="165628" y="1554480"/>
            <a:ext cx="8686800" cy="4665315"/>
          </a:xfrm>
        </p:spPr>
        <p:txBody>
          <a:bodyPr/>
          <a:lstStyle/>
          <a:p>
            <a:pPr marL="0" indent="0">
              <a:buNone/>
            </a:pPr>
            <a:r>
              <a:rPr lang="en-US" sz="2000" dirty="0" smtClean="0"/>
              <a:t>Science team </a:t>
            </a:r>
            <a:r>
              <a:rPr lang="en-US" sz="2000" dirty="0" smtClean="0">
                <a:solidFill>
                  <a:schemeClr val="tx1"/>
                </a:solidFill>
              </a:rPr>
              <a:t>members</a:t>
            </a:r>
            <a:r>
              <a:rPr lang="en-US" sz="2000" dirty="0" smtClean="0"/>
              <a:t> </a:t>
            </a:r>
            <a:r>
              <a:rPr lang="en-US" sz="2000" dirty="0"/>
              <a:t>work closely with the CCEO and rely upon </a:t>
            </a:r>
            <a:r>
              <a:rPr lang="en-US" sz="2000" dirty="0" smtClean="0"/>
              <a:t>our guidance for </a:t>
            </a:r>
            <a:r>
              <a:rPr lang="en-US" sz="2000" dirty="0"/>
              <a:t>field </a:t>
            </a:r>
            <a:r>
              <a:rPr lang="en-US" sz="2000" dirty="0" smtClean="0"/>
              <a:t>operations and safety, </a:t>
            </a:r>
            <a:r>
              <a:rPr lang="en-US" sz="2000" dirty="0"/>
              <a:t>communications with local and regional stakeholders and authorities, and utilization of ABoVE cyberinfrastructure. </a:t>
            </a:r>
            <a:endParaRPr lang="en-US" sz="2000" dirty="0" smtClean="0"/>
          </a:p>
          <a:p>
            <a:pPr marL="0" indent="0">
              <a:buNone/>
            </a:pPr>
            <a:endParaRPr lang="en-US" sz="2000" dirty="0" smtClean="0"/>
          </a:p>
          <a:p>
            <a:pPr marL="0" indent="0">
              <a:buNone/>
            </a:pPr>
            <a:endParaRPr lang="en-US" sz="1100" dirty="0" smtClean="0"/>
          </a:p>
          <a:p>
            <a:pPr marL="0" indent="0">
              <a:buNone/>
            </a:pPr>
            <a:r>
              <a:rPr lang="en-US" sz="2000" dirty="0" smtClean="0"/>
              <a:t>The </a:t>
            </a:r>
            <a:r>
              <a:rPr lang="en-US" sz="2000" dirty="0"/>
              <a:t>ABoVE Science Cloud combines high performance computing with emerging </a:t>
            </a:r>
            <a:r>
              <a:rPr lang="en-US" sz="2000" dirty="0" smtClean="0"/>
              <a:t>technologies, such as analytics, </a:t>
            </a:r>
            <a:r>
              <a:rPr lang="en-US" sz="2000" dirty="0"/>
              <a:t>and data management </a:t>
            </a:r>
            <a:r>
              <a:rPr lang="en-US" sz="2000" dirty="0" smtClean="0"/>
              <a:t>tools </a:t>
            </a:r>
            <a:r>
              <a:rPr lang="en-US" sz="2000" dirty="0"/>
              <a:t>for analyzing and processing geographic information to create an environment specifically designed for large-scale modeling, analysis of remote sensing data, copious disk storage for “big data” with integrated data management, and integration of core variables from in-situ networks.  </a:t>
            </a:r>
            <a:endParaRPr lang="en-US" sz="2000" dirty="0" smtClean="0"/>
          </a:p>
        </p:txBody>
      </p:sp>
      <p:sp>
        <p:nvSpPr>
          <p:cNvPr id="3" name="Title 2"/>
          <p:cNvSpPr>
            <a:spLocks noGrp="1"/>
          </p:cNvSpPr>
          <p:nvPr>
            <p:ph type="title"/>
          </p:nvPr>
        </p:nvSpPr>
        <p:spPr>
          <a:xfrm>
            <a:off x="0" y="685714"/>
            <a:ext cx="9144000" cy="731838"/>
          </a:xfrm>
        </p:spPr>
        <p:txBody>
          <a:bodyPr>
            <a:normAutofit fontScale="90000"/>
          </a:bodyPr>
          <a:lstStyle/>
          <a:p>
            <a:pPr algn="l"/>
            <a:r>
              <a:rPr lang="en-US" sz="2800" dirty="0" smtClean="0"/>
              <a:t>The Carbon Cycle &amp; Ecosystems Office is responsible for implementation and management of ABoVE</a:t>
            </a:r>
            <a:endParaRPr lang="en-US" sz="2800" dirty="0"/>
          </a:p>
        </p:txBody>
      </p:sp>
      <p:sp>
        <p:nvSpPr>
          <p:cNvPr id="10" name="Slide Number Placeholder 9"/>
          <p:cNvSpPr>
            <a:spLocks noGrp="1"/>
          </p:cNvSpPr>
          <p:nvPr>
            <p:ph type="sldNum" sz="quarter" idx="4294967295"/>
          </p:nvPr>
        </p:nvSpPr>
        <p:spPr>
          <a:xfrm>
            <a:off x="6553200" y="6356354"/>
            <a:ext cx="2133600" cy="365125"/>
          </a:xfrm>
          <a:prstGeom prst="rect">
            <a:avLst/>
          </a:prstGeom>
        </p:spPr>
        <p:txBody>
          <a:bodyPr/>
          <a:lstStyle/>
          <a:p>
            <a:pPr>
              <a:defRPr/>
            </a:pPr>
            <a:fld id="{31134E58-1A8A-4BE6-A764-C862B425906C}" type="slidenum">
              <a:rPr lang="en-US" smtClean="0"/>
              <a:pPr>
                <a:defRPr/>
              </a:pPr>
              <a:t>4</a:t>
            </a:fld>
            <a:endParaRPr lang="en-US"/>
          </a:p>
        </p:txBody>
      </p:sp>
    </p:spTree>
    <p:extLst>
      <p:ext uri="{BB962C8B-B14F-4D97-AF65-F5344CB8AC3E}">
        <p14:creationId xmlns:p14="http://schemas.microsoft.com/office/powerpoint/2010/main" val="1456569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5" name="Group 35"/>
          <p:cNvGrpSpPr>
            <a:grpSpLocks/>
          </p:cNvGrpSpPr>
          <p:nvPr/>
        </p:nvGrpSpPr>
        <p:grpSpPr bwMode="auto">
          <a:xfrm>
            <a:off x="2687639" y="1744664"/>
            <a:ext cx="3709987" cy="3717925"/>
            <a:chOff x="2687135" y="887754"/>
            <a:chExt cx="3709802" cy="3717811"/>
          </a:xfrm>
        </p:grpSpPr>
        <p:sp>
          <p:nvSpPr>
            <p:cNvPr id="37" name="Block Arc 36"/>
            <p:cNvSpPr/>
            <p:nvPr/>
          </p:nvSpPr>
          <p:spPr bwMode="auto">
            <a:xfrm rot="3739939">
              <a:off x="2686305" y="894933"/>
              <a:ext cx="3714636" cy="3706627"/>
            </a:xfrm>
            <a:prstGeom prst="blockArc">
              <a:avLst>
                <a:gd name="adj1" fmla="val 10525495"/>
                <a:gd name="adj2" fmla="val 21187469"/>
                <a:gd name="adj3" fmla="val 15605"/>
              </a:avLst>
            </a:prstGeom>
            <a:solidFill>
              <a:srgbClr val="87B2ED"/>
            </a:solidFill>
            <a:ln w="9525" cap="flat" cmpd="sng" algn="ctr">
              <a:solidFill>
                <a:schemeClr val="tx1"/>
              </a:solidFill>
              <a:prstDash val="solid"/>
              <a:round/>
              <a:headEnd type="none" w="med" len="med"/>
              <a:tailEnd type="none" w="med" len="med"/>
            </a:ln>
            <a:effectLst/>
          </p:spPr>
          <p:txBody>
            <a:bodyPr/>
            <a:lstStyle/>
            <a:p>
              <a:pPr>
                <a:defRPr/>
              </a:pPr>
              <a:endParaRPr lang="en-US" sz="900">
                <a:latin typeface="55 Helvetica Roman" pitchFamily="1" charset="-52"/>
                <a:ea typeface="ＭＳ Ｐゴシック" charset="0"/>
                <a:cs typeface="ＭＳ Ｐゴシック" charset="0"/>
              </a:endParaRPr>
            </a:p>
          </p:txBody>
        </p:sp>
        <p:sp>
          <p:nvSpPr>
            <p:cNvPr id="39" name="Block Arc 38"/>
            <p:cNvSpPr/>
            <p:nvPr/>
          </p:nvSpPr>
          <p:spPr bwMode="auto">
            <a:xfrm rot="14700458">
              <a:off x="2683131" y="891758"/>
              <a:ext cx="3714636" cy="3706627"/>
            </a:xfrm>
            <a:prstGeom prst="blockArc">
              <a:avLst>
                <a:gd name="adj1" fmla="val 14204141"/>
                <a:gd name="adj2" fmla="val 21187469"/>
                <a:gd name="adj3" fmla="val 15605"/>
              </a:avLst>
            </a:prstGeom>
            <a:solidFill>
              <a:srgbClr val="CCFFCC"/>
            </a:solidFill>
            <a:ln w="9525" cap="flat" cmpd="sng" algn="ctr">
              <a:solidFill>
                <a:schemeClr val="tx1"/>
              </a:solidFill>
              <a:prstDash val="solid"/>
              <a:round/>
              <a:headEnd type="none" w="med" len="med"/>
              <a:tailEnd type="none" w="med" len="med"/>
            </a:ln>
            <a:effectLst/>
          </p:spPr>
          <p:txBody>
            <a:bodyPr/>
            <a:lstStyle/>
            <a:p>
              <a:pPr>
                <a:defRPr/>
              </a:pPr>
              <a:endParaRPr lang="en-US" sz="900">
                <a:latin typeface="55 Helvetica Roman" pitchFamily="1" charset="-52"/>
                <a:ea typeface="ＭＳ Ｐゴシック" charset="0"/>
                <a:cs typeface="ＭＳ Ｐゴシック" charset="0"/>
              </a:endParaRPr>
            </a:p>
          </p:txBody>
        </p:sp>
      </p:grpSp>
      <p:sp>
        <p:nvSpPr>
          <p:cNvPr id="21507" name="Slide Number Placeholder 4"/>
          <p:cNvSpPr>
            <a:spLocks noGrp="1"/>
          </p:cNvSpPr>
          <p:nvPr>
            <p:ph type="sldNum" sz="quarter" idx="4294967295"/>
          </p:nvPr>
        </p:nvSpPr>
        <p:spPr>
          <a:xfrm>
            <a:off x="3124200" y="6356354"/>
            <a:ext cx="2895600" cy="36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800">
                <a:solidFill>
                  <a:srgbClr val="666666"/>
                </a:solidFill>
                <a:latin typeface="55 Helvetica Roman" pitchFamily="1" charset="0"/>
                <a:ea typeface="ＭＳ Ｐゴシック" panose="020B0600070205080204" pitchFamily="34" charset="-128"/>
              </a:defRPr>
            </a:lvl1pPr>
            <a:lvl2pPr marL="742950" indent="-285750">
              <a:defRPr sz="800">
                <a:solidFill>
                  <a:srgbClr val="666666"/>
                </a:solidFill>
                <a:latin typeface="55 Helvetica Roman" pitchFamily="1" charset="0"/>
                <a:ea typeface="ＭＳ Ｐゴシック" panose="020B0600070205080204" pitchFamily="34" charset="-128"/>
              </a:defRPr>
            </a:lvl2pPr>
            <a:lvl3pPr marL="1143000" indent="-228600">
              <a:defRPr sz="800">
                <a:solidFill>
                  <a:srgbClr val="666666"/>
                </a:solidFill>
                <a:latin typeface="55 Helvetica Roman" pitchFamily="1" charset="0"/>
                <a:ea typeface="ＭＳ Ｐゴシック" panose="020B0600070205080204" pitchFamily="34" charset="-128"/>
              </a:defRPr>
            </a:lvl3pPr>
            <a:lvl4pPr marL="1600200" indent="-228600">
              <a:defRPr sz="800">
                <a:solidFill>
                  <a:srgbClr val="666666"/>
                </a:solidFill>
                <a:latin typeface="55 Helvetica Roman" pitchFamily="1" charset="0"/>
                <a:ea typeface="ＭＳ Ｐゴシック" panose="020B0600070205080204" pitchFamily="34" charset="-128"/>
              </a:defRPr>
            </a:lvl4pPr>
            <a:lvl5pPr marL="2057400" indent="-228600">
              <a:defRPr sz="800">
                <a:solidFill>
                  <a:srgbClr val="666666"/>
                </a:solidFill>
                <a:latin typeface="55 Helvetica Roman" pitchFamily="1" charset="0"/>
                <a:ea typeface="ＭＳ Ｐゴシック" panose="020B0600070205080204" pitchFamily="34" charset="-128"/>
              </a:defRPr>
            </a:lvl5pPr>
            <a:lvl6pPr marL="25146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6pPr>
            <a:lvl7pPr marL="29718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7pPr>
            <a:lvl8pPr marL="34290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8pPr>
            <a:lvl9pPr marL="38862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9pPr>
          </a:lstStyle>
          <a:p>
            <a:fld id="{15122792-F750-4E29-9E87-25690F93D74A}" type="slidenum">
              <a:rPr lang="en-US" altLang="en-US">
                <a:solidFill>
                  <a:srgbClr val="677085"/>
                </a:solidFill>
                <a:latin typeface="75 Helvetica Bold" pitchFamily="1" charset="0"/>
              </a:rPr>
              <a:pPr/>
              <a:t>5</a:t>
            </a:fld>
            <a:endParaRPr lang="en-US" altLang="en-US">
              <a:solidFill>
                <a:srgbClr val="677085"/>
              </a:solidFill>
              <a:latin typeface="75 Helvetica Bold" pitchFamily="1" charset="0"/>
            </a:endParaRPr>
          </a:p>
        </p:txBody>
      </p:sp>
      <p:sp>
        <p:nvSpPr>
          <p:cNvPr id="11" name="Rounded Rectangle 10"/>
          <p:cNvSpPr/>
          <p:nvPr/>
        </p:nvSpPr>
        <p:spPr bwMode="auto">
          <a:xfrm>
            <a:off x="4100513" y="1719264"/>
            <a:ext cx="1020762" cy="473075"/>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sz="1400" b="1" dirty="0">
                <a:latin typeface="Times New Roman"/>
                <a:ea typeface="ＭＳ Ｐゴシック" charset="0"/>
                <a:cs typeface="Times New Roman"/>
              </a:rPr>
              <a:t>Plan</a:t>
            </a:r>
          </a:p>
        </p:txBody>
      </p:sp>
      <p:sp>
        <p:nvSpPr>
          <p:cNvPr id="12" name="Rounded Rectangle 11"/>
          <p:cNvSpPr/>
          <p:nvPr/>
        </p:nvSpPr>
        <p:spPr bwMode="auto">
          <a:xfrm>
            <a:off x="5611813" y="2411414"/>
            <a:ext cx="1020762" cy="473075"/>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sz="1400" b="1" dirty="0">
                <a:latin typeface="Times New Roman"/>
                <a:ea typeface="ＭＳ Ｐゴシック" charset="0"/>
                <a:cs typeface="Times New Roman"/>
              </a:rPr>
              <a:t>Collect</a:t>
            </a:r>
          </a:p>
        </p:txBody>
      </p:sp>
      <p:sp>
        <p:nvSpPr>
          <p:cNvPr id="13" name="Rounded Rectangle 12"/>
          <p:cNvSpPr/>
          <p:nvPr/>
        </p:nvSpPr>
        <p:spPr bwMode="auto">
          <a:xfrm>
            <a:off x="5867401" y="3359151"/>
            <a:ext cx="1020763" cy="473075"/>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sz="1400" b="1" dirty="0">
                <a:latin typeface="Times New Roman"/>
                <a:ea typeface="ＭＳ Ｐゴシック" charset="0"/>
                <a:cs typeface="Times New Roman"/>
              </a:rPr>
              <a:t>QA/QC</a:t>
            </a:r>
          </a:p>
        </p:txBody>
      </p:sp>
      <p:sp>
        <p:nvSpPr>
          <p:cNvPr id="14" name="Rounded Rectangle 13"/>
          <p:cNvSpPr/>
          <p:nvPr/>
        </p:nvSpPr>
        <p:spPr bwMode="auto">
          <a:xfrm>
            <a:off x="5622926" y="4306889"/>
            <a:ext cx="1020763" cy="473075"/>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sz="1400" b="1" dirty="0">
                <a:latin typeface="Times New Roman"/>
                <a:ea typeface="ＭＳ Ｐゴシック" charset="0"/>
                <a:cs typeface="Times New Roman"/>
              </a:rPr>
              <a:t>Analyze</a:t>
            </a:r>
          </a:p>
        </p:txBody>
      </p:sp>
      <p:sp>
        <p:nvSpPr>
          <p:cNvPr id="15" name="Rounded Rectangle 14"/>
          <p:cNvSpPr/>
          <p:nvPr/>
        </p:nvSpPr>
        <p:spPr bwMode="auto">
          <a:xfrm>
            <a:off x="4910138" y="5030789"/>
            <a:ext cx="1020762" cy="473075"/>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sz="1400" b="1" dirty="0">
                <a:latin typeface="Times New Roman"/>
                <a:ea typeface="ＭＳ Ｐゴシック" charset="0"/>
                <a:cs typeface="Times New Roman"/>
              </a:rPr>
              <a:t>Describe</a:t>
            </a:r>
          </a:p>
        </p:txBody>
      </p:sp>
      <p:sp>
        <p:nvSpPr>
          <p:cNvPr id="16" name="Rounded Rectangle 15"/>
          <p:cNvSpPr/>
          <p:nvPr/>
        </p:nvSpPr>
        <p:spPr bwMode="auto">
          <a:xfrm>
            <a:off x="3517901" y="5030789"/>
            <a:ext cx="1020763" cy="473075"/>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sz="1400" b="1" dirty="0">
                <a:latin typeface="Times New Roman"/>
                <a:ea typeface="ＭＳ Ｐゴシック" charset="0"/>
                <a:cs typeface="Times New Roman"/>
              </a:rPr>
              <a:t>Publish</a:t>
            </a:r>
          </a:p>
          <a:p>
            <a:pPr algn="ctr">
              <a:defRPr/>
            </a:pPr>
            <a:r>
              <a:rPr lang="en-US" sz="1400" b="1" dirty="0">
                <a:latin typeface="Times New Roman"/>
                <a:ea typeface="ＭＳ Ｐゴシック" charset="0"/>
                <a:cs typeface="Times New Roman"/>
              </a:rPr>
              <a:t>Preserve</a:t>
            </a:r>
          </a:p>
        </p:txBody>
      </p:sp>
      <p:sp>
        <p:nvSpPr>
          <p:cNvPr id="17" name="Rounded Rectangle 16"/>
          <p:cNvSpPr/>
          <p:nvPr/>
        </p:nvSpPr>
        <p:spPr bwMode="auto">
          <a:xfrm>
            <a:off x="2478088" y="4300539"/>
            <a:ext cx="1020762" cy="473075"/>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sz="1400" b="1" dirty="0">
                <a:latin typeface="Times New Roman"/>
                <a:ea typeface="ＭＳ Ｐゴシック" charset="0"/>
                <a:cs typeface="Times New Roman"/>
              </a:rPr>
              <a:t>Discover</a:t>
            </a:r>
          </a:p>
        </p:txBody>
      </p:sp>
      <p:sp>
        <p:nvSpPr>
          <p:cNvPr id="18" name="Rounded Rectangle 17"/>
          <p:cNvSpPr/>
          <p:nvPr/>
        </p:nvSpPr>
        <p:spPr bwMode="auto">
          <a:xfrm>
            <a:off x="2271713" y="3357564"/>
            <a:ext cx="1020762" cy="473075"/>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sz="1400" b="1" dirty="0">
                <a:latin typeface="Times New Roman"/>
                <a:ea typeface="ＭＳ Ｐゴシック" charset="0"/>
                <a:cs typeface="Times New Roman"/>
              </a:rPr>
              <a:t>Integrate</a:t>
            </a:r>
          </a:p>
        </p:txBody>
      </p:sp>
      <p:sp>
        <p:nvSpPr>
          <p:cNvPr id="19" name="Rounded Rectangle 18"/>
          <p:cNvSpPr/>
          <p:nvPr/>
        </p:nvSpPr>
        <p:spPr bwMode="auto">
          <a:xfrm>
            <a:off x="2541588" y="2411414"/>
            <a:ext cx="1020762" cy="473075"/>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sz="1400" b="1" dirty="0">
                <a:latin typeface="Times New Roman"/>
                <a:ea typeface="ＭＳ Ｐゴシック" charset="0"/>
                <a:cs typeface="Times New Roman"/>
              </a:rPr>
              <a:t>Analyze</a:t>
            </a:r>
          </a:p>
        </p:txBody>
      </p:sp>
      <p:cxnSp>
        <p:nvCxnSpPr>
          <p:cNvPr id="21517" name="Straight Arrow Connector 22"/>
          <p:cNvCxnSpPr>
            <a:cxnSpLocks noChangeShapeType="1"/>
          </p:cNvCxnSpPr>
          <p:nvPr/>
        </p:nvCxnSpPr>
        <p:spPr bwMode="auto">
          <a:xfrm>
            <a:off x="5270501" y="2205039"/>
            <a:ext cx="288925" cy="166687"/>
          </a:xfrm>
          <a:prstGeom prst="straightConnector1">
            <a:avLst/>
          </a:prstGeom>
          <a:ln>
            <a:headEnd/>
            <a:tailEnd type="arrow" w="med" len="med"/>
          </a:ln>
        </p:spPr>
        <p:style>
          <a:lnRef idx="1">
            <a:schemeClr val="dk1"/>
          </a:lnRef>
          <a:fillRef idx="0">
            <a:schemeClr val="dk1"/>
          </a:fillRef>
          <a:effectRef idx="0">
            <a:schemeClr val="dk1"/>
          </a:effectRef>
          <a:fontRef idx="minor">
            <a:schemeClr val="tx1"/>
          </a:fontRef>
        </p:style>
      </p:cxnSp>
      <p:cxnSp>
        <p:nvCxnSpPr>
          <p:cNvPr id="21518" name="Straight Arrow Connector 23"/>
          <p:cNvCxnSpPr>
            <a:cxnSpLocks noChangeShapeType="1"/>
          </p:cNvCxnSpPr>
          <p:nvPr/>
        </p:nvCxnSpPr>
        <p:spPr bwMode="auto">
          <a:xfrm>
            <a:off x="5978525" y="2947989"/>
            <a:ext cx="115888" cy="338137"/>
          </a:xfrm>
          <a:prstGeom prst="straightConnector1">
            <a:avLst/>
          </a:prstGeom>
          <a:ln>
            <a:headEnd/>
            <a:tailEnd type="arrow" w="med" len="med"/>
          </a:ln>
        </p:spPr>
        <p:style>
          <a:lnRef idx="1">
            <a:schemeClr val="dk1"/>
          </a:lnRef>
          <a:fillRef idx="0">
            <a:schemeClr val="dk1"/>
          </a:fillRef>
          <a:effectRef idx="0">
            <a:schemeClr val="dk1"/>
          </a:effectRef>
          <a:fontRef idx="minor">
            <a:schemeClr val="tx1"/>
          </a:fontRef>
        </p:style>
      </p:cxnSp>
      <p:cxnSp>
        <p:nvCxnSpPr>
          <p:cNvPr id="21519" name="Straight Arrow Connector 26"/>
          <p:cNvCxnSpPr>
            <a:cxnSpLocks noChangeShapeType="1"/>
          </p:cNvCxnSpPr>
          <p:nvPr/>
        </p:nvCxnSpPr>
        <p:spPr bwMode="auto">
          <a:xfrm flipH="1">
            <a:off x="6049963" y="3902076"/>
            <a:ext cx="114300" cy="352425"/>
          </a:xfrm>
          <a:prstGeom prst="straightConnector1">
            <a:avLst/>
          </a:prstGeom>
          <a:ln>
            <a:headEnd/>
            <a:tailEnd type="arrow" w="med" len="med"/>
          </a:ln>
        </p:spPr>
        <p:style>
          <a:lnRef idx="1">
            <a:schemeClr val="dk1"/>
          </a:lnRef>
          <a:fillRef idx="0">
            <a:schemeClr val="dk1"/>
          </a:fillRef>
          <a:effectRef idx="0">
            <a:schemeClr val="dk1"/>
          </a:effectRef>
          <a:fontRef idx="minor">
            <a:schemeClr val="tx1"/>
          </a:fontRef>
        </p:style>
      </p:cxnSp>
      <p:cxnSp>
        <p:nvCxnSpPr>
          <p:cNvPr id="21520" name="Straight Arrow Connector 28"/>
          <p:cNvCxnSpPr>
            <a:cxnSpLocks noChangeShapeType="1"/>
          </p:cNvCxnSpPr>
          <p:nvPr/>
        </p:nvCxnSpPr>
        <p:spPr bwMode="auto">
          <a:xfrm flipH="1">
            <a:off x="5224463" y="4700589"/>
            <a:ext cx="334962" cy="300037"/>
          </a:xfrm>
          <a:prstGeom prst="straightConnector1">
            <a:avLst/>
          </a:prstGeom>
          <a:ln>
            <a:headEnd/>
            <a:tailEnd type="arrow" w="med" len="med"/>
          </a:ln>
        </p:spPr>
        <p:style>
          <a:lnRef idx="1">
            <a:schemeClr val="dk1"/>
          </a:lnRef>
          <a:fillRef idx="0">
            <a:schemeClr val="dk1"/>
          </a:fillRef>
          <a:effectRef idx="0">
            <a:schemeClr val="dk1"/>
          </a:effectRef>
          <a:fontRef idx="minor">
            <a:schemeClr val="tx1"/>
          </a:fontRef>
        </p:style>
      </p:cxnSp>
      <p:cxnSp>
        <p:nvCxnSpPr>
          <p:cNvPr id="21521" name="Straight Arrow Connector 31"/>
          <p:cNvCxnSpPr>
            <a:cxnSpLocks noChangeShapeType="1"/>
          </p:cNvCxnSpPr>
          <p:nvPr/>
        </p:nvCxnSpPr>
        <p:spPr bwMode="auto">
          <a:xfrm flipH="1">
            <a:off x="4592639" y="5237163"/>
            <a:ext cx="261937" cy="12700"/>
          </a:xfrm>
          <a:prstGeom prst="straightConnector1">
            <a:avLst/>
          </a:prstGeom>
          <a:ln>
            <a:headEnd/>
            <a:tailEnd type="arrow" w="med" len="med"/>
          </a:ln>
        </p:spPr>
        <p:style>
          <a:lnRef idx="1">
            <a:schemeClr val="dk1"/>
          </a:lnRef>
          <a:fillRef idx="0">
            <a:schemeClr val="dk1"/>
          </a:fillRef>
          <a:effectRef idx="0">
            <a:schemeClr val="dk1"/>
          </a:effectRef>
          <a:fontRef idx="minor">
            <a:schemeClr val="tx1"/>
          </a:fontRef>
        </p:style>
      </p:cxnSp>
      <p:cxnSp>
        <p:nvCxnSpPr>
          <p:cNvPr id="21522" name="Straight Arrow Connector 34"/>
          <p:cNvCxnSpPr>
            <a:cxnSpLocks noChangeShapeType="1"/>
          </p:cNvCxnSpPr>
          <p:nvPr/>
        </p:nvCxnSpPr>
        <p:spPr bwMode="auto">
          <a:xfrm flipH="1" flipV="1">
            <a:off x="3551239" y="4699001"/>
            <a:ext cx="312737" cy="238125"/>
          </a:xfrm>
          <a:prstGeom prst="straightConnector1">
            <a:avLst/>
          </a:prstGeom>
          <a:ln>
            <a:headEnd/>
            <a:tailEnd type="arrow" w="med" len="med"/>
          </a:ln>
        </p:spPr>
        <p:style>
          <a:lnRef idx="1">
            <a:schemeClr val="dk1"/>
          </a:lnRef>
          <a:fillRef idx="0">
            <a:schemeClr val="dk1"/>
          </a:fillRef>
          <a:effectRef idx="0">
            <a:schemeClr val="dk1"/>
          </a:effectRef>
          <a:fontRef idx="minor">
            <a:schemeClr val="tx1"/>
          </a:fontRef>
        </p:style>
      </p:cxnSp>
      <p:cxnSp>
        <p:nvCxnSpPr>
          <p:cNvPr id="21523" name="Straight Arrow Connector 37"/>
          <p:cNvCxnSpPr>
            <a:cxnSpLocks noChangeShapeType="1"/>
          </p:cNvCxnSpPr>
          <p:nvPr/>
        </p:nvCxnSpPr>
        <p:spPr bwMode="auto">
          <a:xfrm flipH="1" flipV="1">
            <a:off x="3013076" y="3892550"/>
            <a:ext cx="150813" cy="312738"/>
          </a:xfrm>
          <a:prstGeom prst="straightConnector1">
            <a:avLst/>
          </a:prstGeom>
          <a:ln>
            <a:headEnd/>
            <a:tailEnd type="arrow" w="med" len="med"/>
          </a:ln>
        </p:spPr>
        <p:style>
          <a:lnRef idx="1">
            <a:schemeClr val="dk1"/>
          </a:lnRef>
          <a:fillRef idx="0">
            <a:schemeClr val="dk1"/>
          </a:fillRef>
          <a:effectRef idx="0">
            <a:schemeClr val="dk1"/>
          </a:effectRef>
          <a:fontRef idx="minor">
            <a:schemeClr val="tx1"/>
          </a:fontRef>
        </p:style>
      </p:cxnSp>
      <p:cxnSp>
        <p:nvCxnSpPr>
          <p:cNvPr id="21524" name="Straight Arrow Connector 40"/>
          <p:cNvCxnSpPr>
            <a:cxnSpLocks noChangeShapeType="1"/>
          </p:cNvCxnSpPr>
          <p:nvPr/>
        </p:nvCxnSpPr>
        <p:spPr bwMode="auto">
          <a:xfrm flipV="1">
            <a:off x="3024188" y="2935289"/>
            <a:ext cx="119062" cy="333375"/>
          </a:xfrm>
          <a:prstGeom prst="straightConnector1">
            <a:avLst/>
          </a:prstGeom>
          <a:ln>
            <a:headEnd/>
            <a:tailEnd type="arrow" w="med" len="med"/>
          </a:ln>
        </p:spPr>
        <p:style>
          <a:lnRef idx="1">
            <a:schemeClr val="dk1"/>
          </a:lnRef>
          <a:fillRef idx="0">
            <a:schemeClr val="dk1"/>
          </a:fillRef>
          <a:effectRef idx="0">
            <a:schemeClr val="dk1"/>
          </a:effectRef>
          <a:fontRef idx="minor">
            <a:schemeClr val="tx1"/>
          </a:fontRef>
        </p:style>
      </p:cxnSp>
      <p:cxnSp>
        <p:nvCxnSpPr>
          <p:cNvPr id="21525" name="Straight Arrow Connector 43"/>
          <p:cNvCxnSpPr>
            <a:cxnSpLocks noChangeShapeType="1"/>
          </p:cNvCxnSpPr>
          <p:nvPr/>
        </p:nvCxnSpPr>
        <p:spPr bwMode="auto">
          <a:xfrm flipV="1">
            <a:off x="3724276" y="2127250"/>
            <a:ext cx="322263" cy="215900"/>
          </a:xfrm>
          <a:prstGeom prst="straightConnector1">
            <a:avLst/>
          </a:prstGeom>
          <a:ln>
            <a:headEnd/>
            <a:tailEnd type="arrow" w="med" len="med"/>
          </a:ln>
        </p:spPr>
        <p:style>
          <a:lnRef idx="1">
            <a:schemeClr val="dk1"/>
          </a:lnRef>
          <a:fillRef idx="0">
            <a:schemeClr val="dk1"/>
          </a:fillRef>
          <a:effectRef idx="0">
            <a:schemeClr val="dk1"/>
          </a:effectRef>
          <a:fontRef idx="minor">
            <a:schemeClr val="tx1"/>
          </a:fontRef>
        </p:style>
      </p:cxnSp>
      <p:sp>
        <p:nvSpPr>
          <p:cNvPr id="57" name="Rounded Rectangle 56"/>
          <p:cNvSpPr/>
          <p:nvPr/>
        </p:nvSpPr>
        <p:spPr bwMode="auto">
          <a:xfrm>
            <a:off x="1576388" y="5016501"/>
            <a:ext cx="1020762" cy="473075"/>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sz="1400" b="1" dirty="0">
                <a:latin typeface="Times New Roman"/>
                <a:ea typeface="ＭＳ Ｐゴシック" charset="0"/>
                <a:cs typeface="Times New Roman"/>
              </a:rPr>
              <a:t>Archive</a:t>
            </a:r>
          </a:p>
        </p:txBody>
      </p:sp>
      <p:cxnSp>
        <p:nvCxnSpPr>
          <p:cNvPr id="21535" name="Straight Arrow Connector 57"/>
          <p:cNvCxnSpPr>
            <a:cxnSpLocks noChangeShapeType="1"/>
          </p:cNvCxnSpPr>
          <p:nvPr/>
        </p:nvCxnSpPr>
        <p:spPr bwMode="auto">
          <a:xfrm flipH="1" flipV="1">
            <a:off x="2651125" y="5291138"/>
            <a:ext cx="757238" cy="0"/>
          </a:xfrm>
          <a:prstGeom prst="straightConnector1">
            <a:avLst/>
          </a:prstGeom>
          <a:ln>
            <a:headEnd/>
            <a:tailEnd type="arrow" w="med" len="med"/>
          </a:ln>
        </p:spPr>
        <p:style>
          <a:lnRef idx="1">
            <a:schemeClr val="dk1"/>
          </a:lnRef>
          <a:fillRef idx="0">
            <a:schemeClr val="dk1"/>
          </a:fillRef>
          <a:effectRef idx="0">
            <a:schemeClr val="dk1"/>
          </a:effectRef>
          <a:fontRef idx="minor">
            <a:schemeClr val="tx1"/>
          </a:fontRef>
        </p:style>
      </p:cxnSp>
      <p:sp>
        <p:nvSpPr>
          <p:cNvPr id="21538" name="Rounded Rectangle 39"/>
          <p:cNvSpPr>
            <a:spLocks noChangeArrowheads="1"/>
          </p:cNvSpPr>
          <p:nvPr/>
        </p:nvSpPr>
        <p:spPr bwMode="auto">
          <a:xfrm>
            <a:off x="6527801" y="4859338"/>
            <a:ext cx="334963" cy="285750"/>
          </a:xfrm>
          <a:prstGeom prst="roundRect">
            <a:avLst>
              <a:gd name="adj" fmla="val 16667"/>
            </a:avLst>
          </a:prstGeom>
          <a:solidFill>
            <a:srgbClr val="87B2ED"/>
          </a:solidFill>
          <a:ln w="9525">
            <a:solidFill>
              <a:schemeClr val="tx1"/>
            </a:solidFill>
            <a:round/>
            <a:headEnd/>
            <a:tailEnd/>
          </a:ln>
        </p:spPr>
        <p:txBody>
          <a:bodyPr/>
          <a:lstStyle>
            <a:lvl1pPr>
              <a:defRPr sz="800">
                <a:solidFill>
                  <a:srgbClr val="666666"/>
                </a:solidFill>
                <a:latin typeface="55 Helvetica Roman" pitchFamily="1" charset="0"/>
                <a:ea typeface="ＭＳ Ｐゴシック" panose="020B0600070205080204" pitchFamily="34" charset="-128"/>
              </a:defRPr>
            </a:lvl1pPr>
            <a:lvl2pPr marL="742950" indent="-285750">
              <a:defRPr sz="800">
                <a:solidFill>
                  <a:srgbClr val="666666"/>
                </a:solidFill>
                <a:latin typeface="55 Helvetica Roman" pitchFamily="1" charset="0"/>
                <a:ea typeface="ＭＳ Ｐゴシック" panose="020B0600070205080204" pitchFamily="34" charset="-128"/>
              </a:defRPr>
            </a:lvl2pPr>
            <a:lvl3pPr marL="1143000" indent="-228600">
              <a:defRPr sz="800">
                <a:solidFill>
                  <a:srgbClr val="666666"/>
                </a:solidFill>
                <a:latin typeface="55 Helvetica Roman" pitchFamily="1" charset="0"/>
                <a:ea typeface="ＭＳ Ｐゴシック" panose="020B0600070205080204" pitchFamily="34" charset="-128"/>
              </a:defRPr>
            </a:lvl3pPr>
            <a:lvl4pPr marL="1600200" indent="-228600">
              <a:defRPr sz="800">
                <a:solidFill>
                  <a:srgbClr val="666666"/>
                </a:solidFill>
                <a:latin typeface="55 Helvetica Roman" pitchFamily="1" charset="0"/>
                <a:ea typeface="ＭＳ Ｐゴシック" panose="020B0600070205080204" pitchFamily="34" charset="-128"/>
              </a:defRPr>
            </a:lvl4pPr>
            <a:lvl5pPr marL="2057400" indent="-228600">
              <a:defRPr sz="800">
                <a:solidFill>
                  <a:srgbClr val="666666"/>
                </a:solidFill>
                <a:latin typeface="55 Helvetica Roman" pitchFamily="1" charset="0"/>
                <a:ea typeface="ＭＳ Ｐゴシック" panose="020B0600070205080204" pitchFamily="34" charset="-128"/>
              </a:defRPr>
            </a:lvl5pPr>
            <a:lvl6pPr marL="25146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6pPr>
            <a:lvl7pPr marL="29718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7pPr>
            <a:lvl8pPr marL="34290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8pPr>
            <a:lvl9pPr marL="38862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9pPr>
          </a:lstStyle>
          <a:p>
            <a:endParaRPr lang="en-US" altLang="en-US" sz="900">
              <a:solidFill>
                <a:schemeClr val="tx1"/>
              </a:solidFill>
            </a:endParaRPr>
          </a:p>
        </p:txBody>
      </p:sp>
      <p:sp>
        <p:nvSpPr>
          <p:cNvPr id="21539" name="Rounded Rectangle 41"/>
          <p:cNvSpPr>
            <a:spLocks noChangeArrowheads="1"/>
          </p:cNvSpPr>
          <p:nvPr/>
        </p:nvSpPr>
        <p:spPr bwMode="auto">
          <a:xfrm>
            <a:off x="6534150" y="5178425"/>
            <a:ext cx="336550" cy="287338"/>
          </a:xfrm>
          <a:prstGeom prst="roundRect">
            <a:avLst>
              <a:gd name="adj" fmla="val 16667"/>
            </a:avLst>
          </a:prstGeom>
          <a:solidFill>
            <a:srgbClr val="CCFFCC"/>
          </a:solidFill>
          <a:ln w="9525">
            <a:solidFill>
              <a:schemeClr val="tx1"/>
            </a:solidFill>
            <a:round/>
            <a:headEnd/>
            <a:tailEnd/>
          </a:ln>
        </p:spPr>
        <p:txBody>
          <a:bodyPr/>
          <a:lstStyle>
            <a:lvl1pPr>
              <a:defRPr sz="800">
                <a:solidFill>
                  <a:srgbClr val="666666"/>
                </a:solidFill>
                <a:latin typeface="55 Helvetica Roman" pitchFamily="1" charset="0"/>
                <a:ea typeface="ＭＳ Ｐゴシック" panose="020B0600070205080204" pitchFamily="34" charset="-128"/>
              </a:defRPr>
            </a:lvl1pPr>
            <a:lvl2pPr marL="742950" indent="-285750">
              <a:defRPr sz="800">
                <a:solidFill>
                  <a:srgbClr val="666666"/>
                </a:solidFill>
                <a:latin typeface="55 Helvetica Roman" pitchFamily="1" charset="0"/>
                <a:ea typeface="ＭＳ Ｐゴシック" panose="020B0600070205080204" pitchFamily="34" charset="-128"/>
              </a:defRPr>
            </a:lvl2pPr>
            <a:lvl3pPr marL="1143000" indent="-228600">
              <a:defRPr sz="800">
                <a:solidFill>
                  <a:srgbClr val="666666"/>
                </a:solidFill>
                <a:latin typeface="55 Helvetica Roman" pitchFamily="1" charset="0"/>
                <a:ea typeface="ＭＳ Ｐゴシック" panose="020B0600070205080204" pitchFamily="34" charset="-128"/>
              </a:defRPr>
            </a:lvl3pPr>
            <a:lvl4pPr marL="1600200" indent="-228600">
              <a:defRPr sz="800">
                <a:solidFill>
                  <a:srgbClr val="666666"/>
                </a:solidFill>
                <a:latin typeface="55 Helvetica Roman" pitchFamily="1" charset="0"/>
                <a:ea typeface="ＭＳ Ｐゴシック" panose="020B0600070205080204" pitchFamily="34" charset="-128"/>
              </a:defRPr>
            </a:lvl4pPr>
            <a:lvl5pPr marL="2057400" indent="-228600">
              <a:defRPr sz="800">
                <a:solidFill>
                  <a:srgbClr val="666666"/>
                </a:solidFill>
                <a:latin typeface="55 Helvetica Roman" pitchFamily="1" charset="0"/>
                <a:ea typeface="ＭＳ Ｐゴシック" panose="020B0600070205080204" pitchFamily="34" charset="-128"/>
              </a:defRPr>
            </a:lvl5pPr>
            <a:lvl6pPr marL="25146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6pPr>
            <a:lvl7pPr marL="29718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7pPr>
            <a:lvl8pPr marL="34290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8pPr>
            <a:lvl9pPr marL="38862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9pPr>
          </a:lstStyle>
          <a:p>
            <a:endParaRPr lang="en-US" altLang="en-US" sz="900">
              <a:solidFill>
                <a:schemeClr val="tx1"/>
              </a:solidFill>
            </a:endParaRPr>
          </a:p>
        </p:txBody>
      </p:sp>
      <p:sp>
        <p:nvSpPr>
          <p:cNvPr id="21540" name="Rounded Rectangle 42"/>
          <p:cNvSpPr>
            <a:spLocks noChangeArrowheads="1"/>
          </p:cNvSpPr>
          <p:nvPr/>
        </p:nvSpPr>
        <p:spPr bwMode="auto">
          <a:xfrm>
            <a:off x="6542088" y="5486400"/>
            <a:ext cx="336550" cy="287338"/>
          </a:xfrm>
          <a:prstGeom prst="roundRect">
            <a:avLst>
              <a:gd name="adj" fmla="val 16667"/>
            </a:avLst>
          </a:prstGeom>
          <a:solidFill>
            <a:schemeClr val="bg1"/>
          </a:solidFill>
          <a:ln w="9525">
            <a:solidFill>
              <a:schemeClr val="tx1"/>
            </a:solidFill>
            <a:round/>
            <a:headEnd/>
            <a:tailEnd/>
          </a:ln>
        </p:spPr>
        <p:txBody>
          <a:bodyPr/>
          <a:lstStyle>
            <a:lvl1pPr>
              <a:defRPr sz="800">
                <a:solidFill>
                  <a:srgbClr val="666666"/>
                </a:solidFill>
                <a:latin typeface="55 Helvetica Roman" pitchFamily="1" charset="0"/>
                <a:ea typeface="ＭＳ Ｐゴシック" panose="020B0600070205080204" pitchFamily="34" charset="-128"/>
              </a:defRPr>
            </a:lvl1pPr>
            <a:lvl2pPr marL="742950" indent="-285750">
              <a:defRPr sz="800">
                <a:solidFill>
                  <a:srgbClr val="666666"/>
                </a:solidFill>
                <a:latin typeface="55 Helvetica Roman" pitchFamily="1" charset="0"/>
                <a:ea typeface="ＭＳ Ｐゴシック" panose="020B0600070205080204" pitchFamily="34" charset="-128"/>
              </a:defRPr>
            </a:lvl2pPr>
            <a:lvl3pPr marL="1143000" indent="-228600">
              <a:defRPr sz="800">
                <a:solidFill>
                  <a:srgbClr val="666666"/>
                </a:solidFill>
                <a:latin typeface="55 Helvetica Roman" pitchFamily="1" charset="0"/>
                <a:ea typeface="ＭＳ Ｐゴシック" panose="020B0600070205080204" pitchFamily="34" charset="-128"/>
              </a:defRPr>
            </a:lvl3pPr>
            <a:lvl4pPr marL="1600200" indent="-228600">
              <a:defRPr sz="800">
                <a:solidFill>
                  <a:srgbClr val="666666"/>
                </a:solidFill>
                <a:latin typeface="55 Helvetica Roman" pitchFamily="1" charset="0"/>
                <a:ea typeface="ＭＳ Ｐゴシック" panose="020B0600070205080204" pitchFamily="34" charset="-128"/>
              </a:defRPr>
            </a:lvl4pPr>
            <a:lvl5pPr marL="2057400" indent="-228600">
              <a:defRPr sz="800">
                <a:solidFill>
                  <a:srgbClr val="666666"/>
                </a:solidFill>
                <a:latin typeface="55 Helvetica Roman" pitchFamily="1" charset="0"/>
                <a:ea typeface="ＭＳ Ｐゴシック" panose="020B0600070205080204" pitchFamily="34" charset="-128"/>
              </a:defRPr>
            </a:lvl5pPr>
            <a:lvl6pPr marL="25146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6pPr>
            <a:lvl7pPr marL="29718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7pPr>
            <a:lvl8pPr marL="34290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8pPr>
            <a:lvl9pPr marL="38862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9pPr>
          </a:lstStyle>
          <a:p>
            <a:endParaRPr lang="en-US" altLang="en-US" sz="900">
              <a:solidFill>
                <a:schemeClr val="tx1"/>
              </a:solidFill>
            </a:endParaRPr>
          </a:p>
        </p:txBody>
      </p:sp>
      <p:sp>
        <p:nvSpPr>
          <p:cNvPr id="21541" name="TextBox 44"/>
          <p:cNvSpPr txBox="1">
            <a:spLocks noChangeArrowheads="1"/>
          </p:cNvSpPr>
          <p:nvPr/>
        </p:nvSpPr>
        <p:spPr bwMode="auto">
          <a:xfrm>
            <a:off x="6878639" y="4846639"/>
            <a:ext cx="1589087"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800">
                <a:solidFill>
                  <a:srgbClr val="666666"/>
                </a:solidFill>
                <a:latin typeface="55 Helvetica Roman" pitchFamily="1" charset="0"/>
                <a:ea typeface="ＭＳ Ｐゴシック" panose="020B0600070205080204" pitchFamily="34" charset="-128"/>
              </a:defRPr>
            </a:lvl1pPr>
            <a:lvl2pPr marL="742950" indent="-285750">
              <a:defRPr sz="800">
                <a:solidFill>
                  <a:srgbClr val="666666"/>
                </a:solidFill>
                <a:latin typeface="55 Helvetica Roman" pitchFamily="1" charset="0"/>
                <a:ea typeface="ＭＳ Ｐゴシック" panose="020B0600070205080204" pitchFamily="34" charset="-128"/>
              </a:defRPr>
            </a:lvl2pPr>
            <a:lvl3pPr marL="1143000" indent="-228600">
              <a:defRPr sz="800">
                <a:solidFill>
                  <a:srgbClr val="666666"/>
                </a:solidFill>
                <a:latin typeface="55 Helvetica Roman" pitchFamily="1" charset="0"/>
                <a:ea typeface="ＭＳ Ｐゴシック" panose="020B0600070205080204" pitchFamily="34" charset="-128"/>
              </a:defRPr>
            </a:lvl3pPr>
            <a:lvl4pPr marL="1600200" indent="-228600">
              <a:defRPr sz="800">
                <a:solidFill>
                  <a:srgbClr val="666666"/>
                </a:solidFill>
                <a:latin typeface="55 Helvetica Roman" pitchFamily="1" charset="0"/>
                <a:ea typeface="ＭＳ Ｐゴシック" panose="020B0600070205080204" pitchFamily="34" charset="-128"/>
              </a:defRPr>
            </a:lvl4pPr>
            <a:lvl5pPr marL="2057400" indent="-228600">
              <a:defRPr sz="800">
                <a:solidFill>
                  <a:srgbClr val="666666"/>
                </a:solidFill>
                <a:latin typeface="55 Helvetica Roman" pitchFamily="1" charset="0"/>
                <a:ea typeface="ＭＳ Ｐゴシック" panose="020B0600070205080204" pitchFamily="34" charset="-128"/>
              </a:defRPr>
            </a:lvl5pPr>
            <a:lvl6pPr marL="25146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6pPr>
            <a:lvl7pPr marL="29718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7pPr>
            <a:lvl8pPr marL="34290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8pPr>
            <a:lvl9pPr marL="38862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9pPr>
          </a:lstStyle>
          <a:p>
            <a:r>
              <a:rPr lang="en-US" altLang="en-US" sz="1400">
                <a:solidFill>
                  <a:schemeClr val="tx1"/>
                </a:solidFill>
                <a:latin typeface="Times New Roman" panose="02020603050405020304" pitchFamily="18" charset="0"/>
                <a:cs typeface="Times New Roman" panose="02020603050405020304" pitchFamily="18" charset="0"/>
              </a:rPr>
              <a:t>Traditional Project</a:t>
            </a:r>
          </a:p>
        </p:txBody>
      </p:sp>
      <p:sp>
        <p:nvSpPr>
          <p:cNvPr id="21542" name="TextBox 45"/>
          <p:cNvSpPr txBox="1">
            <a:spLocks noChangeArrowheads="1"/>
          </p:cNvSpPr>
          <p:nvPr/>
        </p:nvSpPr>
        <p:spPr bwMode="auto">
          <a:xfrm>
            <a:off x="6886575" y="5167314"/>
            <a:ext cx="1587500" cy="306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800">
                <a:solidFill>
                  <a:srgbClr val="666666"/>
                </a:solidFill>
                <a:latin typeface="55 Helvetica Roman" pitchFamily="1" charset="0"/>
                <a:ea typeface="ＭＳ Ｐゴシック" panose="020B0600070205080204" pitchFamily="34" charset="-128"/>
              </a:defRPr>
            </a:lvl1pPr>
            <a:lvl2pPr marL="742950" indent="-285750">
              <a:defRPr sz="800">
                <a:solidFill>
                  <a:srgbClr val="666666"/>
                </a:solidFill>
                <a:latin typeface="55 Helvetica Roman" pitchFamily="1" charset="0"/>
                <a:ea typeface="ＭＳ Ｐゴシック" panose="020B0600070205080204" pitchFamily="34" charset="-128"/>
              </a:defRPr>
            </a:lvl2pPr>
            <a:lvl3pPr marL="1143000" indent="-228600">
              <a:defRPr sz="800">
                <a:solidFill>
                  <a:srgbClr val="666666"/>
                </a:solidFill>
                <a:latin typeface="55 Helvetica Roman" pitchFamily="1" charset="0"/>
                <a:ea typeface="ＭＳ Ｐゴシック" panose="020B0600070205080204" pitchFamily="34" charset="-128"/>
              </a:defRPr>
            </a:lvl3pPr>
            <a:lvl4pPr marL="1600200" indent="-228600">
              <a:defRPr sz="800">
                <a:solidFill>
                  <a:srgbClr val="666666"/>
                </a:solidFill>
                <a:latin typeface="55 Helvetica Roman" pitchFamily="1" charset="0"/>
                <a:ea typeface="ＭＳ Ｐゴシック" panose="020B0600070205080204" pitchFamily="34" charset="-128"/>
              </a:defRPr>
            </a:lvl4pPr>
            <a:lvl5pPr marL="2057400" indent="-228600">
              <a:defRPr sz="800">
                <a:solidFill>
                  <a:srgbClr val="666666"/>
                </a:solidFill>
                <a:latin typeface="55 Helvetica Roman" pitchFamily="1" charset="0"/>
                <a:ea typeface="ＭＳ Ｐゴシック" panose="020B0600070205080204" pitchFamily="34" charset="-128"/>
              </a:defRPr>
            </a:lvl5pPr>
            <a:lvl6pPr marL="25146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6pPr>
            <a:lvl7pPr marL="29718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7pPr>
            <a:lvl8pPr marL="34290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8pPr>
            <a:lvl9pPr marL="38862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9pPr>
          </a:lstStyle>
          <a:p>
            <a:r>
              <a:rPr lang="en-US" altLang="en-US" sz="1400">
                <a:solidFill>
                  <a:schemeClr val="tx1"/>
                </a:solidFill>
                <a:latin typeface="Times New Roman" panose="02020603050405020304" pitchFamily="18" charset="0"/>
                <a:cs typeface="Times New Roman" panose="02020603050405020304" pitchFamily="18" charset="0"/>
              </a:rPr>
              <a:t>Data Reuse</a:t>
            </a:r>
          </a:p>
        </p:txBody>
      </p:sp>
      <p:sp>
        <p:nvSpPr>
          <p:cNvPr id="21543" name="TextBox 48"/>
          <p:cNvSpPr txBox="1">
            <a:spLocks noChangeArrowheads="1"/>
          </p:cNvSpPr>
          <p:nvPr/>
        </p:nvSpPr>
        <p:spPr bwMode="auto">
          <a:xfrm>
            <a:off x="6883400" y="5475289"/>
            <a:ext cx="227488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800">
                <a:solidFill>
                  <a:srgbClr val="666666"/>
                </a:solidFill>
                <a:latin typeface="55 Helvetica Roman" pitchFamily="1" charset="0"/>
                <a:ea typeface="ＭＳ Ｐゴシック" panose="020B0600070205080204" pitchFamily="34" charset="-128"/>
              </a:defRPr>
            </a:lvl1pPr>
            <a:lvl2pPr marL="742950" indent="-285750">
              <a:defRPr sz="800">
                <a:solidFill>
                  <a:srgbClr val="666666"/>
                </a:solidFill>
                <a:latin typeface="55 Helvetica Roman" pitchFamily="1" charset="0"/>
                <a:ea typeface="ＭＳ Ｐゴシック" panose="020B0600070205080204" pitchFamily="34" charset="-128"/>
              </a:defRPr>
            </a:lvl2pPr>
            <a:lvl3pPr marL="1143000" indent="-228600">
              <a:defRPr sz="800">
                <a:solidFill>
                  <a:srgbClr val="666666"/>
                </a:solidFill>
                <a:latin typeface="55 Helvetica Roman" pitchFamily="1" charset="0"/>
                <a:ea typeface="ＭＳ Ｐゴシック" panose="020B0600070205080204" pitchFamily="34" charset="-128"/>
              </a:defRPr>
            </a:lvl3pPr>
            <a:lvl4pPr marL="1600200" indent="-228600">
              <a:defRPr sz="800">
                <a:solidFill>
                  <a:srgbClr val="666666"/>
                </a:solidFill>
                <a:latin typeface="55 Helvetica Roman" pitchFamily="1" charset="0"/>
                <a:ea typeface="ＭＳ Ｐゴシック" panose="020B0600070205080204" pitchFamily="34" charset="-128"/>
              </a:defRPr>
            </a:lvl4pPr>
            <a:lvl5pPr marL="2057400" indent="-228600">
              <a:defRPr sz="800">
                <a:solidFill>
                  <a:srgbClr val="666666"/>
                </a:solidFill>
                <a:latin typeface="55 Helvetica Roman" pitchFamily="1" charset="0"/>
                <a:ea typeface="ＭＳ Ｐゴシック" panose="020B0600070205080204" pitchFamily="34" charset="-128"/>
              </a:defRPr>
            </a:lvl5pPr>
            <a:lvl6pPr marL="25146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6pPr>
            <a:lvl7pPr marL="29718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7pPr>
            <a:lvl8pPr marL="34290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8pPr>
            <a:lvl9pPr marL="38862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9pPr>
          </a:lstStyle>
          <a:p>
            <a:r>
              <a:rPr lang="en-US" altLang="en-US" sz="1400">
                <a:solidFill>
                  <a:schemeClr val="tx1"/>
                </a:solidFill>
                <a:latin typeface="Times New Roman" panose="02020603050405020304" pitchFamily="18" charset="0"/>
                <a:cs typeface="Times New Roman" panose="02020603050405020304" pitchFamily="18" charset="0"/>
              </a:rPr>
              <a:t>Closing the Data Life Cycle</a:t>
            </a:r>
          </a:p>
        </p:txBody>
      </p:sp>
      <p:sp>
        <p:nvSpPr>
          <p:cNvPr id="53" name="Rounded Rectangle 52"/>
          <p:cNvSpPr/>
          <p:nvPr/>
        </p:nvSpPr>
        <p:spPr bwMode="auto">
          <a:xfrm>
            <a:off x="425451" y="3386139"/>
            <a:ext cx="1020763" cy="473075"/>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sz="1400" b="1" dirty="0">
                <a:latin typeface="Times New Roman"/>
                <a:ea typeface="ＭＳ Ｐゴシック" charset="0"/>
                <a:cs typeface="Times New Roman"/>
              </a:rPr>
              <a:t>Other Data</a:t>
            </a:r>
          </a:p>
        </p:txBody>
      </p:sp>
      <p:cxnSp>
        <p:nvCxnSpPr>
          <p:cNvPr id="21545" name="Straight Arrow Connector 58"/>
          <p:cNvCxnSpPr>
            <a:cxnSpLocks noChangeShapeType="1"/>
          </p:cNvCxnSpPr>
          <p:nvPr/>
        </p:nvCxnSpPr>
        <p:spPr bwMode="auto">
          <a:xfrm>
            <a:off x="1560514" y="3597275"/>
            <a:ext cx="541337" cy="7938"/>
          </a:xfrm>
          <a:prstGeom prst="straightConnector1">
            <a:avLst/>
          </a:prstGeom>
          <a:ln>
            <a:headEnd/>
            <a:tailEnd type="arrow" w="med" len="med"/>
          </a:ln>
        </p:spPr>
        <p:style>
          <a:lnRef idx="1">
            <a:schemeClr val="dk1"/>
          </a:lnRef>
          <a:fillRef idx="0">
            <a:schemeClr val="dk1"/>
          </a:fillRef>
          <a:effectRef idx="0">
            <a:schemeClr val="dk1"/>
          </a:effectRef>
          <a:fontRef idx="minor">
            <a:schemeClr val="tx1"/>
          </a:fontRef>
        </p:style>
      </p:cxnSp>
      <p:sp>
        <p:nvSpPr>
          <p:cNvPr id="46" name="Title 1"/>
          <p:cNvSpPr>
            <a:spLocks noGrp="1"/>
          </p:cNvSpPr>
          <p:nvPr>
            <p:ph type="title"/>
          </p:nvPr>
        </p:nvSpPr>
        <p:spPr>
          <a:xfrm>
            <a:off x="22476" y="685800"/>
            <a:ext cx="9121524" cy="883920"/>
          </a:xfrm>
        </p:spPr>
        <p:txBody>
          <a:bodyPr>
            <a:normAutofit/>
          </a:bodyPr>
          <a:lstStyle/>
          <a:p>
            <a:pPr algn="l"/>
            <a:r>
              <a:rPr lang="en-US" altLang="en-US" sz="2400" dirty="0" smtClean="0">
                <a:effectLst>
                  <a:outerShdw blurRad="38100" dist="38100" dir="2700000" algn="tl">
                    <a:srgbClr val="C0C0C0"/>
                  </a:outerShdw>
                </a:effectLst>
                <a:latin typeface="Helvetica" panose="020B0604020202020204" pitchFamily="34" charset="0"/>
                <a:ea typeface="ＭＳ Ｐゴシック" panose="020B0600070205080204" pitchFamily="34" charset="-128"/>
              </a:rPr>
              <a:t>The CCE Office will assist </a:t>
            </a:r>
            <a:r>
              <a:rPr lang="en-US" altLang="en-US" sz="2400" dirty="0">
                <a:effectLst>
                  <a:outerShdw blurRad="38100" dist="38100" dir="2700000" algn="tl">
                    <a:srgbClr val="C0C0C0"/>
                  </a:outerShdw>
                </a:effectLst>
                <a:latin typeface="Helvetica" panose="020B0604020202020204" pitchFamily="34" charset="0"/>
                <a:ea typeface="ＭＳ Ｐゴシック" panose="020B0600070205080204" pitchFamily="34" charset="-128"/>
              </a:rPr>
              <a:t>the Science Team </a:t>
            </a:r>
            <a:r>
              <a:rPr lang="en-US" altLang="en-US" sz="2400" dirty="0" smtClean="0">
                <a:effectLst>
                  <a:outerShdw blurRad="38100" dist="38100" dir="2700000" algn="tl">
                    <a:srgbClr val="C0C0C0"/>
                  </a:outerShdw>
                </a:effectLst>
                <a:latin typeface="Helvetica" panose="020B0604020202020204" pitchFamily="34" charset="0"/>
                <a:ea typeface="ＭＳ Ｐゴシック" panose="020B0600070205080204" pitchFamily="34" charset="-128"/>
              </a:rPr>
              <a:t>throughout the Data Management Lifecycle.</a:t>
            </a:r>
          </a:p>
        </p:txBody>
      </p:sp>
      <p:sp>
        <p:nvSpPr>
          <p:cNvPr id="2" name="TextBox 1"/>
          <p:cNvSpPr txBox="1"/>
          <p:nvPr/>
        </p:nvSpPr>
        <p:spPr>
          <a:xfrm>
            <a:off x="5374" y="6068557"/>
            <a:ext cx="5394938" cy="369332"/>
          </a:xfrm>
          <a:prstGeom prst="rect">
            <a:avLst/>
          </a:prstGeom>
          <a:noFill/>
        </p:spPr>
        <p:txBody>
          <a:bodyPr wrap="none" rtlCol="0">
            <a:spAutoFit/>
          </a:bodyPr>
          <a:lstStyle/>
          <a:p>
            <a:r>
              <a:rPr lang="en-US" dirty="0" smtClean="0"/>
              <a:t>Augmented from </a:t>
            </a:r>
            <a:r>
              <a:rPr lang="en-US" dirty="0" err="1" smtClean="0"/>
              <a:t>Rüegg</a:t>
            </a:r>
            <a:r>
              <a:rPr lang="en-US" dirty="0" smtClean="0"/>
              <a:t> et al 2014 in </a:t>
            </a:r>
            <a:r>
              <a:rPr lang="en-US" i="1" dirty="0"/>
              <a:t>Front </a:t>
            </a:r>
            <a:r>
              <a:rPr lang="en-US" i="1" dirty="0" err="1"/>
              <a:t>Ecol</a:t>
            </a:r>
            <a:r>
              <a:rPr lang="en-US" i="1" dirty="0"/>
              <a:t> Environ</a:t>
            </a:r>
          </a:p>
        </p:txBody>
      </p:sp>
      <p:sp>
        <p:nvSpPr>
          <p:cNvPr id="48" name="TextBox 47"/>
          <p:cNvSpPr txBox="1"/>
          <p:nvPr/>
        </p:nvSpPr>
        <p:spPr>
          <a:xfrm>
            <a:off x="7012303" y="2500959"/>
            <a:ext cx="1979300" cy="954107"/>
          </a:xfrm>
          <a:prstGeom prst="rect">
            <a:avLst/>
          </a:prstGeom>
          <a:solidFill>
            <a:schemeClr val="tx2">
              <a:lumMod val="40000"/>
              <a:lumOff val="60000"/>
            </a:schemeClr>
          </a:solidFill>
          <a:ln>
            <a:solidFill>
              <a:schemeClr val="tx1"/>
            </a:solidFill>
          </a:ln>
        </p:spPr>
        <p:txBody>
          <a:bodyPr wrap="square" rtlCol="0">
            <a:spAutoFit/>
          </a:bodyPr>
          <a:lstStyle/>
          <a:p>
            <a:pPr algn="ctr"/>
            <a:r>
              <a:rPr lang="en-US" sz="2800" dirty="0" smtClean="0"/>
              <a:t>Traditional Project</a:t>
            </a:r>
            <a:endParaRPr lang="en-US" sz="2800" i="1" dirty="0"/>
          </a:p>
        </p:txBody>
      </p:sp>
      <p:sp>
        <p:nvSpPr>
          <p:cNvPr id="49" name="TextBox 48"/>
          <p:cNvSpPr txBox="1"/>
          <p:nvPr/>
        </p:nvSpPr>
        <p:spPr>
          <a:xfrm>
            <a:off x="110468" y="2622879"/>
            <a:ext cx="2084225" cy="523220"/>
          </a:xfrm>
          <a:prstGeom prst="rect">
            <a:avLst/>
          </a:prstGeom>
          <a:solidFill>
            <a:srgbClr val="CCFFCC"/>
          </a:solidFill>
          <a:ln>
            <a:solidFill>
              <a:schemeClr val="tx1"/>
            </a:solidFill>
          </a:ln>
        </p:spPr>
        <p:txBody>
          <a:bodyPr wrap="none" rtlCol="0">
            <a:spAutoFit/>
          </a:bodyPr>
          <a:lstStyle/>
          <a:p>
            <a:r>
              <a:rPr lang="en-US" sz="2800" dirty="0" smtClean="0"/>
              <a:t>Data Reuse</a:t>
            </a:r>
            <a:endParaRPr lang="en-US" sz="2800" i="1" dirty="0"/>
          </a:p>
        </p:txBody>
      </p:sp>
    </p:spTree>
    <p:extLst>
      <p:ext uri="{BB962C8B-B14F-4D97-AF65-F5344CB8AC3E}">
        <p14:creationId xmlns:p14="http://schemas.microsoft.com/office/powerpoint/2010/main" val="1630557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5" name="Group 35"/>
          <p:cNvGrpSpPr>
            <a:grpSpLocks/>
          </p:cNvGrpSpPr>
          <p:nvPr/>
        </p:nvGrpSpPr>
        <p:grpSpPr bwMode="auto">
          <a:xfrm>
            <a:off x="2687639" y="1744664"/>
            <a:ext cx="3709987" cy="3717925"/>
            <a:chOff x="2687135" y="887754"/>
            <a:chExt cx="3709802" cy="3717811"/>
          </a:xfrm>
        </p:grpSpPr>
        <p:sp>
          <p:nvSpPr>
            <p:cNvPr id="37" name="Block Arc 36"/>
            <p:cNvSpPr/>
            <p:nvPr/>
          </p:nvSpPr>
          <p:spPr bwMode="auto">
            <a:xfrm rot="3739939">
              <a:off x="2686305" y="894933"/>
              <a:ext cx="3714636" cy="3706627"/>
            </a:xfrm>
            <a:prstGeom prst="blockArc">
              <a:avLst>
                <a:gd name="adj1" fmla="val 10525495"/>
                <a:gd name="adj2" fmla="val 21187469"/>
                <a:gd name="adj3" fmla="val 15605"/>
              </a:avLst>
            </a:prstGeom>
            <a:solidFill>
              <a:srgbClr val="87B2ED"/>
            </a:solidFill>
            <a:ln w="9525" cap="flat" cmpd="sng" algn="ctr">
              <a:solidFill>
                <a:schemeClr val="tx1"/>
              </a:solidFill>
              <a:prstDash val="solid"/>
              <a:round/>
              <a:headEnd type="none" w="med" len="med"/>
              <a:tailEnd type="none" w="med" len="med"/>
            </a:ln>
            <a:effectLst/>
          </p:spPr>
          <p:txBody>
            <a:bodyPr/>
            <a:lstStyle/>
            <a:p>
              <a:pPr>
                <a:defRPr/>
              </a:pPr>
              <a:endParaRPr lang="en-US" sz="900">
                <a:solidFill>
                  <a:prstClr val="black"/>
                </a:solidFill>
                <a:latin typeface="55 Helvetica Roman" pitchFamily="1" charset="-52"/>
                <a:ea typeface="ＭＳ Ｐゴシック" charset="0"/>
                <a:cs typeface="ＭＳ Ｐゴシック" charset="0"/>
              </a:endParaRPr>
            </a:p>
          </p:txBody>
        </p:sp>
        <p:sp>
          <p:nvSpPr>
            <p:cNvPr id="39" name="Block Arc 38"/>
            <p:cNvSpPr/>
            <p:nvPr/>
          </p:nvSpPr>
          <p:spPr bwMode="auto">
            <a:xfrm rot="14700458">
              <a:off x="2683131" y="891758"/>
              <a:ext cx="3714636" cy="3706627"/>
            </a:xfrm>
            <a:prstGeom prst="blockArc">
              <a:avLst>
                <a:gd name="adj1" fmla="val 14204141"/>
                <a:gd name="adj2" fmla="val 21187469"/>
                <a:gd name="adj3" fmla="val 15605"/>
              </a:avLst>
            </a:prstGeom>
            <a:solidFill>
              <a:srgbClr val="CCFFCC"/>
            </a:solidFill>
            <a:ln w="9525" cap="flat" cmpd="sng" algn="ctr">
              <a:solidFill>
                <a:schemeClr val="tx1"/>
              </a:solidFill>
              <a:prstDash val="solid"/>
              <a:round/>
              <a:headEnd type="none" w="med" len="med"/>
              <a:tailEnd type="none" w="med" len="med"/>
            </a:ln>
            <a:effectLst/>
          </p:spPr>
          <p:txBody>
            <a:bodyPr/>
            <a:lstStyle/>
            <a:p>
              <a:pPr>
                <a:defRPr/>
              </a:pPr>
              <a:endParaRPr lang="en-US" sz="900">
                <a:solidFill>
                  <a:prstClr val="black"/>
                </a:solidFill>
                <a:latin typeface="55 Helvetica Roman" pitchFamily="1" charset="-52"/>
                <a:ea typeface="ＭＳ Ｐゴシック" charset="0"/>
                <a:cs typeface="ＭＳ Ｐゴシック" charset="0"/>
              </a:endParaRPr>
            </a:p>
          </p:txBody>
        </p:sp>
      </p:grpSp>
      <p:sp>
        <p:nvSpPr>
          <p:cNvPr id="21507" name="Slide Number Placeholder 4"/>
          <p:cNvSpPr>
            <a:spLocks noGrp="1"/>
          </p:cNvSpPr>
          <p:nvPr>
            <p:ph type="sldNum" sz="quarter" idx="4294967295"/>
          </p:nvPr>
        </p:nvSpPr>
        <p:spPr>
          <a:xfrm>
            <a:off x="3124200" y="6356354"/>
            <a:ext cx="2895600" cy="36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800">
                <a:solidFill>
                  <a:srgbClr val="666666"/>
                </a:solidFill>
                <a:latin typeface="55 Helvetica Roman" pitchFamily="1" charset="0"/>
                <a:ea typeface="ＭＳ Ｐゴシック" panose="020B0600070205080204" pitchFamily="34" charset="-128"/>
              </a:defRPr>
            </a:lvl1pPr>
            <a:lvl2pPr marL="742950" indent="-285750">
              <a:defRPr sz="800">
                <a:solidFill>
                  <a:srgbClr val="666666"/>
                </a:solidFill>
                <a:latin typeface="55 Helvetica Roman" pitchFamily="1" charset="0"/>
                <a:ea typeface="ＭＳ Ｐゴシック" panose="020B0600070205080204" pitchFamily="34" charset="-128"/>
              </a:defRPr>
            </a:lvl2pPr>
            <a:lvl3pPr marL="1143000" indent="-228600">
              <a:defRPr sz="800">
                <a:solidFill>
                  <a:srgbClr val="666666"/>
                </a:solidFill>
                <a:latin typeface="55 Helvetica Roman" pitchFamily="1" charset="0"/>
                <a:ea typeface="ＭＳ Ｐゴシック" panose="020B0600070205080204" pitchFamily="34" charset="-128"/>
              </a:defRPr>
            </a:lvl3pPr>
            <a:lvl4pPr marL="1600200" indent="-228600">
              <a:defRPr sz="800">
                <a:solidFill>
                  <a:srgbClr val="666666"/>
                </a:solidFill>
                <a:latin typeface="55 Helvetica Roman" pitchFamily="1" charset="0"/>
                <a:ea typeface="ＭＳ Ｐゴシック" panose="020B0600070205080204" pitchFamily="34" charset="-128"/>
              </a:defRPr>
            </a:lvl4pPr>
            <a:lvl5pPr marL="2057400" indent="-228600">
              <a:defRPr sz="800">
                <a:solidFill>
                  <a:srgbClr val="666666"/>
                </a:solidFill>
                <a:latin typeface="55 Helvetica Roman" pitchFamily="1" charset="0"/>
                <a:ea typeface="ＭＳ Ｐゴシック" panose="020B0600070205080204" pitchFamily="34" charset="-128"/>
              </a:defRPr>
            </a:lvl5pPr>
            <a:lvl6pPr marL="25146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6pPr>
            <a:lvl7pPr marL="29718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7pPr>
            <a:lvl8pPr marL="34290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8pPr>
            <a:lvl9pPr marL="38862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9pPr>
          </a:lstStyle>
          <a:p>
            <a:fld id="{15122792-F750-4E29-9E87-25690F93D74A}" type="slidenum">
              <a:rPr lang="en-US" altLang="en-US">
                <a:solidFill>
                  <a:srgbClr val="677085"/>
                </a:solidFill>
                <a:latin typeface="75 Helvetica Bold" pitchFamily="1" charset="0"/>
              </a:rPr>
              <a:pPr/>
              <a:t>6</a:t>
            </a:fld>
            <a:endParaRPr lang="en-US" altLang="en-US">
              <a:solidFill>
                <a:srgbClr val="677085"/>
              </a:solidFill>
              <a:latin typeface="75 Helvetica Bold" pitchFamily="1" charset="0"/>
            </a:endParaRPr>
          </a:p>
        </p:txBody>
      </p:sp>
      <p:sp>
        <p:nvSpPr>
          <p:cNvPr id="11" name="Rounded Rectangle 10"/>
          <p:cNvSpPr/>
          <p:nvPr/>
        </p:nvSpPr>
        <p:spPr bwMode="auto">
          <a:xfrm>
            <a:off x="4100513" y="1719264"/>
            <a:ext cx="1020762" cy="473075"/>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sz="1400" b="1" dirty="0">
                <a:solidFill>
                  <a:prstClr val="black"/>
                </a:solidFill>
                <a:latin typeface="Times New Roman"/>
                <a:ea typeface="ＭＳ Ｐゴシック" charset="0"/>
                <a:cs typeface="Times New Roman"/>
              </a:rPr>
              <a:t>Plan</a:t>
            </a:r>
          </a:p>
        </p:txBody>
      </p:sp>
      <p:sp>
        <p:nvSpPr>
          <p:cNvPr id="12" name="Rounded Rectangle 11"/>
          <p:cNvSpPr/>
          <p:nvPr/>
        </p:nvSpPr>
        <p:spPr bwMode="auto">
          <a:xfrm>
            <a:off x="5611813" y="2411414"/>
            <a:ext cx="1020762" cy="473075"/>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sz="1400" b="1" dirty="0">
                <a:solidFill>
                  <a:prstClr val="black"/>
                </a:solidFill>
                <a:latin typeface="Times New Roman"/>
                <a:ea typeface="ＭＳ Ｐゴシック" charset="0"/>
                <a:cs typeface="Times New Roman"/>
              </a:rPr>
              <a:t>Collect</a:t>
            </a:r>
          </a:p>
        </p:txBody>
      </p:sp>
      <p:sp>
        <p:nvSpPr>
          <p:cNvPr id="13" name="Rounded Rectangle 12"/>
          <p:cNvSpPr/>
          <p:nvPr/>
        </p:nvSpPr>
        <p:spPr bwMode="auto">
          <a:xfrm>
            <a:off x="5867401" y="3359151"/>
            <a:ext cx="1020763" cy="473075"/>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sz="1400" b="1" dirty="0">
                <a:solidFill>
                  <a:prstClr val="black"/>
                </a:solidFill>
                <a:latin typeface="Times New Roman"/>
                <a:ea typeface="ＭＳ Ｐゴシック" charset="0"/>
                <a:cs typeface="Times New Roman"/>
              </a:rPr>
              <a:t>QA/QC</a:t>
            </a:r>
          </a:p>
        </p:txBody>
      </p:sp>
      <p:sp>
        <p:nvSpPr>
          <p:cNvPr id="14" name="Rounded Rectangle 13"/>
          <p:cNvSpPr/>
          <p:nvPr/>
        </p:nvSpPr>
        <p:spPr bwMode="auto">
          <a:xfrm>
            <a:off x="5622926" y="4306889"/>
            <a:ext cx="1020763" cy="473075"/>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sz="1400" b="1" dirty="0">
                <a:solidFill>
                  <a:prstClr val="black"/>
                </a:solidFill>
                <a:latin typeface="Times New Roman"/>
                <a:ea typeface="ＭＳ Ｐゴシック" charset="0"/>
                <a:cs typeface="Times New Roman"/>
              </a:rPr>
              <a:t>Analyze</a:t>
            </a:r>
          </a:p>
        </p:txBody>
      </p:sp>
      <p:sp>
        <p:nvSpPr>
          <p:cNvPr id="15" name="Rounded Rectangle 14"/>
          <p:cNvSpPr/>
          <p:nvPr/>
        </p:nvSpPr>
        <p:spPr bwMode="auto">
          <a:xfrm>
            <a:off x="4910138" y="5030789"/>
            <a:ext cx="1020762" cy="473075"/>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sz="1400" b="1" dirty="0">
                <a:solidFill>
                  <a:prstClr val="black"/>
                </a:solidFill>
                <a:latin typeface="Times New Roman"/>
                <a:ea typeface="ＭＳ Ｐゴシック" charset="0"/>
                <a:cs typeface="Times New Roman"/>
              </a:rPr>
              <a:t>Describe</a:t>
            </a:r>
          </a:p>
        </p:txBody>
      </p:sp>
      <p:sp>
        <p:nvSpPr>
          <p:cNvPr id="16" name="Rounded Rectangle 15"/>
          <p:cNvSpPr/>
          <p:nvPr/>
        </p:nvSpPr>
        <p:spPr bwMode="auto">
          <a:xfrm>
            <a:off x="3517901" y="5030789"/>
            <a:ext cx="1020763" cy="473075"/>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sz="1400" b="1" dirty="0">
                <a:solidFill>
                  <a:prstClr val="black"/>
                </a:solidFill>
                <a:latin typeface="Times New Roman"/>
                <a:ea typeface="ＭＳ Ｐゴシック" charset="0"/>
                <a:cs typeface="Times New Roman"/>
              </a:rPr>
              <a:t>Publish</a:t>
            </a:r>
          </a:p>
          <a:p>
            <a:pPr algn="ctr">
              <a:defRPr/>
            </a:pPr>
            <a:r>
              <a:rPr lang="en-US" sz="1400" b="1" dirty="0">
                <a:solidFill>
                  <a:prstClr val="black"/>
                </a:solidFill>
                <a:latin typeface="Times New Roman"/>
                <a:ea typeface="ＭＳ Ｐゴシック" charset="0"/>
                <a:cs typeface="Times New Roman"/>
              </a:rPr>
              <a:t>Preserve</a:t>
            </a:r>
          </a:p>
        </p:txBody>
      </p:sp>
      <p:sp>
        <p:nvSpPr>
          <p:cNvPr id="17" name="Rounded Rectangle 16"/>
          <p:cNvSpPr/>
          <p:nvPr/>
        </p:nvSpPr>
        <p:spPr bwMode="auto">
          <a:xfrm>
            <a:off x="2478088" y="4300539"/>
            <a:ext cx="1020762" cy="473075"/>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sz="1400" b="1" dirty="0">
                <a:solidFill>
                  <a:prstClr val="black"/>
                </a:solidFill>
                <a:latin typeface="Times New Roman"/>
                <a:ea typeface="ＭＳ Ｐゴシック" charset="0"/>
                <a:cs typeface="Times New Roman"/>
              </a:rPr>
              <a:t>Discover</a:t>
            </a:r>
          </a:p>
        </p:txBody>
      </p:sp>
      <p:sp>
        <p:nvSpPr>
          <p:cNvPr id="18" name="Rounded Rectangle 17"/>
          <p:cNvSpPr/>
          <p:nvPr/>
        </p:nvSpPr>
        <p:spPr bwMode="auto">
          <a:xfrm>
            <a:off x="2271713" y="3357564"/>
            <a:ext cx="1020762" cy="473075"/>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sz="1400" b="1" dirty="0">
                <a:solidFill>
                  <a:prstClr val="black"/>
                </a:solidFill>
                <a:latin typeface="Times New Roman"/>
                <a:ea typeface="ＭＳ Ｐゴシック" charset="0"/>
                <a:cs typeface="Times New Roman"/>
              </a:rPr>
              <a:t>Integrate</a:t>
            </a:r>
          </a:p>
        </p:txBody>
      </p:sp>
      <p:sp>
        <p:nvSpPr>
          <p:cNvPr id="19" name="Rounded Rectangle 18"/>
          <p:cNvSpPr/>
          <p:nvPr/>
        </p:nvSpPr>
        <p:spPr bwMode="auto">
          <a:xfrm>
            <a:off x="2541588" y="2411414"/>
            <a:ext cx="1020762" cy="473075"/>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sz="1400" b="1" dirty="0" smtClean="0">
                <a:solidFill>
                  <a:prstClr val="black"/>
                </a:solidFill>
                <a:latin typeface="Times New Roman"/>
                <a:ea typeface="ＭＳ Ｐゴシック" charset="0"/>
                <a:cs typeface="Times New Roman"/>
              </a:rPr>
              <a:t>Analytics</a:t>
            </a:r>
            <a:endParaRPr lang="en-US" sz="1400" b="1" dirty="0">
              <a:solidFill>
                <a:prstClr val="black"/>
              </a:solidFill>
              <a:latin typeface="Times New Roman"/>
              <a:ea typeface="ＭＳ Ｐゴシック" charset="0"/>
              <a:cs typeface="Times New Roman"/>
            </a:endParaRPr>
          </a:p>
        </p:txBody>
      </p:sp>
      <p:cxnSp>
        <p:nvCxnSpPr>
          <p:cNvPr id="21517" name="Straight Arrow Connector 22"/>
          <p:cNvCxnSpPr>
            <a:cxnSpLocks noChangeShapeType="1"/>
          </p:cNvCxnSpPr>
          <p:nvPr/>
        </p:nvCxnSpPr>
        <p:spPr bwMode="auto">
          <a:xfrm>
            <a:off x="5270501" y="2205039"/>
            <a:ext cx="288925" cy="166687"/>
          </a:xfrm>
          <a:prstGeom prst="straightConnector1">
            <a:avLst/>
          </a:prstGeom>
          <a:ln>
            <a:headEnd/>
            <a:tailEnd type="arrow" w="med" len="med"/>
          </a:ln>
        </p:spPr>
        <p:style>
          <a:lnRef idx="1">
            <a:schemeClr val="dk1"/>
          </a:lnRef>
          <a:fillRef idx="0">
            <a:schemeClr val="dk1"/>
          </a:fillRef>
          <a:effectRef idx="0">
            <a:schemeClr val="dk1"/>
          </a:effectRef>
          <a:fontRef idx="minor">
            <a:schemeClr val="tx1"/>
          </a:fontRef>
        </p:style>
      </p:cxnSp>
      <p:cxnSp>
        <p:nvCxnSpPr>
          <p:cNvPr id="21518" name="Straight Arrow Connector 23"/>
          <p:cNvCxnSpPr>
            <a:cxnSpLocks noChangeShapeType="1"/>
          </p:cNvCxnSpPr>
          <p:nvPr/>
        </p:nvCxnSpPr>
        <p:spPr bwMode="auto">
          <a:xfrm>
            <a:off x="5978525" y="2947989"/>
            <a:ext cx="115888" cy="338137"/>
          </a:xfrm>
          <a:prstGeom prst="straightConnector1">
            <a:avLst/>
          </a:prstGeom>
          <a:ln>
            <a:headEnd/>
            <a:tailEnd type="arrow" w="med" len="med"/>
          </a:ln>
        </p:spPr>
        <p:style>
          <a:lnRef idx="1">
            <a:schemeClr val="dk1"/>
          </a:lnRef>
          <a:fillRef idx="0">
            <a:schemeClr val="dk1"/>
          </a:fillRef>
          <a:effectRef idx="0">
            <a:schemeClr val="dk1"/>
          </a:effectRef>
          <a:fontRef idx="minor">
            <a:schemeClr val="tx1"/>
          </a:fontRef>
        </p:style>
      </p:cxnSp>
      <p:cxnSp>
        <p:nvCxnSpPr>
          <p:cNvPr id="21519" name="Straight Arrow Connector 26"/>
          <p:cNvCxnSpPr>
            <a:cxnSpLocks noChangeShapeType="1"/>
          </p:cNvCxnSpPr>
          <p:nvPr/>
        </p:nvCxnSpPr>
        <p:spPr bwMode="auto">
          <a:xfrm flipH="1">
            <a:off x="6049963" y="3902076"/>
            <a:ext cx="114300" cy="352425"/>
          </a:xfrm>
          <a:prstGeom prst="straightConnector1">
            <a:avLst/>
          </a:prstGeom>
          <a:ln>
            <a:headEnd/>
            <a:tailEnd type="arrow" w="med" len="med"/>
          </a:ln>
        </p:spPr>
        <p:style>
          <a:lnRef idx="1">
            <a:schemeClr val="dk1"/>
          </a:lnRef>
          <a:fillRef idx="0">
            <a:schemeClr val="dk1"/>
          </a:fillRef>
          <a:effectRef idx="0">
            <a:schemeClr val="dk1"/>
          </a:effectRef>
          <a:fontRef idx="minor">
            <a:schemeClr val="tx1"/>
          </a:fontRef>
        </p:style>
      </p:cxnSp>
      <p:cxnSp>
        <p:nvCxnSpPr>
          <p:cNvPr id="21520" name="Straight Arrow Connector 28"/>
          <p:cNvCxnSpPr>
            <a:cxnSpLocks noChangeShapeType="1"/>
          </p:cNvCxnSpPr>
          <p:nvPr/>
        </p:nvCxnSpPr>
        <p:spPr bwMode="auto">
          <a:xfrm flipH="1">
            <a:off x="5224463" y="4700589"/>
            <a:ext cx="334962" cy="300037"/>
          </a:xfrm>
          <a:prstGeom prst="straightConnector1">
            <a:avLst/>
          </a:prstGeom>
          <a:ln>
            <a:headEnd/>
            <a:tailEnd type="arrow" w="med" len="med"/>
          </a:ln>
        </p:spPr>
        <p:style>
          <a:lnRef idx="1">
            <a:schemeClr val="dk1"/>
          </a:lnRef>
          <a:fillRef idx="0">
            <a:schemeClr val="dk1"/>
          </a:fillRef>
          <a:effectRef idx="0">
            <a:schemeClr val="dk1"/>
          </a:effectRef>
          <a:fontRef idx="minor">
            <a:schemeClr val="tx1"/>
          </a:fontRef>
        </p:style>
      </p:cxnSp>
      <p:cxnSp>
        <p:nvCxnSpPr>
          <p:cNvPr id="21521" name="Straight Arrow Connector 31"/>
          <p:cNvCxnSpPr>
            <a:cxnSpLocks noChangeShapeType="1"/>
          </p:cNvCxnSpPr>
          <p:nvPr/>
        </p:nvCxnSpPr>
        <p:spPr bwMode="auto">
          <a:xfrm flipH="1">
            <a:off x="4592639" y="5237163"/>
            <a:ext cx="261937" cy="12700"/>
          </a:xfrm>
          <a:prstGeom prst="straightConnector1">
            <a:avLst/>
          </a:prstGeom>
          <a:ln>
            <a:headEnd/>
            <a:tailEnd type="arrow" w="med" len="med"/>
          </a:ln>
        </p:spPr>
        <p:style>
          <a:lnRef idx="1">
            <a:schemeClr val="dk1"/>
          </a:lnRef>
          <a:fillRef idx="0">
            <a:schemeClr val="dk1"/>
          </a:fillRef>
          <a:effectRef idx="0">
            <a:schemeClr val="dk1"/>
          </a:effectRef>
          <a:fontRef idx="minor">
            <a:schemeClr val="tx1"/>
          </a:fontRef>
        </p:style>
      </p:cxnSp>
      <p:cxnSp>
        <p:nvCxnSpPr>
          <p:cNvPr id="21522" name="Straight Arrow Connector 34"/>
          <p:cNvCxnSpPr>
            <a:cxnSpLocks noChangeShapeType="1"/>
          </p:cNvCxnSpPr>
          <p:nvPr/>
        </p:nvCxnSpPr>
        <p:spPr bwMode="auto">
          <a:xfrm flipH="1" flipV="1">
            <a:off x="3551239" y="4699001"/>
            <a:ext cx="312737" cy="238125"/>
          </a:xfrm>
          <a:prstGeom prst="straightConnector1">
            <a:avLst/>
          </a:prstGeom>
          <a:ln>
            <a:headEnd/>
            <a:tailEnd type="arrow" w="med" len="med"/>
          </a:ln>
        </p:spPr>
        <p:style>
          <a:lnRef idx="1">
            <a:schemeClr val="dk1"/>
          </a:lnRef>
          <a:fillRef idx="0">
            <a:schemeClr val="dk1"/>
          </a:fillRef>
          <a:effectRef idx="0">
            <a:schemeClr val="dk1"/>
          </a:effectRef>
          <a:fontRef idx="minor">
            <a:schemeClr val="tx1"/>
          </a:fontRef>
        </p:style>
      </p:cxnSp>
      <p:cxnSp>
        <p:nvCxnSpPr>
          <p:cNvPr id="21523" name="Straight Arrow Connector 37"/>
          <p:cNvCxnSpPr>
            <a:cxnSpLocks noChangeShapeType="1"/>
          </p:cNvCxnSpPr>
          <p:nvPr/>
        </p:nvCxnSpPr>
        <p:spPr bwMode="auto">
          <a:xfrm flipH="1" flipV="1">
            <a:off x="3013076" y="3892550"/>
            <a:ext cx="150813" cy="312738"/>
          </a:xfrm>
          <a:prstGeom prst="straightConnector1">
            <a:avLst/>
          </a:prstGeom>
          <a:ln>
            <a:headEnd/>
            <a:tailEnd type="arrow" w="med" len="med"/>
          </a:ln>
        </p:spPr>
        <p:style>
          <a:lnRef idx="1">
            <a:schemeClr val="dk1"/>
          </a:lnRef>
          <a:fillRef idx="0">
            <a:schemeClr val="dk1"/>
          </a:fillRef>
          <a:effectRef idx="0">
            <a:schemeClr val="dk1"/>
          </a:effectRef>
          <a:fontRef idx="minor">
            <a:schemeClr val="tx1"/>
          </a:fontRef>
        </p:style>
      </p:cxnSp>
      <p:cxnSp>
        <p:nvCxnSpPr>
          <p:cNvPr id="21524" name="Straight Arrow Connector 40"/>
          <p:cNvCxnSpPr>
            <a:cxnSpLocks noChangeShapeType="1"/>
          </p:cNvCxnSpPr>
          <p:nvPr/>
        </p:nvCxnSpPr>
        <p:spPr bwMode="auto">
          <a:xfrm flipV="1">
            <a:off x="3024188" y="2935289"/>
            <a:ext cx="119062" cy="333375"/>
          </a:xfrm>
          <a:prstGeom prst="straightConnector1">
            <a:avLst/>
          </a:prstGeom>
          <a:ln>
            <a:headEnd/>
            <a:tailEnd type="arrow" w="med" len="med"/>
          </a:ln>
        </p:spPr>
        <p:style>
          <a:lnRef idx="1">
            <a:schemeClr val="dk1"/>
          </a:lnRef>
          <a:fillRef idx="0">
            <a:schemeClr val="dk1"/>
          </a:fillRef>
          <a:effectRef idx="0">
            <a:schemeClr val="dk1"/>
          </a:effectRef>
          <a:fontRef idx="minor">
            <a:schemeClr val="tx1"/>
          </a:fontRef>
        </p:style>
      </p:cxnSp>
      <p:cxnSp>
        <p:nvCxnSpPr>
          <p:cNvPr id="21525" name="Straight Arrow Connector 43"/>
          <p:cNvCxnSpPr>
            <a:cxnSpLocks noChangeShapeType="1"/>
          </p:cNvCxnSpPr>
          <p:nvPr/>
        </p:nvCxnSpPr>
        <p:spPr bwMode="auto">
          <a:xfrm flipV="1">
            <a:off x="3724276" y="2127250"/>
            <a:ext cx="322263" cy="215900"/>
          </a:xfrm>
          <a:prstGeom prst="straightConnector1">
            <a:avLst/>
          </a:prstGeom>
          <a:ln>
            <a:headEnd/>
            <a:tailEnd type="arrow" w="med" len="med"/>
          </a:ln>
        </p:spPr>
        <p:style>
          <a:lnRef idx="1">
            <a:schemeClr val="dk1"/>
          </a:lnRef>
          <a:fillRef idx="0">
            <a:schemeClr val="dk1"/>
          </a:fillRef>
          <a:effectRef idx="0">
            <a:schemeClr val="dk1"/>
          </a:effectRef>
          <a:fontRef idx="minor">
            <a:schemeClr val="tx1"/>
          </a:fontRef>
        </p:style>
      </p:cxnSp>
      <p:sp>
        <p:nvSpPr>
          <p:cNvPr id="21526" name="TextBox 46"/>
          <p:cNvSpPr txBox="1">
            <a:spLocks noChangeArrowheads="1"/>
          </p:cNvSpPr>
          <p:nvPr/>
        </p:nvSpPr>
        <p:spPr bwMode="auto">
          <a:xfrm>
            <a:off x="4046538" y="1244601"/>
            <a:ext cx="1046162"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800">
                <a:solidFill>
                  <a:srgbClr val="666666"/>
                </a:solidFill>
                <a:latin typeface="55 Helvetica Roman" pitchFamily="1" charset="0"/>
                <a:ea typeface="ＭＳ Ｐゴシック" panose="020B0600070205080204" pitchFamily="34" charset="-128"/>
              </a:defRPr>
            </a:lvl1pPr>
            <a:lvl2pPr marL="742950" indent="-285750">
              <a:defRPr sz="800">
                <a:solidFill>
                  <a:srgbClr val="666666"/>
                </a:solidFill>
                <a:latin typeface="55 Helvetica Roman" pitchFamily="1" charset="0"/>
                <a:ea typeface="ＭＳ Ｐゴシック" panose="020B0600070205080204" pitchFamily="34" charset="-128"/>
              </a:defRPr>
            </a:lvl2pPr>
            <a:lvl3pPr marL="1143000" indent="-228600">
              <a:defRPr sz="800">
                <a:solidFill>
                  <a:srgbClr val="666666"/>
                </a:solidFill>
                <a:latin typeface="55 Helvetica Roman" pitchFamily="1" charset="0"/>
                <a:ea typeface="ＭＳ Ｐゴシック" panose="020B0600070205080204" pitchFamily="34" charset="-128"/>
              </a:defRPr>
            </a:lvl3pPr>
            <a:lvl4pPr marL="1600200" indent="-228600">
              <a:defRPr sz="800">
                <a:solidFill>
                  <a:srgbClr val="666666"/>
                </a:solidFill>
                <a:latin typeface="55 Helvetica Roman" pitchFamily="1" charset="0"/>
                <a:ea typeface="ＭＳ Ｐゴシック" panose="020B0600070205080204" pitchFamily="34" charset="-128"/>
              </a:defRPr>
            </a:lvl4pPr>
            <a:lvl5pPr marL="2057400" indent="-228600">
              <a:defRPr sz="800">
                <a:solidFill>
                  <a:srgbClr val="666666"/>
                </a:solidFill>
                <a:latin typeface="55 Helvetica Roman" pitchFamily="1" charset="0"/>
                <a:ea typeface="ＭＳ Ｐゴシック" panose="020B0600070205080204" pitchFamily="34" charset="-128"/>
              </a:defRPr>
            </a:lvl5pPr>
            <a:lvl6pPr marL="25146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6pPr>
            <a:lvl7pPr marL="29718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7pPr>
            <a:lvl8pPr marL="34290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8pPr>
            <a:lvl9pPr marL="38862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9pPr>
          </a:lstStyle>
          <a:p>
            <a:r>
              <a:rPr lang="en-US" altLang="en-US" sz="1400">
                <a:solidFill>
                  <a:prstClr val="black"/>
                </a:solidFill>
                <a:latin typeface="Times New Roman" panose="02020603050405020304" pitchFamily="18" charset="0"/>
                <a:cs typeface="Times New Roman" panose="02020603050405020304" pitchFamily="18" charset="0"/>
              </a:rPr>
              <a:t>CCE Office</a:t>
            </a:r>
          </a:p>
          <a:p>
            <a:r>
              <a:rPr lang="en-US" altLang="en-US" sz="1400">
                <a:solidFill>
                  <a:prstClr val="black"/>
                </a:solidFill>
                <a:latin typeface="Times New Roman" panose="02020603050405020304" pitchFamily="18" charset="0"/>
                <a:cs typeface="Times New Roman" panose="02020603050405020304" pitchFamily="18" charset="0"/>
              </a:rPr>
              <a:t>NASA HQ</a:t>
            </a:r>
          </a:p>
        </p:txBody>
      </p:sp>
      <p:sp>
        <p:nvSpPr>
          <p:cNvPr id="21527" name="TextBox 47"/>
          <p:cNvSpPr txBox="1">
            <a:spLocks noChangeArrowheads="1"/>
          </p:cNvSpPr>
          <p:nvPr/>
        </p:nvSpPr>
        <p:spPr bwMode="auto">
          <a:xfrm>
            <a:off x="5124450" y="1473200"/>
            <a:ext cx="1481138" cy="30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800">
                <a:solidFill>
                  <a:srgbClr val="666666"/>
                </a:solidFill>
                <a:latin typeface="55 Helvetica Roman" pitchFamily="1" charset="0"/>
                <a:ea typeface="ＭＳ Ｐゴシック" panose="020B0600070205080204" pitchFamily="34" charset="-128"/>
              </a:defRPr>
            </a:lvl1pPr>
            <a:lvl2pPr marL="742950" indent="-285750">
              <a:defRPr sz="800">
                <a:solidFill>
                  <a:srgbClr val="666666"/>
                </a:solidFill>
                <a:latin typeface="55 Helvetica Roman" pitchFamily="1" charset="0"/>
                <a:ea typeface="ＭＳ Ｐゴシック" panose="020B0600070205080204" pitchFamily="34" charset="-128"/>
              </a:defRPr>
            </a:lvl2pPr>
            <a:lvl3pPr marL="1143000" indent="-228600">
              <a:defRPr sz="800">
                <a:solidFill>
                  <a:srgbClr val="666666"/>
                </a:solidFill>
                <a:latin typeface="55 Helvetica Roman" pitchFamily="1" charset="0"/>
                <a:ea typeface="ＭＳ Ｐゴシック" panose="020B0600070205080204" pitchFamily="34" charset="-128"/>
              </a:defRPr>
            </a:lvl3pPr>
            <a:lvl4pPr marL="1600200" indent="-228600">
              <a:defRPr sz="800">
                <a:solidFill>
                  <a:srgbClr val="666666"/>
                </a:solidFill>
                <a:latin typeface="55 Helvetica Roman" pitchFamily="1" charset="0"/>
                <a:ea typeface="ＭＳ Ｐゴシック" panose="020B0600070205080204" pitchFamily="34" charset="-128"/>
              </a:defRPr>
            </a:lvl4pPr>
            <a:lvl5pPr marL="2057400" indent="-228600">
              <a:defRPr sz="800">
                <a:solidFill>
                  <a:srgbClr val="666666"/>
                </a:solidFill>
                <a:latin typeface="55 Helvetica Roman" pitchFamily="1" charset="0"/>
                <a:ea typeface="ＭＳ Ｐゴシック" panose="020B0600070205080204" pitchFamily="34" charset="-128"/>
              </a:defRPr>
            </a:lvl5pPr>
            <a:lvl6pPr marL="25146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6pPr>
            <a:lvl7pPr marL="29718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7pPr>
            <a:lvl8pPr marL="34290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8pPr>
            <a:lvl9pPr marL="38862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9pPr>
          </a:lstStyle>
          <a:p>
            <a:r>
              <a:rPr lang="en-US" altLang="en-US" sz="1400">
                <a:solidFill>
                  <a:prstClr val="black"/>
                </a:solidFill>
                <a:latin typeface="Times New Roman" panose="02020603050405020304" pitchFamily="18" charset="0"/>
                <a:cs typeface="Times New Roman" panose="02020603050405020304" pitchFamily="18" charset="0"/>
              </a:rPr>
              <a:t>Call for Proposals</a:t>
            </a:r>
          </a:p>
        </p:txBody>
      </p:sp>
      <p:sp>
        <p:nvSpPr>
          <p:cNvPr id="21528" name="TextBox 49"/>
          <p:cNvSpPr txBox="1">
            <a:spLocks noChangeArrowheads="1"/>
          </p:cNvSpPr>
          <p:nvPr/>
        </p:nvSpPr>
        <p:spPr bwMode="auto">
          <a:xfrm>
            <a:off x="5610225" y="1785939"/>
            <a:ext cx="311308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800">
                <a:solidFill>
                  <a:srgbClr val="666666"/>
                </a:solidFill>
                <a:latin typeface="55 Helvetica Roman" pitchFamily="1" charset="0"/>
                <a:ea typeface="ＭＳ Ｐゴシック" panose="020B0600070205080204" pitchFamily="34" charset="-128"/>
              </a:defRPr>
            </a:lvl1pPr>
            <a:lvl2pPr marL="742950" indent="-285750">
              <a:defRPr sz="800">
                <a:solidFill>
                  <a:srgbClr val="666666"/>
                </a:solidFill>
                <a:latin typeface="55 Helvetica Roman" pitchFamily="1" charset="0"/>
                <a:ea typeface="ＭＳ Ｐゴシック" panose="020B0600070205080204" pitchFamily="34" charset="-128"/>
              </a:defRPr>
            </a:lvl2pPr>
            <a:lvl3pPr marL="1143000" indent="-228600">
              <a:defRPr sz="800">
                <a:solidFill>
                  <a:srgbClr val="666666"/>
                </a:solidFill>
                <a:latin typeface="55 Helvetica Roman" pitchFamily="1" charset="0"/>
                <a:ea typeface="ＭＳ Ｐゴシック" panose="020B0600070205080204" pitchFamily="34" charset="-128"/>
              </a:defRPr>
            </a:lvl3pPr>
            <a:lvl4pPr marL="1600200" indent="-228600">
              <a:defRPr sz="800">
                <a:solidFill>
                  <a:srgbClr val="666666"/>
                </a:solidFill>
                <a:latin typeface="55 Helvetica Roman" pitchFamily="1" charset="0"/>
                <a:ea typeface="ＭＳ Ｐゴシック" panose="020B0600070205080204" pitchFamily="34" charset="-128"/>
              </a:defRPr>
            </a:lvl4pPr>
            <a:lvl5pPr marL="2057400" indent="-228600">
              <a:defRPr sz="800">
                <a:solidFill>
                  <a:srgbClr val="666666"/>
                </a:solidFill>
                <a:latin typeface="55 Helvetica Roman" pitchFamily="1" charset="0"/>
                <a:ea typeface="ＭＳ Ｐゴシック" panose="020B0600070205080204" pitchFamily="34" charset="-128"/>
              </a:defRPr>
            </a:lvl5pPr>
            <a:lvl6pPr marL="25146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6pPr>
            <a:lvl7pPr marL="29718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7pPr>
            <a:lvl8pPr marL="34290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8pPr>
            <a:lvl9pPr marL="38862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9pPr>
          </a:lstStyle>
          <a:p>
            <a:r>
              <a:rPr lang="en-US" altLang="en-US" sz="1400">
                <a:solidFill>
                  <a:prstClr val="black"/>
                </a:solidFill>
                <a:latin typeface="Times New Roman" panose="02020603050405020304" pitchFamily="18" charset="0"/>
                <a:cs typeface="Times New Roman" panose="02020603050405020304" pitchFamily="18" charset="0"/>
              </a:rPr>
              <a:t>Selection of Funded Proposals/Scientists</a:t>
            </a:r>
          </a:p>
        </p:txBody>
      </p:sp>
      <p:sp>
        <p:nvSpPr>
          <p:cNvPr id="21529" name="TextBox 50"/>
          <p:cNvSpPr txBox="1">
            <a:spLocks noChangeArrowheads="1"/>
          </p:cNvSpPr>
          <p:nvPr/>
        </p:nvSpPr>
        <p:spPr bwMode="auto">
          <a:xfrm>
            <a:off x="6632575" y="2121089"/>
            <a:ext cx="256326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800">
                <a:solidFill>
                  <a:srgbClr val="666666"/>
                </a:solidFill>
                <a:latin typeface="55 Helvetica Roman" pitchFamily="1" charset="0"/>
                <a:ea typeface="ＭＳ Ｐゴシック" panose="020B0600070205080204" pitchFamily="34" charset="-128"/>
              </a:defRPr>
            </a:lvl1pPr>
            <a:lvl2pPr marL="742950" indent="-285750">
              <a:defRPr sz="800">
                <a:solidFill>
                  <a:srgbClr val="666666"/>
                </a:solidFill>
                <a:latin typeface="55 Helvetica Roman" pitchFamily="1" charset="0"/>
                <a:ea typeface="ＭＳ Ｐゴシック" panose="020B0600070205080204" pitchFamily="34" charset="-128"/>
              </a:defRPr>
            </a:lvl2pPr>
            <a:lvl3pPr marL="1143000" indent="-228600">
              <a:defRPr sz="800">
                <a:solidFill>
                  <a:srgbClr val="666666"/>
                </a:solidFill>
                <a:latin typeface="55 Helvetica Roman" pitchFamily="1" charset="0"/>
                <a:ea typeface="ＭＳ Ｐゴシック" panose="020B0600070205080204" pitchFamily="34" charset="-128"/>
              </a:defRPr>
            </a:lvl3pPr>
            <a:lvl4pPr marL="1600200" indent="-228600">
              <a:defRPr sz="800">
                <a:solidFill>
                  <a:srgbClr val="666666"/>
                </a:solidFill>
                <a:latin typeface="55 Helvetica Roman" pitchFamily="1" charset="0"/>
                <a:ea typeface="ＭＳ Ｐゴシック" panose="020B0600070205080204" pitchFamily="34" charset="-128"/>
              </a:defRPr>
            </a:lvl4pPr>
            <a:lvl5pPr marL="2057400" indent="-228600">
              <a:defRPr sz="800">
                <a:solidFill>
                  <a:srgbClr val="666666"/>
                </a:solidFill>
                <a:latin typeface="55 Helvetica Roman" pitchFamily="1" charset="0"/>
                <a:ea typeface="ＭＳ Ｐゴシック" panose="020B0600070205080204" pitchFamily="34" charset="-128"/>
              </a:defRPr>
            </a:lvl5pPr>
            <a:lvl6pPr marL="25146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6pPr>
            <a:lvl7pPr marL="29718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7pPr>
            <a:lvl8pPr marL="34290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8pPr>
            <a:lvl9pPr marL="38862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9pPr>
          </a:lstStyle>
          <a:p>
            <a:r>
              <a:rPr lang="en-US" altLang="en-US" sz="1400" dirty="0">
                <a:solidFill>
                  <a:prstClr val="black"/>
                </a:solidFill>
                <a:latin typeface="Times New Roman" panose="02020603050405020304" pitchFamily="18" charset="0"/>
                <a:cs typeface="Times New Roman" panose="02020603050405020304" pitchFamily="18" charset="0"/>
              </a:rPr>
              <a:t>Identify Conventions</a:t>
            </a:r>
          </a:p>
          <a:p>
            <a:r>
              <a:rPr lang="en-US" altLang="en-US" sz="1400" dirty="0">
                <a:solidFill>
                  <a:prstClr val="black"/>
                </a:solidFill>
                <a:latin typeface="Times New Roman" panose="02020603050405020304" pitchFamily="18" charset="0"/>
                <a:cs typeface="Times New Roman" panose="02020603050405020304" pitchFamily="18" charset="0"/>
              </a:rPr>
              <a:t>CF Metadata, </a:t>
            </a:r>
            <a:r>
              <a:rPr lang="en-US" altLang="en-US" sz="1400" dirty="0" err="1">
                <a:solidFill>
                  <a:prstClr val="black"/>
                </a:solidFill>
                <a:latin typeface="Times New Roman" panose="02020603050405020304" pitchFamily="18" charset="0"/>
                <a:cs typeface="Times New Roman" panose="02020603050405020304" pitchFamily="18" charset="0"/>
              </a:rPr>
              <a:t>Ameriflux</a:t>
            </a:r>
            <a:r>
              <a:rPr lang="en-US" altLang="en-US" sz="1400" dirty="0">
                <a:solidFill>
                  <a:prstClr val="black"/>
                </a:solidFill>
                <a:latin typeface="Times New Roman" panose="02020603050405020304" pitchFamily="18" charset="0"/>
                <a:cs typeface="Times New Roman" panose="02020603050405020304" pitchFamily="18" charset="0"/>
              </a:rPr>
              <a:t>, </a:t>
            </a:r>
            <a:r>
              <a:rPr lang="en-US" altLang="en-US" sz="1400" dirty="0" smtClean="0">
                <a:solidFill>
                  <a:prstClr val="black"/>
                </a:solidFill>
                <a:latin typeface="Times New Roman" panose="02020603050405020304" pitchFamily="18" charset="0"/>
                <a:cs typeface="Times New Roman" panose="02020603050405020304" pitchFamily="18" charset="0"/>
              </a:rPr>
              <a:t>GTN-P</a:t>
            </a:r>
            <a:endParaRPr lang="en-US" altLang="en-US" sz="1400" dirty="0">
              <a:solidFill>
                <a:prstClr val="black"/>
              </a:solidFill>
              <a:latin typeface="Times New Roman" panose="02020603050405020304" pitchFamily="18" charset="0"/>
              <a:cs typeface="Times New Roman" panose="02020603050405020304" pitchFamily="18" charset="0"/>
            </a:endParaRPr>
          </a:p>
        </p:txBody>
      </p:sp>
      <p:sp>
        <p:nvSpPr>
          <p:cNvPr id="21530" name="TextBox 51"/>
          <p:cNvSpPr txBox="1">
            <a:spLocks noChangeArrowheads="1"/>
          </p:cNvSpPr>
          <p:nvPr/>
        </p:nvSpPr>
        <p:spPr bwMode="auto">
          <a:xfrm>
            <a:off x="6711950" y="2719389"/>
            <a:ext cx="2312988" cy="52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800">
                <a:solidFill>
                  <a:srgbClr val="666666"/>
                </a:solidFill>
                <a:latin typeface="55 Helvetica Roman" pitchFamily="1" charset="0"/>
                <a:ea typeface="ＭＳ Ｐゴシック" panose="020B0600070205080204" pitchFamily="34" charset="-128"/>
              </a:defRPr>
            </a:lvl1pPr>
            <a:lvl2pPr marL="742950" indent="-285750">
              <a:defRPr sz="800">
                <a:solidFill>
                  <a:srgbClr val="666666"/>
                </a:solidFill>
                <a:latin typeface="55 Helvetica Roman" pitchFamily="1" charset="0"/>
                <a:ea typeface="ＭＳ Ｐゴシック" panose="020B0600070205080204" pitchFamily="34" charset="-128"/>
              </a:defRPr>
            </a:lvl2pPr>
            <a:lvl3pPr marL="1143000" indent="-228600">
              <a:defRPr sz="800">
                <a:solidFill>
                  <a:srgbClr val="666666"/>
                </a:solidFill>
                <a:latin typeface="55 Helvetica Roman" pitchFamily="1" charset="0"/>
                <a:ea typeface="ＭＳ Ｐゴシック" panose="020B0600070205080204" pitchFamily="34" charset="-128"/>
              </a:defRPr>
            </a:lvl3pPr>
            <a:lvl4pPr marL="1600200" indent="-228600">
              <a:defRPr sz="800">
                <a:solidFill>
                  <a:srgbClr val="666666"/>
                </a:solidFill>
                <a:latin typeface="55 Helvetica Roman" pitchFamily="1" charset="0"/>
                <a:ea typeface="ＭＳ Ｐゴシック" panose="020B0600070205080204" pitchFamily="34" charset="-128"/>
              </a:defRPr>
            </a:lvl4pPr>
            <a:lvl5pPr marL="2057400" indent="-228600">
              <a:defRPr sz="800">
                <a:solidFill>
                  <a:srgbClr val="666666"/>
                </a:solidFill>
                <a:latin typeface="55 Helvetica Roman" pitchFamily="1" charset="0"/>
                <a:ea typeface="ＭＳ Ｐゴシック" panose="020B0600070205080204" pitchFamily="34" charset="-128"/>
              </a:defRPr>
            </a:lvl5pPr>
            <a:lvl6pPr marL="25146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6pPr>
            <a:lvl7pPr marL="29718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7pPr>
            <a:lvl8pPr marL="34290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8pPr>
            <a:lvl9pPr marL="38862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9pPr>
          </a:lstStyle>
          <a:p>
            <a:r>
              <a:rPr lang="en-US" altLang="en-US" sz="1400">
                <a:solidFill>
                  <a:prstClr val="black"/>
                </a:solidFill>
                <a:latin typeface="Times New Roman" panose="02020603050405020304" pitchFamily="18" charset="0"/>
                <a:cs typeface="Times New Roman" panose="02020603050405020304" pitchFamily="18" charset="0"/>
              </a:rPr>
              <a:t>SensorML, Instrument Vendors, SmartPhone Apps</a:t>
            </a:r>
          </a:p>
        </p:txBody>
      </p:sp>
      <p:sp>
        <p:nvSpPr>
          <p:cNvPr id="21531" name="TextBox 53"/>
          <p:cNvSpPr txBox="1">
            <a:spLocks noChangeArrowheads="1"/>
          </p:cNvSpPr>
          <p:nvPr/>
        </p:nvSpPr>
        <p:spPr bwMode="auto">
          <a:xfrm>
            <a:off x="6786564" y="3862389"/>
            <a:ext cx="165893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800">
                <a:solidFill>
                  <a:srgbClr val="666666"/>
                </a:solidFill>
                <a:latin typeface="55 Helvetica Roman" pitchFamily="1" charset="0"/>
                <a:ea typeface="ＭＳ Ｐゴシック" panose="020B0600070205080204" pitchFamily="34" charset="-128"/>
              </a:defRPr>
            </a:lvl1pPr>
            <a:lvl2pPr marL="742950" indent="-285750">
              <a:defRPr sz="800">
                <a:solidFill>
                  <a:srgbClr val="666666"/>
                </a:solidFill>
                <a:latin typeface="55 Helvetica Roman" pitchFamily="1" charset="0"/>
                <a:ea typeface="ＭＳ Ｐゴシック" panose="020B0600070205080204" pitchFamily="34" charset="-128"/>
              </a:defRPr>
            </a:lvl2pPr>
            <a:lvl3pPr marL="1143000" indent="-228600">
              <a:defRPr sz="800">
                <a:solidFill>
                  <a:srgbClr val="666666"/>
                </a:solidFill>
                <a:latin typeface="55 Helvetica Roman" pitchFamily="1" charset="0"/>
                <a:ea typeface="ＭＳ Ｐゴシック" panose="020B0600070205080204" pitchFamily="34" charset="-128"/>
              </a:defRPr>
            </a:lvl3pPr>
            <a:lvl4pPr marL="1600200" indent="-228600">
              <a:defRPr sz="800">
                <a:solidFill>
                  <a:srgbClr val="666666"/>
                </a:solidFill>
                <a:latin typeface="55 Helvetica Roman" pitchFamily="1" charset="0"/>
                <a:ea typeface="ＭＳ Ｐゴシック" panose="020B0600070205080204" pitchFamily="34" charset="-128"/>
              </a:defRPr>
            </a:lvl4pPr>
            <a:lvl5pPr marL="2057400" indent="-228600">
              <a:defRPr sz="800">
                <a:solidFill>
                  <a:srgbClr val="666666"/>
                </a:solidFill>
                <a:latin typeface="55 Helvetica Roman" pitchFamily="1" charset="0"/>
                <a:ea typeface="ＭＳ Ｐゴシック" panose="020B0600070205080204" pitchFamily="34" charset="-128"/>
              </a:defRPr>
            </a:lvl5pPr>
            <a:lvl6pPr marL="25146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6pPr>
            <a:lvl7pPr marL="29718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7pPr>
            <a:lvl8pPr marL="34290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8pPr>
            <a:lvl9pPr marL="38862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9pPr>
          </a:lstStyle>
          <a:p>
            <a:r>
              <a:rPr lang="en-US" altLang="en-US" sz="1400" dirty="0">
                <a:solidFill>
                  <a:prstClr val="black"/>
                </a:solidFill>
                <a:latin typeface="Times New Roman" panose="02020603050405020304" pitchFamily="18" charset="0"/>
                <a:cs typeface="Times New Roman" panose="02020603050405020304" pitchFamily="18" charset="0"/>
              </a:rPr>
              <a:t>ESRI, </a:t>
            </a:r>
            <a:r>
              <a:rPr lang="en-US" altLang="en-US" sz="1400" dirty="0" smtClean="0">
                <a:solidFill>
                  <a:prstClr val="black"/>
                </a:solidFill>
                <a:latin typeface="Times New Roman" panose="02020603050405020304" pitchFamily="18" charset="0"/>
                <a:cs typeface="Times New Roman" panose="02020603050405020304" pitchFamily="18" charset="0"/>
              </a:rPr>
              <a:t>R</a:t>
            </a:r>
            <a:r>
              <a:rPr lang="en-US" altLang="en-US" sz="1400" dirty="0">
                <a:solidFill>
                  <a:prstClr val="black"/>
                </a:solidFill>
                <a:latin typeface="Times New Roman" panose="02020603050405020304" pitchFamily="18" charset="0"/>
                <a:cs typeface="Times New Roman" panose="02020603050405020304" pitchFamily="18" charset="0"/>
              </a:rPr>
              <a:t>, </a:t>
            </a:r>
            <a:r>
              <a:rPr lang="en-US" altLang="en-US" sz="1400" dirty="0" err="1" smtClean="0">
                <a:solidFill>
                  <a:prstClr val="black"/>
                </a:solidFill>
                <a:latin typeface="Times New Roman" panose="02020603050405020304" pitchFamily="18" charset="0"/>
                <a:cs typeface="Times New Roman" panose="02020603050405020304" pitchFamily="18" charset="0"/>
              </a:rPr>
              <a:t>MatLab</a:t>
            </a:r>
            <a:r>
              <a:rPr lang="en-US" altLang="en-US" sz="1400" dirty="0" smtClean="0">
                <a:solidFill>
                  <a:prstClr val="black"/>
                </a:solidFill>
                <a:latin typeface="Times New Roman" panose="02020603050405020304" pitchFamily="18" charset="0"/>
                <a:cs typeface="Times New Roman" panose="02020603050405020304" pitchFamily="18" charset="0"/>
              </a:rPr>
              <a:t>, Python</a:t>
            </a:r>
            <a:r>
              <a:rPr lang="en-US" altLang="en-US" sz="1400" dirty="0">
                <a:solidFill>
                  <a:prstClr val="black"/>
                </a:solidFill>
                <a:latin typeface="Times New Roman" panose="02020603050405020304" pitchFamily="18" charset="0"/>
                <a:cs typeface="Times New Roman" panose="02020603050405020304" pitchFamily="18" charset="0"/>
              </a:rPr>
              <a:t>, IDL</a:t>
            </a:r>
          </a:p>
        </p:txBody>
      </p:sp>
      <p:sp>
        <p:nvSpPr>
          <p:cNvPr id="21532" name="TextBox 54"/>
          <p:cNvSpPr txBox="1">
            <a:spLocks noChangeArrowheads="1"/>
          </p:cNvSpPr>
          <p:nvPr/>
        </p:nvSpPr>
        <p:spPr bwMode="auto">
          <a:xfrm>
            <a:off x="4019550" y="5486400"/>
            <a:ext cx="1447800" cy="30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800">
                <a:solidFill>
                  <a:srgbClr val="666666"/>
                </a:solidFill>
                <a:latin typeface="55 Helvetica Roman" pitchFamily="1" charset="0"/>
                <a:ea typeface="ＭＳ Ｐゴシック" panose="020B0600070205080204" pitchFamily="34" charset="-128"/>
              </a:defRPr>
            </a:lvl1pPr>
            <a:lvl2pPr marL="742950" indent="-285750">
              <a:defRPr sz="800">
                <a:solidFill>
                  <a:srgbClr val="666666"/>
                </a:solidFill>
                <a:latin typeface="55 Helvetica Roman" pitchFamily="1" charset="0"/>
                <a:ea typeface="ＭＳ Ｐゴシック" panose="020B0600070205080204" pitchFamily="34" charset="-128"/>
              </a:defRPr>
            </a:lvl2pPr>
            <a:lvl3pPr marL="1143000" indent="-228600">
              <a:defRPr sz="800">
                <a:solidFill>
                  <a:srgbClr val="666666"/>
                </a:solidFill>
                <a:latin typeface="55 Helvetica Roman" pitchFamily="1" charset="0"/>
                <a:ea typeface="ＭＳ Ｐゴシック" panose="020B0600070205080204" pitchFamily="34" charset="-128"/>
              </a:defRPr>
            </a:lvl3pPr>
            <a:lvl4pPr marL="1600200" indent="-228600">
              <a:defRPr sz="800">
                <a:solidFill>
                  <a:srgbClr val="666666"/>
                </a:solidFill>
                <a:latin typeface="55 Helvetica Roman" pitchFamily="1" charset="0"/>
                <a:ea typeface="ＭＳ Ｐゴシック" panose="020B0600070205080204" pitchFamily="34" charset="-128"/>
              </a:defRPr>
            </a:lvl4pPr>
            <a:lvl5pPr marL="2057400" indent="-228600">
              <a:defRPr sz="800">
                <a:solidFill>
                  <a:srgbClr val="666666"/>
                </a:solidFill>
                <a:latin typeface="55 Helvetica Roman" pitchFamily="1" charset="0"/>
                <a:ea typeface="ＭＳ Ｐゴシック" panose="020B0600070205080204" pitchFamily="34" charset="-128"/>
              </a:defRPr>
            </a:lvl5pPr>
            <a:lvl6pPr marL="25146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6pPr>
            <a:lvl7pPr marL="29718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7pPr>
            <a:lvl8pPr marL="34290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8pPr>
            <a:lvl9pPr marL="38862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9pPr>
          </a:lstStyle>
          <a:p>
            <a:r>
              <a:rPr lang="en-US" altLang="en-US" sz="1400">
                <a:solidFill>
                  <a:prstClr val="black"/>
                </a:solidFill>
                <a:latin typeface="Times New Roman" panose="02020603050405020304" pitchFamily="18" charset="0"/>
                <a:cs typeface="Times New Roman" panose="02020603050405020304" pitchFamily="18" charset="0"/>
              </a:rPr>
              <a:t>CCE Office</a:t>
            </a:r>
          </a:p>
        </p:txBody>
      </p:sp>
      <p:sp>
        <p:nvSpPr>
          <p:cNvPr id="21533" name="TextBox 55"/>
          <p:cNvSpPr txBox="1">
            <a:spLocks noChangeArrowheads="1"/>
          </p:cNvSpPr>
          <p:nvPr/>
        </p:nvSpPr>
        <p:spPr bwMode="auto">
          <a:xfrm>
            <a:off x="306388" y="5026025"/>
            <a:ext cx="1454150" cy="522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800">
                <a:solidFill>
                  <a:srgbClr val="666666"/>
                </a:solidFill>
                <a:latin typeface="55 Helvetica Roman" pitchFamily="1" charset="0"/>
                <a:ea typeface="ＭＳ Ｐゴシック" panose="020B0600070205080204" pitchFamily="34" charset="-128"/>
              </a:defRPr>
            </a:lvl1pPr>
            <a:lvl2pPr marL="742950" indent="-285750">
              <a:defRPr sz="800">
                <a:solidFill>
                  <a:srgbClr val="666666"/>
                </a:solidFill>
                <a:latin typeface="55 Helvetica Roman" pitchFamily="1" charset="0"/>
                <a:ea typeface="ＭＳ Ｐゴシック" panose="020B0600070205080204" pitchFamily="34" charset="-128"/>
              </a:defRPr>
            </a:lvl2pPr>
            <a:lvl3pPr marL="1143000" indent="-228600">
              <a:defRPr sz="800">
                <a:solidFill>
                  <a:srgbClr val="666666"/>
                </a:solidFill>
                <a:latin typeface="55 Helvetica Roman" pitchFamily="1" charset="0"/>
                <a:ea typeface="ＭＳ Ｐゴシック" panose="020B0600070205080204" pitchFamily="34" charset="-128"/>
              </a:defRPr>
            </a:lvl3pPr>
            <a:lvl4pPr marL="1600200" indent="-228600">
              <a:defRPr sz="800">
                <a:solidFill>
                  <a:srgbClr val="666666"/>
                </a:solidFill>
                <a:latin typeface="55 Helvetica Roman" pitchFamily="1" charset="0"/>
                <a:ea typeface="ＭＳ Ｐゴシック" panose="020B0600070205080204" pitchFamily="34" charset="-128"/>
              </a:defRPr>
            </a:lvl4pPr>
            <a:lvl5pPr marL="2057400" indent="-228600">
              <a:defRPr sz="800">
                <a:solidFill>
                  <a:srgbClr val="666666"/>
                </a:solidFill>
                <a:latin typeface="55 Helvetica Roman" pitchFamily="1" charset="0"/>
                <a:ea typeface="ＭＳ Ｐゴシック" panose="020B0600070205080204" pitchFamily="34" charset="-128"/>
              </a:defRPr>
            </a:lvl5pPr>
            <a:lvl6pPr marL="25146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6pPr>
            <a:lvl7pPr marL="29718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7pPr>
            <a:lvl8pPr marL="34290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8pPr>
            <a:lvl9pPr marL="38862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9pPr>
          </a:lstStyle>
          <a:p>
            <a:r>
              <a:rPr lang="en-US" altLang="en-US" sz="1400" dirty="0">
                <a:solidFill>
                  <a:prstClr val="black"/>
                </a:solidFill>
                <a:latin typeface="Times New Roman" panose="02020603050405020304" pitchFamily="18" charset="0"/>
                <a:cs typeface="Times New Roman" panose="02020603050405020304" pitchFamily="18" charset="0"/>
              </a:rPr>
              <a:t>NASA DAACs</a:t>
            </a:r>
          </a:p>
          <a:p>
            <a:r>
              <a:rPr lang="en-US" altLang="en-US" sz="1400" dirty="0">
                <a:solidFill>
                  <a:prstClr val="black"/>
                </a:solidFill>
                <a:latin typeface="Times New Roman" panose="02020603050405020304" pitchFamily="18" charset="0"/>
                <a:cs typeface="Times New Roman" panose="02020603050405020304" pitchFamily="18" charset="0"/>
              </a:rPr>
              <a:t>NSIDC</a:t>
            </a:r>
          </a:p>
        </p:txBody>
      </p:sp>
      <p:sp>
        <p:nvSpPr>
          <p:cNvPr id="57" name="Rounded Rectangle 56"/>
          <p:cNvSpPr/>
          <p:nvPr/>
        </p:nvSpPr>
        <p:spPr bwMode="auto">
          <a:xfrm>
            <a:off x="1576388" y="5016501"/>
            <a:ext cx="1151142" cy="473075"/>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sz="1400" b="1" dirty="0" smtClean="0">
                <a:solidFill>
                  <a:prstClr val="black"/>
                </a:solidFill>
                <a:latin typeface="Times New Roman"/>
                <a:ea typeface="ＭＳ Ｐゴシック" charset="0"/>
                <a:cs typeface="Times New Roman"/>
              </a:rPr>
              <a:t>Governance</a:t>
            </a:r>
            <a:endParaRPr lang="en-US" sz="1400" b="1" dirty="0">
              <a:solidFill>
                <a:prstClr val="black"/>
              </a:solidFill>
              <a:latin typeface="Times New Roman"/>
              <a:ea typeface="ＭＳ Ｐゴシック" charset="0"/>
              <a:cs typeface="Times New Roman"/>
            </a:endParaRPr>
          </a:p>
        </p:txBody>
      </p:sp>
      <p:cxnSp>
        <p:nvCxnSpPr>
          <p:cNvPr id="21535" name="Straight Arrow Connector 57"/>
          <p:cNvCxnSpPr>
            <a:cxnSpLocks noChangeShapeType="1"/>
          </p:cNvCxnSpPr>
          <p:nvPr/>
        </p:nvCxnSpPr>
        <p:spPr bwMode="auto">
          <a:xfrm flipH="1" flipV="1">
            <a:off x="2651125" y="5291138"/>
            <a:ext cx="757238" cy="0"/>
          </a:xfrm>
          <a:prstGeom prst="straightConnector1">
            <a:avLst/>
          </a:prstGeom>
          <a:ln>
            <a:headEnd/>
            <a:tailEnd type="arrow" w="med" len="med"/>
          </a:ln>
        </p:spPr>
        <p:style>
          <a:lnRef idx="1">
            <a:schemeClr val="dk1"/>
          </a:lnRef>
          <a:fillRef idx="0">
            <a:schemeClr val="dk1"/>
          </a:fillRef>
          <a:effectRef idx="0">
            <a:schemeClr val="dk1"/>
          </a:effectRef>
          <a:fontRef idx="minor">
            <a:schemeClr val="tx1"/>
          </a:fontRef>
        </p:style>
      </p:cxnSp>
      <p:sp>
        <p:nvSpPr>
          <p:cNvPr id="21536" name="TextBox 61"/>
          <p:cNvSpPr txBox="1">
            <a:spLocks noChangeArrowheads="1"/>
          </p:cNvSpPr>
          <p:nvPr/>
        </p:nvSpPr>
        <p:spPr bwMode="auto">
          <a:xfrm>
            <a:off x="2133596" y="1288499"/>
            <a:ext cx="195897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800">
                <a:solidFill>
                  <a:srgbClr val="666666"/>
                </a:solidFill>
                <a:latin typeface="55 Helvetica Roman" pitchFamily="1" charset="0"/>
                <a:ea typeface="ＭＳ Ｐゴシック" panose="020B0600070205080204" pitchFamily="34" charset="-128"/>
              </a:defRPr>
            </a:lvl1pPr>
            <a:lvl2pPr marL="742950" indent="-285750">
              <a:defRPr sz="800">
                <a:solidFill>
                  <a:srgbClr val="666666"/>
                </a:solidFill>
                <a:latin typeface="55 Helvetica Roman" pitchFamily="1" charset="0"/>
                <a:ea typeface="ＭＳ Ｐゴシック" panose="020B0600070205080204" pitchFamily="34" charset="-128"/>
              </a:defRPr>
            </a:lvl2pPr>
            <a:lvl3pPr marL="1143000" indent="-228600">
              <a:defRPr sz="800">
                <a:solidFill>
                  <a:srgbClr val="666666"/>
                </a:solidFill>
                <a:latin typeface="55 Helvetica Roman" pitchFamily="1" charset="0"/>
                <a:ea typeface="ＭＳ Ｐゴシック" panose="020B0600070205080204" pitchFamily="34" charset="-128"/>
              </a:defRPr>
            </a:lvl3pPr>
            <a:lvl4pPr marL="1600200" indent="-228600">
              <a:defRPr sz="800">
                <a:solidFill>
                  <a:srgbClr val="666666"/>
                </a:solidFill>
                <a:latin typeface="55 Helvetica Roman" pitchFamily="1" charset="0"/>
                <a:ea typeface="ＭＳ Ｐゴシック" panose="020B0600070205080204" pitchFamily="34" charset="-128"/>
              </a:defRPr>
            </a:lvl4pPr>
            <a:lvl5pPr marL="2057400" indent="-228600">
              <a:defRPr sz="800">
                <a:solidFill>
                  <a:srgbClr val="666666"/>
                </a:solidFill>
                <a:latin typeface="55 Helvetica Roman" pitchFamily="1" charset="0"/>
                <a:ea typeface="ＭＳ Ｐゴシック" panose="020B0600070205080204" pitchFamily="34" charset="-128"/>
              </a:defRPr>
            </a:lvl5pPr>
            <a:lvl6pPr marL="25146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6pPr>
            <a:lvl7pPr marL="29718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7pPr>
            <a:lvl8pPr marL="34290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8pPr>
            <a:lvl9pPr marL="38862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9pPr>
          </a:lstStyle>
          <a:p>
            <a:r>
              <a:rPr lang="en-US" altLang="en-US" sz="1400" dirty="0">
                <a:solidFill>
                  <a:prstClr val="black"/>
                </a:solidFill>
                <a:latin typeface="Times New Roman" panose="02020603050405020304" pitchFamily="18" charset="0"/>
                <a:cs typeface="Times New Roman" panose="02020603050405020304" pitchFamily="18" charset="0"/>
              </a:rPr>
              <a:t>Science Definition Team</a:t>
            </a:r>
          </a:p>
          <a:p>
            <a:r>
              <a:rPr lang="en-US" altLang="en-US" sz="1400" dirty="0">
                <a:solidFill>
                  <a:prstClr val="black"/>
                </a:solidFill>
                <a:latin typeface="Times New Roman" panose="02020603050405020304" pitchFamily="18" charset="0"/>
                <a:cs typeface="Times New Roman" panose="02020603050405020304" pitchFamily="18" charset="0"/>
              </a:rPr>
              <a:t>Experiment Plan</a:t>
            </a:r>
          </a:p>
        </p:txBody>
      </p:sp>
      <p:sp>
        <p:nvSpPr>
          <p:cNvPr id="21538" name="Rounded Rectangle 39"/>
          <p:cNvSpPr>
            <a:spLocks noChangeArrowheads="1"/>
          </p:cNvSpPr>
          <p:nvPr/>
        </p:nvSpPr>
        <p:spPr bwMode="auto">
          <a:xfrm>
            <a:off x="6527801" y="4859338"/>
            <a:ext cx="334963" cy="285750"/>
          </a:xfrm>
          <a:prstGeom prst="roundRect">
            <a:avLst>
              <a:gd name="adj" fmla="val 16667"/>
            </a:avLst>
          </a:prstGeom>
          <a:solidFill>
            <a:srgbClr val="87B2ED"/>
          </a:solidFill>
          <a:ln w="9525">
            <a:solidFill>
              <a:schemeClr val="tx1"/>
            </a:solidFill>
            <a:round/>
            <a:headEnd/>
            <a:tailEnd/>
          </a:ln>
        </p:spPr>
        <p:txBody>
          <a:bodyPr/>
          <a:lstStyle>
            <a:lvl1pPr>
              <a:defRPr sz="800">
                <a:solidFill>
                  <a:srgbClr val="666666"/>
                </a:solidFill>
                <a:latin typeface="55 Helvetica Roman" pitchFamily="1" charset="0"/>
                <a:ea typeface="ＭＳ Ｐゴシック" panose="020B0600070205080204" pitchFamily="34" charset="-128"/>
              </a:defRPr>
            </a:lvl1pPr>
            <a:lvl2pPr marL="742950" indent="-285750">
              <a:defRPr sz="800">
                <a:solidFill>
                  <a:srgbClr val="666666"/>
                </a:solidFill>
                <a:latin typeface="55 Helvetica Roman" pitchFamily="1" charset="0"/>
                <a:ea typeface="ＭＳ Ｐゴシック" panose="020B0600070205080204" pitchFamily="34" charset="-128"/>
              </a:defRPr>
            </a:lvl2pPr>
            <a:lvl3pPr marL="1143000" indent="-228600">
              <a:defRPr sz="800">
                <a:solidFill>
                  <a:srgbClr val="666666"/>
                </a:solidFill>
                <a:latin typeface="55 Helvetica Roman" pitchFamily="1" charset="0"/>
                <a:ea typeface="ＭＳ Ｐゴシック" panose="020B0600070205080204" pitchFamily="34" charset="-128"/>
              </a:defRPr>
            </a:lvl3pPr>
            <a:lvl4pPr marL="1600200" indent="-228600">
              <a:defRPr sz="800">
                <a:solidFill>
                  <a:srgbClr val="666666"/>
                </a:solidFill>
                <a:latin typeface="55 Helvetica Roman" pitchFamily="1" charset="0"/>
                <a:ea typeface="ＭＳ Ｐゴシック" panose="020B0600070205080204" pitchFamily="34" charset="-128"/>
              </a:defRPr>
            </a:lvl4pPr>
            <a:lvl5pPr marL="2057400" indent="-228600">
              <a:defRPr sz="800">
                <a:solidFill>
                  <a:srgbClr val="666666"/>
                </a:solidFill>
                <a:latin typeface="55 Helvetica Roman" pitchFamily="1" charset="0"/>
                <a:ea typeface="ＭＳ Ｐゴシック" panose="020B0600070205080204" pitchFamily="34" charset="-128"/>
              </a:defRPr>
            </a:lvl5pPr>
            <a:lvl6pPr marL="25146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6pPr>
            <a:lvl7pPr marL="29718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7pPr>
            <a:lvl8pPr marL="34290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8pPr>
            <a:lvl9pPr marL="38862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9pPr>
          </a:lstStyle>
          <a:p>
            <a:endParaRPr lang="en-US" altLang="en-US" sz="900">
              <a:solidFill>
                <a:prstClr val="black"/>
              </a:solidFill>
            </a:endParaRPr>
          </a:p>
        </p:txBody>
      </p:sp>
      <p:sp>
        <p:nvSpPr>
          <p:cNvPr id="21539" name="Rounded Rectangle 41"/>
          <p:cNvSpPr>
            <a:spLocks noChangeArrowheads="1"/>
          </p:cNvSpPr>
          <p:nvPr/>
        </p:nvSpPr>
        <p:spPr bwMode="auto">
          <a:xfrm>
            <a:off x="6534150" y="5178425"/>
            <a:ext cx="336550" cy="287338"/>
          </a:xfrm>
          <a:prstGeom prst="roundRect">
            <a:avLst>
              <a:gd name="adj" fmla="val 16667"/>
            </a:avLst>
          </a:prstGeom>
          <a:solidFill>
            <a:srgbClr val="CCFFCC"/>
          </a:solidFill>
          <a:ln w="9525">
            <a:solidFill>
              <a:schemeClr val="tx1"/>
            </a:solidFill>
            <a:round/>
            <a:headEnd/>
            <a:tailEnd/>
          </a:ln>
        </p:spPr>
        <p:txBody>
          <a:bodyPr/>
          <a:lstStyle>
            <a:lvl1pPr>
              <a:defRPr sz="800">
                <a:solidFill>
                  <a:srgbClr val="666666"/>
                </a:solidFill>
                <a:latin typeface="55 Helvetica Roman" pitchFamily="1" charset="0"/>
                <a:ea typeface="ＭＳ Ｐゴシック" panose="020B0600070205080204" pitchFamily="34" charset="-128"/>
              </a:defRPr>
            </a:lvl1pPr>
            <a:lvl2pPr marL="742950" indent="-285750">
              <a:defRPr sz="800">
                <a:solidFill>
                  <a:srgbClr val="666666"/>
                </a:solidFill>
                <a:latin typeface="55 Helvetica Roman" pitchFamily="1" charset="0"/>
                <a:ea typeface="ＭＳ Ｐゴシック" panose="020B0600070205080204" pitchFamily="34" charset="-128"/>
              </a:defRPr>
            </a:lvl2pPr>
            <a:lvl3pPr marL="1143000" indent="-228600">
              <a:defRPr sz="800">
                <a:solidFill>
                  <a:srgbClr val="666666"/>
                </a:solidFill>
                <a:latin typeface="55 Helvetica Roman" pitchFamily="1" charset="0"/>
                <a:ea typeface="ＭＳ Ｐゴシック" panose="020B0600070205080204" pitchFamily="34" charset="-128"/>
              </a:defRPr>
            </a:lvl3pPr>
            <a:lvl4pPr marL="1600200" indent="-228600">
              <a:defRPr sz="800">
                <a:solidFill>
                  <a:srgbClr val="666666"/>
                </a:solidFill>
                <a:latin typeface="55 Helvetica Roman" pitchFamily="1" charset="0"/>
                <a:ea typeface="ＭＳ Ｐゴシック" panose="020B0600070205080204" pitchFamily="34" charset="-128"/>
              </a:defRPr>
            </a:lvl4pPr>
            <a:lvl5pPr marL="2057400" indent="-228600">
              <a:defRPr sz="800">
                <a:solidFill>
                  <a:srgbClr val="666666"/>
                </a:solidFill>
                <a:latin typeface="55 Helvetica Roman" pitchFamily="1" charset="0"/>
                <a:ea typeface="ＭＳ Ｐゴシック" panose="020B0600070205080204" pitchFamily="34" charset="-128"/>
              </a:defRPr>
            </a:lvl5pPr>
            <a:lvl6pPr marL="25146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6pPr>
            <a:lvl7pPr marL="29718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7pPr>
            <a:lvl8pPr marL="34290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8pPr>
            <a:lvl9pPr marL="38862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9pPr>
          </a:lstStyle>
          <a:p>
            <a:endParaRPr lang="en-US" altLang="en-US" sz="900">
              <a:solidFill>
                <a:prstClr val="black"/>
              </a:solidFill>
            </a:endParaRPr>
          </a:p>
        </p:txBody>
      </p:sp>
      <p:sp>
        <p:nvSpPr>
          <p:cNvPr id="21540" name="Rounded Rectangle 42"/>
          <p:cNvSpPr>
            <a:spLocks noChangeArrowheads="1"/>
          </p:cNvSpPr>
          <p:nvPr/>
        </p:nvSpPr>
        <p:spPr bwMode="auto">
          <a:xfrm>
            <a:off x="6542088" y="5486400"/>
            <a:ext cx="336550" cy="287338"/>
          </a:xfrm>
          <a:prstGeom prst="roundRect">
            <a:avLst>
              <a:gd name="adj" fmla="val 16667"/>
            </a:avLst>
          </a:prstGeom>
          <a:solidFill>
            <a:schemeClr val="bg1"/>
          </a:solidFill>
          <a:ln w="9525">
            <a:solidFill>
              <a:schemeClr val="tx1"/>
            </a:solidFill>
            <a:round/>
            <a:headEnd/>
            <a:tailEnd/>
          </a:ln>
        </p:spPr>
        <p:txBody>
          <a:bodyPr/>
          <a:lstStyle>
            <a:lvl1pPr>
              <a:defRPr sz="800">
                <a:solidFill>
                  <a:srgbClr val="666666"/>
                </a:solidFill>
                <a:latin typeface="55 Helvetica Roman" pitchFamily="1" charset="0"/>
                <a:ea typeface="ＭＳ Ｐゴシック" panose="020B0600070205080204" pitchFamily="34" charset="-128"/>
              </a:defRPr>
            </a:lvl1pPr>
            <a:lvl2pPr marL="742950" indent="-285750">
              <a:defRPr sz="800">
                <a:solidFill>
                  <a:srgbClr val="666666"/>
                </a:solidFill>
                <a:latin typeface="55 Helvetica Roman" pitchFamily="1" charset="0"/>
                <a:ea typeface="ＭＳ Ｐゴシック" panose="020B0600070205080204" pitchFamily="34" charset="-128"/>
              </a:defRPr>
            </a:lvl2pPr>
            <a:lvl3pPr marL="1143000" indent="-228600">
              <a:defRPr sz="800">
                <a:solidFill>
                  <a:srgbClr val="666666"/>
                </a:solidFill>
                <a:latin typeface="55 Helvetica Roman" pitchFamily="1" charset="0"/>
                <a:ea typeface="ＭＳ Ｐゴシック" panose="020B0600070205080204" pitchFamily="34" charset="-128"/>
              </a:defRPr>
            </a:lvl3pPr>
            <a:lvl4pPr marL="1600200" indent="-228600">
              <a:defRPr sz="800">
                <a:solidFill>
                  <a:srgbClr val="666666"/>
                </a:solidFill>
                <a:latin typeface="55 Helvetica Roman" pitchFamily="1" charset="0"/>
                <a:ea typeface="ＭＳ Ｐゴシック" panose="020B0600070205080204" pitchFamily="34" charset="-128"/>
              </a:defRPr>
            </a:lvl4pPr>
            <a:lvl5pPr marL="2057400" indent="-228600">
              <a:defRPr sz="800">
                <a:solidFill>
                  <a:srgbClr val="666666"/>
                </a:solidFill>
                <a:latin typeface="55 Helvetica Roman" pitchFamily="1" charset="0"/>
                <a:ea typeface="ＭＳ Ｐゴシック" panose="020B0600070205080204" pitchFamily="34" charset="-128"/>
              </a:defRPr>
            </a:lvl5pPr>
            <a:lvl6pPr marL="25146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6pPr>
            <a:lvl7pPr marL="29718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7pPr>
            <a:lvl8pPr marL="34290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8pPr>
            <a:lvl9pPr marL="38862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9pPr>
          </a:lstStyle>
          <a:p>
            <a:endParaRPr lang="en-US" altLang="en-US" sz="900">
              <a:solidFill>
                <a:prstClr val="black"/>
              </a:solidFill>
            </a:endParaRPr>
          </a:p>
        </p:txBody>
      </p:sp>
      <p:sp>
        <p:nvSpPr>
          <p:cNvPr id="21541" name="TextBox 44"/>
          <p:cNvSpPr txBox="1">
            <a:spLocks noChangeArrowheads="1"/>
          </p:cNvSpPr>
          <p:nvPr/>
        </p:nvSpPr>
        <p:spPr bwMode="auto">
          <a:xfrm>
            <a:off x="6878639" y="4846639"/>
            <a:ext cx="1589087"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800">
                <a:solidFill>
                  <a:srgbClr val="666666"/>
                </a:solidFill>
                <a:latin typeface="55 Helvetica Roman" pitchFamily="1" charset="0"/>
                <a:ea typeface="ＭＳ Ｐゴシック" panose="020B0600070205080204" pitchFamily="34" charset="-128"/>
              </a:defRPr>
            </a:lvl1pPr>
            <a:lvl2pPr marL="742950" indent="-285750">
              <a:defRPr sz="800">
                <a:solidFill>
                  <a:srgbClr val="666666"/>
                </a:solidFill>
                <a:latin typeface="55 Helvetica Roman" pitchFamily="1" charset="0"/>
                <a:ea typeface="ＭＳ Ｐゴシック" panose="020B0600070205080204" pitchFamily="34" charset="-128"/>
              </a:defRPr>
            </a:lvl2pPr>
            <a:lvl3pPr marL="1143000" indent="-228600">
              <a:defRPr sz="800">
                <a:solidFill>
                  <a:srgbClr val="666666"/>
                </a:solidFill>
                <a:latin typeface="55 Helvetica Roman" pitchFamily="1" charset="0"/>
                <a:ea typeface="ＭＳ Ｐゴシック" panose="020B0600070205080204" pitchFamily="34" charset="-128"/>
              </a:defRPr>
            </a:lvl3pPr>
            <a:lvl4pPr marL="1600200" indent="-228600">
              <a:defRPr sz="800">
                <a:solidFill>
                  <a:srgbClr val="666666"/>
                </a:solidFill>
                <a:latin typeface="55 Helvetica Roman" pitchFamily="1" charset="0"/>
                <a:ea typeface="ＭＳ Ｐゴシック" panose="020B0600070205080204" pitchFamily="34" charset="-128"/>
              </a:defRPr>
            </a:lvl4pPr>
            <a:lvl5pPr marL="2057400" indent="-228600">
              <a:defRPr sz="800">
                <a:solidFill>
                  <a:srgbClr val="666666"/>
                </a:solidFill>
                <a:latin typeface="55 Helvetica Roman" pitchFamily="1" charset="0"/>
                <a:ea typeface="ＭＳ Ｐゴシック" panose="020B0600070205080204" pitchFamily="34" charset="-128"/>
              </a:defRPr>
            </a:lvl5pPr>
            <a:lvl6pPr marL="25146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6pPr>
            <a:lvl7pPr marL="29718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7pPr>
            <a:lvl8pPr marL="34290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8pPr>
            <a:lvl9pPr marL="38862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9pPr>
          </a:lstStyle>
          <a:p>
            <a:r>
              <a:rPr lang="en-US" altLang="en-US" sz="1400">
                <a:solidFill>
                  <a:prstClr val="black"/>
                </a:solidFill>
                <a:latin typeface="Times New Roman" panose="02020603050405020304" pitchFamily="18" charset="0"/>
                <a:cs typeface="Times New Roman" panose="02020603050405020304" pitchFamily="18" charset="0"/>
              </a:rPr>
              <a:t>Traditional Project</a:t>
            </a:r>
          </a:p>
        </p:txBody>
      </p:sp>
      <p:sp>
        <p:nvSpPr>
          <p:cNvPr id="21542" name="TextBox 45"/>
          <p:cNvSpPr txBox="1">
            <a:spLocks noChangeArrowheads="1"/>
          </p:cNvSpPr>
          <p:nvPr/>
        </p:nvSpPr>
        <p:spPr bwMode="auto">
          <a:xfrm>
            <a:off x="6886575" y="5167314"/>
            <a:ext cx="1587500" cy="306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800">
                <a:solidFill>
                  <a:srgbClr val="666666"/>
                </a:solidFill>
                <a:latin typeface="55 Helvetica Roman" pitchFamily="1" charset="0"/>
                <a:ea typeface="ＭＳ Ｐゴシック" panose="020B0600070205080204" pitchFamily="34" charset="-128"/>
              </a:defRPr>
            </a:lvl1pPr>
            <a:lvl2pPr marL="742950" indent="-285750">
              <a:defRPr sz="800">
                <a:solidFill>
                  <a:srgbClr val="666666"/>
                </a:solidFill>
                <a:latin typeface="55 Helvetica Roman" pitchFamily="1" charset="0"/>
                <a:ea typeface="ＭＳ Ｐゴシック" panose="020B0600070205080204" pitchFamily="34" charset="-128"/>
              </a:defRPr>
            </a:lvl2pPr>
            <a:lvl3pPr marL="1143000" indent="-228600">
              <a:defRPr sz="800">
                <a:solidFill>
                  <a:srgbClr val="666666"/>
                </a:solidFill>
                <a:latin typeface="55 Helvetica Roman" pitchFamily="1" charset="0"/>
                <a:ea typeface="ＭＳ Ｐゴシック" panose="020B0600070205080204" pitchFamily="34" charset="-128"/>
              </a:defRPr>
            </a:lvl3pPr>
            <a:lvl4pPr marL="1600200" indent="-228600">
              <a:defRPr sz="800">
                <a:solidFill>
                  <a:srgbClr val="666666"/>
                </a:solidFill>
                <a:latin typeface="55 Helvetica Roman" pitchFamily="1" charset="0"/>
                <a:ea typeface="ＭＳ Ｐゴシック" panose="020B0600070205080204" pitchFamily="34" charset="-128"/>
              </a:defRPr>
            </a:lvl4pPr>
            <a:lvl5pPr marL="2057400" indent="-228600">
              <a:defRPr sz="800">
                <a:solidFill>
                  <a:srgbClr val="666666"/>
                </a:solidFill>
                <a:latin typeface="55 Helvetica Roman" pitchFamily="1" charset="0"/>
                <a:ea typeface="ＭＳ Ｐゴシック" panose="020B0600070205080204" pitchFamily="34" charset="-128"/>
              </a:defRPr>
            </a:lvl5pPr>
            <a:lvl6pPr marL="25146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6pPr>
            <a:lvl7pPr marL="29718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7pPr>
            <a:lvl8pPr marL="34290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8pPr>
            <a:lvl9pPr marL="38862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9pPr>
          </a:lstStyle>
          <a:p>
            <a:r>
              <a:rPr lang="en-US" altLang="en-US" sz="1400" dirty="0">
                <a:solidFill>
                  <a:prstClr val="black"/>
                </a:solidFill>
                <a:latin typeface="Times New Roman" panose="02020603050405020304" pitchFamily="18" charset="0"/>
                <a:cs typeface="Times New Roman" panose="02020603050405020304" pitchFamily="18" charset="0"/>
              </a:rPr>
              <a:t>Data Reuse</a:t>
            </a:r>
          </a:p>
        </p:txBody>
      </p:sp>
      <p:sp>
        <p:nvSpPr>
          <p:cNvPr id="21543" name="TextBox 48"/>
          <p:cNvSpPr txBox="1">
            <a:spLocks noChangeArrowheads="1"/>
          </p:cNvSpPr>
          <p:nvPr/>
        </p:nvSpPr>
        <p:spPr bwMode="auto">
          <a:xfrm>
            <a:off x="6883400" y="5475289"/>
            <a:ext cx="227488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800">
                <a:solidFill>
                  <a:srgbClr val="666666"/>
                </a:solidFill>
                <a:latin typeface="55 Helvetica Roman" pitchFamily="1" charset="0"/>
                <a:ea typeface="ＭＳ Ｐゴシック" panose="020B0600070205080204" pitchFamily="34" charset="-128"/>
              </a:defRPr>
            </a:lvl1pPr>
            <a:lvl2pPr marL="742950" indent="-285750">
              <a:defRPr sz="800">
                <a:solidFill>
                  <a:srgbClr val="666666"/>
                </a:solidFill>
                <a:latin typeface="55 Helvetica Roman" pitchFamily="1" charset="0"/>
                <a:ea typeface="ＭＳ Ｐゴシック" panose="020B0600070205080204" pitchFamily="34" charset="-128"/>
              </a:defRPr>
            </a:lvl2pPr>
            <a:lvl3pPr marL="1143000" indent="-228600">
              <a:defRPr sz="800">
                <a:solidFill>
                  <a:srgbClr val="666666"/>
                </a:solidFill>
                <a:latin typeface="55 Helvetica Roman" pitchFamily="1" charset="0"/>
                <a:ea typeface="ＭＳ Ｐゴシック" panose="020B0600070205080204" pitchFamily="34" charset="-128"/>
              </a:defRPr>
            </a:lvl3pPr>
            <a:lvl4pPr marL="1600200" indent="-228600">
              <a:defRPr sz="800">
                <a:solidFill>
                  <a:srgbClr val="666666"/>
                </a:solidFill>
                <a:latin typeface="55 Helvetica Roman" pitchFamily="1" charset="0"/>
                <a:ea typeface="ＭＳ Ｐゴシック" panose="020B0600070205080204" pitchFamily="34" charset="-128"/>
              </a:defRPr>
            </a:lvl4pPr>
            <a:lvl5pPr marL="2057400" indent="-228600">
              <a:defRPr sz="800">
                <a:solidFill>
                  <a:srgbClr val="666666"/>
                </a:solidFill>
                <a:latin typeface="55 Helvetica Roman" pitchFamily="1" charset="0"/>
                <a:ea typeface="ＭＳ Ｐゴシック" panose="020B0600070205080204" pitchFamily="34" charset="-128"/>
              </a:defRPr>
            </a:lvl5pPr>
            <a:lvl6pPr marL="25146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6pPr>
            <a:lvl7pPr marL="29718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7pPr>
            <a:lvl8pPr marL="34290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8pPr>
            <a:lvl9pPr marL="38862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9pPr>
          </a:lstStyle>
          <a:p>
            <a:r>
              <a:rPr lang="en-US" altLang="en-US" sz="1400">
                <a:solidFill>
                  <a:prstClr val="black"/>
                </a:solidFill>
                <a:latin typeface="Times New Roman" panose="02020603050405020304" pitchFamily="18" charset="0"/>
                <a:cs typeface="Times New Roman" panose="02020603050405020304" pitchFamily="18" charset="0"/>
              </a:rPr>
              <a:t>Closing the Data Life Cycle</a:t>
            </a:r>
          </a:p>
        </p:txBody>
      </p:sp>
      <p:sp>
        <p:nvSpPr>
          <p:cNvPr id="53" name="Rounded Rectangle 52"/>
          <p:cNvSpPr/>
          <p:nvPr/>
        </p:nvSpPr>
        <p:spPr bwMode="auto">
          <a:xfrm>
            <a:off x="425451" y="3386139"/>
            <a:ext cx="1020763" cy="473075"/>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sz="1400" b="1" dirty="0">
                <a:solidFill>
                  <a:prstClr val="black"/>
                </a:solidFill>
                <a:latin typeface="Times New Roman"/>
                <a:ea typeface="ＭＳ Ｐゴシック" charset="0"/>
                <a:cs typeface="Times New Roman"/>
              </a:rPr>
              <a:t>Other Data</a:t>
            </a:r>
          </a:p>
        </p:txBody>
      </p:sp>
      <p:cxnSp>
        <p:nvCxnSpPr>
          <p:cNvPr id="21545" name="Straight Arrow Connector 58"/>
          <p:cNvCxnSpPr>
            <a:cxnSpLocks noChangeShapeType="1"/>
          </p:cNvCxnSpPr>
          <p:nvPr/>
        </p:nvCxnSpPr>
        <p:spPr bwMode="auto">
          <a:xfrm>
            <a:off x="1560514" y="3597275"/>
            <a:ext cx="541337" cy="7938"/>
          </a:xfrm>
          <a:prstGeom prst="straightConnector1">
            <a:avLst/>
          </a:prstGeom>
          <a:ln>
            <a:headEnd/>
            <a:tailEnd type="arrow" w="med" len="med"/>
          </a:ln>
        </p:spPr>
        <p:style>
          <a:lnRef idx="1">
            <a:schemeClr val="dk1"/>
          </a:lnRef>
          <a:fillRef idx="0">
            <a:schemeClr val="dk1"/>
          </a:fillRef>
          <a:effectRef idx="0">
            <a:schemeClr val="dk1"/>
          </a:effectRef>
          <a:fontRef idx="minor">
            <a:schemeClr val="tx1"/>
          </a:fontRef>
        </p:style>
      </p:cxnSp>
      <p:sp>
        <p:nvSpPr>
          <p:cNvPr id="21546" name="TextBox 59"/>
          <p:cNvSpPr txBox="1">
            <a:spLocks noChangeArrowheads="1"/>
          </p:cNvSpPr>
          <p:nvPr/>
        </p:nvSpPr>
        <p:spPr bwMode="auto">
          <a:xfrm>
            <a:off x="219076" y="3911600"/>
            <a:ext cx="1560513"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800">
                <a:solidFill>
                  <a:srgbClr val="666666"/>
                </a:solidFill>
                <a:latin typeface="55 Helvetica Roman" pitchFamily="1" charset="0"/>
                <a:ea typeface="ＭＳ Ｐゴシック" panose="020B0600070205080204" pitchFamily="34" charset="-128"/>
              </a:defRPr>
            </a:lvl1pPr>
            <a:lvl2pPr marL="742950" indent="-285750">
              <a:defRPr sz="800">
                <a:solidFill>
                  <a:srgbClr val="666666"/>
                </a:solidFill>
                <a:latin typeface="55 Helvetica Roman" pitchFamily="1" charset="0"/>
                <a:ea typeface="ＭＳ Ｐゴシック" panose="020B0600070205080204" pitchFamily="34" charset="-128"/>
              </a:defRPr>
            </a:lvl2pPr>
            <a:lvl3pPr marL="1143000" indent="-228600">
              <a:defRPr sz="800">
                <a:solidFill>
                  <a:srgbClr val="666666"/>
                </a:solidFill>
                <a:latin typeface="55 Helvetica Roman" pitchFamily="1" charset="0"/>
                <a:ea typeface="ＭＳ Ｐゴシック" panose="020B0600070205080204" pitchFamily="34" charset="-128"/>
              </a:defRPr>
            </a:lvl3pPr>
            <a:lvl4pPr marL="1600200" indent="-228600">
              <a:defRPr sz="800">
                <a:solidFill>
                  <a:srgbClr val="666666"/>
                </a:solidFill>
                <a:latin typeface="55 Helvetica Roman" pitchFamily="1" charset="0"/>
                <a:ea typeface="ＭＳ Ｐゴシック" panose="020B0600070205080204" pitchFamily="34" charset="-128"/>
              </a:defRPr>
            </a:lvl4pPr>
            <a:lvl5pPr marL="2057400" indent="-228600">
              <a:defRPr sz="800">
                <a:solidFill>
                  <a:srgbClr val="666666"/>
                </a:solidFill>
                <a:latin typeface="55 Helvetica Roman" pitchFamily="1" charset="0"/>
                <a:ea typeface="ＭＳ Ｐゴシック" panose="020B0600070205080204" pitchFamily="34" charset="-128"/>
              </a:defRPr>
            </a:lvl5pPr>
            <a:lvl6pPr marL="25146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6pPr>
            <a:lvl7pPr marL="29718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7pPr>
            <a:lvl8pPr marL="34290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8pPr>
            <a:lvl9pPr marL="3886200" indent="-228600" eaLnBrk="0" fontAlgn="base" hangingPunct="0">
              <a:spcBef>
                <a:spcPct val="0"/>
              </a:spcBef>
              <a:spcAft>
                <a:spcPct val="0"/>
              </a:spcAft>
              <a:defRPr sz="800">
                <a:solidFill>
                  <a:srgbClr val="666666"/>
                </a:solidFill>
                <a:latin typeface="55 Helvetica Roman" pitchFamily="1" charset="0"/>
                <a:ea typeface="ＭＳ Ｐゴシック" panose="020B0600070205080204" pitchFamily="34" charset="-128"/>
              </a:defRPr>
            </a:lvl9pPr>
          </a:lstStyle>
          <a:p>
            <a:r>
              <a:rPr lang="en-US" altLang="en-US" sz="1400">
                <a:solidFill>
                  <a:prstClr val="black"/>
                </a:solidFill>
                <a:latin typeface="Times New Roman" panose="02020603050405020304" pitchFamily="18" charset="0"/>
                <a:cs typeface="Times New Roman" panose="02020603050405020304" pitchFamily="18" charset="0"/>
              </a:rPr>
              <a:t>Model and Observational Data</a:t>
            </a:r>
          </a:p>
        </p:txBody>
      </p:sp>
      <p:sp>
        <p:nvSpPr>
          <p:cNvPr id="2" name="TextBox 1"/>
          <p:cNvSpPr txBox="1"/>
          <p:nvPr/>
        </p:nvSpPr>
        <p:spPr>
          <a:xfrm>
            <a:off x="5374" y="6141315"/>
            <a:ext cx="3998210" cy="276999"/>
          </a:xfrm>
          <a:prstGeom prst="rect">
            <a:avLst/>
          </a:prstGeom>
          <a:noFill/>
        </p:spPr>
        <p:txBody>
          <a:bodyPr wrap="none" rtlCol="0">
            <a:spAutoFit/>
          </a:bodyPr>
          <a:lstStyle/>
          <a:p>
            <a:r>
              <a:rPr lang="en-US" sz="1200" dirty="0" smtClean="0">
                <a:solidFill>
                  <a:prstClr val="black"/>
                </a:solidFill>
              </a:rPr>
              <a:t>Augmented from </a:t>
            </a:r>
            <a:r>
              <a:rPr lang="en-US" sz="1200" dirty="0" err="1" smtClean="0">
                <a:solidFill>
                  <a:prstClr val="black"/>
                </a:solidFill>
              </a:rPr>
              <a:t>Rüegg</a:t>
            </a:r>
            <a:r>
              <a:rPr lang="en-US" sz="1200" dirty="0" smtClean="0">
                <a:solidFill>
                  <a:prstClr val="black"/>
                </a:solidFill>
              </a:rPr>
              <a:t> et al 2014 in </a:t>
            </a:r>
            <a:r>
              <a:rPr lang="en-US" sz="1200" i="1" dirty="0">
                <a:solidFill>
                  <a:prstClr val="black"/>
                </a:solidFill>
              </a:rPr>
              <a:t>Front </a:t>
            </a:r>
            <a:r>
              <a:rPr lang="en-US" sz="1200" i="1" dirty="0" err="1">
                <a:solidFill>
                  <a:prstClr val="black"/>
                </a:solidFill>
              </a:rPr>
              <a:t>Ecol</a:t>
            </a:r>
            <a:r>
              <a:rPr lang="en-US" sz="1200" i="1" dirty="0">
                <a:solidFill>
                  <a:prstClr val="black"/>
                </a:solidFill>
              </a:rPr>
              <a:t> Environ</a:t>
            </a:r>
          </a:p>
        </p:txBody>
      </p:sp>
      <p:pic>
        <p:nvPicPr>
          <p:cNvPr id="47" name="Picture 4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40137" y="2477604"/>
            <a:ext cx="2214537" cy="2247661"/>
          </a:xfrm>
          <a:prstGeom prst="rect">
            <a:avLst/>
          </a:prstGeom>
          <a:ln>
            <a:noFill/>
          </a:ln>
          <a:effectLst/>
        </p:spPr>
      </p:pic>
      <p:sp>
        <p:nvSpPr>
          <p:cNvPr id="49" name="Title 1"/>
          <p:cNvSpPr>
            <a:spLocks noGrp="1"/>
          </p:cNvSpPr>
          <p:nvPr>
            <p:ph type="title"/>
          </p:nvPr>
        </p:nvSpPr>
        <p:spPr>
          <a:xfrm>
            <a:off x="22476" y="533400"/>
            <a:ext cx="9121524" cy="883920"/>
          </a:xfrm>
        </p:spPr>
        <p:txBody>
          <a:bodyPr>
            <a:normAutofit/>
          </a:bodyPr>
          <a:lstStyle/>
          <a:p>
            <a:pPr algn="l"/>
            <a:r>
              <a:rPr lang="en-US" altLang="en-US" sz="2400" dirty="0" smtClean="0">
                <a:effectLst>
                  <a:outerShdw blurRad="38100" dist="38100" dir="2700000" algn="tl">
                    <a:srgbClr val="C0C0C0"/>
                  </a:outerShdw>
                </a:effectLst>
                <a:latin typeface="Helvetica" panose="020B0604020202020204" pitchFamily="34" charset="0"/>
                <a:ea typeface="ＭＳ Ｐゴシック" panose="020B0600070205080204" pitchFamily="34" charset="-128"/>
              </a:rPr>
              <a:t>The ASC will surround these aspects of the data lifecycle.</a:t>
            </a:r>
          </a:p>
        </p:txBody>
      </p:sp>
      <p:sp>
        <p:nvSpPr>
          <p:cNvPr id="3" name="TextBox 2"/>
          <p:cNvSpPr txBox="1"/>
          <p:nvPr/>
        </p:nvSpPr>
        <p:spPr>
          <a:xfrm>
            <a:off x="980054" y="2057608"/>
            <a:ext cx="1763486" cy="523220"/>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Plan for the next Phase of </a:t>
            </a:r>
            <a:r>
              <a:rPr lang="en-US" sz="1400" dirty="0" err="1" smtClean="0">
                <a:latin typeface="Times New Roman" panose="02020603050405020304" pitchFamily="18" charset="0"/>
                <a:cs typeface="Times New Roman" panose="02020603050405020304" pitchFamily="18" charset="0"/>
              </a:rPr>
              <a:t>ABoVE</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5738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rot="10800000">
            <a:off x="5299895" y="948679"/>
            <a:ext cx="3844101" cy="5899789"/>
          </a:xfrm>
          <a:prstGeom prst="rect">
            <a:avLst/>
          </a:prstGeom>
          <a:gradFill flip="none" rotWithShape="1">
            <a:gsLst>
              <a:gs pos="100000">
                <a:schemeClr val="accent1">
                  <a:lumMod val="20000"/>
                  <a:lumOff val="80000"/>
                </a:schemeClr>
              </a:gs>
              <a:gs pos="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2" name="Title 1"/>
          <p:cNvSpPr>
            <a:spLocks noGrp="1"/>
          </p:cNvSpPr>
          <p:nvPr>
            <p:ph type="title" idx="4294967295"/>
          </p:nvPr>
        </p:nvSpPr>
        <p:spPr>
          <a:xfrm>
            <a:off x="685800" y="0"/>
            <a:ext cx="8458200" cy="914400"/>
          </a:xfrm>
        </p:spPr>
        <p:txBody>
          <a:bodyPr/>
          <a:lstStyle/>
          <a:p>
            <a:r>
              <a:rPr lang="en-US" sz="2500" dirty="0" smtClean="0"/>
              <a:t>Background: CISTO Conceptual Service Layers</a:t>
            </a:r>
            <a:endParaRPr lang="en-US" sz="2500" dirty="0"/>
          </a:p>
        </p:txBody>
      </p:sp>
      <p:sp>
        <p:nvSpPr>
          <p:cNvPr id="5" name="AutoShape 4" descr="https://cds-dev.nccs.nasa.gov/wp/wp-content/uploads/2013/08/cropped-CDS_Website_Banner.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ea typeface="+mn-ea"/>
            </a:endParaRPr>
          </a:p>
        </p:txBody>
      </p:sp>
      <p:sp>
        <p:nvSpPr>
          <p:cNvPr id="10" name="Title 1"/>
          <p:cNvSpPr txBox="1">
            <a:spLocks/>
          </p:cNvSpPr>
          <p:nvPr/>
        </p:nvSpPr>
        <p:spPr>
          <a:xfrm>
            <a:off x="8585200" y="6451600"/>
            <a:ext cx="635000" cy="330200"/>
          </a:xfrm>
          <a:prstGeom prst="rect">
            <a:avLst/>
          </a:prstGeom>
        </p:spPr>
        <p:txBody>
          <a:bodyPr anchor="ctr">
            <a:norm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fontAlgn="auto">
              <a:spcAft>
                <a:spcPts val="0"/>
              </a:spcAft>
              <a:defRPr/>
            </a:pPr>
            <a:fld id="{210AAC24-7B44-4FF2-AB71-33148A0D077C}" type="slidenum">
              <a:rPr lang="en-US" sz="1400" smtClean="0">
                <a:solidFill>
                  <a:prstClr val="black"/>
                </a:solidFill>
                <a:effectLst>
                  <a:outerShdw blurRad="114300" dist="114300" dir="2700000">
                    <a:srgbClr val="000000">
                      <a:alpha val="40000"/>
                    </a:srgbClr>
                  </a:outerShdw>
                </a:effectLst>
                <a:latin typeface="Calibri"/>
              </a:rPr>
              <a:pPr algn="ctr" fontAlgn="auto">
                <a:spcAft>
                  <a:spcPts val="0"/>
                </a:spcAft>
                <a:defRPr/>
              </a:pPr>
              <a:t>7</a:t>
            </a:fld>
            <a:endParaRPr lang="en-US" sz="1400" dirty="0">
              <a:solidFill>
                <a:prstClr val="black"/>
              </a:solidFill>
              <a:effectLst>
                <a:outerShdw blurRad="114300" dist="114300" dir="2700000">
                  <a:srgbClr val="000000">
                    <a:alpha val="40000"/>
                  </a:srgbClr>
                </a:outerShdw>
              </a:effectLst>
              <a:latin typeface="Calibri"/>
            </a:endParaRPr>
          </a:p>
        </p:txBody>
      </p:sp>
      <p:pic>
        <p:nvPicPr>
          <p:cNvPr id="8194" name="Picture 2" descr="C:\Users\mamciner\Downloads\servicelayers.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23691" y="1651372"/>
            <a:ext cx="4132291" cy="40513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txBox="1">
            <a:spLocks/>
          </p:cNvSpPr>
          <p:nvPr/>
        </p:nvSpPr>
        <p:spPr>
          <a:xfrm>
            <a:off x="5299895" y="1139825"/>
            <a:ext cx="3836071" cy="381000"/>
          </a:xfrm>
          <a:prstGeom prst="rect">
            <a:avLst/>
          </a:prstGeom>
        </p:spPr>
        <p:txBody>
          <a:bodyPr anchor="ct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000">
                <a:solidFill>
                  <a:schemeClr val="tx1"/>
                </a:solidFill>
                <a:latin typeface="Calibri" pitchFamily="34" charset="0"/>
              </a:defRPr>
            </a:lvl2pPr>
            <a:lvl3pPr algn="ctr" rtl="0" eaLnBrk="0" fontAlgn="base" hangingPunct="0">
              <a:spcBef>
                <a:spcPct val="0"/>
              </a:spcBef>
              <a:spcAft>
                <a:spcPct val="0"/>
              </a:spcAft>
              <a:defRPr sz="4000">
                <a:solidFill>
                  <a:schemeClr val="tx1"/>
                </a:solidFill>
                <a:latin typeface="Calibri" pitchFamily="34" charset="0"/>
              </a:defRPr>
            </a:lvl3pPr>
            <a:lvl4pPr algn="ctr" rtl="0" eaLnBrk="0" fontAlgn="base" hangingPunct="0">
              <a:spcBef>
                <a:spcPct val="0"/>
              </a:spcBef>
              <a:spcAft>
                <a:spcPct val="0"/>
              </a:spcAft>
              <a:defRPr sz="4000">
                <a:solidFill>
                  <a:schemeClr val="tx1"/>
                </a:solidFill>
                <a:latin typeface="Calibri" pitchFamily="34" charset="0"/>
              </a:defRPr>
            </a:lvl4pPr>
            <a:lvl5pPr algn="ctr" rtl="0" eaLnBrk="0" fontAlgn="base" hangingPunct="0">
              <a:spcBef>
                <a:spcPct val="0"/>
              </a:spcBef>
              <a:spcAft>
                <a:spcPct val="0"/>
              </a:spcAft>
              <a:defRPr sz="4000">
                <a:solidFill>
                  <a:schemeClr val="tx1"/>
                </a:solidFill>
                <a:latin typeface="Calibri" pitchFamily="34" charset="0"/>
              </a:defRPr>
            </a:lvl5pPr>
            <a:lvl6pPr marL="457200" algn="ctr" rtl="0" fontAlgn="base">
              <a:spcBef>
                <a:spcPct val="0"/>
              </a:spcBef>
              <a:spcAft>
                <a:spcPct val="0"/>
              </a:spcAft>
              <a:defRPr sz="4000">
                <a:solidFill>
                  <a:schemeClr val="tx1"/>
                </a:solidFill>
                <a:latin typeface="Calibri" pitchFamily="34" charset="0"/>
              </a:defRPr>
            </a:lvl6pPr>
            <a:lvl7pPr marL="914400" algn="ctr" rtl="0" fontAlgn="base">
              <a:spcBef>
                <a:spcPct val="0"/>
              </a:spcBef>
              <a:spcAft>
                <a:spcPct val="0"/>
              </a:spcAft>
              <a:defRPr sz="4000">
                <a:solidFill>
                  <a:schemeClr val="tx1"/>
                </a:solidFill>
                <a:latin typeface="Calibri" pitchFamily="34" charset="0"/>
              </a:defRPr>
            </a:lvl7pPr>
            <a:lvl8pPr marL="1371600" algn="ctr" rtl="0" fontAlgn="base">
              <a:spcBef>
                <a:spcPct val="0"/>
              </a:spcBef>
              <a:spcAft>
                <a:spcPct val="0"/>
              </a:spcAft>
              <a:defRPr sz="4000">
                <a:solidFill>
                  <a:schemeClr val="tx1"/>
                </a:solidFill>
                <a:latin typeface="Calibri" pitchFamily="34" charset="0"/>
              </a:defRPr>
            </a:lvl8pPr>
            <a:lvl9pPr marL="1828800" algn="ctr" rtl="0" fontAlgn="base">
              <a:spcBef>
                <a:spcPct val="0"/>
              </a:spcBef>
              <a:spcAft>
                <a:spcPct val="0"/>
              </a:spcAft>
              <a:defRPr sz="4000">
                <a:solidFill>
                  <a:schemeClr val="tx1"/>
                </a:solidFill>
                <a:latin typeface="Calibri" pitchFamily="34" charset="0"/>
              </a:defRPr>
            </a:lvl9pPr>
          </a:lstStyle>
          <a:p>
            <a:r>
              <a:rPr lang="en-US" sz="2000" i="1" dirty="0" smtClean="0">
                <a:solidFill>
                  <a:prstClr val="black"/>
                </a:solidFill>
              </a:rPr>
              <a:t>CISTO Conceptual Service Layers</a:t>
            </a:r>
            <a:endParaRPr lang="en-US" sz="2000" i="1" dirty="0">
              <a:solidFill>
                <a:prstClr val="black"/>
              </a:solidFill>
            </a:endParaRPr>
          </a:p>
        </p:txBody>
      </p:sp>
      <p:sp>
        <p:nvSpPr>
          <p:cNvPr id="11" name="Title 1"/>
          <p:cNvSpPr txBox="1">
            <a:spLocks/>
          </p:cNvSpPr>
          <p:nvPr/>
        </p:nvSpPr>
        <p:spPr>
          <a:xfrm>
            <a:off x="5299895" y="5934075"/>
            <a:ext cx="3836071" cy="381000"/>
          </a:xfrm>
          <a:prstGeom prst="rect">
            <a:avLst/>
          </a:prstGeom>
        </p:spPr>
        <p:txBody>
          <a:bodyPr anchor="ct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000">
                <a:solidFill>
                  <a:schemeClr val="tx1"/>
                </a:solidFill>
                <a:latin typeface="Calibri" pitchFamily="34" charset="0"/>
              </a:defRPr>
            </a:lvl2pPr>
            <a:lvl3pPr algn="ctr" rtl="0" eaLnBrk="0" fontAlgn="base" hangingPunct="0">
              <a:spcBef>
                <a:spcPct val="0"/>
              </a:spcBef>
              <a:spcAft>
                <a:spcPct val="0"/>
              </a:spcAft>
              <a:defRPr sz="4000">
                <a:solidFill>
                  <a:schemeClr val="tx1"/>
                </a:solidFill>
                <a:latin typeface="Calibri" pitchFamily="34" charset="0"/>
              </a:defRPr>
            </a:lvl3pPr>
            <a:lvl4pPr algn="ctr" rtl="0" eaLnBrk="0" fontAlgn="base" hangingPunct="0">
              <a:spcBef>
                <a:spcPct val="0"/>
              </a:spcBef>
              <a:spcAft>
                <a:spcPct val="0"/>
              </a:spcAft>
              <a:defRPr sz="4000">
                <a:solidFill>
                  <a:schemeClr val="tx1"/>
                </a:solidFill>
                <a:latin typeface="Calibri" pitchFamily="34" charset="0"/>
              </a:defRPr>
            </a:lvl4pPr>
            <a:lvl5pPr algn="ctr" rtl="0" eaLnBrk="0" fontAlgn="base" hangingPunct="0">
              <a:spcBef>
                <a:spcPct val="0"/>
              </a:spcBef>
              <a:spcAft>
                <a:spcPct val="0"/>
              </a:spcAft>
              <a:defRPr sz="4000">
                <a:solidFill>
                  <a:schemeClr val="tx1"/>
                </a:solidFill>
                <a:latin typeface="Calibri" pitchFamily="34" charset="0"/>
              </a:defRPr>
            </a:lvl5pPr>
            <a:lvl6pPr marL="457200" algn="ctr" rtl="0" fontAlgn="base">
              <a:spcBef>
                <a:spcPct val="0"/>
              </a:spcBef>
              <a:spcAft>
                <a:spcPct val="0"/>
              </a:spcAft>
              <a:defRPr sz="4000">
                <a:solidFill>
                  <a:schemeClr val="tx1"/>
                </a:solidFill>
                <a:latin typeface="Calibri" pitchFamily="34" charset="0"/>
              </a:defRPr>
            </a:lvl6pPr>
            <a:lvl7pPr marL="914400" algn="ctr" rtl="0" fontAlgn="base">
              <a:spcBef>
                <a:spcPct val="0"/>
              </a:spcBef>
              <a:spcAft>
                <a:spcPct val="0"/>
              </a:spcAft>
              <a:defRPr sz="4000">
                <a:solidFill>
                  <a:schemeClr val="tx1"/>
                </a:solidFill>
                <a:latin typeface="Calibri" pitchFamily="34" charset="0"/>
              </a:defRPr>
            </a:lvl7pPr>
            <a:lvl8pPr marL="1371600" algn="ctr" rtl="0" fontAlgn="base">
              <a:spcBef>
                <a:spcPct val="0"/>
              </a:spcBef>
              <a:spcAft>
                <a:spcPct val="0"/>
              </a:spcAft>
              <a:defRPr sz="4000">
                <a:solidFill>
                  <a:schemeClr val="tx1"/>
                </a:solidFill>
                <a:latin typeface="Calibri" pitchFamily="34" charset="0"/>
              </a:defRPr>
            </a:lvl8pPr>
            <a:lvl9pPr marL="1828800" algn="ctr" rtl="0" fontAlgn="base">
              <a:spcBef>
                <a:spcPct val="0"/>
              </a:spcBef>
              <a:spcAft>
                <a:spcPct val="0"/>
              </a:spcAft>
              <a:defRPr sz="4000">
                <a:solidFill>
                  <a:schemeClr val="tx1"/>
                </a:solidFill>
                <a:latin typeface="Calibri" pitchFamily="34" charset="0"/>
              </a:defRPr>
            </a:lvl9pPr>
          </a:lstStyle>
          <a:p>
            <a:r>
              <a:rPr lang="en-US" sz="2000" i="1" dirty="0" smtClean="0">
                <a:solidFill>
                  <a:prstClr val="black"/>
                </a:solidFill>
              </a:rPr>
              <a:t>Serving the Earth Science Community</a:t>
            </a:r>
            <a:endParaRPr lang="en-US" sz="2000" i="1" dirty="0">
              <a:solidFill>
                <a:prstClr val="black"/>
              </a:solidFill>
            </a:endParaRPr>
          </a:p>
        </p:txBody>
      </p:sp>
      <p:sp>
        <p:nvSpPr>
          <p:cNvPr id="15" name="Rectangle 14"/>
          <p:cNvSpPr/>
          <p:nvPr/>
        </p:nvSpPr>
        <p:spPr>
          <a:xfrm>
            <a:off x="410311" y="1874743"/>
            <a:ext cx="4504589" cy="2908489"/>
          </a:xfrm>
          <a:prstGeom prst="rect">
            <a:avLst/>
          </a:prstGeom>
        </p:spPr>
        <p:txBody>
          <a:bodyPr wrap="square">
            <a:spAutoFit/>
          </a:bodyPr>
          <a:lstStyle/>
          <a:p>
            <a:pPr fontAlgn="auto">
              <a:spcBef>
                <a:spcPts val="0"/>
              </a:spcBef>
              <a:spcAft>
                <a:spcPts val="3000"/>
              </a:spcAft>
            </a:pPr>
            <a:r>
              <a:rPr lang="en-US" sz="2100" b="1" dirty="0" smtClean="0">
                <a:solidFill>
                  <a:prstClr val="black"/>
                </a:solidFill>
                <a:latin typeface="Book Antiqua" pitchFamily="18" charset="0"/>
                <a:ea typeface="+mn-ea"/>
              </a:rPr>
              <a:t>Computational </a:t>
            </a:r>
            <a:r>
              <a:rPr lang="en-US" sz="2100" b="1" dirty="0">
                <a:solidFill>
                  <a:prstClr val="black"/>
                </a:solidFill>
                <a:latin typeface="Book Antiqua" pitchFamily="18" charset="0"/>
                <a:ea typeface="+mn-ea"/>
              </a:rPr>
              <a:t>and Information Sciences and Technology Office’s </a:t>
            </a:r>
            <a:r>
              <a:rPr lang="en-US" sz="2100" b="1" dirty="0" smtClean="0">
                <a:solidFill>
                  <a:prstClr val="black"/>
                </a:solidFill>
                <a:latin typeface="Book Antiqua" pitchFamily="18" charset="0"/>
                <a:ea typeface="+mn-ea"/>
              </a:rPr>
              <a:t>(CISTO) Service Layers...</a:t>
            </a:r>
            <a:r>
              <a:rPr lang="en-US" sz="1900" dirty="0" smtClean="0">
                <a:solidFill>
                  <a:prstClr val="black"/>
                </a:solidFill>
                <a:latin typeface="Calibri"/>
                <a:ea typeface="+mn-ea"/>
              </a:rPr>
              <a:t> </a:t>
            </a:r>
          </a:p>
          <a:p>
            <a:pPr fontAlgn="auto">
              <a:spcBef>
                <a:spcPts val="0"/>
              </a:spcBef>
              <a:spcAft>
                <a:spcPts val="2400"/>
              </a:spcAft>
            </a:pPr>
            <a:r>
              <a:rPr lang="en-US" sz="1900" dirty="0" smtClean="0">
                <a:solidFill>
                  <a:prstClr val="black"/>
                </a:solidFill>
                <a:latin typeface="Calibri"/>
                <a:ea typeface="+mn-ea"/>
              </a:rPr>
              <a:t>Brings together </a:t>
            </a:r>
            <a:r>
              <a:rPr lang="en-US" sz="1900" dirty="0">
                <a:solidFill>
                  <a:prstClr val="black"/>
                </a:solidFill>
                <a:latin typeface="Calibri"/>
                <a:ea typeface="+mn-ea"/>
              </a:rPr>
              <a:t>the tools, data storage and high-performance computing to </a:t>
            </a:r>
            <a:r>
              <a:rPr lang="en-US" sz="1900" dirty="0" smtClean="0">
                <a:solidFill>
                  <a:prstClr val="black"/>
                </a:solidFill>
                <a:latin typeface="Calibri"/>
                <a:ea typeface="+mn-ea"/>
              </a:rPr>
              <a:t>for timely </a:t>
            </a:r>
            <a:r>
              <a:rPr lang="en-US" sz="1900" dirty="0">
                <a:solidFill>
                  <a:prstClr val="black"/>
                </a:solidFill>
                <a:latin typeface="Calibri"/>
                <a:ea typeface="+mn-ea"/>
              </a:rPr>
              <a:t>analysis over large-scale data sets, where the data resides, to ultimately produce societal </a:t>
            </a:r>
            <a:r>
              <a:rPr lang="en-US" sz="1900" dirty="0" smtClean="0">
                <a:solidFill>
                  <a:prstClr val="black"/>
                </a:solidFill>
                <a:latin typeface="Calibri"/>
                <a:ea typeface="+mn-ea"/>
              </a:rPr>
              <a:t>benefits</a:t>
            </a:r>
            <a:endParaRPr lang="en-US" sz="1900" dirty="0">
              <a:solidFill>
                <a:prstClr val="black"/>
              </a:solidFill>
              <a:latin typeface="Calibri"/>
              <a:ea typeface="+mn-ea"/>
            </a:endParaRPr>
          </a:p>
        </p:txBody>
      </p:sp>
    </p:spTree>
    <p:extLst>
      <p:ext uri="{BB962C8B-B14F-4D97-AF65-F5344CB8AC3E}">
        <p14:creationId xmlns:p14="http://schemas.microsoft.com/office/powerpoint/2010/main" val="2302549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288926" y="1100667"/>
            <a:ext cx="5654674" cy="5376333"/>
          </a:xfrm>
        </p:spPr>
        <p:txBody>
          <a:bodyPr/>
          <a:lstStyle/>
          <a:p>
            <a:pPr marL="57150" indent="-57150" eaLnBrk="1" hangingPunct="1">
              <a:lnSpc>
                <a:spcPct val="90000"/>
              </a:lnSpc>
              <a:buFontTx/>
              <a:buNone/>
            </a:pPr>
            <a:r>
              <a:rPr lang="en-US" sz="1800" dirty="0" smtClean="0">
                <a:latin typeface="Helvetica" charset="0"/>
                <a:ea typeface="ＭＳ Ｐゴシック" charset="0"/>
              </a:rPr>
              <a:t>CISTO Center provides </a:t>
            </a:r>
            <a:r>
              <a:rPr lang="en-US" sz="1800" dirty="0">
                <a:latin typeface="Helvetica" charset="0"/>
                <a:ea typeface="ＭＳ Ｐゴシック" charset="0"/>
              </a:rPr>
              <a:t>an integrated high-end computing environment designed to support the specialized requirements of Climate and Weather modeling</a:t>
            </a:r>
            <a:r>
              <a:rPr lang="en-US" sz="1800" dirty="0" smtClean="0">
                <a:latin typeface="Helvetica" charset="0"/>
                <a:ea typeface="ＭＳ Ｐゴシック" charset="0"/>
              </a:rPr>
              <a:t>.</a:t>
            </a:r>
          </a:p>
          <a:p>
            <a:pPr marL="57150" indent="-57150" eaLnBrk="1" hangingPunct="1">
              <a:lnSpc>
                <a:spcPct val="90000"/>
              </a:lnSpc>
              <a:buFontTx/>
              <a:buNone/>
            </a:pPr>
            <a:endParaRPr lang="en-US" sz="1800" dirty="0">
              <a:latin typeface="Helvetica" charset="0"/>
              <a:ea typeface="ＭＳ Ｐゴシック" charset="0"/>
            </a:endParaRPr>
          </a:p>
          <a:p>
            <a:pPr lvl="1" eaLnBrk="1" hangingPunct="1">
              <a:lnSpc>
                <a:spcPct val="90000"/>
              </a:lnSpc>
            </a:pPr>
            <a:r>
              <a:rPr lang="en-US" sz="1800" dirty="0">
                <a:solidFill>
                  <a:srgbClr val="000000"/>
                </a:solidFill>
                <a:latin typeface="Helvetica" charset="0"/>
                <a:ea typeface="ＭＳ Ｐゴシック" charset="0"/>
              </a:rPr>
              <a:t>High-performance computing, data storage, and networking technologies</a:t>
            </a:r>
          </a:p>
          <a:p>
            <a:pPr lvl="1" eaLnBrk="1" hangingPunct="1">
              <a:lnSpc>
                <a:spcPct val="90000"/>
              </a:lnSpc>
            </a:pPr>
            <a:r>
              <a:rPr lang="en-US" sz="1800" dirty="0">
                <a:solidFill>
                  <a:srgbClr val="000000"/>
                </a:solidFill>
                <a:latin typeface="Helvetica" charset="0"/>
                <a:ea typeface="ＭＳ Ｐゴシック" charset="0"/>
              </a:rPr>
              <a:t>High-speed access to petabytes of Earth Science data</a:t>
            </a:r>
          </a:p>
          <a:p>
            <a:pPr lvl="1" eaLnBrk="1" hangingPunct="1">
              <a:lnSpc>
                <a:spcPct val="90000"/>
              </a:lnSpc>
            </a:pPr>
            <a:r>
              <a:rPr lang="en-US" sz="1800" dirty="0">
                <a:solidFill>
                  <a:srgbClr val="000000"/>
                </a:solidFill>
                <a:latin typeface="Helvetica" charset="0"/>
                <a:ea typeface="ＭＳ Ｐゴシック" charset="0"/>
              </a:rPr>
              <a:t>Collaborative data sharing and publication services</a:t>
            </a:r>
          </a:p>
          <a:p>
            <a:pPr lvl="1" eaLnBrk="1" hangingPunct="1">
              <a:lnSpc>
                <a:spcPct val="90000"/>
              </a:lnSpc>
            </a:pPr>
            <a:r>
              <a:rPr lang="en-US" sz="1800" b="1" dirty="0" smtClean="0">
                <a:solidFill>
                  <a:srgbClr val="000000"/>
                </a:solidFill>
                <a:latin typeface="Helvetica" charset="0"/>
                <a:ea typeface="ＭＳ Ｐゴシック" charset="0"/>
              </a:rPr>
              <a:t>Advanced Data Analytics Platform (ADAPT) – </a:t>
            </a:r>
            <a:r>
              <a:rPr lang="en-US" sz="1800" b="1" dirty="0">
                <a:solidFill>
                  <a:srgbClr val="000000"/>
                </a:solidFill>
                <a:latin typeface="Helvetica" charset="0"/>
                <a:ea typeface="ＭＳ Ｐゴシック" charset="0"/>
              </a:rPr>
              <a:t>High Performance Science </a:t>
            </a:r>
            <a:r>
              <a:rPr lang="en-US" sz="1800" b="1" dirty="0" smtClean="0">
                <a:solidFill>
                  <a:srgbClr val="000000"/>
                </a:solidFill>
                <a:latin typeface="Helvetica" charset="0"/>
                <a:ea typeface="ＭＳ Ｐゴシック" charset="0"/>
              </a:rPr>
              <a:t>Cloud</a:t>
            </a:r>
          </a:p>
          <a:p>
            <a:pPr lvl="1" eaLnBrk="1" hangingPunct="1">
              <a:lnSpc>
                <a:spcPct val="90000"/>
              </a:lnSpc>
            </a:pPr>
            <a:endParaRPr lang="en-US" sz="1800" b="1" dirty="0">
              <a:solidFill>
                <a:srgbClr val="000000"/>
              </a:solidFill>
              <a:latin typeface="Helvetica" charset="0"/>
              <a:ea typeface="ＭＳ Ｐゴシック" charset="0"/>
            </a:endParaRPr>
          </a:p>
          <a:p>
            <a:pPr marL="57150" indent="-57150" eaLnBrk="1" hangingPunct="1">
              <a:lnSpc>
                <a:spcPct val="90000"/>
              </a:lnSpc>
              <a:buFontTx/>
              <a:buNone/>
            </a:pPr>
            <a:r>
              <a:rPr lang="en-US" sz="1800" dirty="0" smtClean="0">
                <a:latin typeface="Helvetica" charset="0"/>
                <a:ea typeface="ＭＳ Ｐゴシック" charset="0"/>
              </a:rPr>
              <a:t>Current Primary </a:t>
            </a:r>
            <a:r>
              <a:rPr lang="en-US" sz="1800" dirty="0">
                <a:latin typeface="Helvetica" charset="0"/>
                <a:ea typeface="ＭＳ Ｐゴシック" charset="0"/>
              </a:rPr>
              <a:t>Customers (NASA Climate Science)</a:t>
            </a:r>
          </a:p>
          <a:p>
            <a:pPr lvl="1" eaLnBrk="1" hangingPunct="1">
              <a:lnSpc>
                <a:spcPct val="90000"/>
              </a:lnSpc>
            </a:pPr>
            <a:r>
              <a:rPr lang="en-US" sz="1800" dirty="0">
                <a:latin typeface="Helvetica" charset="0"/>
                <a:ea typeface="ＭＳ Ｐゴシック" charset="0"/>
              </a:rPr>
              <a:t>Global Modeling and Assimilation Office (GMAO)</a:t>
            </a:r>
          </a:p>
          <a:p>
            <a:pPr lvl="1" eaLnBrk="1" hangingPunct="1">
              <a:lnSpc>
                <a:spcPct val="90000"/>
              </a:lnSpc>
            </a:pPr>
            <a:r>
              <a:rPr lang="en-US" sz="1800" dirty="0">
                <a:latin typeface="Helvetica" charset="0"/>
                <a:ea typeface="ＭＳ Ｐゴシック" charset="0"/>
              </a:rPr>
              <a:t>Goddard Institute for Space Studies (GISS</a:t>
            </a:r>
            <a:r>
              <a:rPr lang="en-US" sz="1800" dirty="0" smtClean="0">
                <a:latin typeface="Helvetica" charset="0"/>
                <a:ea typeface="ＭＳ Ｐゴシック" charset="0"/>
              </a:rPr>
              <a:t>)</a:t>
            </a:r>
          </a:p>
          <a:p>
            <a:pPr lvl="1" eaLnBrk="1" hangingPunct="1">
              <a:lnSpc>
                <a:spcPct val="90000"/>
              </a:lnSpc>
            </a:pPr>
            <a:endParaRPr lang="en-US" sz="1800" dirty="0">
              <a:latin typeface="Helvetica" charset="0"/>
              <a:ea typeface="ＭＳ Ｐゴシック" charset="0"/>
            </a:endParaRPr>
          </a:p>
          <a:p>
            <a:pPr marL="57150" indent="-57150" eaLnBrk="1" hangingPunct="1">
              <a:lnSpc>
                <a:spcPct val="90000"/>
              </a:lnSpc>
              <a:buFontTx/>
              <a:buNone/>
            </a:pPr>
            <a:r>
              <a:rPr lang="en-US" sz="1800" dirty="0">
                <a:latin typeface="Helvetica" charset="0"/>
                <a:ea typeface="ＭＳ Ｐゴシック" charset="0"/>
              </a:rPr>
              <a:t>High-Performance Science</a:t>
            </a:r>
          </a:p>
          <a:p>
            <a:pPr lvl="1" eaLnBrk="1" hangingPunct="1">
              <a:lnSpc>
                <a:spcPct val="90000"/>
              </a:lnSpc>
            </a:pPr>
            <a:r>
              <a:rPr lang="en-US" sz="1800" dirty="0">
                <a:latin typeface="Helvetica" charset="0"/>
                <a:ea typeface="ＭＳ Ｐゴシック" charset="0"/>
                <a:hlinkClick r:id="rId3"/>
              </a:rPr>
              <a:t>http://</a:t>
            </a:r>
            <a:r>
              <a:rPr lang="en-US" sz="1800" dirty="0" smtClean="0">
                <a:latin typeface="Helvetica" charset="0"/>
                <a:ea typeface="ＭＳ Ｐゴシック" charset="0"/>
                <a:hlinkClick r:id="rId3"/>
              </a:rPr>
              <a:t>www.nccs.nasa.gov</a:t>
            </a:r>
            <a:endParaRPr lang="en-US" sz="1800" dirty="0" smtClean="0">
              <a:latin typeface="Helvetica" charset="0"/>
              <a:ea typeface="ＭＳ Ｐゴシック" charset="0"/>
            </a:endParaRPr>
          </a:p>
          <a:p>
            <a:pPr lvl="1" eaLnBrk="1" hangingPunct="1">
              <a:lnSpc>
                <a:spcPct val="90000"/>
              </a:lnSpc>
            </a:pPr>
            <a:r>
              <a:rPr lang="en-US" sz="1800" dirty="0" smtClean="0">
                <a:latin typeface="Helvetica" charset="0"/>
                <a:ea typeface="ＭＳ Ｐゴシック" charset="0"/>
              </a:rPr>
              <a:t>Located in Building 28 at Goddard</a:t>
            </a:r>
            <a:endParaRPr lang="en-US" sz="1800" dirty="0">
              <a:latin typeface="Helvetica" charset="0"/>
              <a:ea typeface="ＭＳ Ｐゴシック" charset="0"/>
            </a:endParaRPr>
          </a:p>
        </p:txBody>
      </p:sp>
      <p:pic>
        <p:nvPicPr>
          <p:cNvPr id="18436" name="Picture 5" descr="NCCS.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943600" y="1369482"/>
            <a:ext cx="3048000" cy="44217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z="2800" dirty="0">
                <a:effectLst>
                  <a:outerShdw blurRad="38100" dist="38100" dir="2700000" algn="tl">
                    <a:srgbClr val="DDDDDD"/>
                  </a:outerShdw>
                </a:effectLst>
                <a:latin typeface="Helvetica" charset="0"/>
                <a:ea typeface="ＭＳ Ｐゴシック" charset="0"/>
              </a:rPr>
              <a:t>NASA Center for Climate Simulation (NCCS)</a:t>
            </a:r>
            <a:endParaRPr lang="en-US" sz="2800" dirty="0"/>
          </a:p>
        </p:txBody>
      </p:sp>
      <p:sp>
        <p:nvSpPr>
          <p:cNvPr id="8" name="Slide Number Placeholder 10"/>
          <p:cNvSpPr>
            <a:spLocks noGrp="1"/>
          </p:cNvSpPr>
          <p:nvPr>
            <p:ph type="sldNum" sz="quarter" idx="12"/>
          </p:nvPr>
        </p:nvSpPr>
        <p:spPr>
          <a:xfrm>
            <a:off x="7010400" y="6492875"/>
            <a:ext cx="2133600" cy="365125"/>
          </a:xfrm>
        </p:spPr>
        <p:txBody>
          <a:bodyPr/>
          <a:lstStyle/>
          <a:p>
            <a:pPr>
              <a:defRPr/>
            </a:pPr>
            <a:fld id="{31134E58-1A8A-4BE6-A764-C862B425906C}" type="slidenum">
              <a:rPr lang="en-US" smtClean="0"/>
              <a:pPr>
                <a:defRPr/>
              </a:pPr>
              <a:t>8</a:t>
            </a:fld>
            <a:endParaRPr lang="en-US" dirty="0"/>
          </a:p>
        </p:txBody>
      </p:sp>
    </p:spTree>
    <p:extLst>
      <p:ext uri="{BB962C8B-B14F-4D97-AF65-F5344CB8AC3E}">
        <p14:creationId xmlns:p14="http://schemas.microsoft.com/office/powerpoint/2010/main" val="2784898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t>Advanced Data Analytics Platform (ADAPT)</a:t>
            </a:r>
            <a:br>
              <a:rPr lang="en-US" sz="2800" dirty="0" smtClean="0"/>
            </a:br>
            <a:r>
              <a:rPr lang="en-US" sz="2800" dirty="0" smtClean="0"/>
              <a:t>“High Performance Science Cloud”</a:t>
            </a:r>
            <a:endParaRPr lang="en-US" sz="2800" dirty="0"/>
          </a:p>
        </p:txBody>
      </p:sp>
      <p:sp>
        <p:nvSpPr>
          <p:cNvPr id="4" name="Slide Number Placeholder 3"/>
          <p:cNvSpPr>
            <a:spLocks noGrp="1"/>
          </p:cNvSpPr>
          <p:nvPr>
            <p:ph type="sldNum" sz="quarter" idx="12"/>
          </p:nvPr>
        </p:nvSpPr>
        <p:spPr/>
        <p:txBody>
          <a:bodyPr/>
          <a:lstStyle/>
          <a:p>
            <a:pPr>
              <a:defRPr/>
            </a:pPr>
            <a:fld id="{31134E58-1A8A-4BE6-A764-C862B425906C}" type="slidenum">
              <a:rPr lang="en-US" smtClean="0"/>
              <a:pPr>
                <a:defRPr/>
              </a:pPr>
              <a:t>9</a:t>
            </a:fld>
            <a:endParaRPr lang="en-US"/>
          </a:p>
        </p:txBody>
      </p:sp>
      <p:pic>
        <p:nvPicPr>
          <p:cNvPr id="5" name="Picture 2" descr="C:\Users\mamciner\Downloads\Picteeeure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89820" y="2057400"/>
            <a:ext cx="4216081" cy="357604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6" name="Picture 2" descr="C:\Users\mamciner\Downloads\Pictwerure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985388" y="1389781"/>
            <a:ext cx="4024944" cy="29681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7" name="Title 1"/>
          <p:cNvSpPr txBox="1">
            <a:spLocks/>
          </p:cNvSpPr>
          <p:nvPr/>
        </p:nvSpPr>
        <p:spPr>
          <a:xfrm>
            <a:off x="4985388" y="6051012"/>
            <a:ext cx="4082410" cy="552987"/>
          </a:xfrm>
          <a:prstGeom prst="rect">
            <a:avLst/>
          </a:prstGeom>
        </p:spPr>
        <p:txBody>
          <a:bodyPr anchor="ctr"/>
          <a:lst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000">
                <a:solidFill>
                  <a:schemeClr val="tx1"/>
                </a:solidFill>
                <a:latin typeface="Calibri" pitchFamily="34" charset="0"/>
              </a:defRPr>
            </a:lvl2pPr>
            <a:lvl3pPr algn="ctr" rtl="0" eaLnBrk="0" fontAlgn="base" hangingPunct="0">
              <a:spcBef>
                <a:spcPct val="0"/>
              </a:spcBef>
              <a:spcAft>
                <a:spcPct val="0"/>
              </a:spcAft>
              <a:defRPr sz="4000">
                <a:solidFill>
                  <a:schemeClr val="tx1"/>
                </a:solidFill>
                <a:latin typeface="Calibri" pitchFamily="34" charset="0"/>
              </a:defRPr>
            </a:lvl3pPr>
            <a:lvl4pPr algn="ctr" rtl="0" eaLnBrk="0" fontAlgn="base" hangingPunct="0">
              <a:spcBef>
                <a:spcPct val="0"/>
              </a:spcBef>
              <a:spcAft>
                <a:spcPct val="0"/>
              </a:spcAft>
              <a:defRPr sz="4000">
                <a:solidFill>
                  <a:schemeClr val="tx1"/>
                </a:solidFill>
                <a:latin typeface="Calibri" pitchFamily="34" charset="0"/>
              </a:defRPr>
            </a:lvl4pPr>
            <a:lvl5pPr algn="ctr" rtl="0" eaLnBrk="0" fontAlgn="base" hangingPunct="0">
              <a:spcBef>
                <a:spcPct val="0"/>
              </a:spcBef>
              <a:spcAft>
                <a:spcPct val="0"/>
              </a:spcAft>
              <a:defRPr sz="4000">
                <a:solidFill>
                  <a:schemeClr val="tx1"/>
                </a:solidFill>
                <a:latin typeface="Calibri" pitchFamily="34" charset="0"/>
              </a:defRPr>
            </a:lvl5pPr>
            <a:lvl6pPr marL="457200" algn="ctr" rtl="0" fontAlgn="base">
              <a:spcBef>
                <a:spcPct val="0"/>
              </a:spcBef>
              <a:spcAft>
                <a:spcPct val="0"/>
              </a:spcAft>
              <a:defRPr sz="4000">
                <a:solidFill>
                  <a:schemeClr val="tx1"/>
                </a:solidFill>
                <a:latin typeface="Calibri" pitchFamily="34" charset="0"/>
              </a:defRPr>
            </a:lvl6pPr>
            <a:lvl7pPr marL="914400" algn="ctr" rtl="0" fontAlgn="base">
              <a:spcBef>
                <a:spcPct val="0"/>
              </a:spcBef>
              <a:spcAft>
                <a:spcPct val="0"/>
              </a:spcAft>
              <a:defRPr sz="4000">
                <a:solidFill>
                  <a:schemeClr val="tx1"/>
                </a:solidFill>
                <a:latin typeface="Calibri" pitchFamily="34" charset="0"/>
              </a:defRPr>
            </a:lvl7pPr>
            <a:lvl8pPr marL="1371600" algn="ctr" rtl="0" fontAlgn="base">
              <a:spcBef>
                <a:spcPct val="0"/>
              </a:spcBef>
              <a:spcAft>
                <a:spcPct val="0"/>
              </a:spcAft>
              <a:defRPr sz="4000">
                <a:solidFill>
                  <a:schemeClr val="tx1"/>
                </a:solidFill>
                <a:latin typeface="Calibri" pitchFamily="34" charset="0"/>
              </a:defRPr>
            </a:lvl8pPr>
            <a:lvl9pPr marL="1828800" algn="ctr" rtl="0" fontAlgn="base">
              <a:spcBef>
                <a:spcPct val="0"/>
              </a:spcBef>
              <a:spcAft>
                <a:spcPct val="0"/>
              </a:spcAft>
              <a:defRPr sz="4000">
                <a:solidFill>
                  <a:schemeClr val="tx1"/>
                </a:solidFill>
                <a:latin typeface="Calibri" pitchFamily="34" charset="0"/>
              </a:defRPr>
            </a:lvl9pPr>
          </a:lstStyle>
          <a:p>
            <a:r>
              <a:rPr lang="en-US" sz="1600" b="1" dirty="0" smtClean="0">
                <a:solidFill>
                  <a:prstClr val="black"/>
                </a:solidFill>
              </a:rPr>
              <a:t>High Performance Science Cloud</a:t>
            </a:r>
          </a:p>
          <a:p>
            <a:r>
              <a:rPr lang="en-US" sz="1600" b="1" dirty="0" smtClean="0">
                <a:solidFill>
                  <a:prstClr val="black"/>
                </a:solidFill>
              </a:rPr>
              <a:t>Conceptual Architecture</a:t>
            </a:r>
            <a:endParaRPr lang="en-US" sz="1600" i="1" dirty="0">
              <a:solidFill>
                <a:prstClr val="black"/>
              </a:solidFill>
            </a:endParaRPr>
          </a:p>
        </p:txBody>
      </p:sp>
      <p:sp>
        <p:nvSpPr>
          <p:cNvPr id="8" name="Rectangle 3"/>
          <p:cNvSpPr txBox="1">
            <a:spLocks noChangeArrowheads="1"/>
          </p:cNvSpPr>
          <p:nvPr/>
        </p:nvSpPr>
        <p:spPr bwMode="auto">
          <a:xfrm>
            <a:off x="180974" y="1968500"/>
            <a:ext cx="5305425" cy="454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9" tIns="45714" rIns="91429" bIns="45714"/>
          <a:lstStyle>
            <a:lvl1pPr marL="111125" indent="-111125">
              <a:defRPr sz="800">
                <a:solidFill>
                  <a:srgbClr val="666666"/>
                </a:solidFill>
                <a:latin typeface="55 Helvetica Roman" pitchFamily="1" charset="0"/>
                <a:ea typeface="ＭＳ Ｐゴシック" pitchFamily="34" charset="-128"/>
              </a:defRPr>
            </a:lvl1pPr>
            <a:lvl2pPr marL="568325" indent="-168275">
              <a:defRPr sz="800">
                <a:solidFill>
                  <a:srgbClr val="666666"/>
                </a:solidFill>
                <a:latin typeface="55 Helvetica Roman" pitchFamily="1" charset="0"/>
                <a:ea typeface="ＭＳ Ｐゴシック" pitchFamily="34" charset="-128"/>
              </a:defRPr>
            </a:lvl2pPr>
            <a:lvl3pPr marL="1143000" indent="-228600">
              <a:defRPr sz="800">
                <a:solidFill>
                  <a:srgbClr val="666666"/>
                </a:solidFill>
                <a:latin typeface="55 Helvetica Roman" pitchFamily="1" charset="0"/>
                <a:ea typeface="ＭＳ Ｐゴシック" pitchFamily="34" charset="-128"/>
              </a:defRPr>
            </a:lvl3pPr>
            <a:lvl4pPr marL="1600200" indent="-228600">
              <a:defRPr sz="800">
                <a:solidFill>
                  <a:srgbClr val="666666"/>
                </a:solidFill>
                <a:latin typeface="55 Helvetica Roman" pitchFamily="1" charset="0"/>
                <a:ea typeface="ＭＳ Ｐゴシック" pitchFamily="34" charset="-128"/>
              </a:defRPr>
            </a:lvl4pPr>
            <a:lvl5pPr marL="2057400" indent="-228600">
              <a:defRPr sz="800">
                <a:solidFill>
                  <a:srgbClr val="666666"/>
                </a:solidFill>
                <a:latin typeface="55 Helvetica Roman" pitchFamily="1" charset="0"/>
                <a:ea typeface="ＭＳ Ｐゴシック" pitchFamily="34" charset="-128"/>
              </a:defRPr>
            </a:lvl5pPr>
            <a:lvl6pPr marL="2514600" indent="-228600" eaLnBrk="0" fontAlgn="base" hangingPunct="0">
              <a:spcBef>
                <a:spcPct val="0"/>
              </a:spcBef>
              <a:spcAft>
                <a:spcPct val="0"/>
              </a:spcAft>
              <a:defRPr sz="800">
                <a:solidFill>
                  <a:srgbClr val="666666"/>
                </a:solidFill>
                <a:latin typeface="55 Helvetica Roman" pitchFamily="1" charset="0"/>
                <a:ea typeface="ＭＳ Ｐゴシック" pitchFamily="34" charset="-128"/>
              </a:defRPr>
            </a:lvl6pPr>
            <a:lvl7pPr marL="2971800" indent="-228600" eaLnBrk="0" fontAlgn="base" hangingPunct="0">
              <a:spcBef>
                <a:spcPct val="0"/>
              </a:spcBef>
              <a:spcAft>
                <a:spcPct val="0"/>
              </a:spcAft>
              <a:defRPr sz="800">
                <a:solidFill>
                  <a:srgbClr val="666666"/>
                </a:solidFill>
                <a:latin typeface="55 Helvetica Roman" pitchFamily="1" charset="0"/>
                <a:ea typeface="ＭＳ Ｐゴシック" pitchFamily="34" charset="-128"/>
              </a:defRPr>
            </a:lvl7pPr>
            <a:lvl8pPr marL="3429000" indent="-228600" eaLnBrk="0" fontAlgn="base" hangingPunct="0">
              <a:spcBef>
                <a:spcPct val="0"/>
              </a:spcBef>
              <a:spcAft>
                <a:spcPct val="0"/>
              </a:spcAft>
              <a:defRPr sz="800">
                <a:solidFill>
                  <a:srgbClr val="666666"/>
                </a:solidFill>
                <a:latin typeface="55 Helvetica Roman" pitchFamily="1" charset="0"/>
                <a:ea typeface="ＭＳ Ｐゴシック" pitchFamily="34" charset="-128"/>
              </a:defRPr>
            </a:lvl8pPr>
            <a:lvl9pPr marL="3886200" indent="-228600" eaLnBrk="0" fontAlgn="base" hangingPunct="0">
              <a:spcBef>
                <a:spcPct val="0"/>
              </a:spcBef>
              <a:spcAft>
                <a:spcPct val="0"/>
              </a:spcAft>
              <a:defRPr sz="800">
                <a:solidFill>
                  <a:srgbClr val="666666"/>
                </a:solidFill>
                <a:latin typeface="55 Helvetica Roman" pitchFamily="1" charset="0"/>
                <a:ea typeface="ＭＳ Ｐゴシック" pitchFamily="34" charset="-128"/>
              </a:defRPr>
            </a:lvl9pPr>
          </a:lstStyle>
          <a:p>
            <a:pPr fontAlgn="auto">
              <a:lnSpc>
                <a:spcPct val="90000"/>
              </a:lnSpc>
              <a:spcBef>
                <a:spcPts val="400"/>
              </a:spcBef>
              <a:spcAft>
                <a:spcPts val="0"/>
              </a:spcAft>
              <a:buClr>
                <a:srgbClr val="A0A0A0"/>
              </a:buClr>
              <a:buSzPct val="80000"/>
              <a:buFont typeface="AGaramond RegularSC" pitchFamily="1" charset="0"/>
              <a:buNone/>
            </a:pPr>
            <a:r>
              <a:rPr lang="en-US" sz="1600" b="1" dirty="0">
                <a:solidFill>
                  <a:prstClr val="black"/>
                </a:solidFill>
                <a:latin typeface="Calibri"/>
              </a:rPr>
              <a:t>Adjunct to the NCCS HPC environment</a:t>
            </a:r>
          </a:p>
          <a:p>
            <a:pPr lvl="1" fontAlgn="auto">
              <a:lnSpc>
                <a:spcPct val="90000"/>
              </a:lnSpc>
              <a:spcBef>
                <a:spcPts val="0"/>
              </a:spcBef>
              <a:spcAft>
                <a:spcPts val="300"/>
              </a:spcAft>
              <a:buClr>
                <a:srgbClr val="1E568D"/>
              </a:buClr>
              <a:buFont typeface="Arial" pitchFamily="34" charset="0"/>
              <a:buChar char="•"/>
            </a:pPr>
            <a:r>
              <a:rPr lang="en-US" sz="1600" dirty="0">
                <a:solidFill>
                  <a:prstClr val="black"/>
                </a:solidFill>
                <a:latin typeface="Calibri"/>
              </a:rPr>
              <a:t>Lower barrier to entry for scientists</a:t>
            </a:r>
          </a:p>
          <a:p>
            <a:pPr lvl="1" fontAlgn="auto">
              <a:lnSpc>
                <a:spcPct val="90000"/>
              </a:lnSpc>
              <a:spcBef>
                <a:spcPts val="0"/>
              </a:spcBef>
              <a:spcAft>
                <a:spcPts val="300"/>
              </a:spcAft>
              <a:buClr>
                <a:srgbClr val="1E568D"/>
              </a:buClr>
              <a:buFont typeface="Arial" pitchFamily="34" charset="0"/>
              <a:buChar char="•"/>
            </a:pPr>
            <a:r>
              <a:rPr lang="en-US" sz="1600" dirty="0">
                <a:solidFill>
                  <a:prstClr val="black"/>
                </a:solidFill>
                <a:latin typeface="Calibri"/>
              </a:rPr>
              <a:t>Customized run-time </a:t>
            </a:r>
            <a:r>
              <a:rPr lang="en-US" sz="1600" dirty="0" smtClean="0">
                <a:solidFill>
                  <a:prstClr val="black"/>
                </a:solidFill>
                <a:latin typeface="Calibri"/>
              </a:rPr>
              <a:t>environments</a:t>
            </a:r>
          </a:p>
          <a:p>
            <a:pPr lvl="1" fontAlgn="auto">
              <a:lnSpc>
                <a:spcPct val="90000"/>
              </a:lnSpc>
              <a:spcBef>
                <a:spcPts val="0"/>
              </a:spcBef>
              <a:spcAft>
                <a:spcPts val="800"/>
              </a:spcAft>
              <a:buClr>
                <a:srgbClr val="1E568D"/>
              </a:buClr>
              <a:buFont typeface="Arial" pitchFamily="34" charset="0"/>
              <a:buChar char="•"/>
            </a:pPr>
            <a:r>
              <a:rPr lang="en-US" sz="1600" dirty="0" smtClean="0">
                <a:solidFill>
                  <a:prstClr val="black"/>
                </a:solidFill>
                <a:latin typeface="Calibri"/>
              </a:rPr>
              <a:t>Reusable HPC/Discover hardware</a:t>
            </a:r>
            <a:endParaRPr lang="en-US" sz="1600" dirty="0">
              <a:solidFill>
                <a:prstClr val="black"/>
              </a:solidFill>
              <a:latin typeface="Calibri"/>
            </a:endParaRPr>
          </a:p>
          <a:p>
            <a:pPr fontAlgn="auto">
              <a:lnSpc>
                <a:spcPct val="90000"/>
              </a:lnSpc>
              <a:spcBef>
                <a:spcPts val="400"/>
              </a:spcBef>
              <a:spcAft>
                <a:spcPts val="0"/>
              </a:spcAft>
              <a:buClr>
                <a:srgbClr val="1E568D"/>
              </a:buClr>
            </a:pPr>
            <a:r>
              <a:rPr lang="en-US" sz="1600" b="1" dirty="0" smtClean="0">
                <a:solidFill>
                  <a:prstClr val="black"/>
                </a:solidFill>
                <a:latin typeface="Calibri"/>
              </a:rPr>
              <a:t>Expanded </a:t>
            </a:r>
            <a:r>
              <a:rPr lang="en-US" sz="1600" b="1" dirty="0">
                <a:solidFill>
                  <a:prstClr val="black"/>
                </a:solidFill>
                <a:latin typeface="Calibri"/>
              </a:rPr>
              <a:t>customer base</a:t>
            </a:r>
          </a:p>
          <a:p>
            <a:pPr lvl="1" fontAlgn="auto">
              <a:lnSpc>
                <a:spcPct val="90000"/>
              </a:lnSpc>
              <a:spcBef>
                <a:spcPts val="0"/>
              </a:spcBef>
              <a:spcAft>
                <a:spcPts val="300"/>
              </a:spcAft>
              <a:buClr>
                <a:srgbClr val="1E568D"/>
              </a:buClr>
              <a:buFont typeface="Arial" pitchFamily="34" charset="0"/>
              <a:buChar char="•"/>
            </a:pPr>
            <a:r>
              <a:rPr lang="en-US" sz="1600" dirty="0" smtClean="0">
                <a:solidFill>
                  <a:prstClr val="black"/>
                </a:solidFill>
                <a:latin typeface="Calibri"/>
              </a:rPr>
              <a:t>Scientist brings their analysis to the data</a:t>
            </a:r>
          </a:p>
          <a:p>
            <a:pPr lvl="1" fontAlgn="auto">
              <a:lnSpc>
                <a:spcPct val="90000"/>
              </a:lnSpc>
              <a:spcBef>
                <a:spcPts val="0"/>
              </a:spcBef>
              <a:spcAft>
                <a:spcPts val="300"/>
              </a:spcAft>
              <a:buClr>
                <a:srgbClr val="1E568D"/>
              </a:buClr>
              <a:buFont typeface="Arial" pitchFamily="34" charset="0"/>
              <a:buChar char="•"/>
            </a:pPr>
            <a:r>
              <a:rPr lang="en-US" sz="1600" dirty="0" smtClean="0">
                <a:solidFill>
                  <a:prstClr val="black"/>
                </a:solidFill>
                <a:latin typeface="Calibri"/>
              </a:rPr>
              <a:t>Extensible storage; build and expand as needed</a:t>
            </a:r>
          </a:p>
          <a:p>
            <a:pPr lvl="1" fontAlgn="auto">
              <a:lnSpc>
                <a:spcPct val="90000"/>
              </a:lnSpc>
              <a:spcBef>
                <a:spcPts val="0"/>
              </a:spcBef>
              <a:spcAft>
                <a:spcPts val="300"/>
              </a:spcAft>
              <a:buClr>
                <a:srgbClr val="1E568D"/>
              </a:buClr>
              <a:buFont typeface="Arial" pitchFamily="34" charset="0"/>
              <a:buChar char="•"/>
            </a:pPr>
            <a:r>
              <a:rPr lang="en-US" sz="1600" dirty="0" smtClean="0">
                <a:solidFill>
                  <a:prstClr val="black"/>
                </a:solidFill>
                <a:latin typeface="Calibri"/>
              </a:rPr>
              <a:t>Persistent data services build in virtual machines</a:t>
            </a:r>
          </a:p>
          <a:p>
            <a:pPr lvl="1" fontAlgn="auto">
              <a:lnSpc>
                <a:spcPct val="90000"/>
              </a:lnSpc>
              <a:spcBef>
                <a:spcPts val="0"/>
              </a:spcBef>
              <a:spcAft>
                <a:spcPts val="800"/>
              </a:spcAft>
              <a:buClr>
                <a:srgbClr val="1E568D"/>
              </a:buClr>
              <a:buFont typeface="Arial" pitchFamily="34" charset="0"/>
              <a:buChar char="•"/>
            </a:pPr>
            <a:r>
              <a:rPr lang="en-US" sz="1600" dirty="0" smtClean="0">
                <a:solidFill>
                  <a:prstClr val="black"/>
                </a:solidFill>
                <a:latin typeface="Calibri"/>
              </a:rPr>
              <a:t>Create purpose built VMs for specific science projects</a:t>
            </a:r>
          </a:p>
          <a:p>
            <a:pPr fontAlgn="auto">
              <a:lnSpc>
                <a:spcPct val="90000"/>
              </a:lnSpc>
              <a:spcBef>
                <a:spcPts val="400"/>
              </a:spcBef>
              <a:spcAft>
                <a:spcPts val="0"/>
              </a:spcAft>
              <a:buClr>
                <a:srgbClr val="A0A0A0"/>
              </a:buClr>
              <a:buSzPct val="80000"/>
              <a:buFont typeface="AGaramond RegularSC" pitchFamily="1" charset="0"/>
              <a:buNone/>
            </a:pPr>
            <a:r>
              <a:rPr lang="en-US" sz="1600" b="1" dirty="0" smtClean="0">
                <a:solidFill>
                  <a:prstClr val="black"/>
                </a:solidFill>
                <a:latin typeface="Calibri"/>
              </a:rPr>
              <a:t>Difference between a </a:t>
            </a:r>
            <a:r>
              <a:rPr lang="en-US" sz="1600" b="1" dirty="0">
                <a:solidFill>
                  <a:prstClr val="black"/>
                </a:solidFill>
                <a:latin typeface="Calibri"/>
              </a:rPr>
              <a:t>commodity </a:t>
            </a:r>
            <a:r>
              <a:rPr lang="en-US" sz="1600" b="1" dirty="0" smtClean="0">
                <a:solidFill>
                  <a:prstClr val="black"/>
                </a:solidFill>
                <a:latin typeface="Calibri"/>
              </a:rPr>
              <a:t>cloud</a:t>
            </a:r>
            <a:endParaRPr lang="en-US" sz="1600" b="1" dirty="0">
              <a:solidFill>
                <a:prstClr val="black"/>
              </a:solidFill>
              <a:latin typeface="Calibri"/>
            </a:endParaRPr>
          </a:p>
          <a:p>
            <a:pPr lvl="1" fontAlgn="auto">
              <a:lnSpc>
                <a:spcPct val="90000"/>
              </a:lnSpc>
              <a:spcBef>
                <a:spcPts val="0"/>
              </a:spcBef>
              <a:spcAft>
                <a:spcPts val="300"/>
              </a:spcAft>
              <a:buClr>
                <a:srgbClr val="1E568D"/>
              </a:buClr>
              <a:buFont typeface="Arial" pitchFamily="34" charset="0"/>
              <a:buChar char="•"/>
            </a:pPr>
            <a:r>
              <a:rPr lang="en-US" sz="1600" dirty="0" smtClean="0">
                <a:solidFill>
                  <a:prstClr val="black"/>
                </a:solidFill>
                <a:latin typeface="Calibri"/>
              </a:rPr>
              <a:t>Platform-as-a-Service that comes close </a:t>
            </a:r>
            <a:r>
              <a:rPr lang="en-US" sz="1600" dirty="0">
                <a:solidFill>
                  <a:prstClr val="black"/>
                </a:solidFill>
                <a:latin typeface="Calibri"/>
              </a:rPr>
              <a:t>to matching HPC levels of performance</a:t>
            </a:r>
          </a:p>
          <a:p>
            <a:pPr lvl="1" fontAlgn="auto">
              <a:lnSpc>
                <a:spcPct val="90000"/>
              </a:lnSpc>
              <a:spcBef>
                <a:spcPts val="0"/>
              </a:spcBef>
              <a:spcAft>
                <a:spcPts val="300"/>
              </a:spcAft>
              <a:buClr>
                <a:srgbClr val="1E568D"/>
              </a:buClr>
              <a:buFont typeface="Arial" pitchFamily="34" charset="0"/>
              <a:buChar char="•"/>
            </a:pPr>
            <a:r>
              <a:rPr lang="en-US" sz="1600" dirty="0" smtClean="0">
                <a:solidFill>
                  <a:prstClr val="black"/>
                </a:solidFill>
                <a:latin typeface="Calibri"/>
              </a:rPr>
              <a:t>Critical Node-to-node communication – </a:t>
            </a:r>
            <a:r>
              <a:rPr lang="en-US" sz="1600" dirty="0">
                <a:solidFill>
                  <a:prstClr val="black"/>
                </a:solidFill>
                <a:latin typeface="Calibri"/>
              </a:rPr>
              <a:t>high speed, low latency</a:t>
            </a:r>
          </a:p>
          <a:p>
            <a:pPr lvl="1" fontAlgn="auto">
              <a:lnSpc>
                <a:spcPct val="90000"/>
              </a:lnSpc>
              <a:spcBef>
                <a:spcPts val="0"/>
              </a:spcBef>
              <a:spcAft>
                <a:spcPts val="300"/>
              </a:spcAft>
              <a:buClr>
                <a:srgbClr val="1E568D"/>
              </a:buClr>
              <a:buFont typeface="Arial" pitchFamily="34" charset="0"/>
              <a:buChar char="•"/>
            </a:pPr>
            <a:r>
              <a:rPr lang="en-US" sz="1600" dirty="0">
                <a:solidFill>
                  <a:prstClr val="black"/>
                </a:solidFill>
                <a:latin typeface="Calibri"/>
              </a:rPr>
              <a:t>Shared, high performance file </a:t>
            </a:r>
            <a:r>
              <a:rPr lang="en-US" sz="1600" dirty="0" smtClean="0">
                <a:solidFill>
                  <a:prstClr val="black"/>
                </a:solidFill>
                <a:latin typeface="Calibri"/>
              </a:rPr>
              <a:t>system</a:t>
            </a:r>
          </a:p>
          <a:p>
            <a:pPr lvl="1" fontAlgn="auto">
              <a:lnSpc>
                <a:spcPct val="90000"/>
              </a:lnSpc>
              <a:spcBef>
                <a:spcPts val="0"/>
              </a:spcBef>
              <a:spcAft>
                <a:spcPts val="300"/>
              </a:spcAft>
              <a:buClr>
                <a:srgbClr val="1E568D"/>
              </a:buClr>
              <a:buFont typeface="Arial" pitchFamily="34" charset="0"/>
              <a:buChar char="•"/>
            </a:pPr>
            <a:r>
              <a:rPr lang="en-US" sz="1600" dirty="0" smtClean="0">
                <a:solidFill>
                  <a:prstClr val="black"/>
                </a:solidFill>
                <a:latin typeface="Calibri"/>
              </a:rPr>
              <a:t>Management </a:t>
            </a:r>
            <a:r>
              <a:rPr lang="en-US" sz="1600" dirty="0">
                <a:solidFill>
                  <a:prstClr val="black"/>
                </a:solidFill>
                <a:latin typeface="Calibri"/>
              </a:rPr>
              <a:t>and rapid provisioning of resources</a:t>
            </a:r>
          </a:p>
        </p:txBody>
      </p:sp>
      <p:sp>
        <p:nvSpPr>
          <p:cNvPr id="9" name="Rectangle 8"/>
          <p:cNvSpPr/>
          <p:nvPr/>
        </p:nvSpPr>
        <p:spPr>
          <a:xfrm>
            <a:off x="104775" y="1038225"/>
            <a:ext cx="4624880" cy="830997"/>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fontAlgn="auto">
              <a:spcBef>
                <a:spcPts val="0"/>
              </a:spcBef>
              <a:spcAft>
                <a:spcPts val="0"/>
              </a:spcAft>
            </a:pPr>
            <a:r>
              <a:rPr lang="en-US" sz="1600" dirty="0" smtClean="0">
                <a:solidFill>
                  <a:prstClr val="white"/>
                </a:solidFill>
              </a:rPr>
              <a:t>High Performance Science Cloud is uniquely positioned to provide data processing and analytic services for NASA Science projects</a:t>
            </a:r>
            <a:endParaRPr lang="en-US" sz="1600" dirty="0">
              <a:solidFill>
                <a:prstClr val="white"/>
              </a:solidFill>
            </a:endParaRPr>
          </a:p>
        </p:txBody>
      </p:sp>
    </p:spTree>
    <p:extLst>
      <p:ext uri="{BB962C8B-B14F-4D97-AF65-F5344CB8AC3E}">
        <p14:creationId xmlns:p14="http://schemas.microsoft.com/office/powerpoint/2010/main" val="3634041545"/>
      </p:ext>
    </p:extLst>
  </p:cSld>
  <p:clrMapOvr>
    <a:masterClrMapping/>
  </p:clrMapOvr>
  <p:timing>
    <p:tnLst>
      <p:par>
        <p:cTn id="1" dur="indefinite" restart="never" nodeType="tmRoot"/>
      </p:par>
    </p:tnLst>
  </p:timing>
</p:sld>
</file>

<file path=ppt/theme/theme1.xml><?xml version="1.0" encoding="utf-8"?>
<a:theme xmlns:a="http://schemas.openxmlformats.org/drawingml/2006/main" name="ABoVE Banners V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ABoVE Banners V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BoVE Banner 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ABoVE banner 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ABoVE_Banner_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ABoVE Banner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ABoVE Banner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ABoVE Banner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ABoVE Banner 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ABoVE Banner 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ABoVE Banners V7.thmx</Template>
  <TotalTime>12996</TotalTime>
  <Words>2663</Words>
  <Application>Microsoft Office PowerPoint</Application>
  <PresentationFormat>On-screen Show (4:3)</PresentationFormat>
  <Paragraphs>391</Paragraphs>
  <Slides>23</Slides>
  <Notes>23</Notes>
  <HiddenSlides>0</HiddenSlides>
  <MMClips>0</MMClips>
  <ScaleCrop>false</ScaleCrop>
  <HeadingPairs>
    <vt:vector size="6" baseType="variant">
      <vt:variant>
        <vt:lpstr>Fonts Used</vt:lpstr>
      </vt:variant>
      <vt:variant>
        <vt:i4>14</vt:i4>
      </vt:variant>
      <vt:variant>
        <vt:lpstr>Theme</vt:lpstr>
      </vt:variant>
      <vt:variant>
        <vt:i4>12</vt:i4>
      </vt:variant>
      <vt:variant>
        <vt:lpstr>Slide Titles</vt:lpstr>
      </vt:variant>
      <vt:variant>
        <vt:i4>23</vt:i4>
      </vt:variant>
    </vt:vector>
  </HeadingPairs>
  <TitlesOfParts>
    <vt:vector size="49" baseType="lpstr">
      <vt:lpstr>ＭＳ Ｐゴシック</vt:lpstr>
      <vt:lpstr>55 Helvetica Roman</vt:lpstr>
      <vt:lpstr>75 Helvetica Bold</vt:lpstr>
      <vt:lpstr>AGaramond RegularSC</vt:lpstr>
      <vt:lpstr>Arial</vt:lpstr>
      <vt:lpstr>Avenir Heavy</vt:lpstr>
      <vt:lpstr>Avenir Roman</vt:lpstr>
      <vt:lpstr>Book Antiqua</vt:lpstr>
      <vt:lpstr>Calibri</vt:lpstr>
      <vt:lpstr>Cambria</vt:lpstr>
      <vt:lpstr>Candara</vt:lpstr>
      <vt:lpstr>Helvetica</vt:lpstr>
      <vt:lpstr>Times New Roman</vt:lpstr>
      <vt:lpstr>WenQuanYi Micro Hei</vt:lpstr>
      <vt:lpstr>ABoVE Banners V7</vt:lpstr>
      <vt:lpstr>ABoVE Banner 6</vt:lpstr>
      <vt:lpstr>ABoVE banner 7</vt:lpstr>
      <vt:lpstr>ABoVE_Banner_2</vt:lpstr>
      <vt:lpstr>ABoVE Banner 3</vt:lpstr>
      <vt:lpstr>ABoVE Banner 4</vt:lpstr>
      <vt:lpstr>ABoVE Banner 5</vt:lpstr>
      <vt:lpstr>ABoVE Banner 8</vt:lpstr>
      <vt:lpstr>ABoVE Banner 9</vt:lpstr>
      <vt:lpstr>1_Office Theme</vt:lpstr>
      <vt:lpstr>1_ABoVE Banners V7</vt:lpstr>
      <vt:lpstr>2_Office Theme</vt:lpstr>
      <vt:lpstr>PowerPoint Presentation</vt:lpstr>
      <vt:lpstr>Presentation Outline</vt:lpstr>
      <vt:lpstr>PowerPoint Presentation</vt:lpstr>
      <vt:lpstr>The Carbon Cycle &amp; Ecosystems Office is responsible for implementation and management of ABoVE</vt:lpstr>
      <vt:lpstr>The CCE Office will assist the Science Team throughout the Data Management Lifecycle.</vt:lpstr>
      <vt:lpstr>The ASC will surround these aspects of the data lifecycle.</vt:lpstr>
      <vt:lpstr>Background: CISTO Conceptual Service Layers</vt:lpstr>
      <vt:lpstr>NASA Center for Climate Simulation (NCCS)</vt:lpstr>
      <vt:lpstr>Advanced Data Analytics Platform (ADAPT) “High Performance Science Cloud”</vt:lpstr>
      <vt:lpstr>System Components/Configuration</vt:lpstr>
      <vt:lpstr>PowerPoint Presentation</vt:lpstr>
      <vt:lpstr>ODISEA –  Ontology-Driven Interactive Search Environment for ABoVE</vt:lpstr>
      <vt:lpstr>ABoVE Science Cloud</vt:lpstr>
      <vt:lpstr>PowerPoint Presentation</vt:lpstr>
      <vt:lpstr>ABoVE Specific CDS Services: NGA/DigitalGlobe High Resolution Commercial Satellite Imagery</vt:lpstr>
      <vt:lpstr>ABoVE Science Cloud DigitalGlobe Imagery:  ABoVE Study Domain</vt:lpstr>
      <vt:lpstr>- Researchers will share their data using ABoVE’s cyberinfrastructure and/or partnering networks - Storage in the ASC will be tailored to meet Science Team needs - Using ORNL DAAC best practices will facilitate data integration</vt:lpstr>
      <vt:lpstr>PowerPoint Presentation</vt:lpstr>
      <vt:lpstr>Analytics Application Support</vt:lpstr>
      <vt:lpstr>Projects: Estimated Biomass in South Sahara</vt:lpstr>
      <vt:lpstr>PowerPoint Presentation</vt:lpstr>
      <vt:lpstr>Summary:  Technical Infrastructure for ABoVE</vt:lpstr>
      <vt:lpstr>PowerPoint Presentation</vt:lpstr>
    </vt:vector>
  </TitlesOfParts>
  <Company>Sigma Space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AMBROSE, STEPHEN D (GSFC-606.0)[COMPUTER SCIENCE CORP]</dc:creator>
  <cp:lastModifiedBy>AMBROSE, STEPHEN D (GSFC-606.0)[COMPUTER SCIENCE CORP]</cp:lastModifiedBy>
  <cp:revision>379</cp:revision>
  <cp:lastPrinted>2016-01-04T21:40:33Z</cp:lastPrinted>
  <dcterms:created xsi:type="dcterms:W3CDTF">2014-04-15T15:32:12Z</dcterms:created>
  <dcterms:modified xsi:type="dcterms:W3CDTF">2016-01-06T18:52:49Z</dcterms:modified>
</cp:coreProperties>
</file>