
<file path=[Content_Types].xml><?xml version="1.0" encoding="utf-8"?>
<Types xmlns="http://schemas.openxmlformats.org/package/2006/content-types">
  <Override PartName="/ppt/slideLayouts/slideLayout149.xml" ContentType="application/vnd.openxmlformats-officedocument.presentationml.slideLayout+xml"/>
  <Override PartName="/ppt/slideLayouts/slideLayout162.xml" ContentType="application/vnd.openxmlformats-officedocument.presentationml.slideLayout+xml"/>
  <Override PartName="/ppt/slideLayouts/slideLayout41.xml" ContentType="application/vnd.openxmlformats-officedocument.presentationml.slideLayout+xml"/>
  <Override PartName="/ppt/slideLayouts/slideLayout99.xml" ContentType="application/vnd.openxmlformats-officedocument.presentationml.slideLayout+xml"/>
  <Override PartName="/ppt/theme/theme18.xml" ContentType="application/vnd.openxmlformats-officedocument.theme+xml"/>
  <Override PartName="/ppt/slideLayouts/slideLayout35.xml" ContentType="application/vnd.openxmlformats-officedocument.presentationml.slideLayout+xml"/>
  <Override PartName="/ppt/slideMasters/slideMaster9.xml" ContentType="application/vnd.openxmlformats-officedocument.presentationml.slideMaster+xml"/>
  <Override PartName="/ppt/slideLayouts/slideLayout127.xml" ContentType="application/vnd.openxmlformats-officedocument.presentationml.slideLayout+xml"/>
  <Override PartName="/ppt/slideLayouts/slideLayout140.xml" ContentType="application/vnd.openxmlformats-officedocument.presentationml.slideLayout+xml"/>
  <Override PartName="/ppt/slideLayouts/slideLayout77.xml" ContentType="application/vnd.openxmlformats-officedocument.presentationml.slideLayout+xml"/>
  <Override PartName="/ppt/slideLayouts/slideLayout13.xml" ContentType="application/vnd.openxmlformats-officedocument.presentationml.slideLayout+xml"/>
  <Override PartName="/ppt/slideLayouts/slideLayout182.xml" ContentType="application/vnd.openxmlformats-officedocument.presentationml.slideLayout+xml"/>
  <Override PartName="/ppt/slideLayouts/slideLayout105.xml" ContentType="application/vnd.openxmlformats-officedocument.presentationml.slideLayout+xml"/>
  <Override PartName="/ppt/slideLayouts/slideLayout55.xml" ContentType="application/vnd.openxmlformats-officedocument.presentationml.slideLayout+xml"/>
  <Override PartName="/ppt/theme/theme16.xml" ContentType="application/vnd.openxmlformats-officedocument.theme+xml"/>
  <Override PartName="/ppt/slideLayouts/slideLayout160.xml" ContentType="application/vnd.openxmlformats-officedocument.presentationml.slideLayout+xml"/>
  <Override PartName="/ppt/slideLayouts/slideLayout97.xml" ContentType="application/vnd.openxmlformats-officedocument.presentationml.slideLayout+xml"/>
  <Override PartName="/ppt/slideLayouts/slideLayout33.xml" ContentType="application/vnd.openxmlformats-officedocument.presentationml.slideLayout+xml"/>
  <Override PartName="/ppt/diagrams/colors1.xml" ContentType="application/vnd.openxmlformats-officedocument.drawingml.diagramColors+xml"/>
  <Override PartName="/ppt/slideMasters/slideMaster7.xml" ContentType="application/vnd.openxmlformats-officedocument.presentationml.slideMaster+xml"/>
  <Override PartName="/ppt/slideLayouts/slideLayout125.xml" ContentType="application/vnd.openxmlformats-officedocument.presentationml.slideLayout+xml"/>
  <Override PartName="/ppt/slideLayouts/slideLayout75.xml" ContentType="application/vnd.openxmlformats-officedocument.presentationml.slideLayout+xml"/>
  <Default Extension="xml" ContentType="application/xml"/>
  <Override PartName="/ppt/slideLayouts/slideLayout119.xml" ContentType="application/vnd.openxmlformats-officedocument.presentationml.slideLayout+xml"/>
  <Override PartName="/ppt/slideLayouts/slideLayout11.xml" ContentType="application/vnd.openxmlformats-officedocument.presentationml.slideLayout+xml"/>
  <Override PartName="/ppt/slideLayouts/slideLayout180.xml" ContentType="application/vnd.openxmlformats-officedocument.presentationml.slideLayout+xml"/>
  <Override PartName="/ppt/slideLayouts/slideLayout103.xml" ContentType="application/vnd.openxmlformats-officedocument.presentationml.slideLayout+xml"/>
  <Override PartName="/ppt/slideLayouts/slideLayout53.xml" ContentType="application/vnd.openxmlformats-officedocument.presentationml.slideLayout+xml"/>
  <Override PartName="/ppt/theme/theme20.xml" ContentType="application/vnd.openxmlformats-officedocument.theme+xml"/>
  <Override PartName="/ppt/theme/theme14.xml" ContentType="application/vnd.openxmlformats-officedocument.theme+xml"/>
  <Override PartName="/ppt/slideLayouts/slideLayout95.xml" ContentType="application/vnd.openxmlformats-officedocument.presentationml.slideLayout+xml"/>
  <Override PartName="/ppt/slideLayouts/slideLayout139.xml" ContentType="application/vnd.openxmlformats-officedocument.presentationml.slideLayout+xml"/>
  <Override PartName="/ppt/slideLayouts/slideLayout31.xml" ContentType="application/vnd.openxmlformats-officedocument.presentationml.slideLayout+xml"/>
  <Override PartName="/ppt/diagrams/quickStyle1.xml" ContentType="application/vnd.openxmlformats-officedocument.drawingml.diagramStyle+xml"/>
  <Override PartName="/ppt/slideMasters/slideMaster5.xml" ContentType="application/vnd.openxmlformats-officedocument.presentationml.slideMaster+xml"/>
  <Override PartName="/ppt/slideMasters/slideMaster18.xml" ContentType="application/vnd.openxmlformats-officedocument.presentationml.slideMaster+xml"/>
  <Override PartName="/ppt/slideLayouts/slideLayout73.xml" ContentType="application/vnd.openxmlformats-officedocument.presentationml.slideLayout+xml"/>
  <Override PartName="/ppt/slideLayouts/slideLayout117.xml" ContentType="application/vnd.openxmlformats-officedocument.presentationml.slideLayout+xml"/>
  <Override PartName="/ppt/notesSlides/notesSlide7.xml" ContentType="application/vnd.openxmlformats-officedocument.presentationml.notesSlide+xml"/>
  <Override PartName="/ppt/slideLayouts/slideLayout101.xml" ContentType="application/vnd.openxmlformats-officedocument.presentationml.slideLayout+xml"/>
  <Override PartName="/ppt/slides/slide9.xml" ContentType="application/vnd.openxmlformats-officedocument.presentationml.slide+xml"/>
  <Override PartName="/ppt/slideLayouts/slideLayout159.xml" ContentType="application/vnd.openxmlformats-officedocument.presentationml.slideLayout+xml"/>
  <Override PartName="/ppt/slideLayouts/slideLayout51.xml" ContentType="application/vnd.openxmlformats-officedocument.presentationml.slideLayout+xml"/>
  <Default Extension="jpeg" ContentType="image/jpeg"/>
  <Override PartName="/ppt/theme/theme12.xml" ContentType="application/vnd.openxmlformats-officedocument.theme+xml"/>
  <Override PartName="/ppt/slideLayouts/slideLayout93.xml" ContentType="application/vnd.openxmlformats-officedocument.presentationml.slideLayout+xml"/>
  <Override PartName="/ppt/slideLayouts/slideLayout137.xml" ContentType="application/vnd.openxmlformats-officedocument.presentationml.slideLayout+xml"/>
  <Override PartName="/ppt/slideLayouts/slideLayout87.xml" ContentType="application/vnd.openxmlformats-officedocument.presentationml.slideLayout+xml"/>
  <Override PartName="/docProps/app.xml" ContentType="application/vnd.openxmlformats-officedocument.extended-properties+xml"/>
  <Override PartName="/ppt/slideMasters/slideMaster3.xml" ContentType="application/vnd.openxmlformats-officedocument.presentationml.slideMaster+xml"/>
  <Override PartName="/ppt/slideLayouts/slideLayout179.xml" ContentType="application/vnd.openxmlformats-officedocument.presentationml.slideLayout+xml"/>
  <Override PartName="/ppt/slideMasters/slideMaster16.xml" ContentType="application/vnd.openxmlformats-officedocument.presentationml.slideMaster+xml"/>
  <Override PartName="/ppt/slideLayouts/slideLayout8.xml" ContentType="application/vnd.openxmlformats-officedocument.presentationml.slideLayout+xml"/>
  <Override PartName="/ppt/slideLayouts/slideLayout71.xml" ContentType="application/vnd.openxmlformats-officedocument.presentationml.slideLayout+xml"/>
  <Override PartName="/ppt/slideLayouts/slideLayout115.xml" ContentType="application/vnd.openxmlformats-officedocument.presentationml.slideLayout+xml"/>
  <Override PartName="/ppt/slideLayouts/slideLayout209.xml" ContentType="application/vnd.openxmlformats-officedocument.presentationml.slideLayout+xml"/>
  <Override PartName="/ppt/notesSlides/notesSlide5.xml" ContentType="application/vnd.openxmlformats-officedocument.presentationml.notesSlide+xml"/>
  <Override PartName="/ppt/slides/slide7.xml" ContentType="application/vnd.openxmlformats-officedocument.presentationml.slide+xml"/>
  <Override PartName="/ppt/slideLayouts/slideLayout157.xml" ContentType="application/vnd.openxmlformats-officedocument.presentationml.slideLayout+xml"/>
  <Override PartName="/ppt/theme/theme10.xml" ContentType="application/vnd.openxmlformats-officedocument.theme+xml"/>
  <Override PartName="/ppt/slideLayouts/slideLayout199.xml" ContentType="application/vnd.openxmlformats-officedocument.presentationml.slideLayout+xml"/>
  <Override PartName="/ppt/slideLayouts/slideLayout91.xml" ContentType="application/vnd.openxmlformats-officedocument.presentationml.slideLayout+xml"/>
  <Override PartName="/ppt/slideLayouts/slideLayout135.xml" ContentType="application/vnd.openxmlformats-officedocument.presentationml.slideLayout+xml"/>
  <Override PartName="/ppt/slideLayouts/slideLayout85.xml" ContentType="application/vnd.openxmlformats-officedocument.presentationml.slideLayout+xml"/>
  <Override PartName="/ppt/theme/theme9.xml" ContentType="application/vnd.openxmlformats-officedocument.theme+xml"/>
  <Override PartName="/ppt/slideMasters/slideMaster1.xml" ContentType="application/vnd.openxmlformats-officedocument.presentationml.slideMaster+xml"/>
  <Override PartName="/ppt/slideLayouts/slideLayout177.xml" ContentType="application/vnd.openxmlformats-officedocument.presentationml.slideLayout+xml"/>
  <Override PartName="/ppt/slideMasters/slideMaster14.xml" ContentType="application/vnd.openxmlformats-officedocument.presentationml.slideMaster+xml"/>
  <Override PartName="/ppt/slideLayouts/slideLayout6.xml" ContentType="application/vnd.openxmlformats-officedocument.presentationml.slideLayout+xml"/>
  <Override PartName="/ppt/slideLayouts/slideLayout207.xml" ContentType="application/vnd.openxmlformats-officedocument.presentationml.slideLayout+xml"/>
  <Override PartName="/ppt/slideLayouts/slideLayout113.xml" ContentType="application/vnd.openxmlformats-officedocument.presentationml.slideLayout+xml"/>
  <Override PartName="/ppt/slideLayouts/slideLayout63.xml" ContentType="application/vnd.openxmlformats-officedocument.presentationml.slideLayout+xml"/>
  <Override PartName="/ppt/notesSlides/notesSlide3.xml" ContentType="application/vnd.openxmlformats-officedocument.presentationml.notesSlide+xml"/>
  <Override PartName="/ppt/slides/slide5.xml" ContentType="application/vnd.openxmlformats-officedocument.presentationml.slide+xml"/>
  <Override PartName="/ppt/slideLayouts/slideLayout155.xml" ContentType="application/vnd.openxmlformats-officedocument.presentationml.slideLayout+xml"/>
  <Override PartName="/ppt/slideLayouts/slideLayout28.xml" ContentType="application/vnd.openxmlformats-officedocument.presentationml.slideLayout+xml"/>
  <Override PartName="/ppt/slideLayouts/slideLayout197.xml" ContentType="application/vnd.openxmlformats-officedocument.presentationml.slideLayout+xml"/>
  <Override PartName="/ppt/slideLayouts/slideLayout133.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175.xml" ContentType="application/vnd.openxmlformats-officedocument.presentationml.slideLayout+xml"/>
  <Override PartName="/ppt/slideLayouts/slideLayout4.xml" ContentType="application/vnd.openxmlformats-officedocument.presentationml.slideLayout+xml"/>
  <Override PartName="/ppt/slideMasters/slideMaster12.xml" ContentType="application/vnd.openxmlformats-officedocument.presentationml.slideMaster+xml"/>
  <Override PartName="/ppt/slideLayouts/slideLayout205.xml" ContentType="application/vnd.openxmlformats-officedocument.presentationml.slideLayout+xml"/>
  <Override PartName="/ppt/slideLayouts/slideLayout111.xml" ContentType="application/vnd.openxmlformats-officedocument.presentationml.slideLayout+xml"/>
  <Override PartName="/ppt/slideLayouts/slideLayout169.xml" ContentType="application/vnd.openxmlformats-officedocument.presentationml.slideLayout+xml"/>
  <Override PartName="/ppt/slideLayouts/slideLayout48.xml" ContentType="application/vnd.openxmlformats-officedocument.presentationml.slideLayout+xml"/>
  <Override PartName="/ppt/slideLayouts/slideLayout61.xml" ContentType="application/vnd.openxmlformats-officedocument.presentationml.slideLayout+xml"/>
  <Override PartName="/ppt/notesSlides/notesSlide1.xml" ContentType="application/vnd.openxmlformats-officedocument.presentationml.notesSlide+xml"/>
  <Override PartName="/ppt/slideLayouts/slideLayout153.xml" ContentType="application/vnd.openxmlformats-officedocument.presentationml.slideLayout+xml"/>
  <Override PartName="/ppt/slides/slide3.xml" ContentType="application/vnd.openxmlformats-officedocument.presentationml.slide+xml"/>
  <Override PartName="/ppt/slideLayouts/slideLayout147.xml" ContentType="application/vnd.openxmlformats-officedocument.presentationml.slideLayout+xml"/>
  <Override PartName="/ppt/slideLayouts/slideLayout26.xml" ContentType="application/vnd.openxmlformats-officedocument.presentationml.slideLayout+xml"/>
  <Override PartName="/ppt/slideLayouts/slideLayout195.xml" ContentType="application/vnd.openxmlformats-officedocument.presentationml.slideLayout+xml"/>
  <Override PartName="/ppt/slideLayouts/slideLayout131.xml" ContentType="application/vnd.openxmlformats-officedocument.presentationml.slideLayout+xml"/>
  <Override PartName="/ppt/slideLayouts/slideLayout189.xml" ContentType="application/vnd.openxmlformats-officedocument.presentationml.slideLayout+xml"/>
  <Override PartName="/ppt/slideLayouts/slideLayout68.xml" ContentType="application/vnd.openxmlformats-officedocument.presentationml.slideLayout+xml"/>
  <Override PartName="/ppt/slideLayouts/slideLayout81.xml" ContentType="application/vnd.openxmlformats-officedocument.presentationml.slideLayout+xml"/>
  <Override PartName="/ppt/notesSlides/notesSlide8.xml" ContentType="application/vnd.openxmlformats-officedocument.presentationml.notesSlide+xml"/>
  <Override PartName="/ppt/theme/theme5.xml" ContentType="application/vnd.openxmlformats-officedocument.theme+xml"/>
  <Override PartName="/ppt/slideLayouts/slideLayout173.xml" ContentType="application/vnd.openxmlformats-officedocument.presentationml.slideLayout+xml"/>
  <Override PartName="/ppt/slideMasters/slideMaster10.xml" ContentType="application/vnd.openxmlformats-officedocument.presentationml.slideMaster+xml"/>
  <Override PartName="/ppt/slideLayouts/slideLayout2.xml" ContentType="application/vnd.openxmlformats-officedocument.presentationml.slideLayout+xml"/>
  <Override PartName="/ppt/slideLayouts/slideLayout203.xml" ContentType="application/vnd.openxmlformats-officedocument.presentationml.slideLayout+xml"/>
  <Override PartName="/ppt/slideLayouts/slideLayout167.xml" ContentType="application/vnd.openxmlformats-officedocument.presentationml.slideLayout+xml"/>
  <Override PartName="/ppt/slideLayouts/slideLayout46.xml" ContentType="application/vnd.openxmlformats-officedocument.presentationml.slideLayout+xml"/>
  <Override PartName="/ppt/slides/slide1.xml" ContentType="application/vnd.openxmlformats-officedocument.presentationml.slide+xml"/>
  <Override PartName="/ppt/slides/slide13.xml" ContentType="application/vnd.openxmlformats-officedocument.presentationml.slide+xml"/>
  <Override PartName="/ppt/slideLayouts/slideLayout151.xml" ContentType="application/vnd.openxmlformats-officedocument.presentationml.slideLayout+xml"/>
  <Override PartName="/ppt/slideLayouts/slideLayout145.xml" ContentType="application/vnd.openxmlformats-officedocument.presentationml.slideLayout+xml"/>
  <Override PartName="/ppt/slideLayouts/slideLayout24.xml" ContentType="application/vnd.openxmlformats-officedocument.presentationml.slideLayout+xml"/>
  <Override PartName="/ppt/diagrams/drawing1.xml" ContentType="application/vnd.ms-office.drawingml.diagramDrawing+xml"/>
  <Override PartName="/ppt/slideLayouts/slideLayout193.xml" ContentType="application/vnd.openxmlformats-officedocument.presentationml.slideLayout+xml"/>
  <Override PartName="/ppt/slideLayouts/slideLayout18.xml" ContentType="application/vnd.openxmlformats-officedocument.presentationml.slideLayout+xml"/>
  <Override PartName="/ppt/slideLayouts/slideLayout187.xml" ContentType="application/vnd.openxmlformats-officedocument.presentationml.slideLayout+xml"/>
  <Override PartName="/ppt/slideLayouts/slideLayout66.xml" ContentType="application/vnd.openxmlformats-officedocument.presentationml.slideLayout+xml"/>
  <Override PartName="/ppt/slideLayouts/slideLayout123.xml" ContentType="application/vnd.openxmlformats-officedocument.presentationml.slideLayout+xml"/>
  <Override PartName="/ppt/theme/theme3.xml" ContentType="application/vnd.openxmlformats-officedocument.theme+xml"/>
  <Override PartName="/ppt/slideLayouts/slideLayout171.xml" ContentType="application/vnd.openxmlformats-officedocument.presentationml.slideLayout+xml"/>
  <Override PartName="/ppt/slideLayouts/slideLayout201.xml" ContentType="application/vnd.openxmlformats-officedocument.presentationml.slideLayout+xml"/>
  <Override PartName="/ppt/viewProps.xml" ContentType="application/vnd.openxmlformats-officedocument.presentationml.viewProps+xml"/>
  <Override PartName="/ppt/slideLayouts/slideLayout165.xml" ContentType="application/vnd.openxmlformats-officedocument.presentationml.slideLayout+xml"/>
  <Override PartName="/ppt/slideLayouts/slideLayout44.xml" ContentType="application/vnd.openxmlformats-officedocument.presentationml.slideLayout+xml"/>
  <Override PartName="/docProps/core.xml" ContentType="application/vnd.openxmlformats-package.core-properties+xml"/>
  <Override PartName="/ppt/slideLayouts/slideLayout38.xml" ContentType="application/vnd.openxmlformats-officedocument.presentationml.slideLayout+xml"/>
  <Override PartName="/ppt/slides/slide11.xml" ContentType="application/vnd.openxmlformats-officedocument.presentationml.slide+xml"/>
  <Override PartName="/ppt/slideLayouts/slideLayout143.xml" ContentType="application/vnd.openxmlformats-officedocument.presentationml.slideLayout+xml"/>
  <Override PartName="/ppt/slideLayouts/slideLayout22.xml" ContentType="application/vnd.openxmlformats-officedocument.presentationml.slideLayout+xml"/>
  <Override PartName="/ppt/slideLayouts/slideLayout191.xml" ContentType="application/vnd.openxmlformats-officedocument.presentationml.slideLayout+xml"/>
  <Override PartName="/ppt/slideLayouts/slideLayout16.xml" ContentType="application/vnd.openxmlformats-officedocument.presentationml.slideLayout+xml"/>
  <Override PartName="/ppt/slideLayouts/slideLayout185.xml" ContentType="application/vnd.openxmlformats-officedocument.presentationml.slideLayout+xml"/>
  <Override PartName="/ppt/slideLayouts/slideLayout108.xml" ContentType="application/vnd.openxmlformats-officedocument.presentationml.slideLayout+xml"/>
  <Override PartName="/ppt/slideLayouts/slideLayout121.xml" ContentType="application/vnd.openxmlformats-officedocument.presentationml.slideLayout+xml"/>
  <Override PartName="/ppt/theme/theme1.xml" ContentType="application/vnd.openxmlformats-officedocument.theme+xml"/>
  <Override PartName="/ppt/slideLayouts/slideLayout58.xml" ContentType="application/vnd.openxmlformats-officedocument.presentationml.slideLayout+xml"/>
  <Override PartName="/ppt/notesSlides/notesSlide12.xml" ContentType="application/vnd.openxmlformats-officedocument.presentationml.notesSlide+xml"/>
  <Override PartName="/ppt/diagrams/layout1.xml" ContentType="application/vnd.openxmlformats-officedocument.drawingml.diagramLayout+xml"/>
  <Override PartName="/ppt/theme/theme19.xml" ContentType="application/vnd.openxmlformats-officedocument.theme+xml"/>
  <Override PartName="/ppt/slideLayouts/slideLayout163.xml" ContentType="application/vnd.openxmlformats-officedocument.presentationml.slideLayout+xml"/>
  <Override PartName="/ppt/slideLayouts/slideLayout42.xml" ContentType="application/vnd.openxmlformats-officedocument.presentationml.slideLayout+xml"/>
  <Override PartName="/ppt/slideLayouts/slideLayout36.xml" ContentType="application/vnd.openxmlformats-officedocument.presentationml.slideLayout+xml"/>
  <Override PartName="/ppt/slideLayouts/slideLayout128.xml" ContentType="application/vnd.openxmlformats-officedocument.presentationml.slideLayout+xml"/>
  <Override PartName="/ppt/slideLayouts/slideLayout141.xml" ContentType="application/vnd.openxmlformats-officedocument.presentationml.slideLayout+xml"/>
  <Override PartName="/ppt/slideLayouts/slideLayout20.xml" ContentType="application/vnd.openxmlformats-officedocument.presentationml.slideLayout+xml"/>
  <Override PartName="/ppt/slideLayouts/slideLayout78.xml" ContentType="application/vnd.openxmlformats-officedocument.presentationml.slideLayout+xml"/>
  <Override PartName="/ppt/slideLayouts/slideLayout14.xml" ContentType="application/vnd.openxmlformats-officedocument.presentationml.slideLayout+xml"/>
  <Override PartName="/ppt/slideLayouts/slideLayout183.xml" ContentType="application/vnd.openxmlformats-officedocument.presentationml.slideLayout+xml"/>
  <Override PartName="/ppt/slideLayouts/slideLayout106.xml" ContentType="application/vnd.openxmlformats-officedocument.presentationml.slideLayout+xml"/>
  <Override PartName="/ppt/slideLayouts/slideLayout56.xml" ContentType="application/vnd.openxmlformats-officedocument.presentationml.slideLayout+xml"/>
  <Override PartName="/ppt/theme/theme17.xml" ContentType="application/vnd.openxmlformats-officedocument.theme+xml"/>
  <Override PartName="/ppt/slideLayouts/slideLayout161.xml" ContentType="application/vnd.openxmlformats-officedocument.presentationml.slideLayout+xml"/>
  <Override PartName="/ppt/slideLayouts/slideLayout40.xml" ContentType="application/vnd.openxmlformats-officedocument.presentationml.slideLayout+xml"/>
  <Override PartName="/ppt/slideLayouts/slideLayout98.xml" ContentType="application/vnd.openxmlformats-officedocument.presentationml.slideLayout+xml"/>
  <Override PartName="/ppt/slideLayouts/slideLayout34.xml" ContentType="application/vnd.openxmlformats-officedocument.presentationml.slideLayout+xml"/>
  <Override PartName="/ppt/slideMasters/slideMaster8.xml" ContentType="application/vnd.openxmlformats-officedocument.presentationml.slideMaster+xml"/>
  <Override PartName="/ppt/slideLayouts/slideLayout126.xml" ContentType="application/vnd.openxmlformats-officedocument.presentationml.slideLayout+xml"/>
  <Override PartName="/ppt/slideLayouts/slideLayout76.xml" ContentType="application/vnd.openxmlformats-officedocument.presentationml.slideLayout+xml"/>
  <Override PartName="/ppt/slideLayouts/slideLayout12.xml" ContentType="application/vnd.openxmlformats-officedocument.presentationml.slideLayout+xml"/>
  <Override PartName="/ppt/slideLayouts/slideLayout181.xml" ContentType="application/vnd.openxmlformats-officedocument.presentationml.slideLayout+xml"/>
  <Override PartName="/ppt/slideLayouts/slideLayout104.xml" ContentType="application/vnd.openxmlformats-officedocument.presentationml.slideLayout+xml"/>
  <Override PartName="/ppt/slideLayouts/slideLayout54.xml" ContentType="application/vnd.openxmlformats-officedocument.presentationml.slideLayout+xml"/>
  <Override PartName="/ppt/theme/theme15.xml" ContentType="application/vnd.openxmlformats-officedocument.theme+xml"/>
  <Override PartName="/ppt/slideLayouts/slideLayout96.xml" ContentType="application/vnd.openxmlformats-officedocument.presentationml.slideLayout+xml"/>
  <Override PartName="/ppt/slideLayouts/slideLayout32.xml" ContentType="application/vnd.openxmlformats-officedocument.presentationml.slideLayout+xml"/>
  <Override PartName="/ppt/notesMasters/notesMaster1.xml" ContentType="application/vnd.openxmlformats-officedocument.presentationml.notesMaster+xml"/>
  <Override PartName="/ppt/slideMasters/slideMaster6.xml" ContentType="application/vnd.openxmlformats-officedocument.presentationml.slideMaster+xml"/>
  <Override PartName="/ppt/slideMasters/slideMaster19.xml" ContentType="application/vnd.openxmlformats-officedocument.presentationml.slideMaster+xml"/>
  <Override PartName="/ppt/slideLayouts/slideLayout74.xml" ContentType="application/vnd.openxmlformats-officedocument.presentationml.slideLayout+xml"/>
  <Override PartName="/ppt/slideLayouts/slideLayout118.xml" ContentType="application/vnd.openxmlformats-officedocument.presentationml.slideLayout+xml"/>
  <Override PartName="/ppt/slideLayouts/slideLayout10.xml" ContentType="application/vnd.openxmlformats-officedocument.presentationml.slideLayout+xml"/>
  <Override PartName="/ppt/presentation.xml" ContentType="application/vnd.openxmlformats-officedocument.presentationml.presentation.main+xml"/>
  <Override PartName="/ppt/slideLayouts/slideLayout102.xml" ContentType="application/vnd.openxmlformats-officedocument.presentationml.slideLayout+xml"/>
  <Override PartName="/ppt/slideLayouts/slideLayout52.xml" ContentType="application/vnd.openxmlformats-officedocument.presentationml.slideLayout+xml"/>
  <Override PartName="/ppt/theme/theme13.xml" ContentType="application/vnd.openxmlformats-officedocument.theme+xml"/>
  <Override PartName="/ppt/slideLayouts/slideLayout94.xml" ContentType="application/vnd.openxmlformats-officedocument.presentationml.slideLayout+xml"/>
  <Override PartName="/ppt/slideLayouts/slideLayout138.xml" ContentType="application/vnd.openxmlformats-officedocument.presentationml.slideLayout+xml"/>
  <Override PartName="/ppt/slideLayouts/slideLayout30.xml" ContentType="application/vnd.openxmlformats-officedocument.presentationml.slideLayout+xml"/>
  <Override PartName="/ppt/slideLayouts/slideLayout88.xml" ContentType="application/vnd.openxmlformats-officedocument.presentationml.slideLayout+xml"/>
  <Override PartName="/ppt/slideMasters/slideMaster4.xml" ContentType="application/vnd.openxmlformats-officedocument.presentationml.slideMaster+xml"/>
  <Override PartName="/ppt/slideMasters/slideMaster17.xml" ContentType="application/vnd.openxmlformats-officedocument.presentationml.slideMaster+xml"/>
  <Override PartName="/ppt/slideLayouts/slideLayout72.xml" ContentType="application/vnd.openxmlformats-officedocument.presentationml.slideLayout+xml"/>
  <Override PartName="/ppt/slideLayouts/slideLayout9.xml" ContentType="application/vnd.openxmlformats-officedocument.presentationml.slideLayout+xml"/>
  <Override PartName="/ppt/slideLayouts/slideLayout116.xml" ContentType="application/vnd.openxmlformats-officedocument.presentationml.slideLayout+xml"/>
  <Override PartName="/ppt/notesSlides/notesSlide6.xml" ContentType="application/vnd.openxmlformats-officedocument.presentationml.notesSlide+xml"/>
  <Override PartName="/ppt/slideLayouts/slideLayout100.xml" ContentType="application/vnd.openxmlformats-officedocument.presentationml.slideLayout+xml"/>
  <Override PartName="/ppt/slides/slide8.xml" ContentType="application/vnd.openxmlformats-officedocument.presentationml.slide+xml"/>
  <Override PartName="/ppt/slideLayouts/slideLayout158.xml" ContentType="application/vnd.openxmlformats-officedocument.presentationml.slideLayout+xml"/>
  <Override PartName="/ppt/slideLayouts/slideLayout50.xml" ContentType="application/vnd.openxmlformats-officedocument.presentationml.slideLayout+xml"/>
  <Override PartName="/ppt/theme/theme11.xml" ContentType="application/vnd.openxmlformats-officedocument.theme+xml"/>
  <Override PartName="/ppt/slideLayouts/slideLayout92.xml" ContentType="application/vnd.openxmlformats-officedocument.presentationml.slideLayout+xml"/>
  <Override PartName="/ppt/slideLayouts/slideLayout136.xml" ContentType="application/vnd.openxmlformats-officedocument.presentationml.slideLayout+xml"/>
  <Override PartName="/ppt/slideLayouts/slideLayout86.xml" ContentType="application/vnd.openxmlformats-officedocument.presentationml.slideLayout+xml"/>
  <Override PartName="/ppt/slideMasters/slideMaster2.xml" ContentType="application/vnd.openxmlformats-officedocument.presentationml.slideMaster+xml"/>
  <Override PartName="/ppt/slideLayouts/slideLayout178.xml" ContentType="application/vnd.openxmlformats-officedocument.presentationml.slideLayout+xml"/>
  <Override PartName="/ppt/slideMasters/slideMaster15.xml" ContentType="application/vnd.openxmlformats-officedocument.presentationml.slideMaster+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114.xml" ContentType="application/vnd.openxmlformats-officedocument.presentationml.slideLayout+xml"/>
  <Override PartName="/ppt/slideLayouts/slideLayout208.xml" ContentType="application/vnd.openxmlformats-officedocument.presentationml.slideLayout+xml"/>
  <Override PartName="/ppt/slideLayouts/slideLayout64.xml" ContentType="application/vnd.openxmlformats-officedocument.presentationml.slideLayout+xml"/>
  <Override PartName="/ppt/notesSlides/notesSlide4.xml" ContentType="application/vnd.openxmlformats-officedocument.presentationml.notesSlide+xml"/>
  <Override PartName="/ppt/slides/slide6.xml" ContentType="application/vnd.openxmlformats-officedocument.presentationml.slide+xml"/>
  <Override PartName="/ppt/slideLayouts/slideLayout156.xml" ContentType="application/vnd.openxmlformats-officedocument.presentationml.slideLayout+xml"/>
  <Override PartName="/ppt/diagrams/data1.xml" ContentType="application/vnd.openxmlformats-officedocument.drawingml.diagramData+xml"/>
  <Override PartName="/ppt/slideLayouts/slideLayout29.xml" ContentType="application/vnd.openxmlformats-officedocument.presentationml.slideLayout+xml"/>
  <Override PartName="/ppt/slideLayouts/slideLayout198.xml" ContentType="application/vnd.openxmlformats-officedocument.presentationml.slideLayout+xml"/>
  <Override PartName="/ppt/slideLayouts/slideLayout90.xml" ContentType="application/vnd.openxmlformats-officedocument.presentationml.slideLayout+xml"/>
  <Override PartName="/ppt/slideLayouts/slideLayout134.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tableStyles.xml" ContentType="application/vnd.openxmlformats-officedocument.presentationml.tableStyles+xml"/>
  <Override PartName="/ppt/slideLayouts/slideLayout176.xml" ContentType="application/vnd.openxmlformats-officedocument.presentationml.slideLayout+xml"/>
  <Override PartName="/ppt/slideMasters/slideMaster13.xml" ContentType="application/vnd.openxmlformats-officedocument.presentationml.slideMaster+xml"/>
  <Override PartName="/ppt/slideLayouts/slideLayout5.xml" ContentType="application/vnd.openxmlformats-officedocument.presentationml.slideLayout+xml"/>
  <Override PartName="/ppt/slideLayouts/slideLayout206.xml" ContentType="application/vnd.openxmlformats-officedocument.presentationml.slideLayout+xml"/>
  <Override PartName="/ppt/slideLayouts/slideLayout112.xml" ContentType="application/vnd.openxmlformats-officedocument.presentationml.slideLayout+xml"/>
  <Override PartName="/ppt/slideLayouts/slideLayout49.xml" ContentType="application/vnd.openxmlformats-officedocument.presentationml.slideLayout+xml"/>
  <Override PartName="/ppt/slideLayouts/slideLayout62.xml" ContentType="application/vnd.openxmlformats-officedocument.presentationml.slideLayout+xml"/>
  <Default Extension="bin" ContentType="application/vnd.openxmlformats-officedocument.presentationml.printerSettings"/>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154.xml" ContentType="application/vnd.openxmlformats-officedocument.presentationml.slideLayout+xml"/>
  <Override PartName="/ppt/notesSlides/notesSlide10.xml" ContentType="application/vnd.openxmlformats-officedocument.presentationml.notesSlide+xml"/>
  <Override PartName="/ppt/slideLayouts/slideLayout148.xml" ContentType="application/vnd.openxmlformats-officedocument.presentationml.slideLayout+xml"/>
  <Override PartName="/ppt/slideLayouts/slideLayout27.xml" ContentType="application/vnd.openxmlformats-officedocument.presentationml.slideLayout+xml"/>
  <Override PartName="/ppt/slideLayouts/slideLayout196.xml" ContentType="application/vnd.openxmlformats-officedocument.presentationml.slideLayout+xml"/>
  <Override PartName="/ppt/slideLayouts/slideLayout132.xml" ContentType="application/vnd.openxmlformats-officedocument.presentationml.slideLayout+xml"/>
  <Override PartName="/ppt/slideLayouts/slideLayout69.xml" ContentType="application/vnd.openxmlformats-officedocument.presentationml.slideLayout+xml"/>
  <Override PartName="/ppt/slideLayouts/slideLayout82.xml" ContentType="application/vnd.openxmlformats-officedocument.presentationml.slideLayout+xml"/>
  <Override PartName="/ppt/notesSlides/notesSlide9.xml" ContentType="application/vnd.openxmlformats-officedocument.presentationml.notesSlide+xml"/>
  <Override PartName="/ppt/theme/theme6.xml" ContentType="application/vnd.openxmlformats-officedocument.theme+xml"/>
  <Override PartName="/ppt/slideLayouts/slideLayout174.xml" ContentType="application/vnd.openxmlformats-officedocument.presentationml.slideLayout+xml"/>
  <Override PartName="/ppt/slideMasters/slideMaster11.xml" ContentType="application/vnd.openxmlformats-officedocument.presentationml.slideMaster+xml"/>
  <Override PartName="/ppt/slideLayouts/slideLayout3.xml" ContentType="application/vnd.openxmlformats-officedocument.presentationml.slideLayout+xml"/>
  <Override PartName="/ppt/slideLayouts/slideLayout204.xml" ContentType="application/vnd.openxmlformats-officedocument.presentationml.slideLayout+xml"/>
  <Override PartName="/ppt/slideLayouts/slideLayout110.xml" ContentType="application/vnd.openxmlformats-officedocument.presentationml.slideLayout+xml"/>
  <Override PartName="/ppt/slideLayouts/slideLayout168.xml" ContentType="application/vnd.openxmlformats-officedocument.presentationml.slideLayout+xml"/>
  <Override PartName="/ppt/slideLayouts/slideLayout47.xml" ContentType="application/vnd.openxmlformats-officedocument.presentationml.slideLayout+xml"/>
  <Override PartName="/ppt/slideLayouts/slideLayout60.xml" ContentType="application/vnd.openxmlformats-officedocument.presentationml.slideLayout+xml"/>
  <Override PartName="/ppt/slides/slide2.xml" ContentType="application/vnd.openxmlformats-officedocument.presentationml.slide+xml"/>
  <Override PartName="/ppt/slideLayouts/slideLayout152.xml" ContentType="application/vnd.openxmlformats-officedocument.presentationml.slideLayout+xml"/>
  <Override PartName="/ppt/slideLayouts/slideLayout89.xml" ContentType="application/vnd.openxmlformats-officedocument.presentationml.slideLayout+xml"/>
  <Override PartName="/ppt/slideLayouts/slideLayout146.xml" ContentType="application/vnd.openxmlformats-officedocument.presentationml.slideLayout+xml"/>
  <Override PartName="/ppt/slideLayouts/slideLayout25.xml" ContentType="application/vnd.openxmlformats-officedocument.presentationml.slideLayout+xml"/>
  <Override PartName="/ppt/slideLayouts/slideLayout194.xml" ContentType="application/vnd.openxmlformats-officedocument.presentationml.slideLayout+xml"/>
  <Override PartName="/ppt/slideLayouts/slideLayout19.xml" ContentType="application/vnd.openxmlformats-officedocument.presentationml.slideLayout+xml"/>
  <Override PartName="/ppt/slideLayouts/slideLayout130.xml" ContentType="application/vnd.openxmlformats-officedocument.presentationml.slideLayout+xml"/>
  <Override PartName="/ppt/slideLayouts/slideLayout188.xml" ContentType="application/vnd.openxmlformats-officedocument.presentationml.slideLayout+xml"/>
  <Override PartName="/ppt/slideLayouts/slideLayout67.xml" ContentType="application/vnd.openxmlformats-officedocument.presentationml.slideLayout+xml"/>
  <Override PartName="/ppt/slideLayouts/slideLayout80.xml" ContentType="application/vnd.openxmlformats-officedocument.presentationml.slideLayout+xml"/>
  <Override PartName="/ppt/slideLayouts/slideLayout124.xml" ContentType="application/vnd.openxmlformats-officedocument.presentationml.slideLayout+xml"/>
  <Override PartName="/ppt/theme/theme4.xml" ContentType="application/vnd.openxmlformats-officedocument.theme+xml"/>
  <Override PartName="/ppt/slideLayouts/slideLayout172.xml" ContentType="application/vnd.openxmlformats-officedocument.presentationml.slideLayout+xml"/>
  <Override PartName="/ppt/slideLayouts/slideLayout1.xml" ContentType="application/vnd.openxmlformats-officedocument.presentationml.slideLayout+xml"/>
  <Override PartName="/ppt/slideLayouts/slideLayout202.xml" ContentType="application/vnd.openxmlformats-officedocument.presentationml.slideLayout+xml"/>
  <Override PartName="/ppt/slideLayouts/slideLayout166.xml" ContentType="application/vnd.openxmlformats-officedocument.presentationml.slideLayout+xml"/>
  <Override PartName="/ppt/slideLayouts/slideLayout45.xml" ContentType="application/vnd.openxmlformats-officedocument.presentationml.slideLayout+xml"/>
  <Override PartName="/ppt/slideLayouts/slideLayout39.xml" ContentType="application/vnd.openxmlformats-officedocument.presentationml.slideLayout+xml"/>
  <Override PartName="/ppt/slideLayouts/slideLayout150.xml" ContentType="application/vnd.openxmlformats-officedocument.presentationml.slideLayout+xml"/>
  <Default Extension="png" ContentType="image/png"/>
  <Override PartName="/ppt/slides/slide12.xml" ContentType="application/vnd.openxmlformats-officedocument.presentationml.slide+xml"/>
  <Override PartName="/ppt/slideLayouts/slideLayout144.xml" ContentType="application/vnd.openxmlformats-officedocument.presentationml.slideLayout+xml"/>
  <Override PartName="/ppt/slideLayouts/slideLayout23.xml" ContentType="application/vnd.openxmlformats-officedocument.presentationml.slideLayout+xml"/>
  <Override PartName="/ppt/slideLayouts/slideLayout192.xml" ContentType="application/vnd.openxmlformats-officedocument.presentationml.slideLayout+xml"/>
  <Default Extension="rels" ContentType="application/vnd.openxmlformats-package.relationships+xml"/>
  <Override PartName="/ppt/slideLayouts/slideLayout17.xml" ContentType="application/vnd.openxmlformats-officedocument.presentationml.slideLayout+xml"/>
  <Override PartName="/ppt/slideLayouts/slideLayout186.xml" ContentType="application/vnd.openxmlformats-officedocument.presentationml.slideLayout+xml"/>
  <Override PartName="/ppt/slideLayouts/slideLayout65.xml" ContentType="application/vnd.openxmlformats-officedocument.presentationml.slideLayout+xml"/>
  <Override PartName="/ppt/slideLayouts/slideLayout109.xml" ContentType="application/vnd.openxmlformats-officedocument.presentationml.slideLayout+xml"/>
  <Override PartName="/ppt/slideLayouts/slideLayout122.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slideLayouts/slideLayout170.xml" ContentType="application/vnd.openxmlformats-officedocument.presentationml.slideLayout+xml"/>
  <Override PartName="/ppt/slideLayouts/slideLayout200.xml" ContentType="application/vnd.openxmlformats-officedocument.presentationml.slideLayout+xml"/>
  <Override PartName="/ppt/notesSlides/notesSlide13.xml" ContentType="application/vnd.openxmlformats-officedocument.presentationml.notesSlide+xml"/>
  <Override PartName="/ppt/slideLayouts/slideLayout164.xml" ContentType="application/vnd.openxmlformats-officedocument.presentationml.slideLayout+xml"/>
  <Override PartName="/ppt/slideLayouts/slideLayout43.xml" ContentType="application/vnd.openxmlformats-officedocument.presentationml.slideLayout+xml"/>
  <Override PartName="/ppt/slideLayouts/slideLayout37.xml" ContentType="application/vnd.openxmlformats-officedocument.presentationml.slideLayout+xml"/>
  <Override PartName="/ppt/slides/slide10.xml" ContentType="application/vnd.openxmlformats-officedocument.presentationml.slide+xml"/>
  <Override PartName="/ppt/slideLayouts/slideLayout129.xml" ContentType="application/vnd.openxmlformats-officedocument.presentationml.slideLayout+xml"/>
  <Override PartName="/ppt/slideLayouts/slideLayout142.xml" ContentType="application/vnd.openxmlformats-officedocument.presentationml.slideLayout+xml"/>
  <Override PartName="/ppt/slideLayouts/slideLayout21.xml" ContentType="application/vnd.openxmlformats-officedocument.presentationml.slideLayout+xml"/>
  <Override PartName="/ppt/slideLayouts/slideLayout79.xml" ContentType="application/vnd.openxmlformats-officedocument.presentationml.slideLayout+xml"/>
  <Override PartName="/ppt/slideLayouts/slideLayout190.xml" ContentType="application/vnd.openxmlformats-officedocument.presentationml.slideLayout+xml"/>
  <Override PartName="/ppt/slideLayouts/slideLayout15.xml" ContentType="application/vnd.openxmlformats-officedocument.presentationml.slideLayout+xml"/>
  <Override PartName="/ppt/slideLayouts/slideLayout184.xml" ContentType="application/vnd.openxmlformats-officedocument.presentationml.slideLayout+xml"/>
  <Override PartName="/ppt/presProps.xml" ContentType="application/vnd.openxmlformats-officedocument.presentationml.presProps+xml"/>
  <Override PartName="/ppt/slideLayouts/slideLayout107.xml" ContentType="application/vnd.openxmlformats-officedocument.presentationml.slideLayout+xml"/>
  <Override PartName="/ppt/slideLayouts/slideLayout120.xml" ContentType="application/vnd.openxmlformats-officedocument.presentationml.slideLayout+xml"/>
  <Override PartName="/ppt/slideLayouts/slideLayout57.xml" ContentType="application/vnd.openxmlformats-officedocument.presentationml.slideLayout+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 id="2147483664" r:id="rId17"/>
    <p:sldMasterId id="2147483665" r:id="rId18"/>
    <p:sldMasterId id="2147483666" r:id="rId19"/>
  </p:sldMasterIdLst>
  <p:notesMasterIdLst>
    <p:notesMasterId r:id="rId33"/>
  </p:notesMasterIdLst>
  <p:sldIdLst>
    <p:sldId id="294" r:id="rId20"/>
    <p:sldId id="290" r:id="rId21"/>
    <p:sldId id="296" r:id="rId22"/>
    <p:sldId id="297" r:id="rId23"/>
    <p:sldId id="295" r:id="rId24"/>
    <p:sldId id="300" r:id="rId25"/>
    <p:sldId id="299" r:id="rId26"/>
    <p:sldId id="301" r:id="rId27"/>
    <p:sldId id="304" r:id="rId28"/>
    <p:sldId id="293" r:id="rId29"/>
    <p:sldId id="267" r:id="rId30"/>
    <p:sldId id="292" r:id="rId31"/>
    <p:sldId id="305" r:id="rId32"/>
  </p:sldIdLst>
  <p:sldSz cx="13004800" cy="9753600"/>
  <p:notesSz cx="6858000" cy="9144000"/>
  <p:defaultTextStyle>
    <a:defPPr>
      <a:defRPr lang="en-US"/>
    </a:defPPr>
    <a:lvl1pPr algn="l"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1pPr>
    <a:lvl2pPr marL="457200" algn="l"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2pPr>
    <a:lvl3pPr marL="914400" algn="l"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3pPr>
    <a:lvl4pPr marL="1371600" algn="l"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4pPr>
    <a:lvl5pPr marL="1828800" algn="l"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5pPr>
    <a:lvl6pPr marL="22860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6pPr>
    <a:lvl7pPr marL="27432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7pPr>
    <a:lvl8pPr marL="32004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8pPr>
    <a:lvl9pPr marL="36576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FF45F6"/>
    <a:srgbClr val="13F84F"/>
    <a:srgbClr val="02FEFE"/>
    <a:srgbClr val="83E3CD"/>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2206" autoAdjust="0"/>
  </p:normalViewPr>
  <p:slideViewPr>
    <p:cSldViewPr>
      <p:cViewPr>
        <p:scale>
          <a:sx n="62" d="100"/>
          <a:sy n="62" d="100"/>
        </p:scale>
        <p:origin x="-928" y="-176"/>
      </p:cViewPr>
      <p:guideLst>
        <p:guide orient="horz" pos="3072"/>
        <p:guide pos="4096"/>
      </p:guideLst>
    </p:cSldViewPr>
  </p:slideViewPr>
  <p:notesTextViewPr>
    <p:cViewPr>
      <p:scale>
        <a:sx n="100" d="100"/>
        <a:sy n="100" d="100"/>
      </p:scale>
      <p:origin x="0" y="0"/>
    </p:cViewPr>
  </p:notesTextViewPr>
  <p:sorterViewPr>
    <p:cViewPr>
      <p:scale>
        <a:sx n="115" d="100"/>
        <a:sy n="115"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xml"/><Relationship Id="rId21" Type="http://schemas.openxmlformats.org/officeDocument/2006/relationships/slide" Target="slides/slide2.xml"/><Relationship Id="rId22" Type="http://schemas.openxmlformats.org/officeDocument/2006/relationships/slide" Target="slides/slide3.xml"/><Relationship Id="rId23" Type="http://schemas.openxmlformats.org/officeDocument/2006/relationships/slide" Target="slides/slide4.xml"/><Relationship Id="rId24" Type="http://schemas.openxmlformats.org/officeDocument/2006/relationships/slide" Target="slides/slide5.xml"/><Relationship Id="rId25" Type="http://schemas.openxmlformats.org/officeDocument/2006/relationships/slide" Target="slides/slide6.xml"/><Relationship Id="rId26" Type="http://schemas.openxmlformats.org/officeDocument/2006/relationships/slide" Target="slides/slide7.xml"/><Relationship Id="rId27" Type="http://schemas.openxmlformats.org/officeDocument/2006/relationships/slide" Target="slides/slide8.xml"/><Relationship Id="rId28" Type="http://schemas.openxmlformats.org/officeDocument/2006/relationships/slide" Target="slides/slide9.xml"/><Relationship Id="rId29" Type="http://schemas.openxmlformats.org/officeDocument/2006/relationships/slide" Target="slides/slide1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1.xml"/><Relationship Id="rId31" Type="http://schemas.openxmlformats.org/officeDocument/2006/relationships/slide" Target="slides/slide12.xml"/><Relationship Id="rId32" Type="http://schemas.openxmlformats.org/officeDocument/2006/relationships/slide" Target="slides/slide13.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7" Type="http://schemas.openxmlformats.org/officeDocument/2006/relationships/theme" Target="theme/theme1.xml"/><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2F9C69-A978-482A-B6DE-9FC946A77659}"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EBD006C6-18D7-4E88-BF58-F59DC0CB6E63}">
      <dgm:prSet/>
      <dgm:spPr/>
      <dgm:t>
        <a:bodyPr/>
        <a:lstStyle/>
        <a:p>
          <a:pPr rtl="0"/>
          <a:r>
            <a:rPr lang="en-US" dirty="0" smtClean="0"/>
            <a:t>NSF Data Management &amp; Sharing FAQ:</a:t>
          </a:r>
          <a:endParaRPr lang="en-US" dirty="0"/>
        </a:p>
      </dgm:t>
    </dgm:pt>
    <dgm:pt modelId="{E3D2EFE6-60F5-4263-9992-08733A631679}" type="parTrans" cxnId="{BDD7DC7D-904E-4894-8FE3-73621F0B4C04}">
      <dgm:prSet/>
      <dgm:spPr/>
      <dgm:t>
        <a:bodyPr/>
        <a:lstStyle/>
        <a:p>
          <a:endParaRPr lang="en-US"/>
        </a:p>
      </dgm:t>
    </dgm:pt>
    <dgm:pt modelId="{64DAEA1A-A5BD-4669-A0FC-0504355296B5}" type="sibTrans" cxnId="{BDD7DC7D-904E-4894-8FE3-73621F0B4C04}">
      <dgm:prSet/>
      <dgm:spPr/>
      <dgm:t>
        <a:bodyPr/>
        <a:lstStyle/>
        <a:p>
          <a:endParaRPr lang="en-US"/>
        </a:p>
      </dgm:t>
    </dgm:pt>
    <dgm:pt modelId="{8D01ACD9-7CF6-4600-9A9A-71D16ACB2F10}">
      <dgm:prSet/>
      <dgm:spPr/>
      <dgm:t>
        <a:bodyPr/>
        <a:lstStyle/>
        <a:p>
          <a:pPr rtl="0"/>
          <a:r>
            <a:rPr lang="en-US" b="1" smtClean="0"/>
            <a:t>9. Does this policy mean that I must make my data available immediately, even before publication?</a:t>
          </a:r>
          <a:endParaRPr lang="en-US"/>
        </a:p>
      </dgm:t>
    </dgm:pt>
    <dgm:pt modelId="{8EE8E604-DC47-4C10-A24B-A51D51D47C25}" type="parTrans" cxnId="{2B53E147-0DCD-4BD1-A064-6D5E5B094E89}">
      <dgm:prSet/>
      <dgm:spPr/>
      <dgm:t>
        <a:bodyPr/>
        <a:lstStyle/>
        <a:p>
          <a:endParaRPr lang="en-US"/>
        </a:p>
      </dgm:t>
    </dgm:pt>
    <dgm:pt modelId="{E34CAA5D-0668-4803-BE1A-1F7FEDF3BCE3}" type="sibTrans" cxnId="{2B53E147-0DCD-4BD1-A064-6D5E5B094E89}">
      <dgm:prSet/>
      <dgm:spPr/>
      <dgm:t>
        <a:bodyPr/>
        <a:lstStyle/>
        <a:p>
          <a:endParaRPr lang="en-US"/>
        </a:p>
      </dgm:t>
    </dgm:pt>
    <dgm:pt modelId="{2743ADA3-D2CB-4B32-830D-E5F5933D65C5}">
      <dgm:prSet/>
      <dgm:spPr/>
      <dgm:t>
        <a:bodyPr/>
        <a:lstStyle/>
        <a:p>
          <a:pPr rtl="0"/>
          <a:r>
            <a:rPr lang="en-US" smtClean="0"/>
            <a:t>Not necessarily. The expectation is that all data will be made available after a reasonable length of time. However, what constitutes a reasonable length of time will be determined by the community of interest through the process of peer review and program management.</a:t>
          </a:r>
          <a:endParaRPr lang="en-US"/>
        </a:p>
      </dgm:t>
    </dgm:pt>
    <dgm:pt modelId="{FD1660B4-C0E9-4C48-92F1-0180EAE30DE6}" type="parTrans" cxnId="{437DEB7E-D694-4DBB-935C-45CB3BF47192}">
      <dgm:prSet/>
      <dgm:spPr/>
      <dgm:t>
        <a:bodyPr/>
        <a:lstStyle/>
        <a:p>
          <a:endParaRPr lang="en-US"/>
        </a:p>
      </dgm:t>
    </dgm:pt>
    <dgm:pt modelId="{D2A83F29-8072-494A-BF86-21433AA533AE}" type="sibTrans" cxnId="{437DEB7E-D694-4DBB-935C-45CB3BF47192}">
      <dgm:prSet/>
      <dgm:spPr/>
      <dgm:t>
        <a:bodyPr/>
        <a:lstStyle/>
        <a:p>
          <a:endParaRPr lang="en-US"/>
        </a:p>
      </dgm:t>
    </dgm:pt>
    <dgm:pt modelId="{5F21F277-66C1-4FB7-92AC-44F8CC29FD57}">
      <dgm:prSet/>
      <dgm:spPr/>
      <dgm:t>
        <a:bodyPr/>
        <a:lstStyle/>
        <a:p>
          <a:pPr rtl="0"/>
          <a:r>
            <a:rPr lang="en-US" smtClean="0"/>
            <a:t>“NASA Earth observing satellites, sub-orbital platforms and field campaigns [data shall be shared] with all users a</a:t>
          </a:r>
          <a:r>
            <a:rPr lang="en-US" b="1" i="1" smtClean="0"/>
            <a:t>s soon as such data become available</a:t>
          </a:r>
          <a:r>
            <a:rPr lang="en-US" smtClean="0"/>
            <a:t>” </a:t>
          </a:r>
          <a:endParaRPr lang="en-US"/>
        </a:p>
      </dgm:t>
    </dgm:pt>
    <dgm:pt modelId="{32858569-0439-4B53-BA19-B7DF68D59D7D}" type="parTrans" cxnId="{9EE907BD-1064-486C-8EE8-B34AA2C64A3B}">
      <dgm:prSet/>
      <dgm:spPr/>
      <dgm:t>
        <a:bodyPr/>
        <a:lstStyle/>
        <a:p>
          <a:endParaRPr lang="en-US"/>
        </a:p>
      </dgm:t>
    </dgm:pt>
    <dgm:pt modelId="{5BE9406E-9485-4736-91EE-27F03271E604}" type="sibTrans" cxnId="{9EE907BD-1064-486C-8EE8-B34AA2C64A3B}">
      <dgm:prSet/>
      <dgm:spPr/>
      <dgm:t>
        <a:bodyPr/>
        <a:lstStyle/>
        <a:p>
          <a:endParaRPr lang="en-US"/>
        </a:p>
      </dgm:t>
    </dgm:pt>
    <dgm:pt modelId="{3DA81123-E325-431D-87A5-D210A21EBFE0}">
      <dgm:prSet/>
      <dgm:spPr/>
      <dgm:t>
        <a:bodyPr/>
        <a:lstStyle/>
        <a:p>
          <a:pPr rtl="0"/>
          <a:r>
            <a:rPr lang="en-US" smtClean="0"/>
            <a:t>NOAA Environmental Data Management Committee (EDMC) Procedural Directive addresses timeliness</a:t>
          </a:r>
          <a:endParaRPr lang="en-US"/>
        </a:p>
      </dgm:t>
    </dgm:pt>
    <dgm:pt modelId="{A72F9A63-2E1F-4B1F-8E3C-7A377222AF42}" type="parTrans" cxnId="{FE0BAB4B-3F85-47E7-80BF-489BFC3572FD}">
      <dgm:prSet/>
      <dgm:spPr/>
      <dgm:t>
        <a:bodyPr/>
        <a:lstStyle/>
        <a:p>
          <a:endParaRPr lang="en-US"/>
        </a:p>
      </dgm:t>
    </dgm:pt>
    <dgm:pt modelId="{9D32280B-F72A-4A08-B7F8-2B0A5A61A66E}" type="sibTrans" cxnId="{FE0BAB4B-3F85-47E7-80BF-489BFC3572FD}">
      <dgm:prSet/>
      <dgm:spPr/>
      <dgm:t>
        <a:bodyPr/>
        <a:lstStyle/>
        <a:p>
          <a:endParaRPr lang="en-US"/>
        </a:p>
      </dgm:t>
    </dgm:pt>
    <dgm:pt modelId="{BCE55523-57A4-4558-8C01-F643CFD71477}">
      <dgm:prSet/>
      <dgm:spPr/>
      <dgm:t>
        <a:bodyPr/>
        <a:lstStyle/>
        <a:p>
          <a:pPr rtl="0"/>
          <a:r>
            <a:rPr lang="en-US" smtClean="0"/>
            <a:t>Environmental data and information collected under grants / cooperative agreements will be made visible…in a timely manner (</a:t>
          </a:r>
          <a:r>
            <a:rPr lang="en-US" b="1" i="1" smtClean="0"/>
            <a:t>typically no later than 2 years after data are collected or created</a:t>
          </a:r>
          <a:r>
            <a:rPr lang="en-US" smtClean="0"/>
            <a:t>)</a:t>
          </a:r>
          <a:endParaRPr lang="en-US"/>
        </a:p>
      </dgm:t>
    </dgm:pt>
    <dgm:pt modelId="{A5022C7E-D4CD-4ECD-A0B2-6290CA9ADA34}" type="parTrans" cxnId="{81554E4E-68A3-4C59-9291-33D972F0CD04}">
      <dgm:prSet/>
      <dgm:spPr/>
      <dgm:t>
        <a:bodyPr/>
        <a:lstStyle/>
        <a:p>
          <a:endParaRPr lang="en-US"/>
        </a:p>
      </dgm:t>
    </dgm:pt>
    <dgm:pt modelId="{98A5AF2E-DBAD-49D7-B525-C5FE9BC94909}" type="sibTrans" cxnId="{81554E4E-68A3-4C59-9291-33D972F0CD04}">
      <dgm:prSet/>
      <dgm:spPr/>
      <dgm:t>
        <a:bodyPr/>
        <a:lstStyle/>
        <a:p>
          <a:endParaRPr lang="en-US"/>
        </a:p>
      </dgm:t>
    </dgm:pt>
    <dgm:pt modelId="{9FB843FD-B7CD-40C5-ABC9-81DC2B508A1B}" type="pres">
      <dgm:prSet presAssocID="{042F9C69-A978-482A-B6DE-9FC946A77659}" presName="Name0" presStyleCnt="0">
        <dgm:presLayoutVars>
          <dgm:chMax val="7"/>
          <dgm:dir/>
          <dgm:animLvl val="lvl"/>
          <dgm:resizeHandles val="exact"/>
        </dgm:presLayoutVars>
      </dgm:prSet>
      <dgm:spPr/>
      <dgm:t>
        <a:bodyPr/>
        <a:lstStyle/>
        <a:p>
          <a:endParaRPr lang="en-US"/>
        </a:p>
      </dgm:t>
    </dgm:pt>
    <dgm:pt modelId="{D9588476-EAC5-4CEA-9D61-89DA37D3155D}" type="pres">
      <dgm:prSet presAssocID="{EBD006C6-18D7-4E88-BF58-F59DC0CB6E63}" presName="circle1" presStyleLbl="node1" presStyleIdx="0" presStyleCnt="3"/>
      <dgm:spPr/>
    </dgm:pt>
    <dgm:pt modelId="{E0AF0BAC-DFC5-40D4-89BF-E1523F62A4AC}" type="pres">
      <dgm:prSet presAssocID="{EBD006C6-18D7-4E88-BF58-F59DC0CB6E63}" presName="space" presStyleCnt="0"/>
      <dgm:spPr/>
    </dgm:pt>
    <dgm:pt modelId="{A5723144-822A-48C0-BA8F-9DA88CC94106}" type="pres">
      <dgm:prSet presAssocID="{EBD006C6-18D7-4E88-BF58-F59DC0CB6E63}" presName="rect1" presStyleLbl="alignAcc1" presStyleIdx="0" presStyleCnt="3"/>
      <dgm:spPr/>
      <dgm:t>
        <a:bodyPr/>
        <a:lstStyle/>
        <a:p>
          <a:endParaRPr lang="en-US"/>
        </a:p>
      </dgm:t>
    </dgm:pt>
    <dgm:pt modelId="{8324ED1E-5355-41B4-9636-BAD92131330C}" type="pres">
      <dgm:prSet presAssocID="{5F21F277-66C1-4FB7-92AC-44F8CC29FD57}" presName="vertSpace2" presStyleLbl="node1" presStyleIdx="0" presStyleCnt="3"/>
      <dgm:spPr/>
    </dgm:pt>
    <dgm:pt modelId="{8B45E0C7-3A15-4012-8C54-BF52CD0981D1}" type="pres">
      <dgm:prSet presAssocID="{5F21F277-66C1-4FB7-92AC-44F8CC29FD57}" presName="circle2" presStyleLbl="node1" presStyleIdx="1" presStyleCnt="3"/>
      <dgm:spPr/>
    </dgm:pt>
    <dgm:pt modelId="{A4859E34-450F-4DF1-8B7A-D9E65D1386FB}" type="pres">
      <dgm:prSet presAssocID="{5F21F277-66C1-4FB7-92AC-44F8CC29FD57}" presName="rect2" presStyleLbl="alignAcc1" presStyleIdx="1" presStyleCnt="3"/>
      <dgm:spPr/>
      <dgm:t>
        <a:bodyPr/>
        <a:lstStyle/>
        <a:p>
          <a:endParaRPr lang="en-US"/>
        </a:p>
      </dgm:t>
    </dgm:pt>
    <dgm:pt modelId="{BE694A93-A058-463D-8003-CCA815D4D211}" type="pres">
      <dgm:prSet presAssocID="{3DA81123-E325-431D-87A5-D210A21EBFE0}" presName="vertSpace3" presStyleLbl="node1" presStyleIdx="1" presStyleCnt="3"/>
      <dgm:spPr/>
    </dgm:pt>
    <dgm:pt modelId="{001939D0-794C-4A2F-824B-B77EF0636F9A}" type="pres">
      <dgm:prSet presAssocID="{3DA81123-E325-431D-87A5-D210A21EBFE0}" presName="circle3" presStyleLbl="node1" presStyleIdx="2" presStyleCnt="3"/>
      <dgm:spPr/>
    </dgm:pt>
    <dgm:pt modelId="{1EDFF6DD-384A-4C5C-8A94-0CE7363A1D5E}" type="pres">
      <dgm:prSet presAssocID="{3DA81123-E325-431D-87A5-D210A21EBFE0}" presName="rect3" presStyleLbl="alignAcc1" presStyleIdx="2" presStyleCnt="3"/>
      <dgm:spPr/>
      <dgm:t>
        <a:bodyPr/>
        <a:lstStyle/>
        <a:p>
          <a:endParaRPr lang="en-US"/>
        </a:p>
      </dgm:t>
    </dgm:pt>
    <dgm:pt modelId="{9957B4B7-C4AE-4EAD-A93B-C450392D86DB}" type="pres">
      <dgm:prSet presAssocID="{EBD006C6-18D7-4E88-BF58-F59DC0CB6E63}" presName="rect1ParTx" presStyleLbl="alignAcc1" presStyleIdx="2" presStyleCnt="3">
        <dgm:presLayoutVars>
          <dgm:chMax val="1"/>
          <dgm:bulletEnabled val="1"/>
        </dgm:presLayoutVars>
      </dgm:prSet>
      <dgm:spPr/>
      <dgm:t>
        <a:bodyPr/>
        <a:lstStyle/>
        <a:p>
          <a:endParaRPr lang="en-US"/>
        </a:p>
      </dgm:t>
    </dgm:pt>
    <dgm:pt modelId="{7E129515-B0E4-4B5E-8B35-1FF44CED9C24}" type="pres">
      <dgm:prSet presAssocID="{EBD006C6-18D7-4E88-BF58-F59DC0CB6E63}" presName="rect1ChTx" presStyleLbl="alignAcc1" presStyleIdx="2" presStyleCnt="3">
        <dgm:presLayoutVars>
          <dgm:bulletEnabled val="1"/>
        </dgm:presLayoutVars>
      </dgm:prSet>
      <dgm:spPr/>
      <dgm:t>
        <a:bodyPr/>
        <a:lstStyle/>
        <a:p>
          <a:endParaRPr lang="en-US"/>
        </a:p>
      </dgm:t>
    </dgm:pt>
    <dgm:pt modelId="{B195C1DE-2E98-4EE4-80E5-4C4C26BD27FE}" type="pres">
      <dgm:prSet presAssocID="{5F21F277-66C1-4FB7-92AC-44F8CC29FD57}" presName="rect2ParTx" presStyleLbl="alignAcc1" presStyleIdx="2" presStyleCnt="3">
        <dgm:presLayoutVars>
          <dgm:chMax val="1"/>
          <dgm:bulletEnabled val="1"/>
        </dgm:presLayoutVars>
      </dgm:prSet>
      <dgm:spPr/>
      <dgm:t>
        <a:bodyPr/>
        <a:lstStyle/>
        <a:p>
          <a:endParaRPr lang="en-US"/>
        </a:p>
      </dgm:t>
    </dgm:pt>
    <dgm:pt modelId="{9FD86859-ECA9-47BE-9D42-0E3BE9A70DC6}" type="pres">
      <dgm:prSet presAssocID="{5F21F277-66C1-4FB7-92AC-44F8CC29FD57}" presName="rect2ChTx" presStyleLbl="alignAcc1" presStyleIdx="2" presStyleCnt="3">
        <dgm:presLayoutVars>
          <dgm:bulletEnabled val="1"/>
        </dgm:presLayoutVars>
      </dgm:prSet>
      <dgm:spPr/>
    </dgm:pt>
    <dgm:pt modelId="{9E68259A-68BA-499F-BD60-B97715D017C1}" type="pres">
      <dgm:prSet presAssocID="{3DA81123-E325-431D-87A5-D210A21EBFE0}" presName="rect3ParTx" presStyleLbl="alignAcc1" presStyleIdx="2" presStyleCnt="3">
        <dgm:presLayoutVars>
          <dgm:chMax val="1"/>
          <dgm:bulletEnabled val="1"/>
        </dgm:presLayoutVars>
      </dgm:prSet>
      <dgm:spPr/>
      <dgm:t>
        <a:bodyPr/>
        <a:lstStyle/>
        <a:p>
          <a:endParaRPr lang="en-US"/>
        </a:p>
      </dgm:t>
    </dgm:pt>
    <dgm:pt modelId="{286C783D-E284-4828-BE50-4CE42A3D1A43}" type="pres">
      <dgm:prSet presAssocID="{3DA81123-E325-431D-87A5-D210A21EBFE0}" presName="rect3ChTx" presStyleLbl="alignAcc1" presStyleIdx="2" presStyleCnt="3">
        <dgm:presLayoutVars>
          <dgm:bulletEnabled val="1"/>
        </dgm:presLayoutVars>
      </dgm:prSet>
      <dgm:spPr/>
      <dgm:t>
        <a:bodyPr/>
        <a:lstStyle/>
        <a:p>
          <a:endParaRPr lang="en-US"/>
        </a:p>
      </dgm:t>
    </dgm:pt>
  </dgm:ptLst>
  <dgm:cxnLst>
    <dgm:cxn modelId="{ADED81F9-6AA9-44EA-A62B-E655E2C05FF0}" type="presOf" srcId="{BCE55523-57A4-4558-8C01-F643CFD71477}" destId="{286C783D-E284-4828-BE50-4CE42A3D1A43}" srcOrd="0" destOrd="0" presId="urn:microsoft.com/office/officeart/2005/8/layout/target3"/>
    <dgm:cxn modelId="{48307AFF-FE18-49B2-A975-DFC5FDDE159A}" type="presOf" srcId="{042F9C69-A978-482A-B6DE-9FC946A77659}" destId="{9FB843FD-B7CD-40C5-ABC9-81DC2B508A1B}" srcOrd="0" destOrd="0" presId="urn:microsoft.com/office/officeart/2005/8/layout/target3"/>
    <dgm:cxn modelId="{7C91C621-0C45-4A8F-A06F-1DEDBAB9D3A2}" type="presOf" srcId="{3DA81123-E325-431D-87A5-D210A21EBFE0}" destId="{1EDFF6DD-384A-4C5C-8A94-0CE7363A1D5E}" srcOrd="0" destOrd="0" presId="urn:microsoft.com/office/officeart/2005/8/layout/target3"/>
    <dgm:cxn modelId="{DAD1279C-E8EA-43A5-8A44-840298BC2164}" type="presOf" srcId="{3DA81123-E325-431D-87A5-D210A21EBFE0}" destId="{9E68259A-68BA-499F-BD60-B97715D017C1}" srcOrd="1" destOrd="0" presId="urn:microsoft.com/office/officeart/2005/8/layout/target3"/>
    <dgm:cxn modelId="{C2110804-0EA6-4CCF-99BD-F36E3B9FC59B}" type="presOf" srcId="{5F21F277-66C1-4FB7-92AC-44F8CC29FD57}" destId="{A4859E34-450F-4DF1-8B7A-D9E65D1386FB}" srcOrd="0" destOrd="0" presId="urn:microsoft.com/office/officeart/2005/8/layout/target3"/>
    <dgm:cxn modelId="{9EE907BD-1064-486C-8EE8-B34AA2C64A3B}" srcId="{042F9C69-A978-482A-B6DE-9FC946A77659}" destId="{5F21F277-66C1-4FB7-92AC-44F8CC29FD57}" srcOrd="1" destOrd="0" parTransId="{32858569-0439-4B53-BA19-B7DF68D59D7D}" sibTransId="{5BE9406E-9485-4736-91EE-27F03271E604}"/>
    <dgm:cxn modelId="{67B0B87B-A60E-4138-A17A-3DDD50124A34}" type="presOf" srcId="{5F21F277-66C1-4FB7-92AC-44F8CC29FD57}" destId="{B195C1DE-2E98-4EE4-80E5-4C4C26BD27FE}" srcOrd="1" destOrd="0" presId="urn:microsoft.com/office/officeart/2005/8/layout/target3"/>
    <dgm:cxn modelId="{437DEB7E-D694-4DBB-935C-45CB3BF47192}" srcId="{EBD006C6-18D7-4E88-BF58-F59DC0CB6E63}" destId="{2743ADA3-D2CB-4B32-830D-E5F5933D65C5}" srcOrd="1" destOrd="0" parTransId="{FD1660B4-C0E9-4C48-92F1-0180EAE30DE6}" sibTransId="{D2A83F29-8072-494A-BF86-21433AA533AE}"/>
    <dgm:cxn modelId="{FE0BAB4B-3F85-47E7-80BF-489BFC3572FD}" srcId="{042F9C69-A978-482A-B6DE-9FC946A77659}" destId="{3DA81123-E325-431D-87A5-D210A21EBFE0}" srcOrd="2" destOrd="0" parTransId="{A72F9A63-2E1F-4B1F-8E3C-7A377222AF42}" sibTransId="{9D32280B-F72A-4A08-B7F8-2B0A5A61A66E}"/>
    <dgm:cxn modelId="{94CE36A9-8692-406A-BAED-6B113B15D62F}" type="presOf" srcId="{2743ADA3-D2CB-4B32-830D-E5F5933D65C5}" destId="{7E129515-B0E4-4B5E-8B35-1FF44CED9C24}" srcOrd="0" destOrd="1" presId="urn:microsoft.com/office/officeart/2005/8/layout/target3"/>
    <dgm:cxn modelId="{81554E4E-68A3-4C59-9291-33D972F0CD04}" srcId="{3DA81123-E325-431D-87A5-D210A21EBFE0}" destId="{BCE55523-57A4-4558-8C01-F643CFD71477}" srcOrd="0" destOrd="0" parTransId="{A5022C7E-D4CD-4ECD-A0B2-6290CA9ADA34}" sibTransId="{98A5AF2E-DBAD-49D7-B525-C5FE9BC94909}"/>
    <dgm:cxn modelId="{0F9C6FDC-5808-4E17-A9F1-325CD17859BA}" type="presOf" srcId="{EBD006C6-18D7-4E88-BF58-F59DC0CB6E63}" destId="{9957B4B7-C4AE-4EAD-A93B-C450392D86DB}" srcOrd="1" destOrd="0" presId="urn:microsoft.com/office/officeart/2005/8/layout/target3"/>
    <dgm:cxn modelId="{BA254DAD-08F4-40A5-9A52-C8BEE9EF0E42}" type="presOf" srcId="{EBD006C6-18D7-4E88-BF58-F59DC0CB6E63}" destId="{A5723144-822A-48C0-BA8F-9DA88CC94106}" srcOrd="0" destOrd="0" presId="urn:microsoft.com/office/officeart/2005/8/layout/target3"/>
    <dgm:cxn modelId="{2B53E147-0DCD-4BD1-A064-6D5E5B094E89}" srcId="{EBD006C6-18D7-4E88-BF58-F59DC0CB6E63}" destId="{8D01ACD9-7CF6-4600-9A9A-71D16ACB2F10}" srcOrd="0" destOrd="0" parTransId="{8EE8E604-DC47-4C10-A24B-A51D51D47C25}" sibTransId="{E34CAA5D-0668-4803-BE1A-1F7FEDF3BCE3}"/>
    <dgm:cxn modelId="{BDD7DC7D-904E-4894-8FE3-73621F0B4C04}" srcId="{042F9C69-A978-482A-B6DE-9FC946A77659}" destId="{EBD006C6-18D7-4E88-BF58-F59DC0CB6E63}" srcOrd="0" destOrd="0" parTransId="{E3D2EFE6-60F5-4263-9992-08733A631679}" sibTransId="{64DAEA1A-A5BD-4669-A0FC-0504355296B5}"/>
    <dgm:cxn modelId="{C2DEE057-41D0-4F54-BCB0-4DCB1A4DCF72}" type="presOf" srcId="{8D01ACD9-7CF6-4600-9A9A-71D16ACB2F10}" destId="{7E129515-B0E4-4B5E-8B35-1FF44CED9C24}" srcOrd="0" destOrd="0" presId="urn:microsoft.com/office/officeart/2005/8/layout/target3"/>
    <dgm:cxn modelId="{E7E3B6FC-283D-4AFD-9F16-23465331F35C}" type="presParOf" srcId="{9FB843FD-B7CD-40C5-ABC9-81DC2B508A1B}" destId="{D9588476-EAC5-4CEA-9D61-89DA37D3155D}" srcOrd="0" destOrd="0" presId="urn:microsoft.com/office/officeart/2005/8/layout/target3"/>
    <dgm:cxn modelId="{911AB20E-8AB3-4A17-A257-0514464F26B1}" type="presParOf" srcId="{9FB843FD-B7CD-40C5-ABC9-81DC2B508A1B}" destId="{E0AF0BAC-DFC5-40D4-89BF-E1523F62A4AC}" srcOrd="1" destOrd="0" presId="urn:microsoft.com/office/officeart/2005/8/layout/target3"/>
    <dgm:cxn modelId="{D9C7C5E8-3A59-4E5B-8F00-15D4CB81AF5D}" type="presParOf" srcId="{9FB843FD-B7CD-40C5-ABC9-81DC2B508A1B}" destId="{A5723144-822A-48C0-BA8F-9DA88CC94106}" srcOrd="2" destOrd="0" presId="urn:microsoft.com/office/officeart/2005/8/layout/target3"/>
    <dgm:cxn modelId="{5CC4A931-AE27-4603-B8BD-91BD63DB72CA}" type="presParOf" srcId="{9FB843FD-B7CD-40C5-ABC9-81DC2B508A1B}" destId="{8324ED1E-5355-41B4-9636-BAD92131330C}" srcOrd="3" destOrd="0" presId="urn:microsoft.com/office/officeart/2005/8/layout/target3"/>
    <dgm:cxn modelId="{E0B4D427-AA6A-4FBD-990F-BE9004E798DC}" type="presParOf" srcId="{9FB843FD-B7CD-40C5-ABC9-81DC2B508A1B}" destId="{8B45E0C7-3A15-4012-8C54-BF52CD0981D1}" srcOrd="4" destOrd="0" presId="urn:microsoft.com/office/officeart/2005/8/layout/target3"/>
    <dgm:cxn modelId="{C75E1EF6-57E2-4C2F-BD4C-436FA2F2FD06}" type="presParOf" srcId="{9FB843FD-B7CD-40C5-ABC9-81DC2B508A1B}" destId="{A4859E34-450F-4DF1-8B7A-D9E65D1386FB}" srcOrd="5" destOrd="0" presId="urn:microsoft.com/office/officeart/2005/8/layout/target3"/>
    <dgm:cxn modelId="{96801B05-2C6F-429D-8E0C-3CDCA155B901}" type="presParOf" srcId="{9FB843FD-B7CD-40C5-ABC9-81DC2B508A1B}" destId="{BE694A93-A058-463D-8003-CCA815D4D211}" srcOrd="6" destOrd="0" presId="urn:microsoft.com/office/officeart/2005/8/layout/target3"/>
    <dgm:cxn modelId="{0CB7B81E-AF8A-4CF5-82B4-92614B03F9E6}" type="presParOf" srcId="{9FB843FD-B7CD-40C5-ABC9-81DC2B508A1B}" destId="{001939D0-794C-4A2F-824B-B77EF0636F9A}" srcOrd="7" destOrd="0" presId="urn:microsoft.com/office/officeart/2005/8/layout/target3"/>
    <dgm:cxn modelId="{C5DB2875-9185-44F3-AC8B-748655B69DBB}" type="presParOf" srcId="{9FB843FD-B7CD-40C5-ABC9-81DC2B508A1B}" destId="{1EDFF6DD-384A-4C5C-8A94-0CE7363A1D5E}" srcOrd="8" destOrd="0" presId="urn:microsoft.com/office/officeart/2005/8/layout/target3"/>
    <dgm:cxn modelId="{F8079A4D-123F-4DC9-918F-9041BEBC5F12}" type="presParOf" srcId="{9FB843FD-B7CD-40C5-ABC9-81DC2B508A1B}" destId="{9957B4B7-C4AE-4EAD-A93B-C450392D86DB}" srcOrd="9" destOrd="0" presId="urn:microsoft.com/office/officeart/2005/8/layout/target3"/>
    <dgm:cxn modelId="{F6ADB9B8-1E15-4DE7-8A5C-21DBFBDAEF00}" type="presParOf" srcId="{9FB843FD-B7CD-40C5-ABC9-81DC2B508A1B}" destId="{7E129515-B0E4-4B5E-8B35-1FF44CED9C24}" srcOrd="10" destOrd="0" presId="urn:microsoft.com/office/officeart/2005/8/layout/target3"/>
    <dgm:cxn modelId="{3A14D79A-83AE-4608-A82E-FC1C6C3A8C72}" type="presParOf" srcId="{9FB843FD-B7CD-40C5-ABC9-81DC2B508A1B}" destId="{B195C1DE-2E98-4EE4-80E5-4C4C26BD27FE}" srcOrd="11" destOrd="0" presId="urn:microsoft.com/office/officeart/2005/8/layout/target3"/>
    <dgm:cxn modelId="{F8AD4656-F21A-417E-8EE3-D5831310AA10}" type="presParOf" srcId="{9FB843FD-B7CD-40C5-ABC9-81DC2B508A1B}" destId="{9FD86859-ECA9-47BE-9D42-0E3BE9A70DC6}" srcOrd="12" destOrd="0" presId="urn:microsoft.com/office/officeart/2005/8/layout/target3"/>
    <dgm:cxn modelId="{DF7973D7-7B5D-4724-858D-26A14D003128}" type="presParOf" srcId="{9FB843FD-B7CD-40C5-ABC9-81DC2B508A1B}" destId="{9E68259A-68BA-499F-BD60-B97715D017C1}" srcOrd="13" destOrd="0" presId="urn:microsoft.com/office/officeart/2005/8/layout/target3"/>
    <dgm:cxn modelId="{7D845E61-1874-485B-B9C0-65AAD5195D2C}" type="presParOf" srcId="{9FB843FD-B7CD-40C5-ABC9-81DC2B508A1B}" destId="{286C783D-E284-4828-BE50-4CE42A3D1A43}" srcOrd="14"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588476-EAC5-4CEA-9D61-89DA37D3155D}">
      <dsp:nvSpPr>
        <dsp:cNvPr id="0" name=""/>
        <dsp:cNvSpPr/>
      </dsp:nvSpPr>
      <dsp:spPr>
        <a:xfrm>
          <a:off x="0" y="0"/>
          <a:ext cx="6565900" cy="656590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723144-822A-48C0-BA8F-9DA88CC94106}">
      <dsp:nvSpPr>
        <dsp:cNvPr id="0" name=""/>
        <dsp:cNvSpPr/>
      </dsp:nvSpPr>
      <dsp:spPr>
        <a:xfrm>
          <a:off x="3282950" y="0"/>
          <a:ext cx="8578850" cy="65659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NSF Data Management &amp; Sharing FAQ:</a:t>
          </a:r>
          <a:endParaRPr lang="en-US" sz="2100" kern="1200" dirty="0"/>
        </a:p>
      </dsp:txBody>
      <dsp:txXfrm>
        <a:off x="3282950" y="0"/>
        <a:ext cx="4289425" cy="1969774"/>
      </dsp:txXfrm>
    </dsp:sp>
    <dsp:sp modelId="{8B45E0C7-3A15-4012-8C54-BF52CD0981D1}">
      <dsp:nvSpPr>
        <dsp:cNvPr id="0" name=""/>
        <dsp:cNvSpPr/>
      </dsp:nvSpPr>
      <dsp:spPr>
        <a:xfrm>
          <a:off x="1149034" y="1969774"/>
          <a:ext cx="4267830" cy="426783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859E34-450F-4DF1-8B7A-D9E65D1386FB}">
      <dsp:nvSpPr>
        <dsp:cNvPr id="0" name=""/>
        <dsp:cNvSpPr/>
      </dsp:nvSpPr>
      <dsp:spPr>
        <a:xfrm>
          <a:off x="3282950" y="1969774"/>
          <a:ext cx="8578850" cy="426783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smtClean="0"/>
            <a:t>“NASA Earth observing satellites, sub-orbital platforms and field campaigns [data shall be shared] with all users a</a:t>
          </a:r>
          <a:r>
            <a:rPr lang="en-US" sz="2100" b="1" i="1" kern="1200" smtClean="0"/>
            <a:t>s soon as such data become available</a:t>
          </a:r>
          <a:r>
            <a:rPr lang="en-US" sz="2100" kern="1200" smtClean="0"/>
            <a:t>” </a:t>
          </a:r>
          <a:endParaRPr lang="en-US" sz="2100" kern="1200"/>
        </a:p>
      </dsp:txBody>
      <dsp:txXfrm>
        <a:off x="3282950" y="1969774"/>
        <a:ext cx="4289425" cy="1969767"/>
      </dsp:txXfrm>
    </dsp:sp>
    <dsp:sp modelId="{001939D0-794C-4A2F-824B-B77EF0636F9A}">
      <dsp:nvSpPr>
        <dsp:cNvPr id="0" name=""/>
        <dsp:cNvSpPr/>
      </dsp:nvSpPr>
      <dsp:spPr>
        <a:xfrm>
          <a:off x="2298065" y="3939541"/>
          <a:ext cx="1969768" cy="196976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DFF6DD-384A-4C5C-8A94-0CE7363A1D5E}">
      <dsp:nvSpPr>
        <dsp:cNvPr id="0" name=""/>
        <dsp:cNvSpPr/>
      </dsp:nvSpPr>
      <dsp:spPr>
        <a:xfrm>
          <a:off x="3282950" y="3939541"/>
          <a:ext cx="8578850" cy="196976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smtClean="0"/>
            <a:t>NOAA Environmental Data Management Committee (EDMC) Procedural Directive addresses timeliness</a:t>
          </a:r>
          <a:endParaRPr lang="en-US" sz="2100" kern="1200"/>
        </a:p>
      </dsp:txBody>
      <dsp:txXfrm>
        <a:off x="3282950" y="3939541"/>
        <a:ext cx="4289425" cy="1969768"/>
      </dsp:txXfrm>
    </dsp:sp>
    <dsp:sp modelId="{7E129515-B0E4-4B5E-8B35-1FF44CED9C24}">
      <dsp:nvSpPr>
        <dsp:cNvPr id="0" name=""/>
        <dsp:cNvSpPr/>
      </dsp:nvSpPr>
      <dsp:spPr>
        <a:xfrm>
          <a:off x="7572375" y="0"/>
          <a:ext cx="4289425" cy="196977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rtl="0">
            <a:lnSpc>
              <a:spcPct val="90000"/>
            </a:lnSpc>
            <a:spcBef>
              <a:spcPct val="0"/>
            </a:spcBef>
            <a:spcAft>
              <a:spcPct val="15000"/>
            </a:spcAft>
            <a:buChar char="••"/>
          </a:pPr>
          <a:r>
            <a:rPr lang="en-US" sz="1400" b="1" kern="1200" smtClean="0"/>
            <a:t>9. Does this policy mean that I must make my data available immediately, even before publication?</a:t>
          </a:r>
          <a:endParaRPr lang="en-US" sz="1400" kern="1200"/>
        </a:p>
        <a:p>
          <a:pPr marL="114300" lvl="1" indent="-114300" algn="l" defTabSz="622300" rtl="0">
            <a:lnSpc>
              <a:spcPct val="90000"/>
            </a:lnSpc>
            <a:spcBef>
              <a:spcPct val="0"/>
            </a:spcBef>
            <a:spcAft>
              <a:spcPct val="15000"/>
            </a:spcAft>
            <a:buChar char="••"/>
          </a:pPr>
          <a:r>
            <a:rPr lang="en-US" sz="1400" kern="1200" smtClean="0"/>
            <a:t>Not necessarily. The expectation is that all data will be made available after a reasonable length of time. However, what constitutes a reasonable length of time will be determined by the community of interest through the process of peer review and program management.</a:t>
          </a:r>
          <a:endParaRPr lang="en-US" sz="1400" kern="1200"/>
        </a:p>
      </dsp:txBody>
      <dsp:txXfrm>
        <a:off x="7572375" y="0"/>
        <a:ext cx="4289425" cy="1969774"/>
      </dsp:txXfrm>
    </dsp:sp>
    <dsp:sp modelId="{286C783D-E284-4828-BE50-4CE42A3D1A43}">
      <dsp:nvSpPr>
        <dsp:cNvPr id="0" name=""/>
        <dsp:cNvSpPr/>
      </dsp:nvSpPr>
      <dsp:spPr>
        <a:xfrm>
          <a:off x="7572375" y="3939541"/>
          <a:ext cx="4289425" cy="196976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rtl="0">
            <a:lnSpc>
              <a:spcPct val="90000"/>
            </a:lnSpc>
            <a:spcBef>
              <a:spcPct val="0"/>
            </a:spcBef>
            <a:spcAft>
              <a:spcPct val="15000"/>
            </a:spcAft>
            <a:buChar char="••"/>
          </a:pPr>
          <a:r>
            <a:rPr lang="en-US" sz="1400" kern="1200" smtClean="0"/>
            <a:t>Environmental data and information collected under grants / cooperative agreements will be made visible…in a timely manner (</a:t>
          </a:r>
          <a:r>
            <a:rPr lang="en-US" sz="1400" b="1" i="1" kern="1200" smtClean="0"/>
            <a:t>typically no later than 2 years after data are collected or created</a:t>
          </a:r>
          <a:r>
            <a:rPr lang="en-US" sz="1400" kern="1200" smtClean="0"/>
            <a:t>)</a:t>
          </a:r>
          <a:endParaRPr lang="en-US" sz="1400" kern="1200"/>
        </a:p>
      </dsp:txBody>
      <dsp:txXfrm>
        <a:off x="7572375" y="3939541"/>
        <a:ext cx="4289425" cy="1969768"/>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ヒラギノ角ゴ ProN W3" charset="-128"/>
                <a:cs typeface="ヒラギノ角ゴ ProN W3"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6931982B-6126-4576-81B2-875C4759A2EC}" type="datetime1">
              <a:rPr lang="en-US"/>
              <a:pPr>
                <a:defRPr/>
              </a:pPr>
              <a:t>11/18/12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ヒラギノ角ゴ ProN W3" charset="-128"/>
                <a:cs typeface="ヒラギノ角ゴ ProN W3"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8B4FF42-A880-48ED-AC6B-F7395D9AE73D}"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6355660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236547"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S PGothic" pitchFamily="34" charset="-128"/>
                <a:cs typeface="ＭＳ Ｐゴシック" charset="-128"/>
              </a:rPr>
              <a:t>Introduction:  </a:t>
            </a:r>
          </a:p>
          <a:p>
            <a:r>
              <a:rPr lang="en-US" sz="1200" kern="1200" dirty="0" smtClean="0">
                <a:solidFill>
                  <a:schemeClr val="tx1"/>
                </a:solidFill>
                <a:effectLst/>
                <a:latin typeface="+mn-lt"/>
                <a:ea typeface="MS PGothic" pitchFamily="34" charset="-128"/>
                <a:cs typeface="ＭＳ Ｐゴシック" charset="-128"/>
              </a:rPr>
              <a:t>This is the Federation of Earth Science Information Partners Data Management for Scientists Short Course, Section:  Local Data Management - Advertising Your Data, Module:  Agency Requirements for Submitting Metadata.</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Slide 1: Title:  Local Data Management - Advertising Your Data:  Agency Requirements for Submitting Metadata.</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This training module is part of the Federation of Earth Science Information Partners (or ESIP Federation's) Data Management for Scientists Short Course.  The subject of this module is "Agency Requirements for Submitting Metadata."  This module was authored by Nancy Hoebelheinrich from Knowledge Motifs LLC.  Besides the ESIP Federation, sponsors of this Data Management for Scientists Short Course are the Data Conservancy and the United States National Oceanic and Atmospheric Administration (NOAA).</a:t>
            </a:r>
            <a:endParaRPr lang="en-US" sz="1200" kern="1200" dirty="0">
              <a:solidFill>
                <a:schemeClr val="tx1"/>
              </a:solidFill>
              <a:effectLst/>
              <a:latin typeface="+mn-lt"/>
              <a:ea typeface="MS PGothic" pitchFamily="34" charset="-128"/>
              <a:cs typeface="ＭＳ Ｐゴシック" charset="-128"/>
            </a:endParaRPr>
          </a:p>
        </p:txBody>
      </p:sp>
      <p:sp>
        <p:nvSpPr>
          <p:cNvPr id="236548"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37931725" indent="-37474525" eaLnBrk="0" hangingPunct="0">
              <a:defRPr sz="4200">
                <a:solidFill>
                  <a:srgbClr val="000000"/>
                </a:solidFill>
                <a:latin typeface="Helvetica Neue Light" charset="0"/>
                <a:ea typeface="ヒラギノ角ゴ ProN W3" charset="-128"/>
                <a:sym typeface="Helvetica Neue Light" charset="0"/>
              </a:defRPr>
            </a:lvl2pPr>
            <a:lvl3pPr eaLnBrk="0" hangingPunct="0">
              <a:defRPr sz="4200">
                <a:solidFill>
                  <a:srgbClr val="000000"/>
                </a:solidFill>
                <a:latin typeface="Helvetica Neue Light" charset="0"/>
                <a:ea typeface="ヒラギノ角ゴ ProN W3" charset="-128"/>
                <a:sym typeface="Helvetica Neue Light" charset="0"/>
              </a:defRPr>
            </a:lvl3pPr>
            <a:lvl4pPr eaLnBrk="0" hangingPunct="0">
              <a:defRPr sz="4200">
                <a:solidFill>
                  <a:srgbClr val="000000"/>
                </a:solidFill>
                <a:latin typeface="Helvetica Neue Light" charset="0"/>
                <a:ea typeface="ヒラギノ角ゴ ProN W3" charset="-128"/>
                <a:sym typeface="Helvetica Neue Light" charset="0"/>
              </a:defRPr>
            </a:lvl4pPr>
            <a:lvl5pPr eaLnBrk="0" hangingPunct="0">
              <a:defRPr sz="4200">
                <a:solidFill>
                  <a:srgbClr val="000000"/>
                </a:solidFill>
                <a:latin typeface="Helvetica Neue Light" charset="0"/>
                <a:ea typeface="ヒラギノ角ゴ ProN W3" charset="-128"/>
                <a:sym typeface="Helvetica Neue Light" charset="0"/>
              </a:defRPr>
            </a:lvl5pPr>
            <a:lvl6pPr marL="457200"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914400"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1371600"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1828800"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5EC9C2AD-823C-4522-AFDE-29F02A67BBFC}" type="slidenum">
              <a:rPr lang="en-US" sz="1200"/>
              <a:pPr eaLnBrk="1" hangingPunct="1"/>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S PGothic" pitchFamily="34" charset="-128"/>
                <a:cs typeface="ＭＳ Ｐゴシック" charset="-128"/>
              </a:rPr>
              <a:t>Slide 10:  References</a:t>
            </a:r>
          </a:p>
          <a:p>
            <a:r>
              <a:rPr lang="en-US" sz="1200" kern="1200" dirty="0" smtClean="0">
                <a:solidFill>
                  <a:schemeClr val="tx1"/>
                </a:solidFill>
                <a:effectLst/>
                <a:latin typeface="+mn-lt"/>
                <a:ea typeface="MS PGothic" pitchFamily="34" charset="-128"/>
                <a:cs typeface="ＭＳ Ｐゴシック" charset="-128"/>
              </a:rPr>
              <a:t>Within this module, we've made reference to a number of published information sources that we think you may want to review when you want more in-depth information. The most relevant references are listed here.</a:t>
            </a:r>
            <a:endParaRPr lang="en-US" sz="1200" kern="1200" dirty="0">
              <a:solidFill>
                <a:schemeClr val="tx1"/>
              </a:solidFill>
              <a:effectLst/>
              <a:latin typeface="+mn-lt"/>
              <a:ea typeface="MS PGothic" pitchFamily="34" charset="-128"/>
              <a:cs typeface="ＭＳ Ｐゴシック" charset="-128"/>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lgn="ctr" eaLnBrk="0" hangingPunct="0">
              <a:defRPr sz="4200">
                <a:solidFill>
                  <a:srgbClr val="000000"/>
                </a:solidFill>
                <a:latin typeface="Helvetica Neue Light" charset="0"/>
                <a:ea typeface="ヒラギノ角ゴ ProN W3" charset="-128"/>
                <a:sym typeface="Helvetica Neue Light" charset="0"/>
              </a:defRPr>
            </a:lvl1pPr>
            <a:lvl2pPr marL="742950" indent="-285750" algn="ctr" eaLnBrk="0" hangingPunct="0">
              <a:defRPr sz="4200">
                <a:solidFill>
                  <a:srgbClr val="000000"/>
                </a:solidFill>
                <a:latin typeface="Helvetica Neue Light" charset="0"/>
                <a:ea typeface="ヒラギノ角ゴ ProN W3" charset="-128"/>
                <a:sym typeface="Helvetica Neue Light" charset="0"/>
              </a:defRPr>
            </a:lvl2pPr>
            <a:lvl3pPr marL="1143000" indent="-228600" algn="ctr" eaLnBrk="0" hangingPunct="0">
              <a:defRPr sz="4200">
                <a:solidFill>
                  <a:srgbClr val="000000"/>
                </a:solidFill>
                <a:latin typeface="Helvetica Neue Light" charset="0"/>
                <a:ea typeface="ヒラギノ角ゴ ProN W3" charset="-128"/>
                <a:sym typeface="Helvetica Neue Light" charset="0"/>
              </a:defRPr>
            </a:lvl3pPr>
            <a:lvl4pPr marL="1600200" indent="-228600" algn="ctr" eaLnBrk="0" hangingPunct="0">
              <a:defRPr sz="4200">
                <a:solidFill>
                  <a:srgbClr val="000000"/>
                </a:solidFill>
                <a:latin typeface="Helvetica Neue Light" charset="0"/>
                <a:ea typeface="ヒラギノ角ゴ ProN W3" charset="-128"/>
                <a:sym typeface="Helvetica Neue Light" charset="0"/>
              </a:defRPr>
            </a:lvl4pPr>
            <a:lvl5pPr marL="2057400" indent="-228600" algn="ctr"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r" eaLnBrk="1" hangingPunct="1"/>
            <a:fld id="{D72BE0A0-EE6C-4A6A-9068-3C18939DAE7D}" type="slidenum">
              <a:rPr lang="en-US" sz="1200" smtClean="0"/>
              <a:pPr algn="r" eaLnBrk="1" hangingPunct="1"/>
              <a:t>10</a:t>
            </a:fld>
            <a:endParaRPr 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S PGothic" pitchFamily="34" charset="-128"/>
                <a:cs typeface="ＭＳ Ｐゴシック" charset="-128"/>
              </a:rPr>
              <a:t>Slide 11:  Resources</a:t>
            </a:r>
          </a:p>
          <a:p>
            <a:r>
              <a:rPr lang="en-US" sz="1200" kern="1200" dirty="0" smtClean="0">
                <a:solidFill>
                  <a:schemeClr val="tx1"/>
                </a:solidFill>
                <a:effectLst/>
                <a:latin typeface="+mn-lt"/>
                <a:ea typeface="MS PGothic" pitchFamily="34" charset="-128"/>
                <a:cs typeface="ＭＳ Ｐゴシック" charset="-128"/>
              </a:rPr>
              <a:t>On this slide, you will find a linked listing of some additional resources you might find helpful should you need more information about some of the areas we’ve covered briefly in this module. </a:t>
            </a:r>
            <a:endParaRPr lang="en-US" sz="1200" kern="1200" dirty="0">
              <a:solidFill>
                <a:schemeClr val="tx1"/>
              </a:solidFill>
              <a:effectLst/>
              <a:latin typeface="+mn-lt"/>
              <a:ea typeface="MS PGothic" pitchFamily="34" charset="-128"/>
              <a:cs typeface="ＭＳ Ｐゴシック" charset="-128"/>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lgn="ctr" eaLnBrk="0" hangingPunct="0">
              <a:defRPr sz="4200">
                <a:solidFill>
                  <a:srgbClr val="000000"/>
                </a:solidFill>
                <a:latin typeface="Helvetica Neue Light" charset="0"/>
                <a:ea typeface="ヒラギノ角ゴ ProN W3" charset="-128"/>
                <a:sym typeface="Helvetica Neue Light" charset="0"/>
              </a:defRPr>
            </a:lvl1pPr>
            <a:lvl2pPr marL="742950" indent="-285750" algn="ctr" eaLnBrk="0" hangingPunct="0">
              <a:defRPr sz="4200">
                <a:solidFill>
                  <a:srgbClr val="000000"/>
                </a:solidFill>
                <a:latin typeface="Helvetica Neue Light" charset="0"/>
                <a:ea typeface="ヒラギノ角ゴ ProN W3" charset="-128"/>
                <a:sym typeface="Helvetica Neue Light" charset="0"/>
              </a:defRPr>
            </a:lvl2pPr>
            <a:lvl3pPr marL="1143000" indent="-228600" algn="ctr" eaLnBrk="0" hangingPunct="0">
              <a:defRPr sz="4200">
                <a:solidFill>
                  <a:srgbClr val="000000"/>
                </a:solidFill>
                <a:latin typeface="Helvetica Neue Light" charset="0"/>
                <a:ea typeface="ヒラギノ角ゴ ProN W3" charset="-128"/>
                <a:sym typeface="Helvetica Neue Light" charset="0"/>
              </a:defRPr>
            </a:lvl3pPr>
            <a:lvl4pPr marL="1600200" indent="-228600" algn="ctr" eaLnBrk="0" hangingPunct="0">
              <a:defRPr sz="4200">
                <a:solidFill>
                  <a:srgbClr val="000000"/>
                </a:solidFill>
                <a:latin typeface="Helvetica Neue Light" charset="0"/>
                <a:ea typeface="ヒラギノ角ゴ ProN W3" charset="-128"/>
                <a:sym typeface="Helvetica Neue Light" charset="0"/>
              </a:defRPr>
            </a:lvl4pPr>
            <a:lvl5pPr marL="2057400" indent="-228600" algn="ctr"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r" eaLnBrk="1" hangingPunct="1"/>
            <a:fld id="{547F25FE-030A-48DF-9AAF-D6385BD1C1F6}" type="slidenum">
              <a:rPr lang="en-US" sz="1200" smtClean="0"/>
              <a:pPr algn="r" eaLnBrk="1" hangingPunct="1"/>
              <a:t>11</a:t>
            </a:fld>
            <a:endParaRPr 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S PGothic" pitchFamily="34" charset="-128"/>
                <a:cs typeface="ＭＳ Ｐゴシック" charset="-128"/>
              </a:rPr>
              <a:t>Slide 12:  Other Relevant Modules</a:t>
            </a:r>
          </a:p>
          <a:p>
            <a:r>
              <a:rPr lang="en-US" sz="1200" kern="1200" dirty="0" smtClean="0">
                <a:solidFill>
                  <a:schemeClr val="tx1"/>
                </a:solidFill>
                <a:effectLst/>
                <a:latin typeface="+mn-lt"/>
                <a:ea typeface="MS PGothic" pitchFamily="34" charset="-128"/>
                <a:cs typeface="ＭＳ Ｐゴシック" charset="-128"/>
              </a:rPr>
              <a:t>The modules of the ESIP Data Management for Scientists Short Course have been designed to complement and supplement each other.  In light of this plan, we think you might find the following, related modules relevant to you as you gain a better understanding of data management: </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 A more basic guide about advertising your data that discusses the wherefore and wherefore not of advertising your data is called </a:t>
            </a:r>
            <a:r>
              <a:rPr lang="en-US" sz="1200" i="1" kern="1200" dirty="0" smtClean="0">
                <a:solidFill>
                  <a:schemeClr val="tx1"/>
                </a:solidFill>
                <a:effectLst/>
                <a:latin typeface="+mn-lt"/>
                <a:ea typeface="MS PGothic" pitchFamily="34" charset="-128"/>
                <a:cs typeface="ＭＳ Ｐゴシック" charset="-128"/>
              </a:rPr>
              <a:t>Local Data Management:  Advertising Your Data</a:t>
            </a:r>
            <a:endParaRPr lang="en-US" sz="1200" kern="1200" dirty="0" smtClean="0">
              <a:solidFill>
                <a:schemeClr val="tx1"/>
              </a:solidFill>
              <a:effectLst/>
              <a:latin typeface="+mn-lt"/>
              <a:ea typeface="MS PGothic" pitchFamily="34" charset="-128"/>
              <a:cs typeface="ＭＳ Ｐゴシック" charset="-128"/>
            </a:endParaRPr>
          </a:p>
          <a:p>
            <a:r>
              <a:rPr lang="en-US" sz="1200" i="1" kern="1200" dirty="0" smtClean="0">
                <a:solidFill>
                  <a:schemeClr val="tx1"/>
                </a:solidFill>
                <a:effectLst/>
                <a:latin typeface="+mn-lt"/>
                <a:ea typeface="MS PGothic" pitchFamily="34" charset="-128"/>
                <a:cs typeface="ＭＳ Ｐゴシック" charset="-128"/>
              </a:rPr>
              <a:t>- </a:t>
            </a:r>
            <a:r>
              <a:rPr lang="en-US" sz="1200" kern="1200" dirty="0" smtClean="0">
                <a:solidFill>
                  <a:schemeClr val="tx1"/>
                </a:solidFill>
                <a:effectLst/>
                <a:latin typeface="+mn-lt"/>
                <a:ea typeface="MS PGothic" pitchFamily="34" charset="-128"/>
                <a:cs typeface="ＭＳ Ｐゴシック" charset="-128"/>
              </a:rPr>
              <a:t>A module that discusses submitting metadata to data portals and metadata registries in more specifics is called </a:t>
            </a:r>
            <a:r>
              <a:rPr lang="en-US" sz="1200" i="1" kern="1200" dirty="0" smtClean="0">
                <a:solidFill>
                  <a:schemeClr val="tx1"/>
                </a:solidFill>
                <a:effectLst/>
                <a:latin typeface="+mn-lt"/>
                <a:ea typeface="MS PGothic" pitchFamily="34" charset="-128"/>
                <a:cs typeface="ＭＳ Ｐゴシック" charset="-128"/>
              </a:rPr>
              <a:t>Local Data Management - Advertising Your Data:  Using Data Portals and Metadata Registries</a:t>
            </a:r>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 A module that gives you basic information about what metadata is, how it’s created, and what it’s used for is called </a:t>
            </a:r>
            <a:r>
              <a:rPr lang="en-US" sz="1200" i="1" kern="1200" dirty="0" smtClean="0">
                <a:solidFill>
                  <a:schemeClr val="tx1"/>
                </a:solidFill>
                <a:effectLst/>
                <a:latin typeface="+mn-lt"/>
                <a:ea typeface="MS PGothic" pitchFamily="34" charset="-128"/>
                <a:cs typeface="ＭＳ Ｐゴシック" charset="-128"/>
              </a:rPr>
              <a:t>Local Data Management – Creating Documentation and Metadata:  Introduction to Metadata and Metadata Standards</a:t>
            </a:r>
            <a:endParaRPr lang="en-US" sz="1200" kern="1200" dirty="0" smtClean="0">
              <a:solidFill>
                <a:schemeClr val="tx1"/>
              </a:solidFill>
              <a:effectLst/>
              <a:latin typeface="+mn-lt"/>
              <a:ea typeface="MS PGothic" pitchFamily="34" charset="-128"/>
              <a:cs typeface="ＭＳ Ｐゴシック" charset="-128"/>
            </a:endParaRPr>
          </a:p>
          <a:p>
            <a:r>
              <a:rPr lang="en-US" sz="1200" i="1" kern="1200" dirty="0" smtClean="0">
                <a:solidFill>
                  <a:schemeClr val="tx1"/>
                </a:solidFill>
                <a:effectLst/>
                <a:latin typeface="+mn-lt"/>
                <a:ea typeface="MS PGothic" pitchFamily="34" charset="-128"/>
                <a:cs typeface="ＭＳ Ｐゴシック" charset="-128"/>
              </a:rPr>
              <a:t>- </a:t>
            </a:r>
            <a:r>
              <a:rPr lang="en-US" sz="1200" kern="1200" dirty="0" smtClean="0">
                <a:solidFill>
                  <a:schemeClr val="tx1"/>
                </a:solidFill>
                <a:effectLst/>
                <a:latin typeface="+mn-lt"/>
                <a:ea typeface="MS PGothic" pitchFamily="34" charset="-128"/>
                <a:cs typeface="ＭＳ Ｐゴシック" charset="-128"/>
              </a:rPr>
              <a:t>Finally, there is a specific module on publishing metadata to the Global Change Master Directory called </a:t>
            </a:r>
            <a:r>
              <a:rPr lang="en-US" sz="1200" i="1" kern="1200" dirty="0" smtClean="0">
                <a:solidFill>
                  <a:schemeClr val="tx1"/>
                </a:solidFill>
                <a:effectLst/>
                <a:latin typeface="+mn-lt"/>
                <a:ea typeface="MS PGothic" pitchFamily="34" charset="-128"/>
                <a:cs typeface="ＭＳ Ｐゴシック" charset="-128"/>
              </a:rPr>
              <a:t>Local Data Management – Advertising Your Data:  Submitting Metadata to the GCMD </a:t>
            </a:r>
            <a:r>
              <a:rPr lang="en-US" sz="1200" kern="1200" dirty="0" smtClean="0">
                <a:solidFill>
                  <a:schemeClr val="tx1"/>
                </a:solidFill>
                <a:effectLst/>
                <a:latin typeface="+mn-lt"/>
                <a:ea typeface="MS PGothic" pitchFamily="34" charset="-128"/>
                <a:cs typeface="ＭＳ Ｐゴシック" charset="-128"/>
              </a:rPr>
              <a:t>that includes tips on how to submit your metadata to that directory and demonstrates the </a:t>
            </a:r>
            <a:r>
              <a:rPr lang="en-US" sz="1200" kern="1200" dirty="0" err="1" smtClean="0">
                <a:solidFill>
                  <a:schemeClr val="tx1"/>
                </a:solidFill>
                <a:effectLst/>
                <a:latin typeface="+mn-lt"/>
                <a:ea typeface="MS PGothic" pitchFamily="34" charset="-128"/>
                <a:cs typeface="ＭＳ Ｐゴシック" charset="-128"/>
              </a:rPr>
              <a:t>docBUILDER</a:t>
            </a:r>
            <a:r>
              <a:rPr lang="en-US" sz="1200" kern="1200" dirty="0" smtClean="0">
                <a:solidFill>
                  <a:schemeClr val="tx1"/>
                </a:solidFill>
                <a:effectLst/>
                <a:latin typeface="+mn-lt"/>
                <a:ea typeface="MS PGothic" pitchFamily="34" charset="-128"/>
                <a:cs typeface="ＭＳ Ｐゴシック" charset="-128"/>
              </a:rPr>
              <a:t> tool that you can use </a:t>
            </a:r>
            <a:endParaRPr lang="en-US" sz="1200" kern="1200" dirty="0">
              <a:solidFill>
                <a:schemeClr val="tx1"/>
              </a:solidFill>
              <a:effectLst/>
              <a:latin typeface="+mn-lt"/>
              <a:ea typeface="MS PGothic" pitchFamily="34" charset="-128"/>
              <a:cs typeface="ＭＳ Ｐゴシック" charset="-128"/>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lgn="ctr" eaLnBrk="0" hangingPunct="0">
              <a:defRPr sz="4200">
                <a:solidFill>
                  <a:srgbClr val="000000"/>
                </a:solidFill>
                <a:latin typeface="Helvetica Neue Light" charset="0"/>
                <a:ea typeface="ヒラギノ角ゴ ProN W3" charset="-128"/>
                <a:sym typeface="Helvetica Neue Light" charset="0"/>
              </a:defRPr>
            </a:lvl1pPr>
            <a:lvl2pPr marL="742950" indent="-285750" algn="ctr" eaLnBrk="0" hangingPunct="0">
              <a:defRPr sz="4200">
                <a:solidFill>
                  <a:srgbClr val="000000"/>
                </a:solidFill>
                <a:latin typeface="Helvetica Neue Light" charset="0"/>
                <a:ea typeface="ヒラギノ角ゴ ProN W3" charset="-128"/>
                <a:sym typeface="Helvetica Neue Light" charset="0"/>
              </a:defRPr>
            </a:lvl2pPr>
            <a:lvl3pPr marL="1143000" indent="-228600" algn="ctr" eaLnBrk="0" hangingPunct="0">
              <a:defRPr sz="4200">
                <a:solidFill>
                  <a:srgbClr val="000000"/>
                </a:solidFill>
                <a:latin typeface="Helvetica Neue Light" charset="0"/>
                <a:ea typeface="ヒラギノ角ゴ ProN W3" charset="-128"/>
                <a:sym typeface="Helvetica Neue Light" charset="0"/>
              </a:defRPr>
            </a:lvl3pPr>
            <a:lvl4pPr marL="1600200" indent="-228600" algn="ctr" eaLnBrk="0" hangingPunct="0">
              <a:defRPr sz="4200">
                <a:solidFill>
                  <a:srgbClr val="000000"/>
                </a:solidFill>
                <a:latin typeface="Helvetica Neue Light" charset="0"/>
                <a:ea typeface="ヒラギノ角ゴ ProN W3" charset="-128"/>
                <a:sym typeface="Helvetica Neue Light" charset="0"/>
              </a:defRPr>
            </a:lvl4pPr>
            <a:lvl5pPr marL="2057400" indent="-228600" algn="ctr"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r" eaLnBrk="1" hangingPunct="1"/>
            <a:fld id="{7F7EF19D-659C-4FA2-BFA5-B2027772E284}" type="slidenum">
              <a:rPr lang="en-US" sz="1200" smtClean="0"/>
              <a:pPr algn="r" eaLnBrk="1" hangingPunct="1"/>
              <a:t>12</a:t>
            </a:fld>
            <a:endParaRPr 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ＭＳ Ｐゴシック" charset="-128"/>
              </a:rPr>
              <a:t>Slide 13:  Recommended Citation</a:t>
            </a:r>
          </a:p>
          <a:p>
            <a:r>
              <a:rPr lang="en-US" sz="1200" kern="1200" dirty="0" smtClean="0">
                <a:solidFill>
                  <a:schemeClr val="tx1"/>
                </a:solidFill>
                <a:effectLst/>
                <a:latin typeface="+mn-lt"/>
                <a:ea typeface="MS PGothic" pitchFamily="34" charset="-128"/>
                <a:cs typeface="ＭＳ Ｐゴシック" charset="-128"/>
              </a:rPr>
              <a:t>This module is available under a Creative Commons Attribution 3.0 license that allows you to share and adapt the work as long as you cite the work according to the citation provided.  </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smtClean="0">
                <a:solidFill>
                  <a:schemeClr val="tx1"/>
                </a:solidFill>
                <a:effectLst/>
                <a:latin typeface="+mn-lt"/>
                <a:ea typeface="MS PGothic" pitchFamily="34" charset="-128"/>
                <a:cs typeface="ＭＳ Ｐゴシック" charset="-128"/>
              </a:rPr>
              <a:t>Thank you very much for your interest in the ESIP Federation’s Data Management for Scientists Short Course. </a:t>
            </a:r>
            <a:endParaRPr lang="en-US" sz="1200" kern="1200">
              <a:solidFill>
                <a:schemeClr val="tx1"/>
              </a:solidFill>
              <a:effectLst/>
              <a:latin typeface="+mn-lt"/>
              <a:ea typeface="MS PGothic" pitchFamily="34"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C8B4FF42-A880-48ED-AC6B-F7395D9AE73D}" type="slidenum">
              <a:rPr lang="en-US" smtClean="0"/>
              <a:pPr>
                <a:defRPr/>
              </a:pPr>
              <a:t>13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34508563"/>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S PGothic" pitchFamily="34" charset="-128"/>
                <a:cs typeface="ＭＳ Ｐゴシック" charset="-128"/>
              </a:rPr>
              <a:t>Slide 2:  Agencies:  “Allow me to persuade you!”</a:t>
            </a:r>
          </a:p>
          <a:p>
            <a:r>
              <a:rPr lang="en-US" sz="1200" kern="1200" dirty="0" smtClean="0">
                <a:solidFill>
                  <a:schemeClr val="tx1"/>
                </a:solidFill>
                <a:effectLst/>
                <a:latin typeface="+mn-lt"/>
                <a:ea typeface="MS PGothic" pitchFamily="34" charset="-128"/>
                <a:cs typeface="ＭＳ Ｐゴシック" charset="-128"/>
              </a:rPr>
              <a:t>As an overview, this slide explains on what topics we will touch in this module:  </a:t>
            </a:r>
          </a:p>
          <a:p>
            <a:r>
              <a:rPr lang="en-US" sz="1200" kern="1200" dirty="0" smtClean="0">
                <a:solidFill>
                  <a:schemeClr val="tx1"/>
                </a:solidFill>
                <a:effectLst/>
                <a:latin typeface="+mn-lt"/>
                <a:ea typeface="MS PGothic" pitchFamily="34" charset="-128"/>
                <a:cs typeface="ＭＳ Ｐゴシック" charset="-128"/>
              </a:rPr>
              <a:t>- How the agencies persuade you to make metadata available about your data by submission or publication. Metadata can be defined as descriptive information about your data of the type that is usually found in search portals.  </a:t>
            </a:r>
          </a:p>
          <a:p>
            <a:r>
              <a:rPr lang="en-US" sz="1200" kern="1200" dirty="0" smtClean="0">
                <a:solidFill>
                  <a:schemeClr val="tx1"/>
                </a:solidFill>
                <a:effectLst/>
                <a:latin typeface="+mn-lt"/>
                <a:ea typeface="MS PGothic" pitchFamily="34" charset="-128"/>
                <a:cs typeface="ＭＳ Ｐゴシック" charset="-128"/>
              </a:rPr>
              <a:t>- Specifically, we will be talking about the National Science Foundation (NSF’s) required Data Management Plan that motivates you to make metadata available. </a:t>
            </a:r>
          </a:p>
          <a:p>
            <a:r>
              <a:rPr lang="en-US" sz="1200" kern="1200" dirty="0" smtClean="0">
                <a:solidFill>
                  <a:schemeClr val="tx1"/>
                </a:solidFill>
                <a:effectLst/>
                <a:latin typeface="+mn-lt"/>
                <a:ea typeface="MS PGothic" pitchFamily="34" charset="-128"/>
                <a:cs typeface="ＭＳ Ｐゴシック" charset="-128"/>
              </a:rPr>
              <a:t>- The National Aeronautics and Space Administration (NASA’s) Data and Information Policy that encourages you to make metadata available. </a:t>
            </a:r>
          </a:p>
          <a:p>
            <a:r>
              <a:rPr lang="en-US" sz="1200" kern="1200" dirty="0" smtClean="0">
                <a:solidFill>
                  <a:schemeClr val="tx1"/>
                </a:solidFill>
                <a:effectLst/>
                <a:latin typeface="+mn-lt"/>
                <a:ea typeface="MS PGothic" pitchFamily="34" charset="-128"/>
                <a:cs typeface="ＭＳ Ｐゴシック" charset="-128"/>
              </a:rPr>
              <a:t>- The National Oceanic and Atmospheric Administration (NOAA’s) Administrative Order 212-15 that directs you to make metadata available. </a:t>
            </a:r>
          </a:p>
          <a:p>
            <a:r>
              <a:rPr lang="en-US" sz="1200" kern="1200" dirty="0" smtClean="0">
                <a:solidFill>
                  <a:schemeClr val="tx1"/>
                </a:solidFill>
                <a:effectLst/>
                <a:latin typeface="+mn-lt"/>
                <a:ea typeface="MS PGothic" pitchFamily="34" charset="-128"/>
                <a:cs typeface="ＭＳ Ｐゴシック" charset="-128"/>
              </a:rPr>
              <a:t>- How the practice of submitting or publishing metadata is promoted by the E-Government Act of 2002 (44 U.S.C 3602). </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 Other topics we’ll discuss include the timeliness of the metadata submission, and some dissemination tools and techniques that can help you make your metadata available to the public. </a:t>
            </a:r>
            <a:endParaRPr lang="en-US" sz="1200" kern="1200" dirty="0">
              <a:solidFill>
                <a:schemeClr val="tx1"/>
              </a:solidFill>
              <a:effectLst/>
              <a:latin typeface="+mn-lt"/>
              <a:ea typeface="MS PGothic" pitchFamily="34" charset="-128"/>
              <a:cs typeface="ＭＳ Ｐゴシック" charset="-128"/>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lgn="ctr" eaLnBrk="0" hangingPunct="0">
              <a:defRPr sz="4200">
                <a:solidFill>
                  <a:srgbClr val="000000"/>
                </a:solidFill>
                <a:latin typeface="Helvetica Neue Light" charset="0"/>
                <a:ea typeface="ヒラギノ角ゴ ProN W3" charset="-128"/>
                <a:sym typeface="Helvetica Neue Light" charset="0"/>
              </a:defRPr>
            </a:lvl1pPr>
            <a:lvl2pPr marL="742950" indent="-285750" algn="ctr" eaLnBrk="0" hangingPunct="0">
              <a:defRPr sz="4200">
                <a:solidFill>
                  <a:srgbClr val="000000"/>
                </a:solidFill>
                <a:latin typeface="Helvetica Neue Light" charset="0"/>
                <a:ea typeface="ヒラギノ角ゴ ProN W3" charset="-128"/>
                <a:sym typeface="Helvetica Neue Light" charset="0"/>
              </a:defRPr>
            </a:lvl2pPr>
            <a:lvl3pPr marL="1143000" indent="-228600" algn="ctr" eaLnBrk="0" hangingPunct="0">
              <a:defRPr sz="4200">
                <a:solidFill>
                  <a:srgbClr val="000000"/>
                </a:solidFill>
                <a:latin typeface="Helvetica Neue Light" charset="0"/>
                <a:ea typeface="ヒラギノ角ゴ ProN W3" charset="-128"/>
                <a:sym typeface="Helvetica Neue Light" charset="0"/>
              </a:defRPr>
            </a:lvl3pPr>
            <a:lvl4pPr marL="1600200" indent="-228600" algn="ctr" eaLnBrk="0" hangingPunct="0">
              <a:defRPr sz="4200">
                <a:solidFill>
                  <a:srgbClr val="000000"/>
                </a:solidFill>
                <a:latin typeface="Helvetica Neue Light" charset="0"/>
                <a:ea typeface="ヒラギノ角ゴ ProN W3" charset="-128"/>
                <a:sym typeface="Helvetica Neue Light" charset="0"/>
              </a:defRPr>
            </a:lvl4pPr>
            <a:lvl5pPr marL="2057400" indent="-228600" algn="ctr"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r" eaLnBrk="1" hangingPunct="1"/>
            <a:fld id="{BA4B0CF0-D64A-47B4-AD1B-B84E0D170AD0}" type="slidenum">
              <a:rPr lang="en-US" sz="1200" smtClean="0"/>
              <a:pPr algn="r" eaLnBrk="1" hangingPunct="1"/>
              <a:t>2</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ＭＳ Ｐゴシック" charset="-128"/>
              </a:rPr>
              <a:t>Slide 3:  NSF Data Management Plans</a:t>
            </a:r>
          </a:p>
          <a:p>
            <a:r>
              <a:rPr lang="en-US" sz="1200" kern="1200" dirty="0" smtClean="0">
                <a:solidFill>
                  <a:schemeClr val="tx1"/>
                </a:solidFill>
                <a:effectLst/>
                <a:latin typeface="+mn-lt"/>
                <a:ea typeface="MS PGothic" pitchFamily="34" charset="-128"/>
                <a:cs typeface="ＭＳ Ｐゴシック" charset="-128"/>
              </a:rPr>
              <a:t>First let’s talk about the National Science Foundation Data Management Plans. According to the NSF, these plans must contain information about a project – that is, how a project will comply with the policy to disseminate and share research results. </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This policy is fairly new, so we’ve included the citation to where you can find specific information about it, i.e., in Section J of the Grant Proposal Guide, Chapter 2. The policy explicitly requires that you “disseminate” or share the results of your research per the Award &amp; Administration Guide, Section 4.  The specific requirements in Section 4, Subsection A of the Guide state that investigators are expected to </a:t>
            </a:r>
            <a:r>
              <a:rPr lang="en-US" sz="1200" b="1" i="1" kern="1200" dirty="0" smtClean="0">
                <a:solidFill>
                  <a:schemeClr val="tx1"/>
                </a:solidFill>
                <a:effectLst/>
                <a:latin typeface="+mn-lt"/>
                <a:ea typeface="MS PGothic" pitchFamily="34" charset="-128"/>
                <a:cs typeface="ＭＳ Ｐゴシック" charset="-128"/>
              </a:rPr>
              <a:t>promptly prepare and submit for publication</a:t>
            </a:r>
            <a:r>
              <a:rPr lang="en-US" sz="1200" kern="1200" dirty="0" smtClean="0">
                <a:solidFill>
                  <a:schemeClr val="tx1"/>
                </a:solidFill>
                <a:effectLst/>
                <a:latin typeface="+mn-lt"/>
                <a:ea typeface="MS PGothic" pitchFamily="34" charset="-128"/>
                <a:cs typeface="ＭＳ Ｐゴシック" charset="-128"/>
              </a:rPr>
              <a:t> all significant findings conducted under NSF grants.  Specific NSF directorates, and sometimes specific funding solicitations may also require that data and metadata in particular formats be submitted to targeted metadata catalogs.  </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Section 4, Subsection E states that NSF program management will implement those policies in a number of different ways, one of which is the proposal review process, but also by award negotiations and conditions, and by providing appropriate support and other incentives for data cleanup, documentation, dissemination, storage and the like. </a:t>
            </a:r>
            <a:endParaRPr lang="en-US" sz="1200" kern="1200" dirty="0">
              <a:solidFill>
                <a:schemeClr val="tx1"/>
              </a:solidFill>
              <a:effectLst/>
              <a:latin typeface="+mn-lt"/>
              <a:ea typeface="MS PGothic" pitchFamily="34"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C8B4FF42-A880-48ED-AC6B-F7395D9AE73D}" type="slidenum">
              <a:rPr lang="en-US" smtClean="0"/>
              <a:pPr>
                <a:defRPr/>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9889150"/>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ＭＳ Ｐゴシック" charset="-128"/>
              </a:rPr>
              <a:t>Slide 4:  NASA Data &amp; Information Policy</a:t>
            </a:r>
          </a:p>
          <a:p>
            <a:r>
              <a:rPr lang="en-US" sz="1200" kern="1200" dirty="0" smtClean="0">
                <a:solidFill>
                  <a:schemeClr val="tx1"/>
                </a:solidFill>
                <a:effectLst/>
                <a:latin typeface="+mn-lt"/>
                <a:ea typeface="MS PGothic" pitchFamily="34" charset="-128"/>
                <a:cs typeface="ＭＳ Ｐゴシック" charset="-128"/>
              </a:rPr>
              <a:t>Turning to the National Aeronautics and Space Administration, NASA has a Data and Information Policy that promotes what they call </a:t>
            </a:r>
            <a:r>
              <a:rPr lang="en-US" sz="1200" b="1" i="1" kern="1200" dirty="0" smtClean="0">
                <a:solidFill>
                  <a:schemeClr val="tx1"/>
                </a:solidFill>
                <a:effectLst/>
                <a:latin typeface="+mn-lt"/>
                <a:ea typeface="MS PGothic" pitchFamily="34" charset="-128"/>
                <a:cs typeface="ＭＳ Ｐゴシック" charset="-128"/>
              </a:rPr>
              <a:t>full and open sharing</a:t>
            </a:r>
            <a:r>
              <a:rPr lang="en-US" sz="1200" kern="1200" dirty="0" smtClean="0">
                <a:solidFill>
                  <a:schemeClr val="tx1"/>
                </a:solidFill>
                <a:effectLst/>
                <a:latin typeface="+mn-lt"/>
                <a:ea typeface="MS PGothic" pitchFamily="34" charset="-128"/>
                <a:cs typeface="ＭＳ Ｐゴシック" charset="-128"/>
              </a:rPr>
              <a:t> of all data with the research and application communities, private industry, academia and the general public. </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NASA’s reasons for promoting this policy have to do with the belief that the greater the availability of the data, the more quickly and effectively the targeted communities can use it. This sharing policy supports the NASA mission to address basic Earth Science questions, and also provides the basis for developing innovative and practical applications to benefit all – another important aspect of the NASA mission.</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In particular, NASA usually expects that metadata will be deposited at least into its Global Change Master Directory, which we will talk about in more detail later in this module. </a:t>
            </a:r>
            <a:endParaRPr lang="en-US" sz="1200" kern="1200" dirty="0">
              <a:solidFill>
                <a:schemeClr val="tx1"/>
              </a:solidFill>
              <a:effectLst/>
              <a:latin typeface="+mn-lt"/>
              <a:ea typeface="MS PGothic" pitchFamily="34"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C8B4FF42-A880-48ED-AC6B-F7395D9AE73D}" type="slidenum">
              <a:rPr lang="en-US" smtClean="0"/>
              <a:pPr>
                <a:defRPr/>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46395328"/>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ＭＳ Ｐゴシック" charset="-128"/>
              </a:rPr>
              <a:t>Slide 5:  NOAA Administrative Order 212-15</a:t>
            </a:r>
          </a:p>
          <a:p>
            <a:r>
              <a:rPr lang="en-US" sz="1200" kern="1200" dirty="0" smtClean="0">
                <a:solidFill>
                  <a:schemeClr val="tx1"/>
                </a:solidFill>
                <a:effectLst/>
                <a:latin typeface="+mn-lt"/>
                <a:ea typeface="MS PGothic" pitchFamily="34" charset="-128"/>
                <a:cs typeface="ＭＳ Ｐゴシック" charset="-128"/>
              </a:rPr>
              <a:t>From the point of view of the National Oceanic and Atmospheric Administration, NOAA has a Policy Section in Administrative Order Number 212-15 that addresses the dissemination of data and metadata.  Section 3 states that environmental data needs to be </a:t>
            </a:r>
            <a:r>
              <a:rPr lang="en-US" sz="1200" b="1" i="1" kern="1200" dirty="0" smtClean="0">
                <a:solidFill>
                  <a:schemeClr val="tx1"/>
                </a:solidFill>
                <a:effectLst/>
                <a:latin typeface="+mn-lt"/>
                <a:ea typeface="MS PGothic" pitchFamily="34" charset="-128"/>
                <a:cs typeface="ＭＳ Ｐゴシック" charset="-128"/>
              </a:rPr>
              <a:t>visible, accessible, and independently understandable to users</a:t>
            </a:r>
            <a:r>
              <a:rPr lang="en-US" sz="1200" kern="1200" dirty="0" smtClean="0">
                <a:solidFill>
                  <a:schemeClr val="tx1"/>
                </a:solidFill>
                <a:effectLst/>
                <a:latin typeface="+mn-lt"/>
                <a:ea typeface="MS PGothic" pitchFamily="34" charset="-128"/>
                <a:cs typeface="ＭＳ Ｐゴシック" charset="-128"/>
              </a:rPr>
              <a:t>. Researchers are to conduct scientific data stewardship activities in order to address </a:t>
            </a:r>
            <a:r>
              <a:rPr lang="en-US" sz="1200" b="1" i="1" kern="1200" dirty="0" smtClean="0">
                <a:solidFill>
                  <a:schemeClr val="tx1"/>
                </a:solidFill>
                <a:effectLst/>
                <a:latin typeface="+mn-lt"/>
                <a:ea typeface="MS PGothic" pitchFamily="34" charset="-128"/>
                <a:cs typeface="ＭＳ Ｐゴシック" charset="-128"/>
              </a:rPr>
              <a:t>data content access and user understanding</a:t>
            </a:r>
            <a:r>
              <a:rPr lang="en-US" sz="1200" kern="1200" dirty="0" smtClean="0">
                <a:solidFill>
                  <a:schemeClr val="tx1"/>
                </a:solidFill>
                <a:effectLst/>
                <a:latin typeface="+mn-lt"/>
                <a:ea typeface="MS PGothic" pitchFamily="34" charset="-128"/>
                <a:cs typeface="ＭＳ Ｐゴシック" charset="-128"/>
              </a:rPr>
              <a:t> as one of a funded project’s objectives. Justification for this administrative requirement lies with the E-Government Act of 2002 which promotes enhanced access to federal government information. </a:t>
            </a:r>
            <a:endParaRPr lang="en-US" sz="1200" kern="1200" dirty="0">
              <a:solidFill>
                <a:schemeClr val="tx1"/>
              </a:solidFill>
              <a:effectLst/>
              <a:latin typeface="+mn-lt"/>
              <a:ea typeface="MS PGothic" pitchFamily="34"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C8B4FF42-A880-48ED-AC6B-F7395D9AE73D}" type="slidenum">
              <a:rPr lang="en-US" smtClean="0"/>
              <a:pPr>
                <a:defRPr/>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74748786"/>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ＭＳ Ｐゴシック" charset="-128"/>
              </a:rPr>
              <a:t>Slide 6:  Timeliness of making data available</a:t>
            </a:r>
          </a:p>
          <a:p>
            <a:r>
              <a:rPr lang="en-US" sz="1200" kern="1200" dirty="0" smtClean="0">
                <a:solidFill>
                  <a:schemeClr val="tx1"/>
                </a:solidFill>
                <a:effectLst/>
                <a:latin typeface="+mn-lt"/>
                <a:ea typeface="MS PGothic" pitchFamily="34" charset="-128"/>
                <a:cs typeface="ＭＳ Ｐゴシック" charset="-128"/>
              </a:rPr>
              <a:t>Each of the agencies we’ve mentioned have different language for discussing the timeliness of making scientific data (and metadata) available to the public. </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NSF has a Data Management &amp; Sharing FAQ or Frequently Asked Questions document that asks whether data needs to be available before publication. In the FAQ, the answer to this question is that data does not necessarily need to be made available immediately. The expectation is that all data will be made available after a “reasonable length of time”.  What constitutes a reasonable length of time is determined by communities of interest through the process of peer review and program management, so the timeliness can vary depending upon the community. It should be noted however, that it is considered Best Practice to make </a:t>
            </a:r>
            <a:r>
              <a:rPr lang="en-US" sz="1200" i="1" kern="1200" dirty="0" smtClean="0">
                <a:solidFill>
                  <a:schemeClr val="tx1"/>
                </a:solidFill>
                <a:effectLst/>
                <a:latin typeface="+mn-lt"/>
                <a:ea typeface="MS PGothic" pitchFamily="34" charset="-128"/>
                <a:cs typeface="ＭＳ Ｐゴシック" charset="-128"/>
              </a:rPr>
              <a:t>metadata</a:t>
            </a:r>
            <a:r>
              <a:rPr lang="en-US" sz="1200" kern="1200" dirty="0" smtClean="0">
                <a:solidFill>
                  <a:schemeClr val="tx1"/>
                </a:solidFill>
                <a:effectLst/>
                <a:latin typeface="+mn-lt"/>
                <a:ea typeface="MS PGothic" pitchFamily="34" charset="-128"/>
                <a:cs typeface="ＭＳ Ｐゴシック" charset="-128"/>
              </a:rPr>
              <a:t> for data available at the same time as the data are made available, else the data will be difficult to find!</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For NASA’s part, pertinent language states that NASA Earth observing satellites, sub-orbital platforms and field campaigns’ data are supposed to be shared with users </a:t>
            </a:r>
            <a:r>
              <a:rPr lang="en-US" sz="1200" b="1" i="1" kern="1200" dirty="0" smtClean="0">
                <a:solidFill>
                  <a:schemeClr val="tx1"/>
                </a:solidFill>
                <a:effectLst/>
                <a:latin typeface="+mn-lt"/>
                <a:ea typeface="MS PGothic" pitchFamily="34" charset="-128"/>
                <a:cs typeface="ＭＳ Ｐゴシック" charset="-128"/>
              </a:rPr>
              <a:t>as soon as such data becomes available. </a:t>
            </a:r>
            <a:r>
              <a:rPr lang="en-US" sz="1200" kern="1200" dirty="0" smtClean="0">
                <a:solidFill>
                  <a:schemeClr val="tx1"/>
                </a:solidFill>
                <a:effectLst/>
                <a:latin typeface="+mn-lt"/>
                <a:ea typeface="MS PGothic" pitchFamily="34" charset="-128"/>
                <a:cs typeface="ＭＳ Ｐゴシック" charset="-128"/>
              </a:rPr>
              <a:t>And once again, the practice of making the metadata for such data available at that same time is expected.  </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NOAA has an Environmental Data Management Committee, or EDMC Procedural Directive that addresses timeliness.  This Procedural Directive states that environmental data collected under any grants or cooperative agreements will need to be made available in a timely manner, which is </a:t>
            </a:r>
            <a:r>
              <a:rPr lang="en-US" sz="1200" b="1" i="1" kern="1200" dirty="0" smtClean="0">
                <a:solidFill>
                  <a:schemeClr val="tx1"/>
                </a:solidFill>
                <a:effectLst/>
                <a:latin typeface="+mn-lt"/>
                <a:ea typeface="MS PGothic" pitchFamily="34" charset="-128"/>
                <a:cs typeface="ＭＳ Ｐゴシック" charset="-128"/>
              </a:rPr>
              <a:t>typically no later than two years after the data are collected or created</a:t>
            </a:r>
            <a:r>
              <a:rPr lang="en-US" sz="1200" kern="1200" dirty="0" smtClean="0">
                <a:solidFill>
                  <a:schemeClr val="tx1"/>
                </a:solidFill>
                <a:effectLst/>
                <a:latin typeface="+mn-lt"/>
                <a:ea typeface="MS PGothic" pitchFamily="34" charset="-128"/>
                <a:cs typeface="ＭＳ Ｐゴシック" charset="-128"/>
              </a:rPr>
              <a:t>.</a:t>
            </a:r>
            <a:endParaRPr lang="en-US" sz="1200" kern="1200" dirty="0">
              <a:solidFill>
                <a:schemeClr val="tx1"/>
              </a:solidFill>
              <a:effectLst/>
              <a:latin typeface="+mn-lt"/>
              <a:ea typeface="MS PGothic" pitchFamily="34"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C8B4FF42-A880-48ED-AC6B-F7395D9AE73D}" type="slidenum">
              <a:rPr lang="en-US" smtClean="0"/>
              <a:pPr>
                <a:defRPr/>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39326320"/>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ＭＳ Ｐゴシック" charset="-128"/>
              </a:rPr>
              <a:t>Slide 7: Metadata dissemination tools &amp; destinations</a:t>
            </a:r>
          </a:p>
          <a:p>
            <a:r>
              <a:rPr lang="en-US" sz="1200" kern="1200" dirty="0" smtClean="0">
                <a:solidFill>
                  <a:schemeClr val="tx1"/>
                </a:solidFill>
                <a:effectLst/>
                <a:latin typeface="+mn-lt"/>
                <a:ea typeface="MS PGothic" pitchFamily="34" charset="-128"/>
                <a:cs typeface="ＭＳ Ｐゴシック" charset="-128"/>
              </a:rPr>
              <a:t>There are a number of options for disseminating metadata, and placing it in various destinations. The example that is illustrated is from the Global Change Master Directory mentioned earlier.  The GCMD as it is called, is an example of an agency supported tool, in this case a NASA tool.  The GCMD’s tool, called </a:t>
            </a:r>
            <a:r>
              <a:rPr lang="en-US" sz="1200" kern="1200" dirty="0" err="1" smtClean="0">
                <a:solidFill>
                  <a:schemeClr val="tx1"/>
                </a:solidFill>
                <a:effectLst/>
                <a:latin typeface="+mn-lt"/>
                <a:ea typeface="MS PGothic" pitchFamily="34" charset="-128"/>
                <a:cs typeface="ＭＳ Ｐゴシック" charset="-128"/>
              </a:rPr>
              <a:t>docBUILDER</a:t>
            </a:r>
            <a:r>
              <a:rPr lang="en-US" sz="1200" kern="1200" dirty="0" smtClean="0">
                <a:solidFill>
                  <a:schemeClr val="tx1"/>
                </a:solidFill>
                <a:effectLst/>
                <a:latin typeface="+mn-lt"/>
                <a:ea typeface="MS PGothic" pitchFamily="34" charset="-128"/>
                <a:cs typeface="ＭＳ Ｐゴシック" charset="-128"/>
              </a:rPr>
              <a:t>, helps you author or create your own descriptive information about your data, or convert it from one metadata format to another if need be. There is an entire module in the ESIP Federation’s Data Management Course on submitting metadata to the GCMD; a specific link can be found on a later slide in this module.</a:t>
            </a:r>
            <a:endParaRPr lang="en-US" sz="1200" kern="1200" dirty="0">
              <a:solidFill>
                <a:schemeClr val="tx1"/>
              </a:solidFill>
              <a:effectLst/>
              <a:latin typeface="+mn-lt"/>
              <a:ea typeface="MS PGothic" pitchFamily="34"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C8B4FF42-A880-48ED-AC6B-F7395D9AE73D}" type="slidenum">
              <a:rPr lang="en-US" smtClean="0"/>
              <a:pPr>
                <a:defRPr/>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06270571"/>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ＭＳ Ｐゴシック" charset="-128"/>
              </a:rPr>
              <a:t>Slide 8: Metadata dissemination tools &amp; destinations, continued</a:t>
            </a:r>
          </a:p>
          <a:p>
            <a:r>
              <a:rPr lang="en-US" sz="1200" kern="1200" dirty="0" smtClean="0">
                <a:solidFill>
                  <a:schemeClr val="tx1"/>
                </a:solidFill>
                <a:effectLst/>
                <a:latin typeface="+mn-lt"/>
                <a:ea typeface="MS PGothic" pitchFamily="34" charset="-128"/>
                <a:cs typeface="ＭＳ Ｐゴシック" charset="-128"/>
              </a:rPr>
              <a:t>There are other tools that allow you to submit metadata about your data to various kinds of web-based portals and registries, in particular, data portals and metadata registries.  Illustrated on slide 8 is an example of an excellent source of information that you could use to find where you could submit information about your data.  The Global Spatial Data Infrastructure Association (GSDI) website contains a list of geographic data portals and metadata registries from an international perspective that you can use as a starting point to find where you could submit your metadata. Many of these data portals and metadata registries have their own metadata submission tools or accept the formatted output of commonly used tools. This website also contains a list of places where you might archive or store your data that are part of a Spatial Data Infrastructure, should that be of interest to you.</a:t>
            </a:r>
            <a:endParaRPr lang="en-US" sz="1200" kern="1200" dirty="0">
              <a:solidFill>
                <a:schemeClr val="tx1"/>
              </a:solidFill>
              <a:effectLst/>
              <a:latin typeface="+mn-lt"/>
              <a:ea typeface="MS PGothic" pitchFamily="34"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C8B4FF42-A880-48ED-AC6B-F7395D9AE73D}" type="slidenum">
              <a:rPr lang="en-US" smtClean="0"/>
              <a:pPr>
                <a:defRPr/>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462829"/>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ＭＳ Ｐゴシック" charset="-128"/>
              </a:rPr>
              <a:t>Slide 9:  Metadata dissemination tools &amp; destinations, continued </a:t>
            </a:r>
          </a:p>
          <a:p>
            <a:r>
              <a:rPr lang="en-US" sz="1200" kern="1200" dirty="0" smtClean="0">
                <a:solidFill>
                  <a:schemeClr val="tx1"/>
                </a:solidFill>
                <a:effectLst/>
                <a:latin typeface="+mn-lt"/>
                <a:ea typeface="MS PGothic" pitchFamily="34" charset="-128"/>
                <a:cs typeface="ＭＳ Ｐゴシック" charset="-128"/>
              </a:rPr>
              <a:t>There are other ways of disseminating metadata that we can briefly mention. For example, it is possible to directly submit your metadata to the web using what is called a Casting Service. </a:t>
            </a:r>
            <a:r>
              <a:rPr lang="en-US" sz="1200" kern="1200" dirty="0" err="1" smtClean="0">
                <a:solidFill>
                  <a:schemeClr val="tx1"/>
                </a:solidFill>
                <a:effectLst/>
                <a:latin typeface="+mn-lt"/>
                <a:ea typeface="MS PGothic" pitchFamily="34" charset="-128"/>
                <a:cs typeface="ＭＳ Ｐゴシック" charset="-128"/>
              </a:rPr>
              <a:t>Datacasting</a:t>
            </a:r>
            <a:r>
              <a:rPr lang="en-US" sz="1200" kern="1200" dirty="0" smtClean="0">
                <a:solidFill>
                  <a:schemeClr val="tx1"/>
                </a:solidFill>
                <a:effectLst/>
                <a:latin typeface="+mn-lt"/>
                <a:ea typeface="MS PGothic" pitchFamily="34" charset="-128"/>
                <a:cs typeface="ＭＳ Ｐゴシック" charset="-128"/>
              </a:rPr>
              <a:t> is a state of art technology used for distributing Earth Science data that uses a web based submission form in which you publish the availability of your data through a web feed along with some minimum information about the data. </a:t>
            </a:r>
          </a:p>
          <a:p>
            <a:r>
              <a:rPr lang="en-US" sz="1200" kern="1200" dirty="0" smtClean="0">
                <a:solidFill>
                  <a:schemeClr val="tx1"/>
                </a:solidFill>
                <a:effectLst/>
                <a:latin typeface="+mn-lt"/>
                <a:ea typeface="MS PGothic" pitchFamily="34" charset="-128"/>
                <a:cs typeface="ＭＳ Ｐゴシック" charset="-128"/>
              </a:rPr>
              <a:t>Users subscribe to that web feed to find and download the data of interest, including yours!  Data aggregators can also find your data using this method. The NASA Jet Propulsion Lab’s JPL </a:t>
            </a:r>
            <a:r>
              <a:rPr lang="en-US" sz="1200" kern="1200" dirty="0" err="1" smtClean="0">
                <a:solidFill>
                  <a:schemeClr val="tx1"/>
                </a:solidFill>
                <a:effectLst/>
                <a:latin typeface="+mn-lt"/>
                <a:ea typeface="MS PGothic" pitchFamily="34" charset="-128"/>
                <a:cs typeface="ＭＳ Ｐゴシック" charset="-128"/>
              </a:rPr>
              <a:t>Datacaster</a:t>
            </a:r>
            <a:r>
              <a:rPr lang="en-US" sz="1200" kern="1200" dirty="0" smtClean="0">
                <a:solidFill>
                  <a:schemeClr val="tx1"/>
                </a:solidFill>
                <a:effectLst/>
                <a:latin typeface="+mn-lt"/>
                <a:ea typeface="MS PGothic" pitchFamily="34" charset="-128"/>
                <a:cs typeface="ＭＳ Ｐゴシック" charset="-128"/>
              </a:rPr>
              <a:t> that is identified on the screen advertises information about newly archived individual items within an existing data set. On the other hand, the </a:t>
            </a:r>
            <a:r>
              <a:rPr lang="en-US" sz="1200" kern="1200" dirty="0" err="1" smtClean="0">
                <a:solidFill>
                  <a:schemeClr val="tx1"/>
                </a:solidFill>
                <a:effectLst/>
                <a:latin typeface="+mn-lt"/>
                <a:ea typeface="MS PGothic" pitchFamily="34" charset="-128"/>
                <a:cs typeface="ＭＳ Ｐゴシック" charset="-128"/>
              </a:rPr>
              <a:t>Libre</a:t>
            </a:r>
            <a:r>
              <a:rPr lang="en-US" sz="1200" kern="1200" dirty="0" smtClean="0">
                <a:solidFill>
                  <a:schemeClr val="tx1"/>
                </a:solidFill>
                <a:effectLst/>
                <a:latin typeface="+mn-lt"/>
                <a:ea typeface="MS PGothic" pitchFamily="34" charset="-128"/>
                <a:cs typeface="ＭＳ Ｐゴシック" charset="-128"/>
              </a:rPr>
              <a:t> tool from the National Snow and Ice Data Center advertises a collection as a whole. These are two examples of metadata dissemination tools that are available. </a:t>
            </a:r>
          </a:p>
        </p:txBody>
      </p:sp>
      <p:sp>
        <p:nvSpPr>
          <p:cNvPr id="4" name="Slide Number Placeholder 3"/>
          <p:cNvSpPr>
            <a:spLocks noGrp="1"/>
          </p:cNvSpPr>
          <p:nvPr>
            <p:ph type="sldNum" sz="quarter" idx="10"/>
          </p:nvPr>
        </p:nvSpPr>
        <p:spPr/>
        <p:txBody>
          <a:bodyPr/>
          <a:lstStyle/>
          <a:p>
            <a:pPr>
              <a:defRPr/>
            </a:pPr>
            <a:fld id="{C8B4FF42-A880-48ED-AC6B-F7395D9AE73D}" type="slidenum">
              <a:rPr lang="en-US" smtClean="0"/>
              <a:pPr>
                <a:defRPr/>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94943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5731119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90149508"/>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5095639"/>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62861215"/>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65696979"/>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61737422"/>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82555455"/>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19416114"/>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9189707"/>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7537518"/>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46047604"/>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6625527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1320800"/>
            <a:ext cx="2965450" cy="6870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1320800"/>
            <a:ext cx="8743950" cy="6870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85239992"/>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01547784"/>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74620993"/>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4414306"/>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86480956"/>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877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8204917"/>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66853299"/>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62263487"/>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03486754"/>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18750068"/>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3328701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76972611"/>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6718440"/>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35814051"/>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01736274"/>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05184092"/>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80613549"/>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69300" y="2324100"/>
            <a:ext cx="1955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477500" y="2324100"/>
            <a:ext cx="1955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91550491"/>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77037114"/>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048875"/>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22348422"/>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2957943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43339" y="2286000"/>
            <a:ext cx="11861800" cy="6565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dirty="0" smtClean="0"/>
              <a:t>Click to edit Master title style</a:t>
            </a:r>
            <a:endParaRPr lang="en-US" dirty="0"/>
          </a:p>
        </p:txBody>
      </p:sp>
      <p:sp>
        <p:nvSpPr>
          <p:cNvPr id="5" name="Rectangle 4"/>
          <p:cNvSpPr/>
          <p:nvPr userDrawn="1"/>
        </p:nvSpPr>
        <p:spPr bwMode="auto">
          <a:xfrm>
            <a:off x="4883187" y="2667000"/>
            <a:ext cx="184666" cy="246221"/>
          </a:xfrm>
          <a:prstGeom prst="rect">
            <a:avLst/>
          </a:prstGeom>
          <a:solidFill>
            <a:schemeClr val="bg1"/>
          </a:solidFill>
          <a:ln w="25400"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Helvetica Neue Light" charset="0"/>
              <a:ea typeface="ヒラギノ角ゴ ProN W3" charset="0"/>
              <a:cs typeface="ヒラギノ角ゴ ProN W3" charset="0"/>
              <a:sym typeface="Helvetica Neue Light"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95148100"/>
      </p:ext>
    </p:extLst>
  </p:cSld>
  <p:clrMapOvr>
    <a:masterClrMapping/>
  </p:clrMapOvr>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94407969"/>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74146418"/>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63706365"/>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99267193"/>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55165746"/>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8576521"/>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571500" y="863600"/>
            <a:ext cx="5854700" cy="802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863600"/>
            <a:ext cx="5854700" cy="802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04458514"/>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07316978"/>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98640424"/>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4475095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39672655"/>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0186911"/>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63109501"/>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66585239"/>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90525"/>
            <a:ext cx="2965450" cy="84994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90525"/>
            <a:ext cx="8743950" cy="8499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5067952"/>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17710249"/>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11361666"/>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12666168"/>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83927699"/>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64669414"/>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5877631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96122285"/>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67473376"/>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07659197"/>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97835624"/>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35348507"/>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38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3820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60345559"/>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28578661"/>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99057521"/>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7351114"/>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40766328"/>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1335472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66346617"/>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73298952"/>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7882582"/>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0534524"/>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81475774"/>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41396518"/>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05242364"/>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28877335"/>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38629326"/>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4400660"/>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238281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0146207"/>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81639404"/>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62818049"/>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66532064"/>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13335632"/>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74923903"/>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11250285"/>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78932214"/>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85792410"/>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82020169"/>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229631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96712225"/>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5016500"/>
            <a:ext cx="24638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87700" y="5016500"/>
            <a:ext cx="24638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50455210"/>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22243984"/>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49335523"/>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73893913"/>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96549951"/>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80528544"/>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51674401"/>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81500" y="1320800"/>
            <a:ext cx="1270000" cy="6870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1320800"/>
            <a:ext cx="3657600" cy="6870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16716083"/>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65846750"/>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7364659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73562094"/>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738226"/>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48600" y="8470900"/>
            <a:ext cx="2400300" cy="50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401300" y="8470900"/>
            <a:ext cx="2400300" cy="50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71852586"/>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16362595"/>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43207810"/>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99016287"/>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9756044"/>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21517162"/>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7946987"/>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53625" y="7785100"/>
            <a:ext cx="2847975" cy="1701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09700" y="7785100"/>
            <a:ext cx="8391525" cy="1701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62878275"/>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2241396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1297869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0392508"/>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03945805"/>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13053685"/>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2712106"/>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57129791"/>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08391566"/>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6627426"/>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54584410"/>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16504310"/>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44649848"/>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2276475"/>
            <a:ext cx="2965450"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2276475"/>
            <a:ext cx="87439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2168570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2329748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5255859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270994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7766182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1118811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2496745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1167523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2028955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1737891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92414723"/>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0737355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348593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9952140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9939304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1712783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14868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0356559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0486209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8853757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4786054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5016500"/>
            <a:ext cx="58547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16500"/>
            <a:ext cx="58547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9707023"/>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9514685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8056588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1945974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99565635"/>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40405056"/>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2280928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4009548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3781357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1277653"/>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9368357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73098274"/>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2664405"/>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59686251"/>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003486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04764358"/>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24402295"/>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56271171"/>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44466368"/>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6864074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48080417"/>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9987589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54754238"/>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48311454"/>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29196230"/>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64201085"/>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61160333"/>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71264430"/>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3759846"/>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18548569"/>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6051052"/>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061891"/>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4385901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2933757"/>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6352842"/>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35181566"/>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15882457"/>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13493907"/>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9053014"/>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59458459"/>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00873549"/>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5005963"/>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76338637"/>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846330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8568870"/>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81465075"/>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27295515"/>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97295438"/>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0283375"/>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16171063"/>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94473725"/>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92266421"/>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0267525"/>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73837178"/>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0940864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58193579"/>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18808468"/>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98938211"/>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877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62794931"/>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77719663"/>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78664070"/>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94649481"/>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51239164"/>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83400746"/>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86073720"/>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81500" y="330200"/>
            <a:ext cx="127000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365760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63779883"/>
      </p:ext>
    </p:extLst>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571500" y="5016500"/>
            <a:ext cx="11861800" cy="3175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027" name="Line 2"/>
          <p:cNvSpPr>
            <a:spLocks noChangeShapeType="1"/>
          </p:cNvSpPr>
          <p:nvPr/>
        </p:nvSpPr>
        <p:spPr bwMode="auto">
          <a:xfrm>
            <a:off x="647700" y="47498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028" name="Rectangle 3"/>
          <p:cNvSpPr>
            <a:spLocks noGrp="1" noChangeArrowheads="1"/>
          </p:cNvSpPr>
          <p:nvPr>
            <p:ph type="title"/>
          </p:nvPr>
        </p:nvSpPr>
        <p:spPr bwMode="auto">
          <a:xfrm>
            <a:off x="571500" y="1320800"/>
            <a:ext cx="11861800" cy="3175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pic>
        <p:nvPicPr>
          <p:cNvPr id="1029" name="Picture 4" descr="Logo300dpi %281%29.png"/>
          <p:cNvPicPr>
            <a:picLocks noChangeAspect="1"/>
          </p:cNvPicPr>
          <p:nvPr/>
        </p:nvPicPr>
        <p:blipFill>
          <a:blip r:embed="rId1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083800" y="381000"/>
            <a:ext cx="2286000" cy="1358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p:txStyles>
    <p:titleStyle>
      <a:lvl1pPr algn="l" rtl="0" eaLnBrk="0" fontAlgn="base" hangingPunct="0">
        <a:spcBef>
          <a:spcPct val="0"/>
        </a:spcBef>
        <a:spcAft>
          <a:spcPct val="0"/>
        </a:spcAft>
        <a:defRPr sz="44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34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34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5pPr>
      <a:lvl6pPr marL="457200" algn="l" rtl="0" fontAlgn="base">
        <a:spcBef>
          <a:spcPct val="0"/>
        </a:spcBef>
        <a:spcAft>
          <a:spcPct val="0"/>
        </a:spcAft>
        <a:defRPr sz="3400">
          <a:solidFill>
            <a:srgbClr val="606060"/>
          </a:solidFill>
          <a:latin typeface="+mn-lt"/>
          <a:ea typeface="+mn-ea"/>
          <a:cs typeface="+mn-cs"/>
          <a:sym typeface="Helvetica Neue" charset="0"/>
        </a:defRPr>
      </a:lvl6pPr>
      <a:lvl7pPr marL="914400" algn="l" rtl="0" fontAlgn="base">
        <a:spcBef>
          <a:spcPct val="0"/>
        </a:spcBef>
        <a:spcAft>
          <a:spcPct val="0"/>
        </a:spcAft>
        <a:defRPr sz="3400">
          <a:solidFill>
            <a:srgbClr val="606060"/>
          </a:solidFill>
          <a:latin typeface="+mn-lt"/>
          <a:ea typeface="+mn-ea"/>
          <a:cs typeface="+mn-cs"/>
          <a:sym typeface="Helvetica Neue" charset="0"/>
        </a:defRPr>
      </a:lvl7pPr>
      <a:lvl8pPr marL="1371600" algn="l" rtl="0" fontAlgn="base">
        <a:spcBef>
          <a:spcPct val="0"/>
        </a:spcBef>
        <a:spcAft>
          <a:spcPct val="0"/>
        </a:spcAft>
        <a:defRPr sz="3400">
          <a:solidFill>
            <a:srgbClr val="606060"/>
          </a:solidFill>
          <a:latin typeface="+mn-lt"/>
          <a:ea typeface="+mn-ea"/>
          <a:cs typeface="+mn-cs"/>
          <a:sym typeface="Helvetica Neue" charset="0"/>
        </a:defRPr>
      </a:lvl8pPr>
      <a:lvl9pPr marL="1828800" algn="l" rtl="0" fontAlgn="base">
        <a:spcBef>
          <a:spcPct val="0"/>
        </a:spcBef>
        <a:spcAft>
          <a:spcPct val="0"/>
        </a:spcAft>
        <a:defRPr sz="34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0243" name="Line 2"/>
          <p:cNvSpPr>
            <a:spLocks noChangeShapeType="1"/>
          </p:cNvSpPr>
          <p:nvPr/>
        </p:nvSpPr>
        <p:spPr bwMode="auto">
          <a:xfrm flipH="1">
            <a:off x="6488113" y="519113"/>
            <a:ext cx="1587" cy="7964487"/>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0244" name="Line 3"/>
          <p:cNvSpPr>
            <a:spLocks noChangeShapeType="1"/>
          </p:cNvSpPr>
          <p:nvPr/>
        </p:nvSpPr>
        <p:spPr bwMode="auto">
          <a:xfrm>
            <a:off x="6488113" y="4476750"/>
            <a:ext cx="5995987" cy="0"/>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body" idx="1"/>
          </p:nvPr>
        </p:nvSpPr>
        <p:spPr bwMode="auto">
          <a:xfrm>
            <a:off x="571500" y="2324100"/>
            <a:ext cx="5080000" cy="6565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1267" name="Rectangle 2"/>
          <p:cNvSpPr>
            <a:spLocks noGrp="1" noChangeArrowheads="1"/>
          </p:cNvSpPr>
          <p:nvPr>
            <p:ph type="title"/>
          </p:nvPr>
        </p:nvSpPr>
        <p:spPr bwMode="auto">
          <a:xfrm>
            <a:off x="571500" y="330200"/>
            <a:ext cx="11861800" cy="1397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11268" name="Line 3"/>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bwMode="auto">
          <a:xfrm>
            <a:off x="8369300" y="2324100"/>
            <a:ext cx="4064000" cy="6565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2291" name="Rectangle 2"/>
          <p:cNvSpPr>
            <a:spLocks noGrp="1" noChangeArrowheads="1"/>
          </p:cNvSpPr>
          <p:nvPr>
            <p:ph type="title"/>
          </p:nvPr>
        </p:nvSpPr>
        <p:spPr bwMode="auto">
          <a:xfrm>
            <a:off x="571500" y="330200"/>
            <a:ext cx="11861800" cy="1397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12292" name="Line 3"/>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body" idx="1"/>
          </p:nvPr>
        </p:nvSpPr>
        <p:spPr bwMode="auto">
          <a:xfrm>
            <a:off x="571500" y="863600"/>
            <a:ext cx="11861800" cy="8026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bwMode="auto">
          <a:xfrm>
            <a:off x="571500" y="330200"/>
            <a:ext cx="11861800" cy="1397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14339" name="Line 2"/>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711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55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600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2044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5019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59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416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73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5362" name="Rectangle 1"/>
          <p:cNvSpPr>
            <a:spLocks noGrp="1" noChangeArrowheads="1"/>
          </p:cNvSpPr>
          <p:nvPr>
            <p:ph type="body" idx="1"/>
          </p:nvPr>
        </p:nvSpPr>
        <p:spPr bwMode="auto">
          <a:xfrm>
            <a:off x="571500" y="2324100"/>
            <a:ext cx="11861800" cy="6565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5363" name="Rectangle 2"/>
          <p:cNvSpPr>
            <a:spLocks noGrp="1" noChangeArrowheads="1"/>
          </p:cNvSpPr>
          <p:nvPr>
            <p:ph type="title"/>
          </p:nvPr>
        </p:nvSpPr>
        <p:spPr bwMode="auto">
          <a:xfrm>
            <a:off x="571500" y="330200"/>
            <a:ext cx="11861800" cy="1397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15364" name="Line 3"/>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711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55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600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2044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5019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59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416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73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6386" name="Rectangle 1"/>
          <p:cNvSpPr>
            <a:spLocks noGrp="1" noChangeArrowheads="1"/>
          </p:cNvSpPr>
          <p:nvPr>
            <p:ph type="body" idx="1"/>
          </p:nvPr>
        </p:nvSpPr>
        <p:spPr bwMode="auto">
          <a:xfrm>
            <a:off x="571500" y="5016500"/>
            <a:ext cx="5080000" cy="3175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6387" name="Line 2"/>
          <p:cNvSpPr>
            <a:spLocks noChangeShapeType="1"/>
          </p:cNvSpPr>
          <p:nvPr/>
        </p:nvSpPr>
        <p:spPr bwMode="auto">
          <a:xfrm>
            <a:off x="647700" y="4749800"/>
            <a:ext cx="4881563" cy="0"/>
          </a:xfrm>
          <a:prstGeom prst="line">
            <a:avLst/>
          </a:prstGeom>
          <a:noFill/>
          <a:ln w="12700">
            <a:solidFill>
              <a:srgbClr val="888888"/>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6388" name="Rectangle 3"/>
          <p:cNvSpPr>
            <a:spLocks noGrp="1" noChangeArrowheads="1"/>
          </p:cNvSpPr>
          <p:nvPr>
            <p:ph type="title"/>
          </p:nvPr>
        </p:nvSpPr>
        <p:spPr bwMode="auto">
          <a:xfrm>
            <a:off x="571500" y="1320800"/>
            <a:ext cx="5080000" cy="3175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6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26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5pPr>
      <a:lvl6pPr marL="457200" algn="l" rtl="0" fontAlgn="base">
        <a:spcBef>
          <a:spcPct val="0"/>
        </a:spcBef>
        <a:spcAft>
          <a:spcPct val="0"/>
        </a:spcAft>
        <a:defRPr sz="2600">
          <a:solidFill>
            <a:srgbClr val="606060"/>
          </a:solidFill>
          <a:latin typeface="+mn-lt"/>
          <a:ea typeface="+mn-ea"/>
          <a:cs typeface="+mn-cs"/>
          <a:sym typeface="Helvetica Neue" charset="0"/>
        </a:defRPr>
      </a:lvl6pPr>
      <a:lvl7pPr marL="914400" algn="l" rtl="0" fontAlgn="base">
        <a:spcBef>
          <a:spcPct val="0"/>
        </a:spcBef>
        <a:spcAft>
          <a:spcPct val="0"/>
        </a:spcAft>
        <a:defRPr sz="2600">
          <a:solidFill>
            <a:srgbClr val="606060"/>
          </a:solidFill>
          <a:latin typeface="+mn-lt"/>
          <a:ea typeface="+mn-ea"/>
          <a:cs typeface="+mn-cs"/>
          <a:sym typeface="Helvetica Neue" charset="0"/>
        </a:defRPr>
      </a:lvl7pPr>
      <a:lvl8pPr marL="1371600" algn="l" rtl="0" fontAlgn="base">
        <a:spcBef>
          <a:spcPct val="0"/>
        </a:spcBef>
        <a:spcAft>
          <a:spcPct val="0"/>
        </a:spcAft>
        <a:defRPr sz="2600">
          <a:solidFill>
            <a:srgbClr val="606060"/>
          </a:solidFill>
          <a:latin typeface="+mn-lt"/>
          <a:ea typeface="+mn-ea"/>
          <a:cs typeface="+mn-cs"/>
          <a:sym typeface="Helvetica Neue" charset="0"/>
        </a:defRPr>
      </a:lvl8pPr>
      <a:lvl9pPr marL="1828800" algn="l" rtl="0" fontAlgn="base">
        <a:spcBef>
          <a:spcPct val="0"/>
        </a:spcBef>
        <a:spcAft>
          <a:spcPct val="0"/>
        </a:spcAft>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bwMode="auto">
          <a:xfrm>
            <a:off x="1409700" y="7785100"/>
            <a:ext cx="5791200" cy="1701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smtClean="0">
                <a:sym typeface="Helvetica Neue Light" charset="0"/>
              </a:rPr>
              <a:t>Click to edit Master title style</a:t>
            </a:r>
          </a:p>
        </p:txBody>
      </p:sp>
      <p:sp>
        <p:nvSpPr>
          <p:cNvPr id="17411" name="Line 2"/>
          <p:cNvSpPr>
            <a:spLocks noChangeShapeType="1"/>
          </p:cNvSpPr>
          <p:nvPr/>
        </p:nvSpPr>
        <p:spPr bwMode="auto">
          <a:xfrm flipH="1">
            <a:off x="7543800" y="7975600"/>
            <a:ext cx="0" cy="1422400"/>
          </a:xfrm>
          <a:prstGeom prst="line">
            <a:avLst/>
          </a:prstGeom>
          <a:noFill/>
          <a:ln w="12700">
            <a:solidFill>
              <a:srgbClr val="888888"/>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7412" name="Rectangle 3"/>
          <p:cNvSpPr>
            <a:spLocks noGrp="1" noChangeArrowheads="1"/>
          </p:cNvSpPr>
          <p:nvPr>
            <p:ph type="body" idx="1"/>
          </p:nvPr>
        </p:nvSpPr>
        <p:spPr bwMode="auto">
          <a:xfrm>
            <a:off x="7848600" y="8470900"/>
            <a:ext cx="4953000" cy="508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ransition/>
  <p:txStyles>
    <p:titleStyle>
      <a:lvl1pPr algn="r"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600">
          <a:solidFill>
            <a:srgbClr val="999999"/>
          </a:solidFill>
          <a:latin typeface="+mn-lt"/>
          <a:ea typeface="+mn-ea"/>
          <a:cs typeface="+mn-cs"/>
          <a:sym typeface="Helvetica Neue" charset="0"/>
        </a:defRPr>
      </a:lvl1pPr>
      <a:lvl2pPr marL="742950" indent="-285750" algn="l" rtl="0" eaLnBrk="0" fontAlgn="base" hangingPunct="0">
        <a:spcBef>
          <a:spcPct val="0"/>
        </a:spcBef>
        <a:spcAft>
          <a:spcPct val="0"/>
        </a:spcAft>
        <a:defRPr sz="2600">
          <a:solidFill>
            <a:srgbClr val="999999"/>
          </a:solidFill>
          <a:latin typeface="+mn-lt"/>
          <a:ea typeface="+mn-ea"/>
          <a:cs typeface="+mn-cs"/>
          <a:sym typeface="Helvetica Neue" charset="0"/>
        </a:defRPr>
      </a:lvl2pPr>
      <a:lvl3pPr marL="1143000" indent="-228600" algn="l" rtl="0" eaLnBrk="0" fontAlgn="base" hangingPunct="0">
        <a:spcBef>
          <a:spcPct val="0"/>
        </a:spcBef>
        <a:spcAft>
          <a:spcPct val="0"/>
        </a:spcAft>
        <a:defRPr sz="2600">
          <a:solidFill>
            <a:srgbClr val="999999"/>
          </a:solidFill>
          <a:latin typeface="+mn-lt"/>
          <a:ea typeface="+mn-ea"/>
          <a:cs typeface="+mn-cs"/>
          <a:sym typeface="Helvetica Neue" charset="0"/>
        </a:defRPr>
      </a:lvl3pPr>
      <a:lvl4pPr marL="1600200" indent="-228600" algn="l" rtl="0" eaLnBrk="0" fontAlgn="base" hangingPunct="0">
        <a:spcBef>
          <a:spcPct val="0"/>
        </a:spcBef>
        <a:spcAft>
          <a:spcPct val="0"/>
        </a:spcAft>
        <a:defRPr sz="2600">
          <a:solidFill>
            <a:srgbClr val="999999"/>
          </a:solidFill>
          <a:latin typeface="+mn-lt"/>
          <a:ea typeface="+mn-ea"/>
          <a:cs typeface="+mn-cs"/>
          <a:sym typeface="Helvetica Neue" charset="0"/>
        </a:defRPr>
      </a:lvl4pPr>
      <a:lvl5pPr marL="2057400" indent="-228600" algn="l" rtl="0" eaLnBrk="0" fontAlgn="base" hangingPunct="0">
        <a:spcBef>
          <a:spcPct val="0"/>
        </a:spcBef>
        <a:spcAft>
          <a:spcPct val="0"/>
        </a:spcAft>
        <a:defRPr sz="2600">
          <a:solidFill>
            <a:srgbClr val="999999"/>
          </a:solidFill>
          <a:latin typeface="+mn-lt"/>
          <a:ea typeface="+mn-ea"/>
          <a:cs typeface="+mn-cs"/>
          <a:sym typeface="Helvetica Neue" charset="0"/>
        </a:defRPr>
      </a:lvl5pPr>
      <a:lvl6pPr marL="457200" algn="l" rtl="0" fontAlgn="base">
        <a:spcBef>
          <a:spcPct val="0"/>
        </a:spcBef>
        <a:spcAft>
          <a:spcPct val="0"/>
        </a:spcAft>
        <a:defRPr sz="2600">
          <a:solidFill>
            <a:srgbClr val="999999"/>
          </a:solidFill>
          <a:latin typeface="+mn-lt"/>
          <a:ea typeface="+mn-ea"/>
          <a:cs typeface="+mn-cs"/>
          <a:sym typeface="Helvetica Neue" charset="0"/>
        </a:defRPr>
      </a:lvl6pPr>
      <a:lvl7pPr marL="914400" algn="l" rtl="0" fontAlgn="base">
        <a:spcBef>
          <a:spcPct val="0"/>
        </a:spcBef>
        <a:spcAft>
          <a:spcPct val="0"/>
        </a:spcAft>
        <a:defRPr sz="2600">
          <a:solidFill>
            <a:srgbClr val="999999"/>
          </a:solidFill>
          <a:latin typeface="+mn-lt"/>
          <a:ea typeface="+mn-ea"/>
          <a:cs typeface="+mn-cs"/>
          <a:sym typeface="Helvetica Neue" charset="0"/>
        </a:defRPr>
      </a:lvl7pPr>
      <a:lvl8pPr marL="1371600" algn="l" rtl="0" fontAlgn="base">
        <a:spcBef>
          <a:spcPct val="0"/>
        </a:spcBef>
        <a:spcAft>
          <a:spcPct val="0"/>
        </a:spcAft>
        <a:defRPr sz="2600">
          <a:solidFill>
            <a:srgbClr val="999999"/>
          </a:solidFill>
          <a:latin typeface="+mn-lt"/>
          <a:ea typeface="+mn-ea"/>
          <a:cs typeface="+mn-cs"/>
          <a:sym typeface="Helvetica Neue" charset="0"/>
        </a:defRPr>
      </a:lvl8pPr>
      <a:lvl9pPr marL="1828800" algn="l" rtl="0" fontAlgn="base">
        <a:spcBef>
          <a:spcPct val="0"/>
        </a:spcBef>
        <a:spcAft>
          <a:spcPct val="0"/>
        </a:spcAft>
        <a:defRPr sz="2600">
          <a:solidFill>
            <a:srgbClr val="999999"/>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bwMode="auto">
          <a:xfrm>
            <a:off x="571500" y="3708400"/>
            <a:ext cx="11861800" cy="2336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smtClean="0">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6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26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5pPr>
      <a:lvl6pPr marL="457200" algn="l" rtl="0" fontAlgn="base">
        <a:spcBef>
          <a:spcPct val="0"/>
        </a:spcBef>
        <a:spcAft>
          <a:spcPct val="0"/>
        </a:spcAft>
        <a:defRPr sz="2600">
          <a:solidFill>
            <a:srgbClr val="606060"/>
          </a:solidFill>
          <a:latin typeface="+mn-lt"/>
          <a:ea typeface="+mn-ea"/>
          <a:cs typeface="+mn-cs"/>
          <a:sym typeface="Helvetica Neue" charset="0"/>
        </a:defRPr>
      </a:lvl6pPr>
      <a:lvl7pPr marL="914400" algn="l" rtl="0" fontAlgn="base">
        <a:spcBef>
          <a:spcPct val="0"/>
        </a:spcBef>
        <a:spcAft>
          <a:spcPct val="0"/>
        </a:spcAft>
        <a:defRPr sz="2600">
          <a:solidFill>
            <a:srgbClr val="606060"/>
          </a:solidFill>
          <a:latin typeface="+mn-lt"/>
          <a:ea typeface="+mn-ea"/>
          <a:cs typeface="+mn-cs"/>
          <a:sym typeface="Helvetica Neue" charset="0"/>
        </a:defRPr>
      </a:lvl7pPr>
      <a:lvl8pPr marL="1371600" algn="l" rtl="0" fontAlgn="base">
        <a:spcBef>
          <a:spcPct val="0"/>
        </a:spcBef>
        <a:spcAft>
          <a:spcPct val="0"/>
        </a:spcAft>
        <a:defRPr sz="2600">
          <a:solidFill>
            <a:srgbClr val="606060"/>
          </a:solidFill>
          <a:latin typeface="+mn-lt"/>
          <a:ea typeface="+mn-ea"/>
          <a:cs typeface="+mn-cs"/>
          <a:sym typeface="Helvetica Neue" charset="0"/>
        </a:defRPr>
      </a:lvl8pPr>
      <a:lvl9pPr marL="1828800" algn="l" rtl="0" fontAlgn="base">
        <a:spcBef>
          <a:spcPct val="0"/>
        </a:spcBef>
        <a:spcAft>
          <a:spcPct val="0"/>
        </a:spcAft>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571500" y="584200"/>
            <a:ext cx="11861800" cy="1397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dirty="0" smtClean="0">
                <a:sym typeface="Helvetica Neue Light" charset="0"/>
              </a:rPr>
              <a:t>Click to edit Master title style</a:t>
            </a:r>
          </a:p>
        </p:txBody>
      </p:sp>
      <p:sp>
        <p:nvSpPr>
          <p:cNvPr id="2051" name="Line 2"/>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2052" name="Rectangle 3"/>
          <p:cNvSpPr>
            <a:spLocks noGrp="1" noChangeArrowheads="1"/>
          </p:cNvSpPr>
          <p:nvPr>
            <p:ph type="body" idx="1"/>
          </p:nvPr>
        </p:nvSpPr>
        <p:spPr bwMode="auto">
          <a:xfrm>
            <a:off x="571500" y="2324100"/>
            <a:ext cx="11861800" cy="6565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dirty="0" smtClean="0">
                <a:sym typeface="Helvetica Neue" charset="0"/>
              </a:rPr>
              <a:t>Click to edit Master text styles</a:t>
            </a:r>
          </a:p>
          <a:p>
            <a:pPr lvl="1"/>
            <a:r>
              <a:rPr lang="en-US" dirty="0" smtClean="0">
                <a:sym typeface="Helvetica Neue" charset="0"/>
              </a:rPr>
              <a:t>Second level</a:t>
            </a:r>
          </a:p>
          <a:p>
            <a:pPr lvl="2"/>
            <a:r>
              <a:rPr lang="en-US" dirty="0" smtClean="0">
                <a:sym typeface="Helvetica Neue" charset="0"/>
              </a:rPr>
              <a:t>Third level</a:t>
            </a:r>
          </a:p>
          <a:p>
            <a:pPr lvl="3"/>
            <a:r>
              <a:rPr lang="en-US" dirty="0" smtClean="0">
                <a:sym typeface="Helvetica Neue" charset="0"/>
              </a:rPr>
              <a:t>Fourth level</a:t>
            </a:r>
          </a:p>
          <a:p>
            <a:pPr lvl="4"/>
            <a:r>
              <a:rPr lang="en-US" dirty="0" smtClean="0">
                <a:sym typeface="Helvetica Neue" charset="0"/>
              </a:rPr>
              <a:t>Fifth level</a:t>
            </a:r>
          </a:p>
        </p:txBody>
      </p:sp>
      <p:pic>
        <p:nvPicPr>
          <p:cNvPr id="2053" name="Picture 5" descr="Logo300dpi %281%29.png"/>
          <p:cNvPicPr>
            <a:picLocks noChangeAspect="1"/>
          </p:cNvPicPr>
          <p:nvPr/>
        </p:nvPicPr>
        <p:blipFill>
          <a:blip r:embed="rId1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083800" y="381000"/>
            <a:ext cx="2286000" cy="1358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054" name="TextBox 5"/>
          <p:cNvSpPr txBox="1">
            <a:spLocks noChangeArrowheads="1"/>
          </p:cNvSpPr>
          <p:nvPr/>
        </p:nvSpPr>
        <p:spPr bwMode="auto">
          <a:xfrm>
            <a:off x="415415" y="304800"/>
            <a:ext cx="8707255" cy="27699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Helvetica Neue Light" charset="0"/>
                <a:ea typeface="ヒラギノ角ゴ ProN W3" charset="0"/>
                <a:cs typeface="ヒラギノ角ゴ ProN W3" charset="0"/>
                <a:sym typeface="Helvetica Neue Light" charset="0"/>
              </a:rPr>
              <a:t>Local Data Management - Advertising Your Data:  Agency requirements for submitting metadata, Version 1.0 September </a:t>
            </a:r>
            <a:r>
              <a:rPr kumimoji="0" lang="en-US" sz="1050" b="0" i="0" u="none" strike="noStrike" cap="none" normalizeH="0" baseline="0" dirty="0" smtClean="0">
                <a:ln>
                  <a:noFill/>
                </a:ln>
                <a:solidFill>
                  <a:srgbClr val="000000"/>
                </a:solidFill>
                <a:effectLst/>
                <a:latin typeface="Helvetica Neue Light" charset="0"/>
                <a:ea typeface="ヒラギノ角ゴ ProN W3" charset="0"/>
                <a:cs typeface="ヒラギノ角ゴ ProN W3" charset="0"/>
                <a:sym typeface="Helvetica Neue Light" charset="0"/>
              </a:rPr>
              <a:t> 2012</a:t>
            </a:r>
            <a:endParaRPr kumimoji="0" lang="en-US" sz="1050" b="0" i="0" u="none" strike="noStrike" cap="none" normalizeH="0" baseline="0" dirty="0">
              <a:ln>
                <a:noFill/>
              </a:ln>
              <a:solidFill>
                <a:srgbClr val="000000"/>
              </a:solidFill>
              <a:effectLst/>
              <a:latin typeface="Helvetica Neue Light" charset="0"/>
              <a:ea typeface="ヒラギノ角ゴ ProN W3" charset="0"/>
              <a:cs typeface="ヒラギノ角ゴ ProN W3" charset="0"/>
              <a:sym typeface="Helvetica Neue Light" charset="0"/>
            </a:endParaRP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txStyles>
    <p:titleStyle>
      <a:lvl1pPr algn="l" rtl="0" eaLnBrk="0" fontAlgn="base" hangingPunct="0">
        <a:spcBef>
          <a:spcPct val="0"/>
        </a:spcBef>
        <a:spcAft>
          <a:spcPct val="0"/>
        </a:spcAft>
        <a:defRPr sz="44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600"/>
        </a:spcBef>
        <a:spcAft>
          <a:spcPct val="0"/>
        </a:spcAft>
        <a:buClr>
          <a:srgbClr val="606060"/>
        </a:buClr>
        <a:buSzPct val="100000"/>
        <a:buFont typeface="Helvetica Neue" charset="0"/>
        <a:buChar char="•"/>
        <a:defRPr sz="3400">
          <a:solidFill>
            <a:srgbClr val="606060"/>
          </a:solidFill>
          <a:latin typeface="+mn-lt"/>
          <a:ea typeface="+mn-ea"/>
          <a:cs typeface="+mn-cs"/>
          <a:sym typeface="Helvetica Neue" charset="0"/>
        </a:defRPr>
      </a:lvl1pPr>
      <a:lvl2pPr marL="660400" indent="-266700" algn="l" rtl="0" eaLnBrk="0" fontAlgn="base" hangingPunct="0">
        <a:spcBef>
          <a:spcPts val="600"/>
        </a:spcBef>
        <a:spcAft>
          <a:spcPct val="0"/>
        </a:spcAft>
        <a:buClr>
          <a:srgbClr val="606060"/>
        </a:buClr>
        <a:buSzPct val="100000"/>
        <a:buFont typeface="Helvetica Neue" charset="0"/>
        <a:buChar char="•"/>
        <a:defRPr sz="2800">
          <a:solidFill>
            <a:srgbClr val="606060"/>
          </a:solidFill>
          <a:latin typeface="+mn-lt"/>
          <a:ea typeface="+mn-ea"/>
          <a:cs typeface="+mn-cs"/>
          <a:sym typeface="Helvetica Neue" charset="0"/>
        </a:defRPr>
      </a:lvl2pPr>
      <a:lvl3pPr marL="1104900" indent="-266700" algn="l" rtl="0" eaLnBrk="0" fontAlgn="base" hangingPunct="0">
        <a:spcBef>
          <a:spcPts val="600"/>
        </a:spcBef>
        <a:spcAft>
          <a:spcPct val="0"/>
        </a:spcAft>
        <a:buClr>
          <a:srgbClr val="606060"/>
        </a:buClr>
        <a:buSzPct val="100000"/>
        <a:buFont typeface="Helvetica Neue" charset="0"/>
        <a:buChar char="•"/>
        <a:defRPr sz="2400">
          <a:solidFill>
            <a:srgbClr val="606060"/>
          </a:solidFill>
          <a:latin typeface="+mn-lt"/>
          <a:ea typeface="+mn-ea"/>
          <a:cs typeface="+mn-cs"/>
          <a:sym typeface="Helvetica Neue" charset="0"/>
        </a:defRPr>
      </a:lvl3pPr>
      <a:lvl4pPr marL="1549400" indent="-266700" algn="l" rtl="0" eaLnBrk="0" fontAlgn="base" hangingPunct="0">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4pPr>
      <a:lvl5pPr marL="1993900" indent="-266700" algn="l" rtl="0" eaLnBrk="0" fontAlgn="base" hangingPunct="0">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5pPr>
      <a:lvl6pPr marL="24511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6pPr>
      <a:lvl7pPr marL="29083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7pPr>
      <a:lvl8pPr marL="33655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8pPr>
      <a:lvl9pPr marL="38227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3075" name="Line 2"/>
          <p:cNvSpPr>
            <a:spLocks noChangeShapeType="1"/>
          </p:cNvSpPr>
          <p:nvPr/>
        </p:nvSpPr>
        <p:spPr bwMode="auto">
          <a:xfrm flipH="1">
            <a:off x="9066213" y="519113"/>
            <a:ext cx="1587" cy="7964487"/>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3076" name="Line 3"/>
          <p:cNvSpPr>
            <a:spLocks noChangeShapeType="1"/>
          </p:cNvSpPr>
          <p:nvPr/>
        </p:nvSpPr>
        <p:spPr bwMode="auto">
          <a:xfrm>
            <a:off x="9066213" y="3092450"/>
            <a:ext cx="3430587" cy="0"/>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3077" name="Line 4"/>
          <p:cNvSpPr>
            <a:spLocks noChangeShapeType="1"/>
          </p:cNvSpPr>
          <p:nvPr/>
        </p:nvSpPr>
        <p:spPr bwMode="auto">
          <a:xfrm>
            <a:off x="9066213" y="5873750"/>
            <a:ext cx="3430587" cy="0"/>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4099" name="Line 2"/>
          <p:cNvSpPr>
            <a:spLocks noChangeShapeType="1"/>
          </p:cNvSpPr>
          <p:nvPr/>
        </p:nvSpPr>
        <p:spPr bwMode="auto">
          <a:xfrm flipH="1">
            <a:off x="6502400" y="1803400"/>
            <a:ext cx="0" cy="4318000"/>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5123" name="Line 2"/>
          <p:cNvSpPr>
            <a:spLocks noChangeShapeType="1"/>
          </p:cNvSpPr>
          <p:nvPr/>
        </p:nvSpPr>
        <p:spPr bwMode="auto">
          <a:xfrm flipH="1">
            <a:off x="4430713" y="1778000"/>
            <a:ext cx="1587" cy="5054600"/>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6147" name="Line 2"/>
          <p:cNvSpPr>
            <a:spLocks noChangeShapeType="1"/>
          </p:cNvSpPr>
          <p:nvPr/>
        </p:nvSpPr>
        <p:spPr bwMode="auto">
          <a:xfrm flipH="1">
            <a:off x="6488113" y="508000"/>
            <a:ext cx="1587" cy="8013700"/>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7171" name="Line 2"/>
          <p:cNvSpPr>
            <a:spLocks noChangeShapeType="1"/>
          </p:cNvSpPr>
          <p:nvPr/>
        </p:nvSpPr>
        <p:spPr bwMode="auto">
          <a:xfrm flipH="1">
            <a:off x="4443413" y="1776413"/>
            <a:ext cx="1587" cy="5068887"/>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7172" name="Line 3"/>
          <p:cNvSpPr>
            <a:spLocks noChangeShapeType="1"/>
          </p:cNvSpPr>
          <p:nvPr/>
        </p:nvSpPr>
        <p:spPr bwMode="auto">
          <a:xfrm flipH="1">
            <a:off x="8545513" y="1776413"/>
            <a:ext cx="1587" cy="5068887"/>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body" idx="1"/>
          </p:nvPr>
        </p:nvSpPr>
        <p:spPr bwMode="auto">
          <a:xfrm>
            <a:off x="571500" y="2324100"/>
            <a:ext cx="5080000" cy="6565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9219" name="Line 2"/>
          <p:cNvSpPr>
            <a:spLocks noChangeShapeType="1"/>
          </p:cNvSpPr>
          <p:nvPr/>
        </p:nvSpPr>
        <p:spPr bwMode="auto">
          <a:xfrm>
            <a:off x="647700" y="1968500"/>
            <a:ext cx="4876800" cy="0"/>
          </a:xfrm>
          <a:prstGeom prst="line">
            <a:avLst/>
          </a:prstGeom>
          <a:noFill/>
          <a:ln w="12700">
            <a:solidFill>
              <a:srgbClr val="888888"/>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9220" name="Rectangle 3"/>
          <p:cNvSpPr>
            <a:spLocks noGrp="1" noChangeArrowheads="1"/>
          </p:cNvSpPr>
          <p:nvPr>
            <p:ph type="title"/>
          </p:nvPr>
        </p:nvSpPr>
        <p:spPr bwMode="auto">
          <a:xfrm>
            <a:off x="571500" y="330200"/>
            <a:ext cx="5080000" cy="1397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hyperlink" Target="http://creativecommons.org/licenses/by/3.0/" TargetMode="External"/><Relationship Id="rId7"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nsf.gov/pubs/policydocs/pappguide/nsf11001/aag_6.jsp" TargetMode="External"/><Relationship Id="rId4" Type="http://schemas.openxmlformats.org/officeDocument/2006/relationships/hyperlink" Target="http://www.nsf.gov/bfa/dias/policy/dmpfaqs.jsp" TargetMode="External"/><Relationship Id="rId5" Type="http://schemas.openxmlformats.org/officeDocument/2006/relationships/hyperlink" Target="http://science.nasa.gov/earth-science/earth-science-data/data-information-policy/" TargetMode="External"/><Relationship Id="rId6" Type="http://schemas.openxmlformats.org/officeDocument/2006/relationships/hyperlink" Target="http://www.corporateservices.noaa.gov/ames/administrative_orders/chapter_212/212-15.html" TargetMode="External"/><Relationship Id="rId7" Type="http://schemas.openxmlformats.org/officeDocument/2006/relationships/hyperlink" Target="https://www.nosc.noaa.gov/EDMC/documents/EDMC_PD-DSPNG_transmittal_v1.pdf" TargetMode="External"/><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gcmd.nasa.gov/KeywordSearch/Keywords.do?Portal=GCMD_Services&amp;KeywordPath=ServiceParameters%7CMETADATA+HANDLING&amp;MetadataType=1&amp;homepg" TargetMode="External"/><Relationship Id="rId4" Type="http://schemas.openxmlformats.org/officeDocument/2006/relationships/hyperlink" Target="http://www.gsdi.org/ElectronicGateways" TargetMode="External"/><Relationship Id="rId5" Type="http://schemas.openxmlformats.org/officeDocument/2006/relationships/hyperlink" Target="http://datacasting.jpl.nasa.gov/docs/read_more.php" TargetMode="External"/><Relationship Id="rId6" Type="http://schemas.openxmlformats.org/officeDocument/2006/relationships/hyperlink" Target="http://nsidc.org/libre/share/collectioncaster.html" TargetMode="External"/><Relationship Id="rId7" Type="http://schemas.openxmlformats.org/officeDocument/2006/relationships/image" Target="../media/image13.png"/><Relationship Id="rId8" Type="http://schemas.openxmlformats.org/officeDocument/2006/relationships/hyperlink" Target="http://2.bp.blogspot.com/-x7oCNtb7-Os/T0cDPUEjKQI/AAAAAAAAEHs/yXEJy9ojRXM/s1600/Wheel-of-Time.jpg" TargetMode="External"/><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hyperlink" Target="http://4.bp.blogspot.com/-7iahAzMP614/Tz_QfmlWwDI/AAAAAAAAAW8/vOc1mGE2l4g/s1600/Internet+Advertising+Methods.jpg" TargetMode="External"/><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www.martingover.com/wp-content/uploads/2010/04/Persuasion-Zip.jpg" TargetMode="External"/><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www.diabetesmine.com/wp-content/uploads/2012/04/sharing.jpg" TargetMode="External"/><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www.flickr.com/photos/furiousgeorge81/177926979/" TargetMode="External"/><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hyperlink" Target="http://www.gsdi.org/ElectronicGateways" TargetMode="External"/><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http://datacasting.jpl.nasa.gov/" TargetMode="External"/><Relationship Id="rId5" Type="http://schemas.openxmlformats.org/officeDocument/2006/relationships/image" Target="../media/image12.png"/><Relationship Id="rId6" Type="http://schemas.openxmlformats.org/officeDocument/2006/relationships/hyperlink" Target="http://nsidc.org/libre/apps/cast/dataset/" TargetMode="External"/><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22" name="Rectangle 1"/>
          <p:cNvSpPr>
            <a:spLocks noGrp="1" noChangeArrowheads="1"/>
          </p:cNvSpPr>
          <p:nvPr>
            <p:ph type="title"/>
          </p:nvPr>
        </p:nvSpPr>
        <p:spPr>
          <a:xfrm>
            <a:off x="571500" y="1346200"/>
            <a:ext cx="11861800" cy="3175000"/>
          </a:xfrm>
        </p:spPr>
        <p:txBody>
          <a:bodyPr/>
          <a:lstStyle/>
          <a:p>
            <a:pPr eaLnBrk="1" hangingPunct="1"/>
            <a:r>
              <a:rPr lang="en-US" sz="4800" b="1" dirty="0" smtClean="0"/>
              <a:t>Advertising your data:</a:t>
            </a:r>
            <a:br>
              <a:rPr lang="en-US" sz="4800" b="1" dirty="0" smtClean="0"/>
            </a:br>
            <a:r>
              <a:rPr lang="en-US" sz="4800" dirty="0" smtClean="0"/>
              <a:t>Agency requirements for submitting metadata</a:t>
            </a:r>
          </a:p>
        </p:txBody>
      </p:sp>
      <p:sp>
        <p:nvSpPr>
          <p:cNvPr id="235523" name="Rectangle 2"/>
          <p:cNvSpPr>
            <a:spLocks noGrp="1" noChangeArrowheads="1"/>
          </p:cNvSpPr>
          <p:nvPr>
            <p:ph type="body" idx="1"/>
          </p:nvPr>
        </p:nvSpPr>
        <p:spPr>
          <a:xfrm>
            <a:off x="584200" y="4953000"/>
            <a:ext cx="3937000" cy="457200"/>
          </a:xfrm>
        </p:spPr>
        <p:txBody>
          <a:bodyPr/>
          <a:lstStyle/>
          <a:p>
            <a:pPr marL="0" indent="0" eaLnBrk="1" hangingPunct="1">
              <a:buFontTx/>
              <a:buNone/>
            </a:pPr>
            <a:r>
              <a:rPr lang="en-US" sz="2400" dirty="0" smtClean="0"/>
              <a:t>Nancy J. Hoebelheinrich</a:t>
            </a:r>
            <a:endParaRPr lang="en-US" sz="2400" baseline="30000" dirty="0" smtClean="0"/>
          </a:p>
        </p:txBody>
      </p:sp>
      <p:pic>
        <p:nvPicPr>
          <p:cNvPr id="235525" name="Picture 6"/>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30200" y="7762875"/>
            <a:ext cx="1657350" cy="16573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 name="Rectangle 2"/>
          <p:cNvSpPr/>
          <p:nvPr/>
        </p:nvSpPr>
        <p:spPr>
          <a:xfrm>
            <a:off x="9931400" y="4876800"/>
            <a:ext cx="2921000" cy="830997"/>
          </a:xfrm>
          <a:prstGeom prst="rect">
            <a:avLst/>
          </a:prstGeom>
        </p:spPr>
        <p:txBody>
          <a:bodyPr wrap="square">
            <a:spAutoFit/>
          </a:bodyPr>
          <a:lstStyle/>
          <a:p>
            <a:pPr algn="r" eaLnBrk="1" hangingPunct="1"/>
            <a:r>
              <a:rPr lang="en-US" sz="2400" dirty="0" smtClean="0">
                <a:solidFill>
                  <a:srgbClr val="606060"/>
                </a:solidFill>
                <a:latin typeface="Helvetica Neue" charset="0"/>
                <a:sym typeface="Helvetica Neue" charset="0"/>
              </a:rPr>
              <a:t>Version 1.0</a:t>
            </a:r>
          </a:p>
          <a:p>
            <a:pPr algn="r" eaLnBrk="1" hangingPunct="1"/>
            <a:r>
              <a:rPr lang="en-US" sz="2400" dirty="0" smtClean="0">
                <a:solidFill>
                  <a:srgbClr val="606060"/>
                </a:solidFill>
                <a:latin typeface="Helvetica Neue" charset="0"/>
                <a:sym typeface="Helvetica Neue" charset="0"/>
              </a:rPr>
              <a:t>September 2012</a:t>
            </a:r>
            <a:endParaRPr lang="en-US" sz="2400" dirty="0">
              <a:solidFill>
                <a:srgbClr val="606060"/>
              </a:solidFill>
              <a:latin typeface="Helvetica Neue" charset="0"/>
              <a:sym typeface="Helvetica Neue"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65480" y="5425440"/>
            <a:ext cx="3200400" cy="800989"/>
          </a:xfrm>
          <a:prstGeom prst="rect">
            <a:avLst/>
          </a:prstGeom>
        </p:spPr>
      </p:pic>
      <p:pic>
        <p:nvPicPr>
          <p:cNvPr id="8" name="Picture 1" descr="DC-FullColor-01.pn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4297" t="37932" r="12846" b="44067"/>
          <a:stretch>
            <a:fillRect/>
          </a:stretch>
        </p:blipFill>
        <p:spPr bwMode="auto">
          <a:xfrm>
            <a:off x="2540000" y="8229600"/>
            <a:ext cx="4672012" cy="8223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9" name="Rectangle 2"/>
          <p:cNvSpPr txBox="1">
            <a:spLocks noChangeArrowheads="1"/>
          </p:cNvSpPr>
          <p:nvPr/>
        </p:nvSpPr>
        <p:spPr bwMode="auto">
          <a:xfrm>
            <a:off x="298450" y="152400"/>
            <a:ext cx="3937000" cy="1066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lvl1pPr marL="342900" indent="-342900" algn="l" rtl="0" eaLnBrk="0" fontAlgn="base" hangingPunct="0">
              <a:spcBef>
                <a:spcPct val="0"/>
              </a:spcBef>
              <a:spcAft>
                <a:spcPct val="0"/>
              </a:spcAft>
              <a:defRPr sz="34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34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5pPr>
            <a:lvl6pPr marL="457200" algn="l" rtl="0" fontAlgn="base">
              <a:spcBef>
                <a:spcPct val="0"/>
              </a:spcBef>
              <a:spcAft>
                <a:spcPct val="0"/>
              </a:spcAft>
              <a:defRPr sz="3400">
                <a:solidFill>
                  <a:srgbClr val="606060"/>
                </a:solidFill>
                <a:latin typeface="+mn-lt"/>
                <a:ea typeface="+mn-ea"/>
                <a:cs typeface="+mn-cs"/>
                <a:sym typeface="Helvetica Neue" charset="0"/>
              </a:defRPr>
            </a:lvl6pPr>
            <a:lvl7pPr marL="914400" algn="l" rtl="0" fontAlgn="base">
              <a:spcBef>
                <a:spcPct val="0"/>
              </a:spcBef>
              <a:spcAft>
                <a:spcPct val="0"/>
              </a:spcAft>
              <a:defRPr sz="3400">
                <a:solidFill>
                  <a:srgbClr val="606060"/>
                </a:solidFill>
                <a:latin typeface="+mn-lt"/>
                <a:ea typeface="+mn-ea"/>
                <a:cs typeface="+mn-cs"/>
                <a:sym typeface="Helvetica Neue" charset="0"/>
              </a:defRPr>
            </a:lvl7pPr>
            <a:lvl8pPr marL="1371600" algn="l" rtl="0" fontAlgn="base">
              <a:spcBef>
                <a:spcPct val="0"/>
              </a:spcBef>
              <a:spcAft>
                <a:spcPct val="0"/>
              </a:spcAft>
              <a:defRPr sz="3400">
                <a:solidFill>
                  <a:srgbClr val="606060"/>
                </a:solidFill>
                <a:latin typeface="+mn-lt"/>
                <a:ea typeface="+mn-ea"/>
                <a:cs typeface="+mn-cs"/>
                <a:sym typeface="Helvetica Neue" charset="0"/>
              </a:defRPr>
            </a:lvl8pPr>
            <a:lvl9pPr marL="1828800" algn="l" rtl="0" fontAlgn="base">
              <a:spcBef>
                <a:spcPct val="0"/>
              </a:spcBef>
              <a:spcAft>
                <a:spcPct val="0"/>
              </a:spcAft>
              <a:defRPr sz="3400">
                <a:solidFill>
                  <a:srgbClr val="606060"/>
                </a:solidFill>
                <a:latin typeface="+mn-lt"/>
                <a:ea typeface="+mn-ea"/>
                <a:cs typeface="+mn-cs"/>
                <a:sym typeface="Helvetica Neue" charset="0"/>
              </a:defRPr>
            </a:lvl9pPr>
          </a:lstStyle>
          <a:p>
            <a:pPr marL="0" indent="0" eaLnBrk="1" hangingPunct="1"/>
            <a:r>
              <a:rPr lang="en-US" sz="2400" dirty="0" smtClean="0"/>
              <a:t>Section:  </a:t>
            </a:r>
          </a:p>
          <a:p>
            <a:pPr marL="0" indent="0" eaLnBrk="1" hangingPunct="1"/>
            <a:r>
              <a:rPr lang="en-US" sz="2400" dirty="0" smtClean="0"/>
              <a:t>Local Data Management </a:t>
            </a:r>
          </a:p>
        </p:txBody>
      </p:sp>
      <p:sp>
        <p:nvSpPr>
          <p:cNvPr id="10" name="TextBox 9"/>
          <p:cNvSpPr txBox="1">
            <a:spLocks noChangeArrowheads="1"/>
          </p:cNvSpPr>
          <p:nvPr/>
        </p:nvSpPr>
        <p:spPr bwMode="auto">
          <a:xfrm>
            <a:off x="8446057" y="9266642"/>
            <a:ext cx="3013967" cy="27699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n-US" sz="1200" dirty="0"/>
              <a:t>Copyright </a:t>
            </a:r>
            <a:r>
              <a:rPr lang="en-US" sz="1200" dirty="0" smtClean="0"/>
              <a:t>2012  Nancy J. Hoebelheinrich.</a:t>
            </a:r>
            <a:endParaRPr lang="en-US" sz="1200" dirty="0"/>
          </a:p>
        </p:txBody>
      </p:sp>
      <p:pic>
        <p:nvPicPr>
          <p:cNvPr id="12" name="Picture 4">
            <a:hlinkClick r:id="rId6"/>
          </p:cNvPr>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684000" y="9067800"/>
            <a:ext cx="1005348" cy="354157"/>
          </a:xfrm>
          <a:prstGeom prst="rect">
            <a:avLst/>
          </a:prstGeom>
          <a:noFill/>
          <a:ln>
            <a:noFill/>
          </a:ln>
          <a:effectLst>
            <a:glow rad="457200">
              <a:srgbClr val="0070C0">
                <a:alpha val="40000"/>
              </a:srgbClr>
            </a:glow>
            <a:outerShdw dist="35921" dir="2700000" algn="ctr" rotWithShape="0">
              <a:schemeClr val="bg2"/>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BFBFB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25400">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9218319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571500" y="584200"/>
            <a:ext cx="11861800" cy="1397000"/>
          </a:xfrm>
        </p:spPr>
        <p:txBody>
          <a:bodyPr/>
          <a:lstStyle/>
          <a:p>
            <a:pPr eaLnBrk="1" hangingPunct="1"/>
            <a:r>
              <a:rPr lang="en-US" dirty="0" smtClean="0"/>
              <a:t>References</a:t>
            </a:r>
          </a:p>
        </p:txBody>
      </p:sp>
      <p:sp>
        <p:nvSpPr>
          <p:cNvPr id="32770" name="Rectangle 2"/>
          <p:cNvSpPr>
            <a:spLocks noGrp="1" noChangeArrowheads="1"/>
          </p:cNvSpPr>
          <p:nvPr>
            <p:ph type="body" idx="1"/>
          </p:nvPr>
        </p:nvSpPr>
        <p:spPr/>
        <p:txBody>
          <a:bodyPr/>
          <a:lstStyle/>
          <a:p>
            <a:pPr eaLnBrk="1" hangingPunct="1"/>
            <a:r>
              <a:rPr lang="en-US" sz="2800" dirty="0" smtClean="0">
                <a:solidFill>
                  <a:schemeClr val="tx1"/>
                </a:solidFill>
              </a:rPr>
              <a:t>NSF Award &amp; Administration Guide</a:t>
            </a:r>
            <a:r>
              <a:rPr lang="en-US" sz="2800" dirty="0">
                <a:solidFill>
                  <a:schemeClr val="tx1"/>
                </a:solidFill>
              </a:rPr>
              <a:t>, Chapter VI </a:t>
            </a:r>
            <a:r>
              <a:rPr lang="en-US" sz="2400" dirty="0">
                <a:solidFill>
                  <a:schemeClr val="tx1"/>
                </a:solidFill>
                <a:hlinkClick r:id="rId3"/>
              </a:rPr>
              <a:t>http://</a:t>
            </a:r>
            <a:r>
              <a:rPr lang="en-US" sz="2400" dirty="0" smtClean="0">
                <a:solidFill>
                  <a:schemeClr val="tx1"/>
                </a:solidFill>
                <a:hlinkClick r:id="rId3"/>
              </a:rPr>
              <a:t>www.nsf.gov/pubs/policydocs/pappguide/nsf11001/aag_6.jsp#VID4</a:t>
            </a:r>
            <a:endParaRPr lang="en-US" sz="2400" dirty="0" smtClean="0">
              <a:solidFill>
                <a:schemeClr val="tx1"/>
              </a:solidFill>
            </a:endParaRPr>
          </a:p>
          <a:p>
            <a:pPr eaLnBrk="1" hangingPunct="1"/>
            <a:r>
              <a:rPr lang="en-US" sz="2800" dirty="0">
                <a:solidFill>
                  <a:schemeClr val="tx1"/>
                </a:solidFill>
              </a:rPr>
              <a:t>NSF FAQ </a:t>
            </a:r>
            <a:r>
              <a:rPr lang="en-US" sz="2400" dirty="0">
                <a:solidFill>
                  <a:schemeClr val="tx1"/>
                </a:solidFill>
                <a:hlinkClick r:id="rId4"/>
              </a:rPr>
              <a:t>http://www.nsf.gov/bfa/dias/policy/dmpfaqs.jsp#15</a:t>
            </a:r>
            <a:endParaRPr lang="en-US" sz="2400" dirty="0" smtClean="0">
              <a:solidFill>
                <a:schemeClr val="tx1"/>
              </a:solidFill>
            </a:endParaRPr>
          </a:p>
          <a:p>
            <a:pPr eaLnBrk="1" hangingPunct="1"/>
            <a:r>
              <a:rPr lang="en-US" sz="2800" dirty="0" smtClean="0">
                <a:solidFill>
                  <a:schemeClr val="tx1"/>
                </a:solidFill>
              </a:rPr>
              <a:t>NASA Data &amp; </a:t>
            </a:r>
            <a:r>
              <a:rPr lang="en-US" sz="2800" dirty="0">
                <a:solidFill>
                  <a:schemeClr val="tx1"/>
                </a:solidFill>
              </a:rPr>
              <a:t>Information Policy </a:t>
            </a:r>
            <a:r>
              <a:rPr lang="en-US" sz="2400" dirty="0">
                <a:solidFill>
                  <a:schemeClr val="tx1"/>
                </a:solidFill>
                <a:hlinkClick r:id="rId5"/>
              </a:rPr>
              <a:t>http://science.nasa.gov/earth-science/earth-science-data/data-information-policy/</a:t>
            </a:r>
            <a:endParaRPr lang="en-US" sz="2400" dirty="0">
              <a:solidFill>
                <a:schemeClr val="tx1"/>
              </a:solidFill>
            </a:endParaRPr>
          </a:p>
          <a:p>
            <a:pPr eaLnBrk="1" hangingPunct="1"/>
            <a:r>
              <a:rPr lang="en-US" sz="2800" dirty="0" smtClean="0">
                <a:solidFill>
                  <a:schemeClr val="tx1"/>
                </a:solidFill>
              </a:rPr>
              <a:t>NOAA Administrative Order 212-15 </a:t>
            </a:r>
            <a:r>
              <a:rPr lang="en-US" sz="2400" dirty="0" smtClean="0">
                <a:solidFill>
                  <a:schemeClr val="tx1"/>
                </a:solidFill>
                <a:hlinkClick r:id="rId6"/>
              </a:rPr>
              <a:t>http://www.corporateservices.noaa.gov/ames/administrative_orders/chapter_212/212-15.html</a:t>
            </a:r>
            <a:endParaRPr lang="en-US" sz="2400" dirty="0" smtClean="0">
              <a:solidFill>
                <a:schemeClr val="tx1"/>
              </a:solidFill>
            </a:endParaRPr>
          </a:p>
          <a:p>
            <a:pPr eaLnBrk="1" hangingPunct="1"/>
            <a:r>
              <a:rPr lang="en-US" sz="2800" dirty="0" smtClean="0">
                <a:solidFill>
                  <a:schemeClr val="tx1"/>
                </a:solidFill>
              </a:rPr>
              <a:t>NOAA EDMC Procedural Directive </a:t>
            </a:r>
            <a:r>
              <a:rPr lang="en-US" sz="2400" dirty="0" smtClean="0">
                <a:solidFill>
                  <a:schemeClr val="tx1"/>
                </a:solidFill>
                <a:hlinkClick r:id="rId7"/>
              </a:rPr>
              <a:t>https://www.nosc.noaa.gov/EDMC/documents/EDMC_PD-DSPNG_transmittal_v1.pdf</a:t>
            </a:r>
            <a:endParaRPr lang="en-US" sz="2400" dirty="0" smtClean="0">
              <a:solidFill>
                <a:schemeClr val="tx1"/>
              </a:solidFill>
            </a:endParaRPr>
          </a:p>
          <a:p>
            <a:pPr eaLnBrk="1" hangingPunct="1"/>
            <a:endParaRPr lang="en-US" sz="2400"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558800" y="609600"/>
            <a:ext cx="11861800" cy="1397000"/>
          </a:xfrm>
        </p:spPr>
        <p:txBody>
          <a:bodyPr/>
          <a:lstStyle/>
          <a:p>
            <a:pPr eaLnBrk="1" hangingPunct="1"/>
            <a:r>
              <a:rPr lang="en-US" smtClean="0"/>
              <a:t>Resources</a:t>
            </a:r>
          </a:p>
        </p:txBody>
      </p:sp>
      <p:sp>
        <p:nvSpPr>
          <p:cNvPr id="32770" name="Rectangle 2"/>
          <p:cNvSpPr>
            <a:spLocks noGrp="1" noChangeArrowheads="1"/>
          </p:cNvSpPr>
          <p:nvPr>
            <p:ph type="body" idx="1"/>
          </p:nvPr>
        </p:nvSpPr>
        <p:spPr/>
        <p:txBody>
          <a:bodyPr/>
          <a:lstStyle/>
          <a:p>
            <a:pPr eaLnBrk="1" hangingPunct="1"/>
            <a:endParaRPr lang="en-US" sz="3200" dirty="0" smtClean="0">
              <a:solidFill>
                <a:schemeClr val="tx1"/>
              </a:solidFill>
            </a:endParaRPr>
          </a:p>
          <a:p>
            <a:pPr eaLnBrk="1" hangingPunct="1"/>
            <a:r>
              <a:rPr lang="en-US" sz="3200" dirty="0" smtClean="0">
                <a:solidFill>
                  <a:schemeClr val="tx1"/>
                </a:solidFill>
              </a:rPr>
              <a:t>GCMD Metadata Handling </a:t>
            </a:r>
            <a:r>
              <a:rPr lang="en-US" sz="3200" dirty="0">
                <a:solidFill>
                  <a:schemeClr val="tx1"/>
                </a:solidFill>
              </a:rPr>
              <a:t>Search Query:  </a:t>
            </a:r>
            <a:r>
              <a:rPr lang="en-US" sz="1800" dirty="0">
                <a:solidFill>
                  <a:schemeClr val="tx1"/>
                </a:solidFill>
                <a:hlinkClick r:id="rId3"/>
              </a:rPr>
              <a:t>http://</a:t>
            </a:r>
            <a:r>
              <a:rPr lang="en-US" sz="1800" dirty="0" smtClean="0">
                <a:solidFill>
                  <a:schemeClr val="tx1"/>
                </a:solidFill>
                <a:hlinkClick r:id="rId3"/>
              </a:rPr>
              <a:t>gcmd.nasa.gov/KeywordSearch/Keywords.do?Portal=GCMD_Services&amp;KeywordPath=ServiceParameters|METADATA+HANDLING&amp;MetadataType=1&amp;homepg</a:t>
            </a:r>
            <a:endParaRPr lang="en-US" sz="1800" dirty="0" smtClean="0">
              <a:solidFill>
                <a:schemeClr val="tx1"/>
              </a:solidFill>
            </a:endParaRPr>
          </a:p>
          <a:p>
            <a:pPr eaLnBrk="1" hangingPunct="1"/>
            <a:r>
              <a:rPr lang="en-US" sz="3200" dirty="0" smtClean="0">
                <a:solidFill>
                  <a:schemeClr val="tx1"/>
                </a:solidFill>
              </a:rPr>
              <a:t>Global Spatial Data Infrastructure (GSDI</a:t>
            </a:r>
            <a:r>
              <a:rPr lang="en-US" sz="3200" dirty="0">
                <a:solidFill>
                  <a:schemeClr val="tx1"/>
                </a:solidFill>
              </a:rPr>
              <a:t>) </a:t>
            </a:r>
            <a:r>
              <a:rPr lang="en-US" sz="3200" dirty="0" smtClean="0">
                <a:solidFill>
                  <a:schemeClr val="tx1"/>
                </a:solidFill>
              </a:rPr>
              <a:t>Association Electronic Gateways:  </a:t>
            </a:r>
            <a:r>
              <a:rPr lang="en-US" sz="1800" dirty="0">
                <a:solidFill>
                  <a:schemeClr val="tx1"/>
                </a:solidFill>
                <a:hlinkClick r:id="rId4"/>
              </a:rPr>
              <a:t>http://</a:t>
            </a:r>
            <a:r>
              <a:rPr lang="en-US" sz="1800" dirty="0" smtClean="0">
                <a:solidFill>
                  <a:schemeClr val="tx1"/>
                </a:solidFill>
                <a:hlinkClick r:id="rId4"/>
              </a:rPr>
              <a:t>www.gsdi.org/ElectronicGateways</a:t>
            </a:r>
            <a:endParaRPr lang="en-US" sz="1800" dirty="0" smtClean="0">
              <a:solidFill>
                <a:schemeClr val="tx1"/>
              </a:solidFill>
            </a:endParaRPr>
          </a:p>
          <a:p>
            <a:pPr eaLnBrk="1" hangingPunct="1"/>
            <a:r>
              <a:rPr lang="en-US" sz="3200" dirty="0">
                <a:solidFill>
                  <a:schemeClr val="tx1"/>
                </a:solidFill>
              </a:rPr>
              <a:t>More about </a:t>
            </a:r>
            <a:r>
              <a:rPr lang="en-US" sz="3200" dirty="0" err="1">
                <a:solidFill>
                  <a:schemeClr val="tx1"/>
                </a:solidFill>
              </a:rPr>
              <a:t>datacasting</a:t>
            </a:r>
            <a:r>
              <a:rPr lang="en-US" sz="3200" dirty="0">
                <a:solidFill>
                  <a:schemeClr val="tx1"/>
                </a:solidFill>
              </a:rPr>
              <a:t>:  </a:t>
            </a:r>
            <a:r>
              <a:rPr lang="en-US" sz="1800" dirty="0">
                <a:hlinkClick r:id="rId5"/>
              </a:rPr>
              <a:t>http://</a:t>
            </a:r>
            <a:r>
              <a:rPr lang="en-US" sz="1800" dirty="0" smtClean="0">
                <a:hlinkClick r:id="rId5"/>
              </a:rPr>
              <a:t>datacasting.jpl.nasa.gov/docs/read_more.php</a:t>
            </a:r>
            <a:endParaRPr lang="en-US" sz="1800" dirty="0" smtClean="0">
              <a:solidFill>
                <a:schemeClr val="tx1"/>
              </a:solidFill>
            </a:endParaRPr>
          </a:p>
          <a:p>
            <a:pPr eaLnBrk="1" hangingPunct="1"/>
            <a:r>
              <a:rPr lang="en-US" sz="3200" dirty="0" smtClean="0">
                <a:solidFill>
                  <a:schemeClr val="tx1"/>
                </a:solidFill>
              </a:rPr>
              <a:t>NSIDC </a:t>
            </a:r>
            <a:r>
              <a:rPr lang="en-US" sz="3200" dirty="0" err="1" smtClean="0">
                <a:solidFill>
                  <a:schemeClr val="tx1"/>
                </a:solidFill>
              </a:rPr>
              <a:t>Libre</a:t>
            </a:r>
            <a:r>
              <a:rPr lang="en-US" sz="3200" dirty="0" smtClean="0">
                <a:solidFill>
                  <a:schemeClr val="tx1"/>
                </a:solidFill>
              </a:rPr>
              <a:t> Collection Casting tool</a:t>
            </a:r>
            <a:r>
              <a:rPr lang="en-US" sz="3200" dirty="0">
                <a:solidFill>
                  <a:schemeClr val="tx1"/>
                </a:solidFill>
              </a:rPr>
              <a:t>:</a:t>
            </a:r>
            <a:r>
              <a:rPr lang="en-US" sz="2800" dirty="0">
                <a:solidFill>
                  <a:schemeClr val="tx1"/>
                </a:solidFill>
              </a:rPr>
              <a:t>  </a:t>
            </a:r>
            <a:r>
              <a:rPr lang="en-US" sz="1800" dirty="0" smtClean="0">
                <a:solidFill>
                  <a:schemeClr val="tx1"/>
                </a:solidFill>
                <a:hlinkClick r:id="rId6"/>
              </a:rPr>
              <a:t>http://nsidc.org/libre/share/collectioncaster.html</a:t>
            </a:r>
            <a:endParaRPr lang="en-US" sz="1800" dirty="0" smtClean="0">
              <a:solidFill>
                <a:schemeClr val="tx1"/>
              </a:solidFill>
            </a:endParaRPr>
          </a:p>
          <a:p>
            <a:pPr eaLnBrk="1" hangingPunct="1"/>
            <a:endParaRPr lang="en-US" sz="1800" dirty="0">
              <a:solidFill>
                <a:schemeClr val="tx1"/>
              </a:solidFill>
            </a:endParaRPr>
          </a:p>
          <a:p>
            <a:pPr marL="0" indent="0" eaLnBrk="1" hangingPunct="1">
              <a:buNone/>
            </a:pPr>
            <a:endParaRPr lang="en-US" sz="1800" dirty="0">
              <a:solidFill>
                <a:schemeClr val="tx1"/>
              </a:solidFill>
            </a:endParaRPr>
          </a:p>
        </p:txBody>
      </p:sp>
      <p:pic>
        <p:nvPicPr>
          <p:cNvPr id="5" name="Picture 2"/>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420406" y="6967536"/>
            <a:ext cx="2072594" cy="1934421"/>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6" name="TextBox 5"/>
          <p:cNvSpPr txBox="1"/>
          <p:nvPr/>
        </p:nvSpPr>
        <p:spPr>
          <a:xfrm>
            <a:off x="2692400" y="9278779"/>
            <a:ext cx="7419390" cy="246221"/>
          </a:xfrm>
          <a:prstGeom prst="rect">
            <a:avLst/>
          </a:prstGeom>
          <a:noFill/>
        </p:spPr>
        <p:txBody>
          <a:bodyPr vert="horz" wrap="square" rtlCol="0">
            <a:spAutoFit/>
          </a:bodyPr>
          <a:lstStyle/>
          <a:p>
            <a:pPr algn="ctr"/>
            <a:r>
              <a:rPr lang="en-US" sz="1000" dirty="0" smtClean="0">
                <a:hlinkClick r:id="rId8"/>
              </a:rPr>
              <a:t>Image Credit:  ttp</a:t>
            </a:r>
            <a:r>
              <a:rPr lang="en-US" sz="1000" dirty="0">
                <a:hlinkClick r:id="rId8"/>
              </a:rPr>
              <a:t>://2.bp.blogspot.com/-x7oCNtb7-Os/T0cDPUEjKQI/AAAAAAAAEHs/yXEJy9ojRXM/s1600/Wheel-of-Time.jpg</a:t>
            </a:r>
            <a:endParaRPr lang="en-US" sz="10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571500" y="584200"/>
            <a:ext cx="11861800" cy="1397000"/>
          </a:xfrm>
        </p:spPr>
        <p:txBody>
          <a:bodyPr/>
          <a:lstStyle/>
          <a:p>
            <a:pPr eaLnBrk="1" hangingPunct="1"/>
            <a:r>
              <a:rPr lang="en-US" dirty="0" smtClean="0"/>
              <a:t>Other Relevant Modules</a:t>
            </a:r>
          </a:p>
        </p:txBody>
      </p:sp>
      <p:sp>
        <p:nvSpPr>
          <p:cNvPr id="32770" name="Rectangle 2"/>
          <p:cNvSpPr>
            <a:spLocks noGrp="1" noChangeArrowheads="1"/>
          </p:cNvSpPr>
          <p:nvPr>
            <p:ph type="body" idx="1"/>
          </p:nvPr>
        </p:nvSpPr>
        <p:spPr/>
        <p:txBody>
          <a:bodyPr/>
          <a:lstStyle/>
          <a:p>
            <a:pPr eaLnBrk="1" hangingPunct="1"/>
            <a:r>
              <a:rPr lang="en-US" sz="3000" i="1" dirty="0" smtClean="0">
                <a:solidFill>
                  <a:schemeClr val="tx1"/>
                </a:solidFill>
              </a:rPr>
              <a:t>Local Data Management:  Advertising Your Data </a:t>
            </a:r>
            <a:r>
              <a:rPr lang="en-US" sz="3000" dirty="0" smtClean="0">
                <a:solidFill>
                  <a:schemeClr val="tx1"/>
                </a:solidFill>
              </a:rPr>
              <a:t>– the wherefores &amp; wherefore-</a:t>
            </a:r>
            <a:r>
              <a:rPr lang="en-US" sz="3000" dirty="0" err="1" smtClean="0">
                <a:solidFill>
                  <a:schemeClr val="tx1"/>
                </a:solidFill>
              </a:rPr>
              <a:t>nots</a:t>
            </a:r>
            <a:r>
              <a:rPr lang="en-US" sz="3000" dirty="0" smtClean="0">
                <a:solidFill>
                  <a:schemeClr val="tx1"/>
                </a:solidFill>
              </a:rPr>
              <a:t> of advertising your data</a:t>
            </a:r>
          </a:p>
          <a:p>
            <a:pPr eaLnBrk="1" hangingPunct="1"/>
            <a:r>
              <a:rPr lang="en-US" sz="3000" i="1" dirty="0">
                <a:solidFill>
                  <a:schemeClr val="tx1"/>
                </a:solidFill>
              </a:rPr>
              <a:t>Local Data </a:t>
            </a:r>
            <a:r>
              <a:rPr lang="en-US" sz="3000" i="1" dirty="0" smtClean="0">
                <a:solidFill>
                  <a:schemeClr val="tx1"/>
                </a:solidFill>
              </a:rPr>
              <a:t>Management - Advertising Your Data:  Using Data Portals and Metadata Registries </a:t>
            </a:r>
            <a:r>
              <a:rPr lang="en-US" sz="3000" dirty="0" smtClean="0">
                <a:solidFill>
                  <a:schemeClr val="tx1"/>
                </a:solidFill>
              </a:rPr>
              <a:t>– more specifics on how to publish metadata to these destinations</a:t>
            </a:r>
          </a:p>
          <a:p>
            <a:pPr eaLnBrk="1" hangingPunct="1"/>
            <a:r>
              <a:rPr lang="en-US" sz="3000" i="1" dirty="0" smtClean="0">
                <a:solidFill>
                  <a:schemeClr val="tx1"/>
                </a:solidFill>
              </a:rPr>
              <a:t>Local Data Management – Creating Documentation and Metadata:  Introduction to Metadata and Metadata Standards – </a:t>
            </a:r>
            <a:r>
              <a:rPr lang="en-US" sz="3000" dirty="0" smtClean="0">
                <a:solidFill>
                  <a:schemeClr val="tx1"/>
                </a:solidFill>
              </a:rPr>
              <a:t>to learn basic information about what metadata &amp; for what it’s used </a:t>
            </a:r>
            <a:endParaRPr lang="en-US" sz="3000" i="1" dirty="0" smtClean="0">
              <a:solidFill>
                <a:schemeClr val="tx1"/>
              </a:solidFill>
            </a:endParaRPr>
          </a:p>
          <a:p>
            <a:pPr eaLnBrk="1" hangingPunct="1"/>
            <a:r>
              <a:rPr lang="en-US" sz="3000" i="1" dirty="0" smtClean="0">
                <a:solidFill>
                  <a:schemeClr val="tx1"/>
                </a:solidFill>
              </a:rPr>
              <a:t>Local Data Management – Advertising Your Data:  Submitting Metadata to the GCMD </a:t>
            </a:r>
            <a:r>
              <a:rPr lang="en-US" sz="3000" dirty="0" smtClean="0">
                <a:solidFill>
                  <a:schemeClr val="tx1"/>
                </a:solidFill>
              </a:rPr>
              <a:t>– tips on how to submit your metadata to the Global Change Master Directory</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312400" y="7156345"/>
            <a:ext cx="2395584" cy="214005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TextBox 1"/>
          <p:cNvSpPr txBox="1"/>
          <p:nvPr/>
        </p:nvSpPr>
        <p:spPr>
          <a:xfrm>
            <a:off x="3530600" y="9296400"/>
            <a:ext cx="8229600" cy="253916"/>
          </a:xfrm>
          <a:prstGeom prst="rect">
            <a:avLst/>
          </a:prstGeom>
          <a:noFill/>
        </p:spPr>
        <p:txBody>
          <a:bodyPr wrap="square" rtlCol="0">
            <a:spAutoFit/>
          </a:bodyPr>
          <a:lstStyle/>
          <a:p>
            <a:r>
              <a:rPr lang="en-US" sz="1050" dirty="0">
                <a:hlinkClick r:id="rId4"/>
              </a:rPr>
              <a:t>http://4.bp.blogspot.com/-</a:t>
            </a:r>
            <a:r>
              <a:rPr lang="en-US" sz="1050" dirty="0" smtClean="0">
                <a:hlinkClick r:id="rId4"/>
              </a:rPr>
              <a:t>7iahAzMP614/Tz_QfmlWwDI/AAAAAAAAAW8/vOc1mGE2l4g/s1600/Internet+Advertising+Methods.jpg</a:t>
            </a:r>
            <a:endParaRPr lang="en-US" sz="105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571500" y="914400"/>
            <a:ext cx="11861800" cy="1066800"/>
          </a:xfrm>
        </p:spPr>
        <p:txBody>
          <a:bodyPr/>
          <a:lstStyle/>
          <a:p>
            <a:r>
              <a:rPr lang="en-US" dirty="0" smtClean="0"/>
              <a:t>Recommended Citations</a:t>
            </a:r>
            <a:endParaRPr lang="en-US" dirty="0"/>
          </a:p>
        </p:txBody>
      </p:sp>
      <p:pic>
        <p:nvPicPr>
          <p:cNvPr id="4" name="Picture 4">
            <a:hlinkClick r:id="rId3"/>
          </p:cNvPr>
          <p:cNvPicPr>
            <a:picLocks noGrp="1" noChangeAspect="1"/>
          </p:cNvPicPr>
          <p:nvPr>
            <p:ph idx="1"/>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693400" y="8129815"/>
            <a:ext cx="1614948" cy="568902"/>
          </a:xfrm>
          <a:prstGeom prst="rect">
            <a:avLst/>
          </a:prstGeom>
          <a:noFill/>
          <a:ln>
            <a:noFill/>
          </a:ln>
          <a:effectLst>
            <a:glow rad="457200">
              <a:srgbClr val="0070C0">
                <a:alpha val="40000"/>
              </a:srgbClr>
            </a:glow>
            <a:outerShdw dist="35921" dir="2700000" algn="ctr" rotWithShape="0">
              <a:schemeClr val="bg2"/>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BFBFB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25400">
                <a:solidFill>
                  <a:srgbClr val="000000"/>
                </a:solidFill>
                <a:miter lim="800000"/>
                <a:headEnd/>
                <a:tailEnd/>
              </a14:hiddenLine>
            </a:ext>
          </a:extLst>
        </p:spPr>
      </p:pic>
      <p:sp>
        <p:nvSpPr>
          <p:cNvPr id="5" name="TextBox 4"/>
          <p:cNvSpPr txBox="1">
            <a:spLocks noChangeArrowheads="1"/>
          </p:cNvSpPr>
          <p:nvPr/>
        </p:nvSpPr>
        <p:spPr bwMode="auto">
          <a:xfrm>
            <a:off x="548640" y="8458200"/>
            <a:ext cx="4953000" cy="36933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n-US" sz="1800" dirty="0"/>
              <a:t>Copyright 2012 </a:t>
            </a:r>
            <a:r>
              <a:rPr lang="en-US" sz="1800" dirty="0" smtClean="0"/>
              <a:t>Nancy J. Hoebelheinrich</a:t>
            </a:r>
            <a:r>
              <a:rPr lang="en-US" sz="1200" dirty="0" smtClean="0"/>
              <a:t>.</a:t>
            </a:r>
            <a:endParaRPr lang="en-US" sz="1200" dirty="0"/>
          </a:p>
        </p:txBody>
      </p:sp>
      <p:sp>
        <p:nvSpPr>
          <p:cNvPr id="6" name="TextBox 5"/>
          <p:cNvSpPr txBox="1"/>
          <p:nvPr/>
        </p:nvSpPr>
        <p:spPr>
          <a:xfrm>
            <a:off x="568960" y="2438400"/>
            <a:ext cx="9753600" cy="1938992"/>
          </a:xfrm>
          <a:prstGeom prst="rect">
            <a:avLst/>
          </a:prstGeom>
          <a:noFill/>
        </p:spPr>
        <p:txBody>
          <a:bodyPr wrap="square" rtlCol="0">
            <a:spAutoFit/>
          </a:bodyPr>
          <a:lstStyle/>
          <a:p>
            <a:r>
              <a:rPr lang="en-US" sz="2400" dirty="0" smtClean="0"/>
              <a:t>Hoebelheinrich</a:t>
            </a:r>
            <a:r>
              <a:rPr lang="en-US" sz="2400" dirty="0"/>
              <a:t>, N.J. 2012.  “Local Data Management - Advertising Your </a:t>
            </a:r>
            <a:r>
              <a:rPr lang="en-US" sz="2400" dirty="0" smtClean="0"/>
              <a:t>Data</a:t>
            </a:r>
            <a:r>
              <a:rPr lang="en-US" sz="2400" dirty="0"/>
              <a:t>:  Agency Requirements for Submitting Metadata.” </a:t>
            </a:r>
            <a:r>
              <a:rPr lang="en-US" sz="2400" dirty="0" smtClean="0"/>
              <a:t> In </a:t>
            </a:r>
            <a:r>
              <a:rPr lang="en-US" sz="2400" dirty="0"/>
              <a:t>Data </a:t>
            </a:r>
          </a:p>
          <a:p>
            <a:r>
              <a:rPr lang="en-US" sz="2400" dirty="0" smtClean="0"/>
              <a:t>Management </a:t>
            </a:r>
            <a:r>
              <a:rPr lang="en-US" sz="2400" dirty="0"/>
              <a:t>for Scientists Short Course, edited by  Ruth Duerr and </a:t>
            </a:r>
          </a:p>
          <a:p>
            <a:r>
              <a:rPr lang="en-US" sz="2400" dirty="0" smtClean="0"/>
              <a:t>Nancy </a:t>
            </a:r>
            <a:r>
              <a:rPr lang="en-US" sz="2400" dirty="0"/>
              <a:t>J. Hoebelheinrich, Federation of Earth Science Information </a:t>
            </a:r>
          </a:p>
          <a:p>
            <a:r>
              <a:rPr lang="en-US" sz="2400" dirty="0" smtClean="0"/>
              <a:t>Partners</a:t>
            </a:r>
            <a:r>
              <a:rPr lang="en-US" sz="2400" dirty="0"/>
              <a:t>:  ESIP Commons.</a:t>
            </a:r>
            <a:r>
              <a:rPr lang="en-US" sz="2400" dirty="0" smtClean="0"/>
              <a:t> </a:t>
            </a:r>
            <a:r>
              <a:rPr lang="en-US" sz="2400" smtClean="0"/>
              <a:t>doi:10.7269/P30V89R9</a:t>
            </a:r>
            <a:endParaRPr lang="en-US"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1629640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a:xfrm>
            <a:off x="571500" y="584200"/>
            <a:ext cx="11861800" cy="1397000"/>
          </a:xfrm>
        </p:spPr>
        <p:txBody>
          <a:bodyPr/>
          <a:lstStyle/>
          <a:p>
            <a:r>
              <a:rPr lang="en-US" dirty="0" smtClean="0"/>
              <a:t>Agencies:  “Allow me to persuade you!”</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534400" y="6629400"/>
            <a:ext cx="4292600" cy="2886556"/>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0483" name="Content Placeholder 2"/>
          <p:cNvSpPr>
            <a:spLocks noGrp="1"/>
          </p:cNvSpPr>
          <p:nvPr>
            <p:ph idx="1"/>
          </p:nvPr>
        </p:nvSpPr>
        <p:spPr>
          <a:xfrm>
            <a:off x="635000" y="2133600"/>
            <a:ext cx="11861800" cy="6565900"/>
          </a:xfrm>
        </p:spPr>
        <p:txBody>
          <a:bodyPr/>
          <a:lstStyle/>
          <a:p>
            <a:r>
              <a:rPr lang="en-US" dirty="0" smtClean="0"/>
              <a:t>To make metadata (descriptive information) about your data available:</a:t>
            </a:r>
          </a:p>
          <a:p>
            <a:pPr lvl="1"/>
            <a:r>
              <a:rPr lang="en-US" dirty="0" smtClean="0"/>
              <a:t>National Science Foundation (</a:t>
            </a:r>
            <a:r>
              <a:rPr lang="en-US" dirty="0"/>
              <a:t>NSF’s) </a:t>
            </a:r>
            <a:r>
              <a:rPr lang="en-US" dirty="0" smtClean="0"/>
              <a:t>Data Management Plan motivates</a:t>
            </a:r>
          </a:p>
          <a:p>
            <a:pPr lvl="1"/>
            <a:r>
              <a:rPr lang="en-US" dirty="0" smtClean="0"/>
              <a:t>National Aeronautics and Space Administrations (NASA’s) Data &amp; Information Policy encourages</a:t>
            </a:r>
          </a:p>
          <a:p>
            <a:pPr lvl="1"/>
            <a:r>
              <a:rPr lang="en-US" dirty="0"/>
              <a:t>National </a:t>
            </a:r>
            <a:r>
              <a:rPr lang="en-US" dirty="0" smtClean="0"/>
              <a:t>Oceanic and Atmospheric Administration (NOAA’s) Administrative Order 212-15 directs</a:t>
            </a:r>
            <a:endParaRPr lang="en-US" dirty="0"/>
          </a:p>
          <a:p>
            <a:pPr lvl="1"/>
            <a:r>
              <a:rPr lang="en-US" dirty="0" smtClean="0"/>
              <a:t>The E-Government Act of 2002 (44 U.S.C. 3602 et seq.) promotes </a:t>
            </a:r>
          </a:p>
          <a:p>
            <a:pPr marL="266700" lvl="1"/>
            <a:r>
              <a:rPr lang="en-US" sz="3400" dirty="0" smtClean="0"/>
              <a:t>Timeliness </a:t>
            </a:r>
            <a:r>
              <a:rPr lang="en-US" sz="3400" dirty="0"/>
              <a:t>of metadata </a:t>
            </a:r>
            <a:r>
              <a:rPr lang="en-US" sz="3400" dirty="0" smtClean="0"/>
              <a:t>submission</a:t>
            </a:r>
            <a:endParaRPr lang="en-US" sz="3400" dirty="0"/>
          </a:p>
          <a:p>
            <a:r>
              <a:rPr lang="en-US" dirty="0" smtClean="0"/>
              <a:t>Dissemination tools &amp; techniques </a:t>
            </a:r>
            <a:r>
              <a:rPr lang="en-US" dirty="0" smtClean="0">
                <a:solidFill>
                  <a:schemeClr val="accent1">
                    <a:lumMod val="50000"/>
                  </a:schemeClr>
                </a:solidFill>
              </a:rPr>
              <a:t>for </a:t>
            </a:r>
          </a:p>
          <a:p>
            <a:pPr marL="393700" lvl="1" indent="0">
              <a:buNone/>
            </a:pPr>
            <a:r>
              <a:rPr lang="en-US" sz="3400" dirty="0">
                <a:solidFill>
                  <a:schemeClr val="accent1">
                    <a:lumMod val="50000"/>
                  </a:schemeClr>
                </a:solidFill>
              </a:rPr>
              <a:t>making your metadata </a:t>
            </a:r>
            <a:r>
              <a:rPr lang="en-US" sz="3400" dirty="0" smtClean="0"/>
              <a:t>available </a:t>
            </a:r>
          </a:p>
          <a:p>
            <a:pPr marL="0" indent="0">
              <a:buNone/>
            </a:pPr>
            <a:endParaRPr lang="en-US" dirty="0" smtClean="0"/>
          </a:p>
        </p:txBody>
      </p:sp>
      <p:sp>
        <p:nvSpPr>
          <p:cNvPr id="2" name="TextBox 1"/>
          <p:cNvSpPr txBox="1"/>
          <p:nvPr/>
        </p:nvSpPr>
        <p:spPr>
          <a:xfrm>
            <a:off x="2082800" y="9394194"/>
            <a:ext cx="7239000" cy="261610"/>
          </a:xfrm>
          <a:prstGeom prst="rect">
            <a:avLst/>
          </a:prstGeom>
          <a:noFill/>
        </p:spPr>
        <p:txBody>
          <a:bodyPr wrap="square" rtlCol="0">
            <a:spAutoFit/>
          </a:bodyPr>
          <a:lstStyle/>
          <a:p>
            <a:r>
              <a:rPr lang="en-US" sz="1100" dirty="0" smtClean="0">
                <a:solidFill>
                  <a:schemeClr val="tx1"/>
                </a:solidFill>
                <a:hlinkClick r:id="rId4"/>
              </a:rPr>
              <a:t>Image credit:  http</a:t>
            </a:r>
            <a:r>
              <a:rPr lang="en-US" sz="1100" dirty="0">
                <a:solidFill>
                  <a:schemeClr val="tx1"/>
                </a:solidFill>
                <a:hlinkClick r:id="rId4"/>
              </a:rPr>
              <a:t>://www.martingover.com/wp-content/uploads/2010/04/Persuasion-Zip.jpg</a:t>
            </a:r>
            <a:endParaRPr lang="en-US" sz="11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84200"/>
            <a:ext cx="11861800" cy="1397000"/>
          </a:xfrm>
        </p:spPr>
        <p:txBody>
          <a:bodyPr/>
          <a:lstStyle/>
          <a:p>
            <a:r>
              <a:rPr lang="en-US" dirty="0" smtClean="0"/>
              <a:t>NSF Data Management Plans</a:t>
            </a:r>
            <a:endParaRPr lang="en-US" dirty="0"/>
          </a:p>
        </p:txBody>
      </p:sp>
      <p:sp>
        <p:nvSpPr>
          <p:cNvPr id="5" name="Content Placeholder 4"/>
          <p:cNvSpPr>
            <a:spLocks noGrp="1"/>
          </p:cNvSpPr>
          <p:nvPr>
            <p:ph idx="1"/>
          </p:nvPr>
        </p:nvSpPr>
        <p:spPr/>
        <p:txBody>
          <a:bodyPr/>
          <a:lstStyle/>
          <a:p>
            <a:r>
              <a:rPr lang="en-US" dirty="0" smtClean="0"/>
              <a:t>Must contain information about how a project will comply with the </a:t>
            </a:r>
            <a:r>
              <a:rPr lang="en-US" b="1" i="1" dirty="0" smtClean="0"/>
              <a:t>NSF policy on the dissemination &amp; sharing of research results</a:t>
            </a:r>
            <a:r>
              <a:rPr lang="en-US" dirty="0" smtClean="0"/>
              <a:t> </a:t>
            </a:r>
            <a:r>
              <a:rPr lang="en-US" sz="2000" dirty="0" smtClean="0"/>
              <a:t>(</a:t>
            </a:r>
            <a:r>
              <a:rPr lang="en-US" sz="2000" dirty="0"/>
              <a:t>Section j. of NSF Grant Proposal Guide, Chapter </a:t>
            </a:r>
            <a:r>
              <a:rPr lang="en-US" sz="2000" dirty="0" smtClean="0"/>
              <a:t>II)</a:t>
            </a:r>
            <a:r>
              <a:rPr lang="en-US" dirty="0" smtClean="0"/>
              <a:t>  </a:t>
            </a:r>
          </a:p>
          <a:p>
            <a:r>
              <a:rPr lang="en-US" dirty="0" smtClean="0"/>
              <a:t>Requires dissemination &amp; sharing of research results                      </a:t>
            </a:r>
            <a:r>
              <a:rPr lang="en-US" sz="2000" dirty="0" smtClean="0"/>
              <a:t>(</a:t>
            </a:r>
            <a:r>
              <a:rPr lang="en-US" sz="2000" dirty="0"/>
              <a:t>Award &amp; Administration Guide.  Section 4.</a:t>
            </a:r>
            <a:r>
              <a:rPr lang="en-US" dirty="0"/>
              <a:t> </a:t>
            </a:r>
            <a:r>
              <a:rPr lang="en-US" dirty="0" smtClean="0"/>
              <a:t>)</a:t>
            </a:r>
          </a:p>
          <a:p>
            <a:pPr lvl="1"/>
            <a:r>
              <a:rPr lang="en-US" dirty="0" smtClean="0"/>
              <a:t>Investigators are expected to </a:t>
            </a:r>
            <a:r>
              <a:rPr lang="en-US" b="1" i="1" dirty="0" smtClean="0"/>
              <a:t>promptly prepare and submit for publication </a:t>
            </a:r>
            <a:r>
              <a:rPr lang="en-US" dirty="0" smtClean="0"/>
              <a:t>.. all significant findings from work conducted under NSF </a:t>
            </a:r>
            <a:r>
              <a:rPr lang="en-US" dirty="0"/>
              <a:t>grants </a:t>
            </a:r>
            <a:r>
              <a:rPr lang="en-US" dirty="0" smtClean="0"/>
              <a:t>(</a:t>
            </a:r>
            <a:r>
              <a:rPr lang="en-US" sz="2000" dirty="0" smtClean="0"/>
              <a:t>Subsection a</a:t>
            </a:r>
            <a:r>
              <a:rPr lang="en-US" dirty="0" smtClean="0"/>
              <a:t>)</a:t>
            </a:r>
          </a:p>
          <a:p>
            <a:pPr lvl="1"/>
            <a:r>
              <a:rPr lang="en-US" dirty="0" smtClean="0"/>
              <a:t>NSF program management will implement these policies … through the proposal review process; </a:t>
            </a:r>
            <a:r>
              <a:rPr lang="en-US" b="1" i="1" dirty="0" smtClean="0"/>
              <a:t>through award negotiations and conditions</a:t>
            </a:r>
            <a:r>
              <a:rPr lang="en-US" dirty="0" smtClean="0"/>
              <a:t>; and through </a:t>
            </a:r>
            <a:r>
              <a:rPr lang="en-US" b="1" i="1" dirty="0" smtClean="0"/>
              <a:t>appropriate support and incentives </a:t>
            </a:r>
            <a:r>
              <a:rPr lang="en-US" dirty="0" smtClean="0"/>
              <a:t>for data cleanup, </a:t>
            </a:r>
            <a:r>
              <a:rPr lang="en-US" b="1" i="1" dirty="0" smtClean="0"/>
              <a:t>documentation</a:t>
            </a:r>
            <a:r>
              <a:rPr lang="en-US" dirty="0" smtClean="0"/>
              <a:t>, </a:t>
            </a:r>
            <a:r>
              <a:rPr lang="en-US" b="1" i="1" dirty="0" smtClean="0"/>
              <a:t>dissemination</a:t>
            </a:r>
            <a:r>
              <a:rPr lang="en-US" dirty="0" smtClean="0"/>
              <a:t>, storage and the like</a:t>
            </a:r>
            <a:r>
              <a:rPr lang="en-US" dirty="0"/>
              <a:t>. </a:t>
            </a:r>
            <a:r>
              <a:rPr lang="en-US" dirty="0" smtClean="0"/>
              <a:t>(</a:t>
            </a:r>
            <a:r>
              <a:rPr lang="en-US" sz="2000" dirty="0" smtClean="0"/>
              <a:t>Subsection e</a:t>
            </a:r>
            <a:r>
              <a:rPr lang="en-US" dirty="0" smtClean="0"/>
              <a: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4834658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84200"/>
            <a:ext cx="11861800" cy="1397000"/>
          </a:xfrm>
        </p:spPr>
        <p:txBody>
          <a:bodyPr/>
          <a:lstStyle/>
          <a:p>
            <a:r>
              <a:rPr lang="en-US" dirty="0" smtClean="0"/>
              <a:t>NASA Data &amp; Information Policy </a:t>
            </a:r>
            <a:endParaRPr lang="en-US" dirty="0"/>
          </a:p>
        </p:txBody>
      </p:sp>
      <p:sp>
        <p:nvSpPr>
          <p:cNvPr id="3" name="Content Placeholder 2"/>
          <p:cNvSpPr>
            <a:spLocks noGrp="1"/>
          </p:cNvSpPr>
          <p:nvPr>
            <p:ph idx="1"/>
          </p:nvPr>
        </p:nvSpPr>
        <p:spPr/>
        <p:txBody>
          <a:bodyPr/>
          <a:lstStyle/>
          <a:p>
            <a:r>
              <a:rPr lang="en-US" dirty="0" smtClean="0"/>
              <a:t>“promotes </a:t>
            </a:r>
            <a:r>
              <a:rPr lang="en-US" dirty="0"/>
              <a:t>the </a:t>
            </a:r>
            <a:r>
              <a:rPr lang="en-US" b="1" i="1" dirty="0"/>
              <a:t>full and open sharing </a:t>
            </a:r>
            <a:r>
              <a:rPr lang="en-US" dirty="0"/>
              <a:t>of all data with the research and applications communities, private industry, academia, and the general </a:t>
            </a:r>
            <a:r>
              <a:rPr lang="en-US" dirty="0" smtClean="0"/>
              <a:t>public”</a:t>
            </a:r>
          </a:p>
          <a:p>
            <a:r>
              <a:rPr lang="en-US" dirty="0" smtClean="0"/>
              <a:t>Why?  </a:t>
            </a:r>
          </a:p>
          <a:p>
            <a:pPr lvl="1"/>
            <a:r>
              <a:rPr lang="en-US" dirty="0" smtClean="0"/>
              <a:t>The </a:t>
            </a:r>
            <a:r>
              <a:rPr lang="en-US" dirty="0"/>
              <a:t>greater the availability of the data, the more quickly and effectively the user communities can </a:t>
            </a:r>
            <a:r>
              <a:rPr lang="en-US" dirty="0" smtClean="0"/>
              <a:t>use it </a:t>
            </a:r>
          </a:p>
          <a:p>
            <a:pPr lvl="1"/>
            <a:r>
              <a:rPr lang="en-US" dirty="0" smtClean="0"/>
              <a:t>Supports the </a:t>
            </a:r>
            <a:r>
              <a:rPr lang="en-US" dirty="0"/>
              <a:t>NASA </a:t>
            </a:r>
            <a:r>
              <a:rPr lang="en-US" dirty="0" smtClean="0"/>
              <a:t>mission to address </a:t>
            </a:r>
            <a:r>
              <a:rPr lang="en-US" dirty="0"/>
              <a:t>basic Earth science </a:t>
            </a:r>
            <a:r>
              <a:rPr lang="en-US" dirty="0" smtClean="0"/>
              <a:t>questions</a:t>
            </a:r>
          </a:p>
          <a:p>
            <a:pPr lvl="1"/>
            <a:r>
              <a:rPr lang="en-US" dirty="0" smtClean="0"/>
              <a:t>Provides </a:t>
            </a:r>
            <a:r>
              <a:rPr lang="en-US" dirty="0"/>
              <a:t>the basis for developing innovative practical applications to benefit </a:t>
            </a:r>
            <a:r>
              <a:rPr lang="en-US" dirty="0" smtClean="0"/>
              <a:t>all</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606800" y="6781800"/>
            <a:ext cx="3810000" cy="24288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4" name="TextBox 3"/>
          <p:cNvSpPr txBox="1"/>
          <p:nvPr/>
        </p:nvSpPr>
        <p:spPr>
          <a:xfrm>
            <a:off x="3225800" y="9267826"/>
            <a:ext cx="5221288" cy="261610"/>
          </a:xfrm>
          <a:prstGeom prst="rect">
            <a:avLst/>
          </a:prstGeom>
          <a:noFill/>
        </p:spPr>
        <p:txBody>
          <a:bodyPr wrap="square" rtlCol="0">
            <a:spAutoFit/>
          </a:bodyPr>
          <a:lstStyle/>
          <a:p>
            <a:r>
              <a:rPr lang="en-US" sz="1100" dirty="0">
                <a:solidFill>
                  <a:schemeClr val="tx1"/>
                </a:solidFill>
                <a:hlinkClick r:id="rId4"/>
              </a:rPr>
              <a:t>http://</a:t>
            </a:r>
            <a:r>
              <a:rPr lang="en-US" sz="1100" dirty="0" smtClean="0">
                <a:solidFill>
                  <a:schemeClr val="tx1"/>
                </a:solidFill>
                <a:hlinkClick r:id="rId4"/>
              </a:rPr>
              <a:t>www.diabetesmine.com/wp-content/uploads/2012/04/sharing.jpg</a:t>
            </a:r>
            <a:endParaRPr lang="en-US" sz="1100" dirty="0">
              <a:solidFill>
                <a:schemeClr val="tx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6284859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84200"/>
            <a:ext cx="11861800" cy="1397000"/>
          </a:xfrm>
        </p:spPr>
        <p:txBody>
          <a:bodyPr/>
          <a:lstStyle/>
          <a:p>
            <a:r>
              <a:rPr lang="en-US" dirty="0" smtClean="0"/>
              <a:t>NOAA Administrative Order 212-15</a:t>
            </a:r>
            <a:endParaRPr lang="en-US" dirty="0"/>
          </a:p>
        </p:txBody>
      </p:sp>
      <p:sp>
        <p:nvSpPr>
          <p:cNvPr id="3" name="Content Placeholder 2"/>
          <p:cNvSpPr>
            <a:spLocks noGrp="1"/>
          </p:cNvSpPr>
          <p:nvPr>
            <p:ph idx="1"/>
          </p:nvPr>
        </p:nvSpPr>
        <p:spPr/>
        <p:txBody>
          <a:bodyPr/>
          <a:lstStyle/>
          <a:p>
            <a:r>
              <a:rPr lang="en-US" dirty="0" smtClean="0"/>
              <a:t>Admin Order 212-15:  Section 3. Policy</a:t>
            </a:r>
          </a:p>
          <a:p>
            <a:pPr lvl="1"/>
            <a:r>
              <a:rPr lang="en-US" dirty="0" smtClean="0"/>
              <a:t>“Environmental data will be </a:t>
            </a:r>
            <a:r>
              <a:rPr lang="en-US" b="1" i="1" dirty="0" smtClean="0"/>
              <a:t>visible, accessible and independently understandable to users</a:t>
            </a:r>
            <a:r>
              <a:rPr lang="en-US" b="1" dirty="0" smtClean="0"/>
              <a:t>…”</a:t>
            </a:r>
          </a:p>
          <a:p>
            <a:pPr lvl="1"/>
            <a:r>
              <a:rPr lang="en-US" dirty="0" smtClean="0"/>
              <a:t>“Conduct scientific data stewardship [activities] to address </a:t>
            </a:r>
            <a:r>
              <a:rPr lang="en-US" b="1" i="1" dirty="0" smtClean="0"/>
              <a:t>data content, access, and user understanding</a:t>
            </a:r>
            <a:r>
              <a:rPr lang="en-US" b="1" dirty="0" smtClean="0"/>
              <a:t>” </a:t>
            </a:r>
          </a:p>
          <a:p>
            <a:r>
              <a:rPr lang="en-US" dirty="0" smtClean="0"/>
              <a:t>Cites the </a:t>
            </a:r>
            <a:r>
              <a:rPr lang="en-US" b="1" i="1" dirty="0" smtClean="0"/>
              <a:t>E-Government Act of 2002 </a:t>
            </a:r>
            <a:r>
              <a:rPr lang="en-US" dirty="0" smtClean="0"/>
              <a:t>which promotes enhanced access to Federal Government </a:t>
            </a:r>
            <a:r>
              <a:rPr lang="en-US" dirty="0"/>
              <a:t>information  </a:t>
            </a:r>
            <a:r>
              <a:rPr lang="en-US" sz="2600" dirty="0"/>
              <a:t>(44 U.S.C. 3602 et seq.)</a:t>
            </a:r>
            <a:endParaRPr lang="en-US" sz="2600" dirty="0" smtClean="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470775" y="5896051"/>
            <a:ext cx="5067300" cy="332414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4" name="TextBox 3"/>
          <p:cNvSpPr txBox="1"/>
          <p:nvPr/>
        </p:nvSpPr>
        <p:spPr>
          <a:xfrm>
            <a:off x="8255000" y="9268599"/>
            <a:ext cx="3886200" cy="276999"/>
          </a:xfrm>
          <a:prstGeom prst="rect">
            <a:avLst/>
          </a:prstGeom>
          <a:noFill/>
        </p:spPr>
        <p:txBody>
          <a:bodyPr wrap="square" rtlCol="0">
            <a:spAutoFit/>
          </a:bodyPr>
          <a:lstStyle/>
          <a:p>
            <a:r>
              <a:rPr lang="en-US" sz="1200" dirty="0" smtClean="0"/>
              <a:t>Photo courtesy of furiousgeorge81, Josh Harper.  </a:t>
            </a:r>
            <a:endParaRPr lang="en-US" sz="1200" dirty="0"/>
          </a:p>
        </p:txBody>
      </p:sp>
      <p:sp>
        <p:nvSpPr>
          <p:cNvPr id="5" name="TextBox 4"/>
          <p:cNvSpPr txBox="1"/>
          <p:nvPr/>
        </p:nvSpPr>
        <p:spPr>
          <a:xfrm>
            <a:off x="8023225" y="9491990"/>
            <a:ext cx="3962400" cy="261610"/>
          </a:xfrm>
          <a:prstGeom prst="rect">
            <a:avLst/>
          </a:prstGeom>
          <a:noFill/>
        </p:spPr>
        <p:txBody>
          <a:bodyPr wrap="square" rtlCol="0">
            <a:spAutoFit/>
          </a:bodyPr>
          <a:lstStyle/>
          <a:p>
            <a:r>
              <a:rPr lang="en-US" sz="1100" dirty="0">
                <a:solidFill>
                  <a:schemeClr val="tx1"/>
                </a:solidFill>
                <a:hlinkClick r:id="rId4"/>
              </a:rPr>
              <a:t>http://www.flickr.com/photos/furiousgeorge81/177926979</a:t>
            </a:r>
            <a:r>
              <a:rPr lang="en-US" sz="1100" dirty="0" smtClean="0">
                <a:solidFill>
                  <a:schemeClr val="tx1"/>
                </a:solidFill>
                <a:hlinkClick r:id="rId4"/>
              </a:rPr>
              <a:t>/</a:t>
            </a:r>
            <a:endParaRPr lang="en-US" sz="1100" dirty="0">
              <a:solidFill>
                <a:schemeClr val="tx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0396888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84200"/>
            <a:ext cx="11861800" cy="1397000"/>
          </a:xfrm>
        </p:spPr>
        <p:txBody>
          <a:bodyPr/>
          <a:lstStyle/>
          <a:p>
            <a:r>
              <a:rPr lang="en-US" dirty="0" smtClean="0"/>
              <a:t>Timeliness of making data available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092505866"/>
              </p:ext>
            </p:extLst>
          </p:nvPr>
        </p:nvGraphicFramePr>
        <p:xfrm>
          <a:off x="643339" y="2286000"/>
          <a:ext cx="11861800" cy="65659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7742590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84200"/>
            <a:ext cx="11861800" cy="1397000"/>
          </a:xfrm>
        </p:spPr>
        <p:txBody>
          <a:bodyPr/>
          <a:lstStyle/>
          <a:p>
            <a:r>
              <a:rPr lang="en-US" dirty="0" smtClean="0"/>
              <a:t>Metadata dissemination </a:t>
            </a:r>
            <a:r>
              <a:rPr lang="en-US" dirty="0"/>
              <a:t>tools </a:t>
            </a:r>
            <a:r>
              <a:rPr lang="en-US" dirty="0" smtClean="0"/>
              <a:t/>
            </a:r>
            <a:br>
              <a:rPr lang="en-US" dirty="0" smtClean="0"/>
            </a:br>
            <a:r>
              <a:rPr lang="en-US" dirty="0" smtClean="0"/>
              <a:t>&amp; destinations</a:t>
            </a:r>
            <a:endParaRPr lang="en-US" dirty="0"/>
          </a:p>
        </p:txBody>
      </p:sp>
      <p:pic>
        <p:nvPicPr>
          <p:cNvPr id="11" name="Content Placeholder 10" descr="Global Change Master Directory (GCMD) - Mozilla Firefox"/>
          <p:cNvPicPr>
            <a:picLocks noGrp="1" noChangeAspect="1"/>
          </p:cNvPicPr>
          <p:nvPr>
            <p:ph idx="1"/>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8550" t="9647" r="17540" b="10493"/>
          <a:stretch/>
        </p:blipFill>
        <p:spPr>
          <a:xfrm>
            <a:off x="4936195" y="2133600"/>
            <a:ext cx="7357405" cy="7377507"/>
          </a:xfrm>
        </p:spPr>
      </p:pic>
      <p:sp>
        <p:nvSpPr>
          <p:cNvPr id="12" name="TextBox 11"/>
          <p:cNvSpPr txBox="1"/>
          <p:nvPr/>
        </p:nvSpPr>
        <p:spPr>
          <a:xfrm>
            <a:off x="711200" y="3276600"/>
            <a:ext cx="3429000" cy="3323987"/>
          </a:xfrm>
          <a:prstGeom prst="rect">
            <a:avLst/>
          </a:prstGeom>
          <a:noFill/>
        </p:spPr>
        <p:txBody>
          <a:bodyPr wrap="square" rtlCol="0">
            <a:spAutoFit/>
          </a:bodyPr>
          <a:lstStyle/>
          <a:p>
            <a:r>
              <a:rPr lang="en-US" dirty="0" smtClean="0"/>
              <a:t>Options for </a:t>
            </a:r>
            <a:r>
              <a:rPr lang="en-US" b="1" dirty="0" smtClean="0"/>
              <a:t>authoring &amp; converting</a:t>
            </a:r>
          </a:p>
          <a:p>
            <a:r>
              <a:rPr lang="en-US" dirty="0"/>
              <a:t>y</a:t>
            </a:r>
            <a:r>
              <a:rPr lang="en-US" dirty="0" smtClean="0"/>
              <a:t>our metadata</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6960943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84200"/>
            <a:ext cx="11861800" cy="1397000"/>
          </a:xfrm>
        </p:spPr>
        <p:txBody>
          <a:bodyPr/>
          <a:lstStyle/>
          <a:p>
            <a:r>
              <a:rPr lang="en-US" dirty="0" smtClean="0"/>
              <a:t>Metadata dissemination </a:t>
            </a:r>
            <a:r>
              <a:rPr lang="en-US" dirty="0"/>
              <a:t>tools </a:t>
            </a:r>
            <a:r>
              <a:rPr lang="en-US" dirty="0" smtClean="0"/>
              <a:t/>
            </a:r>
            <a:br>
              <a:rPr lang="en-US" dirty="0" smtClean="0"/>
            </a:br>
            <a:r>
              <a:rPr lang="en-US" dirty="0" smtClean="0"/>
              <a:t>&amp; destinations, continued</a:t>
            </a:r>
            <a:endParaRPr lang="en-US" dirty="0"/>
          </a:p>
        </p:txBody>
      </p:sp>
      <p:sp>
        <p:nvSpPr>
          <p:cNvPr id="12" name="TextBox 11"/>
          <p:cNvSpPr txBox="1"/>
          <p:nvPr/>
        </p:nvSpPr>
        <p:spPr>
          <a:xfrm>
            <a:off x="1244600" y="2133600"/>
            <a:ext cx="8991600" cy="1323439"/>
          </a:xfrm>
          <a:prstGeom prst="rect">
            <a:avLst/>
          </a:prstGeom>
          <a:noFill/>
        </p:spPr>
        <p:txBody>
          <a:bodyPr wrap="square" rtlCol="0">
            <a:spAutoFit/>
          </a:bodyPr>
          <a:lstStyle/>
          <a:p>
            <a:r>
              <a:rPr lang="en-US" sz="4000" dirty="0" smtClean="0"/>
              <a:t>Submitting your metadata to data portals &amp; metadata registries </a:t>
            </a:r>
            <a:endParaRPr lang="en-US" sz="4000" dirty="0"/>
          </a:p>
        </p:txBody>
      </p:sp>
      <p:pic>
        <p:nvPicPr>
          <p:cNvPr id="4" name="Content Placeholder 3" descr="Electronic Gateways | GSDI - Mozilla Firefox"/>
          <p:cNvPicPr>
            <a:picLocks noGrp="1" noChangeAspect="1"/>
          </p:cNvPicPr>
          <p:nvPr>
            <p:ph idx="1"/>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471" b="16586"/>
          <a:stretch/>
        </p:blipFill>
        <p:spPr>
          <a:xfrm>
            <a:off x="2235200" y="3506361"/>
            <a:ext cx="9688478" cy="5904339"/>
          </a:xfrm>
        </p:spPr>
      </p:pic>
      <p:sp>
        <p:nvSpPr>
          <p:cNvPr id="3" name="TextBox 2"/>
          <p:cNvSpPr txBox="1"/>
          <p:nvPr/>
        </p:nvSpPr>
        <p:spPr>
          <a:xfrm>
            <a:off x="12136735" y="4495801"/>
            <a:ext cx="461665" cy="4343399"/>
          </a:xfrm>
          <a:prstGeom prst="rect">
            <a:avLst/>
          </a:prstGeom>
          <a:noFill/>
        </p:spPr>
        <p:txBody>
          <a:bodyPr vert="vert" wrap="square" rtlCol="0">
            <a:spAutoFit/>
          </a:bodyPr>
          <a:lstStyle/>
          <a:p>
            <a:r>
              <a:rPr lang="en-US" sz="1800" dirty="0">
                <a:solidFill>
                  <a:schemeClr val="tx1"/>
                </a:solidFill>
                <a:hlinkClick r:id="rId4"/>
              </a:rPr>
              <a:t>http://</a:t>
            </a:r>
            <a:r>
              <a:rPr lang="en-US" sz="1800" dirty="0" smtClean="0">
                <a:solidFill>
                  <a:schemeClr val="tx1"/>
                </a:solidFill>
                <a:hlinkClick r:id="rId4"/>
              </a:rPr>
              <a:t>www.gsdi.org/ElectronicGateways</a:t>
            </a:r>
            <a:endParaRPr lang="en-US" sz="1800" dirty="0">
              <a:solidFill>
                <a:schemeClr val="tx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4666286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84200"/>
            <a:ext cx="11861800" cy="1397000"/>
          </a:xfrm>
        </p:spPr>
        <p:txBody>
          <a:bodyPr/>
          <a:lstStyle/>
          <a:p>
            <a:r>
              <a:rPr lang="en-US" dirty="0" smtClean="0"/>
              <a:t>Metadata dissemination </a:t>
            </a:r>
            <a:r>
              <a:rPr lang="en-US" dirty="0"/>
              <a:t>tools </a:t>
            </a:r>
            <a:r>
              <a:rPr lang="en-US" dirty="0" smtClean="0"/>
              <a:t/>
            </a:r>
            <a:br>
              <a:rPr lang="en-US" dirty="0" smtClean="0"/>
            </a:br>
            <a:r>
              <a:rPr lang="en-US" dirty="0" smtClean="0"/>
              <a:t>&amp; destinations, continued</a:t>
            </a:r>
            <a:endParaRPr lang="en-US" dirty="0"/>
          </a:p>
        </p:txBody>
      </p:sp>
      <p:sp>
        <p:nvSpPr>
          <p:cNvPr id="5" name="TextBox 4"/>
          <p:cNvSpPr txBox="1"/>
          <p:nvPr/>
        </p:nvSpPr>
        <p:spPr>
          <a:xfrm>
            <a:off x="711200" y="2362200"/>
            <a:ext cx="5334000" cy="2031325"/>
          </a:xfrm>
          <a:prstGeom prst="rect">
            <a:avLst/>
          </a:prstGeom>
          <a:noFill/>
        </p:spPr>
        <p:txBody>
          <a:bodyPr wrap="square" rtlCol="0">
            <a:spAutoFit/>
          </a:bodyPr>
          <a:lstStyle/>
          <a:p>
            <a:r>
              <a:rPr lang="en-US" dirty="0" smtClean="0"/>
              <a:t>Direct submission of your </a:t>
            </a:r>
            <a:r>
              <a:rPr lang="en-US" dirty="0"/>
              <a:t>metadata to the web using </a:t>
            </a:r>
            <a:r>
              <a:rPr lang="en-US" i="1" dirty="0" smtClean="0"/>
              <a:t>casting</a:t>
            </a:r>
            <a:endParaRPr lang="en-US" i="1" dirty="0"/>
          </a:p>
        </p:txBody>
      </p:sp>
      <p:pic>
        <p:nvPicPr>
          <p:cNvPr id="6" name="Content Placeholder 5" descr="Datacasting - Earth Science Meets RSS - Mozilla Firefox"/>
          <p:cNvPicPr>
            <a:picLocks noGrp="1" noChangeAspect="1"/>
          </p:cNvPicPr>
          <p:nvPr>
            <p:ph idx="1"/>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7094" t="9575" r="18298" b="64966"/>
          <a:stretch/>
        </p:blipFill>
        <p:spPr>
          <a:xfrm>
            <a:off x="274637" y="5225400"/>
            <a:ext cx="6608763" cy="2089799"/>
          </a:xfrm>
        </p:spPr>
      </p:pic>
      <p:sp>
        <p:nvSpPr>
          <p:cNvPr id="7" name="TextBox 6"/>
          <p:cNvSpPr txBox="1"/>
          <p:nvPr/>
        </p:nvSpPr>
        <p:spPr>
          <a:xfrm>
            <a:off x="1171575" y="7415769"/>
            <a:ext cx="4413250" cy="830997"/>
          </a:xfrm>
          <a:prstGeom prst="rect">
            <a:avLst/>
          </a:prstGeom>
          <a:noFill/>
        </p:spPr>
        <p:txBody>
          <a:bodyPr wrap="square" rtlCol="0" anchor="ctr" anchorCtr="1">
            <a:spAutoFit/>
          </a:bodyPr>
          <a:lstStyle/>
          <a:p>
            <a:r>
              <a:rPr lang="en-US" sz="2400" dirty="0" smtClean="0"/>
              <a:t>NASA JPL </a:t>
            </a:r>
            <a:r>
              <a:rPr lang="en-US" sz="2400" dirty="0" err="1" smtClean="0"/>
              <a:t>Datacasting</a:t>
            </a:r>
            <a:r>
              <a:rPr lang="en-US" sz="2400" dirty="0" smtClean="0"/>
              <a:t> feed</a:t>
            </a:r>
          </a:p>
          <a:p>
            <a:r>
              <a:rPr lang="en-US" sz="2400" dirty="0">
                <a:solidFill>
                  <a:schemeClr val="tx1"/>
                </a:solidFill>
                <a:hlinkClick r:id="rId4"/>
              </a:rPr>
              <a:t>http://datacasting.jpl.nasa.gov</a:t>
            </a:r>
            <a:endParaRPr lang="en-US" sz="2400" dirty="0"/>
          </a:p>
        </p:txBody>
      </p:sp>
      <p:grpSp>
        <p:nvGrpSpPr>
          <p:cNvPr id="10" name="Group 9"/>
          <p:cNvGrpSpPr/>
          <p:nvPr/>
        </p:nvGrpSpPr>
        <p:grpSpPr>
          <a:xfrm>
            <a:off x="7318375" y="2324099"/>
            <a:ext cx="5508625" cy="6120794"/>
            <a:chOff x="6731000" y="2133600"/>
            <a:chExt cx="6186185" cy="7197690"/>
          </a:xfrm>
        </p:grpSpPr>
        <p:pic>
          <p:nvPicPr>
            <p:cNvPr id="8" name="Picture 7" descr="Libre - Advertise, Share, and Discover Data - Mozilla Firefox"/>
            <p:cNvPicPr>
              <a:picLocks noChangeAspect="1"/>
            </p:cNvPicPr>
            <p:nvPr/>
          </p:nvPicPr>
          <p:blipFill rotWithShape="1">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6612" t="14796" r="36848" b="6103"/>
            <a:stretch/>
          </p:blipFill>
          <p:spPr>
            <a:xfrm>
              <a:off x="6731000" y="2133600"/>
              <a:ext cx="5565705" cy="6248400"/>
            </a:xfrm>
            <a:prstGeom prst="rect">
              <a:avLst/>
            </a:prstGeom>
          </p:spPr>
        </p:pic>
        <p:sp>
          <p:nvSpPr>
            <p:cNvPr id="9" name="TextBox 8"/>
            <p:cNvSpPr txBox="1"/>
            <p:nvPr/>
          </p:nvSpPr>
          <p:spPr>
            <a:xfrm>
              <a:off x="6841531" y="8462665"/>
              <a:ext cx="6075654" cy="868625"/>
            </a:xfrm>
            <a:prstGeom prst="rect">
              <a:avLst/>
            </a:prstGeom>
            <a:noFill/>
          </p:spPr>
          <p:txBody>
            <a:bodyPr wrap="square" rtlCol="0">
              <a:spAutoFit/>
            </a:bodyPr>
            <a:lstStyle/>
            <a:p>
              <a:r>
                <a:rPr lang="en-US" sz="2400" dirty="0" smtClean="0"/>
                <a:t>NSIDC </a:t>
              </a:r>
              <a:r>
                <a:rPr lang="en-US" sz="2400" dirty="0" err="1" smtClean="0"/>
                <a:t>Libre</a:t>
              </a:r>
              <a:r>
                <a:rPr lang="en-US" sz="2400" dirty="0" smtClean="0"/>
                <a:t> Collection Casting tool</a:t>
              </a:r>
            </a:p>
            <a:p>
              <a:r>
                <a:rPr lang="en-US" sz="1800" dirty="0" smtClean="0">
                  <a:solidFill>
                    <a:schemeClr val="tx1"/>
                  </a:solidFill>
                  <a:hlinkClick r:id="rId6"/>
                </a:rPr>
                <a:t>http://nsidc.org/libre/apps/cast/dataset/</a:t>
              </a:r>
              <a:endParaRPr lang="en-US" sz="1800" dirty="0">
                <a:solidFill>
                  <a:schemeClr val="tx1"/>
                </a:solidFill>
              </a:endParaRP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755708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itle &amp; Subtitl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Subtitl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Photo - 3 Up">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3 Up">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3 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Lef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 Lef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 Righ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 Righ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Bullets">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 Top">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 Top">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Title &amp; Bullets - 2 Column">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 2 Column">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Blank">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Blank">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Photo - Vertical">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Vertical">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Photo - Horizontal">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Horizontal">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Title - Center">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 Center">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000000"/>
      </a:dk1>
      <a:lt1>
        <a:srgbClr val="FFFFFF"/>
      </a:lt1>
      <a:dk2>
        <a:srgbClr val="000000"/>
      </a:dk2>
      <a:lt2>
        <a:srgbClr val="00000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hoto - 4 Up">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4 Up">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4 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hoto - 2 Up Landscap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2 Up Landscap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2 Up 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2 Up Portrait &amp; Landscap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2 Up Portrait &amp; Landscap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2 Up Portrait &amp; 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2 Up Portrai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2 Up Portrai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2 Up Portra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3 Up Portrai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3 Up Portrai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3 Up Portra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 Big">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Big">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Bi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Bullets &amp; Photo">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Bullets &amp; Photo">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37354</TotalTime>
  <Pages>0</Pages>
  <Words>3061</Words>
  <Characters>0</Characters>
  <Application>Microsoft Macintosh PowerPoint</Application>
  <PresentationFormat>Custom</PresentationFormat>
  <Lines>0</Lines>
  <Paragraphs>152</Paragraphs>
  <Slides>13</Slides>
  <Notes>13</Notes>
  <HiddenSlides>0</HiddenSlides>
  <MMClips>0</MMClips>
  <ScaleCrop>false</ScaleCrop>
  <HeadingPairs>
    <vt:vector size="4" baseType="variant">
      <vt:variant>
        <vt:lpstr>Design Template</vt:lpstr>
      </vt:variant>
      <vt:variant>
        <vt:i4>19</vt:i4>
      </vt:variant>
      <vt:variant>
        <vt:lpstr>Slide Titles</vt:lpstr>
      </vt:variant>
      <vt:variant>
        <vt:i4>13</vt:i4>
      </vt:variant>
    </vt:vector>
  </HeadingPairs>
  <TitlesOfParts>
    <vt:vector size="32" baseType="lpstr">
      <vt:lpstr>Title &amp; Subtitle</vt:lpstr>
      <vt:lpstr>Title &amp; Bullets</vt:lpstr>
      <vt:lpstr>Photo - 4 Up</vt:lpstr>
      <vt:lpstr>Photo - 2 Up Landscape</vt:lpstr>
      <vt:lpstr>Photo - 2 Up Portrait &amp; Landscape</vt:lpstr>
      <vt:lpstr>Photo - 2 Up Portrait</vt:lpstr>
      <vt:lpstr>Photo - 3 Up Portrait</vt:lpstr>
      <vt:lpstr>Photo - Big</vt:lpstr>
      <vt:lpstr>Title, Bullets &amp; Photo</vt:lpstr>
      <vt:lpstr>Photo - 3 Up</vt:lpstr>
      <vt:lpstr>Title &amp; Bullets - Left</vt:lpstr>
      <vt:lpstr>Title &amp; Bullets - Right</vt:lpstr>
      <vt:lpstr>Bullets</vt:lpstr>
      <vt:lpstr>Title - Top</vt:lpstr>
      <vt:lpstr>Title &amp; Bullets - 2 Column</vt:lpstr>
      <vt:lpstr>Blank</vt:lpstr>
      <vt:lpstr>Photo - Vertical</vt:lpstr>
      <vt:lpstr>Photo - Horizontal</vt:lpstr>
      <vt:lpstr>Title - Center</vt:lpstr>
      <vt:lpstr>Advertising your data: Agency requirements for submitting metadata</vt:lpstr>
      <vt:lpstr>Agencies:  “Allow me to persuade you!”</vt:lpstr>
      <vt:lpstr>NSF Data Management Plans</vt:lpstr>
      <vt:lpstr>NASA Data &amp; Information Policy </vt:lpstr>
      <vt:lpstr>NOAA Administrative Order 212-15</vt:lpstr>
      <vt:lpstr>Timeliness of making data available</vt:lpstr>
      <vt:lpstr>Metadata dissemination tools  &amp; destinations</vt:lpstr>
      <vt:lpstr>Metadata dissemination tools  &amp; destinations, continued</vt:lpstr>
      <vt:lpstr>Metadata dissemination tools  &amp; destinations, continued</vt:lpstr>
      <vt:lpstr>References</vt:lpstr>
      <vt:lpstr>Resources</vt:lpstr>
      <vt:lpstr>Other Relevant Modules</vt:lpstr>
      <vt:lpstr>Recommended Citations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ESIP Federation 101</dc:title>
  <dc:creator>nhoebel</dc:creator>
  <cp:lastModifiedBy>Erin Robinson</cp:lastModifiedBy>
  <cp:revision>166</cp:revision>
  <dcterms:created xsi:type="dcterms:W3CDTF">2012-11-19T01:50:07Z</dcterms:created>
  <dcterms:modified xsi:type="dcterms:W3CDTF">2012-11-19T01:50:50Z</dcterms:modified>
</cp:coreProperties>
</file>