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
  </p:notesMasterIdLst>
  <p:sldIdLst>
    <p:sldId id="256" r:id="rId2"/>
    <p:sldId id="305" r:id="rId3"/>
    <p:sldId id="293" r:id="rId4"/>
    <p:sldId id="30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2" autoAdjust="0"/>
    <p:restoredTop sz="94301" autoAdjust="0"/>
  </p:normalViewPr>
  <p:slideViewPr>
    <p:cSldViewPr>
      <p:cViewPr>
        <p:scale>
          <a:sx n="75" d="100"/>
          <a:sy n="75" d="100"/>
        </p:scale>
        <p:origin x="-1776" y="-5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72146F-8133-6B45-876D-E934BC665F0B}" type="datetimeFigureOut">
              <a:rPr lang="en-US" smtClean="0"/>
              <a:t>7/18/16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FAC11-254F-4444-9DA1-56548777EBE0}" type="slidenum">
              <a:rPr lang="en-US" smtClean="0"/>
              <a:t>‹#›</a:t>
            </a:fld>
            <a:endParaRPr lang="en-US" dirty="0"/>
          </a:p>
        </p:txBody>
      </p:sp>
    </p:spTree>
    <p:extLst>
      <p:ext uri="{BB962C8B-B14F-4D97-AF65-F5344CB8AC3E}">
        <p14:creationId xmlns:p14="http://schemas.microsoft.com/office/powerpoint/2010/main" val="32503814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0297B1-976C-4C2E-851F-FB34852CD262}" type="datetimeFigureOut">
              <a:rPr lang="en-GB" smtClean="0"/>
              <a:t>7/18/16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B1A55B-F8F0-4DB3-894F-53CE7B40CE25}"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0297B1-976C-4C2E-851F-FB34852CD262}" type="datetimeFigureOut">
              <a:rPr lang="en-GB" smtClean="0"/>
              <a:t>7/18/16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B1A55B-F8F0-4DB3-894F-53CE7B40CE25}"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960297B1-976C-4C2E-851F-FB34852CD262}" type="datetimeFigureOut">
              <a:rPr lang="en-GB" smtClean="0"/>
              <a:t>7/18/16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B1A55B-F8F0-4DB3-894F-53CE7B40CE25}" type="slidenum">
              <a:rPr lang="en-GB" smtClean="0"/>
              <a:t>‹#›</a:t>
            </a:fld>
            <a:endParaRPr lang="en-GB"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60297B1-976C-4C2E-851F-FB34852CD262}" type="datetimeFigureOut">
              <a:rPr lang="en-GB" smtClean="0"/>
              <a:t>7/18/16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B1A55B-F8F0-4DB3-894F-53CE7B40CE25}" type="slidenum">
              <a:rPr lang="en-GB" smtClean="0"/>
              <a:t>‹#›</a:t>
            </a:fld>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Slide Number Placeholder 5"/>
          <p:cNvSpPr txBox="1">
            <a:spLocks/>
          </p:cNvSpPr>
          <p:nvPr userDrawn="1"/>
        </p:nvSpPr>
        <p:spPr>
          <a:xfrm>
            <a:off x="3923928" y="6448251"/>
            <a:ext cx="209308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2016 ESIP Summer Meeting</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297B1-976C-4C2E-851F-FB34852CD262}" type="datetimeFigureOut">
              <a:rPr lang="en-GB" smtClean="0"/>
              <a:t>7/18/16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8B1A55B-F8F0-4DB3-894F-53CE7B40CE25}"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60297B1-976C-4C2E-851F-FB34852CD262}" type="datetimeFigureOut">
              <a:rPr lang="en-GB" smtClean="0"/>
              <a:t>7/18/16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8B1A55B-F8F0-4DB3-894F-53CE7B40CE25}" type="slidenum">
              <a:rPr lang="en-GB" smtClean="0"/>
              <a:t>‹#›</a:t>
            </a:fld>
            <a:endParaRPr lang="en-GB"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0297B1-976C-4C2E-851F-FB34852CD262}" type="datetimeFigureOut">
              <a:rPr lang="en-GB" smtClean="0"/>
              <a:t>7/18/16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8B1A55B-F8F0-4DB3-894F-53CE7B40CE25}"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0297B1-976C-4C2E-851F-FB34852CD262}" type="datetimeFigureOut">
              <a:rPr lang="en-GB" smtClean="0"/>
              <a:t>7/18/16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8B1A55B-F8F0-4DB3-894F-53CE7B40CE25}"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960297B1-976C-4C2E-851F-FB34852CD262}" type="datetimeFigureOut">
              <a:rPr lang="en-GB" smtClean="0"/>
              <a:t>7/18/16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8B1A55B-F8F0-4DB3-894F-53CE7B40CE25}"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60297B1-976C-4C2E-851F-FB34852CD262}" type="datetimeFigureOut">
              <a:rPr lang="en-GB" smtClean="0"/>
              <a:t>7/18/16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8B1A55B-F8F0-4DB3-894F-53CE7B40CE25}" type="slidenum">
              <a:rPr lang="en-GB" smtClean="0"/>
              <a:t>‹#›</a:t>
            </a:fld>
            <a:endParaRPr lang="en-GB"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297B1-976C-4C2E-851F-FB34852CD262}" type="datetimeFigureOut">
              <a:rPr lang="en-GB" smtClean="0"/>
              <a:t>7/18/16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8B1A55B-F8F0-4DB3-894F-53CE7B40CE25}" type="slidenum">
              <a:rPr lang="en-GB" smtClean="0"/>
              <a:t>‹#›</a:t>
            </a:fld>
            <a:endParaRPr lang="en-GB"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60297B1-976C-4C2E-851F-FB34852CD262}" type="datetimeFigureOut">
              <a:rPr lang="en-GB" smtClean="0"/>
              <a:t>7/18/16</a:t>
            </a:fld>
            <a:endParaRPr lang="en-GB"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dirty="0"/>
          </a:p>
        </p:txBody>
      </p:sp>
      <p:sp>
        <p:nvSpPr>
          <p:cNvPr id="6" name="Slide Number Placeholder 5"/>
          <p:cNvSpPr>
            <a:spLocks noGrp="1"/>
          </p:cNvSpPr>
          <p:nvPr>
            <p:ph type="sldNum" sz="quarter" idx="4"/>
          </p:nvPr>
        </p:nvSpPr>
        <p:spPr>
          <a:xfrm>
            <a:off x="3991088" y="6250163"/>
            <a:ext cx="2093080" cy="365125"/>
          </a:xfrm>
          <a:prstGeom prst="rect">
            <a:avLst/>
          </a:prstGeom>
        </p:spPr>
        <p:txBody>
          <a:bodyPr vert="horz" lIns="91440" tIns="45720" rIns="91440" bIns="45720" rtlCol="0" anchor="ctr"/>
          <a:lstStyle>
            <a:lvl1pPr algn="ctr">
              <a:defRPr sz="1000">
                <a:solidFill>
                  <a:schemeClr val="tx2"/>
                </a:solidFill>
              </a:defRPr>
            </a:lvl1pPr>
          </a:lstStyle>
          <a:p>
            <a:r>
              <a:rPr lang="en-GB" dirty="0" smtClean="0"/>
              <a:t>17</a:t>
            </a:r>
            <a:r>
              <a:rPr lang="en-GB" baseline="30000" dirty="0" smtClean="0"/>
              <a:t>th</a:t>
            </a:r>
            <a:r>
              <a:rPr lang="en-GB" dirty="0" smtClean="0"/>
              <a:t> GHRSST Science Team Meeting</a:t>
            </a:r>
            <a:endParaRPr lang="en-GB"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Pilot Project for HDF5 Metadata Structures for SWOT</a:t>
            </a:r>
            <a:endParaRPr lang="en-GB" dirty="0"/>
          </a:p>
        </p:txBody>
      </p:sp>
      <p:sp>
        <p:nvSpPr>
          <p:cNvPr id="3" name="Subtitle 2"/>
          <p:cNvSpPr>
            <a:spLocks noGrp="1"/>
          </p:cNvSpPr>
          <p:nvPr>
            <p:ph type="subTitle" idx="1"/>
          </p:nvPr>
        </p:nvSpPr>
        <p:spPr>
          <a:xfrm>
            <a:off x="755576" y="3886200"/>
            <a:ext cx="7560840" cy="1752600"/>
          </a:xfrm>
        </p:spPr>
        <p:txBody>
          <a:bodyPr>
            <a:normAutofit/>
          </a:bodyPr>
          <a:lstStyle/>
          <a:p>
            <a:pPr lvl="0">
              <a:spcBef>
                <a:spcPts val="0"/>
              </a:spcBef>
            </a:pPr>
            <a:r>
              <a:rPr lang="en" sz="2400" dirty="0"/>
              <a:t>Ed Armstrong and </a:t>
            </a:r>
            <a:r>
              <a:rPr lang="en-US" sz="2400" dirty="0" smtClean="0"/>
              <a:t>Steve Hughes</a:t>
            </a:r>
            <a:endParaRPr lang="en-US" sz="2400" dirty="0"/>
          </a:p>
          <a:p>
            <a:pPr lvl="0">
              <a:spcBef>
                <a:spcPts val="0"/>
              </a:spcBef>
            </a:pPr>
            <a:r>
              <a:rPr lang="en-US" sz="2400" dirty="0" smtClean="0"/>
              <a:t>NASA Jet Propulsion Laboratory</a:t>
            </a:r>
            <a:endParaRPr lang="en" sz="2400" dirty="0"/>
          </a:p>
          <a:p>
            <a:pPr lvl="0">
              <a:spcBef>
                <a:spcPts val="0"/>
              </a:spcBef>
            </a:pPr>
            <a:r>
              <a:rPr lang="en-US" sz="2400" dirty="0" smtClean="0"/>
              <a:t>2016 Summer ESIP Meeting</a:t>
            </a:r>
          </a:p>
          <a:p>
            <a:pPr lvl="0">
              <a:spcBef>
                <a:spcPts val="0"/>
              </a:spcBef>
            </a:pPr>
            <a:r>
              <a:rPr lang="en-US" sz="2400" dirty="0" smtClean="0"/>
              <a:t> July </a:t>
            </a:r>
            <a:r>
              <a:rPr lang="en-US" sz="2400" dirty="0" smtClean="0"/>
              <a:t>19, 2016</a:t>
            </a:r>
            <a:endParaRPr lang="en-US" b="1" dirty="0"/>
          </a:p>
        </p:txBody>
      </p:sp>
      <p:pic>
        <p:nvPicPr>
          <p:cNvPr id="11" name="Picture 1" descr="nasa_logo80 copy.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013176"/>
            <a:ext cx="173782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4355976" y="6093296"/>
            <a:ext cx="4572000" cy="646331"/>
          </a:xfrm>
          <a:prstGeom prst="rect">
            <a:avLst/>
          </a:prstGeom>
        </p:spPr>
        <p:txBody>
          <a:bodyPr>
            <a:spAutoFit/>
          </a:bodyPr>
          <a:lstStyle/>
          <a:p>
            <a:r>
              <a:rPr lang="en-US" dirty="0"/>
              <a:t> © </a:t>
            </a:r>
            <a:r>
              <a:rPr lang="en-US" dirty="0" smtClean="0"/>
              <a:t>2016 </a:t>
            </a:r>
            <a:r>
              <a:rPr lang="en-US" dirty="0"/>
              <a:t>California Institute of Technology. Government sponsorship acknowledged.</a:t>
            </a:r>
          </a:p>
        </p:txBody>
      </p:sp>
    </p:spTree>
    <p:extLst>
      <p:ext uri="{BB962C8B-B14F-4D97-AF65-F5344CB8AC3E}">
        <p14:creationId xmlns:p14="http://schemas.microsoft.com/office/powerpoint/2010/main" val="36543772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204864"/>
            <a:ext cx="7920879" cy="3921299"/>
          </a:xfrm>
        </p:spPr>
        <p:txBody>
          <a:bodyPr>
            <a:normAutofit fontScale="92500"/>
          </a:bodyPr>
          <a:lstStyle/>
          <a:p>
            <a:r>
              <a:rPr lang="en-US" dirty="0" smtClean="0"/>
              <a:t>First NASA mission to incorporate granule level ISO 19115-2 metadata attributes</a:t>
            </a:r>
          </a:p>
          <a:p>
            <a:pPr lvl="1"/>
            <a:r>
              <a:rPr lang="en-US" dirty="0" smtClean="0"/>
              <a:t>HDF5 Metadata Groups</a:t>
            </a:r>
          </a:p>
          <a:p>
            <a:pPr lvl="1"/>
            <a:r>
              <a:rPr lang="en-US" dirty="0" smtClean="0"/>
              <a:t>Produced via two methods</a:t>
            </a:r>
          </a:p>
          <a:p>
            <a:pPr lvl="2"/>
            <a:r>
              <a:rPr lang="en-US" dirty="0" smtClean="0"/>
              <a:t>Level 2: XML serialization (XML bindings in software)</a:t>
            </a:r>
          </a:p>
          <a:p>
            <a:pPr lvl="2"/>
            <a:r>
              <a:rPr lang="en-US" dirty="0" smtClean="0"/>
              <a:t>Level 3 and 4: XML style sheets conversions </a:t>
            </a:r>
          </a:p>
          <a:p>
            <a:r>
              <a:rPr lang="en-US" dirty="0" smtClean="0"/>
              <a:t>Essential Metadata Attributes (Required and Recommended)</a:t>
            </a:r>
          </a:p>
          <a:p>
            <a:pPr lvl="1"/>
            <a:r>
              <a:rPr lang="en-US" dirty="0" smtClean="0"/>
              <a:t>Both Series (Collection) and Dataset (Granule) level</a:t>
            </a:r>
          </a:p>
          <a:p>
            <a:pPr lvl="1"/>
            <a:r>
              <a:rPr lang="en-US" dirty="0" smtClean="0"/>
              <a:t>Examples: Space/Time. Production and distribution attribution. Processing lineage. Versioning history. Abstract.</a:t>
            </a:r>
          </a:p>
          <a:p>
            <a:pPr lvl="1"/>
            <a:endParaRPr lang="en-US" dirty="0"/>
          </a:p>
        </p:txBody>
      </p:sp>
      <p:sp>
        <p:nvSpPr>
          <p:cNvPr id="3" name="Title 2"/>
          <p:cNvSpPr>
            <a:spLocks noGrp="1"/>
          </p:cNvSpPr>
          <p:nvPr>
            <p:ph type="title"/>
          </p:nvPr>
        </p:nvSpPr>
        <p:spPr/>
        <p:txBody>
          <a:bodyPr/>
          <a:lstStyle/>
          <a:p>
            <a:r>
              <a:rPr lang="en-US" dirty="0" smtClean="0"/>
              <a:t>SMAP Metadata Review</a:t>
            </a:r>
            <a:endParaRPr lang="en-US" dirty="0"/>
          </a:p>
        </p:txBody>
      </p:sp>
    </p:spTree>
    <p:extLst>
      <p:ext uri="{BB962C8B-B14F-4D97-AF65-F5344CB8AC3E}">
        <p14:creationId xmlns:p14="http://schemas.microsoft.com/office/powerpoint/2010/main" val="345861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2059" y="2132856"/>
            <a:ext cx="7696365" cy="4248472"/>
          </a:xfrm>
        </p:spPr>
        <p:txBody>
          <a:bodyPr>
            <a:normAutofit fontScale="85000" lnSpcReduction="20000"/>
          </a:bodyPr>
          <a:lstStyle/>
          <a:p>
            <a:pPr lvl="1">
              <a:spcBef>
                <a:spcPts val="0"/>
              </a:spcBef>
            </a:pPr>
            <a:endParaRPr lang="en-US" dirty="0"/>
          </a:p>
          <a:p>
            <a:r>
              <a:rPr lang="en-US" i="1" dirty="0"/>
              <a:t>HDF5 structure and metadata layout and the Essential Attributes in the ISO Metadata </a:t>
            </a:r>
            <a:r>
              <a:rPr lang="en-US" i="1" dirty="0" smtClean="0"/>
              <a:t>Model</a:t>
            </a:r>
          </a:p>
          <a:p>
            <a:pPr marL="0" indent="0">
              <a:buNone/>
            </a:pPr>
            <a:r>
              <a:rPr lang="sk-SK" dirty="0"/>
              <a:t> </a:t>
            </a:r>
          </a:p>
          <a:p>
            <a:r>
              <a:rPr lang="sk-SK" dirty="0" smtClean="0"/>
              <a:t>Plan</a:t>
            </a:r>
          </a:p>
          <a:p>
            <a:pPr lvl="1"/>
            <a:r>
              <a:rPr lang="sk-SK" dirty="0" smtClean="0"/>
              <a:t>From the SWOT Information Archtecture (IA) and Use Cases</a:t>
            </a:r>
            <a:r>
              <a:rPr lang="sk-SK" dirty="0"/>
              <a:t>, start capturing the Essential Attributes in the ISO Metadata Model into a knowledge representation framework. </a:t>
            </a:r>
            <a:endParaRPr lang="sk-SK" dirty="0" smtClean="0"/>
          </a:p>
          <a:p>
            <a:pPr lvl="1"/>
            <a:r>
              <a:rPr lang="sk-SK" dirty="0" smtClean="0"/>
              <a:t>Stage the </a:t>
            </a:r>
            <a:r>
              <a:rPr lang="sk-SK" dirty="0"/>
              <a:t>Essential Attribute information in the framework for design analysis, write specification documents for users, and write metadata snippets for the HDF5 structure. This work will focus on identifying the thin “top-level ontology” in the SWOT </a:t>
            </a:r>
            <a:r>
              <a:rPr lang="sk-SK" dirty="0" smtClean="0"/>
              <a:t>IA.</a:t>
            </a:r>
            <a:endParaRPr lang="sk-SK" dirty="0"/>
          </a:p>
          <a:p>
            <a:pPr lvl="2"/>
            <a:r>
              <a:rPr lang="sk-SK" dirty="0" smtClean="0"/>
              <a:t>Extraction </a:t>
            </a:r>
            <a:r>
              <a:rPr lang="sk-SK" dirty="0"/>
              <a:t>of the </a:t>
            </a:r>
            <a:r>
              <a:rPr lang="sk-SK" dirty="0" smtClean="0"/>
              <a:t>metadata </a:t>
            </a:r>
            <a:r>
              <a:rPr lang="sk-SK" dirty="0"/>
              <a:t>to the framework.</a:t>
            </a:r>
          </a:p>
          <a:p>
            <a:pPr lvl="2"/>
            <a:r>
              <a:rPr lang="sk-SK" dirty="0" smtClean="0"/>
              <a:t>Generate </a:t>
            </a:r>
            <a:r>
              <a:rPr lang="sk-SK" dirty="0"/>
              <a:t>a specification document (e.g. Data Dictionary) for the metadata.</a:t>
            </a:r>
          </a:p>
          <a:p>
            <a:pPr lvl="2"/>
            <a:r>
              <a:rPr lang="sk-SK" dirty="0" smtClean="0"/>
              <a:t>Generate example metadata </a:t>
            </a:r>
            <a:r>
              <a:rPr lang="sk-SK" dirty="0"/>
              <a:t>snippets appropriate for the HDF5 </a:t>
            </a:r>
            <a:r>
              <a:rPr lang="sk-SK" dirty="0" smtClean="0"/>
              <a:t>structure</a:t>
            </a:r>
            <a:endParaRPr lang="en-US" dirty="0"/>
          </a:p>
        </p:txBody>
      </p:sp>
      <p:sp>
        <p:nvSpPr>
          <p:cNvPr id="3" name="Title 2"/>
          <p:cNvSpPr>
            <a:spLocks noGrp="1"/>
          </p:cNvSpPr>
          <p:nvPr>
            <p:ph type="title"/>
          </p:nvPr>
        </p:nvSpPr>
        <p:spPr/>
        <p:txBody>
          <a:bodyPr/>
          <a:lstStyle/>
          <a:p>
            <a:r>
              <a:rPr lang="en-US" dirty="0" smtClean="0"/>
              <a:t>SWOT Metadata Pilot Project</a:t>
            </a:r>
            <a:endParaRPr lang="en-US" dirty="0"/>
          </a:p>
        </p:txBody>
      </p:sp>
    </p:spTree>
    <p:extLst>
      <p:ext uri="{BB962C8B-B14F-4D97-AF65-F5344CB8AC3E}">
        <p14:creationId xmlns:p14="http://schemas.microsoft.com/office/powerpoint/2010/main" val="3884151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2420888"/>
            <a:ext cx="7408333" cy="3450696"/>
          </a:xfrm>
        </p:spPr>
        <p:txBody>
          <a:bodyPr>
            <a:normAutofit lnSpcReduction="10000"/>
          </a:bodyPr>
          <a:lstStyle/>
          <a:p>
            <a:r>
              <a:rPr lang="en-US" dirty="0" smtClean="0"/>
              <a:t>Exercise HDF Product Designer</a:t>
            </a:r>
          </a:p>
          <a:p>
            <a:pPr lvl="1"/>
            <a:r>
              <a:rPr lang="en-US" dirty="0" smtClean="0"/>
              <a:t>Create HDF5/JSON representations of metadata contents</a:t>
            </a:r>
          </a:p>
          <a:p>
            <a:pPr lvl="1"/>
            <a:r>
              <a:rPr lang="en-US" dirty="0" smtClean="0"/>
              <a:t>Import into Product Designer</a:t>
            </a:r>
          </a:p>
          <a:p>
            <a:pPr lvl="1"/>
            <a:r>
              <a:rPr lang="en-US" dirty="0" smtClean="0"/>
              <a:t>Export snippets to ISO 19115</a:t>
            </a:r>
          </a:p>
          <a:p>
            <a:pPr lvl="2"/>
            <a:r>
              <a:rPr lang="en-US" dirty="0" smtClean="0"/>
              <a:t>Product Designer leverages the THREDDS ISO service</a:t>
            </a:r>
          </a:p>
          <a:p>
            <a:pPr lvl="1"/>
            <a:r>
              <a:rPr lang="en-US" dirty="0" smtClean="0"/>
              <a:t>Review and iterate</a:t>
            </a:r>
          </a:p>
          <a:p>
            <a:pPr lvl="1"/>
            <a:r>
              <a:rPr lang="en-US" dirty="0" smtClean="0"/>
              <a:t>TBD: Writing ISO metadata to HDF5</a:t>
            </a:r>
          </a:p>
          <a:p>
            <a:pPr lvl="1"/>
            <a:r>
              <a:rPr lang="en-US" dirty="0" smtClean="0"/>
              <a:t>Timeline: Next two months</a:t>
            </a:r>
          </a:p>
          <a:p>
            <a:pPr lvl="1"/>
            <a:endParaRPr lang="en-US" dirty="0"/>
          </a:p>
        </p:txBody>
      </p:sp>
      <p:sp>
        <p:nvSpPr>
          <p:cNvPr id="3" name="Title 2"/>
          <p:cNvSpPr>
            <a:spLocks noGrp="1"/>
          </p:cNvSpPr>
          <p:nvPr>
            <p:ph type="title"/>
          </p:nvPr>
        </p:nvSpPr>
        <p:spPr/>
        <p:txBody>
          <a:bodyPr/>
          <a:lstStyle/>
          <a:p>
            <a:r>
              <a:rPr lang="en-US" dirty="0" smtClean="0"/>
              <a:t>HDF5 Metadata snippets</a:t>
            </a:r>
            <a:endParaRPr lang="en-US" dirty="0"/>
          </a:p>
        </p:txBody>
      </p:sp>
    </p:spTree>
    <p:extLst>
      <p:ext uri="{BB962C8B-B14F-4D97-AF65-F5344CB8AC3E}">
        <p14:creationId xmlns:p14="http://schemas.microsoft.com/office/powerpoint/2010/main" val="2087756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2651</TotalTime>
  <Words>183</Words>
  <Application>Microsoft Macintosh PowerPoint</Application>
  <PresentationFormat>On-screen Show (4:3)</PresentationFormat>
  <Paragraphs>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Waveform</vt:lpstr>
      <vt:lpstr>Pilot Project for HDF5 Metadata Structures for SWOT</vt:lpstr>
      <vt:lpstr>SMAP Metadata Review</vt:lpstr>
      <vt:lpstr>SWOT Metadata Pilot Project</vt:lpstr>
      <vt:lpstr>HDF5 Metadata snippets</vt:lpstr>
    </vt:vector>
  </TitlesOfParts>
  <Company>University of Leicester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GHRSST Science Team</dc:title>
  <dc:creator>gkc1</dc:creator>
  <cp:lastModifiedBy>JPL</cp:lastModifiedBy>
  <cp:revision>390</cp:revision>
  <dcterms:created xsi:type="dcterms:W3CDTF">2013-05-13T05:58:08Z</dcterms:created>
  <dcterms:modified xsi:type="dcterms:W3CDTF">2016-07-19T11:08:35Z</dcterms:modified>
</cp:coreProperties>
</file>