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084" r:id="rId2"/>
    <p:sldMasterId id="2147484099" r:id="rId3"/>
    <p:sldMasterId id="2147484114" r:id="rId4"/>
    <p:sldMasterId id="2147484129" r:id="rId5"/>
    <p:sldMasterId id="2147484159" r:id="rId6"/>
    <p:sldMasterId id="2147484171" r:id="rId7"/>
    <p:sldMasterId id="2147484183" r:id="rId8"/>
    <p:sldMasterId id="2147484195" r:id="rId9"/>
  </p:sldMasterIdLst>
  <p:notesMasterIdLst>
    <p:notesMasterId r:id="rId39"/>
  </p:notesMasterIdLst>
  <p:handoutMasterIdLst>
    <p:handoutMasterId r:id="rId40"/>
  </p:handoutMasterIdLst>
  <p:sldIdLst>
    <p:sldId id="297" r:id="rId10"/>
    <p:sldId id="336" r:id="rId11"/>
    <p:sldId id="335" r:id="rId12"/>
    <p:sldId id="425" r:id="rId13"/>
    <p:sldId id="343" r:id="rId14"/>
    <p:sldId id="342" r:id="rId15"/>
    <p:sldId id="323" r:id="rId16"/>
    <p:sldId id="355" r:id="rId17"/>
    <p:sldId id="270" r:id="rId18"/>
    <p:sldId id="358" r:id="rId19"/>
    <p:sldId id="340" r:id="rId20"/>
    <p:sldId id="391" r:id="rId21"/>
    <p:sldId id="424" r:id="rId22"/>
    <p:sldId id="394" r:id="rId23"/>
    <p:sldId id="393" r:id="rId24"/>
    <p:sldId id="392" r:id="rId25"/>
    <p:sldId id="395" r:id="rId26"/>
    <p:sldId id="406" r:id="rId27"/>
    <p:sldId id="408" r:id="rId28"/>
    <p:sldId id="407" r:id="rId29"/>
    <p:sldId id="409" r:id="rId30"/>
    <p:sldId id="426" r:id="rId31"/>
    <p:sldId id="400" r:id="rId32"/>
    <p:sldId id="418" r:id="rId33"/>
    <p:sldId id="419" r:id="rId34"/>
    <p:sldId id="403" r:id="rId35"/>
    <p:sldId id="417" r:id="rId36"/>
    <p:sldId id="420" r:id="rId37"/>
    <p:sldId id="333" r:id="rId38"/>
  </p:sldIdLst>
  <p:sldSz cx="9144000" cy="6858000" type="screen4x3"/>
  <p:notesSz cx="6881813" cy="9296400"/>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CCCCC"/>
    <a:srgbClr val="666666"/>
    <a:srgbClr val="1E4ABD"/>
    <a:srgbClr val="003366"/>
    <a:srgbClr val="E10040"/>
    <a:srgbClr val="002A6C"/>
    <a:srgbClr val="C21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9" autoAdjust="0"/>
    <p:restoredTop sz="78095" autoAdjust="0"/>
  </p:normalViewPr>
  <p:slideViewPr>
    <p:cSldViewPr>
      <p:cViewPr>
        <p:scale>
          <a:sx n="64" d="100"/>
          <a:sy n="64" d="100"/>
        </p:scale>
        <p:origin x="-15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3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35CFDC-97A1-F944-99A1-7CB42C5DFE1B}"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B74AE0B-5741-6B43-B678-4FEBE4DA7D1D}">
      <dgm:prSet phldrT="[Text]"/>
      <dgm:spPr/>
      <dgm:t>
        <a:bodyPr/>
        <a:lstStyle/>
        <a:p>
          <a:r>
            <a:rPr lang="en-US" dirty="0" smtClean="0"/>
            <a:t>Duke University</a:t>
          </a:r>
          <a:endParaRPr lang="en-US" dirty="0"/>
        </a:p>
      </dgm:t>
    </dgm:pt>
    <dgm:pt modelId="{31491D54-A963-E045-B2E2-6EDBC7A1A78D}" type="parTrans" cxnId="{23408137-C9E8-F548-B11B-A9B4F8EDB6DD}">
      <dgm:prSet/>
      <dgm:spPr/>
      <dgm:t>
        <a:bodyPr/>
        <a:lstStyle/>
        <a:p>
          <a:endParaRPr lang="en-US"/>
        </a:p>
      </dgm:t>
    </dgm:pt>
    <dgm:pt modelId="{0CC18E9F-8047-964C-8302-27610F30A7BA}" type="sibTrans" cxnId="{23408137-C9E8-F548-B11B-A9B4F8EDB6DD}">
      <dgm:prSet/>
      <dgm:spPr/>
      <dgm:t>
        <a:bodyPr/>
        <a:lstStyle/>
        <a:p>
          <a:endParaRPr lang="en-US"/>
        </a:p>
      </dgm:t>
    </dgm:pt>
    <dgm:pt modelId="{FD432B25-5B36-B249-8062-E09D39F89619}">
      <dgm:prSet phldrT="[Text]"/>
      <dgm:spPr/>
      <dgm:t>
        <a:bodyPr/>
        <a:lstStyle/>
        <a:p>
          <a:r>
            <a:rPr lang="en-US" dirty="0" err="1" smtClean="0"/>
            <a:t>Makerere</a:t>
          </a:r>
          <a:r>
            <a:rPr lang="en-US" dirty="0" smtClean="0"/>
            <a:t> University- Uganda</a:t>
          </a:r>
          <a:endParaRPr lang="en-US" dirty="0"/>
        </a:p>
      </dgm:t>
    </dgm:pt>
    <dgm:pt modelId="{5161ACA1-F48D-AC48-8642-595C9F8B031A}" type="parTrans" cxnId="{66C4DC78-8767-824D-8E36-252ED1F3929B}">
      <dgm:prSet/>
      <dgm:spPr/>
      <dgm:t>
        <a:bodyPr/>
        <a:lstStyle/>
        <a:p>
          <a:endParaRPr lang="en-US"/>
        </a:p>
      </dgm:t>
    </dgm:pt>
    <dgm:pt modelId="{C9298EB4-F90B-354B-B40A-FD0EF19BD3BB}" type="sibTrans" cxnId="{66C4DC78-8767-824D-8E36-252ED1F3929B}">
      <dgm:prSet/>
      <dgm:spPr/>
      <dgm:t>
        <a:bodyPr/>
        <a:lstStyle/>
        <a:p>
          <a:endParaRPr lang="en-US"/>
        </a:p>
      </dgm:t>
    </dgm:pt>
    <dgm:pt modelId="{6F188B9B-2117-6A49-B828-882A48FD1523}">
      <dgm:prSet phldrT="[Text]"/>
      <dgm:spPr/>
      <dgm:t>
        <a:bodyPr/>
        <a:lstStyle/>
        <a:p>
          <a:r>
            <a:rPr lang="en-US" dirty="0" smtClean="0"/>
            <a:t>University of California, Berkeley</a:t>
          </a:r>
          <a:endParaRPr lang="en-US" dirty="0"/>
        </a:p>
      </dgm:t>
    </dgm:pt>
    <dgm:pt modelId="{941025D2-F01D-4E4A-879F-E14ECE4827AF}" type="parTrans" cxnId="{21ECF7B1-FCF3-004E-B4BD-876EF16F7665}">
      <dgm:prSet/>
      <dgm:spPr/>
      <dgm:t>
        <a:bodyPr/>
        <a:lstStyle/>
        <a:p>
          <a:endParaRPr lang="en-US"/>
        </a:p>
      </dgm:t>
    </dgm:pt>
    <dgm:pt modelId="{05DEF6BE-F5AB-EA4C-A382-8D77A101EC50}" type="sibTrans" cxnId="{21ECF7B1-FCF3-004E-B4BD-876EF16F7665}">
      <dgm:prSet/>
      <dgm:spPr/>
      <dgm:t>
        <a:bodyPr/>
        <a:lstStyle/>
        <a:p>
          <a:endParaRPr lang="en-US"/>
        </a:p>
      </dgm:t>
    </dgm:pt>
    <dgm:pt modelId="{0FC9ECFA-B51F-D74F-B608-45A017688BA4}">
      <dgm:prSet phldrT="[Text]"/>
      <dgm:spPr/>
      <dgm:t>
        <a:bodyPr/>
        <a:lstStyle/>
        <a:p>
          <a:r>
            <a:rPr lang="en-US" dirty="0" smtClean="0"/>
            <a:t>Texas A&amp;M University</a:t>
          </a:r>
          <a:endParaRPr lang="en-US" dirty="0"/>
        </a:p>
      </dgm:t>
    </dgm:pt>
    <dgm:pt modelId="{D236C27D-0126-CD41-A476-F63A31E61CD9}" type="parTrans" cxnId="{9CEFDD74-80D6-6D44-88F4-ECA70F4C48A2}">
      <dgm:prSet/>
      <dgm:spPr/>
      <dgm:t>
        <a:bodyPr/>
        <a:lstStyle/>
        <a:p>
          <a:endParaRPr lang="en-US"/>
        </a:p>
      </dgm:t>
    </dgm:pt>
    <dgm:pt modelId="{40FEF681-9697-B941-81DB-D7EFA2E51FDC}" type="sibTrans" cxnId="{9CEFDD74-80D6-6D44-88F4-ECA70F4C48A2}">
      <dgm:prSet/>
      <dgm:spPr/>
      <dgm:t>
        <a:bodyPr/>
        <a:lstStyle/>
        <a:p>
          <a:endParaRPr lang="en-US"/>
        </a:p>
      </dgm:t>
    </dgm:pt>
    <dgm:pt modelId="{0E058CD1-C5FB-734D-8189-FC46ABC8C29F}">
      <dgm:prSet phldrT="[Text]"/>
      <dgm:spPr/>
      <dgm:t>
        <a:bodyPr/>
        <a:lstStyle/>
        <a:p>
          <a:r>
            <a:rPr lang="en-US" dirty="0" smtClean="0"/>
            <a:t>The College of William &amp; Mary</a:t>
          </a:r>
          <a:endParaRPr lang="en-US" dirty="0"/>
        </a:p>
      </dgm:t>
    </dgm:pt>
    <dgm:pt modelId="{5BFFA6B1-0B2F-DE40-95A9-486F9A60EA7A}" type="parTrans" cxnId="{0322324C-C361-0243-9EA9-08F6AB953AE1}">
      <dgm:prSet/>
      <dgm:spPr/>
      <dgm:t>
        <a:bodyPr/>
        <a:lstStyle/>
        <a:p>
          <a:endParaRPr lang="en-US"/>
        </a:p>
      </dgm:t>
    </dgm:pt>
    <dgm:pt modelId="{4F6B49FC-D42D-2849-95B0-8120FCC024D2}" type="sibTrans" cxnId="{0322324C-C361-0243-9EA9-08F6AB953AE1}">
      <dgm:prSet/>
      <dgm:spPr/>
      <dgm:t>
        <a:bodyPr/>
        <a:lstStyle/>
        <a:p>
          <a:endParaRPr lang="en-US"/>
        </a:p>
      </dgm:t>
    </dgm:pt>
    <dgm:pt modelId="{A36AD1AF-56D9-8C4F-86E3-0258B8B6FCB1}">
      <dgm:prSet phldrT="[Text]"/>
      <dgm:spPr/>
      <dgm:t>
        <a:bodyPr/>
        <a:lstStyle/>
        <a:p>
          <a:r>
            <a:rPr lang="en-US" dirty="0" smtClean="0"/>
            <a:t>Massachusetts Institute of Technology</a:t>
          </a:r>
          <a:endParaRPr lang="en-US" dirty="0"/>
        </a:p>
      </dgm:t>
    </dgm:pt>
    <dgm:pt modelId="{316DD938-3281-9D4D-B262-1EAAEDCA5A46}" type="parTrans" cxnId="{4E9DF7DD-5C0A-5342-AAF8-3C06D3706940}">
      <dgm:prSet/>
      <dgm:spPr/>
      <dgm:t>
        <a:bodyPr/>
        <a:lstStyle/>
        <a:p>
          <a:endParaRPr lang="en-US"/>
        </a:p>
      </dgm:t>
    </dgm:pt>
    <dgm:pt modelId="{9526E940-8585-E44A-AB64-4C7F4FABB235}" type="sibTrans" cxnId="{4E9DF7DD-5C0A-5342-AAF8-3C06D3706940}">
      <dgm:prSet/>
      <dgm:spPr/>
      <dgm:t>
        <a:bodyPr/>
        <a:lstStyle/>
        <a:p>
          <a:endParaRPr lang="en-US"/>
        </a:p>
      </dgm:t>
    </dgm:pt>
    <dgm:pt modelId="{B18D2813-8482-034D-AB80-CAE7505100AC}">
      <dgm:prSet phldrT="[Text]"/>
      <dgm:spPr/>
      <dgm:t>
        <a:bodyPr/>
        <a:lstStyle/>
        <a:p>
          <a:r>
            <a:rPr lang="en-US" dirty="0" smtClean="0"/>
            <a:t>Michigan State University</a:t>
          </a:r>
          <a:endParaRPr lang="en-US" dirty="0"/>
        </a:p>
      </dgm:t>
    </dgm:pt>
    <dgm:pt modelId="{AE561584-309F-8D4C-B670-2365EE4D1311}" type="parTrans" cxnId="{9F42812D-0FC7-3A4D-8157-CD5A8E7A94E5}">
      <dgm:prSet/>
      <dgm:spPr/>
      <dgm:t>
        <a:bodyPr/>
        <a:lstStyle/>
        <a:p>
          <a:endParaRPr lang="en-US"/>
        </a:p>
      </dgm:t>
    </dgm:pt>
    <dgm:pt modelId="{B66F1B47-2B93-A741-B691-3F9F627270E6}" type="sibTrans" cxnId="{9F42812D-0FC7-3A4D-8157-CD5A8E7A94E5}">
      <dgm:prSet/>
      <dgm:spPr/>
      <dgm:t>
        <a:bodyPr/>
        <a:lstStyle/>
        <a:p>
          <a:endParaRPr lang="en-US"/>
        </a:p>
      </dgm:t>
    </dgm:pt>
    <dgm:pt modelId="{6F2285E6-5675-424F-B693-D5D25C0C61F3}">
      <dgm:prSet phldrT="[Text]"/>
      <dgm:spPr/>
      <dgm:t>
        <a:bodyPr/>
        <a:lstStyle/>
        <a:p>
          <a:r>
            <a:rPr lang="en-US" dirty="0" smtClean="0"/>
            <a:t>Local Innovation &amp; Evaluation</a:t>
          </a:r>
          <a:endParaRPr lang="en-US" dirty="0"/>
        </a:p>
      </dgm:t>
    </dgm:pt>
    <dgm:pt modelId="{00D59F57-116B-A74E-9374-52348B931D80}" type="parTrans" cxnId="{B42FD572-EE0E-BE49-8F2E-FD1643136F68}">
      <dgm:prSet/>
      <dgm:spPr/>
      <dgm:t>
        <a:bodyPr/>
        <a:lstStyle/>
        <a:p>
          <a:endParaRPr lang="en-US"/>
        </a:p>
      </dgm:t>
    </dgm:pt>
    <dgm:pt modelId="{F4AB5456-2CAA-2D4A-8C17-6300C2A138FA}" type="sibTrans" cxnId="{B42FD572-EE0E-BE49-8F2E-FD1643136F68}">
      <dgm:prSet/>
      <dgm:spPr/>
      <dgm:t>
        <a:bodyPr/>
        <a:lstStyle/>
        <a:p>
          <a:endParaRPr lang="en-US"/>
        </a:p>
      </dgm:t>
    </dgm:pt>
    <dgm:pt modelId="{6B6A74A8-6DB6-6E4B-A5C2-665CB3CE1711}">
      <dgm:prSet phldrT="[Text]"/>
      <dgm:spPr/>
      <dgm:t>
        <a:bodyPr/>
        <a:lstStyle/>
        <a:p>
          <a:r>
            <a:rPr lang="en-US" dirty="0" smtClean="0"/>
            <a:t>Food Security, Climate, Water</a:t>
          </a:r>
          <a:endParaRPr lang="en-US" dirty="0"/>
        </a:p>
      </dgm:t>
    </dgm:pt>
    <dgm:pt modelId="{54A5AA42-B012-D84D-A727-9514D471A04D}" type="parTrans" cxnId="{70A1F016-C7B4-C74B-8106-DC3539C8CF35}">
      <dgm:prSet/>
      <dgm:spPr/>
      <dgm:t>
        <a:bodyPr/>
        <a:lstStyle/>
        <a:p>
          <a:endParaRPr lang="en-US"/>
        </a:p>
      </dgm:t>
    </dgm:pt>
    <dgm:pt modelId="{9AA5F9B2-B014-0B43-A468-AD09DED2EC7D}" type="sibTrans" cxnId="{70A1F016-C7B4-C74B-8106-DC3539C8CF35}">
      <dgm:prSet/>
      <dgm:spPr/>
      <dgm:t>
        <a:bodyPr/>
        <a:lstStyle/>
        <a:p>
          <a:endParaRPr lang="en-US"/>
        </a:p>
      </dgm:t>
    </dgm:pt>
    <dgm:pt modelId="{0068912F-DBA2-4A4E-B6E0-E33FE5D14761}">
      <dgm:prSet phldrT="[Text]"/>
      <dgm:spPr/>
      <dgm:t>
        <a:bodyPr/>
        <a:lstStyle/>
        <a:p>
          <a:r>
            <a:rPr lang="en-US" dirty="0" smtClean="0"/>
            <a:t>Innovation</a:t>
          </a:r>
          <a:endParaRPr lang="en-US" dirty="0"/>
        </a:p>
      </dgm:t>
    </dgm:pt>
    <dgm:pt modelId="{1B1C73AD-3BCB-0547-AE7C-F71E61AF4DB0}" type="parTrans" cxnId="{E6C2A6FA-0DE8-2943-920E-2F6D8377A65C}">
      <dgm:prSet/>
      <dgm:spPr/>
      <dgm:t>
        <a:bodyPr/>
        <a:lstStyle/>
        <a:p>
          <a:endParaRPr lang="en-US"/>
        </a:p>
      </dgm:t>
    </dgm:pt>
    <dgm:pt modelId="{D481EA17-71D2-6B44-949F-7DFDF588C10D}" type="sibTrans" cxnId="{E6C2A6FA-0DE8-2943-920E-2F6D8377A65C}">
      <dgm:prSet/>
      <dgm:spPr/>
      <dgm:t>
        <a:bodyPr/>
        <a:lstStyle/>
        <a:p>
          <a:endParaRPr lang="en-US"/>
        </a:p>
      </dgm:t>
    </dgm:pt>
    <dgm:pt modelId="{2D8E0016-6BFB-7D43-B8A3-1269D7913B58}">
      <dgm:prSet phldrT="[Text]"/>
      <dgm:spPr/>
      <dgm:t>
        <a:bodyPr/>
        <a:lstStyle/>
        <a:p>
          <a:r>
            <a:rPr lang="en-US" dirty="0" smtClean="0"/>
            <a:t>Conflict &amp; Development</a:t>
          </a:r>
          <a:endParaRPr lang="en-US" dirty="0"/>
        </a:p>
      </dgm:t>
    </dgm:pt>
    <dgm:pt modelId="{CF9BF1A5-5464-6541-BCAA-A9B5017F1BD6}" type="parTrans" cxnId="{1734E283-1EA0-9D4D-BFF1-853140402942}">
      <dgm:prSet/>
      <dgm:spPr/>
      <dgm:t>
        <a:bodyPr/>
        <a:lstStyle/>
        <a:p>
          <a:endParaRPr lang="en-US"/>
        </a:p>
      </dgm:t>
    </dgm:pt>
    <dgm:pt modelId="{D0DC46A3-BD6C-C147-8FB0-BE05FD8D919D}" type="sibTrans" cxnId="{1734E283-1EA0-9D4D-BFF1-853140402942}">
      <dgm:prSet/>
      <dgm:spPr/>
      <dgm:t>
        <a:bodyPr/>
        <a:lstStyle/>
        <a:p>
          <a:endParaRPr lang="en-US"/>
        </a:p>
      </dgm:t>
    </dgm:pt>
    <dgm:pt modelId="{91E04EFA-7C96-974A-9523-FCFE96DA6B90}">
      <dgm:prSet phldrT="[Text]"/>
      <dgm:spPr/>
      <dgm:t>
        <a:bodyPr/>
        <a:lstStyle/>
        <a:p>
          <a:r>
            <a:rPr lang="en-US" dirty="0" smtClean="0"/>
            <a:t>Geospatial analysis </a:t>
          </a:r>
          <a:r>
            <a:rPr lang="en-US" smtClean="0"/>
            <a:t>and research</a:t>
          </a:r>
          <a:endParaRPr lang="en-US" dirty="0"/>
        </a:p>
      </dgm:t>
    </dgm:pt>
    <dgm:pt modelId="{6BF95477-E0A8-EE46-9523-64F57879181B}" type="parTrans" cxnId="{A2042C51-EE07-774E-ACE0-08DB08CAF269}">
      <dgm:prSet/>
      <dgm:spPr/>
      <dgm:t>
        <a:bodyPr/>
        <a:lstStyle/>
        <a:p>
          <a:endParaRPr lang="en-US"/>
        </a:p>
      </dgm:t>
    </dgm:pt>
    <dgm:pt modelId="{72D1CB23-A09C-D547-917A-0B4D3A0D7DAA}" type="sibTrans" cxnId="{A2042C51-EE07-774E-ACE0-08DB08CAF269}">
      <dgm:prSet/>
      <dgm:spPr/>
      <dgm:t>
        <a:bodyPr/>
        <a:lstStyle/>
        <a:p>
          <a:endParaRPr lang="en-US"/>
        </a:p>
      </dgm:t>
    </dgm:pt>
    <dgm:pt modelId="{1B52A55A-B92C-0948-B7DC-972C4D8F5320}">
      <dgm:prSet phldrT="[Text]"/>
      <dgm:spPr/>
      <dgm:t>
        <a:bodyPr/>
        <a:lstStyle/>
        <a:p>
          <a:r>
            <a:rPr lang="en-US" dirty="0" smtClean="0"/>
            <a:t>Resilience</a:t>
          </a:r>
          <a:endParaRPr lang="en-US" dirty="0"/>
        </a:p>
      </dgm:t>
    </dgm:pt>
    <dgm:pt modelId="{D35BC5EF-7FC1-0F43-8EC2-CB16BEBDE954}" type="sibTrans" cxnId="{25B5B723-43FE-0043-9112-6D3B840BEF9E}">
      <dgm:prSet/>
      <dgm:spPr/>
      <dgm:t>
        <a:bodyPr/>
        <a:lstStyle/>
        <a:p>
          <a:endParaRPr lang="en-US"/>
        </a:p>
      </dgm:t>
    </dgm:pt>
    <dgm:pt modelId="{1984063D-8FF1-094B-B5D2-200E9018BEC4}" type="parTrans" cxnId="{25B5B723-43FE-0043-9112-6D3B840BEF9E}">
      <dgm:prSet/>
      <dgm:spPr/>
      <dgm:t>
        <a:bodyPr/>
        <a:lstStyle/>
        <a:p>
          <a:endParaRPr lang="en-US"/>
        </a:p>
      </dgm:t>
    </dgm:pt>
    <dgm:pt modelId="{C2974A59-B561-6F43-98D4-AECBDBF86845}">
      <dgm:prSet phldrT="[Text]"/>
      <dgm:spPr/>
      <dgm:t>
        <a:bodyPr/>
        <a:lstStyle/>
        <a:p>
          <a:r>
            <a:rPr lang="en-US" dirty="0" smtClean="0"/>
            <a:t>Global Health &amp; Innovation </a:t>
          </a:r>
          <a:endParaRPr lang="en-US" dirty="0"/>
        </a:p>
      </dgm:t>
    </dgm:pt>
    <dgm:pt modelId="{F746AC7A-5E6D-CB46-AD94-C66034E37930}" type="sibTrans" cxnId="{BCA5BDF8-51A7-454E-B0C6-21DF93BD2823}">
      <dgm:prSet/>
      <dgm:spPr/>
      <dgm:t>
        <a:bodyPr/>
        <a:lstStyle/>
        <a:p>
          <a:endParaRPr lang="en-US"/>
        </a:p>
      </dgm:t>
    </dgm:pt>
    <dgm:pt modelId="{2FC0118B-DF98-6843-920D-5C025C5BE5E7}" type="parTrans" cxnId="{BCA5BDF8-51A7-454E-B0C6-21DF93BD2823}">
      <dgm:prSet/>
      <dgm:spPr/>
      <dgm:t>
        <a:bodyPr/>
        <a:lstStyle/>
        <a:p>
          <a:endParaRPr lang="en-US"/>
        </a:p>
      </dgm:t>
    </dgm:pt>
    <dgm:pt modelId="{F8E8B5A7-1FA3-4C32-BC56-CDBD8A571907}" type="pres">
      <dgm:prSet presAssocID="{5535CFDC-97A1-F944-99A1-7CB42C5DFE1B}" presName="diagram" presStyleCnt="0">
        <dgm:presLayoutVars>
          <dgm:chPref val="1"/>
          <dgm:dir/>
          <dgm:animOne val="branch"/>
          <dgm:animLvl val="lvl"/>
          <dgm:resizeHandles/>
        </dgm:presLayoutVars>
      </dgm:prSet>
      <dgm:spPr/>
      <dgm:t>
        <a:bodyPr/>
        <a:lstStyle/>
        <a:p>
          <a:endParaRPr lang="en-US"/>
        </a:p>
      </dgm:t>
    </dgm:pt>
    <dgm:pt modelId="{DC7D1478-18C2-48E8-8869-F8C55625ACAC}" type="pres">
      <dgm:prSet presAssocID="{CB74AE0B-5741-6B43-B678-4FEBE4DA7D1D}" presName="root" presStyleCnt="0"/>
      <dgm:spPr/>
    </dgm:pt>
    <dgm:pt modelId="{A4AB627F-5402-429B-BF7A-C546B2EE5A22}" type="pres">
      <dgm:prSet presAssocID="{CB74AE0B-5741-6B43-B678-4FEBE4DA7D1D}" presName="rootComposite" presStyleCnt="0"/>
      <dgm:spPr/>
    </dgm:pt>
    <dgm:pt modelId="{DBCC585D-1710-4ADD-9071-687816112DB6}" type="pres">
      <dgm:prSet presAssocID="{CB74AE0B-5741-6B43-B678-4FEBE4DA7D1D}" presName="rootText" presStyleLbl="node1" presStyleIdx="0" presStyleCnt="7"/>
      <dgm:spPr/>
      <dgm:t>
        <a:bodyPr/>
        <a:lstStyle/>
        <a:p>
          <a:endParaRPr lang="en-US"/>
        </a:p>
      </dgm:t>
    </dgm:pt>
    <dgm:pt modelId="{C89797EA-F3A3-49CA-B42C-74A08FD41997}" type="pres">
      <dgm:prSet presAssocID="{CB74AE0B-5741-6B43-B678-4FEBE4DA7D1D}" presName="rootConnector" presStyleLbl="node1" presStyleIdx="0" presStyleCnt="7"/>
      <dgm:spPr/>
      <dgm:t>
        <a:bodyPr/>
        <a:lstStyle/>
        <a:p>
          <a:endParaRPr lang="en-US"/>
        </a:p>
      </dgm:t>
    </dgm:pt>
    <dgm:pt modelId="{9AB0F8B3-9FAC-40C2-9EED-68DEF6630F02}" type="pres">
      <dgm:prSet presAssocID="{CB74AE0B-5741-6B43-B678-4FEBE4DA7D1D}" presName="childShape" presStyleCnt="0"/>
      <dgm:spPr/>
    </dgm:pt>
    <dgm:pt modelId="{A520D0C4-52D5-49A3-8F1C-E2D52F234D89}" type="pres">
      <dgm:prSet presAssocID="{2FC0118B-DF98-6843-920D-5C025C5BE5E7}" presName="Name13" presStyleLbl="parChTrans1D2" presStyleIdx="0" presStyleCnt="7"/>
      <dgm:spPr/>
      <dgm:t>
        <a:bodyPr/>
        <a:lstStyle/>
        <a:p>
          <a:endParaRPr lang="en-US"/>
        </a:p>
      </dgm:t>
    </dgm:pt>
    <dgm:pt modelId="{E42CE46C-8497-415E-A1AA-CFC0BACF52E4}" type="pres">
      <dgm:prSet presAssocID="{C2974A59-B561-6F43-98D4-AECBDBF86845}" presName="childText" presStyleLbl="bgAcc1" presStyleIdx="0" presStyleCnt="7">
        <dgm:presLayoutVars>
          <dgm:bulletEnabled val="1"/>
        </dgm:presLayoutVars>
      </dgm:prSet>
      <dgm:spPr/>
      <dgm:t>
        <a:bodyPr/>
        <a:lstStyle/>
        <a:p>
          <a:endParaRPr lang="en-US"/>
        </a:p>
      </dgm:t>
    </dgm:pt>
    <dgm:pt modelId="{E91E2E1D-9352-47BA-92AC-D5932DD1130F}" type="pres">
      <dgm:prSet presAssocID="{FD432B25-5B36-B249-8062-E09D39F89619}" presName="root" presStyleCnt="0"/>
      <dgm:spPr/>
    </dgm:pt>
    <dgm:pt modelId="{5CF0CA38-4391-4E15-B81B-6DB3A41A5BD5}" type="pres">
      <dgm:prSet presAssocID="{FD432B25-5B36-B249-8062-E09D39F89619}" presName="rootComposite" presStyleCnt="0"/>
      <dgm:spPr/>
    </dgm:pt>
    <dgm:pt modelId="{0C138125-257C-49C7-B4E9-FB0C36515890}" type="pres">
      <dgm:prSet presAssocID="{FD432B25-5B36-B249-8062-E09D39F89619}" presName="rootText" presStyleLbl="node1" presStyleIdx="1" presStyleCnt="7"/>
      <dgm:spPr/>
      <dgm:t>
        <a:bodyPr/>
        <a:lstStyle/>
        <a:p>
          <a:endParaRPr lang="en-US"/>
        </a:p>
      </dgm:t>
    </dgm:pt>
    <dgm:pt modelId="{45BBC1DD-AA63-4CB3-AB14-F484DD97A0EF}" type="pres">
      <dgm:prSet presAssocID="{FD432B25-5B36-B249-8062-E09D39F89619}" presName="rootConnector" presStyleLbl="node1" presStyleIdx="1" presStyleCnt="7"/>
      <dgm:spPr/>
      <dgm:t>
        <a:bodyPr/>
        <a:lstStyle/>
        <a:p>
          <a:endParaRPr lang="en-US"/>
        </a:p>
      </dgm:t>
    </dgm:pt>
    <dgm:pt modelId="{B0758133-BFEF-4217-B19C-732B2F749D54}" type="pres">
      <dgm:prSet presAssocID="{FD432B25-5B36-B249-8062-E09D39F89619}" presName="childShape" presStyleCnt="0"/>
      <dgm:spPr/>
    </dgm:pt>
    <dgm:pt modelId="{DEE7879A-E2D1-4CDB-B3BB-3A9DD76C020C}" type="pres">
      <dgm:prSet presAssocID="{1984063D-8FF1-094B-B5D2-200E9018BEC4}" presName="Name13" presStyleLbl="parChTrans1D2" presStyleIdx="1" presStyleCnt="7"/>
      <dgm:spPr/>
      <dgm:t>
        <a:bodyPr/>
        <a:lstStyle/>
        <a:p>
          <a:endParaRPr lang="en-US"/>
        </a:p>
      </dgm:t>
    </dgm:pt>
    <dgm:pt modelId="{53713DF8-4B4D-4E3A-8634-8A6B380060E1}" type="pres">
      <dgm:prSet presAssocID="{1B52A55A-B92C-0948-B7DC-972C4D8F5320}" presName="childText" presStyleLbl="bgAcc1" presStyleIdx="1" presStyleCnt="7">
        <dgm:presLayoutVars>
          <dgm:bulletEnabled val="1"/>
        </dgm:presLayoutVars>
      </dgm:prSet>
      <dgm:spPr/>
      <dgm:t>
        <a:bodyPr/>
        <a:lstStyle/>
        <a:p>
          <a:endParaRPr lang="en-US"/>
        </a:p>
      </dgm:t>
    </dgm:pt>
    <dgm:pt modelId="{D374FDED-440E-4D6E-9E46-BCC2880E0F62}" type="pres">
      <dgm:prSet presAssocID="{A36AD1AF-56D9-8C4F-86E3-0258B8B6FCB1}" presName="root" presStyleCnt="0"/>
      <dgm:spPr/>
    </dgm:pt>
    <dgm:pt modelId="{64022A82-0412-4F41-A121-75D16676336F}" type="pres">
      <dgm:prSet presAssocID="{A36AD1AF-56D9-8C4F-86E3-0258B8B6FCB1}" presName="rootComposite" presStyleCnt="0"/>
      <dgm:spPr/>
    </dgm:pt>
    <dgm:pt modelId="{5E2299DA-F7F4-4A40-9C70-2D4707A9D7CC}" type="pres">
      <dgm:prSet presAssocID="{A36AD1AF-56D9-8C4F-86E3-0258B8B6FCB1}" presName="rootText" presStyleLbl="node1" presStyleIdx="2" presStyleCnt="7"/>
      <dgm:spPr/>
      <dgm:t>
        <a:bodyPr/>
        <a:lstStyle/>
        <a:p>
          <a:endParaRPr lang="en-US"/>
        </a:p>
      </dgm:t>
    </dgm:pt>
    <dgm:pt modelId="{C53354A7-3C22-4C90-9EA7-BB1FCF4458E0}" type="pres">
      <dgm:prSet presAssocID="{A36AD1AF-56D9-8C4F-86E3-0258B8B6FCB1}" presName="rootConnector" presStyleLbl="node1" presStyleIdx="2" presStyleCnt="7"/>
      <dgm:spPr/>
      <dgm:t>
        <a:bodyPr/>
        <a:lstStyle/>
        <a:p>
          <a:endParaRPr lang="en-US"/>
        </a:p>
      </dgm:t>
    </dgm:pt>
    <dgm:pt modelId="{67EF54EB-22A7-400A-9E8E-6811A69265F5}" type="pres">
      <dgm:prSet presAssocID="{A36AD1AF-56D9-8C4F-86E3-0258B8B6FCB1}" presName="childShape" presStyleCnt="0"/>
      <dgm:spPr/>
    </dgm:pt>
    <dgm:pt modelId="{B261D0D9-FDCE-4E68-8D66-90296EA5824F}" type="pres">
      <dgm:prSet presAssocID="{00D59F57-116B-A74E-9374-52348B931D80}" presName="Name13" presStyleLbl="parChTrans1D2" presStyleIdx="2" presStyleCnt="7"/>
      <dgm:spPr/>
      <dgm:t>
        <a:bodyPr/>
        <a:lstStyle/>
        <a:p>
          <a:endParaRPr lang="en-US"/>
        </a:p>
      </dgm:t>
    </dgm:pt>
    <dgm:pt modelId="{D86E8024-1A13-4621-A187-5288B00C214B}" type="pres">
      <dgm:prSet presAssocID="{6F2285E6-5675-424F-B693-D5D25C0C61F3}" presName="childText" presStyleLbl="bgAcc1" presStyleIdx="2" presStyleCnt="7">
        <dgm:presLayoutVars>
          <dgm:bulletEnabled val="1"/>
        </dgm:presLayoutVars>
      </dgm:prSet>
      <dgm:spPr/>
      <dgm:t>
        <a:bodyPr/>
        <a:lstStyle/>
        <a:p>
          <a:endParaRPr lang="en-US"/>
        </a:p>
      </dgm:t>
    </dgm:pt>
    <dgm:pt modelId="{D56A3F4E-C5DC-4391-B5F9-ED72FFE5AC8D}" type="pres">
      <dgm:prSet presAssocID="{B18D2813-8482-034D-AB80-CAE7505100AC}" presName="root" presStyleCnt="0"/>
      <dgm:spPr/>
    </dgm:pt>
    <dgm:pt modelId="{F9FF2575-CFDE-4983-B6EC-B9FF50326B24}" type="pres">
      <dgm:prSet presAssocID="{B18D2813-8482-034D-AB80-CAE7505100AC}" presName="rootComposite" presStyleCnt="0"/>
      <dgm:spPr/>
    </dgm:pt>
    <dgm:pt modelId="{25D8C385-58DE-4AAF-AECC-ED8118FE2D9C}" type="pres">
      <dgm:prSet presAssocID="{B18D2813-8482-034D-AB80-CAE7505100AC}" presName="rootText" presStyleLbl="node1" presStyleIdx="3" presStyleCnt="7"/>
      <dgm:spPr/>
      <dgm:t>
        <a:bodyPr/>
        <a:lstStyle/>
        <a:p>
          <a:endParaRPr lang="en-US"/>
        </a:p>
      </dgm:t>
    </dgm:pt>
    <dgm:pt modelId="{2FE45E39-69E2-4377-A00E-359DDB8E0DF6}" type="pres">
      <dgm:prSet presAssocID="{B18D2813-8482-034D-AB80-CAE7505100AC}" presName="rootConnector" presStyleLbl="node1" presStyleIdx="3" presStyleCnt="7"/>
      <dgm:spPr/>
      <dgm:t>
        <a:bodyPr/>
        <a:lstStyle/>
        <a:p>
          <a:endParaRPr lang="en-US"/>
        </a:p>
      </dgm:t>
    </dgm:pt>
    <dgm:pt modelId="{7ED4339D-EC23-4FDC-879C-423FD5F377E0}" type="pres">
      <dgm:prSet presAssocID="{B18D2813-8482-034D-AB80-CAE7505100AC}" presName="childShape" presStyleCnt="0"/>
      <dgm:spPr/>
    </dgm:pt>
    <dgm:pt modelId="{4F3901C7-A25C-42AF-A23B-3ECC13BF3EB2}" type="pres">
      <dgm:prSet presAssocID="{54A5AA42-B012-D84D-A727-9514D471A04D}" presName="Name13" presStyleLbl="parChTrans1D2" presStyleIdx="3" presStyleCnt="7"/>
      <dgm:spPr/>
      <dgm:t>
        <a:bodyPr/>
        <a:lstStyle/>
        <a:p>
          <a:endParaRPr lang="en-US"/>
        </a:p>
      </dgm:t>
    </dgm:pt>
    <dgm:pt modelId="{F6A2A130-A3E6-4252-A89E-9A89537F7C87}" type="pres">
      <dgm:prSet presAssocID="{6B6A74A8-6DB6-6E4B-A5C2-665CB3CE1711}" presName="childText" presStyleLbl="bgAcc1" presStyleIdx="3" presStyleCnt="7">
        <dgm:presLayoutVars>
          <dgm:bulletEnabled val="1"/>
        </dgm:presLayoutVars>
      </dgm:prSet>
      <dgm:spPr/>
      <dgm:t>
        <a:bodyPr/>
        <a:lstStyle/>
        <a:p>
          <a:endParaRPr lang="en-US"/>
        </a:p>
      </dgm:t>
    </dgm:pt>
    <dgm:pt modelId="{BB15DE2A-79C6-4711-96E6-2AF8D3E30033}" type="pres">
      <dgm:prSet presAssocID="{6F188B9B-2117-6A49-B828-882A48FD1523}" presName="root" presStyleCnt="0"/>
      <dgm:spPr/>
    </dgm:pt>
    <dgm:pt modelId="{869A7A06-5668-4D26-A9F4-2D318DEC4C55}" type="pres">
      <dgm:prSet presAssocID="{6F188B9B-2117-6A49-B828-882A48FD1523}" presName="rootComposite" presStyleCnt="0"/>
      <dgm:spPr/>
    </dgm:pt>
    <dgm:pt modelId="{A2D96918-6651-44C3-BCED-227E7B513E8C}" type="pres">
      <dgm:prSet presAssocID="{6F188B9B-2117-6A49-B828-882A48FD1523}" presName="rootText" presStyleLbl="node1" presStyleIdx="4" presStyleCnt="7"/>
      <dgm:spPr/>
      <dgm:t>
        <a:bodyPr/>
        <a:lstStyle/>
        <a:p>
          <a:endParaRPr lang="en-US"/>
        </a:p>
      </dgm:t>
    </dgm:pt>
    <dgm:pt modelId="{C4FE6FC5-0A50-4B86-BC60-CFC7E326EC41}" type="pres">
      <dgm:prSet presAssocID="{6F188B9B-2117-6A49-B828-882A48FD1523}" presName="rootConnector" presStyleLbl="node1" presStyleIdx="4" presStyleCnt="7"/>
      <dgm:spPr/>
      <dgm:t>
        <a:bodyPr/>
        <a:lstStyle/>
        <a:p>
          <a:endParaRPr lang="en-US"/>
        </a:p>
      </dgm:t>
    </dgm:pt>
    <dgm:pt modelId="{A5D7C8EF-5C08-4D0B-AE63-F39ACFD12421}" type="pres">
      <dgm:prSet presAssocID="{6F188B9B-2117-6A49-B828-882A48FD1523}" presName="childShape" presStyleCnt="0"/>
      <dgm:spPr/>
    </dgm:pt>
    <dgm:pt modelId="{DBDA353F-855E-4FD3-A44D-69B499811740}" type="pres">
      <dgm:prSet presAssocID="{1B1C73AD-3BCB-0547-AE7C-F71E61AF4DB0}" presName="Name13" presStyleLbl="parChTrans1D2" presStyleIdx="4" presStyleCnt="7"/>
      <dgm:spPr/>
      <dgm:t>
        <a:bodyPr/>
        <a:lstStyle/>
        <a:p>
          <a:endParaRPr lang="en-US"/>
        </a:p>
      </dgm:t>
    </dgm:pt>
    <dgm:pt modelId="{6F8A355C-44F1-447E-B289-D4C2C45E610E}" type="pres">
      <dgm:prSet presAssocID="{0068912F-DBA2-4A4E-B6E0-E33FE5D14761}" presName="childText" presStyleLbl="bgAcc1" presStyleIdx="4" presStyleCnt="7">
        <dgm:presLayoutVars>
          <dgm:bulletEnabled val="1"/>
        </dgm:presLayoutVars>
      </dgm:prSet>
      <dgm:spPr/>
      <dgm:t>
        <a:bodyPr/>
        <a:lstStyle/>
        <a:p>
          <a:endParaRPr lang="en-US"/>
        </a:p>
      </dgm:t>
    </dgm:pt>
    <dgm:pt modelId="{31BE445E-15D5-4292-93C6-3D90ED5D1627}" type="pres">
      <dgm:prSet presAssocID="{0FC9ECFA-B51F-D74F-B608-45A017688BA4}" presName="root" presStyleCnt="0"/>
      <dgm:spPr/>
    </dgm:pt>
    <dgm:pt modelId="{CF91C88A-F8F2-4E7E-BCEA-9A73944BE787}" type="pres">
      <dgm:prSet presAssocID="{0FC9ECFA-B51F-D74F-B608-45A017688BA4}" presName="rootComposite" presStyleCnt="0"/>
      <dgm:spPr/>
    </dgm:pt>
    <dgm:pt modelId="{F97D5DB1-6C53-4C41-82BD-FF757F72F9BC}" type="pres">
      <dgm:prSet presAssocID="{0FC9ECFA-B51F-D74F-B608-45A017688BA4}" presName="rootText" presStyleLbl="node1" presStyleIdx="5" presStyleCnt="7"/>
      <dgm:spPr/>
      <dgm:t>
        <a:bodyPr/>
        <a:lstStyle/>
        <a:p>
          <a:endParaRPr lang="en-US"/>
        </a:p>
      </dgm:t>
    </dgm:pt>
    <dgm:pt modelId="{3D9E2B19-E02C-4539-BC12-D9DAB83703F0}" type="pres">
      <dgm:prSet presAssocID="{0FC9ECFA-B51F-D74F-B608-45A017688BA4}" presName="rootConnector" presStyleLbl="node1" presStyleIdx="5" presStyleCnt="7"/>
      <dgm:spPr/>
      <dgm:t>
        <a:bodyPr/>
        <a:lstStyle/>
        <a:p>
          <a:endParaRPr lang="en-US"/>
        </a:p>
      </dgm:t>
    </dgm:pt>
    <dgm:pt modelId="{6C94D525-5716-4A23-A370-814B9BE3048E}" type="pres">
      <dgm:prSet presAssocID="{0FC9ECFA-B51F-D74F-B608-45A017688BA4}" presName="childShape" presStyleCnt="0"/>
      <dgm:spPr/>
    </dgm:pt>
    <dgm:pt modelId="{21A7A278-A1E4-4321-817F-5749ED2443B6}" type="pres">
      <dgm:prSet presAssocID="{CF9BF1A5-5464-6541-BCAA-A9B5017F1BD6}" presName="Name13" presStyleLbl="parChTrans1D2" presStyleIdx="5" presStyleCnt="7"/>
      <dgm:spPr/>
      <dgm:t>
        <a:bodyPr/>
        <a:lstStyle/>
        <a:p>
          <a:endParaRPr lang="en-US"/>
        </a:p>
      </dgm:t>
    </dgm:pt>
    <dgm:pt modelId="{4876EDF7-616B-4E11-B1BE-E50A52898CF5}" type="pres">
      <dgm:prSet presAssocID="{2D8E0016-6BFB-7D43-B8A3-1269D7913B58}" presName="childText" presStyleLbl="bgAcc1" presStyleIdx="5" presStyleCnt="7">
        <dgm:presLayoutVars>
          <dgm:bulletEnabled val="1"/>
        </dgm:presLayoutVars>
      </dgm:prSet>
      <dgm:spPr/>
      <dgm:t>
        <a:bodyPr/>
        <a:lstStyle/>
        <a:p>
          <a:endParaRPr lang="en-US"/>
        </a:p>
      </dgm:t>
    </dgm:pt>
    <dgm:pt modelId="{812800C0-60BA-4A7C-BFFD-64FADC5D68CA}" type="pres">
      <dgm:prSet presAssocID="{0E058CD1-C5FB-734D-8189-FC46ABC8C29F}" presName="root" presStyleCnt="0"/>
      <dgm:spPr/>
    </dgm:pt>
    <dgm:pt modelId="{CDE1C416-9299-4270-A2FE-7894E8CBB93A}" type="pres">
      <dgm:prSet presAssocID="{0E058CD1-C5FB-734D-8189-FC46ABC8C29F}" presName="rootComposite" presStyleCnt="0"/>
      <dgm:spPr/>
    </dgm:pt>
    <dgm:pt modelId="{E59144DE-82C3-498B-AFF0-561A04C6D370}" type="pres">
      <dgm:prSet presAssocID="{0E058CD1-C5FB-734D-8189-FC46ABC8C29F}" presName="rootText" presStyleLbl="node1" presStyleIdx="6" presStyleCnt="7"/>
      <dgm:spPr/>
      <dgm:t>
        <a:bodyPr/>
        <a:lstStyle/>
        <a:p>
          <a:endParaRPr lang="en-US"/>
        </a:p>
      </dgm:t>
    </dgm:pt>
    <dgm:pt modelId="{6CD80AA6-0B3E-46C4-858D-C9D50DD9AE29}" type="pres">
      <dgm:prSet presAssocID="{0E058CD1-C5FB-734D-8189-FC46ABC8C29F}" presName="rootConnector" presStyleLbl="node1" presStyleIdx="6" presStyleCnt="7"/>
      <dgm:spPr/>
      <dgm:t>
        <a:bodyPr/>
        <a:lstStyle/>
        <a:p>
          <a:endParaRPr lang="en-US"/>
        </a:p>
      </dgm:t>
    </dgm:pt>
    <dgm:pt modelId="{B7131119-E62F-4AF5-AE80-EA38FC72F666}" type="pres">
      <dgm:prSet presAssocID="{0E058CD1-C5FB-734D-8189-FC46ABC8C29F}" presName="childShape" presStyleCnt="0"/>
      <dgm:spPr/>
    </dgm:pt>
    <dgm:pt modelId="{1669D425-437B-4106-BC27-F971274DE88B}" type="pres">
      <dgm:prSet presAssocID="{6BF95477-E0A8-EE46-9523-64F57879181B}" presName="Name13" presStyleLbl="parChTrans1D2" presStyleIdx="6" presStyleCnt="7"/>
      <dgm:spPr/>
      <dgm:t>
        <a:bodyPr/>
        <a:lstStyle/>
        <a:p>
          <a:endParaRPr lang="en-US"/>
        </a:p>
      </dgm:t>
    </dgm:pt>
    <dgm:pt modelId="{7685866B-94E4-403F-A2AF-65426C0FB86E}" type="pres">
      <dgm:prSet presAssocID="{91E04EFA-7C96-974A-9523-FCFE96DA6B90}" presName="childText" presStyleLbl="bgAcc1" presStyleIdx="6" presStyleCnt="7">
        <dgm:presLayoutVars>
          <dgm:bulletEnabled val="1"/>
        </dgm:presLayoutVars>
      </dgm:prSet>
      <dgm:spPr/>
      <dgm:t>
        <a:bodyPr/>
        <a:lstStyle/>
        <a:p>
          <a:endParaRPr lang="en-US"/>
        </a:p>
      </dgm:t>
    </dgm:pt>
  </dgm:ptLst>
  <dgm:cxnLst>
    <dgm:cxn modelId="{BCA5BDF8-51A7-454E-B0C6-21DF93BD2823}" srcId="{CB74AE0B-5741-6B43-B678-4FEBE4DA7D1D}" destId="{C2974A59-B561-6F43-98D4-AECBDBF86845}" srcOrd="0" destOrd="0" parTransId="{2FC0118B-DF98-6843-920D-5C025C5BE5E7}" sibTransId="{F746AC7A-5E6D-CB46-AD94-C66034E37930}"/>
    <dgm:cxn modelId="{D4EB2436-15FD-4A08-A5D1-C6F2E1C4B00C}" type="presOf" srcId="{6F188B9B-2117-6A49-B828-882A48FD1523}" destId="{A2D96918-6651-44C3-BCED-227E7B513E8C}" srcOrd="0" destOrd="0" presId="urn:microsoft.com/office/officeart/2005/8/layout/hierarchy3"/>
    <dgm:cxn modelId="{47DF88DD-C50F-4342-97FA-4B17B3A4149D}" type="presOf" srcId="{6F188B9B-2117-6A49-B828-882A48FD1523}" destId="{C4FE6FC5-0A50-4B86-BC60-CFC7E326EC41}" srcOrd="1" destOrd="0" presId="urn:microsoft.com/office/officeart/2005/8/layout/hierarchy3"/>
    <dgm:cxn modelId="{9DCE444B-9A41-45DA-BCB8-E853BC35DA84}" type="presOf" srcId="{B18D2813-8482-034D-AB80-CAE7505100AC}" destId="{25D8C385-58DE-4AAF-AECC-ED8118FE2D9C}" srcOrd="0" destOrd="0" presId="urn:microsoft.com/office/officeart/2005/8/layout/hierarchy3"/>
    <dgm:cxn modelId="{0322324C-C361-0243-9EA9-08F6AB953AE1}" srcId="{5535CFDC-97A1-F944-99A1-7CB42C5DFE1B}" destId="{0E058CD1-C5FB-734D-8189-FC46ABC8C29F}" srcOrd="6" destOrd="0" parTransId="{5BFFA6B1-0B2F-DE40-95A9-486F9A60EA7A}" sibTransId="{4F6B49FC-D42D-2849-95B0-8120FCC024D2}"/>
    <dgm:cxn modelId="{22A3E99C-C82E-418D-B7EA-9C5835FE02F1}" type="presOf" srcId="{6BF95477-E0A8-EE46-9523-64F57879181B}" destId="{1669D425-437B-4106-BC27-F971274DE88B}" srcOrd="0" destOrd="0" presId="urn:microsoft.com/office/officeart/2005/8/layout/hierarchy3"/>
    <dgm:cxn modelId="{23FF5E61-151E-4F4A-9911-0C2E5146F56A}" type="presOf" srcId="{1B52A55A-B92C-0948-B7DC-972C4D8F5320}" destId="{53713DF8-4B4D-4E3A-8634-8A6B380060E1}" srcOrd="0" destOrd="0" presId="urn:microsoft.com/office/officeart/2005/8/layout/hierarchy3"/>
    <dgm:cxn modelId="{9CEFDD74-80D6-6D44-88F4-ECA70F4C48A2}" srcId="{5535CFDC-97A1-F944-99A1-7CB42C5DFE1B}" destId="{0FC9ECFA-B51F-D74F-B608-45A017688BA4}" srcOrd="5" destOrd="0" parTransId="{D236C27D-0126-CD41-A476-F63A31E61CD9}" sibTransId="{40FEF681-9697-B941-81DB-D7EFA2E51FDC}"/>
    <dgm:cxn modelId="{0B1C035A-8C37-41EA-B4A6-85224DD813D3}" type="presOf" srcId="{CF9BF1A5-5464-6541-BCAA-A9B5017F1BD6}" destId="{21A7A278-A1E4-4321-817F-5749ED2443B6}" srcOrd="0" destOrd="0" presId="urn:microsoft.com/office/officeart/2005/8/layout/hierarchy3"/>
    <dgm:cxn modelId="{720ACFEC-4B37-45DE-B415-F9A2CAC38BA8}" type="presOf" srcId="{A36AD1AF-56D9-8C4F-86E3-0258B8B6FCB1}" destId="{C53354A7-3C22-4C90-9EA7-BB1FCF4458E0}" srcOrd="1" destOrd="0" presId="urn:microsoft.com/office/officeart/2005/8/layout/hierarchy3"/>
    <dgm:cxn modelId="{2D8CA2DE-7DA0-4C9A-A436-0BCBB8AA59B7}" type="presOf" srcId="{00D59F57-116B-A74E-9374-52348B931D80}" destId="{B261D0D9-FDCE-4E68-8D66-90296EA5824F}" srcOrd="0" destOrd="0" presId="urn:microsoft.com/office/officeart/2005/8/layout/hierarchy3"/>
    <dgm:cxn modelId="{E7502B9E-B03E-4FF0-8EA6-B021A5CB8BF2}" type="presOf" srcId="{2D8E0016-6BFB-7D43-B8A3-1269D7913B58}" destId="{4876EDF7-616B-4E11-B1BE-E50A52898CF5}" srcOrd="0" destOrd="0" presId="urn:microsoft.com/office/officeart/2005/8/layout/hierarchy3"/>
    <dgm:cxn modelId="{833A051F-4DF2-49B1-AAC5-BAB45D963858}" type="presOf" srcId="{A36AD1AF-56D9-8C4F-86E3-0258B8B6FCB1}" destId="{5E2299DA-F7F4-4A40-9C70-2D4707A9D7CC}" srcOrd="0" destOrd="0" presId="urn:microsoft.com/office/officeart/2005/8/layout/hierarchy3"/>
    <dgm:cxn modelId="{25B5B723-43FE-0043-9112-6D3B840BEF9E}" srcId="{FD432B25-5B36-B249-8062-E09D39F89619}" destId="{1B52A55A-B92C-0948-B7DC-972C4D8F5320}" srcOrd="0" destOrd="0" parTransId="{1984063D-8FF1-094B-B5D2-200E9018BEC4}" sibTransId="{D35BC5EF-7FC1-0F43-8EC2-CB16BEBDE954}"/>
    <dgm:cxn modelId="{E6C2A6FA-0DE8-2943-920E-2F6D8377A65C}" srcId="{6F188B9B-2117-6A49-B828-882A48FD1523}" destId="{0068912F-DBA2-4A4E-B6E0-E33FE5D14761}" srcOrd="0" destOrd="0" parTransId="{1B1C73AD-3BCB-0547-AE7C-F71E61AF4DB0}" sibTransId="{D481EA17-71D2-6B44-949F-7DFDF588C10D}"/>
    <dgm:cxn modelId="{4E9DF7DD-5C0A-5342-AAF8-3C06D3706940}" srcId="{5535CFDC-97A1-F944-99A1-7CB42C5DFE1B}" destId="{A36AD1AF-56D9-8C4F-86E3-0258B8B6FCB1}" srcOrd="2" destOrd="0" parTransId="{316DD938-3281-9D4D-B262-1EAAEDCA5A46}" sibTransId="{9526E940-8585-E44A-AB64-4C7F4FABB235}"/>
    <dgm:cxn modelId="{FDA05EBE-68FF-46EB-B039-79BAD588DD38}" type="presOf" srcId="{54A5AA42-B012-D84D-A727-9514D471A04D}" destId="{4F3901C7-A25C-42AF-A23B-3ECC13BF3EB2}" srcOrd="0" destOrd="0" presId="urn:microsoft.com/office/officeart/2005/8/layout/hierarchy3"/>
    <dgm:cxn modelId="{FD9F0AEF-C714-4AEA-BD25-052528674093}" type="presOf" srcId="{5535CFDC-97A1-F944-99A1-7CB42C5DFE1B}" destId="{F8E8B5A7-1FA3-4C32-BC56-CDBD8A571907}" srcOrd="0" destOrd="0" presId="urn:microsoft.com/office/officeart/2005/8/layout/hierarchy3"/>
    <dgm:cxn modelId="{6969FA7C-5CBA-4B7D-A3E5-E6AAE4D718D7}" type="presOf" srcId="{0E058CD1-C5FB-734D-8189-FC46ABC8C29F}" destId="{6CD80AA6-0B3E-46C4-858D-C9D50DD9AE29}" srcOrd="1" destOrd="0" presId="urn:microsoft.com/office/officeart/2005/8/layout/hierarchy3"/>
    <dgm:cxn modelId="{9F42812D-0FC7-3A4D-8157-CD5A8E7A94E5}" srcId="{5535CFDC-97A1-F944-99A1-7CB42C5DFE1B}" destId="{B18D2813-8482-034D-AB80-CAE7505100AC}" srcOrd="3" destOrd="0" parTransId="{AE561584-309F-8D4C-B670-2365EE4D1311}" sibTransId="{B66F1B47-2B93-A741-B691-3F9F627270E6}"/>
    <dgm:cxn modelId="{B42FD572-EE0E-BE49-8F2E-FD1643136F68}" srcId="{A36AD1AF-56D9-8C4F-86E3-0258B8B6FCB1}" destId="{6F2285E6-5675-424F-B693-D5D25C0C61F3}" srcOrd="0" destOrd="0" parTransId="{00D59F57-116B-A74E-9374-52348B931D80}" sibTransId="{F4AB5456-2CAA-2D4A-8C17-6300C2A138FA}"/>
    <dgm:cxn modelId="{B998D8C5-2928-4861-93D0-A69756880B91}" type="presOf" srcId="{91E04EFA-7C96-974A-9523-FCFE96DA6B90}" destId="{7685866B-94E4-403F-A2AF-65426C0FB86E}" srcOrd="0" destOrd="0" presId="urn:microsoft.com/office/officeart/2005/8/layout/hierarchy3"/>
    <dgm:cxn modelId="{792353EE-A7CF-4455-8B6C-160D8189132A}" type="presOf" srcId="{0068912F-DBA2-4A4E-B6E0-E33FE5D14761}" destId="{6F8A355C-44F1-447E-B289-D4C2C45E610E}" srcOrd="0" destOrd="0" presId="urn:microsoft.com/office/officeart/2005/8/layout/hierarchy3"/>
    <dgm:cxn modelId="{9D05A7D9-07A3-4E44-B969-9BC5D5DE20CA}" type="presOf" srcId="{FD432B25-5B36-B249-8062-E09D39F89619}" destId="{45BBC1DD-AA63-4CB3-AB14-F484DD97A0EF}" srcOrd="1" destOrd="0" presId="urn:microsoft.com/office/officeart/2005/8/layout/hierarchy3"/>
    <dgm:cxn modelId="{A2042C51-EE07-774E-ACE0-08DB08CAF269}" srcId="{0E058CD1-C5FB-734D-8189-FC46ABC8C29F}" destId="{91E04EFA-7C96-974A-9523-FCFE96DA6B90}" srcOrd="0" destOrd="0" parTransId="{6BF95477-E0A8-EE46-9523-64F57879181B}" sibTransId="{72D1CB23-A09C-D547-917A-0B4D3A0D7DAA}"/>
    <dgm:cxn modelId="{340E5FE2-8D60-46AC-8D43-422940F7A7B3}" type="presOf" srcId="{0FC9ECFA-B51F-D74F-B608-45A017688BA4}" destId="{3D9E2B19-E02C-4539-BC12-D9DAB83703F0}" srcOrd="1" destOrd="0" presId="urn:microsoft.com/office/officeart/2005/8/layout/hierarchy3"/>
    <dgm:cxn modelId="{23408137-C9E8-F548-B11B-A9B4F8EDB6DD}" srcId="{5535CFDC-97A1-F944-99A1-7CB42C5DFE1B}" destId="{CB74AE0B-5741-6B43-B678-4FEBE4DA7D1D}" srcOrd="0" destOrd="0" parTransId="{31491D54-A963-E045-B2E2-6EDBC7A1A78D}" sibTransId="{0CC18E9F-8047-964C-8302-27610F30A7BA}"/>
    <dgm:cxn modelId="{1734E283-1EA0-9D4D-BFF1-853140402942}" srcId="{0FC9ECFA-B51F-D74F-B608-45A017688BA4}" destId="{2D8E0016-6BFB-7D43-B8A3-1269D7913B58}" srcOrd="0" destOrd="0" parTransId="{CF9BF1A5-5464-6541-BCAA-A9B5017F1BD6}" sibTransId="{D0DC46A3-BD6C-C147-8FB0-BE05FD8D919D}"/>
    <dgm:cxn modelId="{66C4DC78-8767-824D-8E36-252ED1F3929B}" srcId="{5535CFDC-97A1-F944-99A1-7CB42C5DFE1B}" destId="{FD432B25-5B36-B249-8062-E09D39F89619}" srcOrd="1" destOrd="0" parTransId="{5161ACA1-F48D-AC48-8642-595C9F8B031A}" sibTransId="{C9298EB4-F90B-354B-B40A-FD0EF19BD3BB}"/>
    <dgm:cxn modelId="{70A1F016-C7B4-C74B-8106-DC3539C8CF35}" srcId="{B18D2813-8482-034D-AB80-CAE7505100AC}" destId="{6B6A74A8-6DB6-6E4B-A5C2-665CB3CE1711}" srcOrd="0" destOrd="0" parTransId="{54A5AA42-B012-D84D-A727-9514D471A04D}" sibTransId="{9AA5F9B2-B014-0B43-A468-AD09DED2EC7D}"/>
    <dgm:cxn modelId="{F451F7DF-A8D1-4C75-872F-1CEE6D9594EA}" type="presOf" srcId="{0FC9ECFA-B51F-D74F-B608-45A017688BA4}" destId="{F97D5DB1-6C53-4C41-82BD-FF757F72F9BC}" srcOrd="0" destOrd="0" presId="urn:microsoft.com/office/officeart/2005/8/layout/hierarchy3"/>
    <dgm:cxn modelId="{AC126D37-F485-419B-B704-36E1D65569C2}" type="presOf" srcId="{B18D2813-8482-034D-AB80-CAE7505100AC}" destId="{2FE45E39-69E2-4377-A00E-359DDB8E0DF6}" srcOrd="1" destOrd="0" presId="urn:microsoft.com/office/officeart/2005/8/layout/hierarchy3"/>
    <dgm:cxn modelId="{E7A741E6-B52A-43D3-AACF-C24335CBFB16}" type="presOf" srcId="{6F2285E6-5675-424F-B693-D5D25C0C61F3}" destId="{D86E8024-1A13-4621-A187-5288B00C214B}" srcOrd="0" destOrd="0" presId="urn:microsoft.com/office/officeart/2005/8/layout/hierarchy3"/>
    <dgm:cxn modelId="{C29A0F90-18E6-4BD9-81BD-69812237DAED}" type="presOf" srcId="{0E058CD1-C5FB-734D-8189-FC46ABC8C29F}" destId="{E59144DE-82C3-498B-AFF0-561A04C6D370}" srcOrd="0" destOrd="0" presId="urn:microsoft.com/office/officeart/2005/8/layout/hierarchy3"/>
    <dgm:cxn modelId="{322E97B3-7643-476C-9AE7-3E777FEEDB7F}" type="presOf" srcId="{FD432B25-5B36-B249-8062-E09D39F89619}" destId="{0C138125-257C-49C7-B4E9-FB0C36515890}" srcOrd="0" destOrd="0" presId="urn:microsoft.com/office/officeart/2005/8/layout/hierarchy3"/>
    <dgm:cxn modelId="{A8639C2E-F611-44C0-85C7-EAFF1662183F}" type="presOf" srcId="{CB74AE0B-5741-6B43-B678-4FEBE4DA7D1D}" destId="{DBCC585D-1710-4ADD-9071-687816112DB6}" srcOrd="0" destOrd="0" presId="urn:microsoft.com/office/officeart/2005/8/layout/hierarchy3"/>
    <dgm:cxn modelId="{21ECF7B1-FCF3-004E-B4BD-876EF16F7665}" srcId="{5535CFDC-97A1-F944-99A1-7CB42C5DFE1B}" destId="{6F188B9B-2117-6A49-B828-882A48FD1523}" srcOrd="4" destOrd="0" parTransId="{941025D2-F01D-4E4A-879F-E14ECE4827AF}" sibTransId="{05DEF6BE-F5AB-EA4C-A382-8D77A101EC50}"/>
    <dgm:cxn modelId="{4762F19B-A7BF-4410-A631-679F835B695E}" type="presOf" srcId="{6B6A74A8-6DB6-6E4B-A5C2-665CB3CE1711}" destId="{F6A2A130-A3E6-4252-A89E-9A89537F7C87}" srcOrd="0" destOrd="0" presId="urn:microsoft.com/office/officeart/2005/8/layout/hierarchy3"/>
    <dgm:cxn modelId="{5ACD9EEE-D0D8-4D9B-A52C-22C5220C3AA0}" type="presOf" srcId="{C2974A59-B561-6F43-98D4-AECBDBF86845}" destId="{E42CE46C-8497-415E-A1AA-CFC0BACF52E4}" srcOrd="0" destOrd="0" presId="urn:microsoft.com/office/officeart/2005/8/layout/hierarchy3"/>
    <dgm:cxn modelId="{06940D2A-2BCB-4B0B-8889-025F3F5AB4BA}" type="presOf" srcId="{1984063D-8FF1-094B-B5D2-200E9018BEC4}" destId="{DEE7879A-E2D1-4CDB-B3BB-3A9DD76C020C}" srcOrd="0" destOrd="0" presId="urn:microsoft.com/office/officeart/2005/8/layout/hierarchy3"/>
    <dgm:cxn modelId="{4BC9B6D1-42EC-46F2-B832-9A3648645C9B}" type="presOf" srcId="{1B1C73AD-3BCB-0547-AE7C-F71E61AF4DB0}" destId="{DBDA353F-855E-4FD3-A44D-69B499811740}" srcOrd="0" destOrd="0" presId="urn:microsoft.com/office/officeart/2005/8/layout/hierarchy3"/>
    <dgm:cxn modelId="{6DD4583A-A483-4F8B-AB17-E245C2218CCD}" type="presOf" srcId="{2FC0118B-DF98-6843-920D-5C025C5BE5E7}" destId="{A520D0C4-52D5-49A3-8F1C-E2D52F234D89}" srcOrd="0" destOrd="0" presId="urn:microsoft.com/office/officeart/2005/8/layout/hierarchy3"/>
    <dgm:cxn modelId="{A27E7804-AFB2-421D-9D64-F4E1D48AA0FB}" type="presOf" srcId="{CB74AE0B-5741-6B43-B678-4FEBE4DA7D1D}" destId="{C89797EA-F3A3-49CA-B42C-74A08FD41997}" srcOrd="1" destOrd="0" presId="urn:microsoft.com/office/officeart/2005/8/layout/hierarchy3"/>
    <dgm:cxn modelId="{B0B3FE28-E292-45B1-B790-7B611CA38615}" type="presParOf" srcId="{F8E8B5A7-1FA3-4C32-BC56-CDBD8A571907}" destId="{DC7D1478-18C2-48E8-8869-F8C55625ACAC}" srcOrd="0" destOrd="0" presId="urn:microsoft.com/office/officeart/2005/8/layout/hierarchy3"/>
    <dgm:cxn modelId="{21B8628A-336B-4506-8445-D1650B68DC70}" type="presParOf" srcId="{DC7D1478-18C2-48E8-8869-F8C55625ACAC}" destId="{A4AB627F-5402-429B-BF7A-C546B2EE5A22}" srcOrd="0" destOrd="0" presId="urn:microsoft.com/office/officeart/2005/8/layout/hierarchy3"/>
    <dgm:cxn modelId="{CA9887A9-C740-45C6-BD3F-82E3FF23054A}" type="presParOf" srcId="{A4AB627F-5402-429B-BF7A-C546B2EE5A22}" destId="{DBCC585D-1710-4ADD-9071-687816112DB6}" srcOrd="0" destOrd="0" presId="urn:microsoft.com/office/officeart/2005/8/layout/hierarchy3"/>
    <dgm:cxn modelId="{4D07B8E4-C506-492D-A541-77F9A9EF6C7C}" type="presParOf" srcId="{A4AB627F-5402-429B-BF7A-C546B2EE5A22}" destId="{C89797EA-F3A3-49CA-B42C-74A08FD41997}" srcOrd="1" destOrd="0" presId="urn:microsoft.com/office/officeart/2005/8/layout/hierarchy3"/>
    <dgm:cxn modelId="{12512E61-B0E4-45EC-B6B9-FB40DBA8F1FB}" type="presParOf" srcId="{DC7D1478-18C2-48E8-8869-F8C55625ACAC}" destId="{9AB0F8B3-9FAC-40C2-9EED-68DEF6630F02}" srcOrd="1" destOrd="0" presId="urn:microsoft.com/office/officeart/2005/8/layout/hierarchy3"/>
    <dgm:cxn modelId="{0880D635-8C14-48EA-ABF4-BCCD728F9913}" type="presParOf" srcId="{9AB0F8B3-9FAC-40C2-9EED-68DEF6630F02}" destId="{A520D0C4-52D5-49A3-8F1C-E2D52F234D89}" srcOrd="0" destOrd="0" presId="urn:microsoft.com/office/officeart/2005/8/layout/hierarchy3"/>
    <dgm:cxn modelId="{6442EB65-A6F3-475C-8D2E-00454BB1D7C0}" type="presParOf" srcId="{9AB0F8B3-9FAC-40C2-9EED-68DEF6630F02}" destId="{E42CE46C-8497-415E-A1AA-CFC0BACF52E4}" srcOrd="1" destOrd="0" presId="urn:microsoft.com/office/officeart/2005/8/layout/hierarchy3"/>
    <dgm:cxn modelId="{BFFE8DA6-1CED-44A4-B250-8407A627A00F}" type="presParOf" srcId="{F8E8B5A7-1FA3-4C32-BC56-CDBD8A571907}" destId="{E91E2E1D-9352-47BA-92AC-D5932DD1130F}" srcOrd="1" destOrd="0" presId="urn:microsoft.com/office/officeart/2005/8/layout/hierarchy3"/>
    <dgm:cxn modelId="{BAD083D2-80C6-43E6-8CA6-F70673F3E1BA}" type="presParOf" srcId="{E91E2E1D-9352-47BA-92AC-D5932DD1130F}" destId="{5CF0CA38-4391-4E15-B81B-6DB3A41A5BD5}" srcOrd="0" destOrd="0" presId="urn:microsoft.com/office/officeart/2005/8/layout/hierarchy3"/>
    <dgm:cxn modelId="{4D98BE20-48D3-4814-99AE-76FE4F23D17F}" type="presParOf" srcId="{5CF0CA38-4391-4E15-B81B-6DB3A41A5BD5}" destId="{0C138125-257C-49C7-B4E9-FB0C36515890}" srcOrd="0" destOrd="0" presId="urn:microsoft.com/office/officeart/2005/8/layout/hierarchy3"/>
    <dgm:cxn modelId="{74EDA7F5-915E-49FC-942E-1AB48427CACC}" type="presParOf" srcId="{5CF0CA38-4391-4E15-B81B-6DB3A41A5BD5}" destId="{45BBC1DD-AA63-4CB3-AB14-F484DD97A0EF}" srcOrd="1" destOrd="0" presId="urn:microsoft.com/office/officeart/2005/8/layout/hierarchy3"/>
    <dgm:cxn modelId="{A29634C5-42AF-4753-A6E2-205B06359187}" type="presParOf" srcId="{E91E2E1D-9352-47BA-92AC-D5932DD1130F}" destId="{B0758133-BFEF-4217-B19C-732B2F749D54}" srcOrd="1" destOrd="0" presId="urn:microsoft.com/office/officeart/2005/8/layout/hierarchy3"/>
    <dgm:cxn modelId="{0E6CD501-3EBD-4A18-B1AB-125D83EAC253}" type="presParOf" srcId="{B0758133-BFEF-4217-B19C-732B2F749D54}" destId="{DEE7879A-E2D1-4CDB-B3BB-3A9DD76C020C}" srcOrd="0" destOrd="0" presId="urn:microsoft.com/office/officeart/2005/8/layout/hierarchy3"/>
    <dgm:cxn modelId="{B797DF27-FF96-47A7-AA7B-5DDEE55F3EF3}" type="presParOf" srcId="{B0758133-BFEF-4217-B19C-732B2F749D54}" destId="{53713DF8-4B4D-4E3A-8634-8A6B380060E1}" srcOrd="1" destOrd="0" presId="urn:microsoft.com/office/officeart/2005/8/layout/hierarchy3"/>
    <dgm:cxn modelId="{6CF1FAC7-982E-4B7C-BF27-F12504E804C2}" type="presParOf" srcId="{F8E8B5A7-1FA3-4C32-BC56-CDBD8A571907}" destId="{D374FDED-440E-4D6E-9E46-BCC2880E0F62}" srcOrd="2" destOrd="0" presId="urn:microsoft.com/office/officeart/2005/8/layout/hierarchy3"/>
    <dgm:cxn modelId="{8454EAEC-279F-4AFE-ABF5-CE566DBC448F}" type="presParOf" srcId="{D374FDED-440E-4D6E-9E46-BCC2880E0F62}" destId="{64022A82-0412-4F41-A121-75D16676336F}" srcOrd="0" destOrd="0" presId="urn:microsoft.com/office/officeart/2005/8/layout/hierarchy3"/>
    <dgm:cxn modelId="{9B5B3389-BB92-44BE-A2DB-9C137D538264}" type="presParOf" srcId="{64022A82-0412-4F41-A121-75D16676336F}" destId="{5E2299DA-F7F4-4A40-9C70-2D4707A9D7CC}" srcOrd="0" destOrd="0" presId="urn:microsoft.com/office/officeart/2005/8/layout/hierarchy3"/>
    <dgm:cxn modelId="{3A1E1F89-E1AB-4FD1-A56C-9FD966B87239}" type="presParOf" srcId="{64022A82-0412-4F41-A121-75D16676336F}" destId="{C53354A7-3C22-4C90-9EA7-BB1FCF4458E0}" srcOrd="1" destOrd="0" presId="urn:microsoft.com/office/officeart/2005/8/layout/hierarchy3"/>
    <dgm:cxn modelId="{2FE1FA48-A2D8-4056-94C1-42FB910FDA60}" type="presParOf" srcId="{D374FDED-440E-4D6E-9E46-BCC2880E0F62}" destId="{67EF54EB-22A7-400A-9E8E-6811A69265F5}" srcOrd="1" destOrd="0" presId="urn:microsoft.com/office/officeart/2005/8/layout/hierarchy3"/>
    <dgm:cxn modelId="{74FB1EE1-1868-4079-9EEF-9DE1B87504F4}" type="presParOf" srcId="{67EF54EB-22A7-400A-9E8E-6811A69265F5}" destId="{B261D0D9-FDCE-4E68-8D66-90296EA5824F}" srcOrd="0" destOrd="0" presId="urn:microsoft.com/office/officeart/2005/8/layout/hierarchy3"/>
    <dgm:cxn modelId="{DAF59D51-524A-4D71-BD23-4822AA5035F5}" type="presParOf" srcId="{67EF54EB-22A7-400A-9E8E-6811A69265F5}" destId="{D86E8024-1A13-4621-A187-5288B00C214B}" srcOrd="1" destOrd="0" presId="urn:microsoft.com/office/officeart/2005/8/layout/hierarchy3"/>
    <dgm:cxn modelId="{90202596-873E-43DD-B859-D59714FD3B37}" type="presParOf" srcId="{F8E8B5A7-1FA3-4C32-BC56-CDBD8A571907}" destId="{D56A3F4E-C5DC-4391-B5F9-ED72FFE5AC8D}" srcOrd="3" destOrd="0" presId="urn:microsoft.com/office/officeart/2005/8/layout/hierarchy3"/>
    <dgm:cxn modelId="{34584CA6-CA46-4BF1-B1DA-70E90BB9792F}" type="presParOf" srcId="{D56A3F4E-C5DC-4391-B5F9-ED72FFE5AC8D}" destId="{F9FF2575-CFDE-4983-B6EC-B9FF50326B24}" srcOrd="0" destOrd="0" presId="urn:microsoft.com/office/officeart/2005/8/layout/hierarchy3"/>
    <dgm:cxn modelId="{889E37B1-3298-4683-A960-85A8A7510A29}" type="presParOf" srcId="{F9FF2575-CFDE-4983-B6EC-B9FF50326B24}" destId="{25D8C385-58DE-4AAF-AECC-ED8118FE2D9C}" srcOrd="0" destOrd="0" presId="urn:microsoft.com/office/officeart/2005/8/layout/hierarchy3"/>
    <dgm:cxn modelId="{8C0FF5C3-892F-4C90-A209-8E101C859D07}" type="presParOf" srcId="{F9FF2575-CFDE-4983-B6EC-B9FF50326B24}" destId="{2FE45E39-69E2-4377-A00E-359DDB8E0DF6}" srcOrd="1" destOrd="0" presId="urn:microsoft.com/office/officeart/2005/8/layout/hierarchy3"/>
    <dgm:cxn modelId="{2FE079B2-5B41-4D19-99E2-8209B97E8649}" type="presParOf" srcId="{D56A3F4E-C5DC-4391-B5F9-ED72FFE5AC8D}" destId="{7ED4339D-EC23-4FDC-879C-423FD5F377E0}" srcOrd="1" destOrd="0" presId="urn:microsoft.com/office/officeart/2005/8/layout/hierarchy3"/>
    <dgm:cxn modelId="{AFB5CE84-08A5-4703-BCA9-2EE4EC483CFF}" type="presParOf" srcId="{7ED4339D-EC23-4FDC-879C-423FD5F377E0}" destId="{4F3901C7-A25C-42AF-A23B-3ECC13BF3EB2}" srcOrd="0" destOrd="0" presId="urn:microsoft.com/office/officeart/2005/8/layout/hierarchy3"/>
    <dgm:cxn modelId="{7AA9D2FB-5C31-4B4B-A025-E6B9119FE3E5}" type="presParOf" srcId="{7ED4339D-EC23-4FDC-879C-423FD5F377E0}" destId="{F6A2A130-A3E6-4252-A89E-9A89537F7C87}" srcOrd="1" destOrd="0" presId="urn:microsoft.com/office/officeart/2005/8/layout/hierarchy3"/>
    <dgm:cxn modelId="{64D5BC88-91C1-4021-9308-418B16649E46}" type="presParOf" srcId="{F8E8B5A7-1FA3-4C32-BC56-CDBD8A571907}" destId="{BB15DE2A-79C6-4711-96E6-2AF8D3E30033}" srcOrd="4" destOrd="0" presId="urn:microsoft.com/office/officeart/2005/8/layout/hierarchy3"/>
    <dgm:cxn modelId="{650DC112-FDFC-47F1-ADFB-B141CA37092F}" type="presParOf" srcId="{BB15DE2A-79C6-4711-96E6-2AF8D3E30033}" destId="{869A7A06-5668-4D26-A9F4-2D318DEC4C55}" srcOrd="0" destOrd="0" presId="urn:microsoft.com/office/officeart/2005/8/layout/hierarchy3"/>
    <dgm:cxn modelId="{8436743D-84CD-431C-ABF3-927CD53594FB}" type="presParOf" srcId="{869A7A06-5668-4D26-A9F4-2D318DEC4C55}" destId="{A2D96918-6651-44C3-BCED-227E7B513E8C}" srcOrd="0" destOrd="0" presId="urn:microsoft.com/office/officeart/2005/8/layout/hierarchy3"/>
    <dgm:cxn modelId="{D56E2320-9337-49E1-B8BA-CFB63B1B8FE8}" type="presParOf" srcId="{869A7A06-5668-4D26-A9F4-2D318DEC4C55}" destId="{C4FE6FC5-0A50-4B86-BC60-CFC7E326EC41}" srcOrd="1" destOrd="0" presId="urn:microsoft.com/office/officeart/2005/8/layout/hierarchy3"/>
    <dgm:cxn modelId="{271F572D-6513-47D3-BF0C-68075FC6B2D6}" type="presParOf" srcId="{BB15DE2A-79C6-4711-96E6-2AF8D3E30033}" destId="{A5D7C8EF-5C08-4D0B-AE63-F39ACFD12421}" srcOrd="1" destOrd="0" presId="urn:microsoft.com/office/officeart/2005/8/layout/hierarchy3"/>
    <dgm:cxn modelId="{F824986B-D59D-49FA-ADA8-2FCCC018B897}" type="presParOf" srcId="{A5D7C8EF-5C08-4D0B-AE63-F39ACFD12421}" destId="{DBDA353F-855E-4FD3-A44D-69B499811740}" srcOrd="0" destOrd="0" presId="urn:microsoft.com/office/officeart/2005/8/layout/hierarchy3"/>
    <dgm:cxn modelId="{AF1AB67A-94A7-4647-A67B-8E4F0B8498ED}" type="presParOf" srcId="{A5D7C8EF-5C08-4D0B-AE63-F39ACFD12421}" destId="{6F8A355C-44F1-447E-B289-D4C2C45E610E}" srcOrd="1" destOrd="0" presId="urn:microsoft.com/office/officeart/2005/8/layout/hierarchy3"/>
    <dgm:cxn modelId="{409F7890-8EAB-4361-8186-AA88F1A79F84}" type="presParOf" srcId="{F8E8B5A7-1FA3-4C32-BC56-CDBD8A571907}" destId="{31BE445E-15D5-4292-93C6-3D90ED5D1627}" srcOrd="5" destOrd="0" presId="urn:microsoft.com/office/officeart/2005/8/layout/hierarchy3"/>
    <dgm:cxn modelId="{A3751D44-4388-437A-ADA8-E67BA8B22F16}" type="presParOf" srcId="{31BE445E-15D5-4292-93C6-3D90ED5D1627}" destId="{CF91C88A-F8F2-4E7E-BCEA-9A73944BE787}" srcOrd="0" destOrd="0" presId="urn:microsoft.com/office/officeart/2005/8/layout/hierarchy3"/>
    <dgm:cxn modelId="{A05AAA18-5335-4B7D-9339-20F1AAE923AE}" type="presParOf" srcId="{CF91C88A-F8F2-4E7E-BCEA-9A73944BE787}" destId="{F97D5DB1-6C53-4C41-82BD-FF757F72F9BC}" srcOrd="0" destOrd="0" presId="urn:microsoft.com/office/officeart/2005/8/layout/hierarchy3"/>
    <dgm:cxn modelId="{EAB94506-5CDE-4711-A653-0DCBE4A221CA}" type="presParOf" srcId="{CF91C88A-F8F2-4E7E-BCEA-9A73944BE787}" destId="{3D9E2B19-E02C-4539-BC12-D9DAB83703F0}" srcOrd="1" destOrd="0" presId="urn:microsoft.com/office/officeart/2005/8/layout/hierarchy3"/>
    <dgm:cxn modelId="{278CD899-1FD2-483C-ADFC-B487FD3EB1A1}" type="presParOf" srcId="{31BE445E-15D5-4292-93C6-3D90ED5D1627}" destId="{6C94D525-5716-4A23-A370-814B9BE3048E}" srcOrd="1" destOrd="0" presId="urn:microsoft.com/office/officeart/2005/8/layout/hierarchy3"/>
    <dgm:cxn modelId="{614E5BE9-2A79-4484-A7D7-87F2C12020D7}" type="presParOf" srcId="{6C94D525-5716-4A23-A370-814B9BE3048E}" destId="{21A7A278-A1E4-4321-817F-5749ED2443B6}" srcOrd="0" destOrd="0" presId="urn:microsoft.com/office/officeart/2005/8/layout/hierarchy3"/>
    <dgm:cxn modelId="{B9D9C930-ACBF-4DC6-B4FB-18A762FEDAB8}" type="presParOf" srcId="{6C94D525-5716-4A23-A370-814B9BE3048E}" destId="{4876EDF7-616B-4E11-B1BE-E50A52898CF5}" srcOrd="1" destOrd="0" presId="urn:microsoft.com/office/officeart/2005/8/layout/hierarchy3"/>
    <dgm:cxn modelId="{820832D8-D28C-44A1-8CD9-F5600988434C}" type="presParOf" srcId="{F8E8B5A7-1FA3-4C32-BC56-CDBD8A571907}" destId="{812800C0-60BA-4A7C-BFFD-64FADC5D68CA}" srcOrd="6" destOrd="0" presId="urn:microsoft.com/office/officeart/2005/8/layout/hierarchy3"/>
    <dgm:cxn modelId="{43AD6542-4B36-4FE7-9495-A735C570B3B5}" type="presParOf" srcId="{812800C0-60BA-4A7C-BFFD-64FADC5D68CA}" destId="{CDE1C416-9299-4270-A2FE-7894E8CBB93A}" srcOrd="0" destOrd="0" presId="urn:microsoft.com/office/officeart/2005/8/layout/hierarchy3"/>
    <dgm:cxn modelId="{6B748C5B-552C-4DCD-B003-1F69E136A2E8}" type="presParOf" srcId="{CDE1C416-9299-4270-A2FE-7894E8CBB93A}" destId="{E59144DE-82C3-498B-AFF0-561A04C6D370}" srcOrd="0" destOrd="0" presId="urn:microsoft.com/office/officeart/2005/8/layout/hierarchy3"/>
    <dgm:cxn modelId="{96E323F6-5188-4C89-8DF2-989C29C70667}" type="presParOf" srcId="{CDE1C416-9299-4270-A2FE-7894E8CBB93A}" destId="{6CD80AA6-0B3E-46C4-858D-C9D50DD9AE29}" srcOrd="1" destOrd="0" presId="urn:microsoft.com/office/officeart/2005/8/layout/hierarchy3"/>
    <dgm:cxn modelId="{6C5407A0-47CE-4511-BD72-50E295E3C800}" type="presParOf" srcId="{812800C0-60BA-4A7C-BFFD-64FADC5D68CA}" destId="{B7131119-E62F-4AF5-AE80-EA38FC72F666}" srcOrd="1" destOrd="0" presId="urn:microsoft.com/office/officeart/2005/8/layout/hierarchy3"/>
    <dgm:cxn modelId="{CAF08DE0-E755-4AF3-B10E-4A822A5D6642}" type="presParOf" srcId="{B7131119-E62F-4AF5-AE80-EA38FC72F666}" destId="{1669D425-437B-4106-BC27-F971274DE88B}" srcOrd="0" destOrd="0" presId="urn:microsoft.com/office/officeart/2005/8/layout/hierarchy3"/>
    <dgm:cxn modelId="{8422F450-FADC-4719-9DF9-0517C2D80352}" type="presParOf" srcId="{B7131119-E62F-4AF5-AE80-EA38FC72F666}" destId="{7685866B-94E4-403F-A2AF-65426C0FB86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C585D-1710-4ADD-9071-687816112DB6}">
      <dsp:nvSpPr>
        <dsp:cNvPr id="0" name=""/>
        <dsp:cNvSpPr/>
      </dsp:nvSpPr>
      <dsp:spPr>
        <a:xfrm>
          <a:off x="3597" y="200501"/>
          <a:ext cx="1065953" cy="532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Duke University</a:t>
          </a:r>
          <a:endParaRPr lang="en-US" sz="1100" kern="1200" dirty="0"/>
        </a:p>
      </dsp:txBody>
      <dsp:txXfrm>
        <a:off x="19207" y="216111"/>
        <a:ext cx="1034733" cy="501756"/>
      </dsp:txXfrm>
    </dsp:sp>
    <dsp:sp modelId="{A520D0C4-52D5-49A3-8F1C-E2D52F234D89}">
      <dsp:nvSpPr>
        <dsp:cNvPr id="0" name=""/>
        <dsp:cNvSpPr/>
      </dsp:nvSpPr>
      <dsp:spPr>
        <a:xfrm>
          <a:off x="110192" y="733477"/>
          <a:ext cx="106595" cy="399732"/>
        </a:xfrm>
        <a:custGeom>
          <a:avLst/>
          <a:gdLst/>
          <a:ahLst/>
          <a:cxnLst/>
          <a:rect l="0" t="0" r="0" b="0"/>
          <a:pathLst>
            <a:path>
              <a:moveTo>
                <a:pt x="0" y="0"/>
              </a:moveTo>
              <a:lnTo>
                <a:pt x="0" y="399732"/>
              </a:lnTo>
              <a:lnTo>
                <a:pt x="106595" y="399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2CE46C-8497-415E-A1AA-CFC0BACF52E4}">
      <dsp:nvSpPr>
        <dsp:cNvPr id="0" name=""/>
        <dsp:cNvSpPr/>
      </dsp:nvSpPr>
      <dsp:spPr>
        <a:xfrm>
          <a:off x="216788" y="866722"/>
          <a:ext cx="852762" cy="5329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Global Health &amp; Innovation </a:t>
          </a:r>
          <a:endParaRPr lang="en-US" sz="1000" kern="1200" dirty="0"/>
        </a:p>
      </dsp:txBody>
      <dsp:txXfrm>
        <a:off x="232398" y="882332"/>
        <a:ext cx="821542" cy="501756"/>
      </dsp:txXfrm>
    </dsp:sp>
    <dsp:sp modelId="{0C138125-257C-49C7-B4E9-FB0C36515890}">
      <dsp:nvSpPr>
        <dsp:cNvPr id="0" name=""/>
        <dsp:cNvSpPr/>
      </dsp:nvSpPr>
      <dsp:spPr>
        <a:xfrm>
          <a:off x="1336039" y="200501"/>
          <a:ext cx="1065953" cy="532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err="1" smtClean="0"/>
            <a:t>Makerere</a:t>
          </a:r>
          <a:r>
            <a:rPr lang="en-US" sz="1100" kern="1200" dirty="0" smtClean="0"/>
            <a:t> University- Uganda</a:t>
          </a:r>
          <a:endParaRPr lang="en-US" sz="1100" kern="1200" dirty="0"/>
        </a:p>
      </dsp:txBody>
      <dsp:txXfrm>
        <a:off x="1351649" y="216111"/>
        <a:ext cx="1034733" cy="501756"/>
      </dsp:txXfrm>
    </dsp:sp>
    <dsp:sp modelId="{DEE7879A-E2D1-4CDB-B3BB-3A9DD76C020C}">
      <dsp:nvSpPr>
        <dsp:cNvPr id="0" name=""/>
        <dsp:cNvSpPr/>
      </dsp:nvSpPr>
      <dsp:spPr>
        <a:xfrm>
          <a:off x="1442634" y="733477"/>
          <a:ext cx="106595" cy="399732"/>
        </a:xfrm>
        <a:custGeom>
          <a:avLst/>
          <a:gdLst/>
          <a:ahLst/>
          <a:cxnLst/>
          <a:rect l="0" t="0" r="0" b="0"/>
          <a:pathLst>
            <a:path>
              <a:moveTo>
                <a:pt x="0" y="0"/>
              </a:moveTo>
              <a:lnTo>
                <a:pt x="0" y="399732"/>
              </a:lnTo>
              <a:lnTo>
                <a:pt x="106595" y="399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713DF8-4B4D-4E3A-8634-8A6B380060E1}">
      <dsp:nvSpPr>
        <dsp:cNvPr id="0" name=""/>
        <dsp:cNvSpPr/>
      </dsp:nvSpPr>
      <dsp:spPr>
        <a:xfrm>
          <a:off x="1549230" y="866722"/>
          <a:ext cx="852762" cy="5329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Resilience</a:t>
          </a:r>
          <a:endParaRPr lang="en-US" sz="1000" kern="1200" dirty="0"/>
        </a:p>
      </dsp:txBody>
      <dsp:txXfrm>
        <a:off x="1564840" y="882332"/>
        <a:ext cx="821542" cy="501756"/>
      </dsp:txXfrm>
    </dsp:sp>
    <dsp:sp modelId="{5E2299DA-F7F4-4A40-9C70-2D4707A9D7CC}">
      <dsp:nvSpPr>
        <dsp:cNvPr id="0" name=""/>
        <dsp:cNvSpPr/>
      </dsp:nvSpPr>
      <dsp:spPr>
        <a:xfrm>
          <a:off x="2668481" y="200501"/>
          <a:ext cx="1065953" cy="532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Massachusetts Institute of Technology</a:t>
          </a:r>
          <a:endParaRPr lang="en-US" sz="1100" kern="1200" dirty="0"/>
        </a:p>
      </dsp:txBody>
      <dsp:txXfrm>
        <a:off x="2684091" y="216111"/>
        <a:ext cx="1034733" cy="501756"/>
      </dsp:txXfrm>
    </dsp:sp>
    <dsp:sp modelId="{B261D0D9-FDCE-4E68-8D66-90296EA5824F}">
      <dsp:nvSpPr>
        <dsp:cNvPr id="0" name=""/>
        <dsp:cNvSpPr/>
      </dsp:nvSpPr>
      <dsp:spPr>
        <a:xfrm>
          <a:off x="2775076" y="733477"/>
          <a:ext cx="106595" cy="399732"/>
        </a:xfrm>
        <a:custGeom>
          <a:avLst/>
          <a:gdLst/>
          <a:ahLst/>
          <a:cxnLst/>
          <a:rect l="0" t="0" r="0" b="0"/>
          <a:pathLst>
            <a:path>
              <a:moveTo>
                <a:pt x="0" y="0"/>
              </a:moveTo>
              <a:lnTo>
                <a:pt x="0" y="399732"/>
              </a:lnTo>
              <a:lnTo>
                <a:pt x="106595" y="399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6E8024-1A13-4621-A187-5288B00C214B}">
      <dsp:nvSpPr>
        <dsp:cNvPr id="0" name=""/>
        <dsp:cNvSpPr/>
      </dsp:nvSpPr>
      <dsp:spPr>
        <a:xfrm>
          <a:off x="2881672" y="866722"/>
          <a:ext cx="852762" cy="5329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Local Innovation &amp; Evaluation</a:t>
          </a:r>
          <a:endParaRPr lang="en-US" sz="1000" kern="1200" dirty="0"/>
        </a:p>
      </dsp:txBody>
      <dsp:txXfrm>
        <a:off x="2897282" y="882332"/>
        <a:ext cx="821542" cy="501756"/>
      </dsp:txXfrm>
    </dsp:sp>
    <dsp:sp modelId="{25D8C385-58DE-4AAF-AECC-ED8118FE2D9C}">
      <dsp:nvSpPr>
        <dsp:cNvPr id="0" name=""/>
        <dsp:cNvSpPr/>
      </dsp:nvSpPr>
      <dsp:spPr>
        <a:xfrm>
          <a:off x="4000923" y="200501"/>
          <a:ext cx="1065953" cy="532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Michigan State University</a:t>
          </a:r>
          <a:endParaRPr lang="en-US" sz="1100" kern="1200" dirty="0"/>
        </a:p>
      </dsp:txBody>
      <dsp:txXfrm>
        <a:off x="4016533" y="216111"/>
        <a:ext cx="1034733" cy="501756"/>
      </dsp:txXfrm>
    </dsp:sp>
    <dsp:sp modelId="{4F3901C7-A25C-42AF-A23B-3ECC13BF3EB2}">
      <dsp:nvSpPr>
        <dsp:cNvPr id="0" name=""/>
        <dsp:cNvSpPr/>
      </dsp:nvSpPr>
      <dsp:spPr>
        <a:xfrm>
          <a:off x="4107518" y="733477"/>
          <a:ext cx="106595" cy="399732"/>
        </a:xfrm>
        <a:custGeom>
          <a:avLst/>
          <a:gdLst/>
          <a:ahLst/>
          <a:cxnLst/>
          <a:rect l="0" t="0" r="0" b="0"/>
          <a:pathLst>
            <a:path>
              <a:moveTo>
                <a:pt x="0" y="0"/>
              </a:moveTo>
              <a:lnTo>
                <a:pt x="0" y="399732"/>
              </a:lnTo>
              <a:lnTo>
                <a:pt x="106595" y="399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A2A130-A3E6-4252-A89E-9A89537F7C87}">
      <dsp:nvSpPr>
        <dsp:cNvPr id="0" name=""/>
        <dsp:cNvSpPr/>
      </dsp:nvSpPr>
      <dsp:spPr>
        <a:xfrm>
          <a:off x="4214113" y="866722"/>
          <a:ext cx="852762" cy="5329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Food Security, Climate, Water</a:t>
          </a:r>
          <a:endParaRPr lang="en-US" sz="1000" kern="1200" dirty="0"/>
        </a:p>
      </dsp:txBody>
      <dsp:txXfrm>
        <a:off x="4229723" y="882332"/>
        <a:ext cx="821542" cy="501756"/>
      </dsp:txXfrm>
    </dsp:sp>
    <dsp:sp modelId="{A2D96918-6651-44C3-BCED-227E7B513E8C}">
      <dsp:nvSpPr>
        <dsp:cNvPr id="0" name=""/>
        <dsp:cNvSpPr/>
      </dsp:nvSpPr>
      <dsp:spPr>
        <a:xfrm>
          <a:off x="5333365" y="200501"/>
          <a:ext cx="1065953" cy="532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University of California, Berkeley</a:t>
          </a:r>
          <a:endParaRPr lang="en-US" sz="1100" kern="1200" dirty="0"/>
        </a:p>
      </dsp:txBody>
      <dsp:txXfrm>
        <a:off x="5348975" y="216111"/>
        <a:ext cx="1034733" cy="501756"/>
      </dsp:txXfrm>
    </dsp:sp>
    <dsp:sp modelId="{DBDA353F-855E-4FD3-A44D-69B499811740}">
      <dsp:nvSpPr>
        <dsp:cNvPr id="0" name=""/>
        <dsp:cNvSpPr/>
      </dsp:nvSpPr>
      <dsp:spPr>
        <a:xfrm>
          <a:off x="5439960" y="733477"/>
          <a:ext cx="106595" cy="399732"/>
        </a:xfrm>
        <a:custGeom>
          <a:avLst/>
          <a:gdLst/>
          <a:ahLst/>
          <a:cxnLst/>
          <a:rect l="0" t="0" r="0" b="0"/>
          <a:pathLst>
            <a:path>
              <a:moveTo>
                <a:pt x="0" y="0"/>
              </a:moveTo>
              <a:lnTo>
                <a:pt x="0" y="399732"/>
              </a:lnTo>
              <a:lnTo>
                <a:pt x="106595" y="399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8A355C-44F1-447E-B289-D4C2C45E610E}">
      <dsp:nvSpPr>
        <dsp:cNvPr id="0" name=""/>
        <dsp:cNvSpPr/>
      </dsp:nvSpPr>
      <dsp:spPr>
        <a:xfrm>
          <a:off x="5546555" y="866722"/>
          <a:ext cx="852762" cy="5329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Innovation</a:t>
          </a:r>
          <a:endParaRPr lang="en-US" sz="1000" kern="1200" dirty="0"/>
        </a:p>
      </dsp:txBody>
      <dsp:txXfrm>
        <a:off x="5562165" y="882332"/>
        <a:ext cx="821542" cy="501756"/>
      </dsp:txXfrm>
    </dsp:sp>
    <dsp:sp modelId="{F97D5DB1-6C53-4C41-82BD-FF757F72F9BC}">
      <dsp:nvSpPr>
        <dsp:cNvPr id="0" name=""/>
        <dsp:cNvSpPr/>
      </dsp:nvSpPr>
      <dsp:spPr>
        <a:xfrm>
          <a:off x="6665807" y="200501"/>
          <a:ext cx="1065953" cy="532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Texas A&amp;M University</a:t>
          </a:r>
          <a:endParaRPr lang="en-US" sz="1100" kern="1200" dirty="0"/>
        </a:p>
      </dsp:txBody>
      <dsp:txXfrm>
        <a:off x="6681417" y="216111"/>
        <a:ext cx="1034733" cy="501756"/>
      </dsp:txXfrm>
    </dsp:sp>
    <dsp:sp modelId="{21A7A278-A1E4-4321-817F-5749ED2443B6}">
      <dsp:nvSpPr>
        <dsp:cNvPr id="0" name=""/>
        <dsp:cNvSpPr/>
      </dsp:nvSpPr>
      <dsp:spPr>
        <a:xfrm>
          <a:off x="6772402" y="733477"/>
          <a:ext cx="106595" cy="399732"/>
        </a:xfrm>
        <a:custGeom>
          <a:avLst/>
          <a:gdLst/>
          <a:ahLst/>
          <a:cxnLst/>
          <a:rect l="0" t="0" r="0" b="0"/>
          <a:pathLst>
            <a:path>
              <a:moveTo>
                <a:pt x="0" y="0"/>
              </a:moveTo>
              <a:lnTo>
                <a:pt x="0" y="399732"/>
              </a:lnTo>
              <a:lnTo>
                <a:pt x="106595" y="399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76EDF7-616B-4E11-B1BE-E50A52898CF5}">
      <dsp:nvSpPr>
        <dsp:cNvPr id="0" name=""/>
        <dsp:cNvSpPr/>
      </dsp:nvSpPr>
      <dsp:spPr>
        <a:xfrm>
          <a:off x="6878997" y="866722"/>
          <a:ext cx="852762" cy="5329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Conflict &amp; Development</a:t>
          </a:r>
          <a:endParaRPr lang="en-US" sz="1000" kern="1200" dirty="0"/>
        </a:p>
      </dsp:txBody>
      <dsp:txXfrm>
        <a:off x="6894607" y="882332"/>
        <a:ext cx="821542" cy="501756"/>
      </dsp:txXfrm>
    </dsp:sp>
    <dsp:sp modelId="{E59144DE-82C3-498B-AFF0-561A04C6D370}">
      <dsp:nvSpPr>
        <dsp:cNvPr id="0" name=""/>
        <dsp:cNvSpPr/>
      </dsp:nvSpPr>
      <dsp:spPr>
        <a:xfrm>
          <a:off x="7998249" y="200501"/>
          <a:ext cx="1065953" cy="5329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The College of William &amp; Mary</a:t>
          </a:r>
          <a:endParaRPr lang="en-US" sz="1100" kern="1200" dirty="0"/>
        </a:p>
      </dsp:txBody>
      <dsp:txXfrm>
        <a:off x="8013859" y="216111"/>
        <a:ext cx="1034733" cy="501756"/>
      </dsp:txXfrm>
    </dsp:sp>
    <dsp:sp modelId="{1669D425-437B-4106-BC27-F971274DE88B}">
      <dsp:nvSpPr>
        <dsp:cNvPr id="0" name=""/>
        <dsp:cNvSpPr/>
      </dsp:nvSpPr>
      <dsp:spPr>
        <a:xfrm>
          <a:off x="8104844" y="733477"/>
          <a:ext cx="106595" cy="399732"/>
        </a:xfrm>
        <a:custGeom>
          <a:avLst/>
          <a:gdLst/>
          <a:ahLst/>
          <a:cxnLst/>
          <a:rect l="0" t="0" r="0" b="0"/>
          <a:pathLst>
            <a:path>
              <a:moveTo>
                <a:pt x="0" y="0"/>
              </a:moveTo>
              <a:lnTo>
                <a:pt x="0" y="399732"/>
              </a:lnTo>
              <a:lnTo>
                <a:pt x="106595" y="399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85866B-94E4-403F-A2AF-65426C0FB86E}">
      <dsp:nvSpPr>
        <dsp:cNvPr id="0" name=""/>
        <dsp:cNvSpPr/>
      </dsp:nvSpPr>
      <dsp:spPr>
        <a:xfrm>
          <a:off x="8211439" y="866722"/>
          <a:ext cx="852762" cy="5329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Geospatial analysis </a:t>
          </a:r>
          <a:r>
            <a:rPr lang="en-US" sz="1000" kern="1200" smtClean="0"/>
            <a:t>and research</a:t>
          </a:r>
          <a:endParaRPr lang="en-US" sz="1000" kern="1200" dirty="0"/>
        </a:p>
      </dsp:txBody>
      <dsp:txXfrm>
        <a:off x="8227049" y="882332"/>
        <a:ext cx="821542" cy="5017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81325" cy="455613"/>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defRPr sz="1200">
                <a:latin typeface="Times"/>
              </a:defRPr>
            </a:lvl1pPr>
          </a:lstStyle>
          <a:p>
            <a:pPr>
              <a:defRPr/>
            </a:pPr>
            <a:endParaRPr lang="en-US"/>
          </a:p>
        </p:txBody>
      </p:sp>
      <p:sp>
        <p:nvSpPr>
          <p:cNvPr id="124931" name="Rectangle 3"/>
          <p:cNvSpPr>
            <a:spLocks noGrp="1" noChangeArrowheads="1"/>
          </p:cNvSpPr>
          <p:nvPr>
            <p:ph type="dt" sz="quarter" idx="1"/>
          </p:nvPr>
        </p:nvSpPr>
        <p:spPr bwMode="auto">
          <a:xfrm>
            <a:off x="3875088" y="0"/>
            <a:ext cx="2981325" cy="455613"/>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a:defRPr sz="1200">
                <a:latin typeface="Times"/>
              </a:defRPr>
            </a:lvl1pPr>
          </a:lstStyle>
          <a:p>
            <a:pPr>
              <a:defRPr/>
            </a:pPr>
            <a:endParaRPr lang="en-US"/>
          </a:p>
        </p:txBody>
      </p:sp>
      <p:sp>
        <p:nvSpPr>
          <p:cNvPr id="124932" name="Rectangle 4"/>
          <p:cNvSpPr>
            <a:spLocks noGrp="1" noChangeArrowheads="1"/>
          </p:cNvSpPr>
          <p:nvPr>
            <p:ph type="ftr" sz="quarter" idx="2"/>
          </p:nvPr>
        </p:nvSpPr>
        <p:spPr bwMode="auto">
          <a:xfrm>
            <a:off x="0" y="8815388"/>
            <a:ext cx="2981325" cy="455612"/>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defRPr sz="1200">
                <a:latin typeface="Times"/>
              </a:defRPr>
            </a:lvl1pPr>
          </a:lstStyle>
          <a:p>
            <a:pPr>
              <a:defRPr/>
            </a:pPr>
            <a:endParaRPr lang="en-US"/>
          </a:p>
        </p:txBody>
      </p:sp>
      <p:sp>
        <p:nvSpPr>
          <p:cNvPr id="124933" name="Rectangle 5"/>
          <p:cNvSpPr>
            <a:spLocks noGrp="1" noChangeArrowheads="1"/>
          </p:cNvSpPr>
          <p:nvPr>
            <p:ph type="sldNum" sz="quarter" idx="3"/>
          </p:nvPr>
        </p:nvSpPr>
        <p:spPr bwMode="auto">
          <a:xfrm>
            <a:off x="3875088" y="8815388"/>
            <a:ext cx="2981325" cy="455612"/>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a:defRPr sz="1200">
                <a:latin typeface="Times"/>
              </a:defRPr>
            </a:lvl1pPr>
          </a:lstStyle>
          <a:p>
            <a:pPr>
              <a:defRPr/>
            </a:pPr>
            <a:fld id="{F97603E8-6685-4CA3-9F56-3C63CB4F41D4}" type="slidenum">
              <a:rPr lang="en-US"/>
              <a:pPr>
                <a:defRPr/>
              </a:pPr>
              <a:t>‹#›</a:t>
            </a:fld>
            <a:endParaRPr lang="en-US"/>
          </a:p>
        </p:txBody>
      </p:sp>
    </p:spTree>
    <p:extLst>
      <p:ext uri="{BB962C8B-B14F-4D97-AF65-F5344CB8AC3E}">
        <p14:creationId xmlns:p14="http://schemas.microsoft.com/office/powerpoint/2010/main" val="1922031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81325" cy="455613"/>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defRPr sz="1200">
                <a:latin typeface="Times"/>
              </a:defRPr>
            </a:lvl1pPr>
          </a:lstStyle>
          <a:p>
            <a:pPr>
              <a:defRPr/>
            </a:pPr>
            <a:endParaRPr lang="en-US"/>
          </a:p>
        </p:txBody>
      </p:sp>
      <p:sp>
        <p:nvSpPr>
          <p:cNvPr id="129027" name="Rectangle 3"/>
          <p:cNvSpPr>
            <a:spLocks noGrp="1" noChangeArrowheads="1"/>
          </p:cNvSpPr>
          <p:nvPr>
            <p:ph type="dt" idx="1"/>
          </p:nvPr>
        </p:nvSpPr>
        <p:spPr bwMode="auto">
          <a:xfrm>
            <a:off x="3875088" y="0"/>
            <a:ext cx="2981325" cy="455613"/>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lvl1pPr algn="r">
              <a:defRPr sz="1200">
                <a:latin typeface="Time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098550" y="684213"/>
            <a:ext cx="4660900" cy="3495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5"/>
          <p:cNvSpPr>
            <a:spLocks noGrp="1" noChangeArrowheads="1"/>
          </p:cNvSpPr>
          <p:nvPr>
            <p:ph type="body" sz="quarter" idx="3"/>
          </p:nvPr>
        </p:nvSpPr>
        <p:spPr bwMode="auto">
          <a:xfrm>
            <a:off x="893763" y="4406900"/>
            <a:ext cx="5068887" cy="4179888"/>
          </a:xfrm>
          <a:prstGeom prst="rect">
            <a:avLst/>
          </a:prstGeom>
          <a:noFill/>
          <a:ln w="9525">
            <a:noFill/>
            <a:miter lim="800000"/>
            <a:headEnd/>
            <a:tailEnd/>
          </a:ln>
          <a:effectLst/>
        </p:spPr>
        <p:txBody>
          <a:bodyPr vert="horz" wrap="square" lIns="91147" tIns="45574" rIns="91147" bIns="455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8815388"/>
            <a:ext cx="2981325" cy="455612"/>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defRPr sz="1200">
                <a:latin typeface="Times"/>
              </a:defRPr>
            </a:lvl1pPr>
          </a:lstStyle>
          <a:p>
            <a:pPr>
              <a:defRPr/>
            </a:pPr>
            <a:endParaRPr lang="en-US"/>
          </a:p>
        </p:txBody>
      </p:sp>
      <p:sp>
        <p:nvSpPr>
          <p:cNvPr id="129031" name="Rectangle 7"/>
          <p:cNvSpPr>
            <a:spLocks noGrp="1" noChangeArrowheads="1"/>
          </p:cNvSpPr>
          <p:nvPr>
            <p:ph type="sldNum" sz="quarter" idx="5"/>
          </p:nvPr>
        </p:nvSpPr>
        <p:spPr bwMode="auto">
          <a:xfrm>
            <a:off x="3875088" y="8815388"/>
            <a:ext cx="2981325" cy="455612"/>
          </a:xfrm>
          <a:prstGeom prst="rect">
            <a:avLst/>
          </a:prstGeom>
          <a:noFill/>
          <a:ln w="9525">
            <a:noFill/>
            <a:miter lim="800000"/>
            <a:headEnd/>
            <a:tailEnd/>
          </a:ln>
          <a:effectLst/>
        </p:spPr>
        <p:txBody>
          <a:bodyPr vert="horz" wrap="square" lIns="91147" tIns="45574" rIns="91147" bIns="45574" numCol="1" anchor="b" anchorCtr="0" compatLnSpc="1">
            <a:prstTxWarp prst="textNoShape">
              <a:avLst/>
            </a:prstTxWarp>
          </a:bodyPr>
          <a:lstStyle>
            <a:lvl1pPr algn="r">
              <a:defRPr sz="1200">
                <a:latin typeface="Times"/>
              </a:defRPr>
            </a:lvl1pPr>
          </a:lstStyle>
          <a:p>
            <a:pPr>
              <a:defRPr/>
            </a:pPr>
            <a:fld id="{43CE6E09-4AAD-4262-ACB2-0672B56FF9E2}" type="slidenum">
              <a:rPr lang="en-US"/>
              <a:pPr>
                <a:defRPr/>
              </a:pPr>
              <a:t>‹#›</a:t>
            </a:fld>
            <a:endParaRPr lang="en-US"/>
          </a:p>
        </p:txBody>
      </p:sp>
    </p:spTree>
    <p:extLst>
      <p:ext uri="{BB962C8B-B14F-4D97-AF65-F5344CB8AC3E}">
        <p14:creationId xmlns:p14="http://schemas.microsoft.com/office/powerpoint/2010/main" val="3745226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crsps.net/"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usaid.gov/hesn" TargetMode="External"/><Relationship Id="rId4" Type="http://schemas.openxmlformats.org/officeDocument/2006/relationships/hyperlink" Target="http://www.usaid.gov/hesn/william-mary" TargetMode="External"/><Relationship Id="rId5" Type="http://schemas.openxmlformats.org/officeDocument/2006/relationships/hyperlink" Target="http://www.usaid.gov/hesn/michigan-state" TargetMode="External"/><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sites.nationalacademies.org/pga/dsc/peerscience/index.htm"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1</a:t>
            </a:fld>
            <a:endParaRPr lang="en-US"/>
          </a:p>
        </p:txBody>
      </p:sp>
    </p:spTree>
    <p:extLst>
      <p:ext uri="{BB962C8B-B14F-4D97-AF65-F5344CB8AC3E}">
        <p14:creationId xmlns:p14="http://schemas.microsoft.com/office/powerpoint/2010/main" val="32485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12</a:t>
            </a:fld>
            <a:endParaRPr lang="en-US"/>
          </a:p>
        </p:txBody>
      </p:sp>
    </p:spTree>
    <p:extLst>
      <p:ext uri="{BB962C8B-B14F-4D97-AF65-F5344CB8AC3E}">
        <p14:creationId xmlns:p14="http://schemas.microsoft.com/office/powerpoint/2010/main" val="368797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(Famine Early Warning Systems Network) </a:t>
            </a:r>
          </a:p>
          <a:p>
            <a:pPr marL="171450" indent="-171450">
              <a:buFont typeface="Arial" pitchFamily="34" charset="0"/>
              <a:buChar char="•"/>
            </a:pPr>
            <a:r>
              <a:rPr lang="en-US" baseline="0" dirty="0" smtClean="0"/>
              <a:t>FEWS NET reaches nearly 40 countries – mostly </a:t>
            </a:r>
            <a:r>
              <a:rPr lang="en-US" b="0" baseline="0" dirty="0" smtClean="0">
                <a:solidFill>
                  <a:srgbClr val="0070C0"/>
                </a:solidFill>
              </a:rPr>
              <a:t>sub-Saharan Africa, also Central America, Haiti, Afghanistan, Tajikistan, Yemen.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This is the home page - </a:t>
            </a:r>
            <a:r>
              <a:rPr lang="en-US" dirty="0" smtClean="0"/>
              <a:t>FEWS NET</a:t>
            </a:r>
            <a:r>
              <a:rPr lang="en-US" baseline="0" dirty="0" smtClean="0"/>
              <a:t> </a:t>
            </a:r>
            <a:r>
              <a:rPr lang="en-US" dirty="0" smtClean="0"/>
              <a:t>is about </a:t>
            </a:r>
            <a:r>
              <a:rPr lang="en-US" baseline="0" dirty="0" smtClean="0"/>
              <a:t>data applications! – see the range of products beyond satellite data</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FEWS NET offers climate monitoring, harvest monitoring on multiple scales (local to global) plus markets, trade &amp; livelihoods data.</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baseline="0" dirty="0" smtClean="0"/>
              <a:t>And risk ratings – see highlighted at risk regions in the Horn</a:t>
            </a:r>
            <a:endParaRPr lang="en-US" sz="1200"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13</a:t>
            </a:fld>
            <a:endParaRPr lang="en-US"/>
          </a:p>
        </p:txBody>
      </p:sp>
    </p:spTree>
    <p:extLst>
      <p:ext uri="{BB962C8B-B14F-4D97-AF65-F5344CB8AC3E}">
        <p14:creationId xmlns:p14="http://schemas.microsoft.com/office/powerpoint/2010/main" val="3349372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FEWS NET’s value is in its multiple &amp; increasingly sophisticated applications</a:t>
            </a:r>
          </a:p>
          <a:p>
            <a:pPr marL="171450" indent="-171450">
              <a:buFont typeface="Arial" pitchFamily="34" charset="0"/>
              <a:buChar char="•"/>
            </a:pPr>
            <a:r>
              <a:rPr lang="en-US" baseline="0" dirty="0" smtClean="0"/>
              <a:t>Satellite imagery first used in the 80s – not long after reports by fax </a:t>
            </a:r>
          </a:p>
          <a:p>
            <a:pPr marL="171450" indent="-171450">
              <a:buFont typeface="Arial" pitchFamily="34" charset="0"/>
              <a:buChar char="•"/>
            </a:pPr>
            <a:r>
              <a:rPr lang="en-US" baseline="0" dirty="0" smtClean="0"/>
              <a:t>But note the rapid development of new products and applications - especially last decade </a:t>
            </a:r>
          </a:p>
          <a:p>
            <a:pPr marL="171450" indent="-171450">
              <a:buFont typeface="Arial" pitchFamily="34" charset="0"/>
              <a:buChar char="•"/>
            </a:pPr>
            <a:r>
              <a:rPr lang="en-US" baseline="0" dirty="0" smtClean="0"/>
              <a:t>Today FEWS NET cross-references climate and weather data with market &amp; price monitoring and population &amp; livelihoods mapping</a:t>
            </a:r>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14</a:t>
            </a:fld>
            <a:endParaRPr lang="en-US"/>
          </a:p>
        </p:txBody>
      </p:sp>
    </p:spTree>
    <p:extLst>
      <p:ext uri="{BB962C8B-B14F-4D97-AF65-F5344CB8AC3E}">
        <p14:creationId xmlns:p14="http://schemas.microsoft.com/office/powerpoint/2010/main" val="45559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dirty="0" smtClean="0"/>
              <a:t>This slide</a:t>
            </a:r>
            <a:r>
              <a:rPr lang="en-US" b="0" baseline="0" dirty="0" smtClean="0"/>
              <a:t> shows how FEWS NET uses SCALED DOWN data for </a:t>
            </a:r>
            <a:r>
              <a:rPr lang="en-US" b="0" dirty="0" smtClean="0"/>
              <a:t>Climate</a:t>
            </a:r>
            <a:r>
              <a:rPr lang="en-US" b="0" baseline="0" dirty="0" smtClean="0"/>
              <a:t> change.</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FEWS </a:t>
            </a:r>
            <a:r>
              <a:rPr lang="en-US" sz="1200" dirty="0" smtClean="0"/>
              <a:t>analyzes actual climate change data and patterns over last 30-50 years and projects trends forward to show 2025 impacts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smtClean="0"/>
              <a:t>So FEWS generates scaled-down data that </a:t>
            </a:r>
            <a:r>
              <a:rPr lang="en-US" b="0" dirty="0" smtClean="0"/>
              <a:t>identifies where climate change is actually occurring in</a:t>
            </a:r>
            <a:r>
              <a:rPr lang="en-US" b="0" baseline="0" dirty="0" smtClean="0"/>
              <a:t> a way that’s </a:t>
            </a:r>
            <a:r>
              <a:rPr lang="en-US" sz="1200" dirty="0" smtClean="0"/>
              <a:t>useful for</a:t>
            </a:r>
            <a:r>
              <a:rPr lang="en-US" sz="1200" baseline="0" dirty="0" smtClean="0"/>
              <a:t> </a:t>
            </a:r>
            <a:r>
              <a:rPr lang="en-US" sz="1200" dirty="0" smtClean="0"/>
              <a:t>planning</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dirty="0" smtClean="0"/>
              <a:t>Here we see that the</a:t>
            </a:r>
            <a:r>
              <a:rPr lang="en-US" sz="1200" b="0" baseline="0" dirty="0" smtClean="0"/>
              <a:t> area ok for </a:t>
            </a:r>
            <a:r>
              <a:rPr lang="en-US" sz="1200" b="0" baseline="0" dirty="0" err="1" smtClean="0"/>
              <a:t>ag</a:t>
            </a:r>
            <a:r>
              <a:rPr lang="en-US" sz="1200" b="0" baseline="0" dirty="0" smtClean="0"/>
              <a:t> (equated with at least 400 mm rain) in Kenya has shifted north-west and to higher elevations.  Change from 1989 to what is projected in 2025</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baseline="0" dirty="0" smtClean="0"/>
              <a:t>Another thing to note here is that the darker blue color represents higher population levels, so more of Kenya’s citizens will be vulnerable to GCC by 2025</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15</a:t>
            </a:fld>
            <a:endParaRPr lang="en-US"/>
          </a:p>
        </p:txBody>
      </p:sp>
    </p:spTree>
    <p:extLst>
      <p:ext uri="{BB962C8B-B14F-4D97-AF65-F5344CB8AC3E}">
        <p14:creationId xmlns:p14="http://schemas.microsoft.com/office/powerpoint/2010/main" val="1369486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baseline="0" dirty="0" smtClean="0"/>
              <a:t>FEWS NET draws on multiple sources of data for targeted applications – see a</a:t>
            </a:r>
            <a:r>
              <a:rPr lang="en-US" sz="1200" b="0" dirty="0" smtClean="0"/>
              <a:t>b</a:t>
            </a:r>
            <a:r>
              <a:rPr lang="en-US" sz="1200" b="0" baseline="0" dirty="0" smtClean="0"/>
              <a:t>ove </a:t>
            </a:r>
            <a:r>
              <a:rPr lang="en-US" sz="1200" b="0" dirty="0" smtClean="0"/>
              <a:t>weather, water &amp; crop monitoring products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b="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dirty="0" smtClean="0">
                <a:solidFill>
                  <a:schemeClr val="tx1"/>
                </a:solidFill>
                <a:effectLst/>
                <a:latin typeface="Times"/>
                <a:ea typeface="+mn-ea"/>
                <a:cs typeface="+mn-cs"/>
              </a:rPr>
              <a:t>The Geospatial Water Requirements Satisfaction Index (WRSI) runs a crop-specific water balance model</a:t>
            </a:r>
            <a:r>
              <a:rPr lang="en-US" sz="1200" b="0" i="0" kern="1200" baseline="0" dirty="0" smtClean="0">
                <a:solidFill>
                  <a:schemeClr val="tx1"/>
                </a:solidFill>
                <a:effectLst/>
                <a:latin typeface="Times"/>
                <a:ea typeface="+mn-ea"/>
                <a:cs typeface="+mn-cs"/>
              </a:rPr>
              <a:t> (this tool is</a:t>
            </a:r>
            <a:r>
              <a:rPr lang="en-US" sz="1200" b="0" i="0" kern="1200" dirty="0" smtClean="0">
                <a:solidFill>
                  <a:schemeClr val="tx1"/>
                </a:solidFill>
                <a:effectLst/>
                <a:latin typeface="Times"/>
                <a:ea typeface="+mn-ea"/>
                <a:cs typeface="+mn-cs"/>
              </a:rPr>
              <a:t> currently being distributed by the Climate Hazards Group at the University of California, Santa Barbara)</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dirty="0" smtClean="0">
                <a:solidFill>
                  <a:schemeClr val="tx1"/>
                </a:solidFill>
                <a:effectLst/>
                <a:latin typeface="Times"/>
                <a:ea typeface="+mn-ea"/>
                <a:cs typeface="+mn-cs"/>
              </a:rPr>
              <a:t>This is a map</a:t>
            </a:r>
            <a:r>
              <a:rPr lang="en-US" sz="1200" b="0" i="0" kern="1200" baseline="0" dirty="0" smtClean="0">
                <a:solidFill>
                  <a:schemeClr val="tx1"/>
                </a:solidFill>
                <a:effectLst/>
                <a:latin typeface="Times"/>
                <a:ea typeface="+mn-ea"/>
                <a:cs typeface="+mn-cs"/>
              </a:rPr>
              <a:t> of maize productivity in several east African countries.  It’s in real time, according to existing rainfall.  This is a model of </a:t>
            </a:r>
            <a:r>
              <a:rPr lang="en-US" sz="1200" b="0" i="0" kern="1200" baseline="0" dirty="0" err="1" smtClean="0">
                <a:solidFill>
                  <a:schemeClr val="tx1"/>
                </a:solidFill>
                <a:effectLst/>
                <a:latin typeface="Times"/>
                <a:ea typeface="+mn-ea"/>
                <a:cs typeface="+mn-cs"/>
              </a:rPr>
              <a:t>phenological</a:t>
            </a:r>
            <a:r>
              <a:rPr lang="en-US" sz="1200" b="0" i="0" kern="1200" baseline="0" dirty="0" smtClean="0">
                <a:solidFill>
                  <a:schemeClr val="tx1"/>
                </a:solidFill>
                <a:effectLst/>
                <a:latin typeface="Times"/>
                <a:ea typeface="+mn-ea"/>
                <a:cs typeface="+mn-cs"/>
              </a:rPr>
              <a:t> response of a given crop against available water supply</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baseline="0" dirty="0" smtClean="0">
                <a:solidFill>
                  <a:schemeClr val="tx1"/>
                </a:solidFill>
                <a:effectLst/>
                <a:latin typeface="Times"/>
                <a:ea typeface="+mn-ea"/>
                <a:cs typeface="+mn-cs"/>
              </a:rPr>
              <a:t>This type of map is used to forecast food shortages – see Somalia is in bad shape.  Ethiopia doing ok.  Kenya in between.  This type of map helps distribute food aid to the tune of $1-$2B annually.</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b="0" i="0" kern="1200" baseline="0" dirty="0" smtClean="0">
              <a:solidFill>
                <a:schemeClr val="tx1"/>
              </a:solidFill>
              <a:effectLst/>
              <a:latin typeface="Times"/>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baseline="0" dirty="0" smtClean="0">
                <a:solidFill>
                  <a:schemeClr val="tx1"/>
                </a:solidFill>
                <a:effectLst/>
                <a:latin typeface="Times"/>
                <a:ea typeface="+mn-ea"/>
                <a:cs typeface="+mn-cs"/>
              </a:rPr>
              <a:t>Real time data about plant biomass in Haiti.  2 years ago we were able to start getting 250m resolution compared to 7km resolution</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b="0" i="0" kern="1200" baseline="0" dirty="0" smtClean="0">
              <a:solidFill>
                <a:schemeClr val="tx1"/>
              </a:solidFill>
              <a:effectLst/>
              <a:latin typeface="Times"/>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baseline="0" dirty="0" smtClean="0">
                <a:solidFill>
                  <a:schemeClr val="tx1"/>
                </a:solidFill>
                <a:effectLst/>
                <a:latin typeface="Times"/>
                <a:ea typeface="+mn-ea"/>
                <a:cs typeface="+mn-cs"/>
              </a:rPr>
              <a:t>Rainfall in Africa – now we have higher resolution satellite products from multiple sources of data</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b="0" i="0" kern="1200" baseline="0" dirty="0" smtClean="0">
              <a:solidFill>
                <a:schemeClr val="tx1"/>
              </a:solidFill>
              <a:effectLst/>
              <a:latin typeface="Times"/>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baseline="0" dirty="0" smtClean="0">
                <a:solidFill>
                  <a:schemeClr val="tx1"/>
                </a:solidFill>
                <a:effectLst/>
                <a:latin typeface="Times"/>
                <a:ea typeface="+mn-ea"/>
                <a:cs typeface="+mn-cs"/>
              </a:rPr>
              <a:t>EMODUS allows us for express product delivery – these maps are generated on daily basis rather than weeks after the fact.</a:t>
            </a:r>
            <a:endParaRPr lang="en-US" sz="1200" b="0" i="0" kern="1200" dirty="0" smtClean="0">
              <a:solidFill>
                <a:schemeClr val="tx1"/>
              </a:solidFill>
              <a:effectLst/>
              <a:latin typeface="Times"/>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p>
          <a:p>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16</a:t>
            </a:fld>
            <a:endParaRPr lang="en-US"/>
          </a:p>
        </p:txBody>
      </p:sp>
    </p:spTree>
    <p:extLst>
      <p:ext uri="{BB962C8B-B14F-4D97-AF65-F5344CB8AC3E}">
        <p14:creationId xmlns:p14="http://schemas.microsoft.com/office/powerpoint/2010/main" val="1852143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Times"/>
                <a:ea typeface="+mn-ea"/>
                <a:cs typeface="+mn-cs"/>
              </a:rPr>
              <a:t>And just to illustrate other</a:t>
            </a:r>
            <a:r>
              <a:rPr lang="en-US" sz="1200" b="0" kern="1200" baseline="0" dirty="0" smtClean="0">
                <a:solidFill>
                  <a:schemeClr val="tx1"/>
                </a:solidFill>
                <a:latin typeface="Times"/>
                <a:ea typeface="+mn-ea"/>
                <a:cs typeface="+mn-cs"/>
              </a:rPr>
              <a:t> products to give you a flavor… </a:t>
            </a:r>
          </a:p>
          <a:p>
            <a:endParaRPr lang="en-US" sz="1200" b="0" kern="1200" baseline="0" dirty="0" smtClean="0">
              <a:solidFill>
                <a:schemeClr val="tx1"/>
              </a:solidFill>
              <a:latin typeface="Times"/>
              <a:ea typeface="+mn-ea"/>
              <a:cs typeface="+mn-cs"/>
            </a:endParaRPr>
          </a:p>
          <a:p>
            <a:r>
              <a:rPr lang="en-US" sz="1200" b="0" kern="1200" baseline="0" dirty="0" smtClean="0">
                <a:solidFill>
                  <a:schemeClr val="tx1"/>
                </a:solidFill>
                <a:latin typeface="Times"/>
                <a:ea typeface="+mn-ea"/>
                <a:cs typeface="+mn-cs"/>
              </a:rPr>
              <a:t>A</a:t>
            </a:r>
            <a:r>
              <a:rPr lang="en-US" sz="1200" b="0" kern="1200" dirty="0" smtClean="0">
                <a:solidFill>
                  <a:schemeClr val="tx1"/>
                </a:solidFill>
                <a:latin typeface="Times"/>
                <a:ea typeface="+mn-ea"/>
                <a:cs typeface="+mn-cs"/>
              </a:rPr>
              <a:t>bove</a:t>
            </a:r>
            <a:r>
              <a:rPr lang="en-US" sz="1200" b="0" kern="1200" baseline="0" dirty="0" smtClean="0">
                <a:solidFill>
                  <a:schemeClr val="tx1"/>
                </a:solidFill>
                <a:latin typeface="Times"/>
                <a:ea typeface="+mn-ea"/>
                <a:cs typeface="+mn-cs"/>
              </a:rPr>
              <a:t>, </a:t>
            </a:r>
            <a:r>
              <a:rPr lang="en-US" sz="1200" b="0" kern="1200" dirty="0" smtClean="0">
                <a:solidFill>
                  <a:schemeClr val="tx1"/>
                </a:solidFill>
                <a:latin typeface="Times"/>
                <a:ea typeface="+mn-ea"/>
                <a:cs typeface="+mn-cs"/>
              </a:rPr>
              <a:t>FEWS NET’s web-based population application gives the </a:t>
            </a:r>
            <a:r>
              <a:rPr lang="en-US" sz="1200" b="0" kern="1200" dirty="0" err="1" smtClean="0">
                <a:solidFill>
                  <a:schemeClr val="tx1"/>
                </a:solidFill>
                <a:latin typeface="Times"/>
                <a:ea typeface="+mn-ea"/>
                <a:cs typeface="+mn-cs"/>
              </a:rPr>
              <a:t>DoD’s</a:t>
            </a:r>
            <a:r>
              <a:rPr lang="en-US" sz="1200" b="0" kern="1200" dirty="0" smtClean="0">
                <a:solidFill>
                  <a:schemeClr val="tx1"/>
                </a:solidFill>
                <a:latin typeface="Times"/>
                <a:ea typeface="+mn-ea"/>
                <a:cs typeface="+mn-cs"/>
              </a:rPr>
              <a:t> </a:t>
            </a:r>
            <a:r>
              <a:rPr lang="en-US" sz="1200" b="0" kern="1200" dirty="0" err="1" smtClean="0">
                <a:solidFill>
                  <a:schemeClr val="tx1"/>
                </a:solidFill>
                <a:latin typeface="Times"/>
                <a:ea typeface="+mn-ea"/>
                <a:cs typeface="+mn-cs"/>
              </a:rPr>
              <a:t>Landscan</a:t>
            </a:r>
            <a:r>
              <a:rPr lang="en-US" sz="1200" b="0" kern="1200" dirty="0" smtClean="0">
                <a:solidFill>
                  <a:schemeClr val="tx1"/>
                </a:solidFill>
                <a:latin typeface="Times"/>
                <a:ea typeface="+mn-ea"/>
                <a:cs typeface="+mn-cs"/>
              </a:rPr>
              <a:t> (2011) satellite-based population estimate for every sq. kilometer on the globe.</a:t>
            </a:r>
          </a:p>
          <a:p>
            <a:endParaRPr lang="en-US" sz="1200" b="0" kern="1200" dirty="0" smtClean="0">
              <a:solidFill>
                <a:schemeClr val="tx1"/>
              </a:solidFill>
              <a:latin typeface="Times"/>
              <a:ea typeface="+mn-ea"/>
              <a:cs typeface="+mn-cs"/>
            </a:endParaRPr>
          </a:p>
          <a:p>
            <a:r>
              <a:rPr lang="en-US" sz="1200" b="0" kern="1200" dirty="0" smtClean="0">
                <a:solidFill>
                  <a:schemeClr val="tx1"/>
                </a:solidFill>
                <a:latin typeface="Times"/>
                <a:ea typeface="+mn-ea"/>
                <a:cs typeface="+mn-cs"/>
              </a:rPr>
              <a:t>Will start to incorporate</a:t>
            </a:r>
            <a:r>
              <a:rPr lang="en-US" sz="1200" b="0" kern="1200" baseline="0" dirty="0" smtClean="0">
                <a:solidFill>
                  <a:schemeClr val="tx1"/>
                </a:solidFill>
                <a:latin typeface="Times"/>
                <a:ea typeface="+mn-ea"/>
                <a:cs typeface="+mn-cs"/>
              </a:rPr>
              <a:t> this kind of data into food shortage predictions to make them even better starting soon.</a:t>
            </a:r>
            <a:endParaRPr lang="en-US" b="0"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17</a:t>
            </a:fld>
            <a:endParaRPr lang="en-US"/>
          </a:p>
        </p:txBody>
      </p:sp>
    </p:spTree>
    <p:extLst>
      <p:ext uri="{BB962C8B-B14F-4D97-AF65-F5344CB8AC3E}">
        <p14:creationId xmlns:p14="http://schemas.microsoft.com/office/powerpoint/2010/main" val="3106924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115" indent="-231115">
              <a:buFontTx/>
              <a:buAutoNum type="arabicPeriod"/>
            </a:pPr>
            <a:endParaRPr lang="en-GB" dirty="0" smtClean="0">
              <a:latin typeface="Arial" pitchFamily="34" charset="0"/>
              <a:ea typeface="ＭＳ Ｐゴシック" pitchFamily="34" charset="-128"/>
            </a:endParaRPr>
          </a:p>
          <a:p>
            <a:pPr marL="171450" indent="-171450">
              <a:buFont typeface="Arial" pitchFamily="34" charset="0"/>
              <a:buChar char="•"/>
            </a:pPr>
            <a:r>
              <a:rPr lang="en-US" dirty="0" smtClean="0"/>
              <a:t>Another model of delivering data for development is SERVIR</a:t>
            </a:r>
          </a:p>
          <a:p>
            <a:pPr marL="171450" indent="-171450">
              <a:buFont typeface="Arial" pitchFamily="34" charset="0"/>
              <a:buChar char="•"/>
            </a:pPr>
            <a:r>
              <a:rPr lang="en-US" dirty="0" smtClean="0"/>
              <a:t>SERVIR builds this capability within regional</a:t>
            </a:r>
            <a:r>
              <a:rPr lang="en-US" baseline="0" dirty="0" smtClean="0"/>
              <a:t> institutions (hubs) which is unique – uses existing organizations to build expertise in regions</a:t>
            </a:r>
          </a:p>
          <a:p>
            <a:pPr marL="171450" indent="-171450">
              <a:buFont typeface="Arial" pitchFamily="34" charset="0"/>
              <a:buChar char="•"/>
            </a:pPr>
            <a:r>
              <a:rPr lang="en-US" baseline="0" dirty="0" smtClean="0"/>
              <a:t>Partnership between USAID/NASA</a:t>
            </a:r>
          </a:p>
          <a:p>
            <a:pPr marL="171450" indent="-171450">
              <a:buFont typeface="Arial" pitchFamily="34" charset="0"/>
              <a:buChar char="•"/>
            </a:pPr>
            <a:r>
              <a:rPr lang="en-US" baseline="0" dirty="0" smtClean="0"/>
              <a:t>Strengths in supply (NASA) – providing </a:t>
            </a:r>
            <a:r>
              <a:rPr lang="en-US" baseline="0" dirty="0" err="1" smtClean="0"/>
              <a:t>accress</a:t>
            </a:r>
            <a:r>
              <a:rPr lang="en-US" baseline="0" dirty="0" smtClean="0"/>
              <a:t> to and training on best available data and supplying decision support/applications.</a:t>
            </a:r>
          </a:p>
          <a:p>
            <a:pPr marL="171450" indent="-171450">
              <a:buFont typeface="Arial" pitchFamily="34" charset="0"/>
              <a:buChar char="•"/>
            </a:pPr>
            <a:r>
              <a:rPr lang="en-US" baseline="0" dirty="0" smtClean="0"/>
              <a:t>Strengths in demand (USAID) – investing in better understanding users, their needs, capabilities, and what the market for these data products really is.</a:t>
            </a:r>
            <a:endParaRPr lang="en-US" dirty="0" smtClean="0"/>
          </a:p>
          <a:p>
            <a:pPr marL="171450" indent="-171450">
              <a:buFont typeface="Arial" pitchFamily="34" charset="0"/>
              <a:buChar char="•"/>
            </a:pPr>
            <a:r>
              <a:rPr lang="en-US" dirty="0" smtClean="0"/>
              <a:t>SERVIR program develops &amp; uses a wide range of satellite &amp; geospatial data applications</a:t>
            </a:r>
          </a:p>
          <a:p>
            <a:pPr marL="171450" indent="-171450">
              <a:buFont typeface="Arial" pitchFamily="34" charset="0"/>
              <a:buChar char="•"/>
            </a:pPr>
            <a:r>
              <a:rPr lang="en-US" dirty="0" smtClean="0"/>
              <a:t>Wide range of applications includes fire mapping, flood mapping, ecosystem mapping, climate projections, predictive models and risk maps, and more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SERVIR is global,</a:t>
            </a:r>
            <a:r>
              <a:rPr lang="en-US" baseline="0" dirty="0" smtClean="0"/>
              <a:t> with 3 hubs and plans to add more </a:t>
            </a:r>
            <a:r>
              <a:rPr lang="en-US" dirty="0" smtClean="0"/>
              <a:t>– a fast-growing program jointly funded by USAID,</a:t>
            </a:r>
            <a:r>
              <a:rPr lang="en-US" baseline="0" dirty="0" smtClean="0"/>
              <a:t> </a:t>
            </a:r>
            <a:r>
              <a:rPr lang="en-US" dirty="0" smtClean="0"/>
              <a:t>NASA</a:t>
            </a:r>
            <a:r>
              <a:rPr lang="en-US" baseline="0" dirty="0" smtClean="0"/>
              <a:t> and </a:t>
            </a:r>
            <a:r>
              <a:rPr lang="en-US" dirty="0" smtClean="0"/>
              <a:t>other partners</a:t>
            </a:r>
          </a:p>
          <a:p>
            <a:r>
              <a:rPr lang="en-US" b="1" baseline="0" dirty="0" smtClean="0"/>
              <a:t>HQ in Huntsville</a:t>
            </a:r>
            <a:r>
              <a:rPr lang="en-US" baseline="0" dirty="0" smtClean="0"/>
              <a:t>, Alabama. HUBS in:</a:t>
            </a:r>
          </a:p>
          <a:p>
            <a:r>
              <a:rPr lang="en-US" sz="1200" b="1" i="0" kern="1200" dirty="0" smtClean="0">
                <a:solidFill>
                  <a:schemeClr val="tx1"/>
                </a:solidFill>
                <a:effectLst/>
                <a:latin typeface="Times"/>
                <a:ea typeface="+mn-ea"/>
                <a:cs typeface="+mn-cs"/>
              </a:rPr>
              <a:t>SERVIR-Mesoamerica </a:t>
            </a:r>
            <a:r>
              <a:rPr lang="en-US" sz="1200" b="0" i="0" kern="1200" dirty="0" smtClean="0">
                <a:solidFill>
                  <a:schemeClr val="tx1"/>
                </a:solidFill>
                <a:effectLst/>
                <a:latin typeface="Times"/>
                <a:ea typeface="+mn-ea"/>
                <a:cs typeface="+mn-cs"/>
              </a:rPr>
              <a:t>is regional service providing analysis and visualization tools integrating satellite&amp;</a:t>
            </a:r>
            <a:r>
              <a:rPr lang="en-US" sz="1200" b="0" i="0" kern="1200" baseline="0" dirty="0" smtClean="0">
                <a:solidFill>
                  <a:schemeClr val="tx1"/>
                </a:solidFill>
                <a:effectLst/>
                <a:latin typeface="Times"/>
                <a:ea typeface="+mn-ea"/>
                <a:cs typeface="+mn-cs"/>
              </a:rPr>
              <a:t> </a:t>
            </a:r>
            <a:r>
              <a:rPr lang="en-US" sz="1200" b="0" i="0" kern="1200" dirty="0" smtClean="0">
                <a:solidFill>
                  <a:schemeClr val="tx1"/>
                </a:solidFill>
                <a:effectLst/>
                <a:latin typeface="Times"/>
                <a:ea typeface="+mn-ea"/>
                <a:cs typeface="+mn-cs"/>
              </a:rPr>
              <a:t>geospatial data to support environmental monitoring</a:t>
            </a:r>
            <a:endParaRPr lang="en-US" baseline="0" dirty="0" smtClean="0"/>
          </a:p>
          <a:p>
            <a:r>
              <a:rPr lang="en-US" b="1" baseline="0" dirty="0" smtClean="0"/>
              <a:t>Africa Hub – or RCMRD </a:t>
            </a:r>
            <a:r>
              <a:rPr lang="en-US" baseline="0" dirty="0" smtClean="0"/>
              <a:t>= </a:t>
            </a:r>
            <a:r>
              <a:rPr lang="en-US" sz="1200" b="0" i="0" kern="1200" dirty="0" smtClean="0">
                <a:solidFill>
                  <a:schemeClr val="tx1"/>
                </a:solidFill>
                <a:effectLst/>
                <a:latin typeface="Times"/>
                <a:ea typeface="+mn-ea"/>
                <a:cs typeface="+mn-cs"/>
              </a:rPr>
              <a:t>Regional Center for Mapping of Resources for Development</a:t>
            </a:r>
            <a:endParaRPr lang="en-US" baseline="0" dirty="0" smtClean="0"/>
          </a:p>
          <a:p>
            <a:r>
              <a:rPr lang="en-US" b="1" baseline="0" dirty="0" smtClean="0"/>
              <a:t>Himalaya Hub – or </a:t>
            </a:r>
            <a:r>
              <a:rPr lang="en-US" sz="1200" b="1" i="0" kern="1200" dirty="0" smtClean="0">
                <a:solidFill>
                  <a:schemeClr val="tx1"/>
                </a:solidFill>
                <a:effectLst/>
                <a:latin typeface="Times"/>
                <a:ea typeface="+mn-ea"/>
                <a:cs typeface="+mn-cs"/>
              </a:rPr>
              <a:t>ICIMOD </a:t>
            </a:r>
            <a:r>
              <a:rPr lang="en-US" sz="1200" b="0" i="0" kern="1200" dirty="0" smtClean="0">
                <a:solidFill>
                  <a:schemeClr val="tx1"/>
                </a:solidFill>
                <a:effectLst/>
                <a:latin typeface="Times"/>
                <a:ea typeface="+mn-ea"/>
                <a:cs typeface="+mn-cs"/>
              </a:rPr>
              <a:t>=</a:t>
            </a:r>
            <a:r>
              <a:rPr lang="en-US" sz="1200" b="0" i="0" kern="1200" baseline="0" dirty="0" smtClean="0">
                <a:solidFill>
                  <a:schemeClr val="tx1"/>
                </a:solidFill>
                <a:effectLst/>
                <a:latin typeface="Times"/>
                <a:ea typeface="+mn-ea"/>
                <a:cs typeface="+mn-cs"/>
              </a:rPr>
              <a:t> I</a:t>
            </a:r>
            <a:r>
              <a:rPr lang="en-US" sz="1200" b="0" i="0" kern="1200" dirty="0" smtClean="0">
                <a:solidFill>
                  <a:schemeClr val="tx1"/>
                </a:solidFill>
                <a:effectLst/>
                <a:latin typeface="Times"/>
                <a:ea typeface="+mn-ea"/>
                <a:cs typeface="+mn-cs"/>
              </a:rPr>
              <a:t>nternational Centre for Integrated Mountain Development</a:t>
            </a:r>
          </a:p>
          <a:p>
            <a:r>
              <a:rPr lang="en-US" sz="1200" b="0" i="0" kern="1200" dirty="0" smtClean="0">
                <a:solidFill>
                  <a:schemeClr val="tx1"/>
                </a:solidFill>
                <a:effectLst/>
                <a:latin typeface="Times"/>
                <a:ea typeface="+mn-ea"/>
                <a:cs typeface="+mn-cs"/>
              </a:rPr>
              <a:t>Upcoming hub:  SE Asia</a:t>
            </a:r>
            <a:r>
              <a:rPr lang="en-US" sz="1200" b="0" i="0" kern="1200" baseline="0" dirty="0" smtClean="0">
                <a:solidFill>
                  <a:schemeClr val="tx1"/>
                </a:solidFill>
                <a:effectLst/>
                <a:latin typeface="Times"/>
                <a:ea typeface="+mn-ea"/>
                <a:cs typeface="+mn-cs"/>
              </a:rPr>
              <a:t> and looking for more expansion in the future.</a:t>
            </a:r>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19</a:t>
            </a:fld>
            <a:endParaRPr lang="en-US"/>
          </a:p>
        </p:txBody>
      </p:sp>
    </p:spTree>
    <p:extLst>
      <p:ext uri="{BB962C8B-B14F-4D97-AF65-F5344CB8AC3E}">
        <p14:creationId xmlns:p14="http://schemas.microsoft.com/office/powerpoint/2010/main" val="1995938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itchFamily="34" charset="0"/>
                <a:ea typeface="ＭＳ Ｐゴシック" pitchFamily="34" charset="-128"/>
              </a:rPr>
              <a:t>This is SERVIR VIZ Climate Mapper.  Special user interface for projected climate data</a:t>
            </a:r>
          </a:p>
          <a:p>
            <a:r>
              <a:rPr lang="en-GB" dirty="0" smtClean="0">
                <a:latin typeface="Arial" pitchFamily="34" charset="0"/>
                <a:ea typeface="ＭＳ Ｐゴシック" pitchFamily="34" charset="-128"/>
              </a:rPr>
              <a:t>Visualize</a:t>
            </a:r>
            <a:r>
              <a:rPr lang="en-GB" baseline="0" dirty="0" smtClean="0">
                <a:latin typeface="Arial" pitchFamily="34" charset="0"/>
                <a:ea typeface="ＭＳ Ｐゴシック" pitchFamily="34" charset="-128"/>
              </a:rPr>
              <a:t> and get access to future climate data.  Not integrated with any data products yet, but is now used to visualize trends and provide access to the data.</a:t>
            </a:r>
          </a:p>
          <a:p>
            <a:endParaRPr lang="en-GB" baseline="0" dirty="0" smtClean="0">
              <a:latin typeface="Arial" pitchFamily="34" charset="0"/>
              <a:ea typeface="ＭＳ Ｐゴシック" pitchFamily="34" charset="-128"/>
            </a:endParaRPr>
          </a:p>
          <a:p>
            <a:r>
              <a:rPr lang="en-GB" baseline="0" dirty="0" smtClean="0">
                <a:latin typeface="Arial" pitchFamily="34" charset="0"/>
                <a:ea typeface="ＭＳ Ｐゴシック" pitchFamily="34" charset="-128"/>
              </a:rPr>
              <a:t>Click on location on map</a:t>
            </a:r>
          </a:p>
          <a:p>
            <a:r>
              <a:rPr lang="en-GB" baseline="0" dirty="0" smtClean="0">
                <a:latin typeface="Arial" pitchFamily="34" charset="0"/>
                <a:ea typeface="ＭＳ Ｐゴシック" pitchFamily="34" charset="-128"/>
              </a:rPr>
              <a:t>For the period 2030-2040, you can see the monthly projected average increase in temperature</a:t>
            </a:r>
            <a:endParaRPr lang="en-GB" dirty="0"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FEWSNET</a:t>
            </a:r>
            <a:r>
              <a:rPr lang="en-US" baseline="0" dirty="0" smtClean="0"/>
              <a:t> specific forecasts food security risk VERSUS </a:t>
            </a:r>
            <a:r>
              <a:rPr lang="en-US" dirty="0" smtClean="0"/>
              <a:t>SERVIR has </a:t>
            </a:r>
            <a:r>
              <a:rPr lang="en-US" baseline="0" dirty="0" smtClean="0"/>
              <a:t>a broader set of applications, often used to forecast risk of fire, floods, health threats, </a:t>
            </a:r>
            <a:r>
              <a:rPr lang="en-US" baseline="0" dirty="0" err="1" smtClean="0"/>
              <a:t>etc</a:t>
            </a:r>
            <a:r>
              <a:rPr lang="en-US" baseline="0" dirty="0" smtClean="0"/>
              <a:t> – as these slides illustrate</a:t>
            </a:r>
          </a:p>
          <a:p>
            <a:endParaRPr lang="en-US" baseline="0" dirty="0" smtClean="0"/>
          </a:p>
          <a:p>
            <a:r>
              <a:rPr lang="en-US" baseline="0" dirty="0" smtClean="0"/>
              <a:t>University of OK has developed a hydrologic model that has been calibrated for East Africa called CREST.  </a:t>
            </a:r>
          </a:p>
          <a:p>
            <a:r>
              <a:rPr lang="en-US" baseline="0" dirty="0" smtClean="0"/>
              <a:t>Using local </a:t>
            </a:r>
            <a:r>
              <a:rPr lang="en-US" baseline="0" dirty="0" err="1" smtClean="0"/>
              <a:t>streamflow</a:t>
            </a:r>
            <a:r>
              <a:rPr lang="en-US" baseline="0" dirty="0" smtClean="0"/>
              <a:t> monitor data, combined with TRMM (trim) satellite data (near real time rainfall info), they can provide a flood early warning to the MET </a:t>
            </a:r>
            <a:r>
              <a:rPr lang="en-US" baseline="0" dirty="0" err="1" smtClean="0"/>
              <a:t>dept</a:t>
            </a:r>
            <a:r>
              <a:rPr lang="en-US" baseline="0" dirty="0" smtClean="0"/>
              <a:t> and Ag ministry.</a:t>
            </a:r>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21</a:t>
            </a:fld>
            <a:endParaRPr lang="en-US"/>
          </a:p>
        </p:txBody>
      </p:sp>
    </p:spTree>
    <p:extLst>
      <p:ext uri="{BB962C8B-B14F-4D97-AF65-F5344CB8AC3E}">
        <p14:creationId xmlns:p14="http://schemas.microsoft.com/office/powerpoint/2010/main" val="185351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and application</a:t>
            </a:r>
            <a:r>
              <a:rPr lang="en-US" baseline="0" dirty="0" smtClean="0"/>
              <a:t> needs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2</a:t>
            </a:fld>
            <a:endParaRPr lang="en-US"/>
          </a:p>
        </p:txBody>
      </p:sp>
    </p:spTree>
    <p:extLst>
      <p:ext uri="{BB962C8B-B14F-4D97-AF65-F5344CB8AC3E}">
        <p14:creationId xmlns:p14="http://schemas.microsoft.com/office/powerpoint/2010/main" val="3760414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About 10</a:t>
            </a:r>
            <a:r>
              <a:rPr lang="en-US" dirty="0" smtClean="0"/>
              <a:t> </a:t>
            </a:r>
            <a:r>
              <a:rPr lang="en-US" baseline="0" dirty="0" smtClean="0"/>
              <a:t>active CRSPs </a:t>
            </a:r>
            <a:r>
              <a:rPr lang="en-US" baseline="0" dirty="0" smtClean="0"/>
              <a:t>on topics like: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Livestock &amp; Climate, Global Nutrition, Pest Management, Sustainable </a:t>
            </a:r>
            <a:r>
              <a:rPr lang="en-US" baseline="0" dirty="0" smtClean="0"/>
              <a:t>Natural Resources </a:t>
            </a:r>
            <a:r>
              <a:rPr lang="en-US" baseline="0" dirty="0" smtClean="0"/>
              <a:t>Management, Pulses &amp; Grains, Horticulture, </a:t>
            </a:r>
            <a:r>
              <a:rPr lang="en-US" baseline="0" dirty="0" err="1" smtClean="0"/>
              <a:t>etc</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CRSP topics emerge through consultation with academic community – no definite date when new </a:t>
            </a:r>
            <a:r>
              <a:rPr lang="en-US" baseline="0" dirty="0" smtClean="0"/>
              <a:t>CRSPs might be </a:t>
            </a:r>
            <a:r>
              <a:rPr lang="en-US" baseline="0" dirty="0" smtClean="0"/>
              <a:t>funded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BIFAD</a:t>
            </a:r>
            <a:r>
              <a:rPr lang="en-US" b="1" baseline="0" dirty="0" smtClean="0"/>
              <a:t> </a:t>
            </a:r>
            <a:r>
              <a:rPr lang="en-US" b="1" baseline="0" dirty="0" smtClean="0"/>
              <a:t>(</a:t>
            </a:r>
            <a:r>
              <a:rPr lang="en-US" sz="1200" b="1" i="0" kern="1200" dirty="0" smtClean="0">
                <a:solidFill>
                  <a:schemeClr val="tx1"/>
                </a:solidFill>
                <a:effectLst/>
                <a:latin typeface="Times"/>
                <a:ea typeface="+mn-ea"/>
                <a:cs typeface="+mn-cs"/>
              </a:rPr>
              <a:t>Board for International Food and Agricultural Development)</a:t>
            </a:r>
            <a:r>
              <a:rPr lang="en-US" sz="1200" b="1" i="0" kern="1200" baseline="0" dirty="0" smtClean="0">
                <a:solidFill>
                  <a:schemeClr val="tx1"/>
                </a:solidFill>
                <a:effectLst/>
                <a:latin typeface="Times"/>
                <a:ea typeface="+mn-ea"/>
                <a:cs typeface="+mn-cs"/>
              </a:rPr>
              <a:t> </a:t>
            </a:r>
            <a:r>
              <a:rPr lang="en-US" sz="1200" b="0" i="0" kern="1200" dirty="0" smtClean="0">
                <a:solidFill>
                  <a:schemeClr val="tx1"/>
                </a:solidFill>
                <a:effectLst/>
                <a:latin typeface="Times"/>
                <a:ea typeface="+mn-ea"/>
                <a:cs typeface="+mn-cs"/>
              </a:rPr>
              <a:t>a presidentially-appointed advisory council to USAID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http://crsps.net</a:t>
            </a:r>
            <a:r>
              <a:rPr lang="en-US" dirty="0" smtClean="0">
                <a:hlinkClick r:id="rId3"/>
              </a:rPr>
              <a:t>/</a:t>
            </a:r>
            <a:endParaRPr lang="en-US" b="1"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23</a:t>
            </a:fld>
            <a:endParaRPr lang="en-US"/>
          </a:p>
        </p:txBody>
      </p:sp>
    </p:spTree>
    <p:extLst>
      <p:ext uri="{BB962C8B-B14F-4D97-AF65-F5344CB8AC3E}">
        <p14:creationId xmlns:p14="http://schemas.microsoft.com/office/powerpoint/2010/main" val="376399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Launched in 2012, HESN is a network of seven new Development Labs to promote innovation</a:t>
            </a:r>
          </a:p>
          <a:p>
            <a:r>
              <a:rPr lang="en-US" dirty="0" smtClean="0"/>
              <a:t>Berkeley, Duke, MIT, Michigan State, William &amp; Mary, Texas A&amp;M and </a:t>
            </a:r>
            <a:r>
              <a:rPr lang="en-US" dirty="0" err="1" smtClean="0"/>
              <a:t>Makerere</a:t>
            </a:r>
            <a:r>
              <a:rPr lang="en-US" dirty="0" smtClean="0"/>
              <a:t> in Uganda. </a:t>
            </a:r>
            <a:r>
              <a:rPr lang="en-US" dirty="0" smtClean="0">
                <a:hlinkClick r:id="rId3"/>
              </a:rPr>
              <a:t>www.usaid.gov/hesn</a:t>
            </a:r>
            <a:endParaRPr lang="en-US" dirty="0" smtClean="0"/>
          </a:p>
          <a:p>
            <a:pPr lvl="0"/>
            <a:endParaRPr lang="en-US" dirty="0" smtClean="0"/>
          </a:p>
          <a:p>
            <a:pPr lvl="0"/>
            <a:r>
              <a:rPr lang="en-US" dirty="0" smtClean="0"/>
              <a:t>William &amp; Mary in particular will focus on geospatial data and analysis </a:t>
            </a:r>
            <a:r>
              <a:rPr lang="en-US" dirty="0" smtClean="0">
                <a:hlinkClick r:id="rId4"/>
              </a:rPr>
              <a:t>www.usaid.gov/hesn/william-mary</a:t>
            </a:r>
            <a:endParaRPr lang="en-US" dirty="0" smtClean="0"/>
          </a:p>
          <a:p>
            <a:pPr lvl="0"/>
            <a:r>
              <a:rPr lang="en-US" dirty="0" smtClean="0"/>
              <a:t>MSU will focus on megatrends in climate, food &amp; water </a:t>
            </a:r>
            <a:r>
              <a:rPr lang="en-US" dirty="0" smtClean="0">
                <a:hlinkClick r:id="rId5"/>
              </a:rPr>
              <a:t>http://www.usaid.gov/hesn/michigan-state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24</a:t>
            </a:fld>
            <a:endParaRPr lang="en-US"/>
          </a:p>
        </p:txBody>
      </p:sp>
    </p:spTree>
    <p:extLst>
      <p:ext uri="{BB962C8B-B14F-4D97-AF65-F5344CB8AC3E}">
        <p14:creationId xmlns:p14="http://schemas.microsoft.com/office/powerpoint/2010/main" val="145687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7 lead institutions are working with USAID to develop and finalize the scope – </a:t>
            </a:r>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25</a:t>
            </a:fld>
            <a:endParaRPr lang="en-US"/>
          </a:p>
        </p:txBody>
      </p:sp>
    </p:spTree>
    <p:extLst>
      <p:ext uri="{BB962C8B-B14F-4D97-AF65-F5344CB8AC3E}">
        <p14:creationId xmlns:p14="http://schemas.microsoft.com/office/powerpoint/2010/main" val="3525750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26</a:t>
            </a:fld>
            <a:endParaRPr lang="en-US"/>
          </a:p>
        </p:txBody>
      </p:sp>
    </p:spTree>
    <p:extLst>
      <p:ext uri="{BB962C8B-B14F-4D97-AF65-F5344CB8AC3E}">
        <p14:creationId xmlns:p14="http://schemas.microsoft.com/office/powerpoint/2010/main" val="304809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1000"/>
              </a:spcAft>
            </a:pPr>
            <a:r>
              <a:rPr lang="en-US" sz="1200" dirty="0" smtClean="0">
                <a:effectLst/>
                <a:latin typeface="+mn-lt"/>
                <a:ea typeface="Calibri"/>
                <a:cs typeface="Times New Roman"/>
              </a:rPr>
              <a:t>Main goals of PEER</a:t>
            </a:r>
          </a:p>
          <a:p>
            <a:pPr marL="342900" marR="0" lvl="0" indent="-342900">
              <a:lnSpc>
                <a:spcPct val="200000"/>
              </a:lnSpc>
              <a:spcBef>
                <a:spcPts val="0"/>
              </a:spcBef>
              <a:spcAft>
                <a:spcPts val="0"/>
              </a:spcAft>
              <a:buFont typeface="+mj-lt"/>
              <a:buAutoNum type="arabicPeriod"/>
            </a:pPr>
            <a:r>
              <a:rPr lang="en-US" sz="1200" dirty="0" smtClean="0">
                <a:effectLst/>
                <a:latin typeface="+mn-lt"/>
                <a:ea typeface="Calibri"/>
                <a:cs typeface="Times New Roman"/>
              </a:rPr>
              <a:t>Advance quality research that will help address the challenges developing countries and the world faces</a:t>
            </a:r>
          </a:p>
          <a:p>
            <a:pPr marL="742950" marR="0" lvl="1" indent="-285750">
              <a:lnSpc>
                <a:spcPct val="200000"/>
              </a:lnSpc>
              <a:spcBef>
                <a:spcPts val="0"/>
              </a:spcBef>
              <a:spcAft>
                <a:spcPts val="0"/>
              </a:spcAft>
              <a:buFont typeface="+mj-lt"/>
              <a:buAutoNum type="alphaLcPeriod"/>
            </a:pPr>
            <a:r>
              <a:rPr lang="en-US" sz="1200" dirty="0" smtClean="0">
                <a:effectLst/>
                <a:latin typeface="+mn-lt"/>
                <a:ea typeface="Calibri"/>
                <a:cs typeface="Times New Roman"/>
              </a:rPr>
              <a:t>Who better to support in advancing research for development than those who know the problems best – the developing country researcher</a:t>
            </a:r>
          </a:p>
          <a:p>
            <a:pPr marL="742950" marR="0" lvl="1" indent="-285750">
              <a:lnSpc>
                <a:spcPct val="200000"/>
              </a:lnSpc>
              <a:spcBef>
                <a:spcPts val="0"/>
              </a:spcBef>
              <a:spcAft>
                <a:spcPts val="0"/>
              </a:spcAft>
              <a:buFont typeface="+mj-lt"/>
              <a:buAutoNum type="alphaLcPeriod"/>
            </a:pPr>
            <a:r>
              <a:rPr lang="en-US" sz="1200" dirty="0" smtClean="0">
                <a:effectLst/>
                <a:latin typeface="+mn-lt"/>
                <a:ea typeface="Calibri"/>
                <a:cs typeface="Times New Roman"/>
              </a:rPr>
              <a:t>And by leveraging NSF and their merit-review process though requiring collaborations with NSF-funded investigators, we are likely to have research outputs of high quality</a:t>
            </a:r>
          </a:p>
          <a:p>
            <a:pPr marL="342900" marR="0" lvl="0" indent="-342900">
              <a:lnSpc>
                <a:spcPct val="200000"/>
              </a:lnSpc>
              <a:spcBef>
                <a:spcPts val="0"/>
              </a:spcBef>
              <a:spcAft>
                <a:spcPts val="0"/>
              </a:spcAft>
              <a:buFont typeface="+mj-lt"/>
              <a:buAutoNum type="arabicPeriod"/>
            </a:pPr>
            <a:r>
              <a:rPr lang="en-US" sz="1200" dirty="0" smtClean="0">
                <a:effectLst/>
                <a:latin typeface="+mn-lt"/>
                <a:ea typeface="Calibri"/>
                <a:cs typeface="Times New Roman"/>
              </a:rPr>
              <a:t>Build research capacity in developing countries to create a more diverse and equal global research community and</a:t>
            </a:r>
          </a:p>
          <a:p>
            <a:pPr marL="742950" marR="0" lvl="1" indent="-285750">
              <a:lnSpc>
                <a:spcPct val="200000"/>
              </a:lnSpc>
              <a:spcBef>
                <a:spcPts val="0"/>
              </a:spcBef>
              <a:spcAft>
                <a:spcPts val="0"/>
              </a:spcAft>
              <a:buFont typeface="+mj-lt"/>
              <a:buAutoNum type="alphaLcPeriod"/>
            </a:pPr>
            <a:r>
              <a:rPr lang="en-US" sz="1200" dirty="0" smtClean="0">
                <a:effectLst/>
                <a:latin typeface="+mn-lt"/>
                <a:ea typeface="Calibri"/>
                <a:cs typeface="Times New Roman"/>
              </a:rPr>
              <a:t>Provide resources so that research programs can be built up with equipment, students, trainings, and other materials</a:t>
            </a:r>
          </a:p>
          <a:p>
            <a:pPr marL="742950" marR="0" lvl="1" indent="-285750">
              <a:lnSpc>
                <a:spcPct val="200000"/>
              </a:lnSpc>
              <a:spcBef>
                <a:spcPts val="0"/>
              </a:spcBef>
              <a:spcAft>
                <a:spcPts val="0"/>
              </a:spcAft>
              <a:buFont typeface="+mj-lt"/>
              <a:buAutoNum type="alphaLcPeriod"/>
            </a:pPr>
            <a:r>
              <a:rPr lang="en-US" sz="1200" dirty="0" smtClean="0">
                <a:effectLst/>
                <a:latin typeface="+mn-lt"/>
                <a:ea typeface="Calibri"/>
                <a:cs typeface="Times New Roman"/>
              </a:rPr>
              <a:t>Explore research questions important to their local community,</a:t>
            </a:r>
          </a:p>
          <a:p>
            <a:pPr marL="742950" marR="0" lvl="1" indent="-285750">
              <a:lnSpc>
                <a:spcPct val="200000"/>
              </a:lnSpc>
              <a:spcBef>
                <a:spcPts val="0"/>
              </a:spcBef>
              <a:spcAft>
                <a:spcPts val="0"/>
              </a:spcAft>
              <a:buFont typeface="+mj-lt"/>
              <a:buAutoNum type="alphaLcPeriod"/>
            </a:pPr>
            <a:r>
              <a:rPr lang="en-US" sz="1200" dirty="0" smtClean="0">
                <a:effectLst/>
                <a:latin typeface="+mn-lt"/>
                <a:ea typeface="Calibri"/>
                <a:cs typeface="Times New Roman"/>
              </a:rPr>
              <a:t>Contribute to the global dialogue on challenges the world faces in climate, clean energy, biodiversity conservation, food security and other important topics  </a:t>
            </a:r>
          </a:p>
          <a:p>
            <a:pPr marL="342900" marR="0" lvl="0" indent="-342900">
              <a:lnSpc>
                <a:spcPct val="200000"/>
              </a:lnSpc>
              <a:spcBef>
                <a:spcPts val="0"/>
              </a:spcBef>
              <a:spcAft>
                <a:spcPts val="0"/>
              </a:spcAft>
              <a:buFont typeface="+mj-lt"/>
              <a:buAutoNum type="arabicPeriod"/>
            </a:pPr>
            <a:r>
              <a:rPr lang="en-US" sz="1200" dirty="0" smtClean="0">
                <a:effectLst/>
                <a:latin typeface="+mn-lt"/>
                <a:ea typeface="Calibri"/>
                <a:cs typeface="Times New Roman"/>
              </a:rPr>
              <a:t>Strengthening the collaborative network of researchers globally, particularly those involving developing country scientists</a:t>
            </a:r>
          </a:p>
          <a:p>
            <a:pPr marL="742950" marR="0" lvl="1" indent="-285750">
              <a:lnSpc>
                <a:spcPct val="200000"/>
              </a:lnSpc>
              <a:spcBef>
                <a:spcPts val="0"/>
              </a:spcBef>
              <a:spcAft>
                <a:spcPts val="0"/>
              </a:spcAft>
              <a:buFont typeface="+mj-lt"/>
              <a:buAutoNum type="alphaLcPeriod"/>
            </a:pPr>
            <a:r>
              <a:rPr lang="en-US" sz="1200" dirty="0" smtClean="0">
                <a:effectLst/>
                <a:latin typeface="+mn-lt"/>
                <a:ea typeface="Calibri"/>
                <a:cs typeface="Times New Roman"/>
              </a:rPr>
              <a:t>Want to provide support through the developing country scientists to existing collaborative projects but also new collaborations</a:t>
            </a:r>
          </a:p>
          <a:p>
            <a:pPr marL="742950" marR="0" lvl="1" indent="-285750">
              <a:lnSpc>
                <a:spcPct val="200000"/>
              </a:lnSpc>
              <a:spcBef>
                <a:spcPts val="0"/>
              </a:spcBef>
              <a:spcAft>
                <a:spcPts val="0"/>
              </a:spcAft>
              <a:buFont typeface="+mj-lt"/>
              <a:buAutoNum type="alphaLcPeriod"/>
            </a:pPr>
            <a:r>
              <a:rPr lang="en-US" sz="1200" dirty="0" smtClean="0">
                <a:effectLst/>
                <a:latin typeface="+mn-lt"/>
                <a:ea typeface="Calibri"/>
                <a:cs typeface="Times New Roman"/>
              </a:rPr>
              <a:t>Encourage developing country PI’s to look at NSF database to find matches</a:t>
            </a:r>
          </a:p>
          <a:p>
            <a:pPr marL="742950" marR="0" lvl="1" indent="-285750">
              <a:lnSpc>
                <a:spcPct val="200000"/>
              </a:lnSpc>
              <a:spcBef>
                <a:spcPts val="0"/>
              </a:spcBef>
              <a:spcAft>
                <a:spcPts val="0"/>
              </a:spcAft>
              <a:buFont typeface="+mj-lt"/>
              <a:buAutoNum type="alphaLcPeriod"/>
            </a:pPr>
            <a:r>
              <a:rPr lang="en-US" sz="1200" dirty="0" smtClean="0">
                <a:effectLst/>
                <a:latin typeface="+mn-lt"/>
                <a:ea typeface="Calibri"/>
                <a:cs typeface="Times New Roman"/>
              </a:rPr>
              <a:t>Proposals for workshops that will aim to build new collaborations are accepted</a:t>
            </a:r>
          </a:p>
          <a:p>
            <a:pPr marL="742950" marR="0" lvl="1" indent="-285750">
              <a:lnSpc>
                <a:spcPct val="200000"/>
              </a:lnSpc>
              <a:spcBef>
                <a:spcPts val="0"/>
              </a:spcBef>
              <a:spcAft>
                <a:spcPts val="1000"/>
              </a:spcAft>
              <a:buFont typeface="+mj-lt"/>
              <a:buAutoNum type="alphaLcPeriod"/>
            </a:pPr>
            <a:r>
              <a:rPr lang="en-US" sz="1200" dirty="0" smtClean="0">
                <a:effectLst/>
                <a:latin typeface="+mn-lt"/>
                <a:ea typeface="Calibri"/>
                <a:cs typeface="Times New Roman"/>
              </a:rPr>
              <a:t>USAID will also plan workshops in gap areas that exist regionally, technically, etc. </a:t>
            </a:r>
          </a:p>
          <a:p>
            <a:endParaRPr lang="en-US" dirty="0"/>
          </a:p>
        </p:txBody>
      </p:sp>
      <p:sp>
        <p:nvSpPr>
          <p:cNvPr id="4" name="Slide Number Placeholder 3"/>
          <p:cNvSpPr>
            <a:spLocks noGrp="1"/>
          </p:cNvSpPr>
          <p:nvPr>
            <p:ph type="sldNum" sz="quarter" idx="10"/>
          </p:nvPr>
        </p:nvSpPr>
        <p:spPr/>
        <p:txBody>
          <a:bodyPr/>
          <a:lstStyle/>
          <a:p>
            <a:fld id="{989B2B53-75FD-4673-B5F2-005C04B23160}"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048289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noFill/>
        </p:spPr>
        <p:txBody>
          <a:bodyPr/>
          <a:lstStyle/>
          <a:p>
            <a:pPr eaLnBrk="1" hangingPunct="1"/>
            <a:r>
              <a:rPr lang="en-US" dirty="0" smtClean="0"/>
              <a:t>National Science Foundation funds a lot of domestic research at various universities, does not fund health.</a:t>
            </a:r>
          </a:p>
          <a:p>
            <a:pPr eaLnBrk="1" hangingPunct="1"/>
            <a:r>
              <a:rPr lang="en-US" dirty="0" smtClean="0"/>
              <a:t>PEER Science</a:t>
            </a:r>
          </a:p>
          <a:p>
            <a:pPr>
              <a:buFontTx/>
              <a:buChar char="•"/>
            </a:pPr>
            <a:r>
              <a:rPr lang="en-US" dirty="0" smtClean="0"/>
              <a:t>Received 488 proposals from 63 different countries for first application deadline (November 30, 2011)</a:t>
            </a:r>
          </a:p>
          <a:p>
            <a:pPr>
              <a:buFontTx/>
              <a:buChar char="•"/>
            </a:pPr>
            <a:r>
              <a:rPr lang="en-US" dirty="0" smtClean="0"/>
              <a:t>After completion of review process, 42 grants totaling approximately $5.5 million were awarded to support projects in 25 countries</a:t>
            </a:r>
          </a:p>
          <a:p>
            <a:pPr>
              <a:buFontTx/>
              <a:buChar char="•"/>
            </a:pPr>
            <a:r>
              <a:rPr lang="en-US" dirty="0" smtClean="0"/>
              <a:t>These PEER Science grants leverage a total of more than $46 million in NSF awards supporting the projects of the U.S. partners involved</a:t>
            </a:r>
          </a:p>
          <a:p>
            <a:pPr>
              <a:buFontTx/>
              <a:buChar char="•"/>
            </a:pPr>
            <a:r>
              <a:rPr lang="en-US" dirty="0" smtClean="0"/>
              <a:t>Current awards to be announced in May 2013</a:t>
            </a:r>
          </a:p>
          <a:p>
            <a:r>
              <a:rPr lang="en-US" dirty="0" smtClean="0"/>
              <a:t>Detailed program requirements online at </a:t>
            </a:r>
            <a:r>
              <a:rPr lang="en-US" dirty="0" smtClean="0">
                <a:hlinkClick r:id="rId3"/>
              </a:rPr>
              <a:t>sites.nationalacademies.org/</a:t>
            </a:r>
            <a:r>
              <a:rPr lang="en-US" dirty="0" err="1" smtClean="0">
                <a:hlinkClick r:id="rId3"/>
              </a:rPr>
              <a:t>pga</a:t>
            </a:r>
            <a:r>
              <a:rPr lang="en-US" dirty="0" smtClean="0">
                <a:hlinkClick r:id="rId3"/>
              </a:rPr>
              <a:t>/</a:t>
            </a:r>
            <a:r>
              <a:rPr lang="en-US" dirty="0" err="1" smtClean="0">
                <a:hlinkClick r:id="rId3"/>
              </a:rPr>
              <a:t>dsc</a:t>
            </a:r>
            <a:r>
              <a:rPr lang="en-US" dirty="0" smtClean="0">
                <a:hlinkClick r:id="rId3"/>
              </a:rPr>
              <a:t>/</a:t>
            </a:r>
            <a:r>
              <a:rPr lang="en-US" dirty="0" err="1" smtClean="0">
                <a:hlinkClick r:id="rId3"/>
              </a:rPr>
              <a:t>peerscience</a:t>
            </a:r>
            <a:r>
              <a:rPr lang="en-US" dirty="0" smtClean="0">
                <a:hlinkClick r:id="rId3"/>
              </a:rPr>
              <a:t>/</a:t>
            </a:r>
            <a:endParaRPr lang="en-US" dirty="0" smtClean="0"/>
          </a:p>
          <a:p>
            <a:pPr>
              <a:buFontTx/>
              <a:buChar char="•"/>
            </a:pPr>
            <a:endParaRPr lang="en-US" dirty="0" smtClean="0"/>
          </a:p>
        </p:txBody>
      </p:sp>
      <p:sp>
        <p:nvSpPr>
          <p:cNvPr id="32772" name="Slide Number Placeholder 3"/>
          <p:cNvSpPr txBox="1">
            <a:spLocks noGrp="1"/>
          </p:cNvSpPr>
          <p:nvPr/>
        </p:nvSpPr>
        <p:spPr bwMode="auto">
          <a:xfrm>
            <a:off x="3899071" y="8829675"/>
            <a:ext cx="298118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0" tIns="46220" rIns="92440" bIns="46220" anchor="b"/>
          <a:lstStyle>
            <a:lvl1pPr defTabSz="925513" eaLnBrk="0" hangingPunct="0">
              <a:defRPr>
                <a:solidFill>
                  <a:schemeClr val="tx1"/>
                </a:solidFill>
                <a:latin typeface="Arial" charset="0"/>
              </a:defRPr>
            </a:lvl1pPr>
            <a:lvl2pPr marL="742950" indent="-285750" defTabSz="925513" eaLnBrk="0" hangingPunct="0">
              <a:defRPr>
                <a:solidFill>
                  <a:schemeClr val="tx1"/>
                </a:solidFill>
                <a:latin typeface="Arial" charset="0"/>
              </a:defRPr>
            </a:lvl2pPr>
            <a:lvl3pPr marL="1143000" indent="-228600" defTabSz="925513" eaLnBrk="0" hangingPunct="0">
              <a:defRPr>
                <a:solidFill>
                  <a:schemeClr val="tx1"/>
                </a:solidFill>
                <a:latin typeface="Arial" charset="0"/>
              </a:defRPr>
            </a:lvl3pPr>
            <a:lvl4pPr marL="1600200" indent="-228600" defTabSz="925513" eaLnBrk="0" hangingPunct="0">
              <a:defRPr>
                <a:solidFill>
                  <a:schemeClr val="tx1"/>
                </a:solidFill>
                <a:latin typeface="Arial" charset="0"/>
              </a:defRPr>
            </a:lvl4pPr>
            <a:lvl5pPr marL="2057400" indent="-228600" defTabSz="925513" eaLnBrk="0" hangingPunct="0">
              <a:defRPr>
                <a:solidFill>
                  <a:schemeClr val="tx1"/>
                </a:solidFill>
                <a:latin typeface="Arial" charset="0"/>
              </a:defRPr>
            </a:lvl5pPr>
            <a:lvl6pPr marL="2514600" indent="-228600" defTabSz="925513" eaLnBrk="0" fontAlgn="base" hangingPunct="0">
              <a:spcBef>
                <a:spcPct val="0"/>
              </a:spcBef>
              <a:spcAft>
                <a:spcPct val="0"/>
              </a:spcAft>
              <a:defRPr>
                <a:solidFill>
                  <a:schemeClr val="tx1"/>
                </a:solidFill>
                <a:latin typeface="Arial" charset="0"/>
              </a:defRPr>
            </a:lvl6pPr>
            <a:lvl7pPr marL="2971800" indent="-228600" defTabSz="925513" eaLnBrk="0" fontAlgn="base" hangingPunct="0">
              <a:spcBef>
                <a:spcPct val="0"/>
              </a:spcBef>
              <a:spcAft>
                <a:spcPct val="0"/>
              </a:spcAft>
              <a:defRPr>
                <a:solidFill>
                  <a:schemeClr val="tx1"/>
                </a:solidFill>
                <a:latin typeface="Arial" charset="0"/>
              </a:defRPr>
            </a:lvl7pPr>
            <a:lvl8pPr marL="3429000" indent="-228600" defTabSz="925513" eaLnBrk="0" fontAlgn="base" hangingPunct="0">
              <a:spcBef>
                <a:spcPct val="0"/>
              </a:spcBef>
              <a:spcAft>
                <a:spcPct val="0"/>
              </a:spcAft>
              <a:defRPr>
                <a:solidFill>
                  <a:schemeClr val="tx1"/>
                </a:solidFill>
                <a:latin typeface="Arial" charset="0"/>
              </a:defRPr>
            </a:lvl8pPr>
            <a:lvl9pPr marL="3886200" indent="-228600" defTabSz="925513"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fld id="{4EF36F47-9B07-4B33-A18E-EE095ED4F21A}" type="slidenum">
              <a:rPr lang="en-US" sz="1200">
                <a:solidFill>
                  <a:prstClr val="black"/>
                </a:solidFill>
                <a:latin typeface="Calibri" pitchFamily="34" charset="0"/>
              </a:rPr>
              <a:pPr algn="r" eaLnBrk="1" fontAlgn="auto" hangingPunct="1">
                <a:spcBef>
                  <a:spcPts val="0"/>
                </a:spcBef>
                <a:spcAft>
                  <a:spcPts val="0"/>
                </a:spcAft>
              </a:pPr>
              <a:t>28</a:t>
            </a:fld>
            <a:endParaRPr lang="en-US" sz="1200">
              <a:solidFill>
                <a:prstClr val="black"/>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29</a:t>
            </a:fld>
            <a:endParaRPr lang="en-US"/>
          </a:p>
        </p:txBody>
      </p:sp>
    </p:spTree>
    <p:extLst>
      <p:ext uri="{BB962C8B-B14F-4D97-AF65-F5344CB8AC3E}">
        <p14:creationId xmlns:p14="http://schemas.microsoft.com/office/powerpoint/2010/main" val="250574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Within CC &amp; Development</a:t>
            </a:r>
            <a:r>
              <a:rPr lang="en-US" baseline="0" dirty="0" smtClean="0"/>
              <a:t> work,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Beyond mitigation of GCC.  Now we are already experiencing the impacts.  How do we adapt?  What information do we need in order to adapt?  Not just modeling how to not exceed 2 degrees anymore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Interoperability:</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 reinventing the wheel in each jurisdiction</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 do separately collected data sets talk to each other – standardizing data</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Increasing power of observation and recommendations for action from larger data sets.  We’re talking global scale here.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3</a:t>
            </a:fld>
            <a:endParaRPr lang="en-US"/>
          </a:p>
        </p:txBody>
      </p:sp>
    </p:spTree>
    <p:extLst>
      <p:ext uri="{BB962C8B-B14F-4D97-AF65-F5344CB8AC3E}">
        <p14:creationId xmlns:p14="http://schemas.microsoft.com/office/powerpoint/2010/main" val="254254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includes </a:t>
            </a:r>
            <a:r>
              <a:rPr lang="en-US" dirty="0" err="1" smtClean="0"/>
              <a:t>ag</a:t>
            </a:r>
            <a:r>
              <a:rPr lang="en-US" dirty="0" smtClean="0"/>
              <a:t>,</a:t>
            </a:r>
            <a:r>
              <a:rPr lang="en-US" baseline="0" dirty="0" smtClean="0"/>
              <a:t> energy, tourism, transport, and many other sectors and activities</a:t>
            </a:r>
          </a:p>
          <a:p>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1" dirty="0" smtClean="0"/>
              <a:t>1-4 ALL require geo-data</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6</a:t>
            </a:fld>
            <a:endParaRPr lang="en-US"/>
          </a:p>
        </p:txBody>
      </p:sp>
    </p:spTree>
    <p:extLst>
      <p:ext uri="{BB962C8B-B14F-4D97-AF65-F5344CB8AC3E}">
        <p14:creationId xmlns:p14="http://schemas.microsoft.com/office/powerpoint/2010/main" val="339703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a:t>
            </a:r>
            <a:r>
              <a:rPr lang="en-US" baseline="0" dirty="0" smtClean="0"/>
              <a:t> both senses, USG and partner </a:t>
            </a:r>
            <a:r>
              <a:rPr lang="en-US" baseline="0" dirty="0" err="1" smtClean="0"/>
              <a:t>govts</a:t>
            </a:r>
            <a:endParaRPr 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3418F166-837B-49BA-98E6-C99EBF083B58}" type="slidenum">
              <a:rPr lang="en-US" sz="1200" smtClean="0">
                <a:latin typeface="Times"/>
              </a:rPr>
              <a:pPr/>
              <a:t>7</a:t>
            </a:fld>
            <a:endParaRPr lang="en-US" sz="1200" dirty="0" smtClean="0">
              <a:latin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A10BDC73-5765-4CF8-84C6-284C4D527DDE}" type="slidenum">
              <a:rPr lang="en-US" sz="1200" smtClean="0">
                <a:latin typeface="Times"/>
              </a:rPr>
              <a:pPr/>
              <a:t>8</a:t>
            </a:fld>
            <a:endParaRPr lang="en-US" sz="1200" dirty="0" smtClean="0">
              <a:latin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indent="0">
              <a:buFont typeface="+mj-lt"/>
              <a:buNone/>
            </a:pPr>
            <a:r>
              <a:rPr lang="en-US" sz="2000" b="1" dirty="0" smtClean="0"/>
              <a:t>Adaptation requires local, downscaled data.  Because all impacts are local.</a:t>
            </a:r>
          </a:p>
          <a:p>
            <a:pPr marL="205740" lvl="2" indent="-342900">
              <a:buFont typeface="+mj-lt"/>
              <a:buAutoNum type="arabicPeriod"/>
            </a:pPr>
            <a:endParaRPr lang="en-US" sz="2000" dirty="0" smtClean="0"/>
          </a:p>
          <a:p>
            <a:pPr marL="205740" lvl="2" indent="-342900">
              <a:buFont typeface="+mj-lt"/>
              <a:buAutoNum type="arabicPeriod"/>
            </a:pPr>
            <a:r>
              <a:rPr lang="en-US" sz="2000" dirty="0" smtClean="0"/>
              <a:t>Drought &amp; famine: Changes in rain &amp; storm patterns are exacerbating droughts &amp; famine in places like the Sahel, Ethiopia, Haiti.  Shifting rainy seasons and higher temperatures can affect agriculture output (</a:t>
            </a:r>
            <a:r>
              <a:rPr lang="en-US" sz="2000" kern="1200" dirty="0" smtClean="0"/>
              <a:t>US 2012 drought losses were only estimated ~$5-10B – but global corn prices soared 12% y/y)</a:t>
            </a:r>
            <a:endParaRPr lang="en-US" sz="2000" dirty="0" smtClean="0"/>
          </a:p>
          <a:p>
            <a:pPr marL="0" lvl="2" indent="0">
              <a:buFont typeface="+mj-lt"/>
              <a:buNone/>
            </a:pPr>
            <a:endParaRPr lang="en-US" sz="2000" dirty="0" smtClean="0"/>
          </a:p>
          <a:p>
            <a:pPr marL="205740" lvl="2" indent="-342900">
              <a:buFont typeface="+mj-lt"/>
              <a:buAutoNum type="arabicPeriod"/>
            </a:pPr>
            <a:r>
              <a:rPr lang="en-US" sz="2000" dirty="0" smtClean="0"/>
              <a:t>Intense storms &amp; sea-level rise can threaten infrastructure, potentially costing tens of billions per storm (Sandy cost estimated at ~$30-50B; US aid package $9.7B)</a:t>
            </a:r>
          </a:p>
          <a:p>
            <a:pPr marL="205740" lvl="2" indent="-342900">
              <a:buFont typeface="+mj-lt"/>
              <a:buAutoNum type="arabicPeriod"/>
            </a:pPr>
            <a:endParaRPr lang="en-US" sz="2000" dirty="0" smtClean="0"/>
          </a:p>
          <a:p>
            <a:pPr marL="434340" lvl="2" indent="-342900">
              <a:buFont typeface="+mj-lt"/>
              <a:buAutoNum type="arabicPeriod"/>
            </a:pPr>
            <a:r>
              <a:rPr lang="en-US" sz="2000" dirty="0" smtClean="0"/>
              <a:t>Water supplies: Changing snowmelt/glacial melt can affect water resources (Hindu Kush snowmelt reaches up to 1.5 billion people downstream, from Afghanistan to China)</a:t>
            </a:r>
          </a:p>
          <a:p>
            <a:endParaRPr lang="en-US"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BA2999B1-9689-4288-87A3-222F5CE4BF5B}" type="slidenum">
              <a:rPr lang="en-US" sz="1200" smtClean="0">
                <a:latin typeface="Times"/>
              </a:rPr>
              <a:pPr/>
              <a:t>9</a:t>
            </a:fld>
            <a:endParaRPr lang="en-US" sz="1200" smtClean="0">
              <a:latin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FB64E5CD-0D23-4E46-8F02-89BCFBEDABAD}" type="slidenum">
              <a:rPr lang="en-US" sz="1200" smtClean="0">
                <a:latin typeface="Times"/>
              </a:rPr>
              <a:pPr/>
              <a:t>10</a:t>
            </a:fld>
            <a:endParaRPr lang="en-US" sz="1200" dirty="0" smtClean="0">
              <a:latin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CE6E09-4AAD-4262-ACB2-0672B56FF9E2}" type="slidenum">
              <a:rPr lang="en-US" smtClean="0"/>
              <a:pPr>
                <a:defRPr/>
              </a:pPr>
              <a:t>11</a:t>
            </a:fld>
            <a:endParaRPr lang="en-US"/>
          </a:p>
        </p:txBody>
      </p:sp>
    </p:spTree>
    <p:extLst>
      <p:ext uri="{BB962C8B-B14F-4D97-AF65-F5344CB8AC3E}">
        <p14:creationId xmlns:p14="http://schemas.microsoft.com/office/powerpoint/2010/main" val="10281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52400" y="1752600"/>
            <a:ext cx="8991600" cy="5105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8"/>
          <p:cNvSpPr>
            <a:spLocks noChangeArrowheads="1"/>
          </p:cNvSpPr>
          <p:nvPr userDrawn="1"/>
        </p:nvSpPr>
        <p:spPr bwMode="auto">
          <a:xfrm>
            <a:off x="0" y="1752600"/>
            <a:ext cx="9144000" cy="152400"/>
          </a:xfrm>
          <a:prstGeom prst="rect">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9"/>
          <p:cNvSpPr>
            <a:spLocks noChangeArrowheads="1"/>
          </p:cNvSpPr>
          <p:nvPr userDrawn="1"/>
        </p:nvSpPr>
        <p:spPr bwMode="auto">
          <a:xfrm>
            <a:off x="0" y="1905000"/>
            <a:ext cx="152400" cy="4953000"/>
          </a:xfrm>
          <a:prstGeom prst="rect">
            <a:avLst/>
          </a:prstGeom>
          <a:solidFill>
            <a:srgbClr val="002A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3464"/>
          <a:stretch>
            <a:fillRect/>
          </a:stretch>
        </p:blipFill>
        <p:spPr bwMode="auto">
          <a:xfrm>
            <a:off x="455613" y="455613"/>
            <a:ext cx="300513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762000" y="2362200"/>
            <a:ext cx="7772400" cy="1143000"/>
          </a:xfrm>
        </p:spPr>
        <p:txBody>
          <a:bodyPr/>
          <a:lstStyle>
            <a:lvl1pPr algn="ctr">
              <a:defRPr sz="4000"/>
            </a:lvl1pPr>
          </a:lstStyle>
          <a:p>
            <a:r>
              <a:rPr lang="en-US"/>
              <a:t>Click to edit Master title style</a:t>
            </a:r>
          </a:p>
        </p:txBody>
      </p:sp>
      <p:sp>
        <p:nvSpPr>
          <p:cNvPr id="5123" name="Rectangle 3"/>
          <p:cNvSpPr>
            <a:spLocks noGrp="1" noChangeArrowheads="1"/>
          </p:cNvSpPr>
          <p:nvPr>
            <p:ph type="subTitle"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r>
              <a:rPr lang="en-US"/>
              <a:t>For Internal USG Use Only, Pre-Decisional Consultation Power Point</a:t>
            </a:r>
          </a:p>
        </p:txBody>
      </p:sp>
      <p:sp>
        <p:nvSpPr>
          <p:cNvPr id="10" name="Rectangle 6"/>
          <p:cNvSpPr>
            <a:spLocks noGrp="1" noChangeArrowheads="1"/>
          </p:cNvSpPr>
          <p:nvPr>
            <p:ph type="sldNum" sz="quarter" idx="12"/>
          </p:nvPr>
        </p:nvSpPr>
        <p:spPr/>
        <p:txBody>
          <a:bodyPr/>
          <a:lstStyle>
            <a:lvl1pPr>
              <a:defRPr/>
            </a:lvl1pPr>
          </a:lstStyle>
          <a:p>
            <a:pPr>
              <a:defRPr/>
            </a:pPr>
            <a:fld id="{0B211037-28B3-4D60-9A06-9510C535D881}" type="slidenum">
              <a:rPr lang="en-US"/>
              <a:pPr>
                <a:defRPr/>
              </a:pPr>
              <a:t>‹#›</a:t>
            </a:fld>
            <a:r>
              <a:rPr lang="en-US"/>
              <a:t>a</a:t>
            </a:r>
          </a:p>
        </p:txBody>
      </p:sp>
    </p:spTree>
    <p:extLst>
      <p:ext uri="{BB962C8B-B14F-4D97-AF65-F5344CB8AC3E}">
        <p14:creationId xmlns:p14="http://schemas.microsoft.com/office/powerpoint/2010/main" val="3785322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Internal USG Use Only, Pre-Decisional Consultation Power Point</a:t>
            </a:r>
          </a:p>
        </p:txBody>
      </p:sp>
      <p:sp>
        <p:nvSpPr>
          <p:cNvPr id="6" name="Rectangle 6"/>
          <p:cNvSpPr>
            <a:spLocks noGrp="1" noChangeArrowheads="1"/>
          </p:cNvSpPr>
          <p:nvPr>
            <p:ph type="sldNum" sz="quarter" idx="12"/>
          </p:nvPr>
        </p:nvSpPr>
        <p:spPr>
          <a:ln/>
        </p:spPr>
        <p:txBody>
          <a:bodyPr/>
          <a:lstStyle>
            <a:lvl1pPr>
              <a:defRPr/>
            </a:lvl1pPr>
          </a:lstStyle>
          <a:p>
            <a:pPr>
              <a:defRPr/>
            </a:pPr>
            <a:fld id="{91D93D04-D7E8-46AC-B97C-E0FB1F5D6B25}" type="slidenum">
              <a:rPr lang="en-US"/>
              <a:pPr>
                <a:defRPr/>
              </a:pPr>
              <a:t>‹#›</a:t>
            </a:fld>
            <a:endParaRPr lang="en-US"/>
          </a:p>
        </p:txBody>
      </p:sp>
    </p:spTree>
    <p:extLst>
      <p:ext uri="{BB962C8B-B14F-4D97-AF65-F5344CB8AC3E}">
        <p14:creationId xmlns:p14="http://schemas.microsoft.com/office/powerpoint/2010/main" val="9929412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1970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7303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152704" y="1752600"/>
            <a:ext cx="8991297" cy="5105400"/>
          </a:xfrm>
          <a:prstGeom prst="rect">
            <a:avLst/>
          </a:prstGeom>
          <a:solidFill>
            <a:srgbClr val="DDDDDD"/>
          </a:solidFill>
          <a:ln>
            <a:noFill/>
          </a:ln>
          <a:effectLst/>
          <a:extLst>
            <a:ext uri="{91240B29-F687-4f45-9708-019B960494DF}">
              <a14:hiddenLine xmlns:a14="http://schemas.microsoft.com/office/drawing/2010/main" w="9525">
                <a:solidFill>
                  <a:schemeClr val="tx1">
                    <a:alpha val="50195"/>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sz="1800" dirty="0">
              <a:solidFill>
                <a:srgbClr val="000000"/>
              </a:solidFill>
              <a:latin typeface="Arial"/>
            </a:endParaRPr>
          </a:p>
        </p:txBody>
      </p:sp>
      <p:sp>
        <p:nvSpPr>
          <p:cNvPr id="5" name="Rectangle 8"/>
          <p:cNvSpPr>
            <a:spLocks noChangeArrowheads="1"/>
          </p:cNvSpPr>
          <p:nvPr userDrawn="1"/>
        </p:nvSpPr>
        <p:spPr bwMode="auto">
          <a:xfrm>
            <a:off x="0" y="17526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sz="1800" dirty="0">
              <a:solidFill>
                <a:srgbClr val="000000"/>
              </a:solidFill>
              <a:latin typeface="Arial"/>
            </a:endParaRPr>
          </a:p>
        </p:txBody>
      </p:sp>
      <p:sp>
        <p:nvSpPr>
          <p:cNvPr id="6" name="Rectangle 9"/>
          <p:cNvSpPr>
            <a:spLocks noChangeArrowheads="1"/>
          </p:cNvSpPr>
          <p:nvPr userDrawn="1"/>
        </p:nvSpPr>
        <p:spPr bwMode="auto">
          <a:xfrm>
            <a:off x="1" y="1905000"/>
            <a:ext cx="152703" cy="49530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sz="1800" dirty="0">
              <a:solidFill>
                <a:srgbClr val="000000"/>
              </a:solidFill>
              <a:latin typeface="Arial"/>
            </a:endParaRPr>
          </a:p>
        </p:txBody>
      </p:sp>
      <p:pic>
        <p:nvPicPr>
          <p:cNvPr id="7"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3464"/>
          <a:stretch>
            <a:fillRect/>
          </a:stretch>
        </p:blipFill>
        <p:spPr bwMode="auto">
          <a:xfrm>
            <a:off x="455085" y="455613"/>
            <a:ext cx="300566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19" name="Rectangle 3"/>
          <p:cNvSpPr>
            <a:spLocks noGrp="1" noChangeArrowheads="1"/>
          </p:cNvSpPr>
          <p:nvPr>
            <p:ph type="ctrTitle"/>
          </p:nvPr>
        </p:nvSpPr>
        <p:spPr>
          <a:xfrm>
            <a:off x="762001" y="2362200"/>
            <a:ext cx="7772703" cy="1143000"/>
          </a:xfrm>
          <a:extLs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nchor="t"/>
          <a:lstStyle>
            <a:lvl1pPr algn="ctr">
              <a:defRPr sz="4000"/>
            </a:lvl1pPr>
          </a:lstStyle>
          <a:p>
            <a:pPr lvl="0"/>
            <a:r>
              <a:rPr lang="en-US" noProof="0" smtClean="0"/>
              <a:t>Click to edit Master title style</a:t>
            </a:r>
          </a:p>
        </p:txBody>
      </p:sp>
      <p:sp>
        <p:nvSpPr>
          <p:cNvPr id="316420" name="Rectangle 4"/>
          <p:cNvSpPr>
            <a:spLocks noGrp="1" noChangeArrowheads="1"/>
          </p:cNvSpPr>
          <p:nvPr>
            <p:ph type="subTitle" idx="1"/>
          </p:nvPr>
        </p:nvSpPr>
        <p:spPr>
          <a:xfrm>
            <a:off x="1371299" y="3733800"/>
            <a:ext cx="6401405" cy="1752600"/>
          </a:xfrm>
        </p:spPr>
        <p:txBody>
          <a:bodyPr/>
          <a:lstStyle>
            <a:lvl1pPr marL="0" indent="0" algn="ctr">
              <a:buFontTx/>
              <a:buNone/>
              <a:defRPr/>
            </a:lvl1pPr>
          </a:lstStyle>
          <a:p>
            <a:pPr lvl="0"/>
            <a:r>
              <a:rPr lang="en-US" noProof="0" smtClean="0"/>
              <a:t>Click to edit Master subtitle style</a:t>
            </a:r>
          </a:p>
        </p:txBody>
      </p:sp>
      <p:sp>
        <p:nvSpPr>
          <p:cNvPr id="8" name="Rectangle 5"/>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10" name="Rectangle 7"/>
          <p:cNvSpPr>
            <a:spLocks noGrp="1" noChangeArrowheads="1"/>
          </p:cNvSpPr>
          <p:nvPr>
            <p:ph type="sldNum" sz="quarter" idx="12"/>
          </p:nvPr>
        </p:nvSpPr>
        <p:spPr/>
        <p:txBody>
          <a:bodyPr/>
          <a:lstStyle>
            <a:lvl1pPr>
              <a:defRPr/>
            </a:lvl1pPr>
          </a:lstStyle>
          <a:p>
            <a:pPr>
              <a:defRPr/>
            </a:pPr>
            <a:fld id="{784FB069-BC6F-4C97-9230-17A9F3860776}" type="slidenum">
              <a:rPr lang="en-US">
                <a:solidFill>
                  <a:srgbClr val="000000"/>
                </a:solidFill>
              </a:rPr>
              <a:pPr>
                <a:defRPr/>
              </a:pPr>
              <a:t>‹#›</a:t>
            </a:fld>
            <a:r>
              <a:rPr lang="en-US" dirty="0">
                <a:solidFill>
                  <a:srgbClr val="000000"/>
                </a:solidFill>
              </a:rPr>
              <a:t>a</a:t>
            </a:r>
          </a:p>
        </p:txBody>
      </p:sp>
    </p:spTree>
    <p:extLst>
      <p:ext uri="{BB962C8B-B14F-4D97-AF65-F5344CB8AC3E}">
        <p14:creationId xmlns:p14="http://schemas.microsoft.com/office/powerpoint/2010/main" val="36762174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967D01-0AD7-4B09-BCCD-8407DD2561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92680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3"/>
            <a:ext cx="777270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7566E7-9DB7-42DC-ADA8-516D800D9E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06588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6405" y="1416050"/>
            <a:ext cx="3813024"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573" y="1416050"/>
            <a:ext cx="3813024"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196270-BCA6-414C-9582-A48C43A21D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64787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3"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3"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73319B-2590-4199-B517-40DD43CD3A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17063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A1EEA3-7AD0-4C42-8FAC-50D76279DF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22110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4E9F8E-AB65-4F6B-8374-38A1759119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99489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7" y="273050"/>
            <a:ext cx="300869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7" y="1435102"/>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CBC14E-90F6-432B-BB67-B7A9CDEE42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005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Internal USG Use Only, Pre-Decisional Consultation Power Point</a:t>
            </a:r>
          </a:p>
        </p:txBody>
      </p:sp>
      <p:sp>
        <p:nvSpPr>
          <p:cNvPr id="6" name="Rectangle 6"/>
          <p:cNvSpPr>
            <a:spLocks noGrp="1" noChangeArrowheads="1"/>
          </p:cNvSpPr>
          <p:nvPr>
            <p:ph type="sldNum" sz="quarter" idx="12"/>
          </p:nvPr>
        </p:nvSpPr>
        <p:spPr>
          <a:ln/>
        </p:spPr>
        <p:txBody>
          <a:bodyPr/>
          <a:lstStyle>
            <a:lvl1pPr>
              <a:defRPr/>
            </a:lvl1pPr>
          </a:lstStyle>
          <a:p>
            <a:pPr>
              <a:defRPr/>
            </a:pPr>
            <a:fld id="{B3A7D52F-B842-4018-AFFF-D2F98560E072}" type="slidenum">
              <a:rPr lang="en-US"/>
              <a:pPr>
                <a:defRPr/>
              </a:pPr>
              <a:t>‹#›</a:t>
            </a:fld>
            <a:endParaRPr lang="en-US"/>
          </a:p>
        </p:txBody>
      </p:sp>
    </p:spTree>
    <p:extLst>
      <p:ext uri="{BB962C8B-B14F-4D97-AF65-F5344CB8AC3E}">
        <p14:creationId xmlns:p14="http://schemas.microsoft.com/office/powerpoint/2010/main" val="39822215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EEC969-6DD2-4EE5-BB8C-9AC411B5DC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4810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A511E4-89B3-45E5-AB15-A434895056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98988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286" y="163515"/>
            <a:ext cx="2068286" cy="5932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63515"/>
            <a:ext cx="6059714" cy="5932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64CEF-5834-4610-BEF7-5A48997BAD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179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9" name="Content Placeholder 8"/>
          <p:cNvSpPr>
            <a:spLocks noGrp="1"/>
          </p:cNvSpPr>
          <p:nvPr>
            <p:ph sz="quarter" idx="11"/>
          </p:nvPr>
        </p:nvSpPr>
        <p:spPr>
          <a:xfrm>
            <a:off x="381000" y="914400"/>
            <a:ext cx="8610600" cy="5105400"/>
          </a:xfrm>
          <a:prstGeom prst="rect">
            <a:avLst/>
          </a:prstGeom>
        </p:spPr>
        <p:txBody>
          <a:bodyPr bIns="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2"/>
          </p:nvPr>
        </p:nvSpPr>
        <p:spPr/>
        <p:txBody>
          <a:bodyPr/>
          <a:lstStyle>
            <a:lvl1pPr>
              <a:defRPr/>
            </a:lvl1pPr>
          </a:lstStyle>
          <a:p>
            <a:pPr>
              <a:defRPr/>
            </a:pPr>
            <a:fld id="{3E98031F-13D4-46E5-9934-FA5C91B5CA01}" type="slidenum">
              <a:rPr lang="en-US"/>
              <a:pPr>
                <a:defRPr/>
              </a:pPr>
              <a:t>‹#›</a:t>
            </a:fld>
            <a:endParaRPr lang="en-US"/>
          </a:p>
        </p:txBody>
      </p:sp>
    </p:spTree>
    <p:extLst>
      <p:ext uri="{BB962C8B-B14F-4D97-AF65-F5344CB8AC3E}">
        <p14:creationId xmlns:p14="http://schemas.microsoft.com/office/powerpoint/2010/main" val="2138326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ervir-wallpape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12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F2CC0E2-FCD5-4703-89E6-97443F809F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3559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CAE04C-2E5B-4E24-B4CC-D7666DBCF2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4761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A716BA-9837-483D-A12B-88FABFC12E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904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4D1F02-0C5F-490C-A554-BB18D72393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753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6B04D0-EDFD-428D-861C-6B6F7F002F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267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CFCDB8-61BC-4ADE-9F27-06F4B62134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4380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BFDE02-2891-4965-A099-C1C81928A5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429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Internal USG Use Only, Pre-Decisional Consultation Power Point</a:t>
            </a:r>
          </a:p>
        </p:txBody>
      </p:sp>
      <p:sp>
        <p:nvSpPr>
          <p:cNvPr id="6" name="Rectangle 6"/>
          <p:cNvSpPr>
            <a:spLocks noGrp="1" noChangeArrowheads="1"/>
          </p:cNvSpPr>
          <p:nvPr>
            <p:ph type="sldNum" sz="quarter" idx="12"/>
          </p:nvPr>
        </p:nvSpPr>
        <p:spPr>
          <a:ln/>
        </p:spPr>
        <p:txBody>
          <a:bodyPr/>
          <a:lstStyle>
            <a:lvl1pPr>
              <a:defRPr/>
            </a:lvl1pPr>
          </a:lstStyle>
          <a:p>
            <a:pPr>
              <a:defRPr/>
            </a:pPr>
            <a:fld id="{676BE3D0-D076-40A6-B907-9F1CD02F2E39}" type="slidenum">
              <a:rPr lang="en-US"/>
              <a:pPr>
                <a:defRPr/>
              </a:pPr>
              <a:t>‹#›</a:t>
            </a:fld>
            <a:endParaRPr lang="en-US"/>
          </a:p>
        </p:txBody>
      </p:sp>
    </p:spTree>
    <p:extLst>
      <p:ext uri="{BB962C8B-B14F-4D97-AF65-F5344CB8AC3E}">
        <p14:creationId xmlns:p14="http://schemas.microsoft.com/office/powerpoint/2010/main" val="2885663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1C0647-BCD6-4369-B9E9-E530267BB8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1252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F2D80-198A-4A89-A683-C6C97C36B9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0109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34DC51-D098-4B59-BD9C-07EDBE1B2C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129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6206C6-EA4C-4BA3-A5FB-63EDA78CCB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1874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11D10A-D73E-4D11-A2ED-2EAFAD14E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0588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70243E5-BFDB-4E2A-BDD3-A7091EE955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615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D56F6-9317-458D-BECD-56310653B6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2763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ervir-wallpape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12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F2CC0E2-FCD5-4703-89E6-97443F809F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2541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CAE04C-2E5B-4E24-B4CC-D7666DBCF2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423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A716BA-9837-483D-A12B-88FABFC12E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68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Internal USG Use Only, Pre-Decisional Consultation Power Point</a:t>
            </a:r>
          </a:p>
        </p:txBody>
      </p:sp>
      <p:sp>
        <p:nvSpPr>
          <p:cNvPr id="6" name="Rectangle 6"/>
          <p:cNvSpPr>
            <a:spLocks noGrp="1" noChangeArrowheads="1"/>
          </p:cNvSpPr>
          <p:nvPr>
            <p:ph type="sldNum" sz="quarter" idx="12"/>
          </p:nvPr>
        </p:nvSpPr>
        <p:spPr>
          <a:ln/>
        </p:spPr>
        <p:txBody>
          <a:bodyPr/>
          <a:lstStyle>
            <a:lvl1pPr>
              <a:defRPr/>
            </a:lvl1pPr>
          </a:lstStyle>
          <a:p>
            <a:pPr>
              <a:defRPr/>
            </a:pPr>
            <a:fld id="{0FC44C2B-B39D-4ACA-B23B-DE683D19243B}" type="slidenum">
              <a:rPr lang="en-US"/>
              <a:pPr>
                <a:defRPr/>
              </a:pPr>
              <a:t>‹#›</a:t>
            </a:fld>
            <a:endParaRPr lang="en-US"/>
          </a:p>
        </p:txBody>
      </p:sp>
    </p:spTree>
    <p:extLst>
      <p:ext uri="{BB962C8B-B14F-4D97-AF65-F5344CB8AC3E}">
        <p14:creationId xmlns:p14="http://schemas.microsoft.com/office/powerpoint/2010/main" val="712100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4D1F02-0C5F-490C-A554-BB18D72393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1057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6B04D0-EDFD-428D-861C-6B6F7F002F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2672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CFCDB8-61BC-4ADE-9F27-06F4B62134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8344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BFDE02-2891-4965-A099-C1C81928A5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049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1C0647-BCD6-4369-B9E9-E530267BB8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7053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F2D80-198A-4A89-A683-C6C97C36B9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4887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34DC51-D098-4B59-BD9C-07EDBE1B2C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0136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6206C6-EA4C-4BA3-A5FB-63EDA78CCB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4376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11D10A-D73E-4D11-A2ED-2EAFAD14E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359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70243E5-BFDB-4E2A-BDD3-A7091EE955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335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Internal USG Use Only, Pre-Decisional Consultation Power Point</a:t>
            </a:r>
          </a:p>
        </p:txBody>
      </p:sp>
      <p:sp>
        <p:nvSpPr>
          <p:cNvPr id="7" name="Rectangle 6"/>
          <p:cNvSpPr>
            <a:spLocks noGrp="1" noChangeArrowheads="1"/>
          </p:cNvSpPr>
          <p:nvPr>
            <p:ph type="sldNum" sz="quarter" idx="12"/>
          </p:nvPr>
        </p:nvSpPr>
        <p:spPr>
          <a:ln/>
        </p:spPr>
        <p:txBody>
          <a:bodyPr/>
          <a:lstStyle>
            <a:lvl1pPr>
              <a:defRPr/>
            </a:lvl1pPr>
          </a:lstStyle>
          <a:p>
            <a:pPr>
              <a:defRPr/>
            </a:pPr>
            <a:fld id="{B57667F0-CFC8-433F-AE02-03FEC0AFD2E5}" type="slidenum">
              <a:rPr lang="en-US"/>
              <a:pPr>
                <a:defRPr/>
              </a:pPr>
              <a:t>‹#›</a:t>
            </a:fld>
            <a:endParaRPr lang="en-US"/>
          </a:p>
        </p:txBody>
      </p:sp>
    </p:spTree>
    <p:extLst>
      <p:ext uri="{BB962C8B-B14F-4D97-AF65-F5344CB8AC3E}">
        <p14:creationId xmlns:p14="http://schemas.microsoft.com/office/powerpoint/2010/main" val="1015222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D56F6-9317-458D-BECD-56310653B6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722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ervir-wallpape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12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F2CC0E2-FCD5-4703-89E6-97443F809F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072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CAE04C-2E5B-4E24-B4CC-D7666DBCF2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8549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A716BA-9837-483D-A12B-88FABFC12E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051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4D1F02-0C5F-490C-A554-BB18D72393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9119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6B04D0-EDFD-428D-861C-6B6F7F002F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6326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CFCDB8-61BC-4ADE-9F27-06F4B62134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8981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BFDE02-2891-4965-A099-C1C81928A5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8090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1C0647-BCD6-4369-B9E9-E530267BB8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2790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F2D80-198A-4A89-A683-C6C97C36B9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735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Internal USG Use Only, Pre-Decisional Consultation Power Point</a:t>
            </a:r>
          </a:p>
        </p:txBody>
      </p:sp>
      <p:sp>
        <p:nvSpPr>
          <p:cNvPr id="9" name="Rectangle 6"/>
          <p:cNvSpPr>
            <a:spLocks noGrp="1" noChangeArrowheads="1"/>
          </p:cNvSpPr>
          <p:nvPr>
            <p:ph type="sldNum" sz="quarter" idx="12"/>
          </p:nvPr>
        </p:nvSpPr>
        <p:spPr>
          <a:ln/>
        </p:spPr>
        <p:txBody>
          <a:bodyPr/>
          <a:lstStyle>
            <a:lvl1pPr>
              <a:defRPr/>
            </a:lvl1pPr>
          </a:lstStyle>
          <a:p>
            <a:pPr>
              <a:defRPr/>
            </a:pPr>
            <a:fld id="{55F84D4B-5E87-4671-BA44-C88D13953992}" type="slidenum">
              <a:rPr lang="en-US"/>
              <a:pPr>
                <a:defRPr/>
              </a:pPr>
              <a:t>‹#›</a:t>
            </a:fld>
            <a:endParaRPr lang="en-US"/>
          </a:p>
        </p:txBody>
      </p:sp>
    </p:spTree>
    <p:extLst>
      <p:ext uri="{BB962C8B-B14F-4D97-AF65-F5344CB8AC3E}">
        <p14:creationId xmlns:p14="http://schemas.microsoft.com/office/powerpoint/2010/main" val="23188328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34DC51-D098-4B59-BD9C-07EDBE1B2C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109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6206C6-EA4C-4BA3-A5FB-63EDA78CCB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0288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11D10A-D73E-4D11-A2ED-2EAFAD14E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24934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70243E5-BFDB-4E2A-BDD3-A7091EE955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02051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D56F6-9317-458D-BECD-56310653B6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7268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ervir-wallpape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12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F2CC0E2-FCD5-4703-89E6-97443F809F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417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CAE04C-2E5B-4E24-B4CC-D7666DBCF2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7488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A716BA-9837-483D-A12B-88FABFC12E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80131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4D1F02-0C5F-490C-A554-BB18D72393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05926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6B04D0-EDFD-428D-861C-6B6F7F002F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824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Internal USG Use Only, Pre-Decisional Consultation Power Point</a:t>
            </a:r>
          </a:p>
        </p:txBody>
      </p:sp>
      <p:sp>
        <p:nvSpPr>
          <p:cNvPr id="5" name="Rectangle 6"/>
          <p:cNvSpPr>
            <a:spLocks noGrp="1" noChangeArrowheads="1"/>
          </p:cNvSpPr>
          <p:nvPr>
            <p:ph type="sldNum" sz="quarter" idx="12"/>
          </p:nvPr>
        </p:nvSpPr>
        <p:spPr>
          <a:ln/>
        </p:spPr>
        <p:txBody>
          <a:bodyPr/>
          <a:lstStyle>
            <a:lvl1pPr>
              <a:defRPr/>
            </a:lvl1pPr>
          </a:lstStyle>
          <a:p>
            <a:pPr>
              <a:defRPr/>
            </a:pPr>
            <a:fld id="{1EFD2F02-A082-49FA-BBBE-D4484EA644DA}" type="slidenum">
              <a:rPr lang="en-US"/>
              <a:pPr>
                <a:defRPr/>
              </a:pPr>
              <a:t>‹#›</a:t>
            </a:fld>
            <a:endParaRPr lang="en-US"/>
          </a:p>
        </p:txBody>
      </p:sp>
    </p:spTree>
    <p:extLst>
      <p:ext uri="{BB962C8B-B14F-4D97-AF65-F5344CB8AC3E}">
        <p14:creationId xmlns:p14="http://schemas.microsoft.com/office/powerpoint/2010/main" val="40773672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CFCDB8-61BC-4ADE-9F27-06F4B62134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04254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BFDE02-2891-4965-A099-C1C81928A5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59436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1C0647-BCD6-4369-B9E9-E530267BB8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39601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AF2D80-198A-4A89-A683-C6C97C36B9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35138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34DC51-D098-4B59-BD9C-07EDBE1B2C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72036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6206C6-EA4C-4BA3-A5FB-63EDA78CCB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19253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11D10A-D73E-4D11-A2ED-2EAFAD14E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1781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70243E5-BFDB-4E2A-BDD3-A7091EE955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98170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9D56F6-9317-458D-BECD-56310653B6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5277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152704" y="1752600"/>
            <a:ext cx="8991297" cy="5105400"/>
          </a:xfrm>
          <a:prstGeom prst="rect">
            <a:avLst/>
          </a:prstGeom>
          <a:solidFill>
            <a:srgbClr val="DDDDDD"/>
          </a:solidFill>
          <a:ln>
            <a:noFill/>
          </a:ln>
          <a:effectLst/>
          <a:extLst>
            <a:ext uri="{91240B29-F687-4f45-9708-019B960494DF}">
              <a14:hiddenLine xmlns:a14="http://schemas.microsoft.com/office/drawing/2010/main" w="9525">
                <a:solidFill>
                  <a:schemeClr val="tx1">
                    <a:alpha val="50195"/>
                  </a:scheme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sz="1800" dirty="0">
              <a:solidFill>
                <a:srgbClr val="000000"/>
              </a:solidFill>
              <a:latin typeface="Arial"/>
            </a:endParaRPr>
          </a:p>
        </p:txBody>
      </p:sp>
      <p:sp>
        <p:nvSpPr>
          <p:cNvPr id="5" name="Rectangle 8"/>
          <p:cNvSpPr>
            <a:spLocks noChangeArrowheads="1"/>
          </p:cNvSpPr>
          <p:nvPr userDrawn="1"/>
        </p:nvSpPr>
        <p:spPr bwMode="auto">
          <a:xfrm>
            <a:off x="0" y="17526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sz="1800" dirty="0">
              <a:solidFill>
                <a:srgbClr val="000000"/>
              </a:solidFill>
              <a:latin typeface="Arial"/>
            </a:endParaRPr>
          </a:p>
        </p:txBody>
      </p:sp>
      <p:sp>
        <p:nvSpPr>
          <p:cNvPr id="6" name="Rectangle 9"/>
          <p:cNvSpPr>
            <a:spLocks noChangeArrowheads="1"/>
          </p:cNvSpPr>
          <p:nvPr userDrawn="1"/>
        </p:nvSpPr>
        <p:spPr bwMode="auto">
          <a:xfrm>
            <a:off x="1" y="1905000"/>
            <a:ext cx="152703" cy="49530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sz="1800" dirty="0">
              <a:solidFill>
                <a:srgbClr val="000000"/>
              </a:solidFill>
              <a:latin typeface="Arial"/>
            </a:endParaRPr>
          </a:p>
        </p:txBody>
      </p:sp>
      <p:pic>
        <p:nvPicPr>
          <p:cNvPr id="7"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3464"/>
          <a:stretch>
            <a:fillRect/>
          </a:stretch>
        </p:blipFill>
        <p:spPr bwMode="auto">
          <a:xfrm>
            <a:off x="455085" y="455613"/>
            <a:ext cx="300566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19" name="Rectangle 3"/>
          <p:cNvSpPr>
            <a:spLocks noGrp="1" noChangeArrowheads="1"/>
          </p:cNvSpPr>
          <p:nvPr>
            <p:ph type="ctrTitle"/>
          </p:nvPr>
        </p:nvSpPr>
        <p:spPr>
          <a:xfrm>
            <a:off x="762001" y="2362200"/>
            <a:ext cx="7772703" cy="1143000"/>
          </a:xfrm>
          <a:extLs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nchor="t"/>
          <a:lstStyle>
            <a:lvl1pPr algn="ctr">
              <a:defRPr sz="4000"/>
            </a:lvl1pPr>
          </a:lstStyle>
          <a:p>
            <a:pPr lvl="0"/>
            <a:r>
              <a:rPr lang="en-US" noProof="0" smtClean="0"/>
              <a:t>Click to edit Master title style</a:t>
            </a:r>
          </a:p>
        </p:txBody>
      </p:sp>
      <p:sp>
        <p:nvSpPr>
          <p:cNvPr id="316420" name="Rectangle 4"/>
          <p:cNvSpPr>
            <a:spLocks noGrp="1" noChangeArrowheads="1"/>
          </p:cNvSpPr>
          <p:nvPr>
            <p:ph type="subTitle" idx="1"/>
          </p:nvPr>
        </p:nvSpPr>
        <p:spPr>
          <a:xfrm>
            <a:off x="1371299" y="3733800"/>
            <a:ext cx="6401405" cy="1752600"/>
          </a:xfrm>
        </p:spPr>
        <p:txBody>
          <a:bodyPr/>
          <a:lstStyle>
            <a:lvl1pPr marL="0" indent="0" algn="ctr">
              <a:buFontTx/>
              <a:buNone/>
              <a:defRPr/>
            </a:lvl1pPr>
          </a:lstStyle>
          <a:p>
            <a:pPr lvl="0"/>
            <a:r>
              <a:rPr lang="en-US" noProof="0" smtClean="0"/>
              <a:t>Click to edit Master subtitle style</a:t>
            </a:r>
          </a:p>
        </p:txBody>
      </p:sp>
      <p:sp>
        <p:nvSpPr>
          <p:cNvPr id="8" name="Rectangle 5"/>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10" name="Rectangle 7"/>
          <p:cNvSpPr>
            <a:spLocks noGrp="1" noChangeArrowheads="1"/>
          </p:cNvSpPr>
          <p:nvPr>
            <p:ph type="sldNum" sz="quarter" idx="12"/>
          </p:nvPr>
        </p:nvSpPr>
        <p:spPr/>
        <p:txBody>
          <a:bodyPr/>
          <a:lstStyle>
            <a:lvl1pPr>
              <a:defRPr/>
            </a:lvl1pPr>
          </a:lstStyle>
          <a:p>
            <a:pPr>
              <a:defRPr/>
            </a:pPr>
            <a:fld id="{784FB069-BC6F-4C97-9230-17A9F3860776}" type="slidenum">
              <a:rPr lang="en-US">
                <a:solidFill>
                  <a:srgbClr val="000000"/>
                </a:solidFill>
              </a:rPr>
              <a:pPr>
                <a:defRPr/>
              </a:pPr>
              <a:t>‹#›</a:t>
            </a:fld>
            <a:r>
              <a:rPr lang="en-US" dirty="0">
                <a:solidFill>
                  <a:srgbClr val="000000"/>
                </a:solidFill>
              </a:rPr>
              <a:t>a</a:t>
            </a:r>
          </a:p>
        </p:txBody>
      </p:sp>
    </p:spTree>
    <p:extLst>
      <p:ext uri="{BB962C8B-B14F-4D97-AF65-F5344CB8AC3E}">
        <p14:creationId xmlns:p14="http://schemas.microsoft.com/office/powerpoint/2010/main" val="70378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Internal USG Use Only, Pre-Decisional Consultation Power Point</a:t>
            </a:r>
          </a:p>
        </p:txBody>
      </p:sp>
      <p:sp>
        <p:nvSpPr>
          <p:cNvPr id="4" name="Rectangle 6"/>
          <p:cNvSpPr>
            <a:spLocks noGrp="1" noChangeArrowheads="1"/>
          </p:cNvSpPr>
          <p:nvPr>
            <p:ph type="sldNum" sz="quarter" idx="12"/>
          </p:nvPr>
        </p:nvSpPr>
        <p:spPr>
          <a:ln/>
        </p:spPr>
        <p:txBody>
          <a:bodyPr/>
          <a:lstStyle>
            <a:lvl1pPr>
              <a:defRPr/>
            </a:lvl1pPr>
          </a:lstStyle>
          <a:p>
            <a:pPr>
              <a:defRPr/>
            </a:pPr>
            <a:fld id="{4F836B8F-2677-479F-9BD7-E3D90BDA801B}" type="slidenum">
              <a:rPr lang="en-US"/>
              <a:pPr>
                <a:defRPr/>
              </a:pPr>
              <a:t>‹#›</a:t>
            </a:fld>
            <a:endParaRPr lang="en-US"/>
          </a:p>
        </p:txBody>
      </p:sp>
    </p:spTree>
    <p:extLst>
      <p:ext uri="{BB962C8B-B14F-4D97-AF65-F5344CB8AC3E}">
        <p14:creationId xmlns:p14="http://schemas.microsoft.com/office/powerpoint/2010/main" val="41133347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967D01-0AD7-4B09-BCCD-8407DD2561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5760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3"/>
            <a:ext cx="777270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7566E7-9DB7-42DC-ADA8-516D800D9E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837367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6405" y="1416050"/>
            <a:ext cx="3813024"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4573" y="1416050"/>
            <a:ext cx="3813024"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196270-BCA6-414C-9582-A48C43A21D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21562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3"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3"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73319B-2590-4199-B517-40DD43CD3AC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4271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1A1EEA3-7AD0-4C42-8FAC-50D76279DF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27644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4E9F8E-AB65-4F6B-8374-38A1759119F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31303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7" y="273050"/>
            <a:ext cx="300869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7" y="1435102"/>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CBC14E-90F6-432B-BB67-B7A9CDEE42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87645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EEC969-6DD2-4EE5-BB8C-9AC411B5DC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48056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A511E4-89B3-45E5-AB15-A434895056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01868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286" y="163515"/>
            <a:ext cx="2068286" cy="5932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63515"/>
            <a:ext cx="6059714" cy="5932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64CEF-5834-4610-BEF7-5A48997BAD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914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Internal USG Use Only, Pre-Decisional Consultation Power Point</a:t>
            </a:r>
          </a:p>
        </p:txBody>
      </p:sp>
      <p:sp>
        <p:nvSpPr>
          <p:cNvPr id="7" name="Rectangle 6"/>
          <p:cNvSpPr>
            <a:spLocks noGrp="1" noChangeArrowheads="1"/>
          </p:cNvSpPr>
          <p:nvPr>
            <p:ph type="sldNum" sz="quarter" idx="12"/>
          </p:nvPr>
        </p:nvSpPr>
        <p:spPr>
          <a:ln/>
        </p:spPr>
        <p:txBody>
          <a:bodyPr/>
          <a:lstStyle>
            <a:lvl1pPr>
              <a:defRPr/>
            </a:lvl1pPr>
          </a:lstStyle>
          <a:p>
            <a:pPr>
              <a:defRPr/>
            </a:pPr>
            <a:fld id="{231DBA46-3B6B-49AE-A31F-250EC7EB8137}" type="slidenum">
              <a:rPr lang="en-US"/>
              <a:pPr>
                <a:defRPr/>
              </a:pPr>
              <a:t>‹#›</a:t>
            </a:fld>
            <a:endParaRPr lang="en-US"/>
          </a:p>
        </p:txBody>
      </p:sp>
    </p:spTree>
    <p:extLst>
      <p:ext uri="{BB962C8B-B14F-4D97-AF65-F5344CB8AC3E}">
        <p14:creationId xmlns:p14="http://schemas.microsoft.com/office/powerpoint/2010/main" val="29788753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381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684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2048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359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27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67000"/>
            <a:ext cx="4040188" cy="3459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027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67000"/>
            <a:ext cx="4041775" cy="3459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0542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2246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10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3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884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731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54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Internal USG Use Only, Pre-Decisional Consultation Power Point</a:t>
            </a:r>
          </a:p>
        </p:txBody>
      </p:sp>
      <p:sp>
        <p:nvSpPr>
          <p:cNvPr id="7" name="Rectangle 6"/>
          <p:cNvSpPr>
            <a:spLocks noGrp="1" noChangeArrowheads="1"/>
          </p:cNvSpPr>
          <p:nvPr>
            <p:ph type="sldNum" sz="quarter" idx="12"/>
          </p:nvPr>
        </p:nvSpPr>
        <p:spPr>
          <a:ln/>
        </p:spPr>
        <p:txBody>
          <a:bodyPr/>
          <a:lstStyle>
            <a:lvl1pPr>
              <a:defRPr/>
            </a:lvl1pPr>
          </a:lstStyle>
          <a:p>
            <a:pPr>
              <a:defRPr/>
            </a:pPr>
            <a:fld id="{A36D03DC-A3D4-45BB-A9DA-AC1F1BC09566}" type="slidenum">
              <a:rPr lang="en-US"/>
              <a:pPr>
                <a:defRPr/>
              </a:pPr>
              <a:t>‹#›</a:t>
            </a:fld>
            <a:endParaRPr lang="en-US"/>
          </a:p>
        </p:txBody>
      </p:sp>
    </p:spTree>
    <p:extLst>
      <p:ext uri="{BB962C8B-B14F-4D97-AF65-F5344CB8AC3E}">
        <p14:creationId xmlns:p14="http://schemas.microsoft.com/office/powerpoint/2010/main" val="18364316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1914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043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7058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5499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242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27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67000"/>
            <a:ext cx="4040188" cy="3459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027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67000"/>
            <a:ext cx="4041775" cy="3459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5333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537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1458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3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9311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74B5C2-7DE7-4CFA-B893-01D89169852E}" type="datetimeFigureOut">
              <a:rPr lang="en-US" smtClean="0">
                <a:solidFill>
                  <a:prstClr val="black">
                    <a:tint val="75000"/>
                  </a:prstClr>
                </a:solidFill>
              </a:rPr>
              <a:pPr/>
              <a:t>1/8/13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0066DF-AB55-4CA7-A273-2FB7713814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0528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theme" Target="../theme/theme2.xml"/><Relationship Id="rId16"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theme" Target="../theme/theme3.xml"/><Relationship Id="rId16" Type="http://schemas.openxmlformats.org/officeDocument/2006/relationships/image" Target="../media/image3.jpeg"/><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slideLayout" Target="../slideLayouts/slideLayout54.xml"/><Relationship Id="rId15" Type="http://schemas.openxmlformats.org/officeDocument/2006/relationships/theme" Target="../theme/theme4.xml"/><Relationship Id="rId16" Type="http://schemas.openxmlformats.org/officeDocument/2006/relationships/image" Target="../media/image3.jpe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theme" Target="../theme/theme5.xml"/><Relationship Id="rId16" Type="http://schemas.openxmlformats.org/officeDocument/2006/relationships/image" Target="../media/image3.jpeg"/><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6.xml"/><Relationship Id="rId13" Type="http://schemas.openxmlformats.org/officeDocument/2006/relationships/image" Target="../media/image5.png"/><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theme" Target="../theme/theme7.xml"/><Relationship Id="rId13" Type="http://schemas.openxmlformats.org/officeDocument/2006/relationships/image" Target="../media/image6.jpeg"/><Relationship Id="rId14" Type="http://schemas.openxmlformats.org/officeDocument/2006/relationships/image" Target="../media/image7.jpeg"/><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theme" Target="../theme/theme8.xml"/><Relationship Id="rId13" Type="http://schemas.openxmlformats.org/officeDocument/2006/relationships/image" Target="../media/image6.jpeg"/><Relationship Id="rId14" Type="http://schemas.openxmlformats.org/officeDocument/2006/relationships/image" Target="../media/image7.jpeg"/><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theme" Target="../theme/theme9.xml"/><Relationship Id="rId13" Type="http://schemas.openxmlformats.org/officeDocument/2006/relationships/image" Target="../media/image5.png"/><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r>
              <a:rPr lang="en-US"/>
              <a:t>For Internal USG Use Only, Pre-Decisional Consultation Power Point</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D702979-1DCE-40D1-B7B9-9ED037F0C175}" type="slidenum">
              <a:rPr lang="en-US"/>
              <a:pPr>
                <a:defRPr/>
              </a:pPr>
              <a:t>‹#›</a:t>
            </a:fld>
            <a:endParaRPr lang="en-US"/>
          </a:p>
        </p:txBody>
      </p:sp>
      <p:sp>
        <p:nvSpPr>
          <p:cNvPr id="1031" name="Rectangle 10"/>
          <p:cNvSpPr>
            <a:spLocks noChangeArrowheads="1"/>
          </p:cNvSpPr>
          <p:nvPr userDrawn="1"/>
        </p:nvSpPr>
        <p:spPr bwMode="auto">
          <a:xfrm>
            <a:off x="0" y="1066800"/>
            <a:ext cx="9144000" cy="152400"/>
          </a:xfrm>
          <a:prstGeom prst="rect">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2" name="Rectangle 11"/>
          <p:cNvSpPr>
            <a:spLocks noChangeArrowheads="1"/>
          </p:cNvSpPr>
          <p:nvPr userDrawn="1"/>
        </p:nvSpPr>
        <p:spPr bwMode="auto">
          <a:xfrm>
            <a:off x="0" y="1219200"/>
            <a:ext cx="152400" cy="5638800"/>
          </a:xfrm>
          <a:prstGeom prst="rect">
            <a:avLst/>
          </a:prstGeom>
          <a:solidFill>
            <a:srgbClr val="002A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2A6C"/>
              </a:solidFill>
              <a:latin typeface="Times"/>
            </a:endParaRPr>
          </a:p>
        </p:txBody>
      </p:sp>
      <p:pic>
        <p:nvPicPr>
          <p:cNvPr id="1033" name="Picture 2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63464"/>
          <a:stretch>
            <a:fillRect/>
          </a:stretch>
        </p:blipFill>
        <p:spPr bwMode="auto">
          <a:xfrm>
            <a:off x="227013" y="228600"/>
            <a:ext cx="24225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2"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3" r:id="rId12"/>
  </p:sldLayoutIdLst>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defRPr>
            </a:lvl1pPr>
          </a:lstStyle>
          <a:p>
            <a:pPr eaLnBrk="1" hangingPunct="1">
              <a:defRPr/>
            </a:pPr>
            <a:fld id="{F1779EB5-B140-4AD1-A7D4-A6844653E571}" type="slidenum">
              <a:rPr lang="en-US">
                <a:solidFill>
                  <a:srgbClr val="000000"/>
                </a:solidFill>
                <a:latin typeface="Arial" pitchFamily="34" charset="0"/>
              </a:rPr>
              <a:pPr eaLnBrk="1" hangingPunct="1">
                <a:defRPr/>
              </a:pPr>
              <a:t>‹#›</a:t>
            </a:fld>
            <a:endParaRPr lang="en-US">
              <a:solidFill>
                <a:srgbClr val="000000"/>
              </a:solidFill>
              <a:latin typeface="Arial" pitchFamily="34" charset="0"/>
            </a:endParaRPr>
          </a:p>
        </p:txBody>
      </p:sp>
      <p:pic>
        <p:nvPicPr>
          <p:cNvPr id="2055" name="Picture 8" descr="servir-wallpaper2"/>
          <p:cNvPicPr>
            <a:picLocks noChangeAspect="1" noChangeArrowheads="1"/>
          </p:cNvPicPr>
          <p:nvPr userDrawn="1"/>
        </p:nvPicPr>
        <p:blipFill>
          <a:blip r:embed="rId16">
            <a:lum bright="16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96914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defRPr>
            </a:lvl1pPr>
          </a:lstStyle>
          <a:p>
            <a:pPr eaLnBrk="1" hangingPunct="1">
              <a:defRPr/>
            </a:pPr>
            <a:fld id="{F1779EB5-B140-4AD1-A7D4-A6844653E571}" type="slidenum">
              <a:rPr lang="en-US">
                <a:solidFill>
                  <a:srgbClr val="000000"/>
                </a:solidFill>
                <a:latin typeface="Arial" pitchFamily="34" charset="0"/>
              </a:rPr>
              <a:pPr eaLnBrk="1" hangingPunct="1">
                <a:defRPr/>
              </a:pPr>
              <a:t>‹#›</a:t>
            </a:fld>
            <a:endParaRPr lang="en-US">
              <a:solidFill>
                <a:srgbClr val="000000"/>
              </a:solidFill>
              <a:latin typeface="Arial" pitchFamily="34" charset="0"/>
            </a:endParaRPr>
          </a:p>
        </p:txBody>
      </p:sp>
      <p:pic>
        <p:nvPicPr>
          <p:cNvPr id="2055" name="Picture 8" descr="servir-wallpaper2"/>
          <p:cNvPicPr>
            <a:picLocks noChangeAspect="1" noChangeArrowheads="1"/>
          </p:cNvPicPr>
          <p:nvPr userDrawn="1"/>
        </p:nvPicPr>
        <p:blipFill>
          <a:blip r:embed="rId16">
            <a:lum bright="16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208949"/>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defRPr>
            </a:lvl1pPr>
          </a:lstStyle>
          <a:p>
            <a:pPr eaLnBrk="1" hangingPunct="1">
              <a:defRPr/>
            </a:pPr>
            <a:fld id="{F1779EB5-B140-4AD1-A7D4-A6844653E571}" type="slidenum">
              <a:rPr lang="en-US">
                <a:solidFill>
                  <a:srgbClr val="000000"/>
                </a:solidFill>
                <a:latin typeface="Arial" pitchFamily="34" charset="0"/>
              </a:rPr>
              <a:pPr eaLnBrk="1" hangingPunct="1">
                <a:defRPr/>
              </a:pPr>
              <a:t>‹#›</a:t>
            </a:fld>
            <a:endParaRPr lang="en-US">
              <a:solidFill>
                <a:srgbClr val="000000"/>
              </a:solidFill>
              <a:latin typeface="Arial" pitchFamily="34" charset="0"/>
            </a:endParaRPr>
          </a:p>
        </p:txBody>
      </p:sp>
      <p:pic>
        <p:nvPicPr>
          <p:cNvPr id="2055" name="Picture 8" descr="servir-wallpaper2"/>
          <p:cNvPicPr>
            <a:picLocks noChangeAspect="1" noChangeArrowheads="1"/>
          </p:cNvPicPr>
          <p:nvPr userDrawn="1"/>
        </p:nvPicPr>
        <p:blipFill>
          <a:blip r:embed="rId16">
            <a:lum bright="16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959628"/>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defRPr>
            </a:lvl1pPr>
          </a:lstStyle>
          <a:p>
            <a:pPr eaLnBrk="1" hangingPunct="1">
              <a:defRPr/>
            </a:pPr>
            <a:fld id="{F1779EB5-B140-4AD1-A7D4-A6844653E571}" type="slidenum">
              <a:rPr lang="en-US">
                <a:solidFill>
                  <a:srgbClr val="000000"/>
                </a:solidFill>
                <a:latin typeface="Arial" pitchFamily="34" charset="0"/>
              </a:rPr>
              <a:pPr eaLnBrk="1" hangingPunct="1">
                <a:defRPr/>
              </a:pPr>
              <a:t>‹#›</a:t>
            </a:fld>
            <a:endParaRPr lang="en-US">
              <a:solidFill>
                <a:srgbClr val="000000"/>
              </a:solidFill>
              <a:latin typeface="Arial" pitchFamily="34" charset="0"/>
            </a:endParaRPr>
          </a:p>
        </p:txBody>
      </p:sp>
      <p:pic>
        <p:nvPicPr>
          <p:cNvPr id="2055" name="Picture 8" descr="servir-wallpaper2"/>
          <p:cNvPicPr>
            <a:picLocks noChangeAspect="1" noChangeArrowheads="1"/>
          </p:cNvPicPr>
          <p:nvPr userDrawn="1"/>
        </p:nvPicPr>
        <p:blipFill>
          <a:blip r:embed="rId16">
            <a:lum bright="16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995"/>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6405" y="1416050"/>
            <a:ext cx="7771190"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5396" name="Rectangle 4"/>
          <p:cNvSpPr>
            <a:spLocks noGrp="1" noChangeArrowheads="1"/>
          </p:cNvSpPr>
          <p:nvPr>
            <p:ph type="dt" sz="half" idx="2"/>
          </p:nvPr>
        </p:nvSpPr>
        <p:spPr bwMode="auto">
          <a:xfrm>
            <a:off x="68640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b="0"/>
            </a:lvl1pPr>
          </a:lstStyle>
          <a:p>
            <a:pPr fontAlgn="auto">
              <a:spcBef>
                <a:spcPts val="0"/>
              </a:spcBef>
              <a:spcAft>
                <a:spcPts val="0"/>
              </a:spcAft>
              <a:defRPr/>
            </a:pPr>
            <a:endParaRPr lang="en-US" dirty="0">
              <a:solidFill>
                <a:srgbClr val="000000"/>
              </a:solidFill>
              <a:latin typeface="Arial"/>
            </a:endParaRPr>
          </a:p>
        </p:txBody>
      </p:sp>
      <p:sp>
        <p:nvSpPr>
          <p:cNvPr id="315397" name="Rectangle 5"/>
          <p:cNvSpPr>
            <a:spLocks noGrp="1" noChangeArrowheads="1"/>
          </p:cNvSpPr>
          <p:nvPr>
            <p:ph type="ftr" sz="quarter" idx="3"/>
          </p:nvPr>
        </p:nvSpPr>
        <p:spPr bwMode="auto">
          <a:xfrm>
            <a:off x="3123595" y="6248400"/>
            <a:ext cx="28968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lvl1pPr>
          </a:lstStyle>
          <a:p>
            <a:pPr fontAlgn="auto">
              <a:spcBef>
                <a:spcPts val="0"/>
              </a:spcBef>
              <a:spcAft>
                <a:spcPts val="0"/>
              </a:spcAft>
              <a:defRPr/>
            </a:pPr>
            <a:endParaRPr lang="en-US" dirty="0">
              <a:solidFill>
                <a:srgbClr val="000000"/>
              </a:solidFill>
              <a:latin typeface="Arial"/>
            </a:endParaRPr>
          </a:p>
        </p:txBody>
      </p:sp>
      <p:sp>
        <p:nvSpPr>
          <p:cNvPr id="315398" name="Rectangle 6"/>
          <p:cNvSpPr>
            <a:spLocks noGrp="1" noChangeArrowheads="1"/>
          </p:cNvSpPr>
          <p:nvPr>
            <p:ph type="sldNum" sz="quarter" idx="4"/>
          </p:nvPr>
        </p:nvSpPr>
        <p:spPr bwMode="auto">
          <a:xfrm>
            <a:off x="655259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lvl1pPr>
          </a:lstStyle>
          <a:p>
            <a:pPr fontAlgn="auto">
              <a:spcBef>
                <a:spcPts val="0"/>
              </a:spcBef>
              <a:spcAft>
                <a:spcPts val="0"/>
              </a:spcAft>
              <a:defRPr/>
            </a:pPr>
            <a:fld id="{1B5139ED-E424-48B3-938E-0B9D616E95EA}"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
        <p:nvSpPr>
          <p:cNvPr id="1030" name="Rectangle 7"/>
          <p:cNvSpPr>
            <a:spLocks noChangeArrowheads="1"/>
          </p:cNvSpPr>
          <p:nvPr userDrawn="1"/>
        </p:nvSpPr>
        <p:spPr bwMode="auto">
          <a:xfrm>
            <a:off x="0" y="10668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sz="1800" dirty="0">
              <a:solidFill>
                <a:srgbClr val="000000"/>
              </a:solidFill>
              <a:latin typeface="Arial"/>
            </a:endParaRPr>
          </a:p>
        </p:txBody>
      </p:sp>
      <p:sp>
        <p:nvSpPr>
          <p:cNvPr id="1031" name="Rectangle 8"/>
          <p:cNvSpPr>
            <a:spLocks noChangeArrowheads="1"/>
          </p:cNvSpPr>
          <p:nvPr userDrawn="1"/>
        </p:nvSpPr>
        <p:spPr bwMode="auto">
          <a:xfrm>
            <a:off x="0" y="1219200"/>
            <a:ext cx="152703" cy="56388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srgbClr val="002A6C"/>
              </a:solidFill>
              <a:latin typeface="Times"/>
            </a:endParaRPr>
          </a:p>
        </p:txBody>
      </p:sp>
      <p:pic>
        <p:nvPicPr>
          <p:cNvPr id="1032" name="Picture 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63464"/>
          <a:stretch>
            <a:fillRect/>
          </a:stretch>
        </p:blipFill>
        <p:spPr bwMode="auto">
          <a:xfrm>
            <a:off x="228299" y="6173788"/>
            <a:ext cx="2422071"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
          <p:cNvSpPr>
            <a:spLocks noGrp="1" noChangeArrowheads="1"/>
          </p:cNvSpPr>
          <p:nvPr>
            <p:ph type="title"/>
          </p:nvPr>
        </p:nvSpPr>
        <p:spPr bwMode="auto">
          <a:xfrm>
            <a:off x="435429" y="163513"/>
            <a:ext cx="827314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3" rIns="0" bIns="45713" numCol="1" anchor="b" anchorCtr="0" compatLnSpc="1">
            <a:prstTxWarp prst="textNoShape">
              <a:avLst/>
            </a:prstTxWarp>
          </a:bodyPr>
          <a:lstStyle/>
          <a:p>
            <a:pPr lvl="0"/>
            <a:r>
              <a:rPr lang="en-US" smtClean="0"/>
              <a:t>Slide title</a:t>
            </a:r>
          </a:p>
        </p:txBody>
      </p:sp>
    </p:spTree>
    <p:extLst>
      <p:ext uri="{BB962C8B-B14F-4D97-AF65-F5344CB8AC3E}">
        <p14:creationId xmlns:p14="http://schemas.microsoft.com/office/powerpoint/2010/main" val="625243573"/>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95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F74B5C2-7DE7-4CFA-B893-01D89169852E}" type="datetimeFigureOut">
              <a:rPr lang="en-US" smtClean="0">
                <a:solidFill>
                  <a:prstClr val="black">
                    <a:tint val="75000"/>
                  </a:prstClr>
                </a:solidFill>
                <a:latin typeface="Calibri"/>
              </a:rPr>
              <a:pPr eaLnBrk="1" fontAlgn="auto" hangingPunct="1">
                <a:spcBef>
                  <a:spcPts val="0"/>
                </a:spcBef>
                <a:spcAft>
                  <a:spcPts val="0"/>
                </a:spcAft>
              </a:pPr>
              <a:t>1/8/13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B0066DF-AB55-4CA7-A273-2FB7713814F2}"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pic>
        <p:nvPicPr>
          <p:cNvPr id="7" name="Picture 6" descr="USAID logo.jpg"/>
          <p:cNvPicPr>
            <a:picLocks noChangeAspect="1"/>
          </p:cNvPicPr>
          <p:nvPr userDrawn="1"/>
        </p:nvPicPr>
        <p:blipFill>
          <a:blip r:embed="rId13" cstate="print"/>
          <a:stretch>
            <a:fillRect/>
          </a:stretch>
        </p:blipFill>
        <p:spPr>
          <a:xfrm>
            <a:off x="457200" y="152400"/>
            <a:ext cx="3352800" cy="1028700"/>
          </a:xfrm>
          <a:prstGeom prst="rect">
            <a:avLst/>
          </a:prstGeom>
        </p:spPr>
      </p:pic>
      <p:pic>
        <p:nvPicPr>
          <p:cNvPr id="8" name="Picture 7"/>
          <p:cNvPicPr/>
          <p:nvPr userDrawn="1"/>
        </p:nvPicPr>
        <p:blipFill>
          <a:blip r:embed="rId14" cstate="print">
            <a:extLst>
              <a:ext uri="{28A0092B-C50C-407E-A947-70E740481C1C}">
                <a14:useLocalDpi xmlns:a14="http://schemas.microsoft.com/office/drawing/2010/main" val="0"/>
              </a:ext>
            </a:extLst>
          </a:blip>
          <a:stretch>
            <a:fillRect/>
          </a:stretch>
        </p:blipFill>
        <p:spPr>
          <a:xfrm>
            <a:off x="4953000" y="285750"/>
            <a:ext cx="3733800" cy="762000"/>
          </a:xfrm>
          <a:prstGeom prst="rect">
            <a:avLst/>
          </a:prstGeom>
        </p:spPr>
      </p:pic>
    </p:spTree>
    <p:extLst>
      <p:ext uri="{BB962C8B-B14F-4D97-AF65-F5344CB8AC3E}">
        <p14:creationId xmlns:p14="http://schemas.microsoft.com/office/powerpoint/2010/main" val="261738936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95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EF74B5C2-7DE7-4CFA-B893-01D89169852E}" type="datetimeFigureOut">
              <a:rPr lang="en-US" smtClean="0">
                <a:solidFill>
                  <a:prstClr val="black">
                    <a:tint val="75000"/>
                  </a:prstClr>
                </a:solidFill>
                <a:latin typeface="Calibri"/>
              </a:rPr>
              <a:pPr eaLnBrk="1" fontAlgn="auto" hangingPunct="1">
                <a:spcBef>
                  <a:spcPts val="0"/>
                </a:spcBef>
                <a:spcAft>
                  <a:spcPts val="0"/>
                </a:spcAft>
              </a:pPr>
              <a:t>1/8/13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B0066DF-AB55-4CA7-A273-2FB7713814F2}"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pic>
        <p:nvPicPr>
          <p:cNvPr id="7" name="Picture 6" descr="USAID logo.jpg"/>
          <p:cNvPicPr>
            <a:picLocks noChangeAspect="1"/>
          </p:cNvPicPr>
          <p:nvPr userDrawn="1"/>
        </p:nvPicPr>
        <p:blipFill>
          <a:blip r:embed="rId13" cstate="print"/>
          <a:stretch>
            <a:fillRect/>
          </a:stretch>
        </p:blipFill>
        <p:spPr>
          <a:xfrm>
            <a:off x="457200" y="152400"/>
            <a:ext cx="3352800" cy="1028700"/>
          </a:xfrm>
          <a:prstGeom prst="rect">
            <a:avLst/>
          </a:prstGeom>
        </p:spPr>
      </p:pic>
      <p:pic>
        <p:nvPicPr>
          <p:cNvPr id="8" name="Picture 7"/>
          <p:cNvPicPr/>
          <p:nvPr userDrawn="1"/>
        </p:nvPicPr>
        <p:blipFill>
          <a:blip r:embed="rId14" cstate="print">
            <a:extLst>
              <a:ext uri="{28A0092B-C50C-407E-A947-70E740481C1C}">
                <a14:useLocalDpi xmlns:a14="http://schemas.microsoft.com/office/drawing/2010/main" val="0"/>
              </a:ext>
            </a:extLst>
          </a:blip>
          <a:stretch>
            <a:fillRect/>
          </a:stretch>
        </p:blipFill>
        <p:spPr>
          <a:xfrm>
            <a:off x="4953000" y="285750"/>
            <a:ext cx="3733800" cy="762000"/>
          </a:xfrm>
          <a:prstGeom prst="rect">
            <a:avLst/>
          </a:prstGeom>
        </p:spPr>
      </p:pic>
    </p:spTree>
    <p:extLst>
      <p:ext uri="{BB962C8B-B14F-4D97-AF65-F5344CB8AC3E}">
        <p14:creationId xmlns:p14="http://schemas.microsoft.com/office/powerpoint/2010/main" val="1773979242"/>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6405" y="1416050"/>
            <a:ext cx="7771190"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5396" name="Rectangle 4"/>
          <p:cNvSpPr>
            <a:spLocks noGrp="1" noChangeArrowheads="1"/>
          </p:cNvSpPr>
          <p:nvPr>
            <p:ph type="dt" sz="half" idx="2"/>
          </p:nvPr>
        </p:nvSpPr>
        <p:spPr bwMode="auto">
          <a:xfrm>
            <a:off x="68640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b="0"/>
            </a:lvl1pPr>
          </a:lstStyle>
          <a:p>
            <a:pPr fontAlgn="auto">
              <a:spcBef>
                <a:spcPts val="0"/>
              </a:spcBef>
              <a:spcAft>
                <a:spcPts val="0"/>
              </a:spcAft>
              <a:defRPr/>
            </a:pPr>
            <a:endParaRPr lang="en-US" dirty="0">
              <a:solidFill>
                <a:srgbClr val="000000"/>
              </a:solidFill>
              <a:latin typeface="Arial"/>
            </a:endParaRPr>
          </a:p>
        </p:txBody>
      </p:sp>
      <p:sp>
        <p:nvSpPr>
          <p:cNvPr id="315397" name="Rectangle 5"/>
          <p:cNvSpPr>
            <a:spLocks noGrp="1" noChangeArrowheads="1"/>
          </p:cNvSpPr>
          <p:nvPr>
            <p:ph type="ftr" sz="quarter" idx="3"/>
          </p:nvPr>
        </p:nvSpPr>
        <p:spPr bwMode="auto">
          <a:xfrm>
            <a:off x="3123595" y="6248400"/>
            <a:ext cx="28968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lvl1pPr>
          </a:lstStyle>
          <a:p>
            <a:pPr fontAlgn="auto">
              <a:spcBef>
                <a:spcPts val="0"/>
              </a:spcBef>
              <a:spcAft>
                <a:spcPts val="0"/>
              </a:spcAft>
              <a:defRPr/>
            </a:pPr>
            <a:endParaRPr lang="en-US" dirty="0">
              <a:solidFill>
                <a:srgbClr val="000000"/>
              </a:solidFill>
              <a:latin typeface="Arial"/>
            </a:endParaRPr>
          </a:p>
        </p:txBody>
      </p:sp>
      <p:sp>
        <p:nvSpPr>
          <p:cNvPr id="315398" name="Rectangle 6"/>
          <p:cNvSpPr>
            <a:spLocks noGrp="1" noChangeArrowheads="1"/>
          </p:cNvSpPr>
          <p:nvPr>
            <p:ph type="sldNum" sz="quarter" idx="4"/>
          </p:nvPr>
        </p:nvSpPr>
        <p:spPr bwMode="auto">
          <a:xfrm>
            <a:off x="655259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lvl1pPr>
          </a:lstStyle>
          <a:p>
            <a:pPr fontAlgn="auto">
              <a:spcBef>
                <a:spcPts val="0"/>
              </a:spcBef>
              <a:spcAft>
                <a:spcPts val="0"/>
              </a:spcAft>
              <a:defRPr/>
            </a:pPr>
            <a:fld id="{1B5139ED-E424-48B3-938E-0B9D616E95EA}" type="slidenum">
              <a:rPr lang="en-US">
                <a:solidFill>
                  <a:srgbClr val="000000"/>
                </a:solidFill>
                <a:latin typeface="Arial"/>
              </a:rPr>
              <a:pPr fontAlgn="auto">
                <a:spcBef>
                  <a:spcPts val="0"/>
                </a:spcBef>
                <a:spcAft>
                  <a:spcPts val="0"/>
                </a:spcAft>
                <a:defRPr/>
              </a:pPr>
              <a:t>‹#›</a:t>
            </a:fld>
            <a:endParaRPr lang="en-US" dirty="0">
              <a:solidFill>
                <a:srgbClr val="000000"/>
              </a:solidFill>
              <a:latin typeface="Arial"/>
            </a:endParaRPr>
          </a:p>
        </p:txBody>
      </p:sp>
      <p:sp>
        <p:nvSpPr>
          <p:cNvPr id="1030" name="Rectangle 7"/>
          <p:cNvSpPr>
            <a:spLocks noChangeArrowheads="1"/>
          </p:cNvSpPr>
          <p:nvPr userDrawn="1"/>
        </p:nvSpPr>
        <p:spPr bwMode="auto">
          <a:xfrm>
            <a:off x="0" y="1066800"/>
            <a:ext cx="9144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sz="1800" dirty="0">
              <a:solidFill>
                <a:srgbClr val="000000"/>
              </a:solidFill>
              <a:latin typeface="Arial"/>
            </a:endParaRPr>
          </a:p>
        </p:txBody>
      </p:sp>
      <p:sp>
        <p:nvSpPr>
          <p:cNvPr id="1031" name="Rectangle 8"/>
          <p:cNvSpPr>
            <a:spLocks noChangeArrowheads="1"/>
          </p:cNvSpPr>
          <p:nvPr userDrawn="1"/>
        </p:nvSpPr>
        <p:spPr bwMode="auto">
          <a:xfrm>
            <a:off x="0" y="1219200"/>
            <a:ext cx="152703" cy="56388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dirty="0">
              <a:solidFill>
                <a:srgbClr val="002A6C"/>
              </a:solidFill>
              <a:latin typeface="Times"/>
            </a:endParaRPr>
          </a:p>
        </p:txBody>
      </p:sp>
      <p:pic>
        <p:nvPicPr>
          <p:cNvPr id="1032" name="Picture 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63464"/>
          <a:stretch>
            <a:fillRect/>
          </a:stretch>
        </p:blipFill>
        <p:spPr bwMode="auto">
          <a:xfrm>
            <a:off x="228299" y="6173788"/>
            <a:ext cx="2422071"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
          <p:cNvSpPr>
            <a:spLocks noGrp="1" noChangeArrowheads="1"/>
          </p:cNvSpPr>
          <p:nvPr>
            <p:ph type="title"/>
          </p:nvPr>
        </p:nvSpPr>
        <p:spPr bwMode="auto">
          <a:xfrm>
            <a:off x="435429" y="163513"/>
            <a:ext cx="827314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3" rIns="0" bIns="45713" numCol="1" anchor="b" anchorCtr="0" compatLnSpc="1">
            <a:prstTxWarp prst="textNoShape">
              <a:avLst/>
            </a:prstTxWarp>
          </a:bodyPr>
          <a:lstStyle/>
          <a:p>
            <a:pPr lvl="0"/>
            <a:r>
              <a:rPr lang="en-US" smtClean="0"/>
              <a:t>Slide title</a:t>
            </a:r>
          </a:p>
        </p:txBody>
      </p:sp>
    </p:spTree>
    <p:extLst>
      <p:ext uri="{BB962C8B-B14F-4D97-AF65-F5344CB8AC3E}">
        <p14:creationId xmlns:p14="http://schemas.microsoft.com/office/powerpoint/2010/main" val="2769725269"/>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7.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jpeg"/><Relationship Id="rId1" Type="http://schemas.openxmlformats.org/officeDocument/2006/relationships/slideLayout" Target="../slideLayouts/slideLayout3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crsps.net/"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81.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hyperlink" Target="mailto:kbatten@usaid.gov"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nationalacademies.org/" TargetMode="External"/><Relationship Id="rId4" Type="http://schemas.openxmlformats.org/officeDocument/2006/relationships/image" Target="../media/image29.png"/><Relationship Id="rId1" Type="http://schemas.openxmlformats.org/officeDocument/2006/relationships/slideLayout" Target="../slideLayouts/slideLayout70.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108.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ctrTitle"/>
          </p:nvPr>
        </p:nvSpPr>
        <p:spPr>
          <a:xfrm>
            <a:off x="3810000" y="2057400"/>
            <a:ext cx="5029200" cy="4200524"/>
          </a:xfrm>
        </p:spPr>
        <p:txBody>
          <a:bodyPr/>
          <a:lstStyle/>
          <a:p>
            <a:pPr eaLnBrk="1" hangingPunct="1"/>
            <a:r>
              <a:rPr lang="en-US" sz="3200" dirty="0"/>
              <a:t>Global Climate Change: </a:t>
            </a:r>
            <a:r>
              <a:rPr lang="en-US" sz="3200" dirty="0" smtClean="0"/>
              <a:t/>
            </a:r>
            <a:br>
              <a:rPr lang="en-US" sz="3200" dirty="0" smtClean="0"/>
            </a:br>
            <a:r>
              <a:rPr lang="en-US" sz="2400" dirty="0" smtClean="0"/>
              <a:t/>
            </a:r>
            <a:br>
              <a:rPr lang="en-US" sz="2400" dirty="0" smtClean="0"/>
            </a:br>
            <a:r>
              <a:rPr lang="en-US" sz="2400" dirty="0"/>
              <a:t>Earth Sciences </a:t>
            </a:r>
            <a:r>
              <a:rPr lang="en-US" sz="2400" dirty="0" smtClean="0"/>
              <a:t>Information Needs </a:t>
            </a:r>
            <a:r>
              <a:rPr lang="en-US" sz="2400" dirty="0"/>
              <a:t>and </a:t>
            </a:r>
            <a:r>
              <a:rPr lang="en-US" sz="2400" dirty="0" smtClean="0"/>
              <a:t>Opportunities</a:t>
            </a:r>
            <a:br>
              <a:rPr lang="en-US" sz="2400" dirty="0" smtClean="0"/>
            </a:br>
            <a:r>
              <a:rPr lang="en-US" sz="2400" dirty="0" smtClean="0"/>
              <a:t/>
            </a:r>
            <a:br>
              <a:rPr lang="en-US" sz="2400" dirty="0" smtClean="0"/>
            </a:br>
            <a:r>
              <a:rPr lang="en-US" sz="2800" dirty="0" smtClean="0"/>
              <a:t/>
            </a:r>
            <a:br>
              <a:rPr lang="en-US" sz="2800" dirty="0" smtClean="0"/>
            </a:br>
            <a:r>
              <a:rPr lang="en-US" sz="2800" dirty="0" smtClean="0"/>
              <a:t/>
            </a:r>
            <a:br>
              <a:rPr lang="en-US" sz="2800" dirty="0" smtClean="0"/>
            </a:br>
            <a:r>
              <a:rPr lang="en-US" sz="2800" dirty="0" smtClean="0"/>
              <a:t>Kit Batten, Ph.D.</a:t>
            </a:r>
            <a:br>
              <a:rPr lang="en-US" sz="2800" dirty="0" smtClean="0"/>
            </a:br>
            <a:r>
              <a:rPr lang="en-US" sz="2800" dirty="0" smtClean="0"/>
              <a:t>USAID GCC Coordinator</a:t>
            </a:r>
            <a:r>
              <a:rPr lang="en-US" sz="2000" dirty="0" smtClean="0"/>
              <a:t/>
            </a:r>
            <a:br>
              <a:rPr lang="en-US" sz="2000" dirty="0" smtClean="0"/>
            </a:br>
            <a:r>
              <a:rPr lang="en-US" sz="2000" dirty="0"/>
              <a:t/>
            </a:r>
            <a:br>
              <a:rPr lang="en-US" sz="2000" dirty="0"/>
            </a:br>
            <a:r>
              <a:rPr lang="en-US" sz="1600" dirty="0" smtClean="0"/>
              <a:t>January 8, 2013</a:t>
            </a:r>
          </a:p>
        </p:txBody>
      </p:sp>
      <p:pic>
        <p:nvPicPr>
          <p:cNvPr id="153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3208338" cy="412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295400"/>
            <a:ext cx="7772400" cy="609600"/>
          </a:xfrm>
        </p:spPr>
        <p:txBody>
          <a:bodyPr/>
          <a:lstStyle/>
          <a:p>
            <a:pPr algn="ctr"/>
            <a:r>
              <a:rPr lang="en-US" sz="3600" dirty="0" smtClean="0">
                <a:solidFill>
                  <a:srgbClr val="000000"/>
                </a:solidFill>
              </a:rPr>
              <a:t>Integration </a:t>
            </a:r>
            <a:r>
              <a:rPr lang="en-US" dirty="0" smtClean="0">
                <a:solidFill>
                  <a:srgbClr val="000000"/>
                </a:solidFill>
              </a:rPr>
              <a:t/>
            </a:r>
            <a:br>
              <a:rPr lang="en-US" dirty="0" smtClean="0">
                <a:solidFill>
                  <a:srgbClr val="000000"/>
                </a:solidFill>
              </a:rPr>
            </a:br>
            <a:r>
              <a:rPr lang="en-US" sz="2000" dirty="0" smtClean="0">
                <a:solidFill>
                  <a:srgbClr val="000000"/>
                </a:solidFill>
              </a:rPr>
              <a:t>To i</a:t>
            </a:r>
            <a:r>
              <a:rPr lang="en-US" sz="2000" dirty="0" smtClean="0"/>
              <a:t>ntegrate climate change in USAID programming, policy dialogues, and internal </a:t>
            </a:r>
            <a:r>
              <a:rPr lang="en-US" sz="2000" dirty="0"/>
              <a:t>operations – </a:t>
            </a:r>
            <a:r>
              <a:rPr lang="en-US" sz="2000" dirty="0" smtClean="0"/>
              <a:t>and thereby strengthen </a:t>
            </a:r>
            <a:r>
              <a:rPr lang="en-US" sz="2000" dirty="0"/>
              <a:t>development </a:t>
            </a:r>
            <a:r>
              <a:rPr lang="en-US" sz="2000" dirty="0" smtClean="0"/>
              <a:t>outcomes</a:t>
            </a:r>
          </a:p>
        </p:txBody>
      </p:sp>
      <p:sp>
        <p:nvSpPr>
          <p:cNvPr id="19458" name="Content Placeholder 2"/>
          <p:cNvSpPr>
            <a:spLocks noGrp="1"/>
          </p:cNvSpPr>
          <p:nvPr>
            <p:ph idx="1"/>
          </p:nvPr>
        </p:nvSpPr>
        <p:spPr>
          <a:xfrm>
            <a:off x="533400" y="3200400"/>
            <a:ext cx="7772400" cy="3352800"/>
          </a:xfrm>
        </p:spPr>
        <p:txBody>
          <a:bodyPr>
            <a:normAutofit fontScale="92500" lnSpcReduction="10000"/>
          </a:bodyPr>
          <a:lstStyle/>
          <a:p>
            <a:r>
              <a:rPr lang="en-US" b="1" dirty="0" smtClean="0"/>
              <a:t>Result 3.1 </a:t>
            </a:r>
          </a:p>
          <a:p>
            <a:r>
              <a:rPr lang="en-US" dirty="0" smtClean="0"/>
              <a:t>Integrate climate change across USAID’s development portfolio</a:t>
            </a:r>
          </a:p>
          <a:p>
            <a:r>
              <a:rPr lang="en-US" b="1" dirty="0" smtClean="0"/>
              <a:t>Result 3.2 </a:t>
            </a:r>
          </a:p>
          <a:p>
            <a:r>
              <a:rPr lang="en-US" dirty="0" smtClean="0"/>
              <a:t>Elevate the role of development climate change dialogues and policies.</a:t>
            </a:r>
          </a:p>
          <a:p>
            <a:r>
              <a:rPr lang="en-US" b="1" dirty="0" smtClean="0"/>
              <a:t>Result 3.3 </a:t>
            </a:r>
          </a:p>
          <a:p>
            <a:r>
              <a:rPr lang="en-US" dirty="0" smtClean="0"/>
              <a:t>Lead by example through adoption of low emission and energy-saving operations</a:t>
            </a:r>
          </a:p>
        </p:txBody>
      </p:sp>
      <p:sp>
        <p:nvSpPr>
          <p:cNvPr id="21507" name="Rectangle 2"/>
          <p:cNvSpPr>
            <a:spLocks noChangeArrowheads="1"/>
          </p:cNvSpPr>
          <p:nvPr/>
        </p:nvSpPr>
        <p:spPr bwMode="auto">
          <a:xfrm>
            <a:off x="2590800" y="304800"/>
            <a:ext cx="632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hangingPunct="1"/>
            <a:r>
              <a:rPr lang="en-US" b="1" dirty="0" smtClean="0">
                <a:solidFill>
                  <a:srgbClr val="000000"/>
                </a:solidFill>
              </a:rPr>
              <a:t>Strategic Objective: Integration</a:t>
            </a:r>
            <a:endParaRPr lang="en-US" b="1" dirty="0">
              <a:solidFill>
                <a:srgbClr val="000000"/>
              </a:solidFill>
            </a:endParaRPr>
          </a:p>
        </p:txBody>
      </p:sp>
    </p:spTree>
    <p:extLst>
      <p:ext uri="{BB962C8B-B14F-4D97-AF65-F5344CB8AC3E}">
        <p14:creationId xmlns:p14="http://schemas.microsoft.com/office/powerpoint/2010/main" val="4744071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 y="1295400"/>
            <a:ext cx="8839200" cy="5486400"/>
          </a:xfrm>
        </p:spPr>
        <p:txBody>
          <a:bodyPr/>
          <a:lstStyle/>
          <a:p>
            <a:pPr lvl="1"/>
            <a:r>
              <a:rPr lang="en-US" sz="2200" b="1" dirty="0"/>
              <a:t>D</a:t>
            </a:r>
            <a:r>
              <a:rPr lang="en-US" sz="2200" b="1" dirty="0" smtClean="0"/>
              <a:t>isaster preparedness &amp; response</a:t>
            </a:r>
            <a:r>
              <a:rPr lang="en-US" sz="2200" dirty="0" smtClean="0"/>
              <a:t>:  Need access to and capacity to use climate &amp; weather data/data products </a:t>
            </a:r>
          </a:p>
          <a:p>
            <a:pPr marL="457200" lvl="1" indent="0">
              <a:buNone/>
            </a:pPr>
            <a:endParaRPr lang="en-US" sz="800" dirty="0" smtClean="0"/>
          </a:p>
          <a:p>
            <a:pPr lvl="1"/>
            <a:r>
              <a:rPr lang="en-US" sz="2200" b="1" dirty="0"/>
              <a:t>F</a:t>
            </a:r>
            <a:r>
              <a:rPr lang="en-US" sz="2200" b="1" dirty="0" smtClean="0"/>
              <a:t>ood security</a:t>
            </a:r>
            <a:r>
              <a:rPr lang="en-US" sz="2200" dirty="0" smtClean="0"/>
              <a:t>:  Must plan 5-yrs ahead – AND longer term</a:t>
            </a:r>
          </a:p>
          <a:p>
            <a:pPr marL="457200" lvl="1" indent="0">
              <a:buNone/>
            </a:pPr>
            <a:endParaRPr lang="en-US" sz="800" dirty="0" smtClean="0"/>
          </a:p>
          <a:p>
            <a:pPr lvl="1"/>
            <a:r>
              <a:rPr lang="en-US" sz="2200" b="1" dirty="0" smtClean="0"/>
              <a:t>Health</a:t>
            </a:r>
            <a:r>
              <a:rPr lang="en-US" sz="2200" dirty="0" smtClean="0"/>
              <a:t>:  Must prepare for changes in </a:t>
            </a:r>
            <a:r>
              <a:rPr lang="en-US" sz="2200" dirty="0"/>
              <a:t>disease </a:t>
            </a:r>
            <a:r>
              <a:rPr lang="en-US" sz="2200" dirty="0" smtClean="0"/>
              <a:t>vectors, water-borne disease, heat-related illness, </a:t>
            </a:r>
            <a:r>
              <a:rPr lang="en-US" sz="2200" dirty="0"/>
              <a:t>&amp; water </a:t>
            </a:r>
            <a:r>
              <a:rPr lang="en-US" sz="2200" dirty="0" smtClean="0"/>
              <a:t>supplies</a:t>
            </a:r>
          </a:p>
          <a:p>
            <a:pPr lvl="1"/>
            <a:endParaRPr lang="en-US" sz="800" dirty="0" smtClean="0"/>
          </a:p>
          <a:p>
            <a:pPr lvl="1"/>
            <a:r>
              <a:rPr lang="en-US" sz="2200" b="1" dirty="0"/>
              <a:t>S</a:t>
            </a:r>
            <a:r>
              <a:rPr lang="en-US" sz="2200" b="1" dirty="0" smtClean="0"/>
              <a:t>ustainable economic growth</a:t>
            </a:r>
            <a:r>
              <a:rPr lang="en-US" sz="2200" dirty="0"/>
              <a:t>:</a:t>
            </a:r>
            <a:r>
              <a:rPr lang="en-US" sz="2200" dirty="0" smtClean="0"/>
              <a:t> Need low-carbon, climate resilient economic growth &amp; adaptation strategies</a:t>
            </a:r>
          </a:p>
          <a:p>
            <a:pPr lvl="1"/>
            <a:endParaRPr lang="en-US" sz="800" dirty="0" smtClean="0"/>
          </a:p>
          <a:p>
            <a:pPr lvl="1"/>
            <a:r>
              <a:rPr lang="en-US" sz="2200" b="1" dirty="0"/>
              <a:t>G</a:t>
            </a:r>
            <a:r>
              <a:rPr lang="en-US" sz="2200" b="1" dirty="0" smtClean="0"/>
              <a:t>ender, democracy &amp; human rights</a:t>
            </a:r>
            <a:r>
              <a:rPr lang="en-US" sz="2200" dirty="0" smtClean="0"/>
              <a:t>, climate change hits poor and disenfranchised hardest – successful climate mitigation and adaptation strategies must be sensitive to these groups, not exacerbate existing inequalities</a:t>
            </a:r>
          </a:p>
          <a:p>
            <a:pPr lvl="1"/>
            <a:endParaRPr lang="en-US" sz="800" dirty="0" smtClean="0"/>
          </a:p>
          <a:p>
            <a:pPr lvl="1"/>
            <a:r>
              <a:rPr lang="en-US" sz="2200" b="1" dirty="0" smtClean="0"/>
              <a:t>Global carbon markets</a:t>
            </a:r>
            <a:r>
              <a:rPr lang="en-US" sz="2200" dirty="0" smtClean="0"/>
              <a:t>, Need </a:t>
            </a:r>
            <a:r>
              <a:rPr lang="en-US" sz="2200" dirty="0"/>
              <a:t>capacity to measure and report emissions</a:t>
            </a:r>
          </a:p>
          <a:p>
            <a:pPr lvl="1"/>
            <a:endParaRPr lang="en-US" sz="2400" b="1" dirty="0"/>
          </a:p>
        </p:txBody>
      </p:sp>
      <p:sp>
        <p:nvSpPr>
          <p:cNvPr id="4" name="Slide Number Placeholder 3"/>
          <p:cNvSpPr>
            <a:spLocks noGrp="1"/>
          </p:cNvSpPr>
          <p:nvPr>
            <p:ph type="sldNum" sz="quarter" idx="12"/>
          </p:nvPr>
        </p:nvSpPr>
        <p:spPr/>
        <p:txBody>
          <a:bodyPr/>
          <a:lstStyle/>
          <a:p>
            <a:pPr>
              <a:defRPr/>
            </a:pPr>
            <a:fld id="{0FC44C2B-B39D-4ACA-B23B-DE683D19243B}" type="slidenum">
              <a:rPr lang="en-US" smtClean="0"/>
              <a:pPr>
                <a:defRPr/>
              </a:pPr>
              <a:t>11</a:t>
            </a:fld>
            <a:endParaRPr lang="en-US"/>
          </a:p>
        </p:txBody>
      </p:sp>
      <p:sp>
        <p:nvSpPr>
          <p:cNvPr id="2" name="TextBox 1"/>
          <p:cNvSpPr txBox="1"/>
          <p:nvPr/>
        </p:nvSpPr>
        <p:spPr>
          <a:xfrm>
            <a:off x="2819400" y="76200"/>
            <a:ext cx="6172200" cy="954107"/>
          </a:xfrm>
          <a:prstGeom prst="rect">
            <a:avLst/>
          </a:prstGeom>
          <a:noFill/>
        </p:spPr>
        <p:txBody>
          <a:bodyPr wrap="square" rtlCol="0">
            <a:spAutoFit/>
          </a:bodyPr>
          <a:lstStyle/>
          <a:p>
            <a:r>
              <a:rPr lang="en-US" b="1" dirty="0" smtClean="0"/>
              <a:t>Integration &amp; Key Development Sectors</a:t>
            </a:r>
            <a:endParaRPr lang="en-US" b="1" dirty="0"/>
          </a:p>
        </p:txBody>
      </p:sp>
    </p:spTree>
    <p:extLst>
      <p:ext uri="{BB962C8B-B14F-4D97-AF65-F5344CB8AC3E}">
        <p14:creationId xmlns:p14="http://schemas.microsoft.com/office/powerpoint/2010/main" val="136880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133600"/>
            <a:ext cx="6629400" cy="1981200"/>
          </a:xfrm>
        </p:spPr>
        <p:txBody>
          <a:bodyPr/>
          <a:lstStyle/>
          <a:p>
            <a:r>
              <a:rPr lang="en-US" b="1" dirty="0" smtClean="0">
                <a:solidFill>
                  <a:schemeClr val="tx1"/>
                </a:solidFill>
              </a:rPr>
              <a:t>USAID Projects &amp; Programs</a:t>
            </a:r>
            <a:endParaRPr lang="en-US" b="1" dirty="0">
              <a:solidFill>
                <a:schemeClr val="tx1"/>
              </a:solidFill>
            </a:endParaRPr>
          </a:p>
        </p:txBody>
      </p:sp>
      <p:sp>
        <p:nvSpPr>
          <p:cNvPr id="3" name="Subtitle 2"/>
          <p:cNvSpPr>
            <a:spLocks noGrp="1"/>
          </p:cNvSpPr>
          <p:nvPr>
            <p:ph type="subTitle" idx="1"/>
          </p:nvPr>
        </p:nvSpPr>
        <p:spPr>
          <a:xfrm>
            <a:off x="990600" y="4572000"/>
            <a:ext cx="7224714" cy="1600200"/>
          </a:xfrm>
        </p:spPr>
        <p:txBody>
          <a:bodyPr>
            <a:normAutofit/>
          </a:bodyPr>
          <a:lstStyle/>
          <a:p>
            <a:r>
              <a:rPr lang="en-US" sz="2800" b="1" dirty="0">
                <a:solidFill>
                  <a:srgbClr val="0070C0"/>
                </a:solidFill>
              </a:rPr>
              <a:t>FEWS </a:t>
            </a:r>
            <a:r>
              <a:rPr lang="en-US" sz="2800" b="1" dirty="0" smtClean="0">
                <a:solidFill>
                  <a:srgbClr val="0070C0"/>
                </a:solidFill>
              </a:rPr>
              <a:t>NET &amp; SERVIR</a:t>
            </a:r>
            <a:endParaRPr lang="en-US" sz="2800" b="1" dirty="0"/>
          </a:p>
        </p:txBody>
      </p:sp>
    </p:spTree>
    <p:extLst>
      <p:ext uri="{BB962C8B-B14F-4D97-AF65-F5344CB8AC3E}">
        <p14:creationId xmlns:p14="http://schemas.microsoft.com/office/powerpoint/2010/main" val="6972216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676BE3D0-D076-40A6-B907-9F1CD02F2E39}" type="slidenum">
              <a:rPr lang="en-US" smtClean="0"/>
              <a:pPr>
                <a:defRPr/>
              </a:pPr>
              <a:t>13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51" y="1371599"/>
            <a:ext cx="9000331" cy="506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New FEWS NET logo"/>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8737"/>
            <a:ext cx="2819400" cy="838200"/>
          </a:xfrm>
          <a:prstGeom prst="rect">
            <a:avLst/>
          </a:prstGeom>
          <a:noFill/>
          <a:ln>
            <a:noFill/>
          </a:ln>
        </p:spPr>
      </p:pic>
    </p:spTree>
    <p:extLst>
      <p:ext uri="{BB962C8B-B14F-4D97-AF65-F5344CB8AC3E}">
        <p14:creationId xmlns:p14="http://schemas.microsoft.com/office/powerpoint/2010/main" val="291734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455" y="263577"/>
            <a:ext cx="6477000" cy="1143000"/>
          </a:xfrm>
        </p:spPr>
        <p:txBody>
          <a:bodyPr>
            <a:normAutofit/>
          </a:bodyPr>
          <a:lstStyle/>
          <a:p>
            <a:pPr algn="ctr"/>
            <a:r>
              <a:rPr lang="en-US" b="1" dirty="0" smtClean="0">
                <a:solidFill>
                  <a:schemeClr val="tx1"/>
                </a:solidFill>
              </a:rPr>
              <a:t>25 years of technical and strategic innovation…</a:t>
            </a:r>
            <a:endParaRPr lang="en-US" b="1" dirty="0">
              <a:solidFill>
                <a:schemeClr val="tx1"/>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93" y="1432810"/>
            <a:ext cx="7875587"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2426732"/>
            <a:ext cx="1447800" cy="523220"/>
          </a:xfrm>
          <a:prstGeom prst="rect">
            <a:avLst/>
          </a:prstGeom>
          <a:noFill/>
        </p:spPr>
        <p:txBody>
          <a:bodyPr wrap="square" rtlCol="0">
            <a:spAutoFit/>
          </a:bodyPr>
          <a:lstStyle/>
          <a:p>
            <a:r>
              <a:rPr lang="en-US" dirty="0" smtClean="0"/>
              <a:t>FEWS</a:t>
            </a:r>
            <a:endParaRPr lang="en-US" dirty="0"/>
          </a:p>
        </p:txBody>
      </p:sp>
      <p:sp>
        <p:nvSpPr>
          <p:cNvPr id="5" name="TextBox 4"/>
          <p:cNvSpPr txBox="1"/>
          <p:nvPr/>
        </p:nvSpPr>
        <p:spPr>
          <a:xfrm>
            <a:off x="6705600" y="4140209"/>
            <a:ext cx="1371600" cy="369332"/>
          </a:xfrm>
          <a:prstGeom prst="rect">
            <a:avLst/>
          </a:prstGeom>
          <a:noFill/>
        </p:spPr>
        <p:txBody>
          <a:bodyPr wrap="square" rtlCol="0">
            <a:spAutoFit/>
          </a:bodyPr>
          <a:lstStyle/>
          <a:p>
            <a:r>
              <a:rPr lang="en-US" dirty="0" smtClean="0"/>
              <a:t>FEWS NET</a:t>
            </a:r>
            <a:endParaRPr lang="en-US" dirty="0"/>
          </a:p>
        </p:txBody>
      </p:sp>
    </p:spTree>
    <p:extLst>
      <p:ext uri="{BB962C8B-B14F-4D97-AF65-F5344CB8AC3E}">
        <p14:creationId xmlns:p14="http://schemas.microsoft.com/office/powerpoint/2010/main" val="29321131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100" y="304582"/>
            <a:ext cx="4857750" cy="5551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flipH="1">
            <a:off x="7315200" y="838200"/>
            <a:ext cx="228600" cy="1219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391400" y="3352800"/>
            <a:ext cx="9906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90" name="TextBox 17"/>
          <p:cNvSpPr txBox="1">
            <a:spLocks noChangeArrowheads="1"/>
          </p:cNvSpPr>
          <p:nvPr/>
        </p:nvSpPr>
        <p:spPr bwMode="auto">
          <a:xfrm>
            <a:off x="457200" y="1991886"/>
            <a:ext cx="3505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2000" b="1" dirty="0" smtClean="0"/>
              <a:t>Problem</a:t>
            </a:r>
            <a:r>
              <a:rPr lang="en-US" sz="2000" dirty="0" smtClean="0"/>
              <a:t>: Global climate change data and patterns </a:t>
            </a:r>
            <a:r>
              <a:rPr lang="en-US" sz="2000" dirty="0"/>
              <a:t>are </a:t>
            </a:r>
            <a:r>
              <a:rPr lang="en-US" sz="2000" dirty="0" smtClean="0"/>
              <a:t>not </a:t>
            </a:r>
            <a:r>
              <a:rPr lang="en-US" sz="2000" dirty="0"/>
              <a:t>accurate </a:t>
            </a:r>
            <a:r>
              <a:rPr lang="en-US" sz="2000" dirty="0" smtClean="0"/>
              <a:t>at the national level… </a:t>
            </a:r>
            <a:endParaRPr lang="en-US" sz="2000" dirty="0"/>
          </a:p>
          <a:p>
            <a:endParaRPr lang="en-US" sz="2000" dirty="0"/>
          </a:p>
          <a:p>
            <a:r>
              <a:rPr lang="en-US" sz="2000" b="1" dirty="0" smtClean="0"/>
              <a:t>Innovation</a:t>
            </a:r>
            <a:r>
              <a:rPr lang="en-US" sz="2000" dirty="0" smtClean="0"/>
              <a:t>: FEWS analyzes </a:t>
            </a:r>
            <a:r>
              <a:rPr lang="en-US" sz="2000" dirty="0"/>
              <a:t>actual climate change </a:t>
            </a:r>
            <a:r>
              <a:rPr lang="en-US" sz="2000" dirty="0" smtClean="0"/>
              <a:t>data and patterns </a:t>
            </a:r>
            <a:r>
              <a:rPr lang="en-US" sz="2000" dirty="0"/>
              <a:t>over </a:t>
            </a:r>
            <a:r>
              <a:rPr lang="en-US" sz="2000" dirty="0" smtClean="0"/>
              <a:t>last 30-50 years</a:t>
            </a:r>
            <a:r>
              <a:rPr lang="en-US" sz="2000" dirty="0"/>
              <a:t> </a:t>
            </a:r>
            <a:r>
              <a:rPr lang="en-US" sz="2000" dirty="0" smtClean="0"/>
              <a:t>and projects trends forward </a:t>
            </a:r>
            <a:r>
              <a:rPr lang="en-US" sz="2000" dirty="0"/>
              <a:t>to </a:t>
            </a:r>
            <a:r>
              <a:rPr lang="en-US" sz="2000" dirty="0" smtClean="0"/>
              <a:t>show 2025 impacts – generating scaled-down information useful to adaptation planning.</a:t>
            </a:r>
            <a:endParaRPr lang="en-US" sz="2000" dirty="0"/>
          </a:p>
        </p:txBody>
      </p:sp>
      <p:sp>
        <p:nvSpPr>
          <p:cNvPr id="16391" name="TextBox 19"/>
          <p:cNvSpPr txBox="1">
            <a:spLocks noChangeArrowheads="1"/>
          </p:cNvSpPr>
          <p:nvPr/>
        </p:nvSpPr>
        <p:spPr bwMode="auto">
          <a:xfrm>
            <a:off x="4114800" y="4693384"/>
            <a:ext cx="1828800" cy="1938992"/>
          </a:xfrm>
          <a:prstGeom prst="rect">
            <a:avLst/>
          </a:prstGeom>
          <a:solidFill>
            <a:schemeClr val="tx1"/>
          </a:solidFill>
          <a:ln>
            <a:noFill/>
          </a:ln>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2000" b="1" dirty="0">
                <a:solidFill>
                  <a:schemeClr val="bg1"/>
                </a:solidFill>
              </a:rPr>
              <a:t>Kenya: Actual and projected agricultural areas being lost to CC</a:t>
            </a:r>
          </a:p>
        </p:txBody>
      </p:sp>
      <p:cxnSp>
        <p:nvCxnSpPr>
          <p:cNvPr id="7" name="Straight Arrow Connector 6"/>
          <p:cNvCxnSpPr/>
          <p:nvPr/>
        </p:nvCxnSpPr>
        <p:spPr>
          <a:xfrm flipV="1">
            <a:off x="5562600" y="4038600"/>
            <a:ext cx="762000" cy="762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94" name="TextBox 3"/>
          <p:cNvSpPr txBox="1">
            <a:spLocks noChangeArrowheads="1"/>
          </p:cNvSpPr>
          <p:nvPr/>
        </p:nvSpPr>
        <p:spPr bwMode="auto">
          <a:xfrm>
            <a:off x="7297556" y="6086048"/>
            <a:ext cx="1546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900" dirty="0"/>
              <a:t>USAID/FEWS NET/USGS/UCSB</a:t>
            </a:r>
          </a:p>
        </p:txBody>
      </p:sp>
      <p:sp>
        <p:nvSpPr>
          <p:cNvPr id="12" name="Title 1"/>
          <p:cNvSpPr txBox="1">
            <a:spLocks/>
          </p:cNvSpPr>
          <p:nvPr/>
        </p:nvSpPr>
        <p:spPr>
          <a:xfrm>
            <a:off x="990600" y="309397"/>
            <a:ext cx="3505200" cy="1477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p>
        </p:txBody>
      </p:sp>
      <p:sp>
        <p:nvSpPr>
          <p:cNvPr id="4" name="TextBox 3"/>
          <p:cNvSpPr txBox="1"/>
          <p:nvPr/>
        </p:nvSpPr>
        <p:spPr>
          <a:xfrm>
            <a:off x="5867400" y="4753026"/>
            <a:ext cx="457200" cy="52322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5228787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52400"/>
            <a:ext cx="6477000" cy="830997"/>
          </a:xfrm>
          <a:prstGeom prst="rect">
            <a:avLst/>
          </a:prstGeom>
          <a:noFill/>
        </p:spPr>
        <p:txBody>
          <a:bodyPr wrap="square" rtlCol="0">
            <a:spAutoFit/>
          </a:bodyPr>
          <a:lstStyle/>
          <a:p>
            <a:pPr algn="ctr"/>
            <a:r>
              <a:rPr lang="en-US" sz="2400" b="1" dirty="0" smtClean="0"/>
              <a:t>FEWS NET weather and crop monitoring products…</a:t>
            </a:r>
            <a:endParaRPr lang="en-US" sz="2400" b="1"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1" y="1701192"/>
            <a:ext cx="2796907" cy="2903795"/>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022" y="4498807"/>
            <a:ext cx="4210050" cy="2047875"/>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4598561"/>
            <a:ext cx="2834548" cy="1200329"/>
          </a:xfrm>
          <a:prstGeom prst="rect">
            <a:avLst/>
          </a:prstGeom>
          <a:noFill/>
        </p:spPr>
        <p:txBody>
          <a:bodyPr wrap="square" rtlCol="0">
            <a:spAutoFit/>
          </a:bodyPr>
          <a:lstStyle/>
          <a:p>
            <a:pPr algn="ctr"/>
            <a:r>
              <a:rPr lang="en-US" sz="1800" b="1" dirty="0">
                <a:solidFill>
                  <a:srgbClr val="0070C0"/>
                </a:solidFill>
              </a:rPr>
              <a:t>Crop water requirements satisfaction index (WRSI)</a:t>
            </a:r>
          </a:p>
        </p:txBody>
      </p:sp>
      <p:sp>
        <p:nvSpPr>
          <p:cNvPr id="5" name="TextBox 4"/>
          <p:cNvSpPr txBox="1"/>
          <p:nvPr/>
        </p:nvSpPr>
        <p:spPr>
          <a:xfrm>
            <a:off x="3074596" y="4947204"/>
            <a:ext cx="1516426" cy="1477328"/>
          </a:xfrm>
          <a:prstGeom prst="rect">
            <a:avLst/>
          </a:prstGeom>
          <a:noFill/>
        </p:spPr>
        <p:txBody>
          <a:bodyPr wrap="square" rtlCol="0">
            <a:spAutoFit/>
          </a:bodyPr>
          <a:lstStyle/>
          <a:p>
            <a:pPr algn="ctr"/>
            <a:r>
              <a:rPr lang="en-US" sz="1800" b="1" dirty="0">
                <a:solidFill>
                  <a:srgbClr val="0070C0"/>
                </a:solidFill>
              </a:rPr>
              <a:t>Improved multiple-source rainfall estimation</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2200" y="1691096"/>
            <a:ext cx="3276600" cy="2376637"/>
          </a:xfrm>
          <a:prstGeom prst="rect">
            <a:avLst/>
          </a:prstGeom>
          <a:ln>
            <a:solidFill>
              <a:srgbClr val="0070C0"/>
            </a:solidFill>
          </a:ln>
        </p:spPr>
      </p:pic>
      <p:sp>
        <p:nvSpPr>
          <p:cNvPr id="10" name="TextBox 9"/>
          <p:cNvSpPr txBox="1"/>
          <p:nvPr/>
        </p:nvSpPr>
        <p:spPr>
          <a:xfrm>
            <a:off x="3641400" y="1713603"/>
            <a:ext cx="1602036" cy="1477328"/>
          </a:xfrm>
          <a:prstGeom prst="rect">
            <a:avLst/>
          </a:prstGeom>
          <a:noFill/>
        </p:spPr>
        <p:txBody>
          <a:bodyPr wrap="square" rtlCol="0">
            <a:spAutoFit/>
          </a:bodyPr>
          <a:lstStyle/>
          <a:p>
            <a:r>
              <a:rPr lang="en-US" sz="1800" b="1" dirty="0" smtClean="0">
                <a:solidFill>
                  <a:srgbClr val="0070C0"/>
                </a:solidFill>
              </a:rPr>
              <a:t>Very high resolution, almost real-time crop monitoring</a:t>
            </a:r>
            <a:endParaRPr lang="en-US" sz="1800" b="1" dirty="0">
              <a:solidFill>
                <a:srgbClr val="0070C0"/>
              </a:solidFill>
            </a:endParaRPr>
          </a:p>
        </p:txBody>
      </p:sp>
    </p:spTree>
    <p:extLst>
      <p:ext uri="{BB962C8B-B14F-4D97-AF65-F5344CB8AC3E}">
        <p14:creationId xmlns:p14="http://schemas.microsoft.com/office/powerpoint/2010/main" val="20924848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5" descr="NigerDD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48149"/>
            <a:ext cx="8077199" cy="4247441"/>
          </a:xfrm>
          <a:prstGeom prst="rect">
            <a:avLst/>
          </a:prstGeom>
          <a:noFill/>
          <a:ln>
            <a:noFill/>
          </a:ln>
          <a:effectLst>
            <a:glow rad="304800">
              <a:schemeClr val="accent1">
                <a:satMod val="175000"/>
                <a:alpha val="40000"/>
              </a:schemeClr>
            </a:glow>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6"/>
          <p:cNvSpPr txBox="1">
            <a:spLocks noChangeArrowheads="1"/>
          </p:cNvSpPr>
          <p:nvPr/>
        </p:nvSpPr>
        <p:spPr bwMode="auto">
          <a:xfrm>
            <a:off x="2895600" y="352455"/>
            <a:ext cx="6019800"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en-US" sz="2000" b="1" dirty="0" smtClean="0">
                <a:latin typeface="+mj-lt"/>
              </a:rPr>
              <a:t>FEWS NET’s </a:t>
            </a:r>
            <a:r>
              <a:rPr lang="en-US" sz="2000" b="1" dirty="0">
                <a:latin typeface="+mj-lt"/>
              </a:rPr>
              <a:t>web-based population application </a:t>
            </a:r>
          </a:p>
        </p:txBody>
      </p:sp>
    </p:spTree>
    <p:extLst>
      <p:ext uri="{BB962C8B-B14F-4D97-AF65-F5344CB8AC3E}">
        <p14:creationId xmlns:p14="http://schemas.microsoft.com/office/powerpoint/2010/main" val="27399450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04800" y="284163"/>
            <a:ext cx="8839200" cy="1143000"/>
          </a:xfrm>
        </p:spPr>
        <p:txBody>
          <a:bodyPr/>
          <a:lstStyle/>
          <a:p>
            <a:r>
              <a:rPr lang="en-US" sz="3400" smtClean="0">
                <a:solidFill>
                  <a:schemeClr val="tx1"/>
                </a:solidFill>
                <a:ea typeface="ＭＳ Ｐゴシック" pitchFamily="34" charset="-128"/>
              </a:rPr>
              <a:t>SERVIR Services</a:t>
            </a:r>
          </a:p>
        </p:txBody>
      </p:sp>
      <p:sp>
        <p:nvSpPr>
          <p:cNvPr id="6147" name="Rectangle 3"/>
          <p:cNvSpPr>
            <a:spLocks noGrp="1" noChangeArrowheads="1"/>
          </p:cNvSpPr>
          <p:nvPr>
            <p:ph type="body" idx="4294967295"/>
          </p:nvPr>
        </p:nvSpPr>
        <p:spPr>
          <a:xfrm>
            <a:off x="0" y="1477963"/>
            <a:ext cx="9144000" cy="4129087"/>
          </a:xfrm>
          <a:noFill/>
        </p:spPr>
        <p:txBody>
          <a:bodyPr lIns="89654" tIns="44828" rIns="89654" bIns="44828"/>
          <a:lstStyle/>
          <a:p>
            <a:pPr algn="ctr">
              <a:lnSpc>
                <a:spcPct val="80000"/>
              </a:lnSpc>
              <a:buFontTx/>
              <a:buNone/>
            </a:pPr>
            <a:endParaRPr lang="en-US" sz="2400" smtClean="0">
              <a:ea typeface="ＭＳ Ｐゴシック" pitchFamily="34" charset="-128"/>
            </a:endParaRPr>
          </a:p>
          <a:p>
            <a:pPr algn="ctr">
              <a:lnSpc>
                <a:spcPct val="80000"/>
              </a:lnSpc>
              <a:buFontTx/>
              <a:buNone/>
            </a:pPr>
            <a:endParaRPr lang="en-US" sz="2400" smtClean="0">
              <a:ea typeface="ＭＳ Ｐゴシック" pitchFamily="34" charset="-128"/>
            </a:endParaRPr>
          </a:p>
        </p:txBody>
      </p:sp>
      <p:pic>
        <p:nvPicPr>
          <p:cNvPr id="6" name="Picture 28" descr="server-room"/>
          <p:cNvPicPr preferRelativeResize="0">
            <a:picLocks noChangeAspect="1" noChangeArrowheads="1"/>
          </p:cNvPicPr>
          <p:nvPr/>
        </p:nvPicPr>
        <p:blipFill>
          <a:blip r:embed="rId3"/>
          <a:srcRect/>
          <a:stretch>
            <a:fillRect/>
          </a:stretch>
        </p:blipFill>
        <p:spPr bwMode="auto">
          <a:xfrm>
            <a:off x="0" y="5794375"/>
            <a:ext cx="1579563" cy="10636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eonetcast-RCMRD.JPG"/>
          <p:cNvPicPr>
            <a:picLocks noChangeAspect="1"/>
          </p:cNvPicPr>
          <p:nvPr/>
        </p:nvPicPr>
        <p:blipFill>
          <a:blip r:embed="rId4"/>
          <a:srcRect/>
          <a:stretch>
            <a:fillRect/>
          </a:stretch>
        </p:blipFill>
        <p:spPr bwMode="auto">
          <a:xfrm>
            <a:off x="1587500" y="5772150"/>
            <a:ext cx="1447800" cy="1085850"/>
          </a:xfrm>
          <a:prstGeom prst="rect">
            <a:avLst/>
          </a:prstGeom>
          <a:noFill/>
          <a:ln>
            <a:noFill/>
          </a:ln>
          <a:effectLst>
            <a:outerShdw blurRad="292100" dist="139700" dir="2700000" algn="ctr" rotWithShape="0">
              <a:srgbClr val="80808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5773738"/>
            <a:ext cx="1858963"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RLCM"/>
          <p:cNvPicPr>
            <a:picLocks noChangeAspect="1" noChangeArrowheads="1"/>
          </p:cNvPicPr>
          <p:nvPr/>
        </p:nvPicPr>
        <p:blipFill>
          <a:blip r:embed="rId6"/>
          <a:srcRect/>
          <a:stretch>
            <a:fillRect/>
          </a:stretch>
        </p:blipFill>
        <p:spPr bwMode="auto">
          <a:xfrm>
            <a:off x="5961063" y="5761038"/>
            <a:ext cx="1468437" cy="10969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Documents and Settings\Kate Lance\NASA\SERVIR\SERVIR website\user.jpg"/>
          <p:cNvPicPr>
            <a:picLocks noChangeAspect="1" noChangeArrowheads="1"/>
          </p:cNvPicPr>
          <p:nvPr/>
        </p:nvPicPr>
        <p:blipFill>
          <a:blip r:embed="rId7"/>
          <a:srcRect/>
          <a:stretch>
            <a:fillRect/>
          </a:stretch>
        </p:blipFill>
        <p:spPr bwMode="auto">
          <a:xfrm>
            <a:off x="7431088" y="5765800"/>
            <a:ext cx="1712912" cy="10922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descr="annette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113" y="5761038"/>
            <a:ext cx="14874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3"/>
          <p:cNvSpPr txBox="1">
            <a:spLocks noChangeArrowheads="1"/>
          </p:cNvSpPr>
          <p:nvPr/>
        </p:nvSpPr>
        <p:spPr bwMode="auto">
          <a:xfrm>
            <a:off x="295275" y="2279650"/>
            <a:ext cx="8848725"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54" tIns="44828" rIns="89654" bIns="44828"/>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80000"/>
              </a:lnSpc>
              <a:spcBef>
                <a:spcPct val="40000"/>
              </a:spcBef>
              <a:buFontTx/>
              <a:buChar char="•"/>
            </a:pPr>
            <a:r>
              <a:rPr lang="en-US" sz="2600" smtClean="0">
                <a:solidFill>
                  <a:srgbClr val="000000"/>
                </a:solidFill>
              </a:rPr>
              <a:t>Spatial analysis, monitoring, assessing extreme events</a:t>
            </a:r>
          </a:p>
          <a:p>
            <a:pPr>
              <a:lnSpc>
                <a:spcPct val="80000"/>
              </a:lnSpc>
              <a:spcBef>
                <a:spcPct val="40000"/>
              </a:spcBef>
              <a:buFontTx/>
              <a:buChar char="•"/>
            </a:pPr>
            <a:r>
              <a:rPr lang="en-US" sz="2600" smtClean="0">
                <a:solidFill>
                  <a:srgbClr val="000000"/>
                </a:solidFill>
              </a:rPr>
              <a:t>Sharing satellite &amp; geospatial data</a:t>
            </a:r>
          </a:p>
          <a:p>
            <a:pPr>
              <a:lnSpc>
                <a:spcPct val="80000"/>
              </a:lnSpc>
              <a:spcBef>
                <a:spcPct val="40000"/>
              </a:spcBef>
              <a:buFontTx/>
              <a:buChar char="•"/>
            </a:pPr>
            <a:r>
              <a:rPr lang="en-US" sz="2600" smtClean="0">
                <a:solidFill>
                  <a:srgbClr val="000000"/>
                </a:solidFill>
              </a:rPr>
              <a:t>Disseminating products, decision-support tools</a:t>
            </a:r>
          </a:p>
          <a:p>
            <a:pPr>
              <a:lnSpc>
                <a:spcPct val="80000"/>
              </a:lnSpc>
              <a:spcBef>
                <a:spcPct val="40000"/>
              </a:spcBef>
              <a:buFontTx/>
              <a:buChar char="•"/>
            </a:pPr>
            <a:r>
              <a:rPr lang="en-US" sz="2600" smtClean="0">
                <a:solidFill>
                  <a:srgbClr val="000000"/>
                </a:solidFill>
              </a:rPr>
              <a:t>Geospatial technical support and map-making</a:t>
            </a:r>
          </a:p>
          <a:p>
            <a:pPr>
              <a:lnSpc>
                <a:spcPct val="80000"/>
              </a:lnSpc>
              <a:spcBef>
                <a:spcPct val="40000"/>
              </a:spcBef>
              <a:buFontTx/>
              <a:buChar char="•"/>
            </a:pPr>
            <a:r>
              <a:rPr lang="en-US" sz="2600" smtClean="0">
                <a:solidFill>
                  <a:srgbClr val="000000"/>
                </a:solidFill>
              </a:rPr>
              <a:t>Capacity building/training</a:t>
            </a:r>
          </a:p>
          <a:p>
            <a:pPr>
              <a:lnSpc>
                <a:spcPct val="80000"/>
              </a:lnSpc>
              <a:spcBef>
                <a:spcPct val="40000"/>
              </a:spcBef>
              <a:buFontTx/>
              <a:buChar char="•"/>
            </a:pPr>
            <a:r>
              <a:rPr lang="en-US" sz="2600" smtClean="0">
                <a:solidFill>
                  <a:srgbClr val="000000"/>
                </a:solidFill>
              </a:rPr>
              <a:t>Facilitating partnerships &amp; collaboration</a:t>
            </a:r>
          </a:p>
          <a:p>
            <a:pPr>
              <a:lnSpc>
                <a:spcPct val="80000"/>
              </a:lnSpc>
              <a:spcBef>
                <a:spcPct val="20000"/>
              </a:spcBef>
            </a:pPr>
            <a:endParaRPr lang="en-US" sz="2600" smtClean="0">
              <a:solidFill>
                <a:srgbClr val="000000"/>
              </a:solidFill>
            </a:endParaRPr>
          </a:p>
        </p:txBody>
      </p:sp>
      <p:sp>
        <p:nvSpPr>
          <p:cNvPr id="6155" name="Rectangle 5"/>
          <p:cNvSpPr>
            <a:spLocks noChangeArrowheads="1"/>
          </p:cNvSpPr>
          <p:nvPr/>
        </p:nvSpPr>
        <p:spPr bwMode="auto">
          <a:xfrm>
            <a:off x="2368550" y="1597025"/>
            <a:ext cx="47704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40000"/>
              </a:spcBef>
            </a:pPr>
            <a:r>
              <a:rPr lang="en-US" sz="3200" smtClean="0">
                <a:solidFill>
                  <a:srgbClr val="000000"/>
                </a:solidFill>
                <a:latin typeface="Arial" pitchFamily="34" charset="0"/>
                <a:ea typeface="ＭＳ Ｐゴシック" pitchFamily="34" charset="-128"/>
              </a:rPr>
              <a:t>A common platform for: </a:t>
            </a:r>
          </a:p>
        </p:txBody>
      </p:sp>
    </p:spTree>
    <p:extLst>
      <p:ext uri="{BB962C8B-B14F-4D97-AF65-F5344CB8AC3E}">
        <p14:creationId xmlns:p14="http://schemas.microsoft.com/office/powerpoint/2010/main" val="37204680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p1"/>
          <p:cNvPicPr>
            <a:picLocks noChangeAspect="1" noChangeArrowheads="1"/>
          </p:cNvPicPr>
          <p:nvPr/>
        </p:nvPicPr>
        <p:blipFill>
          <a:blip r:embed="rId3">
            <a:lum bright="10000"/>
          </a:blip>
          <a:srcRect/>
          <a:stretch>
            <a:fillRect/>
          </a:stretch>
        </p:blipFill>
        <p:spPr bwMode="auto">
          <a:xfrm>
            <a:off x="347663" y="1898650"/>
            <a:ext cx="8135937" cy="47688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Hexagon 3"/>
          <p:cNvSpPr>
            <a:spLocks noChangeArrowheads="1"/>
          </p:cNvSpPr>
          <p:nvPr/>
        </p:nvSpPr>
        <p:spPr bwMode="auto">
          <a:xfrm>
            <a:off x="2501900" y="4081463"/>
            <a:ext cx="173038" cy="185737"/>
          </a:xfrm>
          <a:prstGeom prst="hexagon">
            <a:avLst>
              <a:gd name="adj" fmla="val 25000"/>
              <a:gd name="vf" fmla="val 115470"/>
            </a:avLst>
          </a:prstGeom>
          <a:solidFill>
            <a:srgbClr val="B023FF"/>
          </a:solidFill>
          <a:ln w="9525">
            <a:solidFill>
              <a:schemeClr val="tx1"/>
            </a:solidFill>
            <a:round/>
            <a:headEnd/>
            <a:tailEnd/>
          </a:ln>
        </p:spPr>
        <p:txBody>
          <a:bodyPr/>
          <a:lstStyle/>
          <a:p>
            <a:endParaRPr lang="en-US" sz="1800" smtClean="0">
              <a:solidFill>
                <a:srgbClr val="000000"/>
              </a:solidFill>
              <a:latin typeface="Arial" pitchFamily="34" charset="0"/>
              <a:ea typeface="ＭＳ Ｐゴシック" pitchFamily="34" charset="-128"/>
            </a:endParaRPr>
          </a:p>
        </p:txBody>
      </p:sp>
      <p:sp>
        <p:nvSpPr>
          <p:cNvPr id="7172" name="Hexagon 5"/>
          <p:cNvSpPr>
            <a:spLocks noChangeArrowheads="1"/>
          </p:cNvSpPr>
          <p:nvPr/>
        </p:nvSpPr>
        <p:spPr bwMode="auto">
          <a:xfrm>
            <a:off x="5181600" y="4572000"/>
            <a:ext cx="165100" cy="203200"/>
          </a:xfrm>
          <a:prstGeom prst="hexagon">
            <a:avLst>
              <a:gd name="adj" fmla="val 25000"/>
              <a:gd name="vf" fmla="val 115470"/>
            </a:avLst>
          </a:prstGeom>
          <a:solidFill>
            <a:srgbClr val="B023FF"/>
          </a:solidFill>
          <a:ln w="9525">
            <a:solidFill>
              <a:schemeClr val="tx1"/>
            </a:solidFill>
            <a:round/>
            <a:headEnd/>
            <a:tailEnd/>
          </a:ln>
        </p:spPr>
        <p:txBody>
          <a:bodyPr/>
          <a:lstStyle/>
          <a:p>
            <a:endParaRPr lang="en-US" sz="1800" smtClean="0">
              <a:solidFill>
                <a:srgbClr val="000000"/>
              </a:solidFill>
              <a:latin typeface="Arial" pitchFamily="34" charset="0"/>
              <a:ea typeface="ＭＳ Ｐゴシック" pitchFamily="34" charset="-128"/>
            </a:endParaRPr>
          </a:p>
        </p:txBody>
      </p:sp>
      <p:sp>
        <p:nvSpPr>
          <p:cNvPr id="7173" name="Rectangle 14"/>
          <p:cNvSpPr>
            <a:spLocks noChangeArrowheads="1"/>
          </p:cNvSpPr>
          <p:nvPr/>
        </p:nvSpPr>
        <p:spPr bwMode="auto">
          <a:xfrm>
            <a:off x="1282700" y="488950"/>
            <a:ext cx="7658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000" smtClean="0">
                <a:solidFill>
                  <a:srgbClr val="010100"/>
                </a:solidFill>
                <a:latin typeface="Arial" pitchFamily="34" charset="0"/>
                <a:ea typeface="ＭＳ Ｐゴシック" pitchFamily="34" charset="-128"/>
              </a:rPr>
              <a:t>Current SERVIR Hubs:</a:t>
            </a:r>
            <a:r>
              <a:rPr lang="en-US" sz="2000" smtClean="0">
                <a:solidFill>
                  <a:srgbClr val="000000"/>
                </a:solidFill>
                <a:latin typeface="Arial" pitchFamily="34" charset="0"/>
                <a:ea typeface="ＭＳ Ｐゴシック" pitchFamily="34" charset="-128"/>
              </a:rPr>
              <a:t>               Coordination Office:     </a:t>
            </a:r>
          </a:p>
        </p:txBody>
      </p:sp>
      <p:sp>
        <p:nvSpPr>
          <p:cNvPr id="7174" name="Hexagon 15"/>
          <p:cNvSpPr>
            <a:spLocks noChangeArrowheads="1"/>
          </p:cNvSpPr>
          <p:nvPr/>
        </p:nvSpPr>
        <p:spPr bwMode="auto">
          <a:xfrm>
            <a:off x="4241800" y="609600"/>
            <a:ext cx="177800" cy="173038"/>
          </a:xfrm>
          <a:prstGeom prst="hexagon">
            <a:avLst>
              <a:gd name="adj" fmla="val 25041"/>
              <a:gd name="vf" fmla="val 115470"/>
            </a:avLst>
          </a:prstGeom>
          <a:solidFill>
            <a:srgbClr val="B023FF"/>
          </a:solidFill>
          <a:ln w="9525">
            <a:solidFill>
              <a:schemeClr val="tx1"/>
            </a:solidFill>
            <a:round/>
            <a:headEnd/>
            <a:tailEnd/>
          </a:ln>
        </p:spPr>
        <p:txBody>
          <a:bodyPr/>
          <a:lstStyle/>
          <a:p>
            <a:endParaRPr lang="en-US" sz="1800" smtClean="0">
              <a:solidFill>
                <a:srgbClr val="000000"/>
              </a:solidFill>
              <a:latin typeface="Arial" pitchFamily="34" charset="0"/>
              <a:ea typeface="ＭＳ Ｐゴシック" pitchFamily="34" charset="-128"/>
            </a:endParaRPr>
          </a:p>
        </p:txBody>
      </p:sp>
      <p:sp>
        <p:nvSpPr>
          <p:cNvPr id="7175" name="Hexagon 19"/>
          <p:cNvSpPr>
            <a:spLocks noChangeArrowheads="1"/>
          </p:cNvSpPr>
          <p:nvPr/>
        </p:nvSpPr>
        <p:spPr bwMode="auto">
          <a:xfrm flipH="1" flipV="1">
            <a:off x="7704138" y="585788"/>
            <a:ext cx="185737" cy="220662"/>
          </a:xfrm>
          <a:prstGeom prst="hexagon">
            <a:avLst>
              <a:gd name="adj" fmla="val 25000"/>
              <a:gd name="vf" fmla="val 115470"/>
            </a:avLst>
          </a:prstGeom>
          <a:solidFill>
            <a:srgbClr val="FF6600"/>
          </a:solidFill>
          <a:ln w="9525">
            <a:solidFill>
              <a:schemeClr val="tx1"/>
            </a:solidFill>
            <a:round/>
            <a:headEnd/>
            <a:tailEnd/>
          </a:ln>
        </p:spPr>
        <p:txBody>
          <a:bodyPr/>
          <a:lstStyle/>
          <a:p>
            <a:endParaRPr lang="en-US" sz="1800" smtClean="0">
              <a:solidFill>
                <a:srgbClr val="000000"/>
              </a:solidFill>
              <a:latin typeface="Arial" pitchFamily="34" charset="0"/>
              <a:ea typeface="ＭＳ Ｐゴシック" pitchFamily="34" charset="-128"/>
            </a:endParaRPr>
          </a:p>
        </p:txBody>
      </p:sp>
      <p:sp>
        <p:nvSpPr>
          <p:cNvPr id="7176" name="Hexagon 20"/>
          <p:cNvSpPr>
            <a:spLocks noChangeArrowheads="1"/>
          </p:cNvSpPr>
          <p:nvPr/>
        </p:nvSpPr>
        <p:spPr bwMode="auto">
          <a:xfrm>
            <a:off x="2362200" y="3403600"/>
            <a:ext cx="203200" cy="177800"/>
          </a:xfrm>
          <a:prstGeom prst="hexagon">
            <a:avLst>
              <a:gd name="adj" fmla="val 25000"/>
              <a:gd name="vf" fmla="val 115470"/>
            </a:avLst>
          </a:prstGeom>
          <a:solidFill>
            <a:srgbClr val="FF6600"/>
          </a:solidFill>
          <a:ln w="9525">
            <a:solidFill>
              <a:schemeClr val="tx1"/>
            </a:solidFill>
            <a:round/>
            <a:headEnd/>
            <a:tailEnd/>
          </a:ln>
        </p:spPr>
        <p:txBody>
          <a:bodyPr/>
          <a:lstStyle/>
          <a:p>
            <a:endParaRPr lang="en-US" sz="1800" smtClean="0">
              <a:solidFill>
                <a:srgbClr val="000000"/>
              </a:solidFill>
              <a:latin typeface="Arial" pitchFamily="34" charset="0"/>
              <a:ea typeface="ＭＳ Ｐゴシック" pitchFamily="34" charset="-128"/>
            </a:endParaRPr>
          </a:p>
        </p:txBody>
      </p:sp>
      <p:sp>
        <p:nvSpPr>
          <p:cNvPr id="7177" name="Hexagon 15"/>
          <p:cNvSpPr>
            <a:spLocks noChangeArrowheads="1"/>
          </p:cNvSpPr>
          <p:nvPr/>
        </p:nvSpPr>
        <p:spPr bwMode="auto">
          <a:xfrm flipH="1" flipV="1">
            <a:off x="6219825" y="3403600"/>
            <a:ext cx="152400" cy="185738"/>
          </a:xfrm>
          <a:prstGeom prst="hexagon">
            <a:avLst>
              <a:gd name="adj" fmla="val 24968"/>
              <a:gd name="vf" fmla="val 115470"/>
            </a:avLst>
          </a:prstGeom>
          <a:solidFill>
            <a:srgbClr val="B023FF"/>
          </a:solidFill>
          <a:ln w="9525">
            <a:solidFill>
              <a:schemeClr val="tx1"/>
            </a:solidFill>
            <a:round/>
            <a:headEnd/>
            <a:tailEnd/>
          </a:ln>
        </p:spPr>
        <p:txBody>
          <a:bodyPr/>
          <a:lstStyle/>
          <a:p>
            <a:endParaRPr lang="en-US" sz="1800" smtClean="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6098487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7772400" cy="1362075"/>
          </a:xfrm>
        </p:spPr>
        <p:txBody>
          <a:bodyPr/>
          <a:lstStyle/>
          <a:p>
            <a:pPr algn="ctr"/>
            <a:r>
              <a:rPr lang="en-US" dirty="0" smtClean="0"/>
              <a:t>Overview:</a:t>
            </a:r>
            <a:endParaRPr lang="en-US" sz="2400" dirty="0"/>
          </a:p>
        </p:txBody>
      </p:sp>
      <p:sp>
        <p:nvSpPr>
          <p:cNvPr id="3" name="Text Placeholder 2"/>
          <p:cNvSpPr>
            <a:spLocks noGrp="1"/>
          </p:cNvSpPr>
          <p:nvPr>
            <p:ph type="body" idx="1"/>
          </p:nvPr>
        </p:nvSpPr>
        <p:spPr>
          <a:xfrm>
            <a:off x="609600" y="2743200"/>
            <a:ext cx="7924800" cy="3352800"/>
          </a:xfrm>
        </p:spPr>
        <p:txBody>
          <a:bodyPr/>
          <a:lstStyle/>
          <a:p>
            <a:pPr marL="342900" indent="-342900">
              <a:buFont typeface="Wingdings" pitchFamily="2" charset="2"/>
              <a:buChar char="Ø"/>
            </a:pPr>
            <a:r>
              <a:rPr lang="en-US" sz="2400" dirty="0" smtClean="0"/>
              <a:t>NEEDS: Global climate change priority areas &amp; information needs</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EXAMPLES: How is data being used on the ground?</a:t>
            </a:r>
          </a:p>
          <a:p>
            <a:pPr marL="342900" indent="-342900">
              <a:buFont typeface="Wingdings" pitchFamily="2" charset="2"/>
              <a:buChar char="Ø"/>
            </a:pPr>
            <a:endParaRPr lang="en-US" sz="2400" dirty="0" smtClean="0"/>
          </a:p>
          <a:p>
            <a:pPr marL="342900" indent="-342900">
              <a:buFont typeface="Wingdings" pitchFamily="2" charset="2"/>
              <a:buChar char="Ø"/>
            </a:pPr>
            <a:r>
              <a:rPr lang="en-US" sz="2400" dirty="0" smtClean="0"/>
              <a:t>OPPORTUNITIES: How can earth science information providers engage with global climate change work?</a:t>
            </a:r>
          </a:p>
          <a:p>
            <a:endParaRPr lang="en-US" dirty="0"/>
          </a:p>
        </p:txBody>
      </p:sp>
      <p:sp>
        <p:nvSpPr>
          <p:cNvPr id="4" name="Slide Number Placeholder 3"/>
          <p:cNvSpPr>
            <a:spLocks noGrp="1"/>
          </p:cNvSpPr>
          <p:nvPr>
            <p:ph type="sldNum" sz="quarter" idx="12"/>
          </p:nvPr>
        </p:nvSpPr>
        <p:spPr/>
        <p:txBody>
          <a:bodyPr/>
          <a:lstStyle/>
          <a:p>
            <a:pPr>
              <a:defRPr/>
            </a:pPr>
            <a:fld id="{0FC44C2B-B39D-4ACA-B23B-DE683D19243B}" type="slidenum">
              <a:rPr lang="en-US" smtClean="0"/>
              <a:pPr>
                <a:defRPr/>
              </a:pPr>
              <a:t>2</a:t>
            </a:fld>
            <a:endParaRPr lang="en-US"/>
          </a:p>
        </p:txBody>
      </p:sp>
    </p:spTree>
    <p:extLst>
      <p:ext uri="{BB962C8B-B14F-4D97-AF65-F5344CB8AC3E}">
        <p14:creationId xmlns:p14="http://schemas.microsoft.com/office/powerpoint/2010/main" val="2056928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l="427" t="3516" r="587" b="5289"/>
          <a:stretch>
            <a:fillRect/>
          </a:stretch>
        </p:blipFill>
        <p:spPr bwMode="auto">
          <a:xfrm>
            <a:off x="152400" y="1828800"/>
            <a:ext cx="88249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6324600" y="3810000"/>
            <a:ext cx="519113" cy="51911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smtClean="0">
              <a:solidFill>
                <a:srgbClr val="000000"/>
              </a:solidFill>
              <a:latin typeface="Arial" pitchFamily="34" charset="0"/>
              <a:ea typeface="ＭＳ Ｐゴシック" pitchFamily="34" charset="-128"/>
            </a:endParaRP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l="35027" t="34573" r="30750" b="29063"/>
          <a:stretch>
            <a:fillRect/>
          </a:stretch>
        </p:blipFill>
        <p:spPr bwMode="auto">
          <a:xfrm>
            <a:off x="7524750" y="4541838"/>
            <a:ext cx="1397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Oval 5"/>
          <p:cNvSpPr>
            <a:spLocks noChangeArrowheads="1"/>
          </p:cNvSpPr>
          <p:nvPr/>
        </p:nvSpPr>
        <p:spPr bwMode="auto">
          <a:xfrm>
            <a:off x="8077200" y="5105400"/>
            <a:ext cx="233363" cy="2333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smtClean="0">
              <a:solidFill>
                <a:srgbClr val="000000"/>
              </a:solidFill>
              <a:latin typeface="Arial" pitchFamily="34" charset="0"/>
              <a:ea typeface="ＭＳ Ｐゴシック" pitchFamily="34" charset="-128"/>
            </a:endParaRPr>
          </a:p>
        </p:txBody>
      </p:sp>
      <p:sp>
        <p:nvSpPr>
          <p:cNvPr id="14342" name="Rectangle 6"/>
          <p:cNvSpPr>
            <a:spLocks noGrp="1" noChangeArrowheads="1"/>
          </p:cNvSpPr>
          <p:nvPr>
            <p:ph type="title"/>
          </p:nvPr>
        </p:nvSpPr>
        <p:spPr>
          <a:xfrm>
            <a:off x="539750" y="200025"/>
            <a:ext cx="8229600" cy="1143000"/>
          </a:xfrm>
        </p:spPr>
        <p:txBody>
          <a:bodyPr/>
          <a:lstStyle/>
          <a:p>
            <a:r>
              <a:rPr lang="en-US" sz="3600" smtClean="0">
                <a:solidFill>
                  <a:schemeClr val="tx1"/>
                </a:solidFill>
                <a:ea typeface="ＭＳ Ｐゴシック" pitchFamily="34" charset="-128"/>
              </a:rPr>
              <a:t>Mapping Climate Projections</a:t>
            </a:r>
          </a:p>
        </p:txBody>
      </p:sp>
      <p:pic>
        <p:nvPicPr>
          <p:cNvPr id="14343" name="Picture 7" descr="climate_map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295400"/>
            <a:ext cx="37338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8380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p:cNvSpPr txBox="1">
            <a:spLocks noChangeArrowheads="1"/>
          </p:cNvSpPr>
          <p:nvPr/>
        </p:nvSpPr>
        <p:spPr bwMode="auto">
          <a:xfrm>
            <a:off x="441325" y="1027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th-TH" sz="1800" smtClean="0">
              <a:solidFill>
                <a:srgbClr val="000000"/>
              </a:solidFill>
            </a:endParaRPr>
          </a:p>
        </p:txBody>
      </p:sp>
      <p:sp>
        <p:nvSpPr>
          <p:cNvPr id="15364" name="Text Box 5"/>
          <p:cNvSpPr txBox="1">
            <a:spLocks noChangeArrowheads="1"/>
          </p:cNvSpPr>
          <p:nvPr/>
        </p:nvSpPr>
        <p:spPr bwMode="auto">
          <a:xfrm>
            <a:off x="3505200" y="5742145"/>
            <a:ext cx="2794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000" dirty="0" smtClean="0">
                <a:solidFill>
                  <a:srgbClr val="000000"/>
                </a:solidFill>
              </a:rPr>
              <a:t>Flood Potential</a:t>
            </a:r>
          </a:p>
          <a:p>
            <a:pPr eaLnBrk="1" hangingPunct="1"/>
            <a:endParaRPr lang="en-US" sz="1800" dirty="0" smtClean="0">
              <a:solidFill>
                <a:srgbClr val="000000"/>
              </a:solidFill>
            </a:endParaRPr>
          </a:p>
        </p:txBody>
      </p:sp>
      <p:sp>
        <p:nvSpPr>
          <p:cNvPr id="15365" name="Rectangle 2"/>
          <p:cNvSpPr txBox="1">
            <a:spLocks noChangeArrowheads="1"/>
          </p:cNvSpPr>
          <p:nvPr/>
        </p:nvSpPr>
        <p:spPr bwMode="auto">
          <a:xfrm>
            <a:off x="473075" y="4238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mtClean="0">
                <a:solidFill>
                  <a:srgbClr val="000000"/>
                </a:solidFill>
              </a:rPr>
              <a:t>Predictive Models &amp; Risk Maps </a:t>
            </a:r>
          </a:p>
        </p:txBody>
      </p:sp>
      <p:pic>
        <p:nvPicPr>
          <p:cNvPr id="15369" name="Picture 2" descr="CREST_Worksh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944" y="1883972"/>
            <a:ext cx="4939862"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1910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a:t>
            </a:r>
            <a:r>
              <a:rPr lang="en-US" dirty="0" smtClean="0"/>
              <a:t>Can </a:t>
            </a:r>
            <a:r>
              <a:rPr lang="en-US" dirty="0"/>
              <a:t>Scientific </a:t>
            </a:r>
            <a:r>
              <a:rPr lang="en-US" dirty="0" smtClean="0"/>
              <a:t>Partners Get Engaged?</a:t>
            </a:r>
            <a:endParaRPr lang="en-US" dirty="0"/>
          </a:p>
        </p:txBody>
      </p:sp>
      <p:sp>
        <p:nvSpPr>
          <p:cNvPr id="3" name="Subtitle 2"/>
          <p:cNvSpPr>
            <a:spLocks noGrp="1"/>
          </p:cNvSpPr>
          <p:nvPr>
            <p:ph type="subTitle" idx="1"/>
          </p:nvPr>
        </p:nvSpPr>
        <p:spPr>
          <a:xfrm>
            <a:off x="1371600" y="4876800"/>
            <a:ext cx="6400800" cy="609600"/>
          </a:xfrm>
        </p:spPr>
        <p:txBody>
          <a:bodyPr/>
          <a:lstStyle/>
          <a:p>
            <a:r>
              <a:rPr lang="en-US" b="1" i="1" dirty="0" smtClean="0"/>
              <a:t>USAID Opportunities</a:t>
            </a:r>
            <a:endParaRPr lang="en-US" b="1" i="1" dirty="0"/>
          </a:p>
        </p:txBody>
      </p:sp>
    </p:spTree>
    <p:extLst>
      <p:ext uri="{BB962C8B-B14F-4D97-AF65-F5344CB8AC3E}">
        <p14:creationId xmlns:p14="http://schemas.microsoft.com/office/powerpoint/2010/main" val="1676655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57200" y="1371601"/>
            <a:ext cx="8534400" cy="5486400"/>
          </a:xfrm>
        </p:spPr>
        <p:txBody>
          <a:bodyPr>
            <a:normAutofit/>
          </a:bodyPr>
          <a:lstStyle/>
          <a:p>
            <a:pPr lvl="0"/>
            <a:r>
              <a:rPr lang="en-US" dirty="0" smtClean="0"/>
              <a:t>Communities of </a:t>
            </a:r>
            <a:r>
              <a:rPr lang="en-US" dirty="0"/>
              <a:t>U.S. universities </a:t>
            </a:r>
            <a:r>
              <a:rPr lang="en-US" dirty="0" smtClean="0"/>
              <a:t>that collaborate on </a:t>
            </a:r>
            <a:r>
              <a:rPr lang="en-US" dirty="0"/>
              <a:t>long-term </a:t>
            </a:r>
            <a:r>
              <a:rPr lang="en-US" dirty="0" smtClean="0"/>
              <a:t>global </a:t>
            </a:r>
            <a:r>
              <a:rPr lang="en-US" dirty="0"/>
              <a:t>food and </a:t>
            </a:r>
            <a:r>
              <a:rPr lang="en-US" dirty="0" smtClean="0"/>
              <a:t>agriculture research </a:t>
            </a:r>
            <a:r>
              <a:rPr lang="en-US" dirty="0"/>
              <a:t>with developing country </a:t>
            </a:r>
            <a:r>
              <a:rPr lang="en-US" dirty="0" smtClean="0"/>
              <a:t>institutions </a:t>
            </a:r>
            <a:r>
              <a:rPr lang="en-US" dirty="0">
                <a:hlinkClick r:id="rId3"/>
              </a:rPr>
              <a:t>http://</a:t>
            </a:r>
            <a:r>
              <a:rPr lang="en-US" dirty="0" smtClean="0">
                <a:hlinkClick r:id="rId3"/>
              </a:rPr>
              <a:t>crsps.net/</a:t>
            </a:r>
            <a:endParaRPr lang="en-US" dirty="0" smtClean="0"/>
          </a:p>
          <a:p>
            <a:pPr marL="0" lvl="0" indent="0">
              <a:buNone/>
            </a:pPr>
            <a:endParaRPr lang="en-US" dirty="0" smtClean="0"/>
          </a:p>
          <a:p>
            <a:pPr lvl="0"/>
            <a:r>
              <a:rPr lang="en-US" dirty="0"/>
              <a:t>CRSP topics </a:t>
            </a:r>
            <a:r>
              <a:rPr lang="en-US" dirty="0" smtClean="0"/>
              <a:t>emerge </a:t>
            </a:r>
            <a:r>
              <a:rPr lang="en-US" dirty="0"/>
              <a:t>through consultation between </a:t>
            </a:r>
            <a:r>
              <a:rPr lang="en-US" dirty="0" smtClean="0"/>
              <a:t>USAID and its BIFAD Board &amp; the academic community</a:t>
            </a:r>
            <a:endParaRPr lang="en-US" dirty="0"/>
          </a:p>
          <a:p>
            <a:endParaRPr lang="en-US" dirty="0" smtClean="0"/>
          </a:p>
          <a:p>
            <a:r>
              <a:rPr lang="en-US" dirty="0" smtClean="0"/>
              <a:t>USAID funding via </a:t>
            </a:r>
            <a:r>
              <a:rPr lang="en-US" dirty="0" smtClean="0"/>
              <a:t>Washington and Missions; </a:t>
            </a:r>
            <a:r>
              <a:rPr lang="en-US" dirty="0" smtClean="0"/>
              <a:t>partners typically match 20-100% or more</a:t>
            </a:r>
            <a:endParaRPr lang="en-US" dirty="0"/>
          </a:p>
          <a:p>
            <a:pPr marL="0" lvl="0" indent="0">
              <a:buNone/>
            </a:pPr>
            <a:endParaRPr lang="en-US" dirty="0" smtClean="0"/>
          </a:p>
          <a:p>
            <a:pPr lvl="0"/>
            <a:r>
              <a:rPr lang="en-US" dirty="0" smtClean="0"/>
              <a:t>USAID </a:t>
            </a:r>
            <a:r>
              <a:rPr lang="en-US" dirty="0"/>
              <a:t>issues a request for </a:t>
            </a:r>
            <a:r>
              <a:rPr lang="en-US" dirty="0" smtClean="0"/>
              <a:t>applications</a:t>
            </a:r>
            <a:r>
              <a:rPr lang="en-US" dirty="0"/>
              <a:t> </a:t>
            </a:r>
            <a:r>
              <a:rPr lang="en-US" dirty="0" smtClean="0"/>
              <a:t>from eligible </a:t>
            </a:r>
            <a:r>
              <a:rPr lang="en-US" dirty="0" smtClean="0"/>
              <a:t>universities</a:t>
            </a:r>
            <a:r>
              <a:rPr lang="en-US" dirty="0" smtClean="0"/>
              <a:t>. Other institutions can </a:t>
            </a:r>
            <a:r>
              <a:rPr lang="en-US" dirty="0"/>
              <a:t>participate </a:t>
            </a:r>
            <a:r>
              <a:rPr lang="en-US" dirty="0" smtClean="0"/>
              <a:t>as partners </a:t>
            </a:r>
            <a:r>
              <a:rPr lang="en-US" dirty="0"/>
              <a:t>under a lead </a:t>
            </a:r>
            <a:r>
              <a:rPr lang="en-US" dirty="0" smtClean="0"/>
              <a:t>proposal</a:t>
            </a:r>
          </a:p>
          <a:p>
            <a:pPr lvl="0"/>
            <a:endParaRPr lang="en-US" dirty="0"/>
          </a:p>
          <a:p>
            <a:endParaRPr lang="en-US" dirty="0"/>
          </a:p>
        </p:txBody>
      </p:sp>
      <p:sp>
        <p:nvSpPr>
          <p:cNvPr id="3" name="Title 2"/>
          <p:cNvSpPr>
            <a:spLocks noGrp="1"/>
          </p:cNvSpPr>
          <p:nvPr>
            <p:ph type="title"/>
          </p:nvPr>
        </p:nvSpPr>
        <p:spPr>
          <a:xfrm>
            <a:off x="2209800" y="152400"/>
            <a:ext cx="6934200" cy="838200"/>
          </a:xfrm>
        </p:spPr>
        <p:txBody>
          <a:bodyPr/>
          <a:lstStyle/>
          <a:p>
            <a:pPr lvl="0" algn="r"/>
            <a:r>
              <a:rPr lang="en-US" dirty="0" smtClean="0"/>
              <a:t>CRSPs</a:t>
            </a:r>
            <a:r>
              <a:rPr lang="en-US" dirty="0"/>
              <a:t/>
            </a:r>
            <a:br>
              <a:rPr lang="en-US" dirty="0"/>
            </a:br>
            <a:r>
              <a:rPr lang="en-US" sz="2200" dirty="0" smtClean="0"/>
              <a:t>Collaborative </a:t>
            </a:r>
            <a:r>
              <a:rPr lang="en-US" sz="2200" dirty="0"/>
              <a:t>Research Support </a:t>
            </a:r>
            <a:r>
              <a:rPr lang="en-US" sz="2200" dirty="0" smtClean="0"/>
              <a:t>Programs</a:t>
            </a:r>
            <a:endParaRPr lang="en-US" sz="2200" dirty="0"/>
          </a:p>
        </p:txBody>
      </p:sp>
      <p:sp>
        <p:nvSpPr>
          <p:cNvPr id="4" name="Slide Number Placeholder 3"/>
          <p:cNvSpPr>
            <a:spLocks noGrp="1"/>
          </p:cNvSpPr>
          <p:nvPr>
            <p:ph type="sldNum" sz="quarter" idx="12"/>
          </p:nvPr>
        </p:nvSpPr>
        <p:spPr/>
        <p:txBody>
          <a:bodyPr/>
          <a:lstStyle/>
          <a:p>
            <a:pPr>
              <a:defRPr/>
            </a:pPr>
            <a:fld id="{3E98031F-13D4-46E5-9934-FA5C91B5CA01}" type="slidenum">
              <a:rPr lang="en-US" smtClean="0"/>
              <a:pPr>
                <a:defRPr/>
              </a:pPr>
              <a:t>23</a:t>
            </a:fld>
            <a:endParaRPr lang="en-US" dirty="0"/>
          </a:p>
        </p:txBody>
      </p:sp>
    </p:spTree>
    <p:extLst>
      <p:ext uri="{BB962C8B-B14F-4D97-AF65-F5344CB8AC3E}">
        <p14:creationId xmlns:p14="http://schemas.microsoft.com/office/powerpoint/2010/main" val="22334188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HESN? </a:t>
            </a:r>
            <a:endParaRPr lang="en-US" dirty="0"/>
          </a:p>
        </p:txBody>
      </p:sp>
      <p:sp>
        <p:nvSpPr>
          <p:cNvPr id="3" name="Content Placeholder 2"/>
          <p:cNvSpPr>
            <a:spLocks noGrp="1"/>
          </p:cNvSpPr>
          <p:nvPr>
            <p:ph idx="1"/>
          </p:nvPr>
        </p:nvSpPr>
        <p:spPr>
          <a:xfrm>
            <a:off x="457200" y="2514601"/>
            <a:ext cx="8229600" cy="2590800"/>
          </a:xfrm>
        </p:spPr>
        <p:txBody>
          <a:bodyPr>
            <a:normAutofit/>
          </a:bodyPr>
          <a:lstStyle/>
          <a:p>
            <a:pPr marL="0" indent="0" algn="ctr">
              <a:buNone/>
            </a:pPr>
            <a:r>
              <a:rPr lang="en-US" dirty="0" smtClean="0"/>
              <a:t>The Higher Education Solutions Network is a constellation of 7 competitively selected American and international institutions and their partners convened to harness the intellectual power for development</a:t>
            </a:r>
          </a:p>
        </p:txBody>
      </p:sp>
      <p:graphicFrame>
        <p:nvGraphicFramePr>
          <p:cNvPr id="4" name="Content Placeholder 3"/>
          <p:cNvGraphicFramePr>
            <a:graphicFrameLocks/>
          </p:cNvGraphicFramePr>
          <p:nvPr>
            <p:extLst>
              <p:ext uri="{D42A27DB-BD31-4B8C-83A1-F6EECF244321}">
                <p14:modId xmlns:p14="http://schemas.microsoft.com/office/powerpoint/2010/main" val="2710483525"/>
              </p:ext>
            </p:extLst>
          </p:nvPr>
        </p:nvGraphicFramePr>
        <p:xfrm>
          <a:off x="0" y="5257800"/>
          <a:ext cx="90678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697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Network awards</a:t>
            </a:r>
            <a:endParaRPr lang="en-US" dirty="0"/>
          </a:p>
        </p:txBody>
      </p:sp>
      <p:sp>
        <p:nvSpPr>
          <p:cNvPr id="3" name="Content Placeholder 2"/>
          <p:cNvSpPr>
            <a:spLocks noGrp="1"/>
          </p:cNvSpPr>
          <p:nvPr>
            <p:ph idx="1"/>
          </p:nvPr>
        </p:nvSpPr>
        <p:spPr/>
        <p:txBody>
          <a:bodyPr>
            <a:normAutofit/>
          </a:bodyPr>
          <a:lstStyle/>
          <a:p>
            <a:r>
              <a:rPr lang="en-US" dirty="0" smtClean="0"/>
              <a:t>Seven awards, totaling approximately $26M per year</a:t>
            </a:r>
          </a:p>
          <a:p>
            <a:r>
              <a:rPr lang="en-US" dirty="0" smtClean="0"/>
              <a:t>Beyond the 7 lead institutions, the network spans over 75 partners in academia, the private sector, NGOs, foundations and government partners</a:t>
            </a:r>
          </a:p>
          <a:p>
            <a:endParaRPr lang="en-US" dirty="0"/>
          </a:p>
        </p:txBody>
      </p:sp>
    </p:spTree>
    <p:extLst>
      <p:ext uri="{BB962C8B-B14F-4D97-AF65-F5344CB8AC3E}">
        <p14:creationId xmlns:p14="http://schemas.microsoft.com/office/powerpoint/2010/main" val="3579654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8416" y="1524000"/>
            <a:ext cx="8610600" cy="5105400"/>
          </a:xfrm>
        </p:spPr>
        <p:txBody>
          <a:bodyPr>
            <a:normAutofit/>
          </a:bodyPr>
          <a:lstStyle/>
          <a:p>
            <a:r>
              <a:rPr lang="en-US" dirty="0" smtClean="0"/>
              <a:t>Smaller scale matching </a:t>
            </a:r>
            <a:r>
              <a:rPr lang="en-US" dirty="0"/>
              <a:t>grants, up to </a:t>
            </a:r>
            <a:r>
              <a:rPr lang="en-US" dirty="0" smtClean="0"/>
              <a:t>$5 million from </a:t>
            </a:r>
            <a:r>
              <a:rPr lang="en-US" dirty="0"/>
              <a:t>USAID</a:t>
            </a:r>
          </a:p>
          <a:p>
            <a:r>
              <a:rPr lang="en-US" dirty="0" smtClean="0"/>
              <a:t>Each year, USAID </a:t>
            </a:r>
            <a:r>
              <a:rPr lang="en-US" dirty="0"/>
              <a:t>issues a Global Development </a:t>
            </a:r>
            <a:r>
              <a:rPr lang="en-US" dirty="0" smtClean="0"/>
              <a:t>Alliance Annual </a:t>
            </a:r>
            <a:r>
              <a:rPr lang="en-US" dirty="0"/>
              <a:t>Program Statement </a:t>
            </a:r>
            <a:r>
              <a:rPr lang="en-US" dirty="0" smtClean="0"/>
              <a:t>(GDA-APS</a:t>
            </a:r>
            <a:r>
              <a:rPr lang="en-US" dirty="0"/>
              <a:t>) inviting </a:t>
            </a:r>
            <a:r>
              <a:rPr lang="en-US" dirty="0" smtClean="0"/>
              <a:t>proposals </a:t>
            </a:r>
            <a:r>
              <a:rPr lang="en-US" dirty="0"/>
              <a:t>for public-private </a:t>
            </a:r>
            <a:r>
              <a:rPr lang="en-US" dirty="0" smtClean="0"/>
              <a:t>partnerships</a:t>
            </a:r>
          </a:p>
          <a:p>
            <a:r>
              <a:rPr lang="en-US" dirty="0" smtClean="0"/>
              <a:t>Often private </a:t>
            </a:r>
            <a:r>
              <a:rPr lang="en-US" dirty="0"/>
              <a:t>sector projects </a:t>
            </a:r>
            <a:r>
              <a:rPr lang="en-US" dirty="0" smtClean="0"/>
              <a:t>but open to academia</a:t>
            </a:r>
          </a:p>
          <a:p>
            <a:r>
              <a:rPr lang="en-US" dirty="0" smtClean="0"/>
              <a:t>Best GDAs advance the partner’s core business interests </a:t>
            </a:r>
            <a:r>
              <a:rPr lang="en-US" dirty="0" smtClean="0"/>
              <a:t>and USAID </a:t>
            </a:r>
            <a:r>
              <a:rPr lang="en-US" dirty="0" smtClean="0"/>
              <a:t>development objectives </a:t>
            </a:r>
          </a:p>
          <a:p>
            <a:r>
              <a:rPr lang="en-US" dirty="0" smtClean="0"/>
              <a:t>Applications for 2013 are due 31 January</a:t>
            </a:r>
          </a:p>
          <a:p>
            <a:r>
              <a:rPr lang="en-US" dirty="0" smtClean="0"/>
              <a:t>Contact Kit Batten at </a:t>
            </a:r>
            <a:r>
              <a:rPr lang="en-US" dirty="0" smtClean="0">
                <a:hlinkClick r:id="rId3"/>
              </a:rPr>
              <a:t>kbatten@usaid.gov</a:t>
            </a:r>
            <a:endParaRPr lang="en-US" dirty="0" smtClean="0"/>
          </a:p>
        </p:txBody>
      </p:sp>
      <p:sp>
        <p:nvSpPr>
          <p:cNvPr id="3" name="Title 2"/>
          <p:cNvSpPr>
            <a:spLocks noGrp="1"/>
          </p:cNvSpPr>
          <p:nvPr>
            <p:ph type="title"/>
          </p:nvPr>
        </p:nvSpPr>
        <p:spPr>
          <a:xfrm>
            <a:off x="2667000" y="152400"/>
            <a:ext cx="6324600" cy="838200"/>
          </a:xfrm>
        </p:spPr>
        <p:txBody>
          <a:bodyPr/>
          <a:lstStyle/>
          <a:p>
            <a:pPr algn="r"/>
            <a:r>
              <a:rPr lang="en-US" dirty="0" smtClean="0"/>
              <a:t>GDA-APS</a:t>
            </a:r>
            <a:br>
              <a:rPr lang="en-US" dirty="0" smtClean="0"/>
            </a:br>
            <a:r>
              <a:rPr lang="en-US" dirty="0" smtClean="0"/>
              <a:t>Global Development Alliance Grants</a:t>
            </a:r>
            <a:endParaRPr lang="en-US" dirty="0"/>
          </a:p>
        </p:txBody>
      </p:sp>
      <p:sp>
        <p:nvSpPr>
          <p:cNvPr id="4" name="Slide Number Placeholder 3"/>
          <p:cNvSpPr>
            <a:spLocks noGrp="1"/>
          </p:cNvSpPr>
          <p:nvPr>
            <p:ph type="sldNum" sz="quarter" idx="12"/>
          </p:nvPr>
        </p:nvSpPr>
        <p:spPr/>
        <p:txBody>
          <a:bodyPr/>
          <a:lstStyle/>
          <a:p>
            <a:pPr>
              <a:defRPr/>
            </a:pPr>
            <a:fld id="{3E98031F-13D4-46E5-9934-FA5C91B5CA01}" type="slidenum">
              <a:rPr lang="en-US" smtClean="0"/>
              <a:pPr>
                <a:defRPr/>
              </a:pPr>
              <a:t>26</a:t>
            </a:fld>
            <a:endParaRPr lang="en-US"/>
          </a:p>
        </p:txBody>
      </p:sp>
    </p:spTree>
    <p:extLst>
      <p:ext uri="{BB962C8B-B14F-4D97-AF65-F5344CB8AC3E}">
        <p14:creationId xmlns:p14="http://schemas.microsoft.com/office/powerpoint/2010/main" val="4430437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1274156"/>
            <a:ext cx="8972550" cy="1403350"/>
          </a:xfrm>
        </p:spPr>
        <p:txBody>
          <a:bodyPr/>
          <a:lstStyle/>
          <a:p>
            <a:pPr marL="0" indent="0">
              <a:buNone/>
            </a:pPr>
            <a:r>
              <a:rPr lang="en-US" sz="1900" b="1" dirty="0" smtClean="0">
                <a:cs typeface="Tahoma" pitchFamily="34" charset="0"/>
              </a:rPr>
              <a:t>PEER</a:t>
            </a:r>
            <a:r>
              <a:rPr lang="en-US" sz="1900" dirty="0" smtClean="0">
                <a:cs typeface="Tahoma" pitchFamily="34" charset="0"/>
              </a:rPr>
              <a:t> </a:t>
            </a:r>
            <a:r>
              <a:rPr lang="en-US" sz="1900" dirty="0" smtClean="0"/>
              <a:t>began as a </a:t>
            </a:r>
            <a:r>
              <a:rPr lang="en-US" sz="1900" dirty="0"/>
              <a:t>joint initiative with the National </a:t>
            </a:r>
            <a:r>
              <a:rPr lang="en-US" sz="1900" dirty="0" smtClean="0"/>
              <a:t>Science Foundation </a:t>
            </a:r>
            <a:r>
              <a:rPr lang="en-US" sz="1900" dirty="0"/>
              <a:t>(NSF) to directly support developing country </a:t>
            </a:r>
            <a:r>
              <a:rPr lang="en-US" sz="1900" dirty="0" smtClean="0"/>
              <a:t>researchers collaborating with </a:t>
            </a:r>
            <a:r>
              <a:rPr lang="en-US" sz="1900" dirty="0" smtClean="0">
                <a:cs typeface="Tahoma" pitchFamily="34" charset="0"/>
              </a:rPr>
              <a:t>NSF-funded American Scientists</a:t>
            </a:r>
          </a:p>
          <a:p>
            <a:endParaRPr lang="en-US" sz="1900" dirty="0"/>
          </a:p>
        </p:txBody>
      </p:sp>
      <p:sp>
        <p:nvSpPr>
          <p:cNvPr id="4" name="Title 1"/>
          <p:cNvSpPr>
            <a:spLocks noGrp="1"/>
          </p:cNvSpPr>
          <p:nvPr>
            <p:ph type="title"/>
          </p:nvPr>
        </p:nvSpPr>
        <p:spPr>
          <a:xfrm>
            <a:off x="435429" y="457199"/>
            <a:ext cx="8556171" cy="538163"/>
          </a:xfrm>
        </p:spPr>
        <p:txBody>
          <a:bodyPr/>
          <a:lstStyle/>
          <a:p>
            <a:r>
              <a:rPr lang="en-US" u="sng" dirty="0" smtClean="0"/>
              <a:t>P</a:t>
            </a:r>
            <a:r>
              <a:rPr lang="en-US" dirty="0" smtClean="0"/>
              <a:t>artnerships for </a:t>
            </a:r>
            <a:r>
              <a:rPr lang="en-US" u="sng" dirty="0" smtClean="0"/>
              <a:t>E</a:t>
            </a:r>
            <a:r>
              <a:rPr lang="en-US" dirty="0" smtClean="0"/>
              <a:t>nhanced </a:t>
            </a:r>
            <a:r>
              <a:rPr lang="en-US" u="sng" dirty="0" smtClean="0"/>
              <a:t>E</a:t>
            </a:r>
            <a:r>
              <a:rPr lang="en-US" dirty="0" smtClean="0"/>
              <a:t>ngagement in </a:t>
            </a:r>
            <a:r>
              <a:rPr lang="en-US" u="sng" dirty="0" smtClean="0"/>
              <a:t>R</a:t>
            </a:r>
            <a:r>
              <a:rPr lang="en-US" dirty="0" smtClean="0"/>
              <a:t>esearch</a:t>
            </a:r>
            <a:endParaRPr lang="en-US" dirty="0"/>
          </a:p>
        </p:txBody>
      </p:sp>
      <p:sp>
        <p:nvSpPr>
          <p:cNvPr id="6" name="TextBox 5"/>
          <p:cNvSpPr txBox="1"/>
          <p:nvPr/>
        </p:nvSpPr>
        <p:spPr>
          <a:xfrm>
            <a:off x="6674699" y="6164323"/>
            <a:ext cx="2391455" cy="276999"/>
          </a:xfrm>
          <a:prstGeom prst="rect">
            <a:avLst/>
          </a:prstGeom>
          <a:noFill/>
        </p:spPr>
        <p:txBody>
          <a:bodyPr wrap="square" rtlCol="0">
            <a:spAutoFit/>
          </a:bodyPr>
          <a:lstStyle/>
          <a:p>
            <a:pPr algn="ctr" eaLnBrk="1" fontAlgn="auto" hangingPunct="1">
              <a:spcBef>
                <a:spcPts val="0"/>
              </a:spcBef>
              <a:spcAft>
                <a:spcPts val="0"/>
              </a:spcAft>
            </a:pPr>
            <a:r>
              <a:rPr lang="en-US" sz="1200" b="1" dirty="0" smtClean="0">
                <a:solidFill>
                  <a:srgbClr val="000000"/>
                </a:solidFill>
                <a:latin typeface="Arial"/>
                <a:cs typeface="Andalus" pitchFamily="18" charset="-78"/>
              </a:rPr>
              <a:t>Implementing Partner: </a:t>
            </a:r>
            <a:endParaRPr lang="en-US" sz="1200" b="1" dirty="0">
              <a:solidFill>
                <a:srgbClr val="000000"/>
              </a:solidFill>
              <a:latin typeface="Arial"/>
              <a:cs typeface="Andalus" pitchFamily="18" charset="-78"/>
            </a:endParaRPr>
          </a:p>
        </p:txBody>
      </p:sp>
      <p:pic>
        <p:nvPicPr>
          <p:cNvPr id="7" name="Picture 4" descr="The National Academi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628" y="6400804"/>
            <a:ext cx="2620764" cy="42304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25"/>
          <p:cNvGrpSpPr/>
          <p:nvPr/>
        </p:nvGrpSpPr>
        <p:grpSpPr>
          <a:xfrm>
            <a:off x="693683" y="2144109"/>
            <a:ext cx="7901151" cy="4162097"/>
            <a:chOff x="457200" y="1219200"/>
            <a:chExt cx="7903237" cy="4502822"/>
          </a:xfrm>
        </p:grpSpPr>
        <p:sp>
          <p:nvSpPr>
            <p:cNvPr id="9" name="Oval 4"/>
            <p:cNvSpPr>
              <a:spLocks noChangeArrowheads="1"/>
            </p:cNvSpPr>
            <p:nvPr/>
          </p:nvSpPr>
          <p:spPr bwMode="auto">
            <a:xfrm>
              <a:off x="457200" y="1219200"/>
              <a:ext cx="4445662" cy="4426622"/>
            </a:xfrm>
            <a:prstGeom prst="ellipse">
              <a:avLst/>
            </a:prstGeom>
            <a:solidFill>
              <a:schemeClr val="tx2">
                <a:lumMod val="40000"/>
                <a:lumOff val="60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fontAlgn="auto" hangingPunct="1">
                <a:spcBef>
                  <a:spcPts val="0"/>
                </a:spcBef>
                <a:spcAft>
                  <a:spcPts val="0"/>
                </a:spcAft>
              </a:pPr>
              <a:endParaRPr lang="en-US" sz="1800">
                <a:solidFill>
                  <a:srgbClr val="000000"/>
                </a:solidFill>
                <a:latin typeface="Arial"/>
              </a:endParaRPr>
            </a:p>
          </p:txBody>
        </p:sp>
        <p:sp>
          <p:nvSpPr>
            <p:cNvPr id="10" name="Oval 5"/>
            <p:cNvSpPr>
              <a:spLocks noChangeArrowheads="1"/>
            </p:cNvSpPr>
            <p:nvPr/>
          </p:nvSpPr>
          <p:spPr bwMode="auto">
            <a:xfrm>
              <a:off x="3886200" y="1219200"/>
              <a:ext cx="4474237" cy="4502822"/>
            </a:xfrm>
            <a:prstGeom prst="ellipse">
              <a:avLst/>
            </a:prstGeom>
            <a:solidFill>
              <a:srgbClr val="0099CC">
                <a:alpha val="27000"/>
              </a:srgb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fontAlgn="auto" hangingPunct="1">
                <a:spcBef>
                  <a:spcPts val="0"/>
                </a:spcBef>
                <a:spcAft>
                  <a:spcPts val="0"/>
                </a:spcAft>
              </a:pPr>
              <a:endParaRPr lang="en-US" sz="1800">
                <a:solidFill>
                  <a:srgbClr val="000000"/>
                </a:solidFill>
                <a:latin typeface="Arial"/>
              </a:endParaRPr>
            </a:p>
          </p:txBody>
        </p:sp>
      </p:grpSp>
      <p:sp>
        <p:nvSpPr>
          <p:cNvPr id="2" name="TextBox 1"/>
          <p:cNvSpPr txBox="1"/>
          <p:nvPr/>
        </p:nvSpPr>
        <p:spPr>
          <a:xfrm>
            <a:off x="1292776" y="3026982"/>
            <a:ext cx="2774731" cy="2585323"/>
          </a:xfrm>
          <a:prstGeom prst="rect">
            <a:avLst/>
          </a:prstGeom>
          <a:noFill/>
        </p:spPr>
        <p:txBody>
          <a:bodyPr wrap="square" rtlCol="0">
            <a:spAutoFit/>
          </a:bodyPr>
          <a:lstStyle/>
          <a:p>
            <a:pPr marL="285750" indent="-285750" eaLnBrk="1" fontAlgn="auto" hangingPunct="1">
              <a:spcBef>
                <a:spcPts val="0"/>
              </a:spcBef>
              <a:spcAft>
                <a:spcPts val="0"/>
              </a:spcAft>
              <a:buSzPct val="150000"/>
              <a:buFont typeface="Arial" pitchFamily="34" charset="0"/>
              <a:buChar char="•"/>
              <a:defRPr/>
            </a:pPr>
            <a:r>
              <a:rPr lang="en-US" sz="1800" dirty="0">
                <a:solidFill>
                  <a:srgbClr val="000000"/>
                </a:solidFill>
                <a:latin typeface="Calibri" pitchFamily="34" charset="0"/>
                <a:cs typeface="Arial" pitchFamily="34" charset="0"/>
              </a:rPr>
              <a:t>Congressional mandate is </a:t>
            </a:r>
            <a:r>
              <a:rPr lang="en-US" sz="1800" b="1" dirty="0">
                <a:solidFill>
                  <a:srgbClr val="C00000"/>
                </a:solidFill>
                <a:latin typeface="Calibri" pitchFamily="34" charset="0"/>
                <a:cs typeface="Arial" pitchFamily="34" charset="0"/>
              </a:rPr>
              <a:t>scientific research</a:t>
            </a:r>
          </a:p>
          <a:p>
            <a:pPr marL="285750" indent="-285750" eaLnBrk="1" fontAlgn="auto" hangingPunct="1">
              <a:spcBef>
                <a:spcPts val="0"/>
              </a:spcBef>
              <a:spcAft>
                <a:spcPts val="0"/>
              </a:spcAft>
              <a:buSzPct val="150000"/>
              <a:buFont typeface="Arial" pitchFamily="34" charset="0"/>
              <a:buChar char="•"/>
              <a:defRPr/>
            </a:pPr>
            <a:r>
              <a:rPr lang="en-US" sz="1800" dirty="0">
                <a:solidFill>
                  <a:srgbClr val="000000"/>
                </a:solidFill>
                <a:latin typeface="Calibri" pitchFamily="34" charset="0"/>
                <a:cs typeface="Arial" pitchFamily="34" charset="0"/>
              </a:rPr>
              <a:t> Primary client is the </a:t>
            </a:r>
            <a:r>
              <a:rPr lang="en-US" sz="1800" b="1" dirty="0">
                <a:solidFill>
                  <a:srgbClr val="C00000"/>
                </a:solidFill>
                <a:latin typeface="Calibri" pitchFamily="34" charset="0"/>
                <a:cs typeface="Arial" pitchFamily="34" charset="0"/>
              </a:rPr>
              <a:t>US science community</a:t>
            </a:r>
          </a:p>
          <a:p>
            <a:pPr marL="285750" indent="-285750" eaLnBrk="1" fontAlgn="auto" hangingPunct="1">
              <a:spcBef>
                <a:spcPts val="0"/>
              </a:spcBef>
              <a:spcAft>
                <a:spcPts val="0"/>
              </a:spcAft>
              <a:buSzPct val="150000"/>
              <a:buFont typeface="Arial" pitchFamily="34" charset="0"/>
              <a:buChar char="•"/>
              <a:defRPr/>
            </a:pPr>
            <a:r>
              <a:rPr lang="en-US" sz="1800" dirty="0">
                <a:solidFill>
                  <a:srgbClr val="000000"/>
                </a:solidFill>
                <a:latin typeface="Calibri" pitchFamily="34" charset="0"/>
                <a:cs typeface="Arial" pitchFamily="34" charset="0"/>
              </a:rPr>
              <a:t> Funding is allocated to </a:t>
            </a:r>
            <a:r>
              <a:rPr lang="en-US" sz="1800" b="1" dirty="0">
                <a:solidFill>
                  <a:srgbClr val="C00000"/>
                </a:solidFill>
                <a:latin typeface="Calibri" pitchFamily="34" charset="0"/>
                <a:cs typeface="Arial" pitchFamily="34" charset="0"/>
              </a:rPr>
              <a:t>US institutions</a:t>
            </a:r>
          </a:p>
          <a:p>
            <a:pPr marL="285750" indent="-285750" eaLnBrk="1" fontAlgn="auto" hangingPunct="1">
              <a:spcBef>
                <a:spcPts val="0"/>
              </a:spcBef>
              <a:spcAft>
                <a:spcPts val="0"/>
              </a:spcAft>
              <a:buSzPct val="150000"/>
              <a:buFont typeface="Arial" pitchFamily="34" charset="0"/>
              <a:buChar char="•"/>
              <a:defRPr/>
            </a:pPr>
            <a:r>
              <a:rPr lang="en-US" sz="1800" b="1" dirty="0" smtClean="0">
                <a:solidFill>
                  <a:srgbClr val="000000"/>
                </a:solidFill>
                <a:latin typeface="Calibri" pitchFamily="34" charset="0"/>
                <a:cs typeface="Arial" pitchFamily="34" charset="0"/>
              </a:rPr>
              <a:t> </a:t>
            </a:r>
            <a:r>
              <a:rPr lang="en-US" sz="1800" b="1" dirty="0" smtClean="0">
                <a:solidFill>
                  <a:srgbClr val="C00000"/>
                </a:solidFill>
                <a:latin typeface="Calibri" pitchFamily="34" charset="0"/>
                <a:cs typeface="Arial" pitchFamily="34" charset="0"/>
              </a:rPr>
              <a:t>Merit </a:t>
            </a:r>
            <a:r>
              <a:rPr lang="en-US" sz="1800" b="1" dirty="0">
                <a:solidFill>
                  <a:srgbClr val="C00000"/>
                </a:solidFill>
                <a:latin typeface="Calibri" pitchFamily="34" charset="0"/>
                <a:cs typeface="Arial" pitchFamily="34" charset="0"/>
              </a:rPr>
              <a:t>review </a:t>
            </a:r>
            <a:r>
              <a:rPr lang="en-US" sz="1800" dirty="0">
                <a:solidFill>
                  <a:srgbClr val="000000"/>
                </a:solidFill>
                <a:latin typeface="Calibri" pitchFamily="34" charset="0"/>
                <a:cs typeface="Arial" pitchFamily="34" charset="0"/>
              </a:rPr>
              <a:t>for research proposals is </a:t>
            </a:r>
            <a:r>
              <a:rPr lang="en-US" sz="1800" dirty="0" smtClean="0">
                <a:solidFill>
                  <a:srgbClr val="000000"/>
                </a:solidFill>
                <a:latin typeface="Calibri" pitchFamily="34" charset="0"/>
                <a:cs typeface="Arial" pitchFamily="34" charset="0"/>
              </a:rPr>
              <a:t>fundamental</a:t>
            </a:r>
            <a:endParaRPr lang="en-US" sz="1800" dirty="0">
              <a:solidFill>
                <a:srgbClr val="000000"/>
              </a:solidFill>
              <a:latin typeface="Calibri" pitchFamily="34" charset="0"/>
              <a:cs typeface="Arial" pitchFamily="34" charset="0"/>
            </a:endParaRPr>
          </a:p>
        </p:txBody>
      </p:sp>
      <p:sp>
        <p:nvSpPr>
          <p:cNvPr id="12" name="TextBox 11"/>
          <p:cNvSpPr txBox="1"/>
          <p:nvPr/>
        </p:nvSpPr>
        <p:spPr>
          <a:xfrm>
            <a:off x="2112580" y="2412126"/>
            <a:ext cx="1513490" cy="523220"/>
          </a:xfrm>
          <a:prstGeom prst="rect">
            <a:avLst/>
          </a:prstGeom>
          <a:noFill/>
        </p:spPr>
        <p:txBody>
          <a:bodyPr wrap="square" rtlCol="0">
            <a:spAutoFit/>
          </a:bodyPr>
          <a:lstStyle/>
          <a:p>
            <a:pPr algn="ctr" eaLnBrk="1" fontAlgn="auto" hangingPunct="1">
              <a:spcBef>
                <a:spcPts val="0"/>
              </a:spcBef>
              <a:spcAft>
                <a:spcPts val="0"/>
              </a:spcAft>
            </a:pPr>
            <a:r>
              <a:rPr lang="en-US" dirty="0" smtClean="0">
                <a:solidFill>
                  <a:srgbClr val="000000"/>
                </a:solidFill>
                <a:effectLst>
                  <a:outerShdw blurRad="38100" dist="38100" dir="2700000" algn="tl">
                    <a:srgbClr val="000000">
                      <a:alpha val="43137"/>
                    </a:srgbClr>
                  </a:outerShdw>
                </a:effectLst>
                <a:latin typeface="Arial Black" pitchFamily="34" charset="0"/>
              </a:rPr>
              <a:t>NSF</a:t>
            </a:r>
            <a:endParaRPr lang="en-US" dirty="0">
              <a:solidFill>
                <a:srgbClr val="000000"/>
              </a:solidFill>
              <a:effectLst>
                <a:outerShdw blurRad="38100" dist="38100" dir="2700000" algn="tl">
                  <a:srgbClr val="000000">
                    <a:alpha val="43137"/>
                  </a:srgbClr>
                </a:outerShdw>
              </a:effectLst>
              <a:latin typeface="Arial Black" pitchFamily="34" charset="0"/>
            </a:endParaRPr>
          </a:p>
        </p:txBody>
      </p:sp>
      <p:sp>
        <p:nvSpPr>
          <p:cNvPr id="13" name="TextBox 12"/>
          <p:cNvSpPr txBox="1"/>
          <p:nvPr/>
        </p:nvSpPr>
        <p:spPr>
          <a:xfrm>
            <a:off x="5265683" y="2932386"/>
            <a:ext cx="2853558" cy="2862322"/>
          </a:xfrm>
          <a:prstGeom prst="rect">
            <a:avLst/>
          </a:prstGeom>
          <a:noFill/>
        </p:spPr>
        <p:txBody>
          <a:bodyPr wrap="square" rtlCol="0">
            <a:spAutoFit/>
          </a:bodyPr>
          <a:lstStyle/>
          <a:p>
            <a:pPr eaLnBrk="1" fontAlgn="auto" hangingPunct="1">
              <a:spcBef>
                <a:spcPts val="0"/>
              </a:spcBef>
              <a:spcAft>
                <a:spcPts val="0"/>
              </a:spcAft>
              <a:buSzPct val="150000"/>
              <a:buFont typeface="Arial" pitchFamily="34" charset="0"/>
              <a:buChar char="•"/>
              <a:defRPr/>
            </a:pPr>
            <a:r>
              <a:rPr lang="en-US" sz="1800" dirty="0">
                <a:solidFill>
                  <a:srgbClr val="000000"/>
                </a:solidFill>
                <a:latin typeface="Calibri" pitchFamily="34" charset="0"/>
                <a:cs typeface="Arial" pitchFamily="34" charset="0"/>
              </a:rPr>
              <a:t>Congressional mandate is </a:t>
            </a:r>
            <a:r>
              <a:rPr lang="en-US" sz="1800" b="1" dirty="0">
                <a:solidFill>
                  <a:srgbClr val="C00000"/>
                </a:solidFill>
                <a:latin typeface="Calibri" pitchFamily="34" charset="0"/>
                <a:cs typeface="Arial" pitchFamily="34" charset="0"/>
              </a:rPr>
              <a:t>foreign assistance</a:t>
            </a:r>
          </a:p>
          <a:p>
            <a:pPr eaLnBrk="1" fontAlgn="auto" hangingPunct="1">
              <a:spcBef>
                <a:spcPts val="0"/>
              </a:spcBef>
              <a:spcAft>
                <a:spcPts val="0"/>
              </a:spcAft>
              <a:buSzPct val="150000"/>
              <a:buFont typeface="Arial" pitchFamily="34" charset="0"/>
              <a:buChar char="•"/>
              <a:defRPr/>
            </a:pPr>
            <a:r>
              <a:rPr lang="en-US" sz="1800" dirty="0">
                <a:solidFill>
                  <a:srgbClr val="000000"/>
                </a:solidFill>
                <a:latin typeface="Calibri" pitchFamily="34" charset="0"/>
                <a:cs typeface="Arial" pitchFamily="34" charset="0"/>
              </a:rPr>
              <a:t> Primary clients are </a:t>
            </a:r>
            <a:r>
              <a:rPr lang="en-US" sz="1800" b="1" dirty="0">
                <a:solidFill>
                  <a:srgbClr val="C00000"/>
                </a:solidFill>
                <a:latin typeface="Calibri" pitchFamily="34" charset="0"/>
                <a:cs typeface="Arial" pitchFamily="34" charset="0"/>
              </a:rPr>
              <a:t>developing countries</a:t>
            </a:r>
          </a:p>
          <a:p>
            <a:pPr eaLnBrk="1" fontAlgn="auto" hangingPunct="1">
              <a:spcBef>
                <a:spcPts val="0"/>
              </a:spcBef>
              <a:spcAft>
                <a:spcPts val="0"/>
              </a:spcAft>
              <a:buSzPct val="150000"/>
              <a:buFont typeface="Arial" pitchFamily="34" charset="0"/>
              <a:buChar char="•"/>
              <a:defRPr/>
            </a:pPr>
            <a:r>
              <a:rPr lang="en-US" sz="1800" dirty="0">
                <a:solidFill>
                  <a:srgbClr val="000000"/>
                </a:solidFill>
                <a:latin typeface="Calibri" pitchFamily="34" charset="0"/>
                <a:cs typeface="Arial" pitchFamily="34" charset="0"/>
              </a:rPr>
              <a:t> Funding flows to </a:t>
            </a:r>
            <a:r>
              <a:rPr lang="en-US" sz="1800" b="1" dirty="0">
                <a:solidFill>
                  <a:srgbClr val="C00000"/>
                </a:solidFill>
                <a:latin typeface="Calibri" pitchFamily="34" charset="0"/>
                <a:cs typeface="Arial" pitchFamily="34" charset="0"/>
              </a:rPr>
              <a:t>foreign partner</a:t>
            </a:r>
            <a:r>
              <a:rPr lang="en-US" sz="1800" dirty="0">
                <a:solidFill>
                  <a:srgbClr val="000000"/>
                </a:solidFill>
                <a:latin typeface="Calibri" pitchFamily="34" charset="0"/>
                <a:cs typeface="Arial" pitchFamily="34" charset="0"/>
              </a:rPr>
              <a:t> and/or US institution</a:t>
            </a:r>
          </a:p>
          <a:p>
            <a:pPr eaLnBrk="1" fontAlgn="auto" hangingPunct="1">
              <a:spcBef>
                <a:spcPts val="0"/>
              </a:spcBef>
              <a:spcAft>
                <a:spcPts val="0"/>
              </a:spcAft>
              <a:buSzPct val="150000"/>
              <a:buFont typeface="Arial" pitchFamily="34" charset="0"/>
              <a:buChar char="•"/>
              <a:defRPr/>
            </a:pPr>
            <a:r>
              <a:rPr lang="en-US" sz="1800" dirty="0">
                <a:solidFill>
                  <a:srgbClr val="000000"/>
                </a:solidFill>
                <a:latin typeface="Calibri" pitchFamily="34" charset="0"/>
                <a:cs typeface="Arial" pitchFamily="34" charset="0"/>
              </a:rPr>
              <a:t>Bureaus, regions, and missions need </a:t>
            </a:r>
            <a:r>
              <a:rPr lang="en-US" sz="1800" b="1" dirty="0">
                <a:solidFill>
                  <a:srgbClr val="C00000"/>
                </a:solidFill>
                <a:latin typeface="Calibri" pitchFamily="34" charset="0"/>
                <a:cs typeface="Arial" pitchFamily="34" charset="0"/>
              </a:rPr>
              <a:t>buy-in</a:t>
            </a:r>
          </a:p>
          <a:p>
            <a:pPr eaLnBrk="1" fontAlgn="auto" hangingPunct="1">
              <a:spcBef>
                <a:spcPts val="0"/>
              </a:spcBef>
              <a:spcAft>
                <a:spcPts val="0"/>
              </a:spcAft>
            </a:pPr>
            <a:endParaRPr lang="en-US" sz="1800" dirty="0">
              <a:solidFill>
                <a:srgbClr val="000000"/>
              </a:solidFill>
              <a:latin typeface="Arial"/>
            </a:endParaRPr>
          </a:p>
        </p:txBody>
      </p:sp>
      <p:sp>
        <p:nvSpPr>
          <p:cNvPr id="15" name="TextBox 14"/>
          <p:cNvSpPr txBox="1"/>
          <p:nvPr/>
        </p:nvSpPr>
        <p:spPr>
          <a:xfrm>
            <a:off x="5654570" y="2375339"/>
            <a:ext cx="1513490" cy="523220"/>
          </a:xfrm>
          <a:prstGeom prst="rect">
            <a:avLst/>
          </a:prstGeom>
          <a:noFill/>
        </p:spPr>
        <p:txBody>
          <a:bodyPr wrap="square" rtlCol="0">
            <a:spAutoFit/>
          </a:bodyPr>
          <a:lstStyle/>
          <a:p>
            <a:pPr algn="ctr" eaLnBrk="1" fontAlgn="auto" hangingPunct="1">
              <a:spcBef>
                <a:spcPts val="0"/>
              </a:spcBef>
              <a:spcAft>
                <a:spcPts val="0"/>
              </a:spcAft>
            </a:pPr>
            <a:r>
              <a:rPr lang="en-US" dirty="0" smtClean="0">
                <a:solidFill>
                  <a:srgbClr val="000000"/>
                </a:solidFill>
                <a:effectLst>
                  <a:outerShdw blurRad="38100" dist="38100" dir="2700000" algn="tl">
                    <a:srgbClr val="000000">
                      <a:alpha val="43137"/>
                    </a:srgbClr>
                  </a:outerShdw>
                </a:effectLst>
                <a:latin typeface="Arial Black" pitchFamily="34" charset="0"/>
              </a:rPr>
              <a:t>USAID</a:t>
            </a:r>
            <a:endParaRPr lang="en-US" dirty="0">
              <a:solidFill>
                <a:srgbClr val="000000"/>
              </a:solidFill>
              <a:effectLst>
                <a:outerShdw blurRad="38100" dist="38100" dir="2700000" algn="tl">
                  <a:srgbClr val="000000">
                    <a:alpha val="43137"/>
                  </a:srgbClr>
                </a:outerShdw>
              </a:effectLst>
              <a:latin typeface="Arial Black" pitchFamily="34" charset="0"/>
            </a:endParaRPr>
          </a:p>
        </p:txBody>
      </p:sp>
      <p:sp>
        <p:nvSpPr>
          <p:cNvPr id="14" name="TextBox 13"/>
          <p:cNvSpPr txBox="1"/>
          <p:nvPr/>
        </p:nvSpPr>
        <p:spPr>
          <a:xfrm>
            <a:off x="4114800" y="3905250"/>
            <a:ext cx="1162050" cy="584775"/>
          </a:xfrm>
          <a:prstGeom prst="rect">
            <a:avLst/>
          </a:prstGeom>
          <a:noFill/>
        </p:spPr>
        <p:txBody>
          <a:bodyPr wrap="square" rtlCol="0">
            <a:spAutoFit/>
          </a:bodyPr>
          <a:lstStyle/>
          <a:p>
            <a:pPr eaLnBrk="1" fontAlgn="auto" hangingPunct="1">
              <a:spcBef>
                <a:spcPts val="0"/>
              </a:spcBef>
              <a:spcAft>
                <a:spcPts val="0"/>
              </a:spcAft>
            </a:pPr>
            <a:r>
              <a:rPr lang="en-US" sz="3200" b="1" cap="small" spc="-100" dirty="0" smtClean="0">
                <a:solidFill>
                  <a:srgbClr val="FFFFFF"/>
                </a:solidFill>
                <a:effectLst>
                  <a:outerShdw blurRad="38100" dist="38100" dir="2700000" algn="tl">
                    <a:srgbClr val="000000">
                      <a:alpha val="43137"/>
                    </a:srgbClr>
                  </a:outerShdw>
                </a:effectLst>
                <a:latin typeface="Arial"/>
              </a:rPr>
              <a:t>MOU</a:t>
            </a:r>
            <a:endParaRPr lang="en-US" sz="3200" b="1" cap="small" spc="-100" dirty="0">
              <a:solidFill>
                <a:srgbClr val="FFFFFF"/>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6403531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285750" y="152400"/>
            <a:ext cx="9239250" cy="857250"/>
          </a:xfrm>
        </p:spPr>
        <p:txBody>
          <a:bodyPr/>
          <a:lstStyle/>
          <a:p>
            <a:pPr eaLnBrk="1" hangingPunct="1"/>
            <a:r>
              <a:rPr lang="en-US" dirty="0" smtClean="0">
                <a:solidFill>
                  <a:schemeClr val="tx2"/>
                </a:solidFill>
              </a:rPr>
              <a:t>PEER Science</a:t>
            </a:r>
          </a:p>
        </p:txBody>
      </p:sp>
      <p:sp>
        <p:nvSpPr>
          <p:cNvPr id="6147" name="TextBox 1"/>
          <p:cNvSpPr txBox="1">
            <a:spLocks noChangeArrowheads="1"/>
          </p:cNvSpPr>
          <p:nvPr/>
        </p:nvSpPr>
        <p:spPr bwMode="auto">
          <a:xfrm>
            <a:off x="276225" y="5126038"/>
            <a:ext cx="8591550" cy="1016000"/>
          </a:xfrm>
          <a:prstGeom prst="rect">
            <a:avLst/>
          </a:prstGeom>
          <a:solidFill>
            <a:srgbClr val="002060"/>
          </a:solidFill>
          <a:ln w="9525">
            <a:solidFill>
              <a:schemeClr val="accent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pPr>
            <a:r>
              <a:rPr lang="en-US" sz="2000" b="1" dirty="0">
                <a:solidFill>
                  <a:srgbClr val="BBE0E3"/>
                </a:solidFill>
                <a:latin typeface="Calibri" pitchFamily="34" charset="0"/>
              </a:rPr>
              <a:t>Research Topics:</a:t>
            </a:r>
          </a:p>
          <a:p>
            <a:pPr fontAlgn="auto">
              <a:spcBef>
                <a:spcPts val="0"/>
              </a:spcBef>
              <a:spcAft>
                <a:spcPts val="0"/>
              </a:spcAft>
            </a:pPr>
            <a:r>
              <a:rPr lang="en-US" sz="2000" b="1" dirty="0">
                <a:solidFill>
                  <a:srgbClr val="FFFFFF"/>
                </a:solidFill>
                <a:latin typeface="Calibri" pitchFamily="34" charset="0"/>
              </a:rPr>
              <a:t>Ecology, climate change,  disaster mitigation, biodiversity, water supply natural resources, communication, etc.</a:t>
            </a:r>
          </a:p>
        </p:txBody>
      </p:sp>
      <p:sp>
        <p:nvSpPr>
          <p:cNvPr id="6148" name="TextBox 3"/>
          <p:cNvSpPr txBox="1">
            <a:spLocks noChangeArrowheads="1"/>
          </p:cNvSpPr>
          <p:nvPr/>
        </p:nvSpPr>
        <p:spPr bwMode="auto">
          <a:xfrm>
            <a:off x="231775" y="1709738"/>
            <a:ext cx="861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fontAlgn="auto" hangingPunct="1">
              <a:spcBef>
                <a:spcPts val="0"/>
              </a:spcBef>
              <a:spcAft>
                <a:spcPts val="0"/>
              </a:spcAft>
              <a:buFontTx/>
              <a:buChar char="•"/>
            </a:pPr>
            <a:r>
              <a:rPr lang="en-US" sz="2400" dirty="0">
                <a:solidFill>
                  <a:srgbClr val="000000"/>
                </a:solidFill>
                <a:latin typeface="Calibri" pitchFamily="34" charset="0"/>
              </a:rPr>
              <a:t>488 proposals from 63 countries </a:t>
            </a:r>
          </a:p>
          <a:p>
            <a:pPr lvl="1" eaLnBrk="1" fontAlgn="auto" hangingPunct="1">
              <a:spcBef>
                <a:spcPts val="0"/>
              </a:spcBef>
              <a:spcAft>
                <a:spcPts val="0"/>
              </a:spcAft>
              <a:buFontTx/>
              <a:buChar char="•"/>
            </a:pPr>
            <a:r>
              <a:rPr lang="en-US" sz="2400" dirty="0">
                <a:solidFill>
                  <a:srgbClr val="000000"/>
                </a:solidFill>
                <a:latin typeface="Calibri" pitchFamily="34" charset="0"/>
              </a:rPr>
              <a:t>42 grants totaling approximately $5.5 million to support projects in 25 </a:t>
            </a:r>
            <a:r>
              <a:rPr lang="en-US" sz="2400" dirty="0" smtClean="0">
                <a:solidFill>
                  <a:srgbClr val="000000"/>
                </a:solidFill>
                <a:latin typeface="Calibri" pitchFamily="34" charset="0"/>
              </a:rPr>
              <a:t>countries</a:t>
            </a:r>
          </a:p>
          <a:p>
            <a:pPr lvl="1" eaLnBrk="1" fontAlgn="auto" hangingPunct="1">
              <a:spcBef>
                <a:spcPts val="0"/>
              </a:spcBef>
              <a:spcAft>
                <a:spcPts val="0"/>
              </a:spcAft>
              <a:buFontTx/>
              <a:buChar char="•"/>
            </a:pPr>
            <a:r>
              <a:rPr lang="en-US" sz="2400" dirty="0">
                <a:solidFill>
                  <a:srgbClr val="000000"/>
                </a:solidFill>
                <a:latin typeface="Calibri" pitchFamily="34" charset="0"/>
              </a:rPr>
              <a:t>Grants $30,000 to $50,000/year for 1-3 years</a:t>
            </a:r>
          </a:p>
          <a:p>
            <a:pPr lvl="1" eaLnBrk="1" fontAlgn="auto" hangingPunct="1">
              <a:spcBef>
                <a:spcPts val="0"/>
              </a:spcBef>
              <a:spcAft>
                <a:spcPts val="0"/>
              </a:spcAft>
              <a:buFontTx/>
              <a:buChar char="•"/>
            </a:pPr>
            <a:r>
              <a:rPr lang="en-US" sz="2400" dirty="0">
                <a:solidFill>
                  <a:srgbClr val="000000"/>
                </a:solidFill>
                <a:latin typeface="Calibri" pitchFamily="34" charset="0"/>
              </a:rPr>
              <a:t>Selection based on </a:t>
            </a:r>
            <a:r>
              <a:rPr lang="en-US" sz="2400" dirty="0" smtClean="0">
                <a:solidFill>
                  <a:srgbClr val="000000"/>
                </a:solidFill>
                <a:latin typeface="Calibri" pitchFamily="34" charset="0"/>
              </a:rPr>
              <a:t>technical merit and scientific feasibility, local and global development impact, and strength of collaboration</a:t>
            </a:r>
            <a:endParaRPr lang="en-US" sz="2400" dirty="0">
              <a:solidFill>
                <a:srgbClr val="000000"/>
              </a:solidFill>
              <a:latin typeface="Calibri" pitchFamily="34" charset="0"/>
            </a:endParaRPr>
          </a:p>
        </p:txBody>
      </p:sp>
      <p:pic>
        <p:nvPicPr>
          <p:cNvPr id="6149" name="Picture 12" descr="NSF_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52400"/>
            <a:ext cx="876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1"/>
          <p:cNvSpPr txBox="1">
            <a:spLocks noChangeArrowheads="1"/>
          </p:cNvSpPr>
          <p:nvPr/>
        </p:nvSpPr>
        <p:spPr bwMode="auto">
          <a:xfrm>
            <a:off x="228600" y="1295400"/>
            <a:ext cx="344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n-US" sz="2400" dirty="0">
                <a:solidFill>
                  <a:srgbClr val="002060"/>
                </a:solidFill>
                <a:latin typeface="Calibri" pitchFamily="34" charset="0"/>
              </a:rPr>
              <a:t>2011: 1</a:t>
            </a:r>
            <a:r>
              <a:rPr lang="en-US" sz="2400" baseline="30000" dirty="0">
                <a:solidFill>
                  <a:srgbClr val="002060"/>
                </a:solidFill>
                <a:latin typeface="Calibri" pitchFamily="34" charset="0"/>
              </a:rPr>
              <a:t>st</a:t>
            </a:r>
            <a:r>
              <a:rPr lang="en-US" sz="2400" dirty="0">
                <a:solidFill>
                  <a:srgbClr val="002060"/>
                </a:solidFill>
                <a:latin typeface="Calibri" pitchFamily="34" charset="0"/>
              </a:rPr>
              <a:t> Application Cycle</a:t>
            </a:r>
          </a:p>
        </p:txBody>
      </p:sp>
      <p:sp>
        <p:nvSpPr>
          <p:cNvPr id="6151" name="TextBox 4"/>
          <p:cNvSpPr txBox="1">
            <a:spLocks noChangeArrowheads="1"/>
          </p:cNvSpPr>
          <p:nvPr/>
        </p:nvSpPr>
        <p:spPr bwMode="auto">
          <a:xfrm>
            <a:off x="198438" y="4344988"/>
            <a:ext cx="6354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n-US" sz="2400" dirty="0">
                <a:solidFill>
                  <a:srgbClr val="002060"/>
                </a:solidFill>
                <a:latin typeface="Calibri" pitchFamily="34" charset="0"/>
              </a:rPr>
              <a:t>2012: 2</a:t>
            </a:r>
            <a:r>
              <a:rPr lang="en-US" sz="2400" baseline="30000" dirty="0">
                <a:solidFill>
                  <a:srgbClr val="002060"/>
                </a:solidFill>
                <a:latin typeface="Calibri" pitchFamily="34" charset="0"/>
              </a:rPr>
              <a:t>nd</a:t>
            </a:r>
            <a:r>
              <a:rPr lang="en-US" sz="2400" dirty="0">
                <a:solidFill>
                  <a:srgbClr val="002060"/>
                </a:solidFill>
                <a:latin typeface="Calibri" pitchFamily="34" charset="0"/>
              </a:rPr>
              <a:t> Application Cycle </a:t>
            </a:r>
            <a:r>
              <a:rPr lang="en-US" sz="2400" dirty="0" smtClean="0">
                <a:solidFill>
                  <a:srgbClr val="002060"/>
                </a:solidFill>
                <a:latin typeface="Calibri" pitchFamily="34" charset="0"/>
              </a:rPr>
              <a:t>– due December 2012</a:t>
            </a:r>
          </a:p>
        </p:txBody>
      </p:sp>
      <p:sp>
        <p:nvSpPr>
          <p:cNvPr id="6152" name="Rectangle 10"/>
          <p:cNvSpPr>
            <a:spLocks noChangeArrowheads="1"/>
          </p:cNvSpPr>
          <p:nvPr/>
        </p:nvSpPr>
        <p:spPr bwMode="auto">
          <a:xfrm>
            <a:off x="0" y="1143000"/>
            <a:ext cx="9144000" cy="76200"/>
          </a:xfrm>
          <a:prstGeom prst="rect">
            <a:avLst/>
          </a:prstGeom>
          <a:solidFill>
            <a:schemeClr val="accent1">
              <a:alpha val="6196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sz="1800">
              <a:solidFill>
                <a:srgbClr val="000000"/>
              </a:solidFill>
              <a:latin typeface="Arial"/>
            </a:endParaRPr>
          </a:p>
        </p:txBody>
      </p:sp>
      <p:pic>
        <p:nvPicPr>
          <p:cNvPr id="6153" name="Picture 11" descr="USAID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9688"/>
            <a:ext cx="1255713"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190500" y="4668838"/>
            <a:ext cx="5402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n-US" sz="2400" dirty="0" smtClean="0">
                <a:solidFill>
                  <a:srgbClr val="002060"/>
                </a:solidFill>
                <a:latin typeface="Calibri" pitchFamily="34" charset="0"/>
              </a:rPr>
              <a:t>2013: 3rd </a:t>
            </a:r>
            <a:r>
              <a:rPr lang="en-US" sz="2400" dirty="0">
                <a:solidFill>
                  <a:srgbClr val="002060"/>
                </a:solidFill>
                <a:latin typeface="Calibri" pitchFamily="34" charset="0"/>
              </a:rPr>
              <a:t>Application Cycle </a:t>
            </a:r>
            <a:r>
              <a:rPr lang="en-US" sz="2400" dirty="0" smtClean="0">
                <a:solidFill>
                  <a:srgbClr val="002060"/>
                </a:solidFill>
                <a:latin typeface="Calibri" pitchFamily="34" charset="0"/>
              </a:rPr>
              <a:t>– summer/fall</a:t>
            </a:r>
          </a:p>
        </p:txBody>
      </p:sp>
    </p:spTree>
    <p:extLst>
      <p:ext uri="{BB962C8B-B14F-4D97-AF65-F5344CB8AC3E}">
        <p14:creationId xmlns:p14="http://schemas.microsoft.com/office/powerpoint/2010/main" val="317634647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8153400" cy="2971800"/>
          </a:xfrm>
        </p:spPr>
        <p:txBody>
          <a:bodyPr/>
          <a:lstStyle/>
          <a:p>
            <a:r>
              <a:rPr lang="en-US" dirty="0" smtClean="0"/>
              <a:t>We are excited by the opportunity to engage with the research community </a:t>
            </a:r>
            <a:r>
              <a:rPr lang="en-US" dirty="0" smtClean="0"/>
              <a:t>to </a:t>
            </a:r>
            <a:r>
              <a:rPr lang="en-US" dirty="0" smtClean="0"/>
              <a:t>provide </a:t>
            </a:r>
            <a:r>
              <a:rPr lang="en-US" dirty="0" smtClean="0"/>
              <a:t>the </a:t>
            </a:r>
            <a:r>
              <a:rPr lang="en-US" dirty="0" smtClean="0"/>
              <a:t>best </a:t>
            </a:r>
            <a:r>
              <a:rPr lang="en-US" dirty="0" smtClean="0"/>
              <a:t>knowledge and information </a:t>
            </a:r>
            <a:r>
              <a:rPr lang="en-US" dirty="0" smtClean="0"/>
              <a:t>to </a:t>
            </a:r>
            <a:r>
              <a:rPr lang="en-US" dirty="0" smtClean="0"/>
              <a:t>our global climate change programs… </a:t>
            </a:r>
            <a:br>
              <a:rPr lang="en-US" dirty="0" smtClean="0"/>
            </a:br>
            <a:r>
              <a:rPr lang="en-US" dirty="0" smtClean="0"/>
              <a:t>			</a:t>
            </a:r>
            <a:br>
              <a:rPr lang="en-US" dirty="0" smtClean="0"/>
            </a:br>
            <a:r>
              <a:rPr lang="en-US" dirty="0"/>
              <a:t/>
            </a:r>
            <a:br>
              <a:rPr lang="en-US" dirty="0"/>
            </a:br>
            <a:r>
              <a:rPr lang="en-US" dirty="0"/>
              <a:t>Thank you!</a:t>
            </a:r>
          </a:p>
        </p:txBody>
      </p:sp>
      <p:sp>
        <p:nvSpPr>
          <p:cNvPr id="4" name="Slide Number Placeholder 3"/>
          <p:cNvSpPr>
            <a:spLocks noGrp="1"/>
          </p:cNvSpPr>
          <p:nvPr>
            <p:ph type="sldNum" sz="quarter" idx="12"/>
          </p:nvPr>
        </p:nvSpPr>
        <p:spPr/>
        <p:txBody>
          <a:bodyPr/>
          <a:lstStyle/>
          <a:p>
            <a:pPr>
              <a:defRPr/>
            </a:pPr>
            <a:fld id="{676BE3D0-D076-40A6-B907-9F1CD02F2E39}" type="slidenum">
              <a:rPr lang="en-US" smtClean="0"/>
              <a:pPr>
                <a:defRPr/>
              </a:pPr>
              <a:t>29</a:t>
            </a:fld>
            <a:endParaRPr lang="en-US"/>
          </a:p>
        </p:txBody>
      </p:sp>
    </p:spTree>
    <p:extLst>
      <p:ext uri="{BB962C8B-B14F-4D97-AF65-F5344CB8AC3E}">
        <p14:creationId xmlns:p14="http://schemas.microsoft.com/office/powerpoint/2010/main" val="116329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1066800"/>
          </a:xfrm>
        </p:spPr>
        <p:txBody>
          <a:bodyPr/>
          <a:lstStyle/>
          <a:p>
            <a:pPr algn="ctr"/>
            <a:r>
              <a:rPr lang="en-US" sz="4000" dirty="0" smtClean="0"/>
              <a:t>GROWING EMPHASIS ON:</a:t>
            </a:r>
            <a:endParaRPr lang="en-US" sz="4000" dirty="0"/>
          </a:p>
        </p:txBody>
      </p:sp>
      <p:sp>
        <p:nvSpPr>
          <p:cNvPr id="3" name="Content Placeholder 2"/>
          <p:cNvSpPr>
            <a:spLocks noGrp="1"/>
          </p:cNvSpPr>
          <p:nvPr>
            <p:ph idx="1"/>
          </p:nvPr>
        </p:nvSpPr>
        <p:spPr>
          <a:xfrm>
            <a:off x="609600" y="2057400"/>
            <a:ext cx="7848600" cy="4495800"/>
          </a:xfrm>
        </p:spPr>
        <p:txBody>
          <a:bodyPr/>
          <a:lstStyle/>
          <a:p>
            <a:pPr marL="347472" lvl="1">
              <a:spcBef>
                <a:spcPts val="300"/>
              </a:spcBef>
              <a:buFont typeface="Wingdings" pitchFamily="2" charset="2"/>
              <a:buChar char="Ø"/>
            </a:pPr>
            <a:r>
              <a:rPr lang="en-US" sz="2400" b="1" dirty="0" smtClean="0"/>
              <a:t>Human impacts</a:t>
            </a:r>
            <a:r>
              <a:rPr lang="en-US" sz="2400" dirty="0" smtClean="0"/>
              <a:t>: Climate change matters for food, health, safety, economic growth</a:t>
            </a:r>
          </a:p>
          <a:p>
            <a:pPr marL="347472" lvl="1">
              <a:spcBef>
                <a:spcPts val="300"/>
              </a:spcBef>
              <a:buFont typeface="Wingdings" pitchFamily="2" charset="2"/>
              <a:buChar char="Ø"/>
            </a:pPr>
            <a:endParaRPr lang="en-US" sz="2400" dirty="0"/>
          </a:p>
          <a:p>
            <a:pPr marL="347472" lvl="1">
              <a:spcBef>
                <a:spcPts val="300"/>
              </a:spcBef>
              <a:buFont typeface="Wingdings" pitchFamily="2" charset="2"/>
              <a:buChar char="Ø"/>
            </a:pPr>
            <a:r>
              <a:rPr lang="en-US" sz="2400" b="1" dirty="0" smtClean="0"/>
              <a:t>Adaptation &amp; Mitigation</a:t>
            </a:r>
            <a:r>
              <a:rPr lang="en-US" sz="2400" dirty="0" smtClean="0"/>
              <a:t>: Climate data and knowledge can be used to manage change</a:t>
            </a:r>
          </a:p>
          <a:p>
            <a:pPr marL="347472" lvl="1">
              <a:spcBef>
                <a:spcPts val="300"/>
              </a:spcBef>
              <a:buFont typeface="Wingdings" pitchFamily="2" charset="2"/>
              <a:buChar char="Ø"/>
            </a:pPr>
            <a:endParaRPr lang="en-US" sz="2400" dirty="0" smtClean="0"/>
          </a:p>
          <a:p>
            <a:pPr marL="347472" lvl="1">
              <a:spcBef>
                <a:spcPts val="300"/>
              </a:spcBef>
              <a:buFont typeface="Wingdings" pitchFamily="2" charset="2"/>
              <a:buChar char="Ø"/>
            </a:pPr>
            <a:r>
              <a:rPr lang="en-US" sz="2400" b="1" dirty="0" smtClean="0"/>
              <a:t>Local data</a:t>
            </a:r>
            <a:r>
              <a:rPr lang="en-US" sz="2400" dirty="0" smtClean="0"/>
              <a:t>: Communities need scaled-down data to adapt</a:t>
            </a:r>
          </a:p>
          <a:p>
            <a:pPr marL="347472" lvl="1">
              <a:spcBef>
                <a:spcPts val="300"/>
              </a:spcBef>
              <a:buFont typeface="Wingdings" pitchFamily="2" charset="2"/>
              <a:buChar char="Ø"/>
            </a:pPr>
            <a:endParaRPr lang="en-US" sz="2400" dirty="0" smtClean="0"/>
          </a:p>
          <a:p>
            <a:pPr marL="347472" lvl="1">
              <a:spcBef>
                <a:spcPts val="300"/>
              </a:spcBef>
              <a:buFont typeface="Wingdings" pitchFamily="2" charset="2"/>
              <a:buChar char="Ø"/>
            </a:pPr>
            <a:r>
              <a:rPr lang="en-US" sz="2400" b="1" dirty="0" smtClean="0"/>
              <a:t>Interoperability</a:t>
            </a:r>
            <a:r>
              <a:rPr lang="en-US" sz="2400" dirty="0" smtClean="0"/>
              <a:t>: Communities &amp; donors need data that connects with </a:t>
            </a:r>
            <a:r>
              <a:rPr lang="en-US" sz="2400" dirty="0"/>
              <a:t>larger </a:t>
            </a:r>
            <a:r>
              <a:rPr lang="en-US" sz="2400" dirty="0" smtClean="0"/>
              <a:t>systems</a:t>
            </a:r>
          </a:p>
        </p:txBody>
      </p:sp>
      <p:sp>
        <p:nvSpPr>
          <p:cNvPr id="4" name="Slide Number Placeholder 3"/>
          <p:cNvSpPr>
            <a:spLocks noGrp="1"/>
          </p:cNvSpPr>
          <p:nvPr>
            <p:ph type="sldNum" sz="quarter" idx="12"/>
          </p:nvPr>
        </p:nvSpPr>
        <p:spPr/>
        <p:txBody>
          <a:bodyPr/>
          <a:lstStyle/>
          <a:p>
            <a:pPr>
              <a:defRPr/>
            </a:pPr>
            <a:fld id="{676BE3D0-D076-40A6-B907-9F1CD02F2E39}" type="slidenum">
              <a:rPr lang="en-US" smtClean="0"/>
              <a:pPr>
                <a:defRPr/>
              </a:pPr>
              <a:t>3</a:t>
            </a:fld>
            <a:endParaRPr lang="en-US"/>
          </a:p>
        </p:txBody>
      </p:sp>
      <p:sp>
        <p:nvSpPr>
          <p:cNvPr id="5" name="TextBox 4"/>
          <p:cNvSpPr txBox="1"/>
          <p:nvPr/>
        </p:nvSpPr>
        <p:spPr>
          <a:xfrm>
            <a:off x="3352800" y="228600"/>
            <a:ext cx="4800600" cy="523220"/>
          </a:xfrm>
          <a:prstGeom prst="rect">
            <a:avLst/>
          </a:prstGeom>
          <a:noFill/>
        </p:spPr>
        <p:txBody>
          <a:bodyPr wrap="square" rtlCol="0">
            <a:spAutoFit/>
          </a:bodyPr>
          <a:lstStyle/>
          <a:p>
            <a:pPr algn="ctr"/>
            <a:r>
              <a:rPr lang="en-US" b="1" dirty="0" smtClean="0"/>
              <a:t>The big picture… </a:t>
            </a:r>
            <a:endParaRPr lang="en-US" b="1" dirty="0"/>
          </a:p>
        </p:txBody>
      </p:sp>
    </p:spTree>
    <p:extLst>
      <p:ext uri="{BB962C8B-B14F-4D97-AF65-F5344CB8AC3E}">
        <p14:creationId xmlns:p14="http://schemas.microsoft.com/office/powerpoint/2010/main" val="404554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are USAID climate change priorities? </a:t>
            </a:r>
          </a:p>
        </p:txBody>
      </p:sp>
      <p:sp>
        <p:nvSpPr>
          <p:cNvPr id="3" name="Subtitle 2"/>
          <p:cNvSpPr>
            <a:spLocks noGrp="1"/>
          </p:cNvSpPr>
          <p:nvPr>
            <p:ph type="subTitle" idx="1"/>
          </p:nvPr>
        </p:nvSpPr>
        <p:spPr>
          <a:xfrm>
            <a:off x="990600" y="4343400"/>
            <a:ext cx="7543800" cy="1676400"/>
          </a:xfrm>
        </p:spPr>
        <p:txBody>
          <a:bodyPr/>
          <a:lstStyle/>
          <a:p>
            <a:r>
              <a:rPr lang="en-US" b="1" i="1" dirty="0"/>
              <a:t>USAID Climate Change and Development Strategy</a:t>
            </a:r>
          </a:p>
          <a:p>
            <a:endParaRPr lang="en-US" dirty="0"/>
          </a:p>
        </p:txBody>
      </p:sp>
    </p:spTree>
    <p:extLst>
      <p:ext uri="{BB962C8B-B14F-4D97-AF65-F5344CB8AC3E}">
        <p14:creationId xmlns:p14="http://schemas.microsoft.com/office/powerpoint/2010/main" val="78362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USAID Climate Change and Development Strategy (</a:t>
            </a:r>
            <a:r>
              <a:rPr lang="en-US" dirty="0" smtClean="0">
                <a:solidFill>
                  <a:srgbClr val="000000"/>
                </a:solidFill>
                <a:latin typeface="Calibri" pitchFamily="34" charset="0"/>
                <a:ea typeface="ＭＳ Ｐゴシック" pitchFamily="-106" charset="-128"/>
                <a:cs typeface="Times New Roman" pitchFamily="18" charset="0"/>
              </a:rPr>
              <a:t>2012-2016)</a:t>
            </a:r>
            <a:endParaRPr lang="en-US" dirty="0"/>
          </a:p>
        </p:txBody>
      </p:sp>
      <p:sp>
        <p:nvSpPr>
          <p:cNvPr id="3" name="Content Placeholder 2"/>
          <p:cNvSpPr>
            <a:spLocks noGrp="1"/>
          </p:cNvSpPr>
          <p:nvPr>
            <p:ph idx="1"/>
          </p:nvPr>
        </p:nvSpPr>
        <p:spPr>
          <a:xfrm>
            <a:off x="685800" y="2514600"/>
            <a:ext cx="7772400" cy="4343400"/>
          </a:xfrm>
        </p:spPr>
        <p:txBody>
          <a:bodyPr/>
          <a:lstStyle/>
          <a:p>
            <a:pPr marL="0" indent="0" eaLnBrk="1" hangingPunct="1">
              <a:buNone/>
            </a:pPr>
            <a:r>
              <a:rPr lang="en-US" sz="2200" dirty="0" smtClean="0"/>
              <a:t>Overall goal</a:t>
            </a:r>
            <a:r>
              <a:rPr lang="en-US" sz="2200" dirty="0"/>
              <a:t>:  To help countries </a:t>
            </a:r>
            <a:r>
              <a:rPr lang="en-US" sz="2200" dirty="0" smtClean="0"/>
              <a:t>transition </a:t>
            </a:r>
            <a:r>
              <a:rPr lang="en-US" sz="2200" dirty="0"/>
              <a:t>to climate-resilient, </a:t>
            </a:r>
            <a:r>
              <a:rPr lang="en-US" sz="2200" dirty="0" smtClean="0"/>
              <a:t>low-emission </a:t>
            </a:r>
            <a:r>
              <a:rPr lang="en-US" sz="2200" dirty="0"/>
              <a:t>sustainable economic development  </a:t>
            </a:r>
            <a:endParaRPr lang="en-US" sz="2200" dirty="0" smtClean="0"/>
          </a:p>
          <a:p>
            <a:pPr eaLnBrk="1" hangingPunct="1"/>
            <a:endParaRPr lang="en-US" sz="2200" dirty="0" smtClean="0"/>
          </a:p>
          <a:p>
            <a:pPr>
              <a:spcBef>
                <a:spcPct val="0"/>
              </a:spcBef>
            </a:pPr>
            <a:r>
              <a:rPr lang="en-US" sz="2200" b="1" dirty="0">
                <a:latin typeface="Calibri" pitchFamily="34" charset="0"/>
                <a:cs typeface="Calibri" pitchFamily="34" charset="0"/>
              </a:rPr>
              <a:t>Mitigation</a:t>
            </a:r>
            <a:r>
              <a:rPr lang="en-US" sz="2200" dirty="0">
                <a:latin typeface="Calibri" pitchFamily="34" charset="0"/>
                <a:cs typeface="Calibri" pitchFamily="34" charset="0"/>
              </a:rPr>
              <a:t> (reducing emissions by shifting to clean energy &amp; curbing </a:t>
            </a:r>
            <a:r>
              <a:rPr lang="en-US" sz="2200" dirty="0" smtClean="0">
                <a:latin typeface="Calibri" pitchFamily="34" charset="0"/>
                <a:cs typeface="Calibri" pitchFamily="34" charset="0"/>
              </a:rPr>
              <a:t>emissions from land-use/land change) </a:t>
            </a:r>
          </a:p>
          <a:p>
            <a:pPr>
              <a:spcBef>
                <a:spcPct val="0"/>
              </a:spcBef>
            </a:pPr>
            <a:endParaRPr lang="en-US" sz="2200" b="1" dirty="0" smtClean="0">
              <a:latin typeface="Calibri" pitchFamily="34" charset="0"/>
              <a:cs typeface="Calibri" pitchFamily="34" charset="0"/>
            </a:endParaRPr>
          </a:p>
          <a:p>
            <a:pPr>
              <a:spcBef>
                <a:spcPct val="0"/>
              </a:spcBef>
            </a:pPr>
            <a:r>
              <a:rPr lang="en-US" sz="2200" b="1" dirty="0">
                <a:latin typeface="Calibri" pitchFamily="34" charset="0"/>
                <a:cs typeface="Calibri" pitchFamily="34" charset="0"/>
              </a:rPr>
              <a:t>Adaptation</a:t>
            </a:r>
            <a:r>
              <a:rPr lang="en-US" sz="2200" dirty="0">
                <a:latin typeface="Calibri" pitchFamily="34" charset="0"/>
                <a:cs typeface="Calibri" pitchFamily="34" charset="0"/>
              </a:rPr>
              <a:t> (building resilience to climate change </a:t>
            </a:r>
            <a:r>
              <a:rPr lang="en-US" sz="2200" dirty="0" smtClean="0">
                <a:latin typeface="Calibri" pitchFamily="34" charset="0"/>
                <a:cs typeface="Calibri" pitchFamily="34" charset="0"/>
              </a:rPr>
              <a:t>for people, places &amp; livelihoods with </a:t>
            </a:r>
            <a:r>
              <a:rPr lang="en-US" sz="2200" dirty="0">
                <a:latin typeface="Calibri" pitchFamily="34" charset="0"/>
                <a:cs typeface="Calibri" pitchFamily="34" charset="0"/>
              </a:rPr>
              <a:t>better info, planning &amp; governance</a:t>
            </a:r>
            <a:r>
              <a:rPr lang="en-US" sz="2200" dirty="0" smtClean="0">
                <a:latin typeface="Calibri" pitchFamily="34" charset="0"/>
                <a:cs typeface="Calibri" pitchFamily="34" charset="0"/>
              </a:rPr>
              <a:t>)</a:t>
            </a:r>
          </a:p>
          <a:p>
            <a:pPr>
              <a:spcBef>
                <a:spcPct val="0"/>
              </a:spcBef>
            </a:pPr>
            <a:endParaRPr lang="en-US" sz="2200" dirty="0" smtClean="0">
              <a:latin typeface="Calibri" pitchFamily="34" charset="0"/>
              <a:cs typeface="Calibri" pitchFamily="34" charset="0"/>
            </a:endParaRPr>
          </a:p>
          <a:p>
            <a:pPr>
              <a:spcBef>
                <a:spcPct val="0"/>
              </a:spcBef>
            </a:pPr>
            <a:r>
              <a:rPr lang="en-US" sz="2200" b="1" dirty="0" smtClean="0">
                <a:latin typeface="Calibri" pitchFamily="34" charset="0"/>
                <a:cs typeface="Calibri" pitchFamily="34" charset="0"/>
              </a:rPr>
              <a:t>Integration</a:t>
            </a:r>
            <a:r>
              <a:rPr lang="en-US" sz="2200" dirty="0" smtClean="0">
                <a:latin typeface="Calibri" pitchFamily="34" charset="0"/>
                <a:cs typeface="Calibri" pitchFamily="34" charset="0"/>
              </a:rPr>
              <a:t> (using climate practice across programs to ensure ALL USAID work is low-carbon &amp; climate-resilient) </a:t>
            </a:r>
          </a:p>
          <a:p>
            <a:pPr>
              <a:spcBef>
                <a:spcPct val="0"/>
              </a:spcBef>
            </a:pPr>
            <a:endParaRPr lang="en-US" i="1" dirty="0">
              <a:latin typeface="Calibri" pitchFamily="34" charset="0"/>
              <a:cs typeface="Calibri" pitchFamily="34" charset="0"/>
            </a:endParaRPr>
          </a:p>
          <a:p>
            <a:pPr>
              <a:spcBef>
                <a:spcPct val="0"/>
              </a:spcBef>
            </a:pPr>
            <a:endParaRPr lang="en-US" i="1" dirty="0" smtClean="0">
              <a:latin typeface="Calibri" pitchFamily="34" charset="0"/>
              <a:cs typeface="Calibri"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676BE3D0-D076-40A6-B907-9F1CD02F2E39}" type="slidenum">
              <a:rPr lang="en-US" smtClean="0"/>
              <a:pPr>
                <a:defRPr/>
              </a:pPr>
              <a:t>5</a:t>
            </a:fld>
            <a:endParaRPr lang="en-US" dirty="0"/>
          </a:p>
        </p:txBody>
      </p:sp>
    </p:spTree>
    <p:extLst>
      <p:ext uri="{BB962C8B-B14F-4D97-AF65-F5344CB8AC3E}">
        <p14:creationId xmlns:p14="http://schemas.microsoft.com/office/powerpoint/2010/main" val="266016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71600"/>
            <a:ext cx="8382000" cy="685800"/>
          </a:xfrm>
        </p:spPr>
        <p:txBody>
          <a:bodyPr/>
          <a:lstStyle/>
          <a:p>
            <a:r>
              <a:rPr lang="en-US" dirty="0" smtClean="0"/>
              <a:t>Helping partners &amp; partner countries learn to:</a:t>
            </a:r>
            <a:endParaRPr lang="en-US" dirty="0"/>
          </a:p>
        </p:txBody>
      </p:sp>
      <p:sp>
        <p:nvSpPr>
          <p:cNvPr id="6" name="Content Placeholder 5"/>
          <p:cNvSpPr>
            <a:spLocks noGrp="1"/>
          </p:cNvSpPr>
          <p:nvPr>
            <p:ph idx="1"/>
          </p:nvPr>
        </p:nvSpPr>
        <p:spPr>
          <a:xfrm>
            <a:off x="838200" y="2286000"/>
            <a:ext cx="7772400" cy="4114800"/>
          </a:xfrm>
        </p:spPr>
        <p:txBody>
          <a:bodyPr/>
          <a:lstStyle/>
          <a:p>
            <a:pPr marL="914400" lvl="1" indent="-457200">
              <a:buFont typeface="+mj-lt"/>
              <a:buAutoNum type="arabicPeriod"/>
            </a:pPr>
            <a:r>
              <a:rPr lang="en-US" b="1" dirty="0" smtClean="0"/>
              <a:t>Access and use climate data </a:t>
            </a:r>
            <a:r>
              <a:rPr lang="en-US" dirty="0" smtClean="0"/>
              <a:t>&amp; GIS </a:t>
            </a:r>
            <a:r>
              <a:rPr lang="en-US" dirty="0"/>
              <a:t>services </a:t>
            </a:r>
            <a:r>
              <a:rPr lang="en-US" dirty="0" smtClean="0"/>
              <a:t>(to forecast trends and impacts in ALL sectors) </a:t>
            </a:r>
          </a:p>
          <a:p>
            <a:pPr marL="914400" lvl="1" indent="-457200">
              <a:buFont typeface="+mj-lt"/>
              <a:buAutoNum type="arabicPeriod"/>
            </a:pPr>
            <a:r>
              <a:rPr lang="en-US" b="1" dirty="0"/>
              <a:t>Build capacity for </a:t>
            </a:r>
            <a:r>
              <a:rPr lang="en-US" b="1" dirty="0" smtClean="0"/>
              <a:t>adaptation, carbon </a:t>
            </a:r>
            <a:r>
              <a:rPr lang="en-US" b="1" dirty="0"/>
              <a:t>management and low-carbon activities</a:t>
            </a:r>
          </a:p>
          <a:p>
            <a:pPr marL="914400" lvl="1" indent="-457200">
              <a:buFont typeface="+mj-lt"/>
              <a:buAutoNum type="arabicPeriod"/>
            </a:pPr>
            <a:r>
              <a:rPr lang="en-US" b="1" dirty="0" smtClean="0"/>
              <a:t>Engage in longer-term planning </a:t>
            </a:r>
            <a:r>
              <a:rPr lang="en-US" dirty="0" smtClean="0"/>
              <a:t>– 5</a:t>
            </a:r>
            <a:r>
              <a:rPr lang="en-US" dirty="0"/>
              <a:t> </a:t>
            </a:r>
            <a:r>
              <a:rPr lang="en-US" dirty="0" smtClean="0"/>
              <a:t>years-50 years or longer</a:t>
            </a:r>
          </a:p>
          <a:p>
            <a:pPr marL="914400" lvl="1" indent="-457200">
              <a:buFont typeface="+mj-lt"/>
              <a:buAutoNum type="arabicPeriod"/>
            </a:pPr>
            <a:r>
              <a:rPr lang="en-US" b="1" dirty="0" smtClean="0"/>
              <a:t>Measure </a:t>
            </a:r>
            <a:r>
              <a:rPr lang="en-US" b="1" dirty="0"/>
              <a:t>GHG </a:t>
            </a:r>
            <a:r>
              <a:rPr lang="en-US" b="1" dirty="0" smtClean="0"/>
              <a:t>performance across economic sectors </a:t>
            </a:r>
            <a:r>
              <a:rPr lang="en-US" dirty="0" smtClean="0"/>
              <a:t>(</a:t>
            </a:r>
            <a:r>
              <a:rPr lang="en-US" dirty="0"/>
              <a:t>to engage in global talks &amp; trade)</a:t>
            </a:r>
          </a:p>
          <a:p>
            <a:pPr marL="914400" lvl="1" indent="-457200">
              <a:buFont typeface="+mj-lt"/>
              <a:buAutoNum type="arabicPeriod"/>
            </a:pPr>
            <a:r>
              <a:rPr lang="en-US" b="1" dirty="0"/>
              <a:t>Practice good governance </a:t>
            </a:r>
            <a:r>
              <a:rPr lang="en-US" dirty="0" smtClean="0"/>
              <a:t>(adaptation</a:t>
            </a:r>
            <a:r>
              <a:rPr lang="en-US" dirty="0"/>
              <a:t>/mitigation mean behavior change)</a:t>
            </a:r>
          </a:p>
          <a:p>
            <a:pPr marL="457200" lvl="1" indent="0">
              <a:buNone/>
            </a:pPr>
            <a:endParaRPr lang="en-US" b="1" dirty="0" smtClean="0"/>
          </a:p>
        </p:txBody>
      </p:sp>
      <p:sp>
        <p:nvSpPr>
          <p:cNvPr id="4" name="Slide Number Placeholder 3"/>
          <p:cNvSpPr>
            <a:spLocks noGrp="1"/>
          </p:cNvSpPr>
          <p:nvPr>
            <p:ph type="sldNum" sz="quarter" idx="12"/>
          </p:nvPr>
        </p:nvSpPr>
        <p:spPr/>
        <p:txBody>
          <a:bodyPr/>
          <a:lstStyle/>
          <a:p>
            <a:pPr>
              <a:defRPr/>
            </a:pPr>
            <a:fld id="{0FC44C2B-B39D-4ACA-B23B-DE683D19243B}" type="slidenum">
              <a:rPr lang="en-US" smtClean="0"/>
              <a:pPr>
                <a:defRPr/>
              </a:pPr>
              <a:t>6</a:t>
            </a:fld>
            <a:endParaRPr lang="en-US"/>
          </a:p>
        </p:txBody>
      </p:sp>
      <p:sp>
        <p:nvSpPr>
          <p:cNvPr id="7" name="Title 1"/>
          <p:cNvSpPr txBox="1">
            <a:spLocks/>
          </p:cNvSpPr>
          <p:nvPr/>
        </p:nvSpPr>
        <p:spPr bwMode="auto">
          <a:xfrm>
            <a:off x="2971800" y="304800"/>
            <a:ext cx="617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r>
              <a:rPr lang="en-US" dirty="0" smtClean="0"/>
              <a:t>USAID </a:t>
            </a:r>
            <a:r>
              <a:rPr lang="en-US" dirty="0" smtClean="0"/>
              <a:t>climate change </a:t>
            </a:r>
            <a:r>
              <a:rPr lang="en-US" dirty="0" smtClean="0"/>
              <a:t>activities</a:t>
            </a:r>
            <a:endParaRPr lang="en-US" dirty="0"/>
          </a:p>
        </p:txBody>
      </p:sp>
    </p:spTree>
    <p:extLst>
      <p:ext uri="{BB962C8B-B14F-4D97-AF65-F5344CB8AC3E}">
        <p14:creationId xmlns:p14="http://schemas.microsoft.com/office/powerpoint/2010/main" val="341757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22092" y="1295400"/>
            <a:ext cx="8153401" cy="990600"/>
          </a:xfrm>
        </p:spPr>
        <p:txBody>
          <a:bodyPr/>
          <a:lstStyle/>
          <a:p>
            <a:pPr algn="ctr"/>
            <a:r>
              <a:rPr lang="en-US" sz="3200" dirty="0" smtClean="0"/>
              <a:t>Mitigation</a:t>
            </a:r>
            <a:br>
              <a:rPr lang="en-US" sz="3200" dirty="0" smtClean="0"/>
            </a:br>
            <a:r>
              <a:rPr lang="en-US" dirty="0"/>
              <a:t>USAID supports a </a:t>
            </a:r>
            <a:r>
              <a:rPr lang="en-US" dirty="0" smtClean="0"/>
              <a:t>whole</a:t>
            </a:r>
            <a:r>
              <a:rPr lang="en-US" dirty="0"/>
              <a:t>-of-</a:t>
            </a:r>
            <a:r>
              <a:rPr lang="en-US" dirty="0" smtClean="0"/>
              <a:t>government</a:t>
            </a:r>
            <a:r>
              <a:rPr lang="en-US" dirty="0"/>
              <a:t> </a:t>
            </a:r>
            <a:r>
              <a:rPr lang="en-US" dirty="0" smtClean="0"/>
              <a:t>approach</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smtClean="0"/>
          </a:p>
        </p:txBody>
      </p:sp>
      <p:sp>
        <p:nvSpPr>
          <p:cNvPr id="3" name="Content Placeholder 2"/>
          <p:cNvSpPr>
            <a:spLocks noGrp="1"/>
          </p:cNvSpPr>
          <p:nvPr>
            <p:ph idx="1"/>
          </p:nvPr>
        </p:nvSpPr>
        <p:spPr>
          <a:xfrm>
            <a:off x="457200" y="2286000"/>
            <a:ext cx="8534399" cy="4267200"/>
          </a:xfrm>
        </p:spPr>
        <p:txBody>
          <a:bodyPr/>
          <a:lstStyle/>
          <a:p>
            <a:pPr marL="0" indent="0">
              <a:buNone/>
            </a:pPr>
            <a:endParaRPr lang="en-US" dirty="0" smtClean="0"/>
          </a:p>
          <a:p>
            <a:pPr marL="0" indent="0">
              <a:buNone/>
            </a:pPr>
            <a:r>
              <a:rPr lang="en-US" b="1" dirty="0" smtClean="0"/>
              <a:t>EC-LEDS unites TWO familiar mitigation approaches: </a:t>
            </a:r>
          </a:p>
          <a:p>
            <a:endParaRPr lang="en-US" b="1" dirty="0" smtClean="0"/>
          </a:p>
          <a:p>
            <a:r>
              <a:rPr lang="en-US" b="1" dirty="0" smtClean="0"/>
              <a:t>Clean </a:t>
            </a:r>
            <a:r>
              <a:rPr lang="en-US" b="1" dirty="0"/>
              <a:t>Energy (Result </a:t>
            </a:r>
            <a:r>
              <a:rPr lang="en-US" b="1" dirty="0" smtClean="0"/>
              <a:t>1.1)</a:t>
            </a:r>
          </a:p>
          <a:p>
            <a:pPr lvl="1"/>
            <a:r>
              <a:rPr lang="en-US" dirty="0" smtClean="0"/>
              <a:t>Establish a foundation for low carbon energy systems</a:t>
            </a:r>
          </a:p>
          <a:p>
            <a:r>
              <a:rPr lang="en-US" b="1" dirty="0"/>
              <a:t>Sustainable Landscapes (Result 1.2 </a:t>
            </a:r>
            <a:r>
              <a:rPr lang="en-US" b="1" dirty="0" smtClean="0"/>
              <a:t>)</a:t>
            </a:r>
          </a:p>
          <a:p>
            <a:pPr lvl="1"/>
            <a:r>
              <a:rPr lang="en-US" dirty="0" smtClean="0"/>
              <a:t>Invest in land use practices that stop, slow, and reverse emissions from deforestation and degradation of forests and other landscapes</a:t>
            </a:r>
          </a:p>
          <a:p>
            <a:endParaRPr lang="en-US" dirty="0" smtClean="0"/>
          </a:p>
        </p:txBody>
      </p:sp>
      <p:sp>
        <p:nvSpPr>
          <p:cNvPr id="5" name="Rectangle 4"/>
          <p:cNvSpPr/>
          <p:nvPr/>
        </p:nvSpPr>
        <p:spPr>
          <a:xfrm>
            <a:off x="2908093" y="276600"/>
            <a:ext cx="5867400" cy="523220"/>
          </a:xfrm>
          <a:prstGeom prst="rect">
            <a:avLst/>
          </a:prstGeom>
        </p:spPr>
        <p:txBody>
          <a:bodyPr wrap="square">
            <a:spAutoFit/>
          </a:bodyPr>
          <a:lstStyle/>
          <a:p>
            <a:pPr algn="r"/>
            <a:r>
              <a:rPr lang="en-US" b="1" dirty="0" smtClean="0"/>
              <a:t>Strategic Objective: Mitigation</a:t>
            </a:r>
          </a:p>
        </p:txBody>
      </p:sp>
    </p:spTree>
    <p:extLst>
      <p:ext uri="{BB962C8B-B14F-4D97-AF65-F5344CB8AC3E}">
        <p14:creationId xmlns:p14="http://schemas.microsoft.com/office/powerpoint/2010/main" val="19064672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1447800"/>
            <a:ext cx="8229600" cy="1219200"/>
          </a:xfrm>
        </p:spPr>
        <p:txBody>
          <a:bodyPr/>
          <a:lstStyle/>
          <a:p>
            <a:pPr algn="ctr"/>
            <a:r>
              <a:rPr lang="en-US" sz="3600" dirty="0"/>
              <a:t>Adaptation</a:t>
            </a:r>
            <a:r>
              <a:rPr lang="en-US" dirty="0"/>
              <a:t> </a:t>
            </a:r>
            <a:r>
              <a:rPr lang="en-US" dirty="0" smtClean="0"/>
              <a:t/>
            </a:r>
            <a:br>
              <a:rPr lang="en-US" dirty="0" smtClean="0"/>
            </a:br>
            <a:r>
              <a:rPr lang="en-US" dirty="0" smtClean="0"/>
              <a:t>Increase resilience of people, places, and livelihoods </a:t>
            </a:r>
          </a:p>
        </p:txBody>
      </p:sp>
      <p:sp>
        <p:nvSpPr>
          <p:cNvPr id="16387" name="Content Placeholder 3"/>
          <p:cNvSpPr>
            <a:spLocks noGrp="1"/>
          </p:cNvSpPr>
          <p:nvPr>
            <p:ph idx="1"/>
          </p:nvPr>
        </p:nvSpPr>
        <p:spPr>
          <a:xfrm>
            <a:off x="685800" y="2819400"/>
            <a:ext cx="7772400" cy="3886200"/>
          </a:xfrm>
        </p:spPr>
        <p:txBody>
          <a:bodyPr/>
          <a:lstStyle/>
          <a:p>
            <a:r>
              <a:rPr lang="en-US" b="1" dirty="0" smtClean="0"/>
              <a:t>Result 2.1 </a:t>
            </a:r>
          </a:p>
          <a:p>
            <a:r>
              <a:rPr lang="en-US" dirty="0" smtClean="0"/>
              <a:t>Improve access to science and analysis for decision making </a:t>
            </a:r>
          </a:p>
          <a:p>
            <a:r>
              <a:rPr lang="en-US" b="1" dirty="0" smtClean="0"/>
              <a:t>Result 2.2 </a:t>
            </a:r>
          </a:p>
          <a:p>
            <a:r>
              <a:rPr lang="en-US" dirty="0" smtClean="0"/>
              <a:t>Establish effective governance systems</a:t>
            </a:r>
          </a:p>
          <a:p>
            <a:r>
              <a:rPr lang="en-US" b="1" dirty="0" smtClean="0"/>
              <a:t>Result 2.3</a:t>
            </a:r>
          </a:p>
          <a:p>
            <a:r>
              <a:rPr lang="en-US" dirty="0" smtClean="0"/>
              <a:t>Identify and take actions that increase climate resilience</a:t>
            </a:r>
          </a:p>
          <a:p>
            <a:pPr lvl="1"/>
            <a:endParaRPr lang="en-US" dirty="0" smtClean="0"/>
          </a:p>
          <a:p>
            <a:endParaRPr lang="en-US" dirty="0" smtClean="0"/>
          </a:p>
        </p:txBody>
      </p:sp>
      <p:sp>
        <p:nvSpPr>
          <p:cNvPr id="20485" name="Title 1"/>
          <p:cNvSpPr txBox="1">
            <a:spLocks/>
          </p:cNvSpPr>
          <p:nvPr/>
        </p:nvSpPr>
        <p:spPr bwMode="auto">
          <a:xfrm>
            <a:off x="2667000" y="381000"/>
            <a:ext cx="6324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r" eaLnBrk="1" hangingPunct="1"/>
            <a:r>
              <a:rPr lang="en-US" b="1" dirty="0" smtClean="0">
                <a:solidFill>
                  <a:schemeClr val="tx2"/>
                </a:solidFill>
              </a:rPr>
              <a:t>Strategic Objective: Adaptation</a:t>
            </a:r>
            <a:endParaRPr lang="en-US" b="1" dirty="0">
              <a:solidFill>
                <a:schemeClr val="tx2"/>
              </a:solidFill>
            </a:endParaRPr>
          </a:p>
        </p:txBody>
      </p:sp>
    </p:spTree>
    <p:extLst>
      <p:ext uri="{BB962C8B-B14F-4D97-AF65-F5344CB8AC3E}">
        <p14:creationId xmlns:p14="http://schemas.microsoft.com/office/powerpoint/2010/main" val="8911640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971800" y="340361"/>
            <a:ext cx="5867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b="1" dirty="0">
                <a:latin typeface="+mn-lt"/>
              </a:rPr>
              <a:t>Anticipated human impacts</a:t>
            </a:r>
          </a:p>
          <a:p>
            <a:pPr algn="ctr"/>
            <a:endParaRPr lang="en-US" sz="2400" dirty="0">
              <a:latin typeface="Times"/>
            </a:endParaRPr>
          </a:p>
        </p:txBody>
      </p:sp>
      <p:sp>
        <p:nvSpPr>
          <p:cNvPr id="16387" name="Rectangle 3"/>
          <p:cNvSpPr>
            <a:spLocks noChangeArrowheads="1"/>
          </p:cNvSpPr>
          <p:nvPr/>
        </p:nvSpPr>
        <p:spPr bwMode="auto">
          <a:xfrm>
            <a:off x="0" y="4610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a:latin typeface="Times"/>
                <a:cs typeface="Times New Roman" pitchFamily="18" charset="0"/>
              </a:rPr>
              <a:t/>
            </a:r>
            <a:br>
              <a:rPr lang="en-US" sz="1200">
                <a:latin typeface="Times"/>
                <a:cs typeface="Times New Roman" pitchFamily="18" charset="0"/>
              </a:rPr>
            </a:br>
            <a:endParaRPr lang="en-US" sz="2400">
              <a:latin typeface="Times"/>
            </a:endParaRPr>
          </a:p>
        </p:txBody>
      </p:sp>
      <p:pic>
        <p:nvPicPr>
          <p:cNvPr id="16388" name="Picture 4" descr="Climate figur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208088"/>
            <a:ext cx="78486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E7CD5FBF-2432-4EE0-8079-DBFC23A4E792}" type="slidenum">
              <a:rPr lang="en-US" sz="1200" smtClean="0"/>
              <a:pPr/>
              <a:t>9</a:t>
            </a:fld>
            <a:endParaRPr lang="en-US" sz="1200"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a:spPr>
      <a:bodyPr vert="horz" wrap="none" lIns="91440" tIns="91440" rIns="91440" bIns="9144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16791</TotalTime>
  <Words>2912</Words>
  <Application>Microsoft Macintosh PowerPoint</Application>
  <PresentationFormat>On-screen Show (4:3)</PresentationFormat>
  <Paragraphs>300</Paragraphs>
  <Slides>29</Slides>
  <Notes>26</Notes>
  <HiddenSlides>0</HiddenSlides>
  <MMClips>0</MMClips>
  <ScaleCrop>false</ScaleCrop>
  <HeadingPairs>
    <vt:vector size="4" baseType="variant">
      <vt:variant>
        <vt:lpstr>Theme</vt:lpstr>
      </vt:variant>
      <vt:variant>
        <vt:i4>9</vt:i4>
      </vt:variant>
      <vt:variant>
        <vt:lpstr>Slide Titles</vt:lpstr>
      </vt:variant>
      <vt:variant>
        <vt:i4>29</vt:i4>
      </vt:variant>
    </vt:vector>
  </HeadingPairs>
  <TitlesOfParts>
    <vt:vector size="38" baseType="lpstr">
      <vt:lpstr>Blank</vt:lpstr>
      <vt:lpstr>Default Design</vt:lpstr>
      <vt:lpstr>1_Default Design</vt:lpstr>
      <vt:lpstr>2_Default Design</vt:lpstr>
      <vt:lpstr>3_Default Design</vt:lpstr>
      <vt:lpstr>1_Blank</vt:lpstr>
      <vt:lpstr>Office Theme</vt:lpstr>
      <vt:lpstr>1_Office Theme</vt:lpstr>
      <vt:lpstr>2_Blank</vt:lpstr>
      <vt:lpstr>Global Climate Change:   Earth Sciences Information Needs and Opportunities    Kit Batten, Ph.D. USAID GCC Coordinator  January 8, 2013</vt:lpstr>
      <vt:lpstr>Overview:</vt:lpstr>
      <vt:lpstr>GROWING EMPHASIS ON:</vt:lpstr>
      <vt:lpstr>What are USAID climate change priorities? </vt:lpstr>
      <vt:lpstr>USAID Climate Change and Development Strategy (2012-2016)</vt:lpstr>
      <vt:lpstr>Helping partners &amp; partner countries learn to:</vt:lpstr>
      <vt:lpstr>Mitigation USAID supports a whole-of-government approach    </vt:lpstr>
      <vt:lpstr>Adaptation  Increase resilience of people, places, and livelihoods </vt:lpstr>
      <vt:lpstr>PowerPoint Presentation</vt:lpstr>
      <vt:lpstr>Integration  To integrate climate change in USAID programming, policy dialogues, and internal operations – and thereby strengthen development outcomes</vt:lpstr>
      <vt:lpstr>PowerPoint Presentation</vt:lpstr>
      <vt:lpstr>USAID Projects &amp; Programs</vt:lpstr>
      <vt:lpstr>PowerPoint Presentation</vt:lpstr>
      <vt:lpstr>25 years of technical and strategic innovation…</vt:lpstr>
      <vt:lpstr>PowerPoint Presentation</vt:lpstr>
      <vt:lpstr>PowerPoint Presentation</vt:lpstr>
      <vt:lpstr>PowerPoint Presentation</vt:lpstr>
      <vt:lpstr>SERVIR Services</vt:lpstr>
      <vt:lpstr>PowerPoint Presentation</vt:lpstr>
      <vt:lpstr>Mapping Climate Projections</vt:lpstr>
      <vt:lpstr>PowerPoint Presentation</vt:lpstr>
      <vt:lpstr>How Can Scientific Partners Get Engaged?</vt:lpstr>
      <vt:lpstr>CRSPs Collaborative Research Support Programs</vt:lpstr>
      <vt:lpstr>What is HESN? </vt:lpstr>
      <vt:lpstr>Initial Network awards</vt:lpstr>
      <vt:lpstr>GDA-APS Global Development Alliance Grants</vt:lpstr>
      <vt:lpstr>Partnerships for Enhanced Engagement in Research</vt:lpstr>
      <vt:lpstr>PEER Science</vt:lpstr>
      <vt:lpstr>We are excited by the opportunity to engage with the research community to provide the best knowledge and information to our global climate change programs…       Thank you!</vt:lpstr>
    </vt:vector>
  </TitlesOfParts>
  <Company>JDG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Andrea Welsh</cp:lastModifiedBy>
  <cp:revision>381</cp:revision>
  <cp:lastPrinted>2013-01-04T19:03:41Z</cp:lastPrinted>
  <dcterms:created xsi:type="dcterms:W3CDTF">2004-09-17T20:07:42Z</dcterms:created>
  <dcterms:modified xsi:type="dcterms:W3CDTF">2013-01-08T14:18:39Z</dcterms:modified>
</cp:coreProperties>
</file>