
<file path=[Content_Types].xml><?xml version="1.0" encoding="utf-8"?>
<Types xmlns="http://schemas.openxmlformats.org/package/2006/content-types">
  <Override PartName="/ppt/slideLayouts/slideLayout149.xml" ContentType="application/vnd.openxmlformats-officedocument.presentationml.slideLayout+xml"/>
  <Override PartName="/ppt/slideLayouts/slideLayout162.xml" ContentType="application/vnd.openxmlformats-officedocument.presentationml.slideLayout+xml"/>
  <Override PartName="/ppt/slideLayouts/slideLayout41.xml" ContentType="application/vnd.openxmlformats-officedocument.presentationml.slideLayout+xml"/>
  <Override PartName="/ppt/slideLayouts/slideLayout99.xml" ContentType="application/vnd.openxmlformats-officedocument.presentationml.slideLayout+xml"/>
  <Override PartName="/ppt/theme/theme18.xml" ContentType="application/vnd.openxmlformats-officedocument.theme+xml"/>
  <Override PartName="/ppt/slideLayouts/slideLayout35.xml" ContentType="application/vnd.openxmlformats-officedocument.presentationml.slideLayout+xml"/>
  <Override PartName="/ppt/slideMasters/slideMaster9.xml" ContentType="application/vnd.openxmlformats-officedocument.presentationml.slideMaster+xml"/>
  <Override PartName="/ppt/slideLayouts/slideLayout127.xml" ContentType="application/vnd.openxmlformats-officedocument.presentationml.slideLayout+xml"/>
  <Override PartName="/ppt/slideLayouts/slideLayout140.xml" ContentType="application/vnd.openxmlformats-officedocument.presentationml.slideLayout+xml"/>
  <Override PartName="/ppt/slideLayouts/slideLayout77.xml" ContentType="application/vnd.openxmlformats-officedocument.presentationml.slideLayout+xml"/>
  <Override PartName="/ppt/slideLayouts/slideLayout13.xml" ContentType="application/vnd.openxmlformats-officedocument.presentationml.slideLayout+xml"/>
  <Override PartName="/ppt/slideLayouts/slideLayout182.xml" ContentType="application/vnd.openxmlformats-officedocument.presentationml.slideLayout+xml"/>
  <Override PartName="/ppt/slideLayouts/slideLayout105.xml" ContentType="application/vnd.openxmlformats-officedocument.presentationml.slideLayout+xml"/>
  <Override PartName="/ppt/slideLayouts/slideLayout55.xml" ContentType="application/vnd.openxmlformats-officedocument.presentationml.slideLayout+xml"/>
  <Override PartName="/ppt/theme/theme16.xml" ContentType="application/vnd.openxmlformats-officedocument.theme+xml"/>
  <Override PartName="/ppt/slideLayouts/slideLayout160.xml" ContentType="application/vnd.openxmlformats-officedocument.presentationml.slideLayout+xml"/>
  <Override PartName="/ppt/slideLayouts/slideLayout97.xml" ContentType="application/vnd.openxmlformats-officedocument.presentationml.slideLayout+xml"/>
  <Override PartName="/ppt/slideLayouts/slideLayout33.xml" ContentType="application/vnd.openxmlformats-officedocument.presentationml.slideLayout+xml"/>
  <Override PartName="/ppt/slideMasters/slideMaster7.xml" ContentType="application/vnd.openxmlformats-officedocument.presentationml.slideMaster+xml"/>
  <Override PartName="/ppt/slideLayouts/slideLayout125.xml" ContentType="application/vnd.openxmlformats-officedocument.presentationml.slideLayout+xml"/>
  <Override PartName="/ppt/slideLayouts/slideLayout75.xml" ContentType="application/vnd.openxmlformats-officedocument.presentationml.slideLayout+xml"/>
  <Default Extension="xml" ContentType="application/xml"/>
  <Override PartName="/ppt/slideLayouts/slideLayout119.xml" ContentType="application/vnd.openxmlformats-officedocument.presentationml.slideLayout+xml"/>
  <Override PartName="/ppt/slideLayouts/slideLayout11.xml" ContentType="application/vnd.openxmlformats-officedocument.presentationml.slideLayout+xml"/>
  <Override PartName="/ppt/slideLayouts/slideLayout180.xml" ContentType="application/vnd.openxmlformats-officedocument.presentationml.slideLayout+xml"/>
  <Override PartName="/ppt/slideLayouts/slideLayout103.xml" ContentType="application/vnd.openxmlformats-officedocument.presentationml.slideLayout+xml"/>
  <Override PartName="/ppt/slideLayouts/slideLayout53.xml" ContentType="application/vnd.openxmlformats-officedocument.presentationml.slideLayout+xml"/>
  <Override PartName="/ppt/theme/theme20.xml" ContentType="application/vnd.openxmlformats-officedocument.theme+xml"/>
  <Override PartName="/ppt/theme/theme14.xml" ContentType="application/vnd.openxmlformats-officedocument.theme+xml"/>
  <Override PartName="/ppt/slideLayouts/slideLayout95.xml" ContentType="application/vnd.openxmlformats-officedocument.presentationml.slideLayout+xml"/>
  <Override PartName="/ppt/slideLayouts/slideLayout139.xml" ContentType="application/vnd.openxmlformats-officedocument.presentationml.slideLayout+xml"/>
  <Override PartName="/ppt/slideLayouts/slideLayout31.xml" ContentType="application/vnd.openxmlformats-officedocument.presentationml.slideLayout+xml"/>
  <Override PartName="/ppt/slideMasters/slideMaster5.xml" ContentType="application/vnd.openxmlformats-officedocument.presentationml.slideMaster+xml"/>
  <Override PartName="/ppt/slideMasters/slideMaster18.xml" ContentType="application/vnd.openxmlformats-officedocument.presentationml.slideMaster+xml"/>
  <Override PartName="/ppt/slideLayouts/slideLayout73.xml" ContentType="application/vnd.openxmlformats-officedocument.presentationml.slideLayout+xml"/>
  <Override PartName="/ppt/slideLayouts/slideLayout117.xml" ContentType="application/vnd.openxmlformats-officedocument.presentationml.slideLayout+xml"/>
  <Override PartName="/ppt/notesSlides/notesSlide7.xml" ContentType="application/vnd.openxmlformats-officedocument.presentationml.notesSlide+xml"/>
  <Override PartName="/ppt/slideLayouts/slideLayout101.xml" ContentType="application/vnd.openxmlformats-officedocument.presentationml.slideLayout+xml"/>
  <Override PartName="/ppt/slides/slide9.xml" ContentType="application/vnd.openxmlformats-officedocument.presentationml.slide+xml"/>
  <Override PartName="/ppt/slideLayouts/slideLayout159.xml" ContentType="application/vnd.openxmlformats-officedocument.presentationml.slideLayout+xml"/>
  <Override PartName="/ppt/slideLayouts/slideLayout51.xml" ContentType="application/vnd.openxmlformats-officedocument.presentationml.slideLayout+xml"/>
  <Default Extension="jpeg" ContentType="image/jpeg"/>
  <Override PartName="/ppt/theme/theme12.xml" ContentType="application/vnd.openxmlformats-officedocument.theme+xml"/>
  <Override PartName="/ppt/slideLayouts/slideLayout93.xml" ContentType="application/vnd.openxmlformats-officedocument.presentationml.slideLayout+xml"/>
  <Override PartName="/ppt/slideLayouts/slideLayout137.xml" ContentType="application/vnd.openxmlformats-officedocument.presentationml.slideLayout+xml"/>
  <Override PartName="/ppt/slideLayouts/slideLayout87.xml" ContentType="application/vnd.openxmlformats-officedocument.presentationml.slideLayout+xml"/>
  <Override PartName="/docProps/app.xml" ContentType="application/vnd.openxmlformats-officedocument.extended-properties+xml"/>
  <Override PartName="/ppt/slideMasters/slideMaster3.xml" ContentType="application/vnd.openxmlformats-officedocument.presentationml.slideMaster+xml"/>
  <Override PartName="/ppt/slideLayouts/slideLayout179.xml" ContentType="application/vnd.openxmlformats-officedocument.presentationml.slideLayout+xml"/>
  <Override PartName="/ppt/slideMasters/slideMaster16.xml" ContentType="application/vnd.openxmlformats-officedocument.presentationml.slideMaster+xml"/>
  <Override PartName="/ppt/slideLayouts/slideLayout8.xml" ContentType="application/vnd.openxmlformats-officedocument.presentationml.slideLayout+xml"/>
  <Override PartName="/ppt/slideLayouts/slideLayout71.xml" ContentType="application/vnd.openxmlformats-officedocument.presentationml.slideLayout+xml"/>
  <Override PartName="/ppt/slideLayouts/slideLayout115.xml" ContentType="application/vnd.openxmlformats-officedocument.presentationml.slideLayout+xml"/>
  <Override PartName="/ppt/slideLayouts/slideLayout209.xml" ContentType="application/vnd.openxmlformats-officedocument.presentationml.slideLayout+xml"/>
  <Override PartName="/ppt/notesSlides/notesSlide5.xml" ContentType="application/vnd.openxmlformats-officedocument.presentationml.notesSlide+xml"/>
  <Override PartName="/ppt/slides/slide7.xml" ContentType="application/vnd.openxmlformats-officedocument.presentationml.slide+xml"/>
  <Override PartName="/ppt/slideLayouts/slideLayout157.xml" ContentType="application/vnd.openxmlformats-officedocument.presentationml.slideLayout+xml"/>
  <Override PartName="/ppt/theme/theme10.xml" ContentType="application/vnd.openxmlformats-officedocument.theme+xml"/>
  <Override PartName="/ppt/slideLayouts/slideLayout199.xml" ContentType="application/vnd.openxmlformats-officedocument.presentationml.slideLayout+xml"/>
  <Override PartName="/ppt/slideLayouts/slideLayout91.xml" ContentType="application/vnd.openxmlformats-officedocument.presentationml.slideLayout+xml"/>
  <Override PartName="/ppt/slideLayouts/slideLayout135.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Masters/slideMaster1.xml" ContentType="application/vnd.openxmlformats-officedocument.presentationml.slideMaster+xml"/>
  <Override PartName="/ppt/slideLayouts/slideLayout177.xml" ContentType="application/vnd.openxmlformats-officedocument.presentationml.slideLayout+xml"/>
  <Override PartName="/ppt/slideMasters/slideMaster14.xml" ContentType="application/vnd.openxmlformats-officedocument.presentationml.slideMaster+xml"/>
  <Override PartName="/ppt/slideLayouts/slideLayout6.xml" ContentType="application/vnd.openxmlformats-officedocument.presentationml.slideLayout+xml"/>
  <Override PartName="/ppt/slideLayouts/slideLayout207.xml" ContentType="application/vnd.openxmlformats-officedocument.presentationml.slideLayout+xml"/>
  <Override PartName="/ppt/slideLayouts/slideLayout113.xml" ContentType="application/vnd.openxmlformats-officedocument.presentationml.slideLayout+xml"/>
  <Override PartName="/ppt/slideLayouts/slideLayout63.xml" ContentType="application/vnd.openxmlformats-officedocument.presentationml.slideLayout+xml"/>
  <Override PartName="/ppt/notesSlides/notesSlide3.xml" ContentType="application/vnd.openxmlformats-officedocument.presentationml.notesSlide+xml"/>
  <Override PartName="/ppt/slides/slide5.xml" ContentType="application/vnd.openxmlformats-officedocument.presentationml.slide+xml"/>
  <Override PartName="/ppt/slideLayouts/slideLayout155.xml" ContentType="application/vnd.openxmlformats-officedocument.presentationml.slideLayout+xml"/>
  <Override PartName="/ppt/slideLayouts/slideLayout28.xml" ContentType="application/vnd.openxmlformats-officedocument.presentationml.slideLayout+xml"/>
  <Override PartName="/ppt/slideLayouts/slideLayout197.xml" ContentType="application/vnd.openxmlformats-officedocument.presentationml.slideLayout+xml"/>
  <Override PartName="/ppt/slideLayouts/slideLayout133.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175.xml" ContentType="application/vnd.openxmlformats-officedocument.presentationml.slideLayout+xml"/>
  <Override PartName="/ppt/slideLayouts/slideLayout4.xml" ContentType="application/vnd.openxmlformats-officedocument.presentationml.slideLayout+xml"/>
  <Override PartName="/ppt/slideMasters/slideMaster12.xml" ContentType="application/vnd.openxmlformats-officedocument.presentationml.slideMaster+xml"/>
  <Override PartName="/ppt/slideLayouts/slideLayout205.xml" ContentType="application/vnd.openxmlformats-officedocument.presentationml.slideLayout+xml"/>
  <Override PartName="/ppt/slideLayouts/slideLayout111.xml" ContentType="application/vnd.openxmlformats-officedocument.presentationml.slideLayout+xml"/>
  <Override PartName="/ppt/slideLayouts/slideLayout169.xml" ContentType="application/vnd.openxmlformats-officedocument.presentationml.slideLayout+xml"/>
  <Override PartName="/ppt/slideLayouts/slideLayout48.xml" ContentType="application/vnd.openxmlformats-officedocument.presentationml.slideLayout+xml"/>
  <Override PartName="/ppt/slideLayouts/slideLayout61.xml" ContentType="application/vnd.openxmlformats-officedocument.presentationml.slideLayout+xml"/>
  <Override PartName="/ppt/notesSlides/notesSlide1.xml" ContentType="application/vnd.openxmlformats-officedocument.presentationml.notesSlide+xml"/>
  <Override PartName="/ppt/slideLayouts/slideLayout153.xml" ContentType="application/vnd.openxmlformats-officedocument.presentationml.slideLayout+xml"/>
  <Override PartName="/ppt/slides/slide3.xml" ContentType="application/vnd.openxmlformats-officedocument.presentationml.slide+xml"/>
  <Override PartName="/ppt/slideLayouts/slideLayout147.xml" ContentType="application/vnd.openxmlformats-officedocument.presentationml.slideLayout+xml"/>
  <Override PartName="/ppt/slideLayouts/slideLayout26.xml" ContentType="application/vnd.openxmlformats-officedocument.presentationml.slideLayout+xml"/>
  <Override PartName="/ppt/slideLayouts/slideLayout195.xml" ContentType="application/vnd.openxmlformats-officedocument.presentationml.slideLayout+xml"/>
  <Override PartName="/ppt/slideLayouts/slideLayout131.xml" ContentType="application/vnd.openxmlformats-officedocument.presentationml.slideLayout+xml"/>
  <Override PartName="/ppt/slideLayouts/slideLayout189.xml" ContentType="application/vnd.openxmlformats-officedocument.presentationml.slideLayout+xml"/>
  <Override PartName="/ppt/slideLayouts/slideLayout68.xml" ContentType="application/vnd.openxmlformats-officedocument.presentationml.slideLayout+xml"/>
  <Override PartName="/ppt/slideLayouts/slideLayout81.xml" ContentType="application/vnd.openxmlformats-officedocument.presentationml.slideLayout+xml"/>
  <Override PartName="/ppt/notesSlides/notesSlide8.xml" ContentType="application/vnd.openxmlformats-officedocument.presentationml.notesSlide+xml"/>
  <Override PartName="/ppt/theme/theme5.xml" ContentType="application/vnd.openxmlformats-officedocument.theme+xml"/>
  <Override PartName="/ppt/slideLayouts/slideLayout173.xml" ContentType="application/vnd.openxmlformats-officedocument.presentationml.slideLayout+xml"/>
  <Override PartName="/ppt/slideMasters/slideMaster10.xml" ContentType="application/vnd.openxmlformats-officedocument.presentationml.slideMaster+xml"/>
  <Override PartName="/ppt/slideLayouts/slideLayout2.xml" ContentType="application/vnd.openxmlformats-officedocument.presentationml.slideLayout+xml"/>
  <Override PartName="/ppt/slideLayouts/slideLayout203.xml" ContentType="application/vnd.openxmlformats-officedocument.presentationml.slideLayout+xml"/>
  <Override PartName="/ppt/slideLayouts/slideLayout167.xml" ContentType="application/vnd.openxmlformats-officedocument.presentationml.slideLayout+xml"/>
  <Override PartName="/ppt/slideLayouts/slideLayout46.xml" ContentType="application/vnd.openxmlformats-officedocument.presentationml.slideLayout+xml"/>
  <Override PartName="/ppt/slides/slide1.xml" ContentType="application/vnd.openxmlformats-officedocument.presentationml.slide+xml"/>
  <Override PartName="/ppt/slideLayouts/slideLayout151.xml" ContentType="application/vnd.openxmlformats-officedocument.presentationml.slideLayout+xml"/>
  <Override PartName="/ppt/slideLayouts/slideLayout145.xml" ContentType="application/vnd.openxmlformats-officedocument.presentationml.slideLayout+xml"/>
  <Override PartName="/ppt/slideLayouts/slideLayout24.xml" ContentType="application/vnd.openxmlformats-officedocument.presentationml.slideLayout+xml"/>
  <Override PartName="/ppt/slideLayouts/slideLayout193.xml" ContentType="application/vnd.openxmlformats-officedocument.presentationml.slideLayout+xml"/>
  <Override PartName="/ppt/slideLayouts/slideLayout18.xml" ContentType="application/vnd.openxmlformats-officedocument.presentationml.slideLayout+xml"/>
  <Override PartName="/ppt/slideLayouts/slideLayout187.xml" ContentType="application/vnd.openxmlformats-officedocument.presentationml.slideLayout+xml"/>
  <Override PartName="/ppt/slideLayouts/slideLayout66.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slideLayouts/slideLayout171.xml" ContentType="application/vnd.openxmlformats-officedocument.presentationml.slideLayout+xml"/>
  <Override PartName="/ppt/slideLayouts/slideLayout201.xml" ContentType="application/vnd.openxmlformats-officedocument.presentationml.slideLayout+xml"/>
  <Override PartName="/ppt/viewProps.xml" ContentType="application/vnd.openxmlformats-officedocument.presentationml.viewProps+xml"/>
  <Override PartName="/ppt/slideLayouts/slideLayout165.xml" ContentType="application/vnd.openxmlformats-officedocument.presentationml.slideLayout+xml"/>
  <Override PartName="/ppt/slideLayouts/slideLayout44.xml" ContentType="application/vnd.openxmlformats-officedocument.presentationml.slideLayout+xml"/>
  <Override PartName="/docProps/core.xml" ContentType="application/vnd.openxmlformats-package.core-properties+xml"/>
  <Override PartName="/ppt/slideLayouts/slideLayout38.xml" ContentType="application/vnd.openxmlformats-officedocument.presentationml.slideLayout+xml"/>
  <Override PartName="/ppt/slides/slide11.xml" ContentType="application/vnd.openxmlformats-officedocument.presentationml.slide+xml"/>
  <Override PartName="/ppt/slideLayouts/slideLayout143.xml" ContentType="application/vnd.openxmlformats-officedocument.presentationml.slideLayout+xml"/>
  <Override PartName="/ppt/slideLayouts/slideLayout22.xml" ContentType="application/vnd.openxmlformats-officedocument.presentationml.slideLayout+xml"/>
  <Override PartName="/ppt/slideLayouts/slideLayout191.xml" ContentType="application/vnd.openxmlformats-officedocument.presentationml.slideLayout+xml"/>
  <Override PartName="/ppt/slideLayouts/slideLayout16.xml" ContentType="application/vnd.openxmlformats-officedocument.presentationml.slideLayout+xml"/>
  <Override PartName="/ppt/slideLayouts/slideLayout185.xml" ContentType="application/vnd.openxmlformats-officedocument.presentationml.slideLayout+xml"/>
  <Override PartName="/ppt/slideLayouts/slideLayout108.xml" ContentType="application/vnd.openxmlformats-officedocument.presentationml.slideLayout+xml"/>
  <Override PartName="/ppt/slideLayouts/slideLayout121.xml" ContentType="application/vnd.openxmlformats-officedocument.presentationml.slideLayout+xml"/>
  <Override PartName="/ppt/theme/theme1.xml" ContentType="application/vnd.openxmlformats-officedocument.theme+xml"/>
  <Override PartName="/ppt/slideLayouts/slideLayout58.xml" ContentType="application/vnd.openxmlformats-officedocument.presentationml.slideLayout+xml"/>
  <Override PartName="/ppt/notesSlides/notesSlide12.xml" ContentType="application/vnd.openxmlformats-officedocument.presentationml.notesSlide+xml"/>
  <Override PartName="/ppt/theme/theme19.xml" ContentType="application/vnd.openxmlformats-officedocument.theme+xml"/>
  <Override PartName="/ppt/slideLayouts/slideLayout163.xml" ContentType="application/vnd.openxmlformats-officedocument.presentationml.slideLayout+xml"/>
  <Override PartName="/ppt/slideLayouts/slideLayout42.xml" ContentType="application/vnd.openxmlformats-officedocument.presentationml.slideLayout+xml"/>
  <Override PartName="/ppt/slideLayouts/slideLayout36.xml" ContentType="application/vnd.openxmlformats-officedocument.presentationml.slideLayout+xml"/>
  <Override PartName="/ppt/slideLayouts/slideLayout128.xml" ContentType="application/vnd.openxmlformats-officedocument.presentationml.slideLayout+xml"/>
  <Override PartName="/ppt/slideLayouts/slideLayout141.xml" ContentType="application/vnd.openxmlformats-officedocument.presentationml.slideLayout+xml"/>
  <Override PartName="/ppt/slideLayouts/slideLayout20.xml" ContentType="application/vnd.openxmlformats-officedocument.presentationml.slideLayout+xml"/>
  <Override PartName="/ppt/slideLayouts/slideLayout78.xml" ContentType="application/vnd.openxmlformats-officedocument.presentationml.slideLayout+xml"/>
  <Override PartName="/ppt/slideLayouts/slideLayout14.xml" ContentType="application/vnd.openxmlformats-officedocument.presentationml.slideLayout+xml"/>
  <Override PartName="/ppt/slideLayouts/slideLayout183.xml" ContentType="application/vnd.openxmlformats-officedocument.presentationml.slideLayout+xml"/>
  <Override PartName="/ppt/slideLayouts/slideLayout106.xml" ContentType="application/vnd.openxmlformats-officedocument.presentationml.slideLayout+xml"/>
  <Override PartName="/ppt/slideLayouts/slideLayout56.xml" ContentType="application/vnd.openxmlformats-officedocument.presentationml.slideLayout+xml"/>
  <Override PartName="/ppt/theme/theme17.xml" ContentType="application/vnd.openxmlformats-officedocument.theme+xml"/>
  <Override PartName="/ppt/slideLayouts/slideLayout161.xml" ContentType="application/vnd.openxmlformats-officedocument.presentationml.slideLayout+xml"/>
  <Override PartName="/ppt/slideLayouts/slideLayout40.xml" ContentType="application/vnd.openxmlformats-officedocument.presentationml.slideLayout+xml"/>
  <Override PartName="/ppt/slideLayouts/slideLayout98.xml" ContentType="application/vnd.openxmlformats-officedocument.presentationml.slideLayout+xml"/>
  <Override PartName="/ppt/slideLayouts/slideLayout34.xml" ContentType="application/vnd.openxmlformats-officedocument.presentationml.slideLayout+xml"/>
  <Override PartName="/ppt/slideMasters/slideMaster8.xml" ContentType="application/vnd.openxmlformats-officedocument.presentationml.slideMaster+xml"/>
  <Override PartName="/ppt/slideLayouts/slideLayout126.xml" ContentType="application/vnd.openxmlformats-officedocument.presentationml.slideLayout+xml"/>
  <Override PartName="/ppt/slideLayouts/slideLayout76.xml" ContentType="application/vnd.openxmlformats-officedocument.presentationml.slideLayout+xml"/>
  <Override PartName="/ppt/slideLayouts/slideLayout12.xml" ContentType="application/vnd.openxmlformats-officedocument.presentationml.slideLayout+xml"/>
  <Override PartName="/ppt/slideLayouts/slideLayout181.xml" ContentType="application/vnd.openxmlformats-officedocument.presentationml.slideLayout+xml"/>
  <Override PartName="/ppt/slideLayouts/slideLayout104.xml" ContentType="application/vnd.openxmlformats-officedocument.presentationml.slideLayout+xml"/>
  <Override PartName="/ppt/slideLayouts/slideLayout54.xml" ContentType="application/vnd.openxmlformats-officedocument.presentationml.slideLayout+xml"/>
  <Override PartName="/ppt/theme/theme15.xml" ContentType="application/vnd.openxmlformats-officedocument.theme+xml"/>
  <Override PartName="/ppt/slideLayouts/slideLayout96.xml" ContentType="application/vnd.openxmlformats-officedocument.presentationml.slideLayout+xml"/>
  <Override PartName="/ppt/slideLayouts/slideLayout32.xml" ContentType="application/vnd.openxmlformats-officedocument.presentationml.slideLayout+xml"/>
  <Override PartName="/ppt/notesMasters/notesMaster1.xml" ContentType="application/vnd.openxmlformats-officedocument.presentationml.notesMaster+xml"/>
  <Override PartName="/ppt/slideMasters/slideMaster6.xml" ContentType="application/vnd.openxmlformats-officedocument.presentationml.slideMaster+xml"/>
  <Override PartName="/ppt/slideMasters/slideMaster19.xml" ContentType="application/vnd.openxmlformats-officedocument.presentationml.slideMaster+xml"/>
  <Override PartName="/ppt/slideLayouts/slideLayout74.xml" ContentType="application/vnd.openxmlformats-officedocument.presentationml.slideLayout+xml"/>
  <Override PartName="/ppt/slideLayouts/slideLayout118.xml" ContentType="application/vnd.openxmlformats-officedocument.presentationml.slideLayout+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102.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slideLayouts/slideLayout94.xml" ContentType="application/vnd.openxmlformats-officedocument.presentationml.slideLayout+xml"/>
  <Override PartName="/ppt/slideLayouts/slideLayout138.xml" ContentType="application/vnd.openxmlformats-officedocument.presentationml.slideLayout+xml"/>
  <Override PartName="/ppt/slideLayouts/slideLayout30.xml" ContentType="application/vnd.openxmlformats-officedocument.presentationml.slideLayout+xml"/>
  <Override PartName="/ppt/slideLayouts/slideLayout88.xml" ContentType="application/vnd.openxmlformats-officedocument.presentationml.slideLayout+xml"/>
  <Override PartName="/ppt/slideMasters/slideMaster4.xml" ContentType="application/vnd.openxmlformats-officedocument.presentationml.slideMaster+xml"/>
  <Override PartName="/ppt/slideMasters/slideMaster17.xml" ContentType="application/vnd.openxmlformats-officedocument.presentationml.slideMaster+xml"/>
  <Override PartName="/ppt/slideLayouts/slideLayout72.xml" ContentType="application/vnd.openxmlformats-officedocument.presentationml.slideLayout+xml"/>
  <Override PartName="/ppt/slideLayouts/slideLayout9.xml" ContentType="application/vnd.openxmlformats-officedocument.presentationml.slideLayout+xml"/>
  <Override PartName="/ppt/slideLayouts/slideLayout116.xml" ContentType="application/vnd.openxmlformats-officedocument.presentationml.slideLayout+xml"/>
  <Override PartName="/ppt/notesSlides/notesSlide6.xml" ContentType="application/vnd.openxmlformats-officedocument.presentationml.notesSlide+xml"/>
  <Override PartName="/ppt/slideLayouts/slideLayout100.xml" ContentType="application/vnd.openxmlformats-officedocument.presentationml.slideLayout+xml"/>
  <Override PartName="/ppt/slides/slide8.xml" ContentType="application/vnd.openxmlformats-officedocument.presentationml.slide+xml"/>
  <Override PartName="/ppt/slideLayouts/slideLayout158.xml" ContentType="application/vnd.openxmlformats-officedocument.presentationml.slideLayout+xml"/>
  <Override PartName="/ppt/slideLayouts/slideLayout50.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136.xml" ContentType="application/vnd.openxmlformats-officedocument.presentationml.slideLayout+xml"/>
  <Override PartName="/ppt/slideLayouts/slideLayout86.xml" ContentType="application/vnd.openxmlformats-officedocument.presentationml.slideLayout+xml"/>
  <Override PartName="/ppt/slideMasters/slideMaster2.xml" ContentType="application/vnd.openxmlformats-officedocument.presentationml.slideMaster+xml"/>
  <Override PartName="/ppt/slideLayouts/slideLayout178.xml" ContentType="application/vnd.openxmlformats-officedocument.presentationml.slideLayout+xml"/>
  <Override PartName="/ppt/slideMasters/slideMaster15.xml" ContentType="application/vnd.openxmlformats-officedocument.presentationml.slideMaster+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114.xml" ContentType="application/vnd.openxmlformats-officedocument.presentationml.slideLayout+xml"/>
  <Override PartName="/ppt/slideLayouts/slideLayout208.xml" ContentType="application/vnd.openxmlformats-officedocument.presentationml.slideLayout+xml"/>
  <Override PartName="/ppt/slideLayouts/slideLayout64.xml" ContentType="application/vnd.openxmlformats-officedocument.presentationml.slideLayout+xml"/>
  <Override PartName="/ppt/notesSlides/notesSlide4.xml" ContentType="application/vnd.openxmlformats-officedocument.presentationml.notesSlide+xml"/>
  <Override PartName="/ppt/slides/slide6.xml" ContentType="application/vnd.openxmlformats-officedocument.presentationml.slide+xml"/>
  <Override PartName="/ppt/slideLayouts/slideLayout156.xml" ContentType="application/vnd.openxmlformats-officedocument.presentationml.slideLayout+xml"/>
  <Override PartName="/ppt/slideLayouts/slideLayout29.xml" ContentType="application/vnd.openxmlformats-officedocument.presentationml.slideLayout+xml"/>
  <Override PartName="/ppt/slideLayouts/slideLayout198.xml" ContentType="application/vnd.openxmlformats-officedocument.presentationml.slideLayout+xml"/>
  <Override PartName="/ppt/slideLayouts/slideLayout90.xml" ContentType="application/vnd.openxmlformats-officedocument.presentationml.slideLayout+xml"/>
  <Override PartName="/ppt/slideLayouts/slideLayout134.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ableStyles.xml" ContentType="application/vnd.openxmlformats-officedocument.presentationml.tableStyles+xml"/>
  <Override PartName="/ppt/slideLayouts/slideLayout176.xml" ContentType="application/vnd.openxmlformats-officedocument.presentationml.slideLayout+xml"/>
  <Override PartName="/ppt/slideMasters/slideMaster13.xml" ContentType="application/vnd.openxmlformats-officedocument.presentationml.slideMaster+xml"/>
  <Override PartName="/ppt/slideLayouts/slideLayout5.xml" ContentType="application/vnd.openxmlformats-officedocument.presentationml.slideLayout+xml"/>
  <Override PartName="/ppt/slideLayouts/slideLayout206.xml" ContentType="application/vnd.openxmlformats-officedocument.presentationml.slideLayout+xml"/>
  <Override PartName="/ppt/slideLayouts/slideLayout112.xml" ContentType="application/vnd.openxmlformats-officedocument.presentationml.slideLayout+xml"/>
  <Override PartName="/ppt/slideLayouts/slideLayout49.xml" ContentType="application/vnd.openxmlformats-officedocument.presentationml.slideLayout+xml"/>
  <Override PartName="/ppt/slideLayouts/slideLayout62.xml" ContentType="application/vnd.openxmlformats-officedocument.presentationml.slideLayout+xml"/>
  <Default Extension="bin" ContentType="application/vnd.openxmlformats-officedocument.presentationml.printerSettings"/>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154.xml" ContentType="application/vnd.openxmlformats-officedocument.presentationml.slideLayout+xml"/>
  <Override PartName="/ppt/notesSlides/notesSlide10.xml" ContentType="application/vnd.openxmlformats-officedocument.presentationml.notesSlide+xml"/>
  <Override PartName="/ppt/slideLayouts/slideLayout148.xml" ContentType="application/vnd.openxmlformats-officedocument.presentationml.slideLayout+xml"/>
  <Override PartName="/ppt/slideLayouts/slideLayout27.xml" ContentType="application/vnd.openxmlformats-officedocument.presentationml.slideLayout+xml"/>
  <Override PartName="/ppt/slideLayouts/slideLayout196.xml" ContentType="application/vnd.openxmlformats-officedocument.presentationml.slideLayout+xml"/>
  <Override PartName="/ppt/slideLayouts/slideLayout132.xml" ContentType="application/vnd.openxmlformats-officedocument.presentationml.slideLayout+xml"/>
  <Override PartName="/ppt/slideLayouts/slideLayout69.xml" ContentType="application/vnd.openxmlformats-officedocument.presentationml.slideLayout+xml"/>
  <Override PartName="/ppt/slideLayouts/slideLayout82.xml" ContentType="application/vnd.openxmlformats-officedocument.presentationml.slideLayout+xml"/>
  <Override PartName="/ppt/notesSlides/notesSlide9.xml" ContentType="application/vnd.openxmlformats-officedocument.presentationml.notesSlide+xml"/>
  <Override PartName="/ppt/theme/theme6.xml" ContentType="application/vnd.openxmlformats-officedocument.theme+xml"/>
  <Override PartName="/ppt/slideLayouts/slideLayout174.xml" ContentType="application/vnd.openxmlformats-officedocument.presentationml.slideLayout+xml"/>
  <Override PartName="/ppt/slideMasters/slideMaster11.xml" ContentType="application/vnd.openxmlformats-officedocument.presentationml.slideMaster+xml"/>
  <Override PartName="/ppt/slideLayouts/slideLayout3.xml" ContentType="application/vnd.openxmlformats-officedocument.presentationml.slideLayout+xml"/>
  <Override PartName="/ppt/slideLayouts/slideLayout204.xml" ContentType="application/vnd.openxmlformats-officedocument.presentationml.slideLayout+xml"/>
  <Override PartName="/ppt/slideLayouts/slideLayout110.xml" ContentType="application/vnd.openxmlformats-officedocument.presentationml.slideLayout+xml"/>
  <Override PartName="/ppt/slideLayouts/slideLayout168.xml" ContentType="application/vnd.openxmlformats-officedocument.presentationml.slideLayout+xml"/>
  <Override PartName="/ppt/slideLayouts/slideLayout47.xml" ContentType="application/vnd.openxmlformats-officedocument.presentationml.slideLayout+xml"/>
  <Override PartName="/ppt/slideLayouts/slideLayout60.xml" ContentType="application/vnd.openxmlformats-officedocument.presentationml.slideLayout+xml"/>
  <Override PartName="/ppt/slides/slide2.xml" ContentType="application/vnd.openxmlformats-officedocument.presentationml.slide+xml"/>
  <Override PartName="/ppt/slideLayouts/slideLayout152.xml" ContentType="application/vnd.openxmlformats-officedocument.presentationml.slideLayout+xml"/>
  <Override PartName="/ppt/slideLayouts/slideLayout89.xml" ContentType="application/vnd.openxmlformats-officedocument.presentationml.slideLayout+xml"/>
  <Override PartName="/ppt/slideLayouts/slideLayout146.xml" ContentType="application/vnd.openxmlformats-officedocument.presentationml.slideLayout+xml"/>
  <Override PartName="/ppt/slideLayouts/slideLayout25.xml" ContentType="application/vnd.openxmlformats-officedocument.presentationml.slideLayout+xml"/>
  <Override PartName="/ppt/slideLayouts/slideLayout194.xml" ContentType="application/vnd.openxmlformats-officedocument.presentationml.slideLayout+xml"/>
  <Override PartName="/ppt/slideLayouts/slideLayout19.xml" ContentType="application/vnd.openxmlformats-officedocument.presentationml.slideLayout+xml"/>
  <Override PartName="/ppt/slideLayouts/slideLayout130.xml" ContentType="application/vnd.openxmlformats-officedocument.presentationml.slideLayout+xml"/>
  <Override PartName="/ppt/slideLayouts/slideLayout188.xml" ContentType="application/vnd.openxmlformats-officedocument.presentationml.slideLayout+xml"/>
  <Override PartName="/ppt/slideLayouts/slideLayout67.xml" ContentType="application/vnd.openxmlformats-officedocument.presentationml.slideLayout+xml"/>
  <Override PartName="/ppt/slideLayouts/slideLayout80.xml" ContentType="application/vnd.openxmlformats-officedocument.presentationml.slideLayout+xml"/>
  <Override PartName="/ppt/slideLayouts/slideLayout124.xml" ContentType="application/vnd.openxmlformats-officedocument.presentationml.slideLayout+xml"/>
  <Override PartName="/ppt/theme/theme4.xml" ContentType="application/vnd.openxmlformats-officedocument.theme+xml"/>
  <Override PartName="/ppt/slideLayouts/slideLayout172.xml" ContentType="application/vnd.openxmlformats-officedocument.presentationml.slideLayout+xml"/>
  <Override PartName="/ppt/slideLayouts/slideLayout1.xml" ContentType="application/vnd.openxmlformats-officedocument.presentationml.slideLayout+xml"/>
  <Override PartName="/ppt/slideLayouts/slideLayout202.xml" ContentType="application/vnd.openxmlformats-officedocument.presentationml.slideLayout+xml"/>
  <Override PartName="/ppt/slideLayouts/slideLayout166.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150.xml" ContentType="application/vnd.openxmlformats-officedocument.presentationml.slideLayout+xml"/>
  <Default Extension="png" ContentType="image/png"/>
  <Override PartName="/ppt/slides/slide12.xml" ContentType="application/vnd.openxmlformats-officedocument.presentationml.slide+xml"/>
  <Override PartName="/ppt/slideLayouts/slideLayout144.xml" ContentType="application/vnd.openxmlformats-officedocument.presentationml.slideLayout+xml"/>
  <Override PartName="/ppt/slideLayouts/slideLayout23.xml" ContentType="application/vnd.openxmlformats-officedocument.presentationml.slideLayout+xml"/>
  <Override PartName="/ppt/slideLayouts/slideLayout192.xml" ContentType="application/vnd.openxmlformats-officedocument.presentationml.slideLayout+xml"/>
  <Default Extension="rels" ContentType="application/vnd.openxmlformats-package.relationships+xml"/>
  <Override PartName="/ppt/slideLayouts/slideLayout17.xml" ContentType="application/vnd.openxmlformats-officedocument.presentationml.slideLayout+xml"/>
  <Override PartName="/ppt/slideLayouts/slideLayout186.xml" ContentType="application/vnd.openxmlformats-officedocument.presentationml.slideLayout+xml"/>
  <Override PartName="/ppt/slideLayouts/slideLayout65.xml" ContentType="application/vnd.openxmlformats-officedocument.presentationml.slideLayout+xml"/>
  <Override PartName="/ppt/slideLayouts/slideLayout109.xml" ContentType="application/vnd.openxmlformats-officedocument.presentationml.slideLayout+xml"/>
  <Override PartName="/ppt/slideLayouts/slideLayout122.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170.xml" ContentType="application/vnd.openxmlformats-officedocument.presentationml.slideLayout+xml"/>
  <Override PartName="/ppt/slideLayouts/slideLayout200.xml" ContentType="application/vnd.openxmlformats-officedocument.presentationml.slideLayout+xml"/>
  <Override PartName="/ppt/slideLayouts/slideLayout164.xml" ContentType="application/vnd.openxmlformats-officedocument.presentationml.slideLayout+xml"/>
  <Override PartName="/ppt/slideLayouts/slideLayout43.xml" ContentType="application/vnd.openxmlformats-officedocument.presentationml.slideLayout+xml"/>
  <Override PartName="/ppt/slideLayouts/slideLayout37.xml" ContentType="application/vnd.openxmlformats-officedocument.presentationml.slideLayout+xml"/>
  <Override PartName="/ppt/slides/slide10.xml" ContentType="application/vnd.openxmlformats-officedocument.presentationml.slide+xml"/>
  <Override PartName="/ppt/slideLayouts/slideLayout129.xml" ContentType="application/vnd.openxmlformats-officedocument.presentationml.slideLayout+xml"/>
  <Override PartName="/ppt/slideLayouts/slideLayout142.xml" ContentType="application/vnd.openxmlformats-officedocument.presentationml.slideLayout+xml"/>
  <Override PartName="/ppt/slideLayouts/slideLayout21.xml" ContentType="application/vnd.openxmlformats-officedocument.presentationml.slideLayout+xml"/>
  <Override PartName="/ppt/slideLayouts/slideLayout79.xml" ContentType="application/vnd.openxmlformats-officedocument.presentationml.slideLayout+xml"/>
  <Override PartName="/ppt/slideLayouts/slideLayout190.xml" ContentType="application/vnd.openxmlformats-officedocument.presentationml.slideLayout+xml"/>
  <Override PartName="/ppt/slideLayouts/slideLayout15.xml" ContentType="application/vnd.openxmlformats-officedocument.presentationml.slideLayout+xml"/>
  <Override PartName="/ppt/slideLayouts/slideLayout184.xml" ContentType="application/vnd.openxmlformats-officedocument.presentationml.slideLayout+xml"/>
  <Override PartName="/ppt/presProps.xml" ContentType="application/vnd.openxmlformats-officedocument.presentationml.presProps+xml"/>
  <Override PartName="/ppt/slideLayouts/slideLayout107.xml" ContentType="application/vnd.openxmlformats-officedocument.presentationml.slideLayout+xml"/>
  <Override PartName="/ppt/slideLayouts/slideLayout120.xml" ContentType="application/vnd.openxmlformats-officedocument.presentationml.slideLayout+xml"/>
  <Override PartName="/ppt/slideLayouts/slideLayout57.xml" ContentType="application/vnd.openxmlformats-officedocument.presentationml.slide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Lst>
  <p:notesMasterIdLst>
    <p:notesMasterId r:id="rId32"/>
  </p:notesMasterIdLst>
  <p:sldIdLst>
    <p:sldId id="256" r:id="rId20"/>
    <p:sldId id="301" r:id="rId21"/>
    <p:sldId id="291" r:id="rId22"/>
    <p:sldId id="294" r:id="rId23"/>
    <p:sldId id="295" r:id="rId24"/>
    <p:sldId id="296" r:id="rId25"/>
    <p:sldId id="302" r:id="rId26"/>
    <p:sldId id="299" r:id="rId27"/>
    <p:sldId id="267" r:id="rId28"/>
    <p:sldId id="300" r:id="rId29"/>
    <p:sldId id="292" r:id="rId30"/>
    <p:sldId id="303" r:id="rId31"/>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1pPr>
    <a:lvl2pPr marL="4572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2pPr>
    <a:lvl3pPr marL="9144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3pPr>
    <a:lvl4pPr marL="13716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4pPr>
    <a:lvl5pPr marL="18288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5pPr>
    <a:lvl6pPr marL="22860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6pPr>
    <a:lvl7pPr marL="27432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7pPr>
    <a:lvl8pPr marL="32004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8pPr>
    <a:lvl9pPr marL="36576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45F6"/>
    <a:srgbClr val="13F84F"/>
    <a:srgbClr val="02FEFE"/>
    <a:srgbClr val="83E3CD"/>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42" autoAdjust="0"/>
    <p:restoredTop sz="94660"/>
  </p:normalViewPr>
  <p:slideViewPr>
    <p:cSldViewPr>
      <p:cViewPr varScale="1">
        <p:scale>
          <a:sx n="62" d="100"/>
          <a:sy n="62" d="100"/>
        </p:scale>
        <p:origin x="-936" y="-112"/>
      </p:cViewPr>
      <p:guideLst>
        <p:guide orient="horz" pos="3072"/>
        <p:guide pos="4096"/>
      </p:guideLst>
    </p:cSldViewPr>
  </p:slideViewPr>
  <p:notesTextViewPr>
    <p:cViewPr>
      <p:scale>
        <a:sx n="100" d="100"/>
        <a:sy n="100" d="100"/>
      </p:scale>
      <p:origin x="0" y="0"/>
    </p:cViewPr>
  </p:notesTextViewPr>
  <p:sorterViewPr>
    <p:cViewPr>
      <p:scale>
        <a:sx n="115" d="100"/>
        <a:sy n="115"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xml"/><Relationship Id="rId21" Type="http://schemas.openxmlformats.org/officeDocument/2006/relationships/slide" Target="slides/slide2.xml"/><Relationship Id="rId22" Type="http://schemas.openxmlformats.org/officeDocument/2006/relationships/slide" Target="slides/slide3.xml"/><Relationship Id="rId23" Type="http://schemas.openxmlformats.org/officeDocument/2006/relationships/slide" Target="slides/slide4.xml"/><Relationship Id="rId24" Type="http://schemas.openxmlformats.org/officeDocument/2006/relationships/slide" Target="slides/slide5.xml"/><Relationship Id="rId25" Type="http://schemas.openxmlformats.org/officeDocument/2006/relationships/slide" Target="slides/slide6.xml"/><Relationship Id="rId26" Type="http://schemas.openxmlformats.org/officeDocument/2006/relationships/slide" Target="slides/slide7.xml"/><Relationship Id="rId27" Type="http://schemas.openxmlformats.org/officeDocument/2006/relationships/slide" Target="slides/slide8.xml"/><Relationship Id="rId28" Type="http://schemas.openxmlformats.org/officeDocument/2006/relationships/slide" Target="slides/slide9.xml"/><Relationship Id="rId29" Type="http://schemas.openxmlformats.org/officeDocument/2006/relationships/slide" Target="slides/slide1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1.xml"/><Relationship Id="rId31" Type="http://schemas.openxmlformats.org/officeDocument/2006/relationships/slide" Target="slides/slide12.xml"/><Relationship Id="rId32" Type="http://schemas.openxmlformats.org/officeDocument/2006/relationships/notesMaster" Target="notesMasters/notesMaster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ヒラギノ角ゴ ProN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0274E29-51FB-4317-AB86-EF1F6BBF7B1F}" type="datetime1">
              <a:rPr lang="en-US"/>
              <a:pPr>
                <a:defRPr/>
              </a:pPr>
              <a:t>11/7/12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ヒラギノ角ゴ ProN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EEB31F3-3F71-4946-B390-1D0F03F1D567}"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895235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Introduction:  </a:t>
            </a:r>
          </a:p>
          <a:p>
            <a:r>
              <a:rPr lang="en-US" sz="1200" kern="1200" dirty="0" smtClean="0">
                <a:solidFill>
                  <a:schemeClr val="tx1"/>
                </a:solidFill>
                <a:effectLst/>
                <a:latin typeface="+mn-lt"/>
                <a:ea typeface="ＭＳ Ｐゴシック" charset="-128"/>
                <a:cs typeface="ＭＳ Ｐゴシック" charset="-128"/>
              </a:rPr>
              <a:t>This is the Federation of Earth Science Information Partners Data Management for Scientists Short Course, Section:  The Case for Data Stewardship - Preserving the Scientific Record, Module:  Establishing relationships with archives.</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Slide 1: Title:  The Case for Data Stewardship - Preserving the Scientific Record: Establishing relationships with archives.</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This training module is part of the Federation of Earth Science Information Partners (or ESIP Federation's) Data Management for Scientists Short Course.  The subject of this module is “Establishing Relationships with Archives".  The module was authored by Matthew Mayernik from the National Center for Atmospheric Research.  Besides the ESIP Federation, sponsors of this Data Management for Scientists Short Course are the Data Conservancy and the United States National Oceanic and Atmospheric Administration (NOAA).</a:t>
            </a:r>
            <a:endParaRPr lang="en-US" sz="1200" kern="1200" dirty="0">
              <a:solidFill>
                <a:schemeClr val="tx1"/>
              </a:solidFill>
              <a:effectLst/>
              <a:latin typeface="+mn-lt"/>
              <a:ea typeface="ＭＳ Ｐゴシック" charset="-128"/>
              <a:cs typeface="ＭＳ Ｐゴシック"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61949DEE-501C-44E0-805C-893EE333540A}" type="slidenum">
              <a:rPr lang="en-US" sz="1200" smtClean="0"/>
              <a:pPr eaLnBrk="1" hangingPunct="1"/>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10: Resources </a:t>
            </a:r>
          </a:p>
          <a:p>
            <a:r>
              <a:rPr lang="en-US" sz="1200" kern="1200" dirty="0" smtClean="0">
                <a:solidFill>
                  <a:schemeClr val="tx1"/>
                </a:solidFill>
                <a:effectLst/>
                <a:latin typeface="+mn-lt"/>
                <a:ea typeface="ＭＳ Ｐゴシック" charset="-128"/>
                <a:cs typeface="ＭＳ Ｐゴシック" charset="-128"/>
              </a:rPr>
              <a:t>On this slide, you will find a linked listing of some additional resources you might find helpful should you need more information about some of the areas we’ve covered briefly in this module. </a:t>
            </a:r>
          </a:p>
        </p:txBody>
      </p:sp>
      <p:sp>
        <p:nvSpPr>
          <p:cNvPr id="4" name="Slide Number Placeholder 3"/>
          <p:cNvSpPr>
            <a:spLocks noGrp="1"/>
          </p:cNvSpPr>
          <p:nvPr>
            <p:ph type="sldNum" sz="quarter" idx="10"/>
          </p:nvPr>
        </p:nvSpPr>
        <p:spPr/>
        <p:txBody>
          <a:bodyPr/>
          <a:lstStyle/>
          <a:p>
            <a:pPr>
              <a:defRPr/>
            </a:pPr>
            <a:fld id="{FEEB31F3-3F71-4946-B390-1D0F03F1D567}" type="slidenum">
              <a:rPr lang="en-US" smtClean="0"/>
              <a:pPr>
                <a:defRPr/>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5365242"/>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11:  Other Relevant Modules. </a:t>
            </a:r>
          </a:p>
          <a:p>
            <a:r>
              <a:rPr lang="en-US" sz="1200" kern="1200" dirty="0" smtClean="0">
                <a:solidFill>
                  <a:schemeClr val="tx1"/>
                </a:solidFill>
                <a:effectLst/>
                <a:latin typeface="+mn-lt"/>
                <a:ea typeface="ＭＳ Ｐゴシック" charset="-128"/>
                <a:cs typeface="ＭＳ Ｐゴシック" charset="-128"/>
              </a:rPr>
              <a:t>The modules of the ESIP Data Management for Scientists Short Course have been designed to complement and supplement each other.  In light of this plan, we think you might find the following, related modules relevant to you as you gain a better understanding of data management: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For more information about how to manage your data during the entire data creation and production process, see </a:t>
            </a:r>
            <a:r>
              <a:rPr lang="en-US" sz="1200" i="1" kern="1200" dirty="0" smtClean="0">
                <a:solidFill>
                  <a:schemeClr val="tx1"/>
                </a:solidFill>
                <a:effectLst/>
                <a:latin typeface="+mn-lt"/>
                <a:ea typeface="ＭＳ Ｐゴシック" charset="-128"/>
                <a:cs typeface="ＭＳ Ｐゴシック" charset="-128"/>
              </a:rPr>
              <a:t>Local</a:t>
            </a:r>
            <a:r>
              <a:rPr lang="en-US" sz="1200" kern="1200" dirty="0" smtClean="0">
                <a:solidFill>
                  <a:schemeClr val="tx1"/>
                </a:solidFill>
                <a:effectLst/>
                <a:latin typeface="+mn-lt"/>
                <a:ea typeface="ＭＳ Ｐゴシック" charset="-128"/>
                <a:cs typeface="ＭＳ Ｐゴシック" charset="-128"/>
              </a:rPr>
              <a:t> </a:t>
            </a:r>
            <a:r>
              <a:rPr lang="en-US" sz="1200" i="1" kern="1200" dirty="0" smtClean="0">
                <a:solidFill>
                  <a:schemeClr val="tx1"/>
                </a:solidFill>
                <a:effectLst/>
                <a:latin typeface="+mn-lt"/>
                <a:ea typeface="ＭＳ Ｐゴシック" charset="-128"/>
                <a:cs typeface="ＭＳ Ｐゴシック" charset="-128"/>
              </a:rPr>
              <a:t>Data Management:  Managing your data, </a:t>
            </a:r>
            <a:r>
              <a:rPr lang="en-US" sz="1200" kern="1200" dirty="0" smtClean="0">
                <a:solidFill>
                  <a:schemeClr val="tx1"/>
                </a:solidFill>
                <a:effectLst/>
                <a:latin typeface="+mn-lt"/>
                <a:ea typeface="ＭＳ Ｐゴシック" charset="-128"/>
                <a:cs typeface="ＭＳ Ｐゴシック" charset="-128"/>
              </a:rPr>
              <a:t>and </a:t>
            </a:r>
            <a:r>
              <a:rPr lang="en-US" sz="1200" i="1" kern="1200" dirty="0" smtClean="0">
                <a:solidFill>
                  <a:schemeClr val="tx1"/>
                </a:solidFill>
                <a:effectLst/>
                <a:latin typeface="+mn-lt"/>
                <a:ea typeface="ＭＳ Ｐゴシック" charset="-128"/>
                <a:cs typeface="ＭＳ Ｐゴシック" charset="-128"/>
              </a:rPr>
              <a:t>Local Data Management: Working with Your Archive.</a:t>
            </a:r>
            <a:endParaRPr lang="en-US" sz="1200" kern="1200" dirty="0" smtClean="0">
              <a:solidFill>
                <a:schemeClr val="tx1"/>
              </a:solidFill>
              <a:effectLst/>
              <a:latin typeface="+mn-lt"/>
              <a:ea typeface="ＭＳ Ｐゴシック" charset="-128"/>
              <a:cs typeface="ＭＳ Ｐゴシック" charset="-128"/>
            </a:endParaRPr>
          </a:p>
          <a:p>
            <a:r>
              <a:rPr lang="en-US" sz="1200" i="1" kern="1200" dirty="0" smtClean="0">
                <a:solidFill>
                  <a:schemeClr val="tx1"/>
                </a:solidFill>
                <a:effectLst/>
                <a:latin typeface="+mn-lt"/>
                <a:ea typeface="ＭＳ Ｐゴシック" charset="-128"/>
                <a:cs typeface="ＭＳ Ｐゴシック" charset="-128"/>
              </a:rPr>
              <a:t> </a:t>
            </a:r>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If you want to know more about preservation strategies for your data, see the following modules:  </a:t>
            </a:r>
            <a:r>
              <a:rPr lang="en-US" sz="1200" i="1" kern="1200" dirty="0" smtClean="0">
                <a:solidFill>
                  <a:schemeClr val="tx1"/>
                </a:solidFill>
                <a:effectLst/>
                <a:latin typeface="+mn-lt"/>
                <a:ea typeface="ＭＳ Ｐゴシック" charset="-128"/>
                <a:cs typeface="ＭＳ Ｐゴシック" charset="-128"/>
              </a:rPr>
              <a:t>Preservation Strategies:  Options for Archiving Your Data, </a:t>
            </a:r>
            <a:r>
              <a:rPr lang="en-US" sz="1200" kern="1200" dirty="0" smtClean="0">
                <a:solidFill>
                  <a:schemeClr val="tx1"/>
                </a:solidFill>
                <a:effectLst/>
                <a:latin typeface="+mn-lt"/>
                <a:ea typeface="ＭＳ Ｐゴシック" charset="-128"/>
                <a:cs typeface="ＭＳ Ｐゴシック" charset="-128"/>
              </a:rPr>
              <a:t>and </a:t>
            </a:r>
            <a:r>
              <a:rPr lang="en-US" sz="1200" i="1" kern="1200" dirty="0" smtClean="0">
                <a:solidFill>
                  <a:schemeClr val="tx1"/>
                </a:solidFill>
                <a:effectLst/>
                <a:latin typeface="+mn-lt"/>
                <a:ea typeface="ＭＳ Ｐゴシック" charset="-128"/>
                <a:cs typeface="ＭＳ Ｐゴシック" charset="-128"/>
              </a:rPr>
              <a:t>Preservation Strategies:  What Data Goes into a Long-Term Archive?</a:t>
            </a:r>
            <a:endParaRPr lang="en-US" sz="1200" kern="1200" dirty="0" smtClean="0">
              <a:solidFill>
                <a:schemeClr val="tx1"/>
              </a:solidFill>
              <a:effectLst/>
              <a:latin typeface="+mn-lt"/>
              <a:ea typeface="ＭＳ Ｐゴシック" charset="-128"/>
              <a:cs typeface="ＭＳ Ｐゴシック" charset="-128"/>
            </a:endParaRPr>
          </a:p>
          <a:p>
            <a:r>
              <a:rPr lang="en-US" sz="1200" i="1" kern="1200" dirty="0" smtClean="0">
                <a:solidFill>
                  <a:schemeClr val="tx1"/>
                </a:solidFill>
                <a:effectLst/>
                <a:latin typeface="+mn-lt"/>
                <a:ea typeface="ＭＳ Ｐゴシック" charset="-128"/>
                <a:cs typeface="ＭＳ Ｐゴシック" charset="-128"/>
              </a:rPr>
              <a:t> </a:t>
            </a:r>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Finally, the modules within the </a:t>
            </a:r>
            <a:r>
              <a:rPr lang="en-US" sz="1200" i="1" kern="1200" dirty="0" smtClean="0">
                <a:solidFill>
                  <a:schemeClr val="tx1"/>
                </a:solidFill>
                <a:effectLst/>
                <a:latin typeface="+mn-lt"/>
                <a:ea typeface="ＭＳ Ｐゴシック" charset="-128"/>
                <a:cs typeface="ＭＳ Ｐゴシック" charset="-128"/>
              </a:rPr>
              <a:t>Case for Data Stewardship – Preserving the Scientific Record</a:t>
            </a:r>
            <a:r>
              <a:rPr lang="en-US" sz="1200" kern="1200" dirty="0" smtClean="0">
                <a:solidFill>
                  <a:schemeClr val="tx1"/>
                </a:solidFill>
                <a:effectLst/>
                <a:latin typeface="+mn-lt"/>
                <a:ea typeface="ＭＳ Ｐゴシック" charset="-128"/>
                <a:cs typeface="ＭＳ Ｐゴシック" charset="-128"/>
              </a:rPr>
              <a:t> section will more fully discuss the concepts touched upon in this module.  </a:t>
            </a:r>
          </a:p>
        </p:txBody>
      </p:sp>
      <p:sp>
        <p:nvSpPr>
          <p:cNvPr id="4" name="Slide Number Placeholder 3"/>
          <p:cNvSpPr>
            <a:spLocks noGrp="1"/>
          </p:cNvSpPr>
          <p:nvPr>
            <p:ph type="sldNum" sz="quarter" idx="10"/>
          </p:nvPr>
        </p:nvSpPr>
        <p:spPr/>
        <p:txBody>
          <a:bodyPr/>
          <a:lstStyle/>
          <a:p>
            <a:pPr>
              <a:defRPr/>
            </a:pPr>
            <a:fld id="{FEEB31F3-3F71-4946-B390-1D0F03F1D567}" type="slidenum">
              <a:rPr lang="en-US" smtClean="0"/>
              <a:pPr>
                <a:defRPr/>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1968158"/>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12:  Recommended Citation</a:t>
            </a:r>
          </a:p>
          <a:p>
            <a:r>
              <a:rPr lang="en-US" sz="1200" kern="1200" dirty="0" smtClean="0">
                <a:solidFill>
                  <a:schemeClr val="tx1"/>
                </a:solidFill>
                <a:effectLst/>
                <a:latin typeface="+mn-lt"/>
                <a:ea typeface="MS PGothic" pitchFamily="34" charset="-128"/>
                <a:cs typeface="ＭＳ Ｐゴシック" charset="-128"/>
              </a:rPr>
              <a:t>This module is available under a Creative Commons Attribution 3.0 license that allows you to share and adapt the work as long as you cite the work according to the citation provided.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Thank you very much for your interest in the ESIP Federation’s Data Management for Scientists Short Course. </a:t>
            </a:r>
          </a:p>
        </p:txBody>
      </p:sp>
      <p:sp>
        <p:nvSpPr>
          <p:cNvPr id="4" name="Slide Number Placeholder 3"/>
          <p:cNvSpPr>
            <a:spLocks noGrp="1"/>
          </p:cNvSpPr>
          <p:nvPr>
            <p:ph type="sldNum" sz="quarter" idx="10"/>
          </p:nvPr>
        </p:nvSpPr>
        <p:spPr/>
        <p:txBody>
          <a:bodyPr/>
          <a:lstStyle/>
          <a:p>
            <a:pPr>
              <a:defRPr/>
            </a:pPr>
            <a:fld id="{F1F369DB-28C7-4D85-A99D-5EDF772F125C}" type="slidenum">
              <a:rPr lang="en-US" smtClean="0"/>
              <a:pPr>
                <a:defRPr/>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351790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2: Overview</a:t>
            </a:r>
          </a:p>
          <a:p>
            <a:r>
              <a:rPr lang="en-US" sz="1200" kern="1200" dirty="0" smtClean="0">
                <a:solidFill>
                  <a:schemeClr val="tx1"/>
                </a:solidFill>
                <a:effectLst/>
                <a:latin typeface="+mn-lt"/>
                <a:ea typeface="ＭＳ Ｐゴシック" charset="-128"/>
                <a:cs typeface="ＭＳ Ｐゴシック" charset="-128"/>
              </a:rPr>
              <a:t>In this presentation we are going to talk about archives, what they do and how they work. We’ll talk about how it’s important for data to be archived formally within archives in order to be understandable and useable over a long time period. There are many data archives for Earth Science data, so there should be one or more that are particularly appropriate for your data.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We will discuss a few ways that building relationships with archives happen, including discussions about what data you have, where your data will go and how you should go about getting set up with a data archive. </a:t>
            </a:r>
            <a:endParaRPr lang="en-US" sz="1200" kern="1200" dirty="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FEEB31F3-3F71-4946-B390-1D0F03F1D567}" type="slidenum">
              <a:rPr lang="en-US" smtClean="0"/>
              <a:pPr>
                <a:defRPr/>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636470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effectLst/>
                <a:latin typeface="+mn-lt"/>
                <a:ea typeface="ＭＳ Ｐゴシック" charset="-128"/>
                <a:cs typeface="ＭＳ Ｐゴシック" charset="-128"/>
              </a:rPr>
              <a:t>Slide 3:  About Data Archives</a:t>
            </a:r>
          </a:p>
          <a:p>
            <a:r>
              <a:rPr lang="en-US" sz="1200" kern="1200" dirty="0" smtClean="0">
                <a:solidFill>
                  <a:schemeClr val="tx1"/>
                </a:solidFill>
                <a:effectLst/>
                <a:latin typeface="+mn-lt"/>
                <a:ea typeface="ＭＳ Ｐゴシック" charset="-128"/>
                <a:cs typeface="ＭＳ Ｐゴシック" charset="-128"/>
              </a:rPr>
              <a:t>We’d like to make some points about data archives that are important to keep in mind when thinking about what and why they do what they do.</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Data archives are institutions that collect and curate data, and make them available over time. The temporal aspect of data archives’ responsibility for data is very important since archives look at data with a perspective that is extended from the present to the long term. </a:t>
            </a:r>
          </a:p>
          <a:p>
            <a:r>
              <a:rPr lang="en-US" sz="1200" kern="1200" dirty="0" smtClean="0">
                <a:solidFill>
                  <a:schemeClr val="tx1"/>
                </a:solidFill>
                <a:effectLst/>
                <a:latin typeface="+mn-lt"/>
                <a:ea typeface="ＭＳ Ｐゴシック" charset="-128"/>
                <a:cs typeface="ＭＳ Ｐゴシック" charset="-128"/>
              </a:rPr>
              <a:t> -  Data archives often collect past historical data and may elect to reconstruct or recover those data as part of their management and maintenance activities. </a:t>
            </a:r>
          </a:p>
          <a:p>
            <a:r>
              <a:rPr lang="en-US" sz="1200" kern="1200" dirty="0" smtClean="0">
                <a:solidFill>
                  <a:schemeClr val="tx1"/>
                </a:solidFill>
                <a:effectLst/>
                <a:latin typeface="+mn-lt"/>
                <a:ea typeface="ＭＳ Ｐゴシック" charset="-128"/>
                <a:cs typeface="ＭＳ Ｐゴシック" charset="-128"/>
              </a:rPr>
              <a:t> -  Archives work with investigators in the present to collect and manage data as they’re coming in.  </a:t>
            </a:r>
          </a:p>
          <a:p>
            <a:r>
              <a:rPr lang="en-US" sz="1200" kern="1200" dirty="0" smtClean="0">
                <a:solidFill>
                  <a:schemeClr val="tx1"/>
                </a:solidFill>
                <a:effectLst/>
                <a:latin typeface="+mn-lt"/>
                <a:ea typeface="ＭＳ Ｐゴシック" charset="-128"/>
                <a:cs typeface="ＭＳ Ｐゴシック" charset="-128"/>
              </a:rPr>
              <a:t> -  Finally, archives have a very important role to play for the future, in that they want and need their systems and their data to be interoperable with future systems. As a result, the design of archives, their technologies and their data systems need to be flexible, compatible, and sustainable so they can provide a long term environment for their data.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One way in which archives provide a long term environment for their data is by having extensive data description requirements.  Data descriptions are important to enable routine use, but also to allow unforeseen data uses to happen. Documentation that is comprehensive can enable people to make use of data in ways that may not have been envisioned when the data were initially collected.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Documentation is also very important to enable maintenance and preservation of data over time by indicating in what formats data are represented, what are the variables, how particular data sets have been processed, etc.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As previously mentioned, one of the goals of an archive is to have interoperable and sustainable data systems over time.  To achieve this goal, archives more commonly update their technological systems in small, iterative fashion to enable continuity rather than making large scale replacements of particular systems.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A final, important note about archives is the built-in necessity for collaboration.  Archive staff work with scientists to bring data in and to make sure that the data are well-documented. They work with staff of other archives to share knowledge and capacity, tips and best practices, and sometimes even share the data themselves with each other.   </a:t>
            </a:r>
          </a:p>
        </p:txBody>
      </p:sp>
      <p:sp>
        <p:nvSpPr>
          <p:cNvPr id="4" name="Slide Number Placeholder 3"/>
          <p:cNvSpPr>
            <a:spLocks noGrp="1"/>
          </p:cNvSpPr>
          <p:nvPr>
            <p:ph type="sldNum" sz="quarter" idx="10"/>
          </p:nvPr>
        </p:nvSpPr>
        <p:spPr/>
        <p:txBody>
          <a:bodyPr/>
          <a:lstStyle/>
          <a:p>
            <a:pPr>
              <a:defRPr/>
            </a:pPr>
            <a:fld id="{FEEB31F3-3F71-4946-B390-1D0F03F1D567}" type="slidenum">
              <a:rPr lang="en-US" smtClean="0"/>
              <a:pPr>
                <a:defRPr/>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223204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4:  Building relationships with Archives</a:t>
            </a:r>
          </a:p>
          <a:p>
            <a:r>
              <a:rPr lang="en-US" sz="1200" kern="1200" dirty="0" smtClean="0">
                <a:solidFill>
                  <a:schemeClr val="tx1"/>
                </a:solidFill>
                <a:effectLst/>
                <a:latin typeface="+mn-lt"/>
                <a:ea typeface="ＭＳ Ｐゴシック" charset="-128"/>
                <a:cs typeface="ＭＳ Ｐゴシック" charset="-128"/>
              </a:rPr>
              <a:t>When it’s time to do something about managing and preserving your data, how do you go about building relationships with archives? Key questions to ask yourself are:  what data do I have?  Where will it go? How do I get set up with an archive?  We’ll discuss each of these questions in more detail in the next few slides. </a:t>
            </a:r>
          </a:p>
        </p:txBody>
      </p:sp>
      <p:sp>
        <p:nvSpPr>
          <p:cNvPr id="4" name="Slide Number Placeholder 3"/>
          <p:cNvSpPr>
            <a:spLocks noGrp="1"/>
          </p:cNvSpPr>
          <p:nvPr>
            <p:ph type="sldNum" sz="quarter" idx="10"/>
          </p:nvPr>
        </p:nvSpPr>
        <p:spPr/>
        <p:txBody>
          <a:bodyPr/>
          <a:lstStyle/>
          <a:p>
            <a:pPr>
              <a:defRPr/>
            </a:pPr>
            <a:fld id="{FEEB31F3-3F71-4946-B390-1D0F03F1D567}" type="slidenum">
              <a:rPr lang="en-US" smtClean="0"/>
              <a:pPr>
                <a:defRPr/>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2978282"/>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5:  What data do you have?</a:t>
            </a:r>
          </a:p>
          <a:p>
            <a:r>
              <a:rPr lang="en-US" sz="1200" kern="1200" dirty="0" smtClean="0">
                <a:solidFill>
                  <a:schemeClr val="tx1"/>
                </a:solidFill>
                <a:effectLst/>
                <a:latin typeface="+mn-lt"/>
                <a:ea typeface="ＭＳ Ｐゴシック" charset="-128"/>
                <a:cs typeface="ＭＳ Ｐゴシック" charset="-128"/>
              </a:rPr>
              <a:t>The first question to ask is what data do you have? This question is an important one for setting up a data management plan, that is, analyzing what kind of data you’re going to collect. For example, are you going to be collecting numerical data, image data, text sequences, or modeling data?  Will you be creating or collecting any other kind of data?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How much data are you going to collect or have you collected? And is that collection growing? Are you collecting your data by hand, or are you using instrumentation that will allow you to capture a lot of data at the same time? The answer to this question will be important for documentation since the use of instrumentation may require more documentation to be kept, especially if you are using complex or unique tools.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If your data will grow in volume, are you planning for the changes that increased data volume will bring?  Growth in data volume is one aspect of change, but there may be other ways data sets can change.  Change could also be made in instrument calibration, by reprocessing the data, or, by filtering or sub-setting the data, to name a few.  Keeping track of how those data sets change can be difficult, but it’s very important to do and to know before you submit your data to an archive. </a:t>
            </a:r>
          </a:p>
        </p:txBody>
      </p:sp>
      <p:sp>
        <p:nvSpPr>
          <p:cNvPr id="4" name="Slide Number Placeholder 3"/>
          <p:cNvSpPr>
            <a:spLocks noGrp="1"/>
          </p:cNvSpPr>
          <p:nvPr>
            <p:ph type="sldNum" sz="quarter" idx="10"/>
          </p:nvPr>
        </p:nvSpPr>
        <p:spPr/>
        <p:txBody>
          <a:bodyPr/>
          <a:lstStyle/>
          <a:p>
            <a:pPr>
              <a:defRPr/>
            </a:pPr>
            <a:fld id="{FEEB31F3-3F71-4946-B390-1D0F03F1D567}" type="slidenum">
              <a:rPr lang="en-US" smtClean="0"/>
              <a:pPr>
                <a:defRPr/>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3247227"/>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6:  Where will your data go?</a:t>
            </a:r>
          </a:p>
          <a:p>
            <a:r>
              <a:rPr lang="en-US" sz="1200" kern="1200" dirty="0" smtClean="0">
                <a:solidFill>
                  <a:schemeClr val="tx1"/>
                </a:solidFill>
                <a:effectLst/>
                <a:latin typeface="+mn-lt"/>
                <a:ea typeface="ＭＳ Ｐゴシック" charset="-128"/>
                <a:cs typeface="ＭＳ Ｐゴシック" charset="-128"/>
              </a:rPr>
              <a:t>The next category of questions is where will your data go? Who is the audience for your data?  Do you want to reach out to other researchers,   to students, to policy makers?  What is your intended audience, and how do you expect that audience to use your data? Answers to these questions will impact how you will structure your data and where you will want to distribute it.  Different audiences have different expectations for where to find data and for how to process data that might be more or less technology intensive, for instance.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A second component to this question is:  how long you expect your data to be retained in the archive?  For many data sets, the goal is to maintain them permanently, but realistically not all data sets need to be retained indefinitely. Do you expect your data to be useful for three to five years; for 10 - 20 years, or do you expect it to have an essentially indefinite use?  Data policies differ for different data archives in terms of detailing retention options, service level agreements and requirements. </a:t>
            </a:r>
            <a:endParaRPr lang="en-US" sz="1200" kern="1200" dirty="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FEEB31F3-3F71-4946-B390-1D0F03F1D567}" type="slidenum">
              <a:rPr lang="en-US" smtClean="0"/>
              <a:pPr>
                <a:defRPr/>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6815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7:  Where will your data go, cont.?</a:t>
            </a:r>
          </a:p>
          <a:p>
            <a:r>
              <a:rPr lang="en-US" sz="1200" kern="1200" dirty="0" smtClean="0">
                <a:solidFill>
                  <a:schemeClr val="tx1"/>
                </a:solidFill>
                <a:effectLst/>
                <a:latin typeface="+mn-lt"/>
                <a:ea typeface="ＭＳ Ｐゴシック" charset="-128"/>
                <a:cs typeface="ＭＳ Ｐゴシック" charset="-128"/>
              </a:rPr>
              <a:t>A third key aspect to think about is the issue of control or ownership of your data, and whether there are any open data mandates for your data.  Establishment of these facts is often not specifically discussed or well-understood.  Ownership or control could belong to any one of a number of different people or organizations. A principal investigator might be the owner or controller of a data set.  For a student project, the student could be the official owner. And again it could be the lab, the sponsoring institution or the funding organization. An archive will need to know who has the authorization to officially release data. The archive will also need to know whether there are any mandates or specific requirements from your funder or any other involved parties to make your data open. Understanding who has the responsibility to authorize release of your data and whether it needs to be open will be important factors to know before you submit your data to an archive.   </a:t>
            </a:r>
          </a:p>
        </p:txBody>
      </p:sp>
      <p:sp>
        <p:nvSpPr>
          <p:cNvPr id="4" name="Slide Number Placeholder 3"/>
          <p:cNvSpPr>
            <a:spLocks noGrp="1"/>
          </p:cNvSpPr>
          <p:nvPr>
            <p:ph type="sldNum" sz="quarter" idx="10"/>
          </p:nvPr>
        </p:nvSpPr>
        <p:spPr/>
        <p:txBody>
          <a:bodyPr/>
          <a:lstStyle/>
          <a:p>
            <a:pPr>
              <a:defRPr/>
            </a:pPr>
            <a:fld id="{FEEB31F3-3F71-4946-B390-1D0F03F1D567}" type="slidenum">
              <a:rPr lang="en-US" smtClean="0"/>
              <a:pPr>
                <a:defRPr/>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400471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8:  How to get set up with an archive</a:t>
            </a:r>
          </a:p>
          <a:p>
            <a:r>
              <a:rPr lang="en-US" sz="1200" kern="1200" dirty="0" smtClean="0">
                <a:solidFill>
                  <a:schemeClr val="tx1"/>
                </a:solidFill>
                <a:effectLst/>
                <a:latin typeface="+mn-lt"/>
                <a:ea typeface="ＭＳ Ｐゴシック" charset="-128"/>
                <a:cs typeface="ＭＳ Ｐゴシック" charset="-128"/>
              </a:rPr>
              <a:t>How do you actually get set up with an archive? Policies will differ here too from archive to archive, so it is important to look at data archive submission policies and procedures.  Included on this slide are a number of links to important data archives in the Geosciences and to their procedures for how you submit data. Each of the archives listed go into detail about their submission process and how it works.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So, we urge you to contact likely data archives.  Most data archives are very willing to work with you to get your data submitted, as long as the data fits within their scope.  As an example of scope, an archive may be associated with an incorporated research institution for a seismology data center.  If you have biological data, you will probably not want to submit them to that archive as they may not fully understand or know how to deal with your data.  Look at the scope of the archive, look at the institution’s policies &amp; procedures, and contact the data archives if you have questions. </a:t>
            </a:r>
          </a:p>
        </p:txBody>
      </p:sp>
      <p:sp>
        <p:nvSpPr>
          <p:cNvPr id="4" name="Slide Number Placeholder 3"/>
          <p:cNvSpPr>
            <a:spLocks noGrp="1"/>
          </p:cNvSpPr>
          <p:nvPr>
            <p:ph type="sldNum" sz="quarter" idx="10"/>
          </p:nvPr>
        </p:nvSpPr>
        <p:spPr/>
        <p:txBody>
          <a:bodyPr/>
          <a:lstStyle/>
          <a:p>
            <a:pPr>
              <a:defRPr/>
            </a:pPr>
            <a:fld id="{FEEB31F3-3F71-4946-B390-1D0F03F1D567}" type="slidenum">
              <a:rPr lang="en-US" smtClean="0"/>
              <a:pPr>
                <a:defRPr/>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5420296"/>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9:  References</a:t>
            </a:r>
          </a:p>
          <a:p>
            <a:r>
              <a:rPr lang="en-US" sz="1200" kern="1200" dirty="0" smtClean="0">
                <a:solidFill>
                  <a:schemeClr val="tx1"/>
                </a:solidFill>
                <a:effectLst/>
                <a:latin typeface="+mn-lt"/>
                <a:ea typeface="ＭＳ Ｐゴシック" charset="-128"/>
                <a:cs typeface="ＭＳ Ｐゴシック" charset="-128"/>
              </a:rPr>
              <a:t>Within this module, we've made reference to a number of published information sources that we think you may want to review when you want more in-depth information. The most relevant references are listed here.</a:t>
            </a:r>
          </a:p>
        </p:txBody>
      </p:sp>
      <p:sp>
        <p:nvSpPr>
          <p:cNvPr id="4" name="Slide Number Placeholder 3"/>
          <p:cNvSpPr>
            <a:spLocks noGrp="1"/>
          </p:cNvSpPr>
          <p:nvPr>
            <p:ph type="sldNum" sz="quarter" idx="10"/>
          </p:nvPr>
        </p:nvSpPr>
        <p:spPr/>
        <p:txBody>
          <a:bodyPr/>
          <a:lstStyle/>
          <a:p>
            <a:pPr>
              <a:defRPr/>
            </a:pPr>
            <a:fld id="{FEEB31F3-3F71-4946-B390-1D0F03F1D567}" type="slidenum">
              <a:rPr lang="en-US" smtClean="0"/>
              <a:pPr>
                <a:defRPr/>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7432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77653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4375313"/>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298690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0500119"/>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2507410"/>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2788885"/>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7681659"/>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0395177"/>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522150"/>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283508"/>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4742585"/>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969921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1320800"/>
            <a:ext cx="296545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874395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5660459"/>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9039215"/>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955356"/>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065593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628212"/>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0038720"/>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8070786"/>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659279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6365913"/>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222763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108296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1042071"/>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767041"/>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4107593"/>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592558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7547473"/>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1492317"/>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693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775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9894743"/>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5195887"/>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1212581"/>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6385915"/>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531721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0873693"/>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1030003"/>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9889978"/>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8747606"/>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8434287"/>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3770170"/>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9878147"/>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5715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2029859"/>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65477"/>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9929846"/>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704270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8601839"/>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2170946"/>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294220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3727628"/>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90525"/>
            <a:ext cx="2965450" cy="84994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90525"/>
            <a:ext cx="8743950" cy="8499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9739655"/>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3355660"/>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8110435"/>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0428593"/>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5510202"/>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4790457"/>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373642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8311639"/>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4842025"/>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7090008"/>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707480"/>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069164"/>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38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382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1936011"/>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069088"/>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137683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921190"/>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1797364"/>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45698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163057"/>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9094737"/>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6482009"/>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8924976"/>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611440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2295524"/>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6094745"/>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1764790"/>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3858690"/>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0400777"/>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396814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8391378"/>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7943126"/>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4066388"/>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7772767"/>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3319034"/>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4492636"/>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975773"/>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8893043"/>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61453"/>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1186614"/>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154831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6337234"/>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6310064"/>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9491713"/>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4567330"/>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801311"/>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6161880"/>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8224876"/>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6075777"/>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1320800"/>
            <a:ext cx="127000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365760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5068671"/>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3016436"/>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835021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0698808"/>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8370431"/>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486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013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0401446"/>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9987951"/>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2573222"/>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5920005"/>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9477382"/>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7941006"/>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3091108"/>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3625" y="7785100"/>
            <a:ext cx="2847975" cy="170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09700" y="7785100"/>
            <a:ext cx="8391525" cy="170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1991874"/>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21590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112115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8300226"/>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7238603"/>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7012403"/>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60352"/>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7516794"/>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0457572"/>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7354405"/>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9599817"/>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7729693"/>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3458728"/>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2276475"/>
            <a:ext cx="296545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2276475"/>
            <a:ext cx="87439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666002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883172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35602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25214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375933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201012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943337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00689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041659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75715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789158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102270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869084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88717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833334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815298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855803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449404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865181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695973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10523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710230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239250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484227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817964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931969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781170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642428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216068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970063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641304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882881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706399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46654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806292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20574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850907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400187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564573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204815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445649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517429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082357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732454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241998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994205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9592876"/>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084896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599732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154534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843881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869363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242465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69061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1192971"/>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461008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315567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765397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761279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89949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934908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117309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757780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609031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132601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2449071"/>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871507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9574950"/>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9742720"/>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7335892"/>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509052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2715914"/>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006006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3227530"/>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9063696"/>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777539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1533539"/>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2255474"/>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3110704"/>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21743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8234359"/>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1380341"/>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9978502"/>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350608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4494788"/>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10174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330200"/>
            <a:ext cx="127000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365760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1166659"/>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571500" y="5016500"/>
            <a:ext cx="118618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7" name="Line 2"/>
          <p:cNvSpPr>
            <a:spLocks noChangeShapeType="1"/>
          </p:cNvSpPr>
          <p:nvPr/>
        </p:nvSpPr>
        <p:spPr bwMode="auto">
          <a:xfrm>
            <a:off x="647700" y="47498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28" name="Rectangle 3"/>
          <p:cNvSpPr>
            <a:spLocks noGrp="1" noChangeArrowheads="1"/>
          </p:cNvSpPr>
          <p:nvPr>
            <p:ph type="title"/>
          </p:nvPr>
        </p:nvSpPr>
        <p:spPr bwMode="auto">
          <a:xfrm>
            <a:off x="571500" y="1320800"/>
            <a:ext cx="118618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pic>
        <p:nvPicPr>
          <p:cNvPr id="1029" name="Picture 4" descr="Logo300dpi %281%29.png"/>
          <p:cNvPicPr>
            <a:picLocks noChangeAspect="1"/>
          </p:cNvPicPr>
          <p:nvPr userDrawn="1"/>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43" name="Line 2"/>
          <p:cNvSpPr>
            <a:spLocks noChangeShapeType="1"/>
          </p:cNvSpPr>
          <p:nvPr/>
        </p:nvSpPr>
        <p:spPr bwMode="auto">
          <a:xfrm flipH="1">
            <a:off x="6488113" y="519113"/>
            <a:ext cx="1587" cy="7964487"/>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244" name="Line 3"/>
          <p:cNvSpPr>
            <a:spLocks noChangeShapeType="1"/>
          </p:cNvSpPr>
          <p:nvPr/>
        </p:nvSpPr>
        <p:spPr bwMode="auto">
          <a:xfrm>
            <a:off x="6488113" y="4476750"/>
            <a:ext cx="5995987" cy="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body" idx="1"/>
          </p:nvPr>
        </p:nvSpPr>
        <p:spPr bwMode="auto">
          <a:xfrm>
            <a:off x="571500" y="2324100"/>
            <a:ext cx="50800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1267"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1268"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bwMode="auto">
          <a:xfrm>
            <a:off x="8369300" y="2324100"/>
            <a:ext cx="40640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2291"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2292"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body" idx="1"/>
          </p:nvPr>
        </p:nvSpPr>
        <p:spPr bwMode="auto">
          <a:xfrm>
            <a:off x="571500" y="863600"/>
            <a:ext cx="11861800" cy="8026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4339"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5363"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5364"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body" idx="1"/>
          </p:nvPr>
        </p:nvSpPr>
        <p:spPr bwMode="auto">
          <a:xfrm>
            <a:off x="571500" y="5016500"/>
            <a:ext cx="50800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6387" name="Line 2"/>
          <p:cNvSpPr>
            <a:spLocks noChangeShapeType="1"/>
          </p:cNvSpPr>
          <p:nvPr/>
        </p:nvSpPr>
        <p:spPr bwMode="auto">
          <a:xfrm>
            <a:off x="647700" y="4749800"/>
            <a:ext cx="4881563"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6388" name="Rectangle 3"/>
          <p:cNvSpPr>
            <a:spLocks noGrp="1" noChangeArrowheads="1"/>
          </p:cNvSpPr>
          <p:nvPr>
            <p:ph type="title"/>
          </p:nvPr>
        </p:nvSpPr>
        <p:spPr bwMode="auto">
          <a:xfrm>
            <a:off x="571500" y="1320800"/>
            <a:ext cx="50800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bwMode="auto">
          <a:xfrm>
            <a:off x="1409700" y="7785100"/>
            <a:ext cx="5791200" cy="1701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
        <p:nvSpPr>
          <p:cNvPr id="17411" name="Line 2"/>
          <p:cNvSpPr>
            <a:spLocks noChangeShapeType="1"/>
          </p:cNvSpPr>
          <p:nvPr/>
        </p:nvSpPr>
        <p:spPr bwMode="auto">
          <a:xfrm flipH="1">
            <a:off x="7543800" y="7975600"/>
            <a:ext cx="0" cy="142240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7412" name="Rectangle 3"/>
          <p:cNvSpPr>
            <a:spLocks noGrp="1" noChangeArrowheads="1"/>
          </p:cNvSpPr>
          <p:nvPr>
            <p:ph type="body" idx="1"/>
          </p:nvPr>
        </p:nvSpPr>
        <p:spPr bwMode="auto">
          <a:xfrm>
            <a:off x="7848600" y="8470900"/>
            <a:ext cx="4953000" cy="50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p:txStyles>
    <p:titleStyle>
      <a:lvl1pPr algn="r"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999999"/>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999999"/>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5pPr>
      <a:lvl6pPr marL="457200" algn="l" rtl="0" fontAlgn="base">
        <a:spcBef>
          <a:spcPct val="0"/>
        </a:spcBef>
        <a:spcAft>
          <a:spcPct val="0"/>
        </a:spcAft>
        <a:defRPr sz="2600">
          <a:solidFill>
            <a:srgbClr val="999999"/>
          </a:solidFill>
          <a:latin typeface="+mn-lt"/>
          <a:ea typeface="+mn-ea"/>
          <a:cs typeface="+mn-cs"/>
          <a:sym typeface="Helvetica Neue" charset="0"/>
        </a:defRPr>
      </a:lvl6pPr>
      <a:lvl7pPr marL="914400" algn="l" rtl="0" fontAlgn="base">
        <a:spcBef>
          <a:spcPct val="0"/>
        </a:spcBef>
        <a:spcAft>
          <a:spcPct val="0"/>
        </a:spcAft>
        <a:defRPr sz="2600">
          <a:solidFill>
            <a:srgbClr val="999999"/>
          </a:solidFill>
          <a:latin typeface="+mn-lt"/>
          <a:ea typeface="+mn-ea"/>
          <a:cs typeface="+mn-cs"/>
          <a:sym typeface="Helvetica Neue" charset="0"/>
        </a:defRPr>
      </a:lvl7pPr>
      <a:lvl8pPr marL="1371600" algn="l" rtl="0" fontAlgn="base">
        <a:spcBef>
          <a:spcPct val="0"/>
        </a:spcBef>
        <a:spcAft>
          <a:spcPct val="0"/>
        </a:spcAft>
        <a:defRPr sz="2600">
          <a:solidFill>
            <a:srgbClr val="999999"/>
          </a:solidFill>
          <a:latin typeface="+mn-lt"/>
          <a:ea typeface="+mn-ea"/>
          <a:cs typeface="+mn-cs"/>
          <a:sym typeface="Helvetica Neue" charset="0"/>
        </a:defRPr>
      </a:lvl8pPr>
      <a:lvl9pPr marL="1828800" algn="l" rtl="0" fontAlgn="base">
        <a:spcBef>
          <a:spcPct val="0"/>
        </a:spcBef>
        <a:spcAft>
          <a:spcPct val="0"/>
        </a:spcAft>
        <a:defRPr sz="2600">
          <a:solidFill>
            <a:srgbClr val="999999"/>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571500" y="3708400"/>
            <a:ext cx="11861800" cy="2336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dirty="0" smtClean="0">
                <a:sym typeface="Helvetica Neue Light" charset="0"/>
              </a:rPr>
              <a:t>Click to edit Master title style</a:t>
            </a:r>
          </a:p>
        </p:txBody>
      </p:sp>
      <p:sp>
        <p:nvSpPr>
          <p:cNvPr id="2051"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2052" name="Rectangle 3"/>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dirty="0" smtClean="0">
                <a:sym typeface="Helvetica Neue" charset="0"/>
              </a:rPr>
              <a:t>Click to edit Master text styles</a:t>
            </a:r>
          </a:p>
          <a:p>
            <a:pPr lvl="1"/>
            <a:r>
              <a:rPr lang="en-US" dirty="0" smtClean="0">
                <a:sym typeface="Helvetica Neue" charset="0"/>
              </a:rPr>
              <a:t>Second level</a:t>
            </a:r>
          </a:p>
          <a:p>
            <a:pPr lvl="2"/>
            <a:r>
              <a:rPr lang="en-US" dirty="0" smtClean="0">
                <a:sym typeface="Helvetica Neue" charset="0"/>
              </a:rPr>
              <a:t>Third level</a:t>
            </a:r>
          </a:p>
          <a:p>
            <a:pPr lvl="3"/>
            <a:r>
              <a:rPr lang="en-US" dirty="0" smtClean="0">
                <a:sym typeface="Helvetica Neue" charset="0"/>
              </a:rPr>
              <a:t>Fourth level</a:t>
            </a:r>
          </a:p>
          <a:p>
            <a:pPr lvl="4"/>
            <a:r>
              <a:rPr lang="en-US" dirty="0" smtClean="0">
                <a:sym typeface="Helvetica Neue" charset="0"/>
              </a:rPr>
              <a:t>Fifth level</a:t>
            </a:r>
          </a:p>
        </p:txBody>
      </p:sp>
      <p:pic>
        <p:nvPicPr>
          <p:cNvPr id="2053" name="Picture 5" descr="Logo300dpi %281%29.png"/>
          <p:cNvPicPr>
            <a:picLocks noChangeAspect="1"/>
          </p:cNvPicPr>
          <p:nvPr userDrawn="1"/>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 name="TextBox 5"/>
          <p:cNvSpPr txBox="1">
            <a:spLocks noChangeArrowheads="1"/>
          </p:cNvSpPr>
          <p:nvPr userDrawn="1"/>
        </p:nvSpPr>
        <p:spPr bwMode="auto">
          <a:xfrm>
            <a:off x="558800" y="300038"/>
            <a:ext cx="9262023"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defRPr/>
            </a:pPr>
            <a:r>
              <a:rPr lang="en-US" sz="1200" b="0" dirty="0" smtClean="0"/>
              <a:t>The Case for Data Stewardship - </a:t>
            </a:r>
            <a:r>
              <a:rPr lang="en-US" sz="1200" dirty="0" smtClean="0"/>
              <a:t>Preserving the Scientific Record:  Establishing relationships</a:t>
            </a:r>
            <a:r>
              <a:rPr lang="en-US" sz="1200" baseline="0" dirty="0" smtClean="0"/>
              <a:t> with archives</a:t>
            </a:r>
            <a:r>
              <a:rPr lang="en-US" sz="1200" dirty="0" smtClean="0"/>
              <a:t>; Version 1.0, October 2012</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600"/>
        </a:spcBef>
        <a:spcAft>
          <a:spcPct val="0"/>
        </a:spcAft>
        <a:buClr>
          <a:srgbClr val="606060"/>
        </a:buClr>
        <a:buSzPct val="100000"/>
        <a:buFont typeface="Helvetica Neue" charset="0"/>
        <a:buChar char="•"/>
        <a:defRPr sz="3400">
          <a:solidFill>
            <a:srgbClr val="606060"/>
          </a:solidFill>
          <a:latin typeface="+mn-lt"/>
          <a:ea typeface="+mn-ea"/>
          <a:cs typeface="+mn-cs"/>
          <a:sym typeface="Helvetica Neue" charset="0"/>
        </a:defRPr>
      </a:lvl1pPr>
      <a:lvl2pPr marL="660400" indent="-266700" algn="l" rtl="0" eaLnBrk="0" fontAlgn="base" hangingPunct="0">
        <a:spcBef>
          <a:spcPts val="600"/>
        </a:spcBef>
        <a:spcAft>
          <a:spcPct val="0"/>
        </a:spcAft>
        <a:buClr>
          <a:srgbClr val="606060"/>
        </a:buClr>
        <a:buSzPct val="100000"/>
        <a:buFont typeface="Helvetica Neue" charset="0"/>
        <a:buChar char="•"/>
        <a:defRPr sz="2800">
          <a:solidFill>
            <a:srgbClr val="606060"/>
          </a:solidFill>
          <a:latin typeface="+mn-lt"/>
          <a:ea typeface="+mn-ea"/>
          <a:cs typeface="+mn-cs"/>
          <a:sym typeface="Helvetica Neue" charset="0"/>
        </a:defRPr>
      </a:lvl2pPr>
      <a:lvl3pPr marL="1104900" indent="-266700" algn="l" rtl="0" eaLnBrk="0" fontAlgn="base" hangingPunct="0">
        <a:spcBef>
          <a:spcPts val="600"/>
        </a:spcBef>
        <a:spcAft>
          <a:spcPct val="0"/>
        </a:spcAft>
        <a:buClr>
          <a:srgbClr val="606060"/>
        </a:buClr>
        <a:buSzPct val="100000"/>
        <a:buFont typeface="Helvetica Neue" charset="0"/>
        <a:buChar char="•"/>
        <a:defRPr sz="2400">
          <a:solidFill>
            <a:srgbClr val="606060"/>
          </a:solidFill>
          <a:latin typeface="+mn-lt"/>
          <a:ea typeface="+mn-ea"/>
          <a:cs typeface="+mn-cs"/>
          <a:sym typeface="Helvetica Neue" charset="0"/>
        </a:defRPr>
      </a:lvl3pPr>
      <a:lvl4pPr marL="15494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4pPr>
      <a:lvl5pPr marL="19939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5pPr>
      <a:lvl6pPr marL="24511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6pPr>
      <a:lvl7pPr marL="29083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7pPr>
      <a:lvl8pPr marL="33655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8pPr>
      <a:lvl9pPr marL="38227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3075" name="Line 2"/>
          <p:cNvSpPr>
            <a:spLocks noChangeShapeType="1"/>
          </p:cNvSpPr>
          <p:nvPr/>
        </p:nvSpPr>
        <p:spPr bwMode="auto">
          <a:xfrm flipH="1">
            <a:off x="9066213" y="519113"/>
            <a:ext cx="1587" cy="7964487"/>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3076" name="Line 3"/>
          <p:cNvSpPr>
            <a:spLocks noChangeShapeType="1"/>
          </p:cNvSpPr>
          <p:nvPr/>
        </p:nvSpPr>
        <p:spPr bwMode="auto">
          <a:xfrm>
            <a:off x="9066213" y="3092450"/>
            <a:ext cx="3430587" cy="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3077" name="Line 4"/>
          <p:cNvSpPr>
            <a:spLocks noChangeShapeType="1"/>
          </p:cNvSpPr>
          <p:nvPr/>
        </p:nvSpPr>
        <p:spPr bwMode="auto">
          <a:xfrm>
            <a:off x="9066213" y="5873750"/>
            <a:ext cx="3430587" cy="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4099" name="Line 2"/>
          <p:cNvSpPr>
            <a:spLocks noChangeShapeType="1"/>
          </p:cNvSpPr>
          <p:nvPr/>
        </p:nvSpPr>
        <p:spPr bwMode="auto">
          <a:xfrm flipH="1">
            <a:off x="6502400" y="1803400"/>
            <a:ext cx="0" cy="431800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5123" name="Line 2"/>
          <p:cNvSpPr>
            <a:spLocks noChangeShapeType="1"/>
          </p:cNvSpPr>
          <p:nvPr/>
        </p:nvSpPr>
        <p:spPr bwMode="auto">
          <a:xfrm flipH="1">
            <a:off x="4430713" y="1778000"/>
            <a:ext cx="1587" cy="505460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6147" name="Line 2"/>
          <p:cNvSpPr>
            <a:spLocks noChangeShapeType="1"/>
          </p:cNvSpPr>
          <p:nvPr/>
        </p:nvSpPr>
        <p:spPr bwMode="auto">
          <a:xfrm flipH="1">
            <a:off x="6488113" y="508000"/>
            <a:ext cx="1587" cy="801370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7171" name="Line 2"/>
          <p:cNvSpPr>
            <a:spLocks noChangeShapeType="1"/>
          </p:cNvSpPr>
          <p:nvPr/>
        </p:nvSpPr>
        <p:spPr bwMode="auto">
          <a:xfrm flipH="1">
            <a:off x="4443413" y="1776413"/>
            <a:ext cx="1587" cy="5068887"/>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172" name="Line 3"/>
          <p:cNvSpPr>
            <a:spLocks noChangeShapeType="1"/>
          </p:cNvSpPr>
          <p:nvPr/>
        </p:nvSpPr>
        <p:spPr bwMode="auto">
          <a:xfrm flipH="1">
            <a:off x="8545513" y="1776413"/>
            <a:ext cx="1587" cy="5068887"/>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571500" y="2324100"/>
            <a:ext cx="50800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9219" name="Line 2"/>
          <p:cNvSpPr>
            <a:spLocks noChangeShapeType="1"/>
          </p:cNvSpPr>
          <p:nvPr/>
        </p:nvSpPr>
        <p:spPr bwMode="auto">
          <a:xfrm>
            <a:off x="647700" y="1968500"/>
            <a:ext cx="48768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220" name="Rectangle 3"/>
          <p:cNvSpPr>
            <a:spLocks noGrp="1" noChangeArrowheads="1"/>
          </p:cNvSpPr>
          <p:nvPr>
            <p:ph type="title"/>
          </p:nvPr>
        </p:nvSpPr>
        <p:spPr bwMode="auto">
          <a:xfrm>
            <a:off x="571500" y="330200"/>
            <a:ext cx="50800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creativecommons.org/licenses/by/3.0/" TargetMode="External"/><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libraries.mit.edu/guides/subjects/data-management/evaluate.html" TargetMode="External"/><Relationship Id="rId4" Type="http://schemas.openxmlformats.org/officeDocument/2006/relationships/hyperlink" Target="http://www.iris.edu/data/" TargetMode="External"/><Relationship Id="rId5" Type="http://schemas.openxmlformats.org/officeDocument/2006/relationships/hyperlink" Target="http://nsidc.org/data/submit.html" TargetMode="External"/><Relationship Id="rId6" Type="http://schemas.openxmlformats.org/officeDocument/2006/relationships/hyperlink" Target="http://daac.ornl.gov/PI/pi_info.shtml" TargetMode="External"/><Relationship Id="rId7" Type="http://schemas.openxmlformats.org/officeDocument/2006/relationships/hyperlink" Target="http://nssdc.gsfc.nasa.gov/nssdc/submitting_data.html" TargetMode="External"/><Relationship Id="rId8" Type="http://schemas.openxmlformats.org/officeDocument/2006/relationships/hyperlink" Target="http://pds.jpl.nasa.gov/tools/archiving.shtml" TargetMode="External"/><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iris.edu/data/" TargetMode="External"/><Relationship Id="rId4" Type="http://schemas.openxmlformats.org/officeDocument/2006/relationships/hyperlink" Target="http://nsidc.org/data/submit.html" TargetMode="External"/><Relationship Id="rId5" Type="http://schemas.openxmlformats.org/officeDocument/2006/relationships/hyperlink" Target="http://daac.ornl.gov/PI/pi_info.shtml" TargetMode="External"/><Relationship Id="rId6" Type="http://schemas.openxmlformats.org/officeDocument/2006/relationships/hyperlink" Target="http://nssdc.gsfc.nasa.gov/nssdc/submitting_data.html" TargetMode="External"/><Relationship Id="rId7" Type="http://schemas.openxmlformats.org/officeDocument/2006/relationships/hyperlink" Target="http://pds.jpl.nasa.gov/tools/archiving.shtml" TargetMode="External"/><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dx.doi.org/10.3334/ORNLDAAC/BestPractices-2010" TargetMode="External"/><Relationship Id="rId4" Type="http://schemas.openxmlformats.org/officeDocument/2006/relationships/hyperlink" Target="http://dx.doi.org/10.1007/s10606-006-9023-2" TargetMode="External"/><Relationship Id="rId5" Type="http://schemas.openxmlformats.org/officeDocument/2006/relationships/hyperlink" Target="http://libraries.mit.edu/guides/subjects/data-management/index.html" TargetMode="External"/><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571500" y="1346200"/>
            <a:ext cx="11861800" cy="3175000"/>
          </a:xfrm>
        </p:spPr>
        <p:txBody>
          <a:bodyPr/>
          <a:lstStyle/>
          <a:p>
            <a:pPr eaLnBrk="1" hangingPunct="1"/>
            <a:r>
              <a:rPr lang="en-US" sz="4800" b="1" dirty="0" smtClean="0"/>
              <a:t>Preserving the Scientific Record:</a:t>
            </a:r>
            <a:r>
              <a:rPr lang="en-US" sz="4800" dirty="0" smtClean="0"/>
              <a:t/>
            </a:r>
            <a:br>
              <a:rPr lang="en-US" sz="4800" dirty="0" smtClean="0"/>
            </a:br>
            <a:r>
              <a:rPr lang="en-US" dirty="0" smtClean="0"/>
              <a:t>Establishing Relationships with Archives</a:t>
            </a:r>
          </a:p>
        </p:txBody>
      </p:sp>
      <p:sp>
        <p:nvSpPr>
          <p:cNvPr id="19459" name="Rectangle 2"/>
          <p:cNvSpPr>
            <a:spLocks noGrp="1" noChangeArrowheads="1"/>
          </p:cNvSpPr>
          <p:nvPr>
            <p:ph type="body" idx="1"/>
          </p:nvPr>
        </p:nvSpPr>
        <p:spPr>
          <a:xfrm>
            <a:off x="584200" y="5016500"/>
            <a:ext cx="6451600" cy="1079500"/>
          </a:xfrm>
        </p:spPr>
        <p:txBody>
          <a:bodyPr/>
          <a:lstStyle/>
          <a:p>
            <a:pPr marL="0" indent="0" eaLnBrk="1" hangingPunct="1"/>
            <a:r>
              <a:rPr lang="en-US" sz="2400" smtClean="0"/>
              <a:t>Matthew Mayernik	</a:t>
            </a:r>
          </a:p>
          <a:p>
            <a:pPr marL="0" indent="0" eaLnBrk="1" hangingPunct="1"/>
            <a:r>
              <a:rPr lang="en-US" sz="2400" smtClean="0"/>
              <a:t>National Center for Atmospheric Research</a:t>
            </a:r>
          </a:p>
        </p:txBody>
      </p:sp>
      <p:pic>
        <p:nvPicPr>
          <p:cNvPr id="19461" name="Picture 6"/>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0200" y="7848600"/>
            <a:ext cx="1657350" cy="16573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 name="Picture 1" descr="DC-FullColor-01.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4297" t="37932" r="12846" b="44067"/>
          <a:stretch>
            <a:fillRect/>
          </a:stretch>
        </p:blipFill>
        <p:spPr bwMode="auto">
          <a:xfrm>
            <a:off x="2540000" y="8229600"/>
            <a:ext cx="4672012" cy="822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 name="TextBox 7"/>
          <p:cNvSpPr txBox="1">
            <a:spLocks noChangeArrowheads="1"/>
          </p:cNvSpPr>
          <p:nvPr/>
        </p:nvSpPr>
        <p:spPr bwMode="auto">
          <a:xfrm>
            <a:off x="8483600" y="8763000"/>
            <a:ext cx="2555508"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sz="1200" dirty="0"/>
              <a:t>Copyright 2012 </a:t>
            </a:r>
            <a:r>
              <a:rPr lang="en-US" sz="1200" dirty="0" smtClean="0"/>
              <a:t>Matthew Mayernik.</a:t>
            </a:r>
            <a:endParaRPr lang="en-US" sz="1200" dirty="0"/>
          </a:p>
        </p:txBody>
      </p:sp>
      <p:pic>
        <p:nvPicPr>
          <p:cNvPr id="9" name="Picture 4">
            <a:hlinkClick r:id="rId5"/>
          </p:cNvPr>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523329" y="8698030"/>
            <a:ext cx="1049671" cy="369770"/>
          </a:xfrm>
          <a:prstGeom prst="rect">
            <a:avLst/>
          </a:prstGeom>
          <a:noFill/>
          <a:ln>
            <a:noFill/>
          </a:ln>
          <a:effectLst>
            <a:glow rad="457200">
              <a:srgbClr val="0070C0">
                <a:alpha val="40000"/>
              </a:srgbClr>
            </a:glow>
            <a:outerShdw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Lst>
        </p:spPr>
      </p:pic>
      <p:sp>
        <p:nvSpPr>
          <p:cNvPr id="10" name="Rectangle 2"/>
          <p:cNvSpPr txBox="1">
            <a:spLocks noChangeArrowheads="1"/>
          </p:cNvSpPr>
          <p:nvPr/>
        </p:nvSpPr>
        <p:spPr bwMode="auto">
          <a:xfrm>
            <a:off x="298450" y="152400"/>
            <a:ext cx="4679950" cy="1066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a:lstStyle>
          <a:p>
            <a:pPr marL="0" indent="0" eaLnBrk="1" hangingPunct="1"/>
            <a:r>
              <a:rPr lang="en-US" sz="2400" dirty="0" smtClean="0"/>
              <a:t>Section:  </a:t>
            </a:r>
          </a:p>
          <a:p>
            <a:pPr marL="0" indent="0" eaLnBrk="1" hangingPunct="1"/>
            <a:r>
              <a:rPr lang="en-US" sz="2400" dirty="0" smtClean="0"/>
              <a:t>The Case for Data Stewardship</a:t>
            </a:r>
          </a:p>
        </p:txBody>
      </p:sp>
      <p:sp>
        <p:nvSpPr>
          <p:cNvPr id="11" name="Rectangle 10"/>
          <p:cNvSpPr/>
          <p:nvPr/>
        </p:nvSpPr>
        <p:spPr>
          <a:xfrm>
            <a:off x="9931400" y="4876800"/>
            <a:ext cx="2921000" cy="830997"/>
          </a:xfrm>
          <a:prstGeom prst="rect">
            <a:avLst/>
          </a:prstGeom>
        </p:spPr>
        <p:txBody>
          <a:bodyPr wrap="square">
            <a:spAutoFit/>
          </a:bodyPr>
          <a:lstStyle/>
          <a:p>
            <a:pPr algn="r" eaLnBrk="1" hangingPunct="1"/>
            <a:r>
              <a:rPr lang="en-US" sz="2400" dirty="0" smtClean="0">
                <a:solidFill>
                  <a:srgbClr val="606060"/>
                </a:solidFill>
                <a:latin typeface="Helvetica Neue" charset="0"/>
                <a:sym typeface="Helvetica Neue" charset="0"/>
              </a:rPr>
              <a:t>Version 1.0</a:t>
            </a:r>
          </a:p>
          <a:p>
            <a:pPr algn="r" eaLnBrk="1" hangingPunct="1"/>
            <a:r>
              <a:rPr lang="en-US" sz="2400" dirty="0" smtClean="0">
                <a:solidFill>
                  <a:srgbClr val="606060"/>
                </a:solidFill>
                <a:latin typeface="Helvetica Neue" charset="0"/>
                <a:sym typeface="Helvetica Neue" charset="0"/>
              </a:rPr>
              <a:t>October 2012</a:t>
            </a:r>
            <a:endParaRPr lang="en-US" sz="2400" dirty="0">
              <a:solidFill>
                <a:srgbClr val="606060"/>
              </a:solidFill>
              <a:latin typeface="Helvetica Neue" charset="0"/>
              <a:sym typeface="Helvetica Neue"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Resources</a:t>
            </a:r>
          </a:p>
        </p:txBody>
      </p:sp>
      <p:sp>
        <p:nvSpPr>
          <p:cNvPr id="27651" name="Content Placeholder 2"/>
          <p:cNvSpPr>
            <a:spLocks noGrp="1"/>
          </p:cNvSpPr>
          <p:nvPr>
            <p:ph idx="1"/>
          </p:nvPr>
        </p:nvSpPr>
        <p:spPr/>
        <p:txBody>
          <a:bodyPr/>
          <a:lstStyle/>
          <a:p>
            <a:r>
              <a:rPr lang="en-US" sz="3200" smtClean="0"/>
              <a:t>MIT Libraries - “Evaluate Your Data Needs” </a:t>
            </a:r>
            <a:r>
              <a:rPr lang="en-US" sz="3200" smtClean="0">
                <a:hlinkClick r:id="rId3"/>
              </a:rPr>
              <a:t>http://libraries.mit.edu/guides/subjects/data-management/evaluate.html</a:t>
            </a:r>
            <a:endParaRPr lang="en-US" sz="3200" smtClean="0"/>
          </a:p>
          <a:p>
            <a:r>
              <a:rPr lang="en-US" sz="3200" smtClean="0"/>
              <a:t>Data submission policies/procedures:</a:t>
            </a:r>
          </a:p>
          <a:p>
            <a:pPr lvl="1"/>
            <a:r>
              <a:rPr lang="en-US" sz="2400" smtClean="0"/>
              <a:t>Incorporated Research Institutions for Seismology: </a:t>
            </a:r>
            <a:r>
              <a:rPr lang="en-US" sz="2400" smtClean="0">
                <a:hlinkClick r:id="rId4"/>
              </a:rPr>
              <a:t>http://www.iris.edu/data/#submit_data</a:t>
            </a:r>
            <a:r>
              <a:rPr lang="en-US" sz="2400" smtClean="0"/>
              <a:t> </a:t>
            </a:r>
          </a:p>
          <a:p>
            <a:pPr lvl="1"/>
            <a:r>
              <a:rPr lang="en-US" sz="2400" smtClean="0"/>
              <a:t>National Snow and Ice Data Center:                       </a:t>
            </a:r>
            <a:r>
              <a:rPr lang="en-US" sz="2400" smtClean="0">
                <a:hlinkClick r:id="rId5"/>
              </a:rPr>
              <a:t>http://nsidc.org/data/submit.html</a:t>
            </a:r>
            <a:r>
              <a:rPr lang="en-US" sz="2400" smtClean="0"/>
              <a:t> </a:t>
            </a:r>
          </a:p>
          <a:p>
            <a:pPr lvl="1"/>
            <a:r>
              <a:rPr lang="en-US" sz="2400" smtClean="0"/>
              <a:t>Oak Ridge National Lab DAAC for Biogeochemical Dynamics: </a:t>
            </a:r>
            <a:r>
              <a:rPr lang="en-US" sz="2400" smtClean="0">
                <a:hlinkClick r:id="rId6"/>
              </a:rPr>
              <a:t>http://daac.ornl.gov/PI/pi_info.shtml</a:t>
            </a:r>
            <a:r>
              <a:rPr lang="en-US" sz="2400" smtClean="0"/>
              <a:t>  </a:t>
            </a:r>
          </a:p>
          <a:p>
            <a:pPr lvl="1"/>
            <a:r>
              <a:rPr lang="en-US" sz="2400" smtClean="0"/>
              <a:t>National Space Science Data Center: </a:t>
            </a:r>
            <a:r>
              <a:rPr lang="en-US" sz="2400" smtClean="0">
                <a:hlinkClick r:id="rId7"/>
              </a:rPr>
              <a:t>http://nssdc.gsfc.nasa.gov/nssdc/submitting_data.html</a:t>
            </a:r>
            <a:r>
              <a:rPr lang="en-US" sz="2400" smtClean="0"/>
              <a:t> </a:t>
            </a:r>
          </a:p>
          <a:p>
            <a:pPr lvl="1"/>
            <a:r>
              <a:rPr lang="en-US" sz="2400" smtClean="0"/>
              <a:t>NASA Planetary Data System:              </a:t>
            </a:r>
            <a:r>
              <a:rPr lang="en-US" sz="2400" smtClean="0">
                <a:hlinkClick r:id="rId8"/>
              </a:rPr>
              <a:t>http://pds.jpl.nasa.gov/tools/archiving.shtml</a:t>
            </a:r>
            <a:r>
              <a:rPr lang="en-US" sz="2400" smtClean="0"/>
              <a:t> </a:t>
            </a:r>
          </a:p>
          <a:p>
            <a:endParaRPr lang="en-US" sz="3600" smtClean="0"/>
          </a:p>
          <a:p>
            <a:endParaRPr lang="en-US" smtClean="0"/>
          </a:p>
        </p:txBody>
      </p:sp>
    </p:spTree>
  </p:cSld>
  <p:clrMapOvr>
    <a:masterClrMapping/>
  </p:clrMapOv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p:txBody>
          <a:bodyPr/>
          <a:lstStyle/>
          <a:p>
            <a:pPr eaLnBrk="1" hangingPunct="1"/>
            <a:r>
              <a:rPr lang="en-US" smtClean="0"/>
              <a:t>Other Relevant Modules</a:t>
            </a:r>
          </a:p>
        </p:txBody>
      </p:sp>
      <p:sp>
        <p:nvSpPr>
          <p:cNvPr id="32770" name="Rectangle 2"/>
          <p:cNvSpPr>
            <a:spLocks noGrp="1" noChangeArrowheads="1"/>
          </p:cNvSpPr>
          <p:nvPr>
            <p:ph type="body" idx="1"/>
          </p:nvPr>
        </p:nvSpPr>
        <p:spPr/>
        <p:txBody>
          <a:bodyPr/>
          <a:lstStyle/>
          <a:p>
            <a:pPr eaLnBrk="1" hangingPunct="1"/>
            <a:r>
              <a:rPr lang="en-US" i="1" dirty="0" smtClean="0"/>
              <a:t>Local Data Management:</a:t>
            </a:r>
          </a:p>
          <a:p>
            <a:pPr lvl="1" eaLnBrk="1" hangingPunct="1"/>
            <a:r>
              <a:rPr lang="en-US" i="1" dirty="0" smtClean="0"/>
              <a:t>Managing Your Data</a:t>
            </a:r>
          </a:p>
          <a:p>
            <a:pPr lvl="1" eaLnBrk="1" hangingPunct="1"/>
            <a:r>
              <a:rPr lang="en-US" i="1" dirty="0" smtClean="0"/>
              <a:t>Working with Your Archive</a:t>
            </a:r>
          </a:p>
          <a:p>
            <a:pPr eaLnBrk="1" hangingPunct="1"/>
            <a:r>
              <a:rPr lang="en-US" i="1" dirty="0" smtClean="0"/>
              <a:t>Preservation strategies: </a:t>
            </a:r>
          </a:p>
          <a:p>
            <a:pPr lvl="1" eaLnBrk="1" hangingPunct="1"/>
            <a:r>
              <a:rPr lang="en-US" i="1" dirty="0" smtClean="0"/>
              <a:t>Options for archiving your data</a:t>
            </a:r>
          </a:p>
          <a:p>
            <a:pPr lvl="1" eaLnBrk="1" hangingPunct="1"/>
            <a:r>
              <a:rPr lang="en-US" i="1" dirty="0"/>
              <a:t> </a:t>
            </a:r>
            <a:r>
              <a:rPr lang="en-US" i="1" dirty="0" smtClean="0"/>
              <a:t>What data goes into a long-term archive?</a:t>
            </a:r>
          </a:p>
          <a:p>
            <a:pPr eaLnBrk="1" hangingPunct="1"/>
            <a:r>
              <a:rPr lang="en-US" i="1" dirty="0" smtClean="0"/>
              <a:t>The Case for Data Stewardship - Preserving the Scientific Record:</a:t>
            </a:r>
          </a:p>
          <a:p>
            <a:pPr lvl="1" eaLnBrk="1" hangingPunct="1"/>
            <a:r>
              <a:rPr lang="en-US" i="1" dirty="0" smtClean="0"/>
              <a:t>Preserving a Record of Environmental Change</a:t>
            </a:r>
          </a:p>
          <a:p>
            <a:pPr lvl="1" eaLnBrk="1" hangingPunct="1"/>
            <a:r>
              <a:rPr lang="en-US" i="1" dirty="0" smtClean="0"/>
              <a:t>Case Study 1 - NSIDC Glacier Photos</a:t>
            </a:r>
          </a:p>
          <a:p>
            <a:pPr lvl="1" eaLnBrk="1" hangingPunct="1"/>
            <a:r>
              <a:rPr lang="en-US" i="1" dirty="0" smtClean="0"/>
              <a:t>Case Study 2 - Arctic Temperature Variability Data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smtClean="0"/>
              <a:t>Recommended Citations</a:t>
            </a:r>
            <a:endParaRPr lang="en-US" dirty="0"/>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531600" y="8534400"/>
            <a:ext cx="838200" cy="295275"/>
          </a:xfrm>
          <a:prstGeom prst="rect">
            <a:avLst/>
          </a:prstGeom>
          <a:noFill/>
          <a:ln>
            <a:noFill/>
          </a:ln>
          <a:effectLst>
            <a:glow rad="457200">
              <a:srgbClr val="0070C0">
                <a:alpha val="40000"/>
              </a:srgbClr>
            </a:glow>
            <a:outerShdw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Lst>
        </p:spPr>
      </p:pic>
      <p:sp>
        <p:nvSpPr>
          <p:cNvPr id="6" name="TextBox 5"/>
          <p:cNvSpPr txBox="1">
            <a:spLocks noChangeArrowheads="1"/>
          </p:cNvSpPr>
          <p:nvPr/>
        </p:nvSpPr>
        <p:spPr bwMode="auto">
          <a:xfrm>
            <a:off x="594360" y="8229600"/>
            <a:ext cx="4953000" cy="369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sz="1800" dirty="0"/>
              <a:t>Copyright 2012 </a:t>
            </a:r>
            <a:r>
              <a:rPr lang="en-US" sz="1800" dirty="0" smtClean="0"/>
              <a:t>Matthew Mayernik</a:t>
            </a:r>
            <a:r>
              <a:rPr lang="en-US" sz="1200" dirty="0" smtClean="0"/>
              <a:t>.</a:t>
            </a:r>
            <a:endParaRPr lang="en-US" sz="1200" dirty="0"/>
          </a:p>
        </p:txBody>
      </p:sp>
      <p:sp>
        <p:nvSpPr>
          <p:cNvPr id="7" name="TextBox 6"/>
          <p:cNvSpPr txBox="1"/>
          <p:nvPr/>
        </p:nvSpPr>
        <p:spPr>
          <a:xfrm>
            <a:off x="635000" y="2590800"/>
            <a:ext cx="9753600" cy="1938992"/>
          </a:xfrm>
          <a:prstGeom prst="rect">
            <a:avLst/>
          </a:prstGeom>
          <a:noFill/>
        </p:spPr>
        <p:txBody>
          <a:bodyPr wrap="square" rtlCol="0">
            <a:spAutoFit/>
          </a:bodyPr>
          <a:lstStyle/>
          <a:p>
            <a:pPr algn="l"/>
            <a:r>
              <a:rPr lang="en-US" sz="2400" dirty="0" smtClean="0"/>
              <a:t>Mayernik, M. 2012.  “The Case for Data Stewardship - Preserving the Scientific Record:  Establishing Relationships with Archives.” </a:t>
            </a:r>
            <a:r>
              <a:rPr lang="en-US" sz="2400" dirty="0"/>
              <a:t>In Data </a:t>
            </a:r>
            <a:r>
              <a:rPr lang="en-US" sz="2400" dirty="0" smtClean="0"/>
              <a:t>Management </a:t>
            </a:r>
            <a:r>
              <a:rPr lang="en-US" sz="2400" dirty="0"/>
              <a:t>for Scientists Short Course, edited by  Ruth Duerr and </a:t>
            </a:r>
            <a:r>
              <a:rPr lang="en-US" sz="2400" dirty="0" smtClean="0"/>
              <a:t>Nancy </a:t>
            </a:r>
            <a:r>
              <a:rPr lang="en-US" sz="2400" dirty="0"/>
              <a:t>J. Hoebelheinrich, Federation of Earth Science Information </a:t>
            </a:r>
            <a:r>
              <a:rPr lang="en-US" sz="2400" dirty="0" smtClean="0"/>
              <a:t>Partners</a:t>
            </a:r>
            <a:r>
              <a:rPr lang="en-US" sz="2400" dirty="0"/>
              <a:t>:  ESIP Commons.</a:t>
            </a:r>
            <a:r>
              <a:rPr lang="en-US" sz="2400" dirty="0" smtClean="0"/>
              <a:t> doi:10.7269/P3D21VHX</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2810142"/>
      </p:ext>
    </p:extLst>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a:xfrm>
            <a:off x="571500" y="304800"/>
            <a:ext cx="11861800" cy="1397000"/>
          </a:xfrm>
        </p:spPr>
        <p:txBody>
          <a:bodyPr/>
          <a:lstStyle/>
          <a:p>
            <a:r>
              <a:rPr lang="en-US" smtClean="0"/>
              <a:t>Overview</a:t>
            </a:r>
          </a:p>
        </p:txBody>
      </p:sp>
      <p:sp>
        <p:nvSpPr>
          <p:cNvPr id="3" name="Content Placeholder 2"/>
          <p:cNvSpPr>
            <a:spLocks noGrp="1"/>
          </p:cNvSpPr>
          <p:nvPr>
            <p:ph idx="1"/>
          </p:nvPr>
        </p:nvSpPr>
        <p:spPr/>
        <p:txBody>
          <a:bodyPr/>
          <a:lstStyle/>
          <a:p>
            <a:pPr>
              <a:defRPr/>
            </a:pPr>
            <a:r>
              <a:rPr lang="en-US" dirty="0" smtClean="0"/>
              <a:t>About data archives</a:t>
            </a:r>
          </a:p>
          <a:p>
            <a:pPr lvl="1">
              <a:defRPr/>
            </a:pPr>
            <a:r>
              <a:rPr lang="en-US" dirty="0" smtClean="0"/>
              <a:t>Data must be formally archived in order to be understandable and usable over long time periods</a:t>
            </a:r>
          </a:p>
          <a:p>
            <a:pPr lvl="1">
              <a:defRPr/>
            </a:pPr>
            <a:r>
              <a:rPr lang="en-US" dirty="0" smtClean="0"/>
              <a:t>Many data archives exist for particular kinds of data, or for particular institutions</a:t>
            </a:r>
          </a:p>
          <a:p>
            <a:pPr>
              <a:defRPr/>
            </a:pPr>
            <a:r>
              <a:rPr lang="en-US" dirty="0" smtClean="0"/>
              <a:t>Building relationships with archives:</a:t>
            </a:r>
          </a:p>
          <a:p>
            <a:pPr lvl="1">
              <a:defRPr/>
            </a:pPr>
            <a:r>
              <a:rPr lang="en-US" dirty="0" smtClean="0"/>
              <a:t>What data do you have?</a:t>
            </a:r>
          </a:p>
          <a:p>
            <a:pPr lvl="1">
              <a:defRPr/>
            </a:pPr>
            <a:r>
              <a:rPr lang="en-US" dirty="0" smtClean="0"/>
              <a:t>Where will your data go?</a:t>
            </a:r>
          </a:p>
          <a:p>
            <a:pPr lvl="1">
              <a:defRPr/>
            </a:pPr>
            <a:r>
              <a:rPr lang="en-US" dirty="0" smtClean="0"/>
              <a:t>How to get set up with an archive?</a:t>
            </a:r>
          </a:p>
          <a:p>
            <a:pPr marL="0" indent="0">
              <a:buFont typeface="Helvetica Neue" charset="0"/>
              <a:buNone/>
              <a:defRPr/>
            </a:pPr>
            <a:endParaRPr lang="en-US" dirty="0" smtClean="0"/>
          </a:p>
          <a:p>
            <a:pPr lvl="1">
              <a:defRPr/>
            </a:pPr>
            <a:endParaRPr lang="en-US" dirty="0" smtClean="0"/>
          </a:p>
          <a:p>
            <a:pPr lvl="1">
              <a:defRPr/>
            </a:pPr>
            <a:endParaRPr lang="en-US" dirty="0"/>
          </a:p>
        </p:txBody>
      </p:sp>
      <p:pic>
        <p:nvPicPr>
          <p:cNvPr id="2048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255000" y="4495800"/>
            <a:ext cx="3600450" cy="4572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485" name="TextBox 4"/>
          <p:cNvSpPr txBox="1">
            <a:spLocks noChangeArrowheads="1"/>
          </p:cNvSpPr>
          <p:nvPr/>
        </p:nvSpPr>
        <p:spPr bwMode="auto">
          <a:xfrm>
            <a:off x="6292850" y="9067800"/>
            <a:ext cx="6610350" cy="646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sz="1800"/>
              <a:t>Image: http://www.flickr.com/photos/dullhunk/5436262905/ , </a:t>
            </a:r>
          </a:p>
          <a:p>
            <a:pPr eaLnBrk="1" hangingPunct="1"/>
            <a:r>
              <a:rPr lang="en-US" sz="1800"/>
              <a:t> http://www.sciencemag.org/content/331/6018.cover-expansion</a:t>
            </a:r>
          </a:p>
        </p:txBody>
      </p:sp>
    </p:spTree>
  </p:cSld>
  <p:clrMapOvr>
    <a:masterClrMapping/>
  </p:clrMapOv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About Data Archives</a:t>
            </a:r>
          </a:p>
        </p:txBody>
      </p:sp>
      <p:sp>
        <p:nvSpPr>
          <p:cNvPr id="21507" name="Content Placeholder 2"/>
          <p:cNvSpPr>
            <a:spLocks noGrp="1"/>
          </p:cNvSpPr>
          <p:nvPr>
            <p:ph idx="1"/>
          </p:nvPr>
        </p:nvSpPr>
        <p:spPr/>
        <p:txBody>
          <a:bodyPr/>
          <a:lstStyle/>
          <a:p>
            <a:r>
              <a:rPr lang="en-US" smtClean="0"/>
              <a:t>Archives view data resources as having an extended temporal horizon</a:t>
            </a:r>
          </a:p>
          <a:p>
            <a:pPr lvl="1"/>
            <a:r>
              <a:rPr lang="en-US" smtClean="0"/>
              <a:t>Past: Recovering legacy datasets</a:t>
            </a:r>
          </a:p>
          <a:p>
            <a:pPr lvl="1"/>
            <a:r>
              <a:rPr lang="en-US" smtClean="0"/>
              <a:t>Current: Attending to ongoing data collection</a:t>
            </a:r>
          </a:p>
          <a:p>
            <a:pPr lvl="1"/>
            <a:r>
              <a:rPr lang="en-US" smtClean="0"/>
              <a:t>Future: Designing for flexibility, compatibility, and sustainability of data</a:t>
            </a:r>
          </a:p>
          <a:p>
            <a:r>
              <a:rPr lang="en-US" smtClean="0"/>
              <a:t>Archives have extensive data description requirements</a:t>
            </a:r>
          </a:p>
          <a:p>
            <a:pPr lvl="1"/>
            <a:r>
              <a:rPr lang="en-US" smtClean="0"/>
              <a:t>To enable routine and unforeseen data uses</a:t>
            </a:r>
          </a:p>
          <a:p>
            <a:pPr lvl="1"/>
            <a:r>
              <a:rPr lang="en-US" smtClean="0"/>
              <a:t>To enable maintenance and preservation of data over time</a:t>
            </a:r>
          </a:p>
          <a:p>
            <a:r>
              <a:rPr lang="en-US" smtClean="0"/>
              <a:t>Archives continuously update technology</a:t>
            </a:r>
          </a:p>
          <a:p>
            <a:pPr lvl="1"/>
            <a:r>
              <a:rPr lang="en-US" smtClean="0"/>
              <a:t>Small iterative updates more common than large-scale replacements</a:t>
            </a:r>
          </a:p>
          <a:p>
            <a:r>
              <a:rPr lang="en-US" smtClean="0"/>
              <a:t>Archives are highly collaborative</a:t>
            </a:r>
          </a:p>
          <a:p>
            <a:pPr lvl="1"/>
            <a:r>
              <a:rPr lang="en-US" smtClean="0"/>
              <a:t>Work with scientists to ingest and document data</a:t>
            </a:r>
          </a:p>
          <a:p>
            <a:pPr lvl="1"/>
            <a:r>
              <a:rPr lang="en-US" smtClean="0"/>
              <a:t>Work with other archives to share capacity and knowledge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Building Relationships With Archives</a:t>
            </a:r>
          </a:p>
        </p:txBody>
      </p:sp>
      <p:sp>
        <p:nvSpPr>
          <p:cNvPr id="22531" name="Content Placeholder 2"/>
          <p:cNvSpPr>
            <a:spLocks noGrp="1"/>
          </p:cNvSpPr>
          <p:nvPr>
            <p:ph idx="1"/>
          </p:nvPr>
        </p:nvSpPr>
        <p:spPr/>
        <p:txBody>
          <a:bodyPr/>
          <a:lstStyle/>
          <a:p>
            <a:r>
              <a:rPr lang="en-US" sz="3600" smtClean="0"/>
              <a:t>What data do you have?</a:t>
            </a:r>
          </a:p>
          <a:p>
            <a:r>
              <a:rPr lang="en-US" sz="3600" smtClean="0"/>
              <a:t>Where will the data go?</a:t>
            </a:r>
          </a:p>
          <a:p>
            <a:r>
              <a:rPr lang="en-US" sz="3600" smtClean="0"/>
              <a:t>How to get set up with an archive?</a:t>
            </a:r>
          </a:p>
        </p:txBody>
      </p:sp>
      <p:pic>
        <p:nvPicPr>
          <p:cNvPr id="22532" name="Picture 1"/>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25800" y="4495800"/>
            <a:ext cx="6877050" cy="4572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2533" name="TextBox 2"/>
          <p:cNvSpPr txBox="1">
            <a:spLocks noChangeArrowheads="1"/>
          </p:cNvSpPr>
          <p:nvPr/>
        </p:nvSpPr>
        <p:spPr bwMode="auto">
          <a:xfrm>
            <a:off x="3257550" y="9380538"/>
            <a:ext cx="6353175" cy="368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sz="1800"/>
              <a:t>Image: http://www.flickr.com/photos/kevinkrejci/6259499293/</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What data do you have?</a:t>
            </a:r>
          </a:p>
        </p:txBody>
      </p:sp>
      <p:sp>
        <p:nvSpPr>
          <p:cNvPr id="23555" name="Content Placeholder 2"/>
          <p:cNvSpPr>
            <a:spLocks noGrp="1"/>
          </p:cNvSpPr>
          <p:nvPr>
            <p:ph idx="1"/>
          </p:nvPr>
        </p:nvSpPr>
        <p:spPr>
          <a:xfrm>
            <a:off x="635000" y="2324100"/>
            <a:ext cx="11861800" cy="6896100"/>
          </a:xfrm>
        </p:spPr>
        <p:txBody>
          <a:bodyPr/>
          <a:lstStyle/>
          <a:p>
            <a:r>
              <a:rPr lang="en-US" sz="3600" smtClean="0"/>
              <a:t>What type of data will be produced? Ex. numerical data, image data, text sequences or modeling data? </a:t>
            </a:r>
          </a:p>
          <a:p>
            <a:r>
              <a:rPr lang="en-US" sz="3600" smtClean="0"/>
              <a:t>How much data, and at what growth rate? Are you gathering data by hand or using instrumentation that is able to capture a lot of data at once? Will there be more data as time goes on? If so, you will need to plan for growth. </a:t>
            </a:r>
          </a:p>
          <a:p>
            <a:r>
              <a:rPr lang="en-US" sz="3600" smtClean="0"/>
              <a:t>Will the data change frequently? Keeping track of rapidly changing datasets can be a challenge, so it's imperative you begin with a plan that will carry you through the data management process. </a:t>
            </a:r>
          </a:p>
          <a:p>
            <a:endParaRPr lang="en-US" sz="3600" smtClean="0"/>
          </a:p>
          <a:p>
            <a:pPr>
              <a:buFont typeface="Helvetica Neue" charset="0"/>
              <a:buNone/>
            </a:pPr>
            <a:r>
              <a:rPr lang="en-US" sz="1400" smtClean="0"/>
              <a:t>From MIT Libraries, “Evaluate Your Data Needs,” http://libraries.mit.edu/guides/subjects/data-management/evaluate.html</a:t>
            </a:r>
          </a:p>
          <a:p>
            <a:endParaRPr lang="en-US" sz="360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Where will your data go?</a:t>
            </a:r>
          </a:p>
        </p:txBody>
      </p:sp>
      <p:sp>
        <p:nvSpPr>
          <p:cNvPr id="24579" name="Content Placeholder 2"/>
          <p:cNvSpPr>
            <a:spLocks noGrp="1"/>
          </p:cNvSpPr>
          <p:nvPr>
            <p:ph idx="1"/>
          </p:nvPr>
        </p:nvSpPr>
        <p:spPr/>
        <p:txBody>
          <a:bodyPr/>
          <a:lstStyle/>
          <a:p>
            <a:r>
              <a:rPr lang="en-US" sz="3600" dirty="0" smtClean="0"/>
              <a:t>Who is your audience for the data? How will they use them? </a:t>
            </a:r>
          </a:p>
          <a:p>
            <a:pPr lvl="1"/>
            <a:r>
              <a:rPr lang="en-US" sz="3000" dirty="0" smtClean="0"/>
              <a:t>This will tell you how to structure the data and where to distribute the data. </a:t>
            </a:r>
          </a:p>
          <a:p>
            <a:r>
              <a:rPr lang="en-US" sz="3600" dirty="0" smtClean="0"/>
              <a:t>How long should the data be retained? </a:t>
            </a:r>
          </a:p>
          <a:p>
            <a:pPr lvl="1"/>
            <a:r>
              <a:rPr lang="en-US" sz="3000" dirty="0" smtClean="0"/>
              <a:t>Ex. 3-5 years, 10-20 years, permanently? </a:t>
            </a:r>
          </a:p>
          <a:p>
            <a:r>
              <a:rPr lang="en-US" sz="3600" dirty="0"/>
              <a:t> </a:t>
            </a:r>
            <a:r>
              <a:rPr lang="en-US" sz="3600" dirty="0" smtClean="0"/>
              <a:t>Not all data needs to be retained indefinitely. </a:t>
            </a:r>
          </a:p>
          <a:p>
            <a:pPr lvl="1"/>
            <a:r>
              <a:rPr lang="en-US" sz="3000" dirty="0" smtClean="0"/>
              <a:t>Look at archives’ data policies for retention options and requirements.</a:t>
            </a:r>
          </a:p>
          <a:p>
            <a:pPr>
              <a:buFont typeface="Helvetica Neue" charset="0"/>
              <a:buNone/>
            </a:pPr>
            <a:endParaRPr lang="en-US" sz="1400" dirty="0" smtClean="0"/>
          </a:p>
          <a:p>
            <a:pPr>
              <a:buFont typeface="Helvetica Neue" charset="0"/>
              <a:buNone/>
            </a:pPr>
            <a:endParaRPr lang="en-US" sz="1400" dirty="0"/>
          </a:p>
          <a:p>
            <a:pPr>
              <a:buFont typeface="Helvetica Neue" charset="0"/>
              <a:buNone/>
            </a:pPr>
            <a:r>
              <a:rPr lang="en-US" sz="1400" dirty="0" smtClean="0"/>
              <a:t>From MIT Libraries, “Evaluate Your Data Needs,” http://libraries.mit.edu/guides/subjects/data-management/evaluate.html</a:t>
            </a:r>
          </a:p>
          <a:p>
            <a:endParaRPr lang="en-US" sz="3600"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Where will your data go, cont.?</a:t>
            </a:r>
          </a:p>
        </p:txBody>
      </p:sp>
      <p:sp>
        <p:nvSpPr>
          <p:cNvPr id="24579" name="Content Placeholder 2"/>
          <p:cNvSpPr>
            <a:spLocks noGrp="1"/>
          </p:cNvSpPr>
          <p:nvPr>
            <p:ph idx="1"/>
          </p:nvPr>
        </p:nvSpPr>
        <p:spPr/>
        <p:txBody>
          <a:bodyPr/>
          <a:lstStyle/>
          <a:p>
            <a:r>
              <a:rPr lang="en-US" sz="3600" dirty="0" smtClean="0"/>
              <a:t>Who controls the data (PI, student, lab, institution, funder)?  </a:t>
            </a:r>
          </a:p>
          <a:p>
            <a:r>
              <a:rPr lang="en-US" sz="3600" dirty="0"/>
              <a:t>Do any open data mandates exist? </a:t>
            </a:r>
          </a:p>
          <a:p>
            <a:pPr lvl="1"/>
            <a:r>
              <a:rPr lang="en-US" sz="3000" dirty="0" smtClean="0"/>
              <a:t>Before you spend a lot of time figuring out where to submit your data, you need to know if you have the authority to submit the data at all, and</a:t>
            </a:r>
          </a:p>
          <a:p>
            <a:pPr lvl="1"/>
            <a:r>
              <a:rPr lang="en-US" sz="3000" dirty="0" smtClean="0"/>
              <a:t>If your funder has any specific open data mandates or requirements that must be met. </a:t>
            </a:r>
          </a:p>
          <a:p>
            <a:pPr>
              <a:buFont typeface="Helvetica Neue" charset="0"/>
              <a:buNone/>
            </a:pPr>
            <a:endParaRPr lang="en-US" sz="1400" dirty="0" smtClean="0"/>
          </a:p>
          <a:p>
            <a:pPr>
              <a:buFont typeface="Helvetica Neue" charset="0"/>
              <a:buNone/>
            </a:pPr>
            <a:endParaRPr lang="en-US" sz="1400" dirty="0" smtClean="0"/>
          </a:p>
          <a:p>
            <a:pPr marL="0" indent="0">
              <a:buNone/>
            </a:pPr>
            <a:endParaRPr lang="en-US" sz="36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580752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How to get set up with an archive</a:t>
            </a:r>
          </a:p>
        </p:txBody>
      </p:sp>
      <p:sp>
        <p:nvSpPr>
          <p:cNvPr id="25603" name="Content Placeholder 2"/>
          <p:cNvSpPr>
            <a:spLocks noGrp="1"/>
          </p:cNvSpPr>
          <p:nvPr>
            <p:ph idx="1"/>
          </p:nvPr>
        </p:nvSpPr>
        <p:spPr>
          <a:xfrm>
            <a:off x="571500" y="2209800"/>
            <a:ext cx="11861800" cy="6565900"/>
          </a:xfrm>
        </p:spPr>
        <p:txBody>
          <a:bodyPr/>
          <a:lstStyle/>
          <a:p>
            <a:r>
              <a:rPr lang="en-US" sz="3600" smtClean="0"/>
              <a:t>Look at an archive’s data submission policies/procedures. Example procedures are:</a:t>
            </a:r>
          </a:p>
          <a:p>
            <a:pPr lvl="1"/>
            <a:r>
              <a:rPr lang="en-US" sz="2400" smtClean="0"/>
              <a:t>Incorporated Research Institutions for Seismology: </a:t>
            </a:r>
            <a:r>
              <a:rPr lang="en-US" sz="2400" smtClean="0">
                <a:hlinkClick r:id="rId3"/>
              </a:rPr>
              <a:t>http://www.iris.edu/data/#submit_data</a:t>
            </a:r>
            <a:r>
              <a:rPr lang="en-US" sz="2400" smtClean="0"/>
              <a:t> </a:t>
            </a:r>
          </a:p>
          <a:p>
            <a:pPr lvl="1"/>
            <a:r>
              <a:rPr lang="en-US" sz="2400" smtClean="0"/>
              <a:t>National Snow and Ice Data Center:                       </a:t>
            </a:r>
            <a:r>
              <a:rPr lang="en-US" sz="2400" smtClean="0">
                <a:hlinkClick r:id="rId4"/>
              </a:rPr>
              <a:t>http://nsidc.org/data/submit.html</a:t>
            </a:r>
            <a:r>
              <a:rPr lang="en-US" sz="2400" smtClean="0"/>
              <a:t> </a:t>
            </a:r>
          </a:p>
          <a:p>
            <a:pPr lvl="1"/>
            <a:r>
              <a:rPr lang="en-US" sz="2400" smtClean="0"/>
              <a:t>Oak Ridge National Lab DAAC for Biogeochemical Dynamics: </a:t>
            </a:r>
            <a:r>
              <a:rPr lang="en-US" sz="2400" smtClean="0">
                <a:hlinkClick r:id="rId5"/>
              </a:rPr>
              <a:t>http://daac.ornl.gov/PI/pi_info.shtml</a:t>
            </a:r>
            <a:r>
              <a:rPr lang="en-US" sz="2400" smtClean="0"/>
              <a:t>  </a:t>
            </a:r>
          </a:p>
          <a:p>
            <a:pPr lvl="1"/>
            <a:r>
              <a:rPr lang="en-US" sz="2400" smtClean="0"/>
              <a:t>National Space Science Data Center: </a:t>
            </a:r>
            <a:r>
              <a:rPr lang="en-US" sz="2400" smtClean="0">
                <a:hlinkClick r:id="rId6"/>
              </a:rPr>
              <a:t>http://nssdc.gsfc.nasa.gov/nssdc/submitting_data.html</a:t>
            </a:r>
            <a:r>
              <a:rPr lang="en-US" sz="2400" smtClean="0"/>
              <a:t> </a:t>
            </a:r>
          </a:p>
          <a:p>
            <a:pPr lvl="1"/>
            <a:r>
              <a:rPr lang="en-US" sz="2400" smtClean="0"/>
              <a:t>NASA Planetary Data System:              </a:t>
            </a:r>
            <a:r>
              <a:rPr lang="en-US" sz="2400" smtClean="0">
                <a:hlinkClick r:id="rId7"/>
              </a:rPr>
              <a:t>http://pds.jpl.nasa.gov/tools/archiving.shtml</a:t>
            </a:r>
            <a:r>
              <a:rPr lang="en-US" sz="2400" smtClean="0"/>
              <a:t> </a:t>
            </a:r>
          </a:p>
          <a:p>
            <a:r>
              <a:rPr lang="en-US" sz="3600" smtClean="0"/>
              <a:t>Contact the data archive. Most archives will work with you directly to submit data, as long as the data are within their scope.</a:t>
            </a:r>
          </a:p>
          <a:p>
            <a:pPr>
              <a:buFont typeface="Helvetica Neue" charset="0"/>
              <a:buNone/>
            </a:pPr>
            <a:endParaRPr lang="en-US" sz="3600" smtClean="0"/>
          </a:p>
          <a:p>
            <a:endParaRPr lang="en-US" sz="360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p:txBody>
          <a:bodyPr/>
          <a:lstStyle/>
          <a:p>
            <a:pPr eaLnBrk="1" hangingPunct="1"/>
            <a:r>
              <a:rPr lang="en-US" smtClean="0"/>
              <a:t>References</a:t>
            </a:r>
          </a:p>
        </p:txBody>
      </p:sp>
      <p:sp>
        <p:nvSpPr>
          <p:cNvPr id="32770" name="Rectangle 2"/>
          <p:cNvSpPr>
            <a:spLocks noGrp="1" noChangeArrowheads="1"/>
          </p:cNvSpPr>
          <p:nvPr>
            <p:ph type="body" idx="1"/>
          </p:nvPr>
        </p:nvSpPr>
        <p:spPr>
          <a:xfrm>
            <a:off x="571500" y="2324100"/>
            <a:ext cx="11861800" cy="6743700"/>
          </a:xfrm>
        </p:spPr>
        <p:txBody>
          <a:bodyPr/>
          <a:lstStyle/>
          <a:p>
            <a:r>
              <a:rPr lang="en-US" sz="2800" smtClean="0"/>
              <a:t>Hook, L., S.K. Santhana Vannan, T. Beaty, B. Wilson, and B. Cook. 2010. </a:t>
            </a:r>
            <a:r>
              <a:rPr lang="en-US" sz="2800" i="1" smtClean="0"/>
              <a:t>Best Practices for Preparing Environmental Data Sets to Share and Archive</a:t>
            </a:r>
            <a:r>
              <a:rPr lang="en-US" sz="2800" smtClean="0"/>
              <a:t>. Oak Ridge National Laboratory Distributed Active Archive Center, Oak Ridge, Tennessee. </a:t>
            </a:r>
            <a:r>
              <a:rPr lang="en-US" sz="2800" smtClean="0">
                <a:hlinkClick r:id="rId3"/>
              </a:rPr>
              <a:t>http://dx.doi.org/10.3334/ORNLDAAC/BestPractices-2010</a:t>
            </a:r>
            <a:r>
              <a:rPr lang="en-US" sz="2800" smtClean="0"/>
              <a:t> </a:t>
            </a:r>
          </a:p>
          <a:p>
            <a:pPr eaLnBrk="1" hangingPunct="1"/>
            <a:r>
              <a:rPr lang="en-US" sz="2800" smtClean="0"/>
              <a:t>Karasti, H., K. Baker, and E. Halkola. 2006. “Enriching the notion of data curation in escience: data managing and information infrastructuring in the long term ecological research (LTER) network.” </a:t>
            </a:r>
            <a:r>
              <a:rPr lang="en-US" sz="2800" i="1" smtClean="0"/>
              <a:t>Computer Supported Cooperative Work </a:t>
            </a:r>
            <a:r>
              <a:rPr lang="en-US" sz="2800" smtClean="0"/>
              <a:t>15(4): 321-358</a:t>
            </a:r>
            <a:r>
              <a:rPr lang="en-US" sz="2800" i="1" smtClean="0"/>
              <a:t>. </a:t>
            </a:r>
            <a:r>
              <a:rPr lang="en-US" sz="2800" smtClean="0">
                <a:hlinkClick r:id="rId4"/>
              </a:rPr>
              <a:t>http://dx.doi.org/10.1007/s10606-006-9023-2</a:t>
            </a:r>
            <a:r>
              <a:rPr lang="en-US" sz="2800" smtClean="0"/>
              <a:t> </a:t>
            </a:r>
            <a:endParaRPr lang="en-US" sz="2800" i="1" smtClean="0"/>
          </a:p>
          <a:p>
            <a:pPr eaLnBrk="1" hangingPunct="1"/>
            <a:r>
              <a:rPr lang="en-US" sz="2800" smtClean="0"/>
              <a:t>MIT Libraries. 2011. </a:t>
            </a:r>
            <a:r>
              <a:rPr lang="en-US" sz="2800" i="1" smtClean="0"/>
              <a:t>Data Management and Publishing</a:t>
            </a:r>
            <a:r>
              <a:rPr lang="en-US" sz="2800" smtClean="0"/>
              <a:t>. </a:t>
            </a:r>
            <a:r>
              <a:rPr lang="en-US" sz="2800" smtClean="0">
                <a:hlinkClick r:id="rId5"/>
              </a:rPr>
              <a:t>http://libraries.mit.edu/guides/subjects/data-management/index.html</a:t>
            </a:r>
            <a:r>
              <a:rPr lang="en-US" sz="2800" smtClean="0"/>
              <a:t> </a:t>
            </a:r>
          </a:p>
          <a:p>
            <a:pPr eaLnBrk="1" hangingPunct="1"/>
            <a:endParaRPr lang="en-US" sz="280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3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Lef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Righ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Righ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 To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To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amp; Bullets - 2 Column">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2 Column">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nk">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lank">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hoto - Vertic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Vertic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hoto - Horizont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Horizont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Title - Center">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Center">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hoto - 4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4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4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2 U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2 Up Portrait &am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am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2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3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Big">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Big">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Bullets &amp; Photo">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Bullets &amp; Photo">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9400</TotalTime>
  <Pages>0</Pages>
  <Words>3068</Words>
  <Characters>0</Characters>
  <Application>Microsoft Macintosh PowerPoint</Application>
  <PresentationFormat>Custom</PresentationFormat>
  <Lines>0</Lines>
  <Paragraphs>164</Paragraphs>
  <Slides>12</Slides>
  <Notes>12</Notes>
  <HiddenSlides>0</HiddenSlides>
  <MMClips>0</MMClips>
  <ScaleCrop>false</ScaleCrop>
  <HeadingPairs>
    <vt:vector size="4" baseType="variant">
      <vt:variant>
        <vt:lpstr>Design Template</vt:lpstr>
      </vt:variant>
      <vt:variant>
        <vt:i4>19</vt:i4>
      </vt:variant>
      <vt:variant>
        <vt:lpstr>Slide Titles</vt:lpstr>
      </vt:variant>
      <vt:variant>
        <vt:i4>12</vt:i4>
      </vt:variant>
    </vt:vector>
  </HeadingPairs>
  <TitlesOfParts>
    <vt:vector size="31" baseType="lpstr">
      <vt:lpstr>Title &amp; Subtitle</vt:lpstr>
      <vt:lpstr>Title &amp; Bullets</vt:lpstr>
      <vt:lpstr>Photo - 4 Up</vt:lpstr>
      <vt:lpstr>Photo - 2 Up Landscape</vt:lpstr>
      <vt:lpstr>Photo - 2 Up Portrait &amp; Landscape</vt:lpstr>
      <vt:lpstr>Photo - 2 Up Portrait</vt:lpstr>
      <vt:lpstr>Photo - 3 Up Portrait</vt:lpstr>
      <vt:lpstr>Photo - Big</vt:lpstr>
      <vt:lpstr>Title, Bullets &amp; Photo</vt:lpstr>
      <vt:lpstr>Photo - 3 Up</vt:lpstr>
      <vt:lpstr>Title &amp; Bullets - Left</vt:lpstr>
      <vt:lpstr>Title &amp; Bullets - Right</vt:lpstr>
      <vt:lpstr>Bullets</vt:lpstr>
      <vt:lpstr>Title - Top</vt:lpstr>
      <vt:lpstr>Title &amp; Bullets - 2 Column</vt:lpstr>
      <vt:lpstr>Blank</vt:lpstr>
      <vt:lpstr>Photo - Vertical</vt:lpstr>
      <vt:lpstr>Photo - Horizontal</vt:lpstr>
      <vt:lpstr>Title - Center</vt:lpstr>
      <vt:lpstr>Preserving the Scientific Record: Establishing Relationships with Archives</vt:lpstr>
      <vt:lpstr>Overview</vt:lpstr>
      <vt:lpstr>About Data Archives</vt:lpstr>
      <vt:lpstr>Building Relationships With Archives</vt:lpstr>
      <vt:lpstr>What data do you have?</vt:lpstr>
      <vt:lpstr>Where will your data go?</vt:lpstr>
      <vt:lpstr>Where will your data go, cont.?</vt:lpstr>
      <vt:lpstr>How to get set up with an archive</vt:lpstr>
      <vt:lpstr>References</vt:lpstr>
      <vt:lpstr>Resources</vt:lpstr>
      <vt:lpstr>Other Relevant Modules</vt:lpstr>
      <vt:lpstr>Recommended Citations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ESIP Federation 101</dc:title>
  <dc:creator>Matt</dc:creator>
  <cp:lastModifiedBy>Erin Robinson</cp:lastModifiedBy>
  <cp:revision>309</cp:revision>
  <dcterms:created xsi:type="dcterms:W3CDTF">2012-11-07T23:40:50Z</dcterms:created>
  <dcterms:modified xsi:type="dcterms:W3CDTF">2012-11-07T23:44:06Z</dcterms:modified>
</cp:coreProperties>
</file>