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2" r:id="rId1"/>
  </p:sldMasterIdLst>
  <p:notesMasterIdLst>
    <p:notesMasterId r:id="rId12"/>
  </p:notesMasterIdLst>
  <p:handoutMasterIdLst>
    <p:handoutMasterId r:id="rId13"/>
  </p:handoutMasterIdLst>
  <p:sldIdLst>
    <p:sldId id="320" r:id="rId2"/>
    <p:sldId id="362" r:id="rId3"/>
    <p:sldId id="363" r:id="rId4"/>
    <p:sldId id="364" r:id="rId5"/>
    <p:sldId id="365" r:id="rId6"/>
    <p:sldId id="366" r:id="rId7"/>
    <p:sldId id="351" r:id="rId8"/>
    <p:sldId id="367" r:id="rId9"/>
    <p:sldId id="368" r:id="rId10"/>
    <p:sldId id="332" r:id="rId11"/>
  </p:sldIdLst>
  <p:sldSz cx="9144000" cy="6858000" type="screen4x3"/>
  <p:notesSz cx="6954838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95B3D7"/>
    <a:srgbClr val="EAEAEA"/>
    <a:srgbClr val="F6F6F6"/>
    <a:srgbClr val="E8E8E8"/>
    <a:srgbClr val="008000"/>
    <a:srgbClr val="DDDDDD"/>
    <a:srgbClr val="F8F8F8"/>
    <a:srgbClr val="FFFFFF"/>
    <a:srgbClr val="FFF0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85" autoAdjust="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869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17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F905E565-6456-4519-A127-12DA4D2EC6D4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8104DBB5-F7A4-484F-9E94-6E711C00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81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AAFF8C7C-B898-854C-91BE-EB38C4B9B708}" type="datetimeFigureOut">
              <a:t>1/6/2016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47178587-580A-D542-9CEC-0085E4C0807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72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C4FFE-7CBF-44C8-B70B-317702BE28B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962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C4FFE-7CBF-44C8-B70B-317702BE28B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33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F6B2-73B9-4D48-B089-29C7EC8EC1C2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1/6/2016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40ED-B9BC-4883-9BDF-E79E9678022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544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F6B2-73B9-4D48-B089-29C7EC8EC1C2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1/6/2016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40ED-B9BC-4883-9BDF-E79E9678022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322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F6B2-73B9-4D48-B089-29C7EC8EC1C2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1/6/2016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40ED-B9BC-4883-9BDF-E79E9678022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094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F6B2-73B9-4D48-B089-29C7EC8EC1C2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1/6/2016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40ED-B9BC-4883-9BDF-E79E9678022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914400"/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914400"/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5346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F6B2-73B9-4D48-B089-29C7EC8EC1C2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1/6/2016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40ED-B9BC-4883-9BDF-E79E9678022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030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F6B2-73B9-4D48-B089-29C7EC8EC1C2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1/6/2016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40ED-B9BC-4883-9BDF-E79E9678022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330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F6B2-73B9-4D48-B089-29C7EC8EC1C2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1/6/2016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40ED-B9BC-4883-9BDF-E79E9678022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89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F6B2-73B9-4D48-B089-29C7EC8EC1C2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1/6/2016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40ED-B9BC-4883-9BDF-E79E9678022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983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F6B2-73B9-4D48-B089-29C7EC8EC1C2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1/6/2016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40ED-B9BC-4883-9BDF-E79E9678022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698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914400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defTabSz="914400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1041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422400"/>
            <a:ext cx="8839200" cy="4749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1561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40ED-B9BC-4883-9BDF-E79E9678022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167200" y="6457890"/>
            <a:ext cx="1215397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defTabSz="914400"/>
            <a:r>
              <a:rPr lang="en-US" sz="2000" b="1" dirty="0" smtClean="0">
                <a:solidFill>
                  <a:srgbClr val="66CCFF"/>
                </a:solidFill>
              </a:rPr>
              <a:t>CINERGI</a:t>
            </a:r>
            <a:endParaRPr lang="en-US" sz="5400" b="1" dirty="0">
              <a:solidFill>
                <a:srgbClr val="66CCFF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42" y="5874361"/>
            <a:ext cx="914400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2619864" y="6478100"/>
            <a:ext cx="6425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b="1" dirty="0" smtClean="0">
                <a:solidFill>
                  <a:srgbClr val="66CCFF"/>
                </a:solidFill>
              </a:rPr>
              <a:t>C</a:t>
            </a:r>
            <a:r>
              <a:rPr lang="en-US" sz="1200" dirty="0" smtClean="0">
                <a:solidFill>
                  <a:prstClr val="white"/>
                </a:solidFill>
              </a:rPr>
              <a:t>ommunity </a:t>
            </a:r>
            <a:r>
              <a:rPr lang="en-US" b="1" dirty="0" smtClean="0">
                <a:solidFill>
                  <a:srgbClr val="66CCFF"/>
                </a:solidFill>
              </a:rPr>
              <a:t>In</a:t>
            </a:r>
            <a:r>
              <a:rPr lang="en-US" sz="1200" dirty="0" smtClean="0">
                <a:solidFill>
                  <a:prstClr val="white"/>
                </a:solidFill>
              </a:rPr>
              <a:t>ventory of </a:t>
            </a:r>
            <a:r>
              <a:rPr lang="en-US" b="1" dirty="0" err="1" smtClean="0">
                <a:solidFill>
                  <a:srgbClr val="66CCFF"/>
                </a:solidFill>
              </a:rPr>
              <a:t>E</a:t>
            </a:r>
            <a:r>
              <a:rPr lang="en-US" sz="1200" dirty="0" err="1" smtClean="0">
                <a:solidFill>
                  <a:prstClr val="white"/>
                </a:solidFill>
              </a:rPr>
              <a:t>arthcube</a:t>
            </a:r>
            <a:r>
              <a:rPr lang="en-US" sz="1200" dirty="0" smtClean="0">
                <a:solidFill>
                  <a:prstClr val="white"/>
                </a:solidFill>
              </a:rPr>
              <a:t> </a:t>
            </a:r>
            <a:r>
              <a:rPr lang="en-US" b="1" dirty="0" smtClean="0">
                <a:solidFill>
                  <a:srgbClr val="66CCFF"/>
                </a:solidFill>
              </a:rPr>
              <a:t>R</a:t>
            </a:r>
            <a:r>
              <a:rPr lang="en-US" sz="1200" dirty="0" smtClean="0">
                <a:solidFill>
                  <a:prstClr val="white"/>
                </a:solidFill>
              </a:rPr>
              <a:t>esources for </a:t>
            </a:r>
            <a:r>
              <a:rPr lang="en-US" b="1" dirty="0" smtClean="0">
                <a:solidFill>
                  <a:srgbClr val="66CCFF"/>
                </a:solidFill>
              </a:rPr>
              <a:t>G</a:t>
            </a:r>
            <a:r>
              <a:rPr lang="en-US" sz="1200" dirty="0" smtClean="0">
                <a:solidFill>
                  <a:prstClr val="white"/>
                </a:solidFill>
              </a:rPr>
              <a:t>eoscience </a:t>
            </a:r>
            <a:r>
              <a:rPr lang="en-US" b="1" dirty="0" smtClean="0">
                <a:solidFill>
                  <a:srgbClr val="66CCFF"/>
                </a:solidFill>
              </a:rPr>
              <a:t>I</a:t>
            </a:r>
            <a:r>
              <a:rPr lang="en-US" sz="1200" dirty="0" smtClean="0">
                <a:solidFill>
                  <a:prstClr val="white"/>
                </a:solidFill>
              </a:rPr>
              <a:t>nteroperability</a:t>
            </a:r>
            <a:endParaRPr lang="en-US" sz="1200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77676" y="6479755"/>
            <a:ext cx="76962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12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F6B2-73B9-4D48-B089-29C7EC8EC1C2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1/6/2016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40ED-B9BC-4883-9BDF-E79E9678022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85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F6B2-73B9-4D48-B089-29C7EC8EC1C2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1/6/2016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40ED-B9BC-4883-9BDF-E79E9678022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39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F6B2-73B9-4D48-B089-29C7EC8EC1C2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1/6/2016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40ED-B9BC-4883-9BDF-E79E9678022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810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F6B2-73B9-4D48-B089-29C7EC8EC1C2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1/6/2016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40ED-B9BC-4883-9BDF-E79E9678022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41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F6B2-73B9-4D48-B089-29C7EC8EC1C2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1/6/2016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40ED-B9BC-4883-9BDF-E79E9678022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6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F6B2-73B9-4D48-B089-29C7EC8EC1C2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1/6/2016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40ED-B9BC-4883-9BDF-E79E9678022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457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F6B2-73B9-4D48-B089-29C7EC8EC1C2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1/6/2016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40ED-B9BC-4883-9BDF-E79E9678022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61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914400"/>
            <a:fld id="{FA69F6B2-73B9-4D48-B089-29C7EC8EC1C2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914400"/>
              <a:t>1/6/2016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E9E40ED-B9BC-4883-9BDF-E79E9678022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5765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jlybj09_nJ-jb7Shb-U9Xm0NYooSI0qEJTxfm4CEi3E/edit#gid=2041766188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9525"/>
            <a:ext cx="9144000" cy="3429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1084505" y="3476256"/>
            <a:ext cx="3491661" cy="355481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>
            <a:lvl1pPr marL="0" indent="0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spcBef>
                <a:spcPts val="600"/>
              </a:spcBef>
              <a:buClr>
                <a:srgbClr val="1E5155">
                  <a:lumMod val="40000"/>
                  <a:lumOff val="60000"/>
                </a:srgbClr>
              </a:buClr>
            </a:pPr>
            <a:r>
              <a:rPr lang="en-US" sz="1400" b="1" dirty="0" smtClean="0">
                <a:solidFill>
                  <a:prstClr val="white"/>
                </a:solidFill>
              </a:rPr>
              <a:t>Ilya  Zaslavsky</a:t>
            </a:r>
          </a:p>
          <a:p>
            <a:pPr>
              <a:spcBef>
                <a:spcPts val="600"/>
              </a:spcBef>
              <a:buClr>
                <a:srgbClr val="1E5155">
                  <a:lumMod val="40000"/>
                  <a:lumOff val="60000"/>
                </a:srgbClr>
              </a:buClr>
            </a:pPr>
            <a:r>
              <a:rPr lang="en-US" sz="1400" b="1" dirty="0" smtClean="0">
                <a:solidFill>
                  <a:prstClr val="white"/>
                </a:solidFill>
              </a:rPr>
              <a:t>Raquel Calderon</a:t>
            </a:r>
          </a:p>
          <a:p>
            <a:pPr>
              <a:spcBef>
                <a:spcPts val="600"/>
              </a:spcBef>
              <a:buClr>
                <a:srgbClr val="1E5155">
                  <a:lumMod val="40000"/>
                  <a:lumOff val="60000"/>
                </a:srgbClr>
              </a:buClr>
            </a:pPr>
            <a:r>
              <a:rPr lang="en-US" sz="1400" b="1" dirty="0" err="1" smtClean="0">
                <a:solidFill>
                  <a:prstClr val="white"/>
                </a:solidFill>
              </a:rPr>
              <a:t>chris</a:t>
            </a:r>
            <a:r>
              <a:rPr lang="en-US" sz="1400" b="1" dirty="0" smtClean="0">
                <a:solidFill>
                  <a:prstClr val="white"/>
                </a:solidFill>
              </a:rPr>
              <a:t> </a:t>
            </a:r>
            <a:r>
              <a:rPr lang="en-US" sz="1400" b="1" dirty="0" err="1" smtClean="0">
                <a:solidFill>
                  <a:prstClr val="white"/>
                </a:solidFill>
              </a:rPr>
              <a:t>condit</a:t>
            </a:r>
            <a:endParaRPr lang="en-US" sz="1400" b="1" dirty="0" smtClean="0">
              <a:solidFill>
                <a:prstClr val="white"/>
              </a:solidFill>
            </a:endParaRPr>
          </a:p>
          <a:p>
            <a:pPr>
              <a:spcBef>
                <a:spcPts val="600"/>
              </a:spcBef>
              <a:buClr>
                <a:srgbClr val="1E5155">
                  <a:lumMod val="40000"/>
                  <a:lumOff val="60000"/>
                </a:srgbClr>
              </a:buClr>
            </a:pPr>
            <a:r>
              <a:rPr lang="en-US" sz="1400" b="1" dirty="0" smtClean="0">
                <a:solidFill>
                  <a:prstClr val="white"/>
                </a:solidFill>
              </a:rPr>
              <a:t>Jeffrey Grethe</a:t>
            </a:r>
          </a:p>
          <a:p>
            <a:pPr>
              <a:spcBef>
                <a:spcPts val="600"/>
              </a:spcBef>
              <a:buClr>
                <a:srgbClr val="1E5155">
                  <a:lumMod val="40000"/>
                  <a:lumOff val="60000"/>
                </a:srgbClr>
              </a:buClr>
            </a:pPr>
            <a:r>
              <a:rPr lang="en-US" sz="1400" b="1" dirty="0" err="1" smtClean="0">
                <a:solidFill>
                  <a:prstClr val="white"/>
                </a:solidFill>
              </a:rPr>
              <a:t>amarnath</a:t>
            </a:r>
            <a:r>
              <a:rPr lang="en-US" sz="1400" b="1" dirty="0" smtClean="0">
                <a:solidFill>
                  <a:prstClr val="white"/>
                </a:solidFill>
              </a:rPr>
              <a:t> Gupta</a:t>
            </a:r>
          </a:p>
          <a:p>
            <a:pPr>
              <a:spcBef>
                <a:spcPts val="600"/>
              </a:spcBef>
              <a:buClr>
                <a:srgbClr val="1E5155">
                  <a:lumMod val="40000"/>
                  <a:lumOff val="60000"/>
                </a:srgbClr>
              </a:buClr>
            </a:pPr>
            <a:r>
              <a:rPr lang="en-US" sz="1400" b="1" dirty="0" err="1" smtClean="0">
                <a:solidFill>
                  <a:prstClr val="white"/>
                </a:solidFill>
              </a:rPr>
              <a:t>burak</a:t>
            </a:r>
            <a:r>
              <a:rPr lang="en-US" sz="1400" b="1" dirty="0" smtClean="0">
                <a:solidFill>
                  <a:prstClr val="white"/>
                </a:solidFill>
              </a:rPr>
              <a:t> Ozyurt</a:t>
            </a:r>
          </a:p>
          <a:p>
            <a:pPr>
              <a:spcBef>
                <a:spcPts val="600"/>
              </a:spcBef>
              <a:buClr>
                <a:srgbClr val="1E5155">
                  <a:lumMod val="40000"/>
                  <a:lumOff val="60000"/>
                </a:srgbClr>
              </a:buClr>
            </a:pPr>
            <a:r>
              <a:rPr lang="en-US" sz="1400" b="1" dirty="0" smtClean="0">
                <a:solidFill>
                  <a:prstClr val="white"/>
                </a:solidFill>
              </a:rPr>
              <a:t>Thomas Whitenack</a:t>
            </a:r>
          </a:p>
          <a:p>
            <a:pPr>
              <a:spcBef>
                <a:spcPts val="600"/>
              </a:spcBef>
              <a:buClr>
                <a:srgbClr val="1E5155">
                  <a:lumMod val="40000"/>
                  <a:lumOff val="60000"/>
                </a:srgbClr>
              </a:buClr>
            </a:pPr>
            <a:r>
              <a:rPr lang="en-US" sz="1400" b="1" dirty="0">
                <a:solidFill>
                  <a:prstClr val="white"/>
                </a:solidFill>
              </a:rPr>
              <a:t>David Valentine </a:t>
            </a:r>
            <a:endParaRPr lang="en-US" sz="1400" b="1" dirty="0" smtClean="0">
              <a:solidFill>
                <a:prstClr val="white"/>
              </a:solidFill>
            </a:endParaRPr>
          </a:p>
          <a:p>
            <a:pPr>
              <a:spcBef>
                <a:spcPts val="600"/>
              </a:spcBef>
              <a:buClr>
                <a:srgbClr val="1E5155">
                  <a:lumMod val="40000"/>
                  <a:lumOff val="60000"/>
                </a:srgbClr>
              </a:buClr>
            </a:pPr>
            <a:r>
              <a:rPr lang="en-US" sz="1400" b="1" dirty="0" smtClean="0">
                <a:solidFill>
                  <a:prstClr val="white"/>
                </a:solidFill>
              </a:rPr>
              <a:t>Alice </a:t>
            </a:r>
            <a:r>
              <a:rPr lang="en-US" sz="1400" b="1" dirty="0" err="1" smtClean="0">
                <a:solidFill>
                  <a:prstClr val="white"/>
                </a:solidFill>
              </a:rPr>
              <a:t>Giliarini</a:t>
            </a:r>
            <a:endParaRPr lang="en-US" sz="1400" b="1" dirty="0" smtClean="0">
              <a:solidFill>
                <a:prstClr val="white"/>
              </a:solidFill>
            </a:endParaRPr>
          </a:p>
          <a:p>
            <a:pPr>
              <a:spcBef>
                <a:spcPts val="600"/>
              </a:spcBef>
              <a:buClr>
                <a:srgbClr val="1E5155">
                  <a:lumMod val="40000"/>
                  <a:lumOff val="60000"/>
                </a:srgbClr>
              </a:buClr>
            </a:pPr>
            <a:r>
              <a:rPr lang="en-US" sz="1400" b="1" dirty="0" smtClean="0">
                <a:solidFill>
                  <a:prstClr val="white"/>
                </a:solidFill>
              </a:rPr>
              <a:t>Aaron Gong</a:t>
            </a:r>
            <a:endParaRPr lang="en-US" sz="1400" b="1" dirty="0">
              <a:solidFill>
                <a:prstClr val="white"/>
              </a:solidFill>
            </a:endParaRPr>
          </a:p>
          <a:p>
            <a:pPr>
              <a:spcBef>
                <a:spcPts val="0"/>
              </a:spcBef>
              <a:buClr>
                <a:srgbClr val="1E5155">
                  <a:lumMod val="40000"/>
                  <a:lumOff val="60000"/>
                </a:srgbClr>
              </a:buClr>
            </a:pPr>
            <a:r>
              <a:rPr lang="en-US" cap="none" dirty="0" smtClean="0">
                <a:solidFill>
                  <a:srgbClr val="1E5155">
                    <a:lumMod val="40000"/>
                    <a:lumOff val="60000"/>
                  </a:srgbClr>
                </a:solidFill>
              </a:rPr>
              <a:t>	</a:t>
            </a:r>
            <a:r>
              <a:rPr lang="en-US" sz="1400" cap="none" dirty="0" smtClean="0">
                <a:solidFill>
                  <a:srgbClr val="1E5155">
                    <a:lumMod val="40000"/>
                    <a:lumOff val="60000"/>
                  </a:srgbClr>
                </a:solidFill>
              </a:rPr>
              <a:t>University of California San Diego</a:t>
            </a:r>
          </a:p>
          <a:p>
            <a:pPr>
              <a:spcBef>
                <a:spcPts val="0"/>
              </a:spcBef>
              <a:buClr>
                <a:srgbClr val="1E5155">
                  <a:lumMod val="40000"/>
                  <a:lumOff val="60000"/>
                </a:srgbClr>
              </a:buClr>
            </a:pPr>
            <a:endParaRPr lang="en-US" cap="none" dirty="0" smtClean="0">
              <a:solidFill>
                <a:srgbClr val="1E5155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4262271" y="3476256"/>
            <a:ext cx="3195105" cy="2846933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>
            <a:lvl1pPr marL="0" indent="0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Clr>
                <a:srgbClr val="1E5155">
                  <a:lumMod val="40000"/>
                  <a:lumOff val="60000"/>
                </a:srgbClr>
              </a:buClr>
            </a:pPr>
            <a:r>
              <a:rPr lang="en-US" sz="1400" b="1" dirty="0" err="1" smtClean="0">
                <a:solidFill>
                  <a:prstClr val="white"/>
                </a:solidFill>
              </a:rPr>
              <a:t>stephen</a:t>
            </a:r>
            <a:r>
              <a:rPr lang="en-US" sz="1400" b="1" dirty="0" smtClean="0">
                <a:solidFill>
                  <a:prstClr val="white"/>
                </a:solidFill>
              </a:rPr>
              <a:t>  Richard</a:t>
            </a:r>
          </a:p>
          <a:p>
            <a:pPr>
              <a:spcBef>
                <a:spcPts val="0"/>
              </a:spcBef>
              <a:buClr>
                <a:srgbClr val="1E5155">
                  <a:lumMod val="40000"/>
                  <a:lumOff val="60000"/>
                </a:srgbClr>
              </a:buClr>
            </a:pPr>
            <a:r>
              <a:rPr lang="en-US" sz="1400" cap="none" dirty="0" smtClean="0">
                <a:solidFill>
                  <a:srgbClr val="1E5155">
                    <a:lumMod val="40000"/>
                    <a:lumOff val="60000"/>
                  </a:srgbClr>
                </a:solidFill>
              </a:rPr>
              <a:t>    	Arizona Geological Survey</a:t>
            </a:r>
          </a:p>
          <a:p>
            <a:pPr>
              <a:buClr>
                <a:srgbClr val="1E5155">
                  <a:lumMod val="40000"/>
                  <a:lumOff val="60000"/>
                </a:srgbClr>
              </a:buClr>
            </a:pPr>
            <a:r>
              <a:rPr lang="en-US" sz="1400" b="1" dirty="0" smtClean="0">
                <a:solidFill>
                  <a:prstClr val="white"/>
                </a:solidFill>
              </a:rPr>
              <a:t>Kerstin </a:t>
            </a:r>
            <a:r>
              <a:rPr lang="en-US" sz="1400" b="1" dirty="0" err="1" smtClean="0">
                <a:solidFill>
                  <a:prstClr val="white"/>
                </a:solidFill>
              </a:rPr>
              <a:t>lehnert</a:t>
            </a:r>
            <a:r>
              <a:rPr lang="en-US" sz="1400" b="1" dirty="0" smtClean="0">
                <a:solidFill>
                  <a:prstClr val="white"/>
                </a:solidFill>
              </a:rPr>
              <a:t>, Leslie </a:t>
            </a:r>
            <a:r>
              <a:rPr lang="en-US" sz="1400" b="1" dirty="0" err="1" smtClean="0">
                <a:solidFill>
                  <a:prstClr val="white"/>
                </a:solidFill>
              </a:rPr>
              <a:t>hsu</a:t>
            </a:r>
            <a:endParaRPr lang="en-US" sz="1400" b="1" dirty="0">
              <a:solidFill>
                <a:prstClr val="white"/>
              </a:solidFill>
            </a:endParaRPr>
          </a:p>
          <a:p>
            <a:pPr>
              <a:spcBef>
                <a:spcPts val="0"/>
              </a:spcBef>
              <a:buClr>
                <a:srgbClr val="1E5155">
                  <a:lumMod val="40000"/>
                  <a:lumOff val="60000"/>
                </a:srgbClr>
              </a:buClr>
            </a:pPr>
            <a:r>
              <a:rPr lang="en-US" sz="1400" cap="none" dirty="0">
                <a:solidFill>
                  <a:srgbClr val="1E5155">
                    <a:lumMod val="40000"/>
                    <a:lumOff val="60000"/>
                  </a:srgbClr>
                </a:solidFill>
              </a:rPr>
              <a:t>    </a:t>
            </a:r>
            <a:r>
              <a:rPr lang="en-US" sz="1400" cap="none" dirty="0" smtClean="0">
                <a:solidFill>
                  <a:srgbClr val="1E5155">
                    <a:lumMod val="40000"/>
                    <a:lumOff val="60000"/>
                  </a:srgbClr>
                </a:solidFill>
              </a:rPr>
              <a:t>	LDEO, Columbia University</a:t>
            </a:r>
          </a:p>
          <a:p>
            <a:pPr>
              <a:buClr>
                <a:srgbClr val="1E5155">
                  <a:lumMod val="40000"/>
                  <a:lumOff val="60000"/>
                </a:srgbClr>
              </a:buClr>
            </a:pPr>
            <a:r>
              <a:rPr lang="en-US" sz="1400" b="1" dirty="0" smtClean="0">
                <a:solidFill>
                  <a:prstClr val="white"/>
                </a:solidFill>
              </a:rPr>
              <a:t>Tanu Malik</a:t>
            </a:r>
            <a:endParaRPr lang="en-US" sz="1400" b="1" dirty="0">
              <a:solidFill>
                <a:prstClr val="white"/>
              </a:solidFill>
            </a:endParaRPr>
          </a:p>
          <a:p>
            <a:pPr>
              <a:spcBef>
                <a:spcPts val="0"/>
              </a:spcBef>
              <a:buClr>
                <a:srgbClr val="1E5155">
                  <a:lumMod val="40000"/>
                  <a:lumOff val="60000"/>
                </a:srgbClr>
              </a:buClr>
            </a:pPr>
            <a:r>
              <a:rPr lang="en-US" sz="1400" cap="none" dirty="0">
                <a:solidFill>
                  <a:srgbClr val="1E5155">
                    <a:lumMod val="40000"/>
                    <a:lumOff val="60000"/>
                  </a:srgbClr>
                </a:solidFill>
              </a:rPr>
              <a:t>    </a:t>
            </a:r>
            <a:r>
              <a:rPr lang="en-US" sz="1400" cap="none" dirty="0" smtClean="0">
                <a:solidFill>
                  <a:srgbClr val="1E5155">
                    <a:lumMod val="40000"/>
                    <a:lumOff val="60000"/>
                  </a:srgbClr>
                </a:solidFill>
              </a:rPr>
              <a:t>	University of Chicago</a:t>
            </a:r>
          </a:p>
          <a:p>
            <a:pPr>
              <a:buClr>
                <a:srgbClr val="1E5155">
                  <a:lumMod val="40000"/>
                  <a:lumOff val="60000"/>
                </a:srgbClr>
              </a:buClr>
            </a:pPr>
            <a:r>
              <a:rPr lang="en-US" sz="1400" b="1" dirty="0" smtClean="0">
                <a:solidFill>
                  <a:prstClr val="white"/>
                </a:solidFill>
              </a:rPr>
              <a:t>Luis </a:t>
            </a:r>
            <a:r>
              <a:rPr lang="en-US" sz="1400" b="1" dirty="0" err="1" smtClean="0">
                <a:solidFill>
                  <a:prstClr val="white"/>
                </a:solidFill>
              </a:rPr>
              <a:t>bermudez</a:t>
            </a:r>
            <a:endParaRPr lang="en-US" sz="1400" b="1" dirty="0">
              <a:solidFill>
                <a:prstClr val="white"/>
              </a:solidFill>
            </a:endParaRPr>
          </a:p>
          <a:p>
            <a:pPr>
              <a:spcBef>
                <a:spcPts val="0"/>
              </a:spcBef>
              <a:buClr>
                <a:srgbClr val="1E5155">
                  <a:lumMod val="40000"/>
                  <a:lumOff val="60000"/>
                </a:srgbClr>
              </a:buClr>
            </a:pPr>
            <a:r>
              <a:rPr lang="en-US" sz="1400" cap="none" dirty="0" smtClean="0">
                <a:solidFill>
                  <a:srgbClr val="1E5155">
                    <a:lumMod val="40000"/>
                    <a:lumOff val="60000"/>
                  </a:srgbClr>
                </a:solidFill>
              </a:rPr>
              <a:t>	Open Geospatial Consortium</a:t>
            </a:r>
            <a:endParaRPr lang="en-US" sz="1400" cap="none" dirty="0">
              <a:solidFill>
                <a:srgbClr val="1E5155">
                  <a:lumMod val="40000"/>
                  <a:lumOff val="60000"/>
                </a:srgbClr>
              </a:solidFill>
            </a:endParaRPr>
          </a:p>
          <a:p>
            <a:pPr>
              <a:spcBef>
                <a:spcPts val="0"/>
              </a:spcBef>
              <a:buClr>
                <a:srgbClr val="1E5155">
                  <a:lumMod val="40000"/>
                  <a:lumOff val="60000"/>
                </a:srgbClr>
              </a:buClr>
            </a:pPr>
            <a:endParaRPr lang="en-US" sz="1400" cap="none" dirty="0" smtClean="0">
              <a:solidFill>
                <a:srgbClr val="1E5155">
                  <a:lumMod val="40000"/>
                  <a:lumOff val="60000"/>
                </a:srgbClr>
              </a:solidFill>
            </a:endParaRPr>
          </a:p>
          <a:p>
            <a:pPr>
              <a:spcBef>
                <a:spcPts val="0"/>
              </a:spcBef>
              <a:buClr>
                <a:srgbClr val="1E5155">
                  <a:lumMod val="40000"/>
                  <a:lumOff val="60000"/>
                </a:srgbClr>
              </a:buClr>
            </a:pPr>
            <a:endParaRPr lang="en-US" sz="1400" cap="none" dirty="0">
              <a:solidFill>
                <a:srgbClr val="1E5155">
                  <a:lumMod val="40000"/>
                  <a:lumOff val="60000"/>
                </a:srgbClr>
              </a:solidFill>
            </a:endParaRPr>
          </a:p>
          <a:p>
            <a:pPr>
              <a:spcBef>
                <a:spcPts val="0"/>
              </a:spcBef>
              <a:buClr>
                <a:srgbClr val="1E5155">
                  <a:lumMod val="40000"/>
                  <a:lumOff val="60000"/>
                </a:srgbClr>
              </a:buClr>
            </a:pPr>
            <a:endParaRPr lang="en-US" sz="1400" cap="none" dirty="0" smtClean="0">
              <a:solidFill>
                <a:srgbClr val="1E5155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3682" y="215650"/>
            <a:ext cx="460650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3200" b="1" dirty="0">
                <a:solidFill>
                  <a:srgbClr val="0070C0"/>
                </a:solidFill>
              </a:rPr>
              <a:t>C</a:t>
            </a:r>
            <a:r>
              <a:rPr lang="en-US" sz="3200" dirty="0">
                <a:solidFill>
                  <a:srgbClr val="B01513"/>
                </a:solidFill>
              </a:rPr>
              <a:t>ommunity </a:t>
            </a:r>
            <a:br>
              <a:rPr lang="en-US" sz="3200" dirty="0">
                <a:solidFill>
                  <a:srgbClr val="B01513"/>
                </a:solidFill>
              </a:rPr>
            </a:br>
            <a:r>
              <a:rPr lang="en-US" sz="3200" b="1" dirty="0">
                <a:solidFill>
                  <a:srgbClr val="0070C0"/>
                </a:solidFill>
              </a:rPr>
              <a:t>In</a:t>
            </a:r>
            <a:r>
              <a:rPr lang="en-US" sz="3200" dirty="0">
                <a:solidFill>
                  <a:srgbClr val="B01513"/>
                </a:solidFill>
              </a:rPr>
              <a:t>ventory of </a:t>
            </a:r>
            <a:br>
              <a:rPr lang="en-US" sz="3200" dirty="0">
                <a:solidFill>
                  <a:srgbClr val="B01513"/>
                </a:solidFill>
              </a:rPr>
            </a:br>
            <a:r>
              <a:rPr lang="en-US" sz="3200" b="1" dirty="0">
                <a:solidFill>
                  <a:srgbClr val="0070C0"/>
                </a:solidFill>
              </a:rPr>
              <a:t>E</a:t>
            </a:r>
            <a:r>
              <a:rPr lang="en-US" sz="3200" dirty="0">
                <a:solidFill>
                  <a:srgbClr val="B01513"/>
                </a:solidFill>
              </a:rPr>
              <a:t>arthCube </a:t>
            </a:r>
            <a:br>
              <a:rPr lang="en-US" sz="3200" dirty="0">
                <a:solidFill>
                  <a:srgbClr val="B01513"/>
                </a:solidFill>
              </a:rPr>
            </a:br>
            <a:r>
              <a:rPr lang="en-US" sz="3200" b="1" dirty="0">
                <a:solidFill>
                  <a:srgbClr val="0070C0"/>
                </a:solidFill>
              </a:rPr>
              <a:t>R</a:t>
            </a:r>
            <a:r>
              <a:rPr lang="en-US" sz="3200" dirty="0">
                <a:solidFill>
                  <a:srgbClr val="B01513"/>
                </a:solidFill>
              </a:rPr>
              <a:t>esources for </a:t>
            </a:r>
            <a:br>
              <a:rPr lang="en-US" sz="3200" dirty="0">
                <a:solidFill>
                  <a:srgbClr val="B01513"/>
                </a:solidFill>
              </a:rPr>
            </a:br>
            <a:r>
              <a:rPr lang="en-US" sz="3200" b="1" dirty="0">
                <a:solidFill>
                  <a:srgbClr val="0070C0"/>
                </a:solidFill>
              </a:rPr>
              <a:t>G</a:t>
            </a:r>
            <a:r>
              <a:rPr lang="en-US" sz="3200" dirty="0">
                <a:solidFill>
                  <a:srgbClr val="B01513"/>
                </a:solidFill>
              </a:rPr>
              <a:t>eoscience </a:t>
            </a:r>
            <a:br>
              <a:rPr lang="en-US" sz="3200" dirty="0">
                <a:solidFill>
                  <a:srgbClr val="B01513"/>
                </a:solidFill>
              </a:rPr>
            </a:br>
            <a:r>
              <a:rPr lang="en-US" sz="3200" b="1" dirty="0">
                <a:solidFill>
                  <a:srgbClr val="0070C0"/>
                </a:solidFill>
              </a:rPr>
              <a:t>I</a:t>
            </a:r>
            <a:r>
              <a:rPr lang="en-US" sz="3200" dirty="0">
                <a:solidFill>
                  <a:srgbClr val="B01513"/>
                </a:solidFill>
              </a:rPr>
              <a:t>nteroperability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2169" y="131453"/>
            <a:ext cx="2490673" cy="249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60189" y="2533912"/>
            <a:ext cx="4734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i="1" dirty="0" smtClean="0">
                <a:solidFill>
                  <a:srgbClr val="0070C0"/>
                </a:solidFill>
              </a:rPr>
              <a:t>Project Components, </a:t>
            </a:r>
          </a:p>
          <a:p>
            <a:pPr defTabSz="914400"/>
            <a:r>
              <a:rPr lang="en-US" sz="2400" b="1" i="1" dirty="0" smtClean="0">
                <a:solidFill>
                  <a:srgbClr val="0070C0"/>
                </a:solidFill>
              </a:rPr>
              <a:t>Results, Issues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98640" y="6421120"/>
            <a:ext cx="20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ESIP, Winter 2016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7396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09" y="452718"/>
            <a:ext cx="7469761" cy="1400530"/>
          </a:xfrm>
        </p:spPr>
        <p:txBody>
          <a:bodyPr/>
          <a:lstStyle/>
          <a:p>
            <a:r>
              <a:rPr lang="en-US" b="1" dirty="0" smtClean="0"/>
              <a:t>CINERGI’s role in </a:t>
            </a:r>
            <a:r>
              <a:rPr lang="en-US" b="1" dirty="0" err="1" smtClean="0"/>
              <a:t>EarthCube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436" y="1564410"/>
            <a:ext cx="7642704" cy="4195481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US" b="1" dirty="0"/>
              <a:t>If </a:t>
            </a:r>
            <a:r>
              <a:rPr lang="en-US" b="1" dirty="0" smtClean="0"/>
              <a:t>your data facility does manual metadata curation: 	</a:t>
            </a:r>
            <a:br>
              <a:rPr lang="en-US" b="1" dirty="0" smtClean="0"/>
            </a:br>
            <a:r>
              <a:rPr lang="en-US" b="1" dirty="0" smtClean="0"/>
              <a:t>	</a:t>
            </a:r>
            <a:r>
              <a:rPr lang="en-US" b="1" dirty="0" smtClean="0">
                <a:solidFill>
                  <a:srgbClr val="FFFF00"/>
                </a:solidFill>
              </a:rPr>
              <a:t>explore CINERGI pipeline and see if automatic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	metadata enhancement is useful; </a:t>
            </a:r>
            <a:r>
              <a:rPr lang="en-US" b="1" dirty="0">
                <a:solidFill>
                  <a:srgbClr val="FFFF00"/>
                </a:solidFill>
              </a:rPr>
              <a:t>examine </a:t>
            </a:r>
            <a:r>
              <a:rPr lang="en-US" b="1" dirty="0" smtClean="0">
                <a:solidFill>
                  <a:srgbClr val="FFFF00"/>
                </a:solidFill>
              </a:rPr>
              <a:t>metadata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	provenance for your records, </a:t>
            </a:r>
            <a:r>
              <a:rPr lang="en-US" b="1" dirty="0">
                <a:solidFill>
                  <a:srgbClr val="FFFF00"/>
                </a:solidFill>
              </a:rPr>
              <a:t>help us train the </a:t>
            </a:r>
            <a:r>
              <a:rPr lang="en-US" b="1" dirty="0" smtClean="0">
                <a:solidFill>
                  <a:srgbClr val="FFFF00"/>
                </a:solidFill>
              </a:rPr>
              <a:t>system</a:t>
            </a:r>
            <a:endParaRPr lang="en-US" dirty="0">
              <a:solidFill>
                <a:srgbClr val="FFFF00"/>
              </a:solidFill>
            </a:endParaRPr>
          </a:p>
          <a:p>
            <a:pPr marL="0" lvl="0" indent="0">
              <a:buNone/>
            </a:pPr>
            <a:r>
              <a:rPr lang="en-US" b="1" dirty="0"/>
              <a:t>If you </a:t>
            </a:r>
            <a:r>
              <a:rPr lang="en-US" b="1" dirty="0" smtClean="0"/>
              <a:t>organize a domain community: </a:t>
            </a:r>
            <a:br>
              <a:rPr lang="en-US" b="1" dirty="0" smtClean="0"/>
            </a:br>
            <a:r>
              <a:rPr lang="en-US" b="1" dirty="0" smtClean="0"/>
              <a:t>	</a:t>
            </a:r>
            <a:r>
              <a:rPr lang="en-US" b="1" dirty="0" smtClean="0">
                <a:solidFill>
                  <a:srgbClr val="FFFF00"/>
                </a:solidFill>
              </a:rPr>
              <a:t>consider </a:t>
            </a:r>
            <a:r>
              <a:rPr lang="en-US" b="1" dirty="0">
                <a:solidFill>
                  <a:srgbClr val="FFFF00"/>
                </a:solidFill>
              </a:rPr>
              <a:t>setting up and using a </a:t>
            </a:r>
            <a:r>
              <a:rPr lang="en-US" b="1" dirty="0" smtClean="0">
                <a:solidFill>
                  <a:srgbClr val="FFFF00"/>
                </a:solidFill>
              </a:rPr>
              <a:t>CINERGI community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	resource </a:t>
            </a:r>
            <a:r>
              <a:rPr lang="en-US" b="1" dirty="0">
                <a:solidFill>
                  <a:srgbClr val="FFFF00"/>
                </a:solidFill>
              </a:rPr>
              <a:t>viewer 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0" lvl="0" indent="0">
              <a:buNone/>
            </a:pPr>
            <a:r>
              <a:rPr lang="en-US" b="1" dirty="0" smtClean="0"/>
              <a:t>If you maintain a domain catalog:</a:t>
            </a:r>
          </a:p>
          <a:p>
            <a:pPr marL="0" lv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	</a:t>
            </a:r>
            <a:r>
              <a:rPr lang="en-US" b="1" dirty="0" smtClean="0">
                <a:solidFill>
                  <a:srgbClr val="FFFF00"/>
                </a:solidFill>
              </a:rPr>
              <a:t>consider interfacing it with CINERGI</a:t>
            </a:r>
            <a:endParaRPr lang="en-US" dirty="0">
              <a:solidFill>
                <a:srgbClr val="FFFF00"/>
              </a:solidFill>
            </a:endParaRPr>
          </a:p>
          <a:p>
            <a:pPr marL="0" lvl="0" indent="0">
              <a:buNone/>
            </a:pPr>
            <a:r>
              <a:rPr lang="en-US" b="1" dirty="0" smtClean="0"/>
              <a:t>Have interesting discovery use cases: </a:t>
            </a:r>
            <a:br>
              <a:rPr lang="en-US" b="1" dirty="0" smtClean="0"/>
            </a:br>
            <a:r>
              <a:rPr lang="en-US" b="1" dirty="0" smtClean="0"/>
              <a:t>	</a:t>
            </a:r>
            <a:r>
              <a:rPr lang="en-US" b="1" dirty="0" smtClean="0">
                <a:solidFill>
                  <a:srgbClr val="FFFF00"/>
                </a:solidFill>
              </a:rPr>
              <a:t>contribute use cases from your domain, see what we need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	to add to CINERGI to support them (</a:t>
            </a:r>
            <a:r>
              <a:rPr lang="en-US" b="1" dirty="0" err="1" smtClean="0">
                <a:solidFill>
                  <a:srgbClr val="FFFF00"/>
                </a:solidFill>
              </a:rPr>
              <a:t>eg</a:t>
            </a:r>
            <a:r>
              <a:rPr lang="en-US" b="1" dirty="0" smtClean="0">
                <a:solidFill>
                  <a:srgbClr val="FFFF00"/>
                </a:solidFill>
              </a:rPr>
              <a:t> additional 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	vocabularies, data repositories, harvest adapters…)</a:t>
            </a:r>
          </a:p>
          <a:p>
            <a:pPr marL="0" lvl="0" indent="0">
              <a:buNone/>
            </a:pPr>
            <a:r>
              <a:rPr lang="en-US" b="1" dirty="0"/>
              <a:t>Contribute to and help curate existing inventories, esp. high-level resources, functional components</a:t>
            </a:r>
          </a:p>
          <a:p>
            <a:pPr marL="0" lv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	this will be used in EC architecture development</a:t>
            </a:r>
            <a:endParaRPr lang="en-US" dirty="0">
              <a:solidFill>
                <a:srgbClr val="FFFF00"/>
              </a:solidFill>
            </a:endParaRPr>
          </a:p>
          <a:p>
            <a:pPr marL="0" lv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52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85" y="224479"/>
            <a:ext cx="8768834" cy="1400530"/>
          </a:xfrm>
        </p:spPr>
        <p:txBody>
          <a:bodyPr/>
          <a:lstStyle/>
          <a:p>
            <a:r>
              <a:rPr lang="en-US" sz="4000" b="1" dirty="0" smtClean="0"/>
              <a:t>Metadata aggregation in CINERGI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4" y="1021436"/>
            <a:ext cx="3338729" cy="29923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34528" y="1299415"/>
            <a:ext cx="3042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Domain Inventories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8807" y="1926908"/>
            <a:ext cx="1835570" cy="15533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6243" y="2881980"/>
            <a:ext cx="1654761" cy="1400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3032" y="4805136"/>
            <a:ext cx="1734081" cy="1467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4380" y="5008638"/>
            <a:ext cx="2132967" cy="1315568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3802566" y="2598234"/>
            <a:ext cx="1126273" cy="50180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714380" y="3467100"/>
            <a:ext cx="3431398" cy="5466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714380" y="3902927"/>
            <a:ext cx="3053086" cy="106775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3077737" y="4282280"/>
            <a:ext cx="419445" cy="72635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051058" y="2138115"/>
            <a:ext cx="19704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RCN </a:t>
            </a:r>
            <a:br>
              <a:rPr lang="en-US" dirty="0" smtClean="0">
                <a:solidFill>
                  <a:prstClr val="white"/>
                </a:solidFill>
              </a:rPr>
            </a:br>
            <a:r>
              <a:rPr lang="en-US" sz="1200" dirty="0" smtClean="0">
                <a:solidFill>
                  <a:prstClr val="white"/>
                </a:solidFill>
              </a:rPr>
              <a:t>(Research Coordination</a:t>
            </a:r>
            <a:br>
              <a:rPr lang="en-US" sz="1200" dirty="0" smtClean="0">
                <a:solidFill>
                  <a:prstClr val="white"/>
                </a:solidFill>
              </a:rPr>
            </a:br>
            <a:r>
              <a:rPr lang="en-US" sz="1200" dirty="0" smtClean="0">
                <a:solidFill>
                  <a:prstClr val="white"/>
                </a:solidFill>
              </a:rPr>
              <a:t> Networks)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91324" y="4435804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Domain workshops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14165" y="4601350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High-level assets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Flowchart: Magnetic Disk 25"/>
          <p:cNvSpPr/>
          <p:nvPr/>
        </p:nvSpPr>
        <p:spPr>
          <a:xfrm>
            <a:off x="444938" y="5026438"/>
            <a:ext cx="1152620" cy="587910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lowchart: Magnetic Disk 26"/>
          <p:cNvSpPr/>
          <p:nvPr/>
        </p:nvSpPr>
        <p:spPr>
          <a:xfrm>
            <a:off x="1776434" y="5202901"/>
            <a:ext cx="1152620" cy="587910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16130" y="5776225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Catalogs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2102391" y="4145860"/>
            <a:ext cx="353645" cy="94822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021249" y="4145860"/>
            <a:ext cx="205385" cy="73886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/>
          <a:srcRect l="2565" t="5600" r="1282" b="1346"/>
          <a:stretch/>
        </p:blipFill>
        <p:spPr>
          <a:xfrm>
            <a:off x="2102391" y="2700099"/>
            <a:ext cx="1549030" cy="14457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38" name="Group 37"/>
          <p:cNvGrpSpPr/>
          <p:nvPr/>
        </p:nvGrpSpPr>
        <p:grpSpPr>
          <a:xfrm>
            <a:off x="1504891" y="1310279"/>
            <a:ext cx="3204871" cy="3941340"/>
            <a:chOff x="1504891" y="1310279"/>
            <a:chExt cx="3204871" cy="3941340"/>
          </a:xfrm>
        </p:grpSpPr>
        <p:sp>
          <p:nvSpPr>
            <p:cNvPr id="39" name="Block Arc 38"/>
            <p:cNvSpPr/>
            <p:nvPr/>
          </p:nvSpPr>
          <p:spPr>
            <a:xfrm rot="7670870">
              <a:off x="1136657" y="1678513"/>
              <a:ext cx="3941340" cy="3204871"/>
            </a:xfrm>
            <a:prstGeom prst="blockArc">
              <a:avLst>
                <a:gd name="adj1" fmla="val 11329573"/>
                <a:gd name="adj2" fmla="val 200645"/>
                <a:gd name="adj3" fmla="val 16145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4071563" y="1824925"/>
              <a:ext cx="533328" cy="53332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746707" y="4363742"/>
              <a:ext cx="533328" cy="53332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 rot="18751733">
              <a:off x="1475775" y="2268420"/>
              <a:ext cx="3459210" cy="23239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ArchDown">
                <a:avLst>
                  <a:gd name="adj" fmla="val 79261"/>
                </a:avLst>
              </a:prstTxWarp>
              <a:spAutoFit/>
            </a:bodyPr>
            <a:lstStyle/>
            <a:p>
              <a:pPr algn="ctr"/>
              <a:r>
                <a:rPr lang="en-US" sz="3600" dirty="0" smtClean="0">
                  <a:ln w="0"/>
                  <a:solidFill>
                    <a:srgbClr val="B01513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CINERGI Metadata Pipeline</a:t>
              </a:r>
              <a:endParaRPr lang="en-US" sz="3600" dirty="0">
                <a:ln w="0"/>
                <a:solidFill>
                  <a:srgbClr val="B0151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31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222889" y="1487958"/>
            <a:ext cx="8593494" cy="26545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316" y="132366"/>
            <a:ext cx="8177776" cy="1400530"/>
          </a:xfrm>
        </p:spPr>
        <p:txBody>
          <a:bodyPr/>
          <a:lstStyle/>
          <a:p>
            <a:r>
              <a:rPr lang="en-US" sz="4000" b="1" kern="0" dirty="0" smtClean="0">
                <a:solidFill>
                  <a:schemeClr val="tx1"/>
                </a:solidFill>
              </a:rPr>
              <a:t>CINERGI metadata harvesting and content enhancement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7774" y="4332574"/>
            <a:ext cx="4176462" cy="18312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5875">
            <a:solidFill>
              <a:srgbClr val="C00000"/>
            </a:solidFill>
          </a:ln>
        </p:spPr>
        <p:txBody>
          <a:bodyPr wrap="square" numCol="1" rtlCol="0">
            <a:spAutoFit/>
          </a:bodyPr>
          <a:lstStyle>
            <a:defPPr>
              <a:defRPr lang="en-US"/>
            </a:defPPr>
            <a:lvl1pPr algn="just">
              <a:spcAft>
                <a:spcPts val="600"/>
              </a:spcAft>
              <a:defRPr sz="1400" b="1" kern="0">
                <a:solidFill>
                  <a:prstClr val="black"/>
                </a:solidFill>
                <a:latin typeface="+mj-lt"/>
              </a:defRPr>
            </a:lvl1pPr>
          </a:lstStyle>
          <a:p>
            <a:pPr algn="l"/>
            <a:r>
              <a:rPr lang="en-US" sz="1800" dirty="0"/>
              <a:t>Harvest adapters</a:t>
            </a:r>
            <a:r>
              <a:rPr lang="en-US" sz="1600" dirty="0"/>
              <a:t>: </a:t>
            </a:r>
            <a:r>
              <a:rPr lang="en-US" sz="1800" b="0" dirty="0" smtClean="0"/>
              <a:t>description of  </a:t>
            </a:r>
            <a:r>
              <a:rPr lang="en-US" sz="1800" b="0" dirty="0"/>
              <a:t>information sources </a:t>
            </a:r>
            <a:r>
              <a:rPr lang="en-US" sz="1800" b="0" dirty="0" smtClean="0"/>
              <a:t>, allows connection and ingestion</a:t>
            </a:r>
          </a:p>
          <a:p>
            <a:pPr algn="l"/>
            <a:r>
              <a:rPr lang="en-US" sz="1800" dirty="0" smtClean="0"/>
              <a:t>Staging </a:t>
            </a:r>
            <a:r>
              <a:rPr lang="en-US" sz="1800" dirty="0"/>
              <a:t>database</a:t>
            </a:r>
            <a:r>
              <a:rPr lang="en-US" sz="1600" b="0" dirty="0"/>
              <a:t>: </a:t>
            </a:r>
            <a:r>
              <a:rPr lang="en-US" sz="1800" b="0" dirty="0" smtClean="0"/>
              <a:t>persist original harvested descriptions and updates from processing/curation</a:t>
            </a:r>
            <a:endParaRPr lang="en-US" sz="1800" b="0" dirty="0"/>
          </a:p>
        </p:txBody>
      </p:sp>
      <p:sp>
        <p:nvSpPr>
          <p:cNvPr id="32" name="TextBox 31"/>
          <p:cNvSpPr txBox="1"/>
          <p:nvPr/>
        </p:nvSpPr>
        <p:spPr>
          <a:xfrm>
            <a:off x="4618316" y="4332573"/>
            <a:ext cx="4176462" cy="18312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5875">
            <a:solidFill>
              <a:srgbClr val="C00000"/>
            </a:solidFill>
          </a:ln>
        </p:spPr>
        <p:txBody>
          <a:bodyPr wrap="square" numCol="1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b="1" kern="0" dirty="0">
                <a:solidFill>
                  <a:prstClr val="black"/>
                </a:solidFill>
              </a:rPr>
              <a:t>Document processing components</a:t>
            </a:r>
            <a:r>
              <a:rPr lang="en-US" kern="0" dirty="0" smtClean="0">
                <a:solidFill>
                  <a:prstClr val="black"/>
                </a:solidFill>
              </a:rPr>
              <a:t>: enhance content or presentation, update provenance record </a:t>
            </a:r>
          </a:p>
          <a:p>
            <a:pPr>
              <a:spcAft>
                <a:spcPts val="600"/>
              </a:spcAft>
              <a:defRPr/>
            </a:pPr>
            <a:r>
              <a:rPr lang="en-US" b="1" kern="0" dirty="0" smtClean="0">
                <a:solidFill>
                  <a:prstClr val="black"/>
                </a:solidFill>
              </a:rPr>
              <a:t>Public access components</a:t>
            </a:r>
            <a:r>
              <a:rPr lang="en-US" kern="0" dirty="0" smtClean="0">
                <a:solidFill>
                  <a:prstClr val="black"/>
                </a:solidFill>
              </a:rPr>
              <a:t>: external interfaces to present content for users</a:t>
            </a:r>
            <a:endParaRPr lang="en-US" kern="0" dirty="0">
              <a:solidFill>
                <a:prstClr val="black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55" y="1487959"/>
            <a:ext cx="8608167" cy="248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4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Content enhancement components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154" y="1902095"/>
            <a:ext cx="6711950" cy="44232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Clr>
                <a:srgbClr val="1E5155">
                  <a:lumMod val="40000"/>
                  <a:lumOff val="60000"/>
                </a:srgbClr>
              </a:buClr>
              <a:defRPr/>
            </a:pPr>
            <a:r>
              <a:rPr lang="en-US" dirty="0" smtClean="0">
                <a:solidFill>
                  <a:prstClr val="white"/>
                </a:solidFill>
              </a:rPr>
              <a:t>Common enhancer API</a:t>
            </a:r>
          </a:p>
          <a:p>
            <a:pPr>
              <a:buClr>
                <a:srgbClr val="1E5155">
                  <a:lumMod val="40000"/>
                  <a:lumOff val="60000"/>
                </a:srgbClr>
              </a:buClr>
              <a:defRPr/>
            </a:pPr>
            <a:r>
              <a:rPr lang="en-US" dirty="0" smtClean="0">
                <a:solidFill>
                  <a:prstClr val="white"/>
                </a:solidFill>
              </a:rPr>
              <a:t>Provenance recording: </a:t>
            </a:r>
            <a:br>
              <a:rPr lang="en-US" dirty="0" smtClean="0">
                <a:solidFill>
                  <a:prstClr val="white"/>
                </a:solidFill>
              </a:rPr>
            </a:br>
            <a:r>
              <a:rPr lang="en-US" dirty="0" smtClean="0">
                <a:solidFill>
                  <a:prstClr val="white"/>
                </a:solidFill>
              </a:rPr>
              <a:t>W3C PROV and Neo4J</a:t>
            </a:r>
          </a:p>
          <a:p>
            <a:pPr>
              <a:buClr>
                <a:srgbClr val="1E5155">
                  <a:lumMod val="40000"/>
                  <a:lumOff val="60000"/>
                </a:srgbClr>
              </a:buClr>
              <a:defRPr/>
            </a:pPr>
            <a:r>
              <a:rPr lang="en-US" dirty="0" smtClean="0">
                <a:solidFill>
                  <a:prstClr val="white"/>
                </a:solidFill>
              </a:rPr>
              <a:t>Spatial enhancer </a:t>
            </a:r>
            <a:br>
              <a:rPr lang="en-US" dirty="0" smtClean="0">
                <a:solidFill>
                  <a:prstClr val="white"/>
                </a:solidFill>
              </a:rPr>
            </a:br>
            <a:r>
              <a:rPr lang="en-US" sz="1400" dirty="0" smtClean="0">
                <a:solidFill>
                  <a:prstClr val="white"/>
                </a:solidFill>
              </a:rPr>
              <a:t>(bounding boxes)</a:t>
            </a:r>
            <a:endParaRPr lang="en-US" dirty="0" smtClean="0">
              <a:solidFill>
                <a:prstClr val="white"/>
              </a:solidFill>
            </a:endParaRPr>
          </a:p>
          <a:p>
            <a:pPr>
              <a:buClr>
                <a:srgbClr val="1E5155">
                  <a:lumMod val="40000"/>
                  <a:lumOff val="60000"/>
                </a:srgbClr>
              </a:buClr>
              <a:defRPr/>
            </a:pPr>
            <a:r>
              <a:rPr lang="en-US" dirty="0" smtClean="0">
                <a:solidFill>
                  <a:prstClr val="white"/>
                </a:solidFill>
              </a:rPr>
              <a:t>Keyword enhancer</a:t>
            </a:r>
          </a:p>
          <a:p>
            <a:pPr lvl="1">
              <a:buClr>
                <a:srgbClr val="1E5155">
                  <a:lumMod val="40000"/>
                  <a:lumOff val="60000"/>
                </a:srgbClr>
              </a:buClr>
              <a:defRPr/>
            </a:pPr>
            <a:r>
              <a:rPr lang="en-US" dirty="0" smtClean="0">
                <a:solidFill>
                  <a:prstClr val="white"/>
                </a:solidFill>
              </a:rPr>
              <a:t>Materials; Processes; </a:t>
            </a:r>
            <a:br>
              <a:rPr lang="en-US" dirty="0" smtClean="0">
                <a:solidFill>
                  <a:prstClr val="white"/>
                </a:solidFill>
              </a:rPr>
            </a:br>
            <a:r>
              <a:rPr lang="en-US" dirty="0" smtClean="0">
                <a:solidFill>
                  <a:prstClr val="white"/>
                </a:solidFill>
              </a:rPr>
              <a:t>Equipment; Methods; </a:t>
            </a:r>
            <a:br>
              <a:rPr lang="en-US" dirty="0" smtClean="0">
                <a:solidFill>
                  <a:prstClr val="white"/>
                </a:solidFill>
              </a:rPr>
            </a:br>
            <a:r>
              <a:rPr lang="en-US" dirty="0" smtClean="0">
                <a:solidFill>
                  <a:prstClr val="white"/>
                </a:solidFill>
              </a:rPr>
              <a:t>Features; Activities; </a:t>
            </a:r>
            <a:br>
              <a:rPr lang="en-US" dirty="0" smtClean="0">
                <a:solidFill>
                  <a:prstClr val="white"/>
                </a:solidFill>
              </a:rPr>
            </a:br>
            <a:r>
              <a:rPr lang="en-US" dirty="0" smtClean="0">
                <a:solidFill>
                  <a:prstClr val="white"/>
                </a:solidFill>
              </a:rPr>
              <a:t>Science Domains; </a:t>
            </a:r>
            <a:br>
              <a:rPr lang="en-US" dirty="0" smtClean="0">
                <a:solidFill>
                  <a:prstClr val="white"/>
                </a:solidFill>
              </a:rPr>
            </a:br>
            <a:r>
              <a:rPr lang="en-US" dirty="0" smtClean="0">
                <a:solidFill>
                  <a:prstClr val="white"/>
                </a:solidFill>
              </a:rPr>
              <a:t>Geologic age;</a:t>
            </a:r>
            <a:br>
              <a:rPr lang="en-US" dirty="0" smtClean="0">
                <a:solidFill>
                  <a:prstClr val="white"/>
                </a:solidFill>
              </a:rPr>
            </a:br>
            <a:r>
              <a:rPr lang="en-US" dirty="0" smtClean="0">
                <a:solidFill>
                  <a:prstClr val="white"/>
                </a:solidFill>
              </a:rPr>
              <a:t>Organizations; </a:t>
            </a:r>
            <a:br>
              <a:rPr lang="en-US" dirty="0" smtClean="0">
                <a:solidFill>
                  <a:prstClr val="white"/>
                </a:solidFill>
              </a:rPr>
            </a:br>
            <a:r>
              <a:rPr lang="en-US" dirty="0" smtClean="0">
                <a:solidFill>
                  <a:prstClr val="white"/>
                </a:solidFill>
              </a:rPr>
              <a:t>Resource types</a:t>
            </a:r>
          </a:p>
          <a:p>
            <a:pPr lvl="1">
              <a:buClr>
                <a:srgbClr val="1E5155">
                  <a:lumMod val="40000"/>
                  <a:lumOff val="60000"/>
                </a:srgbClr>
              </a:buClr>
              <a:defRPr/>
            </a:pPr>
            <a:r>
              <a:rPr lang="en-US" dirty="0" err="1" smtClean="0">
                <a:solidFill>
                  <a:prstClr val="white"/>
                </a:solidFill>
              </a:rPr>
              <a:t>GeoSciGraph</a:t>
            </a:r>
            <a:r>
              <a:rPr lang="en-US" dirty="0" smtClean="0">
                <a:solidFill>
                  <a:prstClr val="white"/>
                </a:solidFill>
              </a:rPr>
              <a:t> API for </a:t>
            </a:r>
            <a:br>
              <a:rPr lang="en-US" dirty="0" smtClean="0">
                <a:solidFill>
                  <a:prstClr val="white"/>
                </a:solidFill>
              </a:rPr>
            </a:br>
            <a:r>
              <a:rPr lang="en-US" dirty="0" smtClean="0">
                <a:solidFill>
                  <a:prstClr val="white"/>
                </a:solidFill>
              </a:rPr>
              <a:t>semantic processing</a:t>
            </a:r>
          </a:p>
          <a:p>
            <a:pPr>
              <a:buClr>
                <a:srgbClr val="1E5155">
                  <a:lumMod val="40000"/>
                  <a:lumOff val="60000"/>
                </a:srgbClr>
              </a:buClr>
              <a:defRPr/>
            </a:pPr>
            <a:r>
              <a:rPr lang="en-US" dirty="0" smtClean="0">
                <a:solidFill>
                  <a:prstClr val="white"/>
                </a:solidFill>
              </a:rPr>
              <a:t>Validation and provenance components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4187" t="33802" r="1" b="13232"/>
          <a:stretch/>
        </p:blipFill>
        <p:spPr>
          <a:xfrm>
            <a:off x="4193542" y="2117201"/>
            <a:ext cx="4924179" cy="364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2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824" r="8319" b="7740"/>
          <a:stretch/>
        </p:blipFill>
        <p:spPr>
          <a:xfrm>
            <a:off x="3664317" y="0"/>
            <a:ext cx="5357281" cy="57607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518" y="452718"/>
            <a:ext cx="7055380" cy="1400530"/>
          </a:xfrm>
        </p:spPr>
        <p:txBody>
          <a:bodyPr/>
          <a:lstStyle/>
          <a:p>
            <a:r>
              <a:rPr lang="en-US" sz="4000" b="1" dirty="0" smtClean="0"/>
              <a:t>Manual</a:t>
            </a:r>
            <a:br>
              <a:rPr lang="en-US" sz="4000" b="1" dirty="0" smtClean="0"/>
            </a:br>
            <a:r>
              <a:rPr lang="en-US" sz="4000" b="1" dirty="0" smtClean="0"/>
              <a:t>Review of</a:t>
            </a:r>
            <a:br>
              <a:rPr lang="en-US" sz="4000" b="1" dirty="0" smtClean="0"/>
            </a:br>
            <a:r>
              <a:rPr lang="en-US" sz="4000" b="1" dirty="0" smtClean="0"/>
              <a:t>Keyword </a:t>
            </a:r>
            <a:br>
              <a:rPr lang="en-US" sz="4000" b="1" dirty="0" smtClean="0"/>
            </a:br>
            <a:r>
              <a:rPr lang="en-US" sz="4000" b="1" dirty="0" smtClean="0"/>
              <a:t>and </a:t>
            </a:r>
            <a:br>
              <a:rPr lang="en-US" sz="4000" b="1" dirty="0" smtClean="0"/>
            </a:br>
            <a:r>
              <a:rPr lang="en-US" sz="4000" b="1" dirty="0" smtClean="0"/>
              <a:t>Location</a:t>
            </a:r>
            <a:br>
              <a:rPr lang="en-US" sz="4000" b="1" dirty="0" smtClean="0"/>
            </a:br>
            <a:r>
              <a:rPr lang="en-US" sz="4000" b="1" dirty="0" smtClean="0"/>
              <a:t>Assignments</a:t>
            </a:r>
            <a:br>
              <a:rPr lang="en-US" sz="4000" b="1" dirty="0" smtClean="0"/>
            </a:br>
            <a:r>
              <a:rPr lang="en-US" sz="4000" b="1" dirty="0" smtClean="0"/>
              <a:t>for Machine</a:t>
            </a:r>
            <a:br>
              <a:rPr lang="en-US" sz="4000" b="1" dirty="0" smtClean="0"/>
            </a:br>
            <a:r>
              <a:rPr lang="en-US" sz="4000" b="1" dirty="0" smtClean="0"/>
              <a:t>Learning</a:t>
            </a:r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1535"/>
          <a:stretch/>
        </p:blipFill>
        <p:spPr>
          <a:xfrm>
            <a:off x="4248727" y="1715683"/>
            <a:ext cx="4895273" cy="513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6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395" y="1562235"/>
            <a:ext cx="8839200" cy="355557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 from ECOGEO: “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EarthCube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Oceanography and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Geobiology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Environmental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'Omics”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0" y="843306"/>
            <a:ext cx="3149600" cy="2806453"/>
          </a:xfrm>
          <a:prstGeom prst="rect">
            <a:avLst/>
          </a:prstGeom>
        </p:spPr>
      </p:pic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4126" r="1928" b="45927"/>
          <a:stretch/>
        </p:blipFill>
        <p:spPr>
          <a:xfrm>
            <a:off x="404724" y="2400300"/>
            <a:ext cx="3843803" cy="16566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60597" y="3376193"/>
            <a:ext cx="4583403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pivots.azurewebsites.net/ecogeo.html</a:t>
            </a:r>
          </a:p>
        </p:txBody>
      </p:sp>
      <p:sp>
        <p:nvSpPr>
          <p:cNvPr id="10" name="Right Arrow 9"/>
          <p:cNvSpPr/>
          <p:nvPr/>
        </p:nvSpPr>
        <p:spPr bwMode="auto">
          <a:xfrm>
            <a:off x="4704080" y="2730500"/>
            <a:ext cx="660400" cy="37592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934" y="4403731"/>
            <a:ext cx="2395431" cy="2292149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2363118" y="4315897"/>
            <a:ext cx="3033462" cy="63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800" b="1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Resources assembled by the </a:t>
            </a:r>
            <a:r>
              <a:rPr lang="en-US" sz="2000" i="1" dirty="0" err="1">
                <a:solidFill>
                  <a:schemeClr val="tx1"/>
                </a:solidFill>
              </a:rPr>
              <a:t>EarthCube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paleogeoscience</a:t>
            </a:r>
            <a:r>
              <a:rPr lang="en-US" sz="2000" i="1" dirty="0">
                <a:solidFill>
                  <a:schemeClr val="tx1"/>
                </a:solidFill>
              </a:rPr>
              <a:t> RCN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3390" y="4133755"/>
            <a:ext cx="2815605" cy="2461260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 bwMode="auto">
          <a:xfrm>
            <a:off x="5087122" y="5034185"/>
            <a:ext cx="660400" cy="37592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 rot="5400000">
            <a:off x="7380992" y="4002750"/>
            <a:ext cx="660400" cy="37592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62762" y="6081334"/>
            <a:ext cx="12797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CINERGI Portal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04724" y="62936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kern="0" dirty="0" smtClean="0">
                <a:solidFill>
                  <a:schemeClr val="tx1"/>
                </a:solidFill>
              </a:rPr>
              <a:t>Working with geoscience communities</a:t>
            </a:r>
            <a:endParaRPr lang="en-US" sz="4400" dirty="0"/>
          </a:p>
        </p:txBody>
      </p:sp>
      <p:pic>
        <p:nvPicPr>
          <p:cNvPr id="21" name="Picture 2" descr="site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228" y="6081334"/>
            <a:ext cx="1467835" cy="399251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60914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CINERGI</a:t>
            </a:r>
            <a:r>
              <a:rPr lang="en-US" dirty="0" smtClean="0"/>
              <a:t> </a:t>
            </a:r>
            <a:r>
              <a:rPr lang="en-US" b="1" dirty="0"/>
              <a:t>Provenance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0775" y="1322875"/>
            <a:ext cx="7272504" cy="1331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14300" indent="0">
              <a:buClr>
                <a:srgbClr val="1E5155">
                  <a:lumMod val="40000"/>
                  <a:lumOff val="60000"/>
                </a:srgbClr>
              </a:buClr>
              <a:buFont typeface="Wingdings 3" charset="2"/>
              <a:buNone/>
            </a:pPr>
            <a:r>
              <a:rPr lang="en-US" dirty="0" smtClean="0">
                <a:solidFill>
                  <a:prstClr val="white"/>
                </a:solidFill>
              </a:rPr>
              <a:t>Resource harvested from a source, ingested into MongoDB, enhanced, and provenance recorded at each step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prstClr val="white"/>
                </a:solidFill>
              </a:rPr>
              <a:t>in Neo4J</a:t>
            </a:r>
          </a:p>
          <a:p>
            <a:pPr marL="114300" indent="0">
              <a:buClr>
                <a:srgbClr val="1E5155">
                  <a:lumMod val="40000"/>
                  <a:lumOff val="60000"/>
                </a:srgbClr>
              </a:buClr>
              <a:buFont typeface="Wingdings 3" charset="2"/>
              <a:buNone/>
            </a:pPr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8770" b="26185"/>
          <a:stretch/>
        </p:blipFill>
        <p:spPr>
          <a:xfrm>
            <a:off x="570775" y="3274166"/>
            <a:ext cx="7388415" cy="25551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6110" y="2527300"/>
            <a:ext cx="2438400" cy="5778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Initial Source Document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07410" y="2203450"/>
            <a:ext cx="2438400" cy="901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Versioning of Documents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5549900"/>
            <a:ext cx="23495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Enhancement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</a:rPr>
              <a:t>Activities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Arrow Connector 9"/>
          <p:cNvCxnSpPr>
            <a:stCxn id="6" idx="2"/>
          </p:cNvCxnSpPr>
          <p:nvPr/>
        </p:nvCxnSpPr>
        <p:spPr>
          <a:xfrm>
            <a:off x="1475310" y="3105150"/>
            <a:ext cx="74090" cy="118745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Left Brace 10"/>
          <p:cNvSpPr/>
          <p:nvPr/>
        </p:nvSpPr>
        <p:spPr>
          <a:xfrm rot="5400000">
            <a:off x="3302000" y="3263900"/>
            <a:ext cx="381000" cy="1409700"/>
          </a:xfrm>
          <a:prstGeom prst="leftBrac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" name="Straight Arrow Connector 12"/>
          <p:cNvCxnSpPr>
            <a:stCxn id="7" idx="2"/>
          </p:cNvCxnSpPr>
          <p:nvPr/>
        </p:nvCxnSpPr>
        <p:spPr>
          <a:xfrm flipH="1">
            <a:off x="3479800" y="3105150"/>
            <a:ext cx="2046810" cy="673099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Left Brace 13"/>
          <p:cNvSpPr/>
          <p:nvPr/>
        </p:nvSpPr>
        <p:spPr>
          <a:xfrm rot="14042139">
            <a:off x="4116910" y="4845049"/>
            <a:ext cx="381000" cy="1409700"/>
          </a:xfrm>
          <a:prstGeom prst="leftBrac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406900" y="5715000"/>
            <a:ext cx="469900" cy="403032"/>
          </a:xfrm>
          <a:prstGeom prst="straightConnector1">
            <a:avLst/>
          </a:prstGeom>
          <a:ln w="57150" cmpd="sng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989781" y="3778249"/>
            <a:ext cx="2853498" cy="1771651"/>
          </a:xfrm>
          <a:prstGeom prst="rect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38918" y="2438399"/>
            <a:ext cx="2205082" cy="10223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Text description: how, why when, where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20" name="Straight Arrow Connector 19"/>
          <p:cNvCxnSpPr>
            <a:stCxn id="18" idx="2"/>
          </p:cNvCxnSpPr>
          <p:nvPr/>
        </p:nvCxnSpPr>
        <p:spPr>
          <a:xfrm flipH="1">
            <a:off x="7353300" y="3460748"/>
            <a:ext cx="688159" cy="317501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24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4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/>
              <a:t>Interesting issues…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838" y="1297901"/>
            <a:ext cx="8171610" cy="506923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Scalability</a:t>
            </a:r>
          </a:p>
          <a:p>
            <a:pPr lvl="1"/>
            <a:r>
              <a:rPr lang="en-US" dirty="0" smtClean="0"/>
              <a:t>Issues with Geoportal</a:t>
            </a:r>
            <a:r>
              <a:rPr lang="en-US" dirty="0"/>
              <a:t>,</a:t>
            </a:r>
            <a:r>
              <a:rPr lang="en-US" dirty="0" smtClean="0"/>
              <a:t> Azure</a:t>
            </a:r>
          </a:p>
          <a:p>
            <a:r>
              <a:rPr lang="en-US" dirty="0" smtClean="0"/>
              <a:t>Re-publishing linked data</a:t>
            </a:r>
          </a:p>
          <a:p>
            <a:pPr lvl="1"/>
            <a:r>
              <a:rPr lang="en-US" dirty="0" smtClean="0"/>
              <a:t>ISO 19115? RDF? JSON-LD?</a:t>
            </a:r>
          </a:p>
          <a:p>
            <a:r>
              <a:rPr lang="en-US" dirty="0" smtClean="0"/>
              <a:t>Semantic conflicts</a:t>
            </a:r>
          </a:p>
          <a:p>
            <a:pPr lvl="1"/>
            <a:r>
              <a:rPr lang="en-US" dirty="0" smtClean="0"/>
              <a:t>Selecting which ontology IDs to use when conflicts</a:t>
            </a:r>
          </a:p>
          <a:p>
            <a:pPr lvl="1"/>
            <a:r>
              <a:rPr lang="en-US" dirty="0" smtClean="0"/>
              <a:t>Our ability to detect concepts and assign keywords </a:t>
            </a:r>
            <a:br>
              <a:rPr lang="en-US" dirty="0" smtClean="0"/>
            </a:br>
            <a:r>
              <a:rPr lang="en-US" dirty="0" smtClean="0"/>
              <a:t>may not match ontology’s level of detail</a:t>
            </a:r>
          </a:p>
          <a:p>
            <a:pPr lvl="1"/>
            <a:r>
              <a:rPr lang="en-US" dirty="0" smtClean="0"/>
              <a:t>Lots of tricks in the bridge ontology</a:t>
            </a:r>
          </a:p>
          <a:p>
            <a:r>
              <a:rPr lang="en-US" dirty="0" smtClean="0"/>
              <a:t>Enabling faceting and search</a:t>
            </a:r>
          </a:p>
          <a:p>
            <a:pPr lvl="1"/>
            <a:r>
              <a:rPr lang="en-US" dirty="0" smtClean="0"/>
              <a:t>Pre-defining upper facets; adjusting underlying ontology fragments for </a:t>
            </a:r>
            <a:r>
              <a:rPr lang="en-US" dirty="0"/>
              <a:t>consistency (</a:t>
            </a:r>
            <a:r>
              <a:rPr lang="en-US" dirty="0" err="1"/>
              <a:t>cinergiParent</a:t>
            </a:r>
            <a:r>
              <a:rPr lang="en-US" dirty="0"/>
              <a:t>, </a:t>
            </a:r>
            <a:r>
              <a:rPr lang="en-US" dirty="0" err="1"/>
              <a:t>cinergiFacet</a:t>
            </a:r>
            <a:r>
              <a:rPr lang="en-US" dirty="0"/>
              <a:t> annotations</a:t>
            </a:r>
            <a:r>
              <a:rPr lang="en-US" dirty="0" smtClean="0"/>
              <a:t>)</a:t>
            </a:r>
          </a:p>
          <a:p>
            <a:r>
              <a:rPr lang="en-US" dirty="0" smtClean="0"/>
              <a:t>Generating corpus of text to analyze (crawling, introspection)</a:t>
            </a:r>
          </a:p>
          <a:p>
            <a:r>
              <a:rPr lang="en-US" dirty="0" smtClean="0"/>
              <a:t>Curating keyword assignments</a:t>
            </a:r>
          </a:p>
          <a:p>
            <a:pPr lvl="1"/>
            <a:r>
              <a:rPr lang="en-US" dirty="0" smtClean="0"/>
              <a:t>Manual; Tool-Assisted; Community curation, Automated (Machine learning; Rules)</a:t>
            </a:r>
          </a:p>
          <a:p>
            <a:r>
              <a:rPr lang="en-US" dirty="0" smtClean="0"/>
              <a:t>Adding usage metadata (eventually a facet?)</a:t>
            </a:r>
          </a:p>
          <a:p>
            <a:r>
              <a:rPr lang="en-US" dirty="0" smtClean="0"/>
              <a:t>Communities may promote their own facets</a:t>
            </a:r>
          </a:p>
        </p:txBody>
      </p:sp>
      <p:pic>
        <p:nvPicPr>
          <p:cNvPr id="1026" name="Picture 2" descr="http://lh6.ggpht.com/SWGjLSdKmQ-e3iVuYMLuN1883SFSMekLs0mCxECzhUPrJT3Lve6Ou1YyGPw=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849" y="0"/>
            <a:ext cx="3117151" cy="394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97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90" y="330798"/>
            <a:ext cx="7055380" cy="1400530"/>
          </a:xfrm>
        </p:spPr>
        <p:txBody>
          <a:bodyPr/>
          <a:lstStyle/>
          <a:p>
            <a:r>
              <a:rPr lang="en-US" sz="3200" dirty="0" smtClean="0"/>
              <a:t>Some very preliminary intermediate stats…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3343641"/>
              </p:ext>
            </p:extLst>
          </p:nvPr>
        </p:nvGraphicFramePr>
        <p:xfrm>
          <a:off x="172717" y="1574800"/>
          <a:ext cx="8514083" cy="4725052"/>
        </p:xfrm>
        <a:graphic>
          <a:graphicData uri="http://schemas.openxmlformats.org/drawingml/2006/table">
            <a:tbl>
              <a:tblPr/>
              <a:tblGrid>
                <a:gridCol w="2702365"/>
                <a:gridCol w="724429"/>
                <a:gridCol w="813966"/>
                <a:gridCol w="813966"/>
                <a:gridCol w="813966"/>
                <a:gridCol w="813966"/>
                <a:gridCol w="1017459"/>
                <a:gridCol w="813966"/>
              </a:tblGrid>
              <a:tr h="45905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dirty="0">
                          <a:effectLst/>
                          <a:latin typeface="Arial" panose="020B0604020202020204" pitchFamily="34" charset="0"/>
                        </a:rPr>
                        <a:t>Source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1" dirty="0">
                          <a:effectLst/>
                          <a:latin typeface="Arial" panose="020B0604020202020204" pitchFamily="34" charset="0"/>
                        </a:rPr>
                        <a:t>harvested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1">
                          <a:effectLst/>
                          <a:latin typeface="Arial" panose="020B0604020202020204" pitchFamily="34" charset="0"/>
                        </a:rPr>
                        <a:t>published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1">
                          <a:effectLst/>
                          <a:latin typeface="Arial" panose="020B0604020202020204" pitchFamily="34" charset="0"/>
                        </a:rPr>
                        <a:t>faceted docs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1">
                          <a:effectLst/>
                          <a:latin typeface="Arial" panose="020B0604020202020204" pitchFamily="34" charset="0"/>
                        </a:rPr>
                        <a:t>total facets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1" dirty="0">
                          <a:effectLst/>
                          <a:latin typeface="Arial" panose="020B0604020202020204" pitchFamily="34" charset="0"/>
                        </a:rPr>
                        <a:t>facets/doc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1">
                          <a:effectLst/>
                          <a:latin typeface="Arial" panose="020B0604020202020204" pitchFamily="34" charset="0"/>
                        </a:rPr>
                        <a:t>#doc w/ facets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1" dirty="0">
                          <a:effectLst/>
                          <a:latin typeface="Arial" panose="020B0604020202020204" pitchFamily="34" charset="0"/>
                        </a:rPr>
                        <a:t>#doc w/out facets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1668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dirty="0">
                          <a:effectLst/>
                          <a:latin typeface="Tahoma" panose="020B0604030504040204" pitchFamily="34" charset="0"/>
                        </a:rPr>
                        <a:t>Geoscience Australia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6427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6426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5952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9523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dirty="0">
                          <a:effectLst/>
                          <a:latin typeface="Arial" panose="020B0604020202020204" pitchFamily="34" charset="0"/>
                        </a:rPr>
                        <a:t>1.60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4430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1996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31668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dirty="0">
                          <a:effectLst/>
                          <a:latin typeface="Tahoma" panose="020B0604030504040204" pitchFamily="34" charset="0"/>
                        </a:rPr>
                        <a:t>NGDS Geoportal 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6536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5678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5254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10829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dirty="0">
                          <a:effectLst/>
                          <a:latin typeface="Arial" panose="020B0604020202020204" pitchFamily="34" charset="0"/>
                        </a:rPr>
                        <a:t>2.06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3912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1766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31668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dirty="0">
                          <a:effectLst/>
                          <a:latin typeface="Tahoma" panose="020B0604030504040204" pitchFamily="34" charset="0"/>
                        </a:rPr>
                        <a:t>NOAA NGDC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232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dirty="0">
                          <a:effectLst/>
                          <a:latin typeface="Arial" panose="020B0604020202020204" pitchFamily="34" charset="0"/>
                        </a:rPr>
                        <a:t>4.14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52077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>
                          <a:effectLst/>
                          <a:latin typeface="Tahoma" panose="020B0604030504040204" pitchFamily="34" charset="0"/>
                        </a:rPr>
                        <a:t>OpenTopography LiDAR Catalog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176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176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164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589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dirty="0">
                          <a:effectLst/>
                          <a:latin typeface="Arial" panose="020B0604020202020204" pitchFamily="34" charset="0"/>
                        </a:rPr>
                        <a:t>3.59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168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52077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>
                          <a:effectLst/>
                          <a:latin typeface="Tahoma" panose="020B0604030504040204" pitchFamily="34" charset="0"/>
                        </a:rPr>
                        <a:t>Other Cinergi Curated Sources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143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140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128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289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dirty="0">
                          <a:effectLst/>
                          <a:latin typeface="Arial" panose="020B0604020202020204" pitchFamily="34" charset="0"/>
                        </a:rPr>
                        <a:t>2.26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107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31668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>
                          <a:effectLst/>
                          <a:latin typeface="Tahoma" panose="020B0604030504040204" pitchFamily="34" charset="0"/>
                        </a:rPr>
                        <a:t>USGS ScienceBase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53064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33532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30949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21736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dirty="0">
                          <a:effectLst/>
                          <a:latin typeface="Arial" panose="020B0604020202020204" pitchFamily="34" charset="0"/>
                        </a:rPr>
                        <a:t>0.70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52077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>
                          <a:effectLst/>
                          <a:latin typeface="Tahoma" panose="020B0604030504040204" pitchFamily="34" charset="0"/>
                        </a:rPr>
                        <a:t>U.S. Geoscience Information Network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dirty="0">
                          <a:effectLst/>
                          <a:latin typeface="Arial" panose="020B0604020202020204" pitchFamily="34" charset="0"/>
                        </a:rPr>
                        <a:t>5866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dirty="0">
                          <a:effectLst/>
                          <a:latin typeface="Arial" panose="020B0604020202020204" pitchFamily="34" charset="0"/>
                        </a:rPr>
                        <a:t>1853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236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1150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dirty="0">
                          <a:effectLst/>
                          <a:latin typeface="Arial" panose="020B0604020202020204" pitchFamily="34" charset="0"/>
                        </a:rPr>
                        <a:t>4.87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223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52077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dirty="0">
                          <a:effectLst/>
                          <a:latin typeface="Arial" panose="020B0604020202020204" pitchFamily="34" charset="0"/>
                        </a:rPr>
                        <a:t>USGS Coastal and Marine Geology Program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149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dirty="0">
                          <a:effectLst/>
                          <a:latin typeface="Arial" panose="020B0604020202020204" pitchFamily="34" charset="0"/>
                        </a:rPr>
                        <a:t>149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dirty="0">
                          <a:effectLst/>
                          <a:latin typeface="Arial" panose="020B0604020202020204" pitchFamily="34" charset="0"/>
                        </a:rPr>
                        <a:t>143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dirty="0">
                          <a:effectLst/>
                          <a:latin typeface="Arial" panose="020B0604020202020204" pitchFamily="34" charset="0"/>
                        </a:rPr>
                        <a:t>0.22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131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316681">
                <a:tc>
                  <a:txBody>
                    <a:bodyPr/>
                    <a:lstStyle/>
                    <a:p>
                      <a:pPr marL="0" algn="l" defTabSz="457207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data.gov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27122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27115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dirty="0">
                          <a:effectLst/>
                          <a:latin typeface="Arial" panose="020B0604020202020204" pitchFamily="34" charset="0"/>
                        </a:rPr>
                        <a:t>24997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dirty="0">
                          <a:effectLst/>
                          <a:latin typeface="Arial" panose="020B0604020202020204" pitchFamily="34" charset="0"/>
                        </a:rPr>
                        <a:t>48664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dirty="0">
                          <a:effectLst/>
                          <a:latin typeface="Arial" panose="020B0604020202020204" pitchFamily="34" charset="0"/>
                        </a:rPr>
                        <a:t>1.95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sz="1600">
                        <a:effectLst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sz="1600">
                        <a:effectLst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316681"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</a:endParaRP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dirty="0">
                          <a:effectLst/>
                          <a:latin typeface="Arial" panose="020B0604020202020204" pitchFamily="34" charset="0"/>
                        </a:rPr>
                        <a:t>99545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>
                          <a:effectLst/>
                          <a:latin typeface="Arial" panose="020B0604020202020204" pitchFamily="34" charset="0"/>
                        </a:rPr>
                        <a:t>75131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>
                          <a:effectLst/>
                          <a:latin typeface="Arial" panose="020B0604020202020204" pitchFamily="34" charset="0"/>
                        </a:rPr>
                        <a:t>67879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dirty="0">
                          <a:effectLst/>
                          <a:latin typeface="Arial" panose="020B0604020202020204" pitchFamily="34" charset="0"/>
                        </a:rPr>
                        <a:t>93044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dirty="0">
                          <a:effectLst/>
                          <a:latin typeface="Arial" panose="020B0604020202020204" pitchFamily="34" charset="0"/>
                        </a:rPr>
                        <a:t>1.37</a:t>
                      </a:r>
                    </a:p>
                  </a:txBody>
                  <a:tcPr marL="7751" marR="7751" marT="5167" marB="516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sz="1600" dirty="0">
                        <a:effectLst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sz="1600" dirty="0">
                        <a:effectLst/>
                      </a:endParaRPr>
                    </a:p>
                  </a:txBody>
                  <a:tcPr marL="0" marR="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989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9603</TotalTime>
  <Words>336</Words>
  <Application>Microsoft Office PowerPoint</Application>
  <PresentationFormat>On-screen Show (4:3)</PresentationFormat>
  <Paragraphs>165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Helvetica</vt:lpstr>
      <vt:lpstr>Tahoma</vt:lpstr>
      <vt:lpstr>Wingdings 3</vt:lpstr>
      <vt:lpstr>Ion</vt:lpstr>
      <vt:lpstr>PowerPoint Presentation</vt:lpstr>
      <vt:lpstr>Metadata aggregation in CINERGI</vt:lpstr>
      <vt:lpstr>CINERGI metadata harvesting and content enhancement</vt:lpstr>
      <vt:lpstr>Content enhancement components</vt:lpstr>
      <vt:lpstr>Manual Review of Keyword  and  Location Assignments for Machine Learning</vt:lpstr>
      <vt:lpstr>PowerPoint Presentation</vt:lpstr>
      <vt:lpstr>CINERGI Provenance</vt:lpstr>
      <vt:lpstr>Interesting issues…</vt:lpstr>
      <vt:lpstr>Some very preliminary intermediate stats…</vt:lpstr>
      <vt:lpstr>CINERGI’s role in EarthCube</vt:lpstr>
    </vt:vector>
  </TitlesOfParts>
  <Company>USC/ISI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Ilya</dc:creator>
  <cp:lastModifiedBy>Zaslavsky, Ilya</cp:lastModifiedBy>
  <cp:revision>213</cp:revision>
  <cp:lastPrinted>2015-04-22T16:19:37Z</cp:lastPrinted>
  <dcterms:created xsi:type="dcterms:W3CDTF">2014-12-06T01:03:45Z</dcterms:created>
  <dcterms:modified xsi:type="dcterms:W3CDTF">2016-01-06T22:42:50Z</dcterms:modified>
</cp:coreProperties>
</file>